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3.jpg" ContentType="image/jpg"/>
  <Override PartName="/ppt/media/image24.jpg" ContentType="image/jpg"/>
  <Override PartName="/ppt/media/image26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50.jpg" ContentType="image/jpg"/>
  <Override PartName="/ppt/media/image51.jpg" ContentType="image/jpg"/>
  <Override PartName="/ppt/media/image52.jpg" ContentType="image/jpg"/>
  <Override PartName="/ppt/media/image55.jpg" ContentType="image/jpg"/>
  <Override PartName="/ppt/media/image56.jpg" ContentType="image/jpg"/>
  <Override PartName="/ppt/media/image59.jpg" ContentType="image/jpg"/>
  <Override PartName="/ppt/media/image60.jpg" ContentType="image/jpg"/>
  <Override PartName="/ppt/media/image67.jpg" ContentType="image/jpg"/>
  <Override PartName="/ppt/media/image76.jpg" ContentType="image/jpg"/>
  <Override PartName="/ppt/media/image8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8" r:id="rId11"/>
    <p:sldId id="296" r:id="rId12"/>
    <p:sldId id="299" r:id="rId13"/>
    <p:sldId id="282" r:id="rId14"/>
    <p:sldId id="258" r:id="rId15"/>
    <p:sldId id="270" r:id="rId16"/>
    <p:sldId id="283" r:id="rId17"/>
    <p:sldId id="285" r:id="rId18"/>
    <p:sldId id="288" r:id="rId19"/>
    <p:sldId id="259" r:id="rId20"/>
    <p:sldId id="271" r:id="rId21"/>
    <p:sldId id="274" r:id="rId22"/>
    <p:sldId id="276" r:id="rId23"/>
    <p:sldId id="277" r:id="rId24"/>
    <p:sldId id="279" r:id="rId25"/>
    <p:sldId id="280" r:id="rId26"/>
    <p:sldId id="281" r:id="rId27"/>
    <p:sldId id="269" r:id="rId28"/>
    <p:sldId id="264" r:id="rId29"/>
    <p:sldId id="297" r:id="rId30"/>
    <p:sldId id="266" r:id="rId31"/>
    <p:sldId id="262" r:id="rId32"/>
    <p:sldId id="263" r:id="rId33"/>
    <p:sldId id="286" r:id="rId34"/>
    <p:sldId id="267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58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77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0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91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8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73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54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8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88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4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4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8498-2C57-4725-B254-529AA83BDC5A}" type="datetimeFigureOut">
              <a:rPr lang="zh-TW" altLang="en-US" smtClean="0"/>
              <a:t>2018/3/21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3B38-7984-4003-9408-7CEAD656D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5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jpg"/><Relationship Id="rId7" Type="http://schemas.openxmlformats.org/officeDocument/2006/relationships/image" Target="../media/image64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www.opengl.org/resources/libraries/glu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hyperlink" Target="http://glew.sourceforge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glm.g-truc.net/0.9.6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OpenGL 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550000 Computer Graphics 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21,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CGV Lab, NTHUCS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2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this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config.txt</a:t>
            </a:r>
          </a:p>
          <a:p>
            <a:pPr lvl="1"/>
            <a:r>
              <a:rPr lang="en-US" altLang="zh-TW" dirty="0"/>
              <a:t>l</a:t>
            </a:r>
            <a:r>
              <a:rPr lang="en-US" altLang="zh-TW" dirty="0" smtClean="0"/>
              <a:t>ist your models route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79" y="3015456"/>
            <a:ext cx="39719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this project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 smtClean="0"/>
              <a:t>Folder </a:t>
            </a:r>
            <a:r>
              <a:rPr lang="nl-NL" altLang="zh-TW" dirty="0" smtClean="0"/>
              <a:t>structure</a:t>
            </a:r>
          </a:p>
          <a:p>
            <a:pPr lvl="1"/>
            <a:r>
              <a:rPr lang="nl-NL" altLang="zh-TW" dirty="0" smtClean="0"/>
              <a:t>Name: your</a:t>
            </a:r>
            <a:r>
              <a:rPr lang="en-US" altLang="zh-TW" dirty="0" smtClean="0"/>
              <a:t>S</a:t>
            </a:r>
            <a:r>
              <a:rPr lang="nl-NL" altLang="zh-TW" dirty="0" smtClean="0"/>
              <a:t>tudentID_HW_x/</a:t>
            </a:r>
            <a:endParaRPr lang="nl-NL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997" b="10324"/>
          <a:stretch/>
        </p:blipFill>
        <p:spPr>
          <a:xfrm>
            <a:off x="2883762" y="3049288"/>
            <a:ext cx="3376476" cy="33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this project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 smtClean="0"/>
              <a:t>Folder </a:t>
            </a:r>
            <a:r>
              <a:rPr lang="nl-NL" altLang="zh-TW" dirty="0" smtClean="0"/>
              <a:t>structure</a:t>
            </a:r>
          </a:p>
          <a:p>
            <a:pPr lvl="1"/>
            <a:r>
              <a:rPr lang="nl-NL" altLang="zh-TW" dirty="0" smtClean="0"/>
              <a:t>Name: your</a:t>
            </a:r>
            <a:r>
              <a:rPr lang="en-US" altLang="zh-TW" dirty="0" smtClean="0"/>
              <a:t>S</a:t>
            </a:r>
            <a:r>
              <a:rPr lang="nl-NL" altLang="zh-TW" dirty="0" smtClean="0"/>
              <a:t>tudentID_HW_x/CG_HW1</a:t>
            </a:r>
            <a:endParaRPr lang="nl-NL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7144" b="11239"/>
          <a:stretch/>
        </p:blipFill>
        <p:spPr>
          <a:xfrm>
            <a:off x="2787358" y="3072967"/>
            <a:ext cx="3569283" cy="29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129456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with the OpenGL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basic OpenGL framework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render a model as expected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how to change the attributes of 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model in solid or in wireframe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65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a 3D model properly on the screen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9155" y="4108678"/>
            <a:ext cx="1989201" cy="201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3465" y="4303014"/>
            <a:ext cx="1438656" cy="1469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488" y="4108678"/>
            <a:ext cx="1989201" cy="201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797" y="4303014"/>
            <a:ext cx="1438656" cy="14698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4108678"/>
            <a:ext cx="1989201" cy="2019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1909" y="4303014"/>
            <a:ext cx="1438656" cy="1469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0354" y="4303014"/>
            <a:ext cx="1438656" cy="1469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797" y="2493264"/>
            <a:ext cx="1438656" cy="1469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0354" y="2493264"/>
            <a:ext cx="1438656" cy="1469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1909" y="2493264"/>
            <a:ext cx="1438656" cy="1469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3465" y="2493264"/>
            <a:ext cx="1438656" cy="1469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5021" y="4303014"/>
            <a:ext cx="1437894" cy="14698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5021" y="2493264"/>
            <a:ext cx="1437894" cy="1469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88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a 3D model properly on the screen.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8140" y="2081783"/>
            <a:ext cx="2892552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1589" y="2343911"/>
            <a:ext cx="2304288" cy="2365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459" y="2148839"/>
            <a:ext cx="2892552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7532" y="2343911"/>
            <a:ext cx="2304288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7108" y="4088891"/>
            <a:ext cx="2891028" cy="2769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2179" y="4283964"/>
            <a:ext cx="2302764" cy="2366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7148" y="4123943"/>
            <a:ext cx="2892552" cy="2734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220" y="4319015"/>
            <a:ext cx="2304287" cy="2365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3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render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3D models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in solid or in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 mode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object 5"/>
          <p:cNvSpPr/>
          <p:nvPr/>
        </p:nvSpPr>
        <p:spPr>
          <a:xfrm>
            <a:off x="1159422" y="3772924"/>
            <a:ext cx="3491681" cy="178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5181875" y="3772923"/>
            <a:ext cx="3482453" cy="1780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1967775" y="5811044"/>
            <a:ext cx="112204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"/>
                <a:cs typeface="Arial"/>
              </a:rPr>
              <a:t>Solid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mode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5643357" y="5811044"/>
            <a:ext cx="164909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"/>
                <a:cs typeface="Arial"/>
              </a:rPr>
              <a:t>Wireframe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mode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4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fragment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control which color channel to be displayed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30" y="3414811"/>
            <a:ext cx="1795500" cy="180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39" y="3407394"/>
            <a:ext cx="1797750" cy="180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45" y="3414811"/>
            <a:ext cx="1797753" cy="180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14811"/>
            <a:ext cx="179775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(Keyboard)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Lowercase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z/x : render previous / next model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Lowercase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: change color channel to display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Lowercase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: toggle wireframe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a 3D model properly on the screen.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by step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model(s) from external *.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file(s).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model into [-1, 1] and show it on the screen.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color filtering function into your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shader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existing transform API of OpenGL 1.X.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glRotate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glTranslate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glScale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vertex/fragment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shaders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55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&amp; Notice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this project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2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4771706" y="3090799"/>
            <a:ext cx="0" cy="2626360"/>
          </a:xfrm>
          <a:custGeom>
            <a:avLst/>
            <a:gdLst/>
            <a:ahLst/>
            <a:cxnLst/>
            <a:rect l="l" t="t" r="r" b="b"/>
            <a:pathLst>
              <a:path h="2626360">
                <a:moveTo>
                  <a:pt x="0" y="0"/>
                </a:moveTo>
                <a:lnTo>
                  <a:pt x="0" y="262597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4704776" y="3033396"/>
            <a:ext cx="133858" cy="13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5955218" y="4380485"/>
            <a:ext cx="107314" cy="66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3595305" y="4380485"/>
            <a:ext cx="2435225" cy="0"/>
          </a:xfrm>
          <a:custGeom>
            <a:avLst/>
            <a:gdLst/>
            <a:ahLst/>
            <a:cxnLst/>
            <a:rect l="l" t="t" r="r" b="b"/>
            <a:pathLst>
              <a:path w="2435225">
                <a:moveTo>
                  <a:pt x="0" y="0"/>
                </a:moveTo>
                <a:lnTo>
                  <a:pt x="243471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5955218" y="4313555"/>
            <a:ext cx="132207" cy="81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801811" y="3090799"/>
            <a:ext cx="0" cy="2626360"/>
          </a:xfrm>
          <a:custGeom>
            <a:avLst/>
            <a:gdLst/>
            <a:ahLst/>
            <a:cxnLst/>
            <a:rect l="l" t="t" r="r" b="b"/>
            <a:pathLst>
              <a:path h="2626360">
                <a:moveTo>
                  <a:pt x="0" y="0"/>
                </a:moveTo>
                <a:lnTo>
                  <a:pt x="0" y="262597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1734500" y="3033396"/>
            <a:ext cx="134620" cy="132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2984942" y="4380485"/>
            <a:ext cx="107315" cy="669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625028" y="4380485"/>
            <a:ext cx="2435225" cy="0"/>
          </a:xfrm>
          <a:custGeom>
            <a:avLst/>
            <a:gdLst/>
            <a:ahLst/>
            <a:cxnLst/>
            <a:rect l="l" t="t" r="r" b="b"/>
            <a:pathLst>
              <a:path w="2435225">
                <a:moveTo>
                  <a:pt x="0" y="0"/>
                </a:moveTo>
                <a:lnTo>
                  <a:pt x="243471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2984942" y="4313555"/>
            <a:ext cx="132207" cy="81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1707069" y="395694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191897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7591106" y="3090799"/>
            <a:ext cx="0" cy="2626360"/>
          </a:xfrm>
          <a:custGeom>
            <a:avLst/>
            <a:gdLst/>
            <a:ahLst/>
            <a:cxnLst/>
            <a:rect l="l" t="t" r="r" b="b"/>
            <a:pathLst>
              <a:path h="2626360">
                <a:moveTo>
                  <a:pt x="0" y="0"/>
                </a:moveTo>
                <a:lnTo>
                  <a:pt x="0" y="262597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7524176" y="3033396"/>
            <a:ext cx="133857" cy="132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774619" y="4380485"/>
            <a:ext cx="107314" cy="66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6414705" y="4380485"/>
            <a:ext cx="2435225" cy="0"/>
          </a:xfrm>
          <a:custGeom>
            <a:avLst/>
            <a:gdLst/>
            <a:ahLst/>
            <a:cxnLst/>
            <a:rect l="l" t="t" r="r" b="b"/>
            <a:pathLst>
              <a:path w="2435225">
                <a:moveTo>
                  <a:pt x="0" y="0"/>
                </a:moveTo>
                <a:lnTo>
                  <a:pt x="243471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8774619" y="4313555"/>
            <a:ext cx="132206" cy="81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8005760" y="4289172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7496745" y="395694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191897" y="0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866075" y="2248536"/>
            <a:ext cx="19221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latin typeface="Arial"/>
                <a:cs typeface="Arial"/>
              </a:rPr>
              <a:t>1.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482534" y="3945510"/>
            <a:ext cx="2042160" cy="2042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3745418" y="3352674"/>
            <a:ext cx="2042160" cy="2042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1487613" y="4448048"/>
            <a:ext cx="283210" cy="527050"/>
          </a:xfrm>
          <a:custGeom>
            <a:avLst/>
            <a:gdLst/>
            <a:ahLst/>
            <a:cxnLst/>
            <a:rect l="l" t="t" r="r" b="b"/>
            <a:pathLst>
              <a:path w="283209" h="527050">
                <a:moveTo>
                  <a:pt x="280543" y="0"/>
                </a:moveTo>
                <a:lnTo>
                  <a:pt x="248665" y="20446"/>
                </a:lnTo>
                <a:lnTo>
                  <a:pt x="0" y="509269"/>
                </a:lnTo>
                <a:lnTo>
                  <a:pt x="33909" y="526541"/>
                </a:lnTo>
                <a:lnTo>
                  <a:pt x="282702" y="37718"/>
                </a:lnTo>
                <a:lnTo>
                  <a:pt x="2805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1655380" y="4380611"/>
            <a:ext cx="156463" cy="184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3772850" y="4903090"/>
            <a:ext cx="440690" cy="485140"/>
          </a:xfrm>
          <a:custGeom>
            <a:avLst/>
            <a:gdLst/>
            <a:ahLst/>
            <a:cxnLst/>
            <a:rect l="l" t="t" r="r" b="b"/>
            <a:pathLst>
              <a:path w="440689" h="485139">
                <a:moveTo>
                  <a:pt x="440436" y="0"/>
                </a:moveTo>
                <a:lnTo>
                  <a:pt x="404494" y="11430"/>
                </a:lnTo>
                <a:lnTo>
                  <a:pt x="0" y="459359"/>
                </a:lnTo>
                <a:lnTo>
                  <a:pt x="28193" y="484886"/>
                </a:lnTo>
                <a:lnTo>
                  <a:pt x="432562" y="37211"/>
                </a:lnTo>
                <a:lnTo>
                  <a:pt x="44043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4093525" y="4846955"/>
            <a:ext cx="170434" cy="1762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4093525" y="3738753"/>
            <a:ext cx="170434" cy="176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/>
          <p:cNvSpPr/>
          <p:nvPr/>
        </p:nvSpPr>
        <p:spPr>
          <a:xfrm>
            <a:off x="3772850" y="3374009"/>
            <a:ext cx="440690" cy="485140"/>
          </a:xfrm>
          <a:custGeom>
            <a:avLst/>
            <a:gdLst/>
            <a:ahLst/>
            <a:cxnLst/>
            <a:rect l="l" t="t" r="r" b="b"/>
            <a:pathLst>
              <a:path w="440689" h="485139">
                <a:moveTo>
                  <a:pt x="28193" y="0"/>
                </a:moveTo>
                <a:lnTo>
                  <a:pt x="0" y="25654"/>
                </a:lnTo>
                <a:lnTo>
                  <a:pt x="404494" y="473456"/>
                </a:lnTo>
                <a:lnTo>
                  <a:pt x="440436" y="484886"/>
                </a:lnTo>
                <a:lnTo>
                  <a:pt x="432562" y="447675"/>
                </a:lnTo>
                <a:lnTo>
                  <a:pt x="2819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/>
          <p:cNvSpPr/>
          <p:nvPr/>
        </p:nvSpPr>
        <p:spPr>
          <a:xfrm>
            <a:off x="5322250" y="4903090"/>
            <a:ext cx="440690" cy="485140"/>
          </a:xfrm>
          <a:custGeom>
            <a:avLst/>
            <a:gdLst/>
            <a:ahLst/>
            <a:cxnLst/>
            <a:rect l="l" t="t" r="r" b="b"/>
            <a:pathLst>
              <a:path w="440689" h="485139">
                <a:moveTo>
                  <a:pt x="0" y="0"/>
                </a:moveTo>
                <a:lnTo>
                  <a:pt x="7747" y="36957"/>
                </a:lnTo>
                <a:lnTo>
                  <a:pt x="412241" y="484886"/>
                </a:lnTo>
                <a:lnTo>
                  <a:pt x="440563" y="459359"/>
                </a:lnTo>
                <a:lnTo>
                  <a:pt x="35940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5271705" y="4846955"/>
            <a:ext cx="170307" cy="176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/>
          <p:nvPr/>
        </p:nvSpPr>
        <p:spPr>
          <a:xfrm>
            <a:off x="5271705" y="3738753"/>
            <a:ext cx="170307" cy="1762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/>
          <p:cNvSpPr/>
          <p:nvPr/>
        </p:nvSpPr>
        <p:spPr>
          <a:xfrm>
            <a:off x="5322250" y="3374009"/>
            <a:ext cx="440690" cy="485140"/>
          </a:xfrm>
          <a:custGeom>
            <a:avLst/>
            <a:gdLst/>
            <a:ahLst/>
            <a:cxnLst/>
            <a:rect l="l" t="t" r="r" b="b"/>
            <a:pathLst>
              <a:path w="440689" h="485139">
                <a:moveTo>
                  <a:pt x="412241" y="0"/>
                </a:moveTo>
                <a:lnTo>
                  <a:pt x="7747" y="447929"/>
                </a:lnTo>
                <a:lnTo>
                  <a:pt x="0" y="484886"/>
                </a:lnTo>
                <a:lnTo>
                  <a:pt x="35940" y="473456"/>
                </a:lnTo>
                <a:lnTo>
                  <a:pt x="440563" y="25654"/>
                </a:lnTo>
                <a:lnTo>
                  <a:pt x="41224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2494976" y="3442208"/>
            <a:ext cx="283210" cy="527050"/>
          </a:xfrm>
          <a:custGeom>
            <a:avLst/>
            <a:gdLst/>
            <a:ahLst/>
            <a:cxnLst/>
            <a:rect l="l" t="t" r="r" b="b"/>
            <a:pathLst>
              <a:path w="283210" h="527050">
                <a:moveTo>
                  <a:pt x="280543" y="0"/>
                </a:moveTo>
                <a:lnTo>
                  <a:pt x="248793" y="20447"/>
                </a:lnTo>
                <a:lnTo>
                  <a:pt x="0" y="509270"/>
                </a:lnTo>
                <a:lnTo>
                  <a:pt x="34036" y="526542"/>
                </a:lnTo>
                <a:lnTo>
                  <a:pt x="282701" y="37719"/>
                </a:lnTo>
                <a:lnTo>
                  <a:pt x="2805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/>
          <p:cNvSpPr/>
          <p:nvPr/>
        </p:nvSpPr>
        <p:spPr>
          <a:xfrm>
            <a:off x="2662744" y="3374771"/>
            <a:ext cx="156463" cy="1849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/>
          <p:cNvSpPr/>
          <p:nvPr/>
        </p:nvSpPr>
        <p:spPr>
          <a:xfrm>
            <a:off x="480248" y="3442208"/>
            <a:ext cx="283210" cy="527050"/>
          </a:xfrm>
          <a:custGeom>
            <a:avLst/>
            <a:gdLst/>
            <a:ahLst/>
            <a:cxnLst/>
            <a:rect l="l" t="t" r="r" b="b"/>
            <a:pathLst>
              <a:path w="283209" h="527050">
                <a:moveTo>
                  <a:pt x="280504" y="0"/>
                </a:moveTo>
                <a:lnTo>
                  <a:pt x="248716" y="20447"/>
                </a:lnTo>
                <a:lnTo>
                  <a:pt x="0" y="509270"/>
                </a:lnTo>
                <a:lnTo>
                  <a:pt x="33883" y="526542"/>
                </a:lnTo>
                <a:lnTo>
                  <a:pt x="282651" y="37719"/>
                </a:lnTo>
                <a:lnTo>
                  <a:pt x="2805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/>
          <p:cNvSpPr/>
          <p:nvPr/>
        </p:nvSpPr>
        <p:spPr>
          <a:xfrm>
            <a:off x="648015" y="3374771"/>
            <a:ext cx="156362" cy="1849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/>
          <p:cNvSpPr/>
          <p:nvPr/>
        </p:nvSpPr>
        <p:spPr>
          <a:xfrm>
            <a:off x="2494976" y="5482845"/>
            <a:ext cx="283210" cy="527050"/>
          </a:xfrm>
          <a:custGeom>
            <a:avLst/>
            <a:gdLst/>
            <a:ahLst/>
            <a:cxnLst/>
            <a:rect l="l" t="t" r="r" b="b"/>
            <a:pathLst>
              <a:path w="283210" h="527050">
                <a:moveTo>
                  <a:pt x="280543" y="0"/>
                </a:moveTo>
                <a:lnTo>
                  <a:pt x="248793" y="20447"/>
                </a:lnTo>
                <a:lnTo>
                  <a:pt x="0" y="509244"/>
                </a:lnTo>
                <a:lnTo>
                  <a:pt x="34036" y="526542"/>
                </a:lnTo>
                <a:lnTo>
                  <a:pt x="282701" y="37718"/>
                </a:lnTo>
                <a:lnTo>
                  <a:pt x="2805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2662744" y="5415408"/>
            <a:ext cx="156463" cy="1849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480248" y="5482845"/>
            <a:ext cx="283210" cy="527050"/>
          </a:xfrm>
          <a:custGeom>
            <a:avLst/>
            <a:gdLst/>
            <a:ahLst/>
            <a:cxnLst/>
            <a:rect l="l" t="t" r="r" b="b"/>
            <a:pathLst>
              <a:path w="283209" h="527050">
                <a:moveTo>
                  <a:pt x="280504" y="0"/>
                </a:moveTo>
                <a:lnTo>
                  <a:pt x="248716" y="20447"/>
                </a:lnTo>
                <a:lnTo>
                  <a:pt x="0" y="509244"/>
                </a:lnTo>
                <a:lnTo>
                  <a:pt x="33883" y="526542"/>
                </a:lnTo>
                <a:lnTo>
                  <a:pt x="282651" y="37718"/>
                </a:lnTo>
                <a:lnTo>
                  <a:pt x="28050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/>
          <p:cNvSpPr/>
          <p:nvPr/>
        </p:nvSpPr>
        <p:spPr>
          <a:xfrm>
            <a:off x="648015" y="5415408"/>
            <a:ext cx="156362" cy="1849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/>
          <p:cNvSpPr txBox="1"/>
          <p:nvPr/>
        </p:nvSpPr>
        <p:spPr>
          <a:xfrm>
            <a:off x="4009070" y="2248536"/>
            <a:ext cx="1356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>
                <a:latin typeface="Arial"/>
                <a:cs typeface="Arial"/>
              </a:rPr>
              <a:t>2.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6769033" y="2248536"/>
            <a:ext cx="1778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  <a:r>
              <a:rPr lang="en-US" sz="28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5" name="object 44"/>
          <p:cNvSpPr/>
          <p:nvPr/>
        </p:nvSpPr>
        <p:spPr>
          <a:xfrm>
            <a:off x="7159179" y="3945510"/>
            <a:ext cx="858012" cy="8564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5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Translation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Located at Origin (0, 0, 0)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of model ≠ center of mass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set initial value of (max, min) as (0, 0) or (-100, 100)</a:t>
            </a:r>
          </a:p>
          <a:p>
            <a:endParaRPr lang="zh-TW" altLang="en-US" dirty="0"/>
          </a:p>
        </p:txBody>
      </p:sp>
      <p:sp>
        <p:nvSpPr>
          <p:cNvPr id="4" name="object 2"/>
          <p:cNvSpPr/>
          <p:nvPr/>
        </p:nvSpPr>
        <p:spPr>
          <a:xfrm>
            <a:off x="924338" y="3209781"/>
            <a:ext cx="3427476" cy="3518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文字方塊 4"/>
          <p:cNvSpPr txBox="1"/>
          <p:nvPr/>
        </p:nvSpPr>
        <p:spPr>
          <a:xfrm>
            <a:off x="4572000" y="4513837"/>
            <a:ext cx="30619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2000" spc="-1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TW" sz="2000" spc="-9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TW"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10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</a:t>
            </a:r>
            <a:r>
              <a:rPr lang="en-US" altLang="zh-TW" sz="2000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263.80969,</a:t>
            </a:r>
            <a:r>
              <a:rPr lang="en-US" altLang="zh-TW" sz="2000" spc="-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1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-146.79413]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altLang="zh-TW" sz="2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000" spc="-9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TW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</a:t>
            </a:r>
            <a:r>
              <a:rPr lang="en-US" altLang="zh-TW"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36.36507,</a:t>
            </a:r>
            <a:r>
              <a:rPr lang="en-US" altLang="zh-TW" sz="20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36.39270]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altLang="zh-TW" sz="2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TW" sz="2000" spc="-9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TW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53.82454,</a:t>
            </a:r>
            <a:r>
              <a:rPr lang="en-US" altLang="zh-TW"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111.12128]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Scaling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Non-Uniform Scaling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different scaling factor of x, y, z.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will deform.</a:t>
            </a:r>
          </a:p>
          <a:p>
            <a:endParaRPr lang="zh-TW" altLang="en-US" dirty="0"/>
          </a:p>
        </p:txBody>
      </p:sp>
      <p:sp>
        <p:nvSpPr>
          <p:cNvPr id="4" name="object 4"/>
          <p:cNvSpPr/>
          <p:nvPr/>
        </p:nvSpPr>
        <p:spPr>
          <a:xfrm>
            <a:off x="2859024" y="3134280"/>
            <a:ext cx="3425952" cy="3518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3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Scaling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Considering Z-Axis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fit the bounding box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of {(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𝑧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| x, y,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∈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[-1, 1]}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object 2"/>
          <p:cNvSpPr/>
          <p:nvPr/>
        </p:nvSpPr>
        <p:spPr>
          <a:xfrm>
            <a:off x="864961" y="3166312"/>
            <a:ext cx="3427476" cy="3520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/>
          <p:cNvSpPr/>
          <p:nvPr/>
        </p:nvSpPr>
        <p:spPr>
          <a:xfrm>
            <a:off x="4528748" y="3405580"/>
            <a:ext cx="3861816" cy="3281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字方塊 5"/>
          <p:cNvSpPr txBox="1"/>
          <p:nvPr/>
        </p:nvSpPr>
        <p:spPr>
          <a:xfrm>
            <a:off x="5354808" y="3006921"/>
            <a:ext cx="23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Clipped </a:t>
            </a:r>
            <a:r>
              <a:rPr lang="en-US" altLang="zh-TW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TW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zh-TW" spc="-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</a:t>
            </a:r>
            <a:r>
              <a:rPr lang="en-US" altLang="zh-TW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Scaling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Considering Z-Axis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fit the bounding box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of {(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𝑧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| x, y,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∈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[-1, 1]}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28973" y="3006921"/>
            <a:ext cx="23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Clipped </a:t>
            </a:r>
            <a:r>
              <a:rPr lang="en-US" altLang="zh-TW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TW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zh-TW" spc="-4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[-10,</a:t>
            </a:r>
            <a:r>
              <a:rPr lang="en-US" altLang="zh-TW" spc="-12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-2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11"/>
          <p:cNvSpPr/>
          <p:nvPr/>
        </p:nvSpPr>
        <p:spPr>
          <a:xfrm>
            <a:off x="4584815" y="3449574"/>
            <a:ext cx="3802380" cy="3273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7225647" y="5354798"/>
            <a:ext cx="525780" cy="172720"/>
          </a:xfrm>
          <a:custGeom>
            <a:avLst/>
            <a:gdLst/>
            <a:ahLst/>
            <a:cxnLst/>
            <a:rect l="l" t="t" r="r" b="b"/>
            <a:pathLst>
              <a:path w="525779" h="172720">
                <a:moveTo>
                  <a:pt x="0" y="172465"/>
                </a:moveTo>
                <a:lnTo>
                  <a:pt x="525779" y="172465"/>
                </a:lnTo>
                <a:lnTo>
                  <a:pt x="525779" y="0"/>
                </a:lnTo>
                <a:lnTo>
                  <a:pt x="0" y="0"/>
                </a:lnTo>
                <a:lnTo>
                  <a:pt x="0" y="17246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/>
          <p:cNvSpPr/>
          <p:nvPr/>
        </p:nvSpPr>
        <p:spPr>
          <a:xfrm>
            <a:off x="864685" y="3202686"/>
            <a:ext cx="3427476" cy="3520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9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Scaling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Considering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fit the bounding box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of {(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𝑧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| x, y,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∈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[-1, 1]}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long z-orientation cylinder</a:t>
            </a: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0" name="object 11"/>
          <p:cNvSpPr/>
          <p:nvPr/>
        </p:nvSpPr>
        <p:spPr>
          <a:xfrm>
            <a:off x="1335024" y="3881334"/>
            <a:ext cx="3887724" cy="2159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598170" y="5209501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5596889" y="3552913"/>
            <a:ext cx="1256030" cy="1256030"/>
          </a:xfrm>
          <a:custGeom>
            <a:avLst/>
            <a:gdLst/>
            <a:ahLst/>
            <a:cxnLst/>
            <a:rect l="l" t="t" r="r" b="b"/>
            <a:pathLst>
              <a:path w="1256029" h="1256029">
                <a:moveTo>
                  <a:pt x="0" y="1255522"/>
                </a:moveTo>
                <a:lnTo>
                  <a:pt x="1255522" y="1255522"/>
                </a:lnTo>
                <a:lnTo>
                  <a:pt x="1255522" y="0"/>
                </a:lnTo>
                <a:lnTo>
                  <a:pt x="0" y="0"/>
                </a:lnTo>
                <a:lnTo>
                  <a:pt x="0" y="1255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5596889" y="3552913"/>
            <a:ext cx="1256030" cy="1256030"/>
          </a:xfrm>
          <a:custGeom>
            <a:avLst/>
            <a:gdLst/>
            <a:ahLst/>
            <a:cxnLst/>
            <a:rect l="l" t="t" r="r" b="b"/>
            <a:pathLst>
              <a:path w="1256029" h="1256029">
                <a:moveTo>
                  <a:pt x="0" y="1255522"/>
                </a:moveTo>
                <a:lnTo>
                  <a:pt x="1255522" y="1255522"/>
                </a:lnTo>
                <a:lnTo>
                  <a:pt x="1255522" y="0"/>
                </a:lnTo>
                <a:lnTo>
                  <a:pt x="0" y="0"/>
                </a:lnTo>
                <a:lnTo>
                  <a:pt x="0" y="125552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5596127" y="3552151"/>
            <a:ext cx="1256030" cy="1256030"/>
          </a:xfrm>
          <a:custGeom>
            <a:avLst/>
            <a:gdLst/>
            <a:ahLst/>
            <a:cxnLst/>
            <a:rect l="l" t="t" r="r" b="b"/>
            <a:pathLst>
              <a:path w="1256029" h="1256029">
                <a:moveTo>
                  <a:pt x="627761" y="0"/>
                </a:moveTo>
                <a:lnTo>
                  <a:pt x="578738" y="1904"/>
                </a:lnTo>
                <a:lnTo>
                  <a:pt x="530733" y="7492"/>
                </a:lnTo>
                <a:lnTo>
                  <a:pt x="483870" y="16637"/>
                </a:lnTo>
                <a:lnTo>
                  <a:pt x="438277" y="29083"/>
                </a:lnTo>
                <a:lnTo>
                  <a:pt x="394208" y="44958"/>
                </a:lnTo>
                <a:lnTo>
                  <a:pt x="351663" y="63753"/>
                </a:lnTo>
                <a:lnTo>
                  <a:pt x="310896" y="85725"/>
                </a:lnTo>
                <a:lnTo>
                  <a:pt x="272034" y="110489"/>
                </a:lnTo>
                <a:lnTo>
                  <a:pt x="235204" y="137922"/>
                </a:lnTo>
                <a:lnTo>
                  <a:pt x="200406" y="168021"/>
                </a:lnTo>
                <a:lnTo>
                  <a:pt x="168021" y="200406"/>
                </a:lnTo>
                <a:lnTo>
                  <a:pt x="137922" y="235203"/>
                </a:lnTo>
                <a:lnTo>
                  <a:pt x="110490" y="272034"/>
                </a:lnTo>
                <a:lnTo>
                  <a:pt x="85725" y="310896"/>
                </a:lnTo>
                <a:lnTo>
                  <a:pt x="63754" y="351663"/>
                </a:lnTo>
                <a:lnTo>
                  <a:pt x="44958" y="394208"/>
                </a:lnTo>
                <a:lnTo>
                  <a:pt x="29083" y="438276"/>
                </a:lnTo>
                <a:lnTo>
                  <a:pt x="16637" y="483870"/>
                </a:lnTo>
                <a:lnTo>
                  <a:pt x="7493" y="530733"/>
                </a:lnTo>
                <a:lnTo>
                  <a:pt x="1905" y="578738"/>
                </a:lnTo>
                <a:lnTo>
                  <a:pt x="0" y="627761"/>
                </a:lnTo>
                <a:lnTo>
                  <a:pt x="1905" y="676782"/>
                </a:lnTo>
                <a:lnTo>
                  <a:pt x="7493" y="724788"/>
                </a:lnTo>
                <a:lnTo>
                  <a:pt x="16637" y="771651"/>
                </a:lnTo>
                <a:lnTo>
                  <a:pt x="29083" y="817244"/>
                </a:lnTo>
                <a:lnTo>
                  <a:pt x="44958" y="861313"/>
                </a:lnTo>
                <a:lnTo>
                  <a:pt x="63754" y="903859"/>
                </a:lnTo>
                <a:lnTo>
                  <a:pt x="85725" y="944626"/>
                </a:lnTo>
                <a:lnTo>
                  <a:pt x="110490" y="983488"/>
                </a:lnTo>
                <a:lnTo>
                  <a:pt x="137922" y="1020318"/>
                </a:lnTo>
                <a:lnTo>
                  <a:pt x="168021" y="1055116"/>
                </a:lnTo>
                <a:lnTo>
                  <a:pt x="200406" y="1087501"/>
                </a:lnTo>
                <a:lnTo>
                  <a:pt x="235204" y="1117600"/>
                </a:lnTo>
                <a:lnTo>
                  <a:pt x="272034" y="1145032"/>
                </a:lnTo>
                <a:lnTo>
                  <a:pt x="310896" y="1169797"/>
                </a:lnTo>
                <a:lnTo>
                  <a:pt x="351663" y="1191768"/>
                </a:lnTo>
                <a:lnTo>
                  <a:pt x="394208" y="1210564"/>
                </a:lnTo>
                <a:lnTo>
                  <a:pt x="438277" y="1226439"/>
                </a:lnTo>
                <a:lnTo>
                  <a:pt x="483870" y="1238885"/>
                </a:lnTo>
                <a:lnTo>
                  <a:pt x="530733" y="1248029"/>
                </a:lnTo>
                <a:lnTo>
                  <a:pt x="578738" y="1253617"/>
                </a:lnTo>
                <a:lnTo>
                  <a:pt x="627761" y="1255522"/>
                </a:lnTo>
                <a:lnTo>
                  <a:pt x="676783" y="1253617"/>
                </a:lnTo>
                <a:lnTo>
                  <a:pt x="724788" y="1248029"/>
                </a:lnTo>
                <a:lnTo>
                  <a:pt x="771652" y="1238885"/>
                </a:lnTo>
                <a:lnTo>
                  <a:pt x="817245" y="1226439"/>
                </a:lnTo>
                <a:lnTo>
                  <a:pt x="861313" y="1210564"/>
                </a:lnTo>
                <a:lnTo>
                  <a:pt x="903859" y="1191768"/>
                </a:lnTo>
                <a:lnTo>
                  <a:pt x="944626" y="1169797"/>
                </a:lnTo>
                <a:lnTo>
                  <a:pt x="983488" y="1145032"/>
                </a:lnTo>
                <a:lnTo>
                  <a:pt x="1020318" y="1117600"/>
                </a:lnTo>
                <a:lnTo>
                  <a:pt x="1055116" y="1087501"/>
                </a:lnTo>
                <a:lnTo>
                  <a:pt x="1087501" y="1055116"/>
                </a:lnTo>
                <a:lnTo>
                  <a:pt x="1117600" y="1020318"/>
                </a:lnTo>
                <a:lnTo>
                  <a:pt x="1145032" y="983488"/>
                </a:lnTo>
                <a:lnTo>
                  <a:pt x="1169797" y="944626"/>
                </a:lnTo>
                <a:lnTo>
                  <a:pt x="1191640" y="903859"/>
                </a:lnTo>
                <a:lnTo>
                  <a:pt x="1210564" y="861313"/>
                </a:lnTo>
                <a:lnTo>
                  <a:pt x="1226439" y="817244"/>
                </a:lnTo>
                <a:lnTo>
                  <a:pt x="1238885" y="771651"/>
                </a:lnTo>
                <a:lnTo>
                  <a:pt x="1248029" y="724788"/>
                </a:lnTo>
                <a:lnTo>
                  <a:pt x="1253616" y="676782"/>
                </a:lnTo>
                <a:lnTo>
                  <a:pt x="1255522" y="627761"/>
                </a:lnTo>
                <a:lnTo>
                  <a:pt x="1253616" y="578738"/>
                </a:lnTo>
                <a:lnTo>
                  <a:pt x="1248029" y="530733"/>
                </a:lnTo>
                <a:lnTo>
                  <a:pt x="1238885" y="483870"/>
                </a:lnTo>
                <a:lnTo>
                  <a:pt x="1226439" y="438276"/>
                </a:lnTo>
                <a:lnTo>
                  <a:pt x="1210564" y="394208"/>
                </a:lnTo>
                <a:lnTo>
                  <a:pt x="1191640" y="351663"/>
                </a:lnTo>
                <a:lnTo>
                  <a:pt x="1169797" y="310896"/>
                </a:lnTo>
                <a:lnTo>
                  <a:pt x="1145032" y="272034"/>
                </a:lnTo>
                <a:lnTo>
                  <a:pt x="1117600" y="235203"/>
                </a:lnTo>
                <a:lnTo>
                  <a:pt x="1087501" y="200406"/>
                </a:lnTo>
                <a:lnTo>
                  <a:pt x="1055116" y="168021"/>
                </a:lnTo>
                <a:lnTo>
                  <a:pt x="1020318" y="137922"/>
                </a:lnTo>
                <a:lnTo>
                  <a:pt x="983488" y="110489"/>
                </a:lnTo>
                <a:lnTo>
                  <a:pt x="944626" y="85725"/>
                </a:lnTo>
                <a:lnTo>
                  <a:pt x="903859" y="63753"/>
                </a:lnTo>
                <a:lnTo>
                  <a:pt x="861313" y="44958"/>
                </a:lnTo>
                <a:lnTo>
                  <a:pt x="817245" y="29083"/>
                </a:lnTo>
                <a:lnTo>
                  <a:pt x="771652" y="16637"/>
                </a:lnTo>
                <a:lnTo>
                  <a:pt x="724788" y="7492"/>
                </a:lnTo>
                <a:lnTo>
                  <a:pt x="676783" y="1904"/>
                </a:lnTo>
                <a:lnTo>
                  <a:pt x="627761" y="0"/>
                </a:lnTo>
                <a:close/>
              </a:path>
            </a:pathLst>
          </a:custGeom>
          <a:solidFill>
            <a:srgbClr val="097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7258050" y="3552913"/>
            <a:ext cx="1257300" cy="1256030"/>
          </a:xfrm>
          <a:custGeom>
            <a:avLst/>
            <a:gdLst/>
            <a:ahLst/>
            <a:cxnLst/>
            <a:rect l="l" t="t" r="r" b="b"/>
            <a:pathLst>
              <a:path w="1257300" h="1256029">
                <a:moveTo>
                  <a:pt x="0" y="1255522"/>
                </a:moveTo>
                <a:lnTo>
                  <a:pt x="1257300" y="1255522"/>
                </a:lnTo>
                <a:lnTo>
                  <a:pt x="1257300" y="0"/>
                </a:lnTo>
                <a:lnTo>
                  <a:pt x="0" y="0"/>
                </a:lnTo>
                <a:lnTo>
                  <a:pt x="0" y="1255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7258050" y="3552913"/>
            <a:ext cx="1257300" cy="1256030"/>
          </a:xfrm>
          <a:custGeom>
            <a:avLst/>
            <a:gdLst/>
            <a:ahLst/>
            <a:cxnLst/>
            <a:rect l="l" t="t" r="r" b="b"/>
            <a:pathLst>
              <a:path w="1257300" h="1256029">
                <a:moveTo>
                  <a:pt x="0" y="1255522"/>
                </a:moveTo>
                <a:lnTo>
                  <a:pt x="1257300" y="1255522"/>
                </a:lnTo>
                <a:lnTo>
                  <a:pt x="1257300" y="0"/>
                </a:lnTo>
                <a:lnTo>
                  <a:pt x="0" y="0"/>
                </a:lnTo>
                <a:lnTo>
                  <a:pt x="0" y="125552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/>
          <p:nvPr/>
        </p:nvSpPr>
        <p:spPr>
          <a:xfrm>
            <a:off x="7703819" y="3997159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90" h="364489">
                <a:moveTo>
                  <a:pt x="181991" y="0"/>
                </a:moveTo>
                <a:lnTo>
                  <a:pt x="133604" y="6476"/>
                </a:lnTo>
                <a:lnTo>
                  <a:pt x="90170" y="24891"/>
                </a:lnTo>
                <a:lnTo>
                  <a:pt x="53340" y="53339"/>
                </a:lnTo>
                <a:lnTo>
                  <a:pt x="24892" y="90169"/>
                </a:lnTo>
                <a:lnTo>
                  <a:pt x="6476" y="133603"/>
                </a:lnTo>
                <a:lnTo>
                  <a:pt x="0" y="181990"/>
                </a:lnTo>
                <a:lnTo>
                  <a:pt x="6476" y="230377"/>
                </a:lnTo>
                <a:lnTo>
                  <a:pt x="24892" y="273811"/>
                </a:lnTo>
                <a:lnTo>
                  <a:pt x="53340" y="310641"/>
                </a:lnTo>
                <a:lnTo>
                  <a:pt x="90170" y="339089"/>
                </a:lnTo>
                <a:lnTo>
                  <a:pt x="133604" y="357504"/>
                </a:lnTo>
                <a:lnTo>
                  <a:pt x="181991" y="363981"/>
                </a:lnTo>
                <a:lnTo>
                  <a:pt x="230377" y="357504"/>
                </a:lnTo>
                <a:lnTo>
                  <a:pt x="273812" y="339089"/>
                </a:lnTo>
                <a:lnTo>
                  <a:pt x="310642" y="310641"/>
                </a:lnTo>
                <a:lnTo>
                  <a:pt x="339090" y="273811"/>
                </a:lnTo>
                <a:lnTo>
                  <a:pt x="357505" y="230377"/>
                </a:lnTo>
                <a:lnTo>
                  <a:pt x="363982" y="181990"/>
                </a:lnTo>
                <a:lnTo>
                  <a:pt x="357505" y="133603"/>
                </a:lnTo>
                <a:lnTo>
                  <a:pt x="339090" y="90169"/>
                </a:lnTo>
                <a:lnTo>
                  <a:pt x="310642" y="53339"/>
                </a:lnTo>
                <a:lnTo>
                  <a:pt x="273812" y="24891"/>
                </a:lnTo>
                <a:lnTo>
                  <a:pt x="230377" y="6476"/>
                </a:lnTo>
                <a:lnTo>
                  <a:pt x="181991" y="0"/>
                </a:lnTo>
                <a:close/>
              </a:path>
            </a:pathLst>
          </a:custGeom>
          <a:solidFill>
            <a:srgbClr val="0979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9"/>
          <p:cNvSpPr/>
          <p:nvPr/>
        </p:nvSpPr>
        <p:spPr>
          <a:xfrm>
            <a:off x="6129527" y="4966422"/>
            <a:ext cx="1959864" cy="1831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42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Scaling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9374"/>
            <a:ext cx="8515350" cy="435133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value?</a:t>
            </a: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9" name="object 2"/>
          <p:cNvSpPr/>
          <p:nvPr/>
        </p:nvSpPr>
        <p:spPr>
          <a:xfrm>
            <a:off x="5039126" y="1967485"/>
            <a:ext cx="3771899" cy="387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/>
          <p:nvPr/>
        </p:nvSpPr>
        <p:spPr>
          <a:xfrm>
            <a:off x="421407" y="1965962"/>
            <a:ext cx="3770376" cy="3872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381782" y="5862828"/>
            <a:ext cx="3857244" cy="925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/>
          <p:cNvSpPr/>
          <p:nvPr/>
        </p:nvSpPr>
        <p:spPr>
          <a:xfrm>
            <a:off x="355875" y="5852161"/>
            <a:ext cx="3663696" cy="999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/>
          <p:cNvSpPr/>
          <p:nvPr/>
        </p:nvSpPr>
        <p:spPr>
          <a:xfrm>
            <a:off x="429026" y="5890261"/>
            <a:ext cx="3762755" cy="830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"/>
          <p:cNvSpPr/>
          <p:nvPr/>
        </p:nvSpPr>
        <p:spPr>
          <a:xfrm>
            <a:off x="429026" y="5890261"/>
            <a:ext cx="3763010" cy="830580"/>
          </a:xfrm>
          <a:custGeom>
            <a:avLst/>
            <a:gdLst/>
            <a:ahLst/>
            <a:cxnLst/>
            <a:rect l="l" t="t" r="r" b="b"/>
            <a:pathLst>
              <a:path w="3763010" h="830579">
                <a:moveTo>
                  <a:pt x="0" y="830579"/>
                </a:moveTo>
                <a:lnTo>
                  <a:pt x="3762502" y="830579"/>
                </a:lnTo>
                <a:lnTo>
                  <a:pt x="3762502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9143">
            <a:solidFill>
              <a:srgbClr val="7B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0"/>
          <p:cNvSpPr txBox="1"/>
          <p:nvPr/>
        </p:nvSpPr>
        <p:spPr>
          <a:xfrm>
            <a:off x="509036" y="5901437"/>
            <a:ext cx="3371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spc="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600" spc="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idth</a:t>
            </a:r>
            <a:r>
              <a:rPr lang="en-US" sz="1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abs(</a:t>
            </a:r>
            <a:r>
              <a:rPr sz="16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maxX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abs(</a:t>
            </a:r>
            <a:r>
              <a:rPr sz="1600" spc="5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minX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16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lang="en-US" sz="16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abs(</a:t>
            </a:r>
            <a:r>
              <a:rPr sz="16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maxY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abs(</a:t>
            </a:r>
            <a:r>
              <a:rPr sz="1600" spc="5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minY</a:t>
            </a:r>
            <a:r>
              <a:rPr sz="1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epth </a:t>
            </a:r>
            <a:r>
              <a:rPr lang="en-US" sz="16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6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abs(</a:t>
            </a:r>
            <a:r>
              <a:rPr sz="1600" spc="10" dirty="0" err="1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maxZ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abs(</a:t>
            </a:r>
            <a:r>
              <a:rPr sz="1600" spc="6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minZ</a:t>
            </a:r>
            <a:r>
              <a:rPr sz="16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11"/>
          <p:cNvSpPr/>
          <p:nvPr/>
        </p:nvSpPr>
        <p:spPr>
          <a:xfrm>
            <a:off x="4991882" y="5868924"/>
            <a:ext cx="3828288" cy="925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2"/>
          <p:cNvSpPr/>
          <p:nvPr/>
        </p:nvSpPr>
        <p:spPr>
          <a:xfrm>
            <a:off x="5630438" y="5858256"/>
            <a:ext cx="2551176" cy="999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3"/>
          <p:cNvSpPr/>
          <p:nvPr/>
        </p:nvSpPr>
        <p:spPr>
          <a:xfrm>
            <a:off x="5039126" y="5896357"/>
            <a:ext cx="3733799" cy="830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4"/>
          <p:cNvSpPr/>
          <p:nvPr/>
        </p:nvSpPr>
        <p:spPr>
          <a:xfrm>
            <a:off x="5039126" y="5896357"/>
            <a:ext cx="3733800" cy="830580"/>
          </a:xfrm>
          <a:custGeom>
            <a:avLst/>
            <a:gdLst/>
            <a:ahLst/>
            <a:cxnLst/>
            <a:rect l="l" t="t" r="r" b="b"/>
            <a:pathLst>
              <a:path w="3733800" h="830579">
                <a:moveTo>
                  <a:pt x="0" y="830580"/>
                </a:moveTo>
                <a:lnTo>
                  <a:pt x="3733799" y="830580"/>
                </a:lnTo>
                <a:lnTo>
                  <a:pt x="3733799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ln w="9144">
            <a:solidFill>
              <a:srgbClr val="7B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5"/>
          <p:cNvSpPr txBox="1"/>
          <p:nvPr/>
        </p:nvSpPr>
        <p:spPr>
          <a:xfrm>
            <a:off x="5783346" y="5907534"/>
            <a:ext cx="2256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600" spc="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idth </a:t>
            </a:r>
            <a:r>
              <a:rPr lang="en-US" sz="1600" spc="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60" dirty="0" err="1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maxX</a:t>
            </a:r>
            <a:r>
              <a:rPr sz="1600" spc="-16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6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600" spc="3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spc="3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 err="1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minX</a:t>
            </a:r>
            <a:r>
              <a:rPr sz="1600" spc="-5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lang="en-US" sz="16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60" dirty="0" err="1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maxY</a:t>
            </a:r>
            <a:r>
              <a:rPr lang="en-US" sz="1600" spc="-16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1600" spc="3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600" spc="-55" dirty="0" err="1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minY</a:t>
            </a:r>
            <a:r>
              <a:rPr sz="1600" spc="-55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epth </a:t>
            </a:r>
            <a:r>
              <a:rPr lang="en-US" sz="16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35" dirty="0" err="1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maxZ</a:t>
            </a:r>
            <a:r>
              <a:rPr sz="1600" spc="-13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35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600" spc="3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4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minZ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16"/>
          <p:cNvSpPr/>
          <p:nvPr/>
        </p:nvSpPr>
        <p:spPr>
          <a:xfrm>
            <a:off x="3615711" y="4893566"/>
            <a:ext cx="1961388" cy="18318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3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"/>
          <p:cNvSpPr/>
          <p:nvPr/>
        </p:nvSpPr>
        <p:spPr>
          <a:xfrm>
            <a:off x="9233793" y="6478523"/>
            <a:ext cx="1459605" cy="999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/>
          <p:cNvSpPr txBox="1"/>
          <p:nvPr/>
        </p:nvSpPr>
        <p:spPr>
          <a:xfrm>
            <a:off x="10479921" y="7177535"/>
            <a:ext cx="13271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solidFill>
                  <a:srgbClr val="5D564D"/>
                </a:solidFill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50" name="object 5"/>
          <p:cNvSpPr/>
          <p:nvPr/>
        </p:nvSpPr>
        <p:spPr>
          <a:xfrm>
            <a:off x="1875143" y="2114757"/>
            <a:ext cx="4910047" cy="5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6"/>
          <p:cNvSpPr txBox="1"/>
          <p:nvPr/>
        </p:nvSpPr>
        <p:spPr>
          <a:xfrm>
            <a:off x="2957096" y="2156208"/>
            <a:ext cx="2671445" cy="552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800" marR="5080" indent="-292735">
              <a:lnSpc>
                <a:spcPct val="101800"/>
              </a:lnSpc>
              <a:spcBef>
                <a:spcPts val="90"/>
              </a:spcBef>
            </a:pP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State Initialization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Routines  Models, 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Textures,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700">
              <a:latin typeface="Arial"/>
              <a:cs typeface="Arial"/>
            </a:endParaRPr>
          </a:p>
        </p:txBody>
      </p:sp>
      <p:sp>
        <p:nvSpPr>
          <p:cNvPr id="52" name="object 7"/>
          <p:cNvSpPr/>
          <p:nvPr/>
        </p:nvSpPr>
        <p:spPr>
          <a:xfrm>
            <a:off x="1875143" y="2733906"/>
            <a:ext cx="4910047" cy="558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8"/>
          <p:cNvSpPr/>
          <p:nvPr/>
        </p:nvSpPr>
        <p:spPr>
          <a:xfrm>
            <a:off x="1875143" y="3981639"/>
            <a:ext cx="4910047" cy="553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9"/>
          <p:cNvSpPr txBox="1"/>
          <p:nvPr/>
        </p:nvSpPr>
        <p:spPr>
          <a:xfrm>
            <a:off x="1998500" y="2805831"/>
            <a:ext cx="4055745" cy="17672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70534" algn="ctr">
              <a:lnSpc>
                <a:spcPct val="100000"/>
              </a:lnSpc>
              <a:spcBef>
                <a:spcPts val="940"/>
              </a:spcBef>
            </a:pP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Callback Functions (Event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Handlers)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335"/>
              </a:lnSpc>
              <a:spcBef>
                <a:spcPts val="915"/>
              </a:spcBef>
            </a:pPr>
            <a:r>
              <a:rPr sz="1950" spc="-5" dirty="0">
                <a:latin typeface="Arial"/>
                <a:cs typeface="Arial"/>
              </a:rPr>
              <a:t>int main(int argc, </a:t>
            </a:r>
            <a:r>
              <a:rPr sz="1950" spc="-10" dirty="0">
                <a:latin typeface="Arial"/>
                <a:cs typeface="Arial"/>
              </a:rPr>
              <a:t>char**</a:t>
            </a:r>
            <a:r>
              <a:rPr sz="1950" spc="-20" dirty="0">
                <a:latin typeface="Arial"/>
                <a:cs typeface="Arial"/>
              </a:rPr>
              <a:t> </a:t>
            </a:r>
            <a:r>
              <a:rPr sz="1950" spc="-5" dirty="0">
                <a:latin typeface="Arial"/>
                <a:cs typeface="Arial"/>
              </a:rPr>
              <a:t>argv)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335"/>
              </a:lnSpc>
            </a:pPr>
            <a:r>
              <a:rPr sz="1950" spc="-5" dirty="0">
                <a:latin typeface="Arial"/>
                <a:cs typeface="Arial"/>
              </a:rPr>
              <a:t>{</a:t>
            </a:r>
            <a:endParaRPr sz="1950">
              <a:latin typeface="Arial"/>
              <a:cs typeface="Arial"/>
            </a:endParaRPr>
          </a:p>
          <a:p>
            <a:pPr marL="1257300" marR="718185" algn="ctr">
              <a:lnSpc>
                <a:spcPct val="101800"/>
              </a:lnSpc>
              <a:spcBef>
                <a:spcPts val="1090"/>
              </a:spcBef>
            </a:pP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1700" spc="15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Setting 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Window</a:t>
            </a:r>
            <a:r>
              <a:rPr sz="17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5" name="object 10"/>
          <p:cNvSpPr/>
          <p:nvPr/>
        </p:nvSpPr>
        <p:spPr>
          <a:xfrm>
            <a:off x="1875143" y="5219550"/>
            <a:ext cx="4910047" cy="563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1"/>
          <p:cNvSpPr/>
          <p:nvPr/>
        </p:nvSpPr>
        <p:spPr>
          <a:xfrm>
            <a:off x="1875143" y="4600406"/>
            <a:ext cx="4910047" cy="5589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2"/>
          <p:cNvSpPr/>
          <p:nvPr/>
        </p:nvSpPr>
        <p:spPr>
          <a:xfrm>
            <a:off x="1875143" y="5842866"/>
            <a:ext cx="4910047" cy="5589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3"/>
          <p:cNvSpPr txBox="1"/>
          <p:nvPr/>
        </p:nvSpPr>
        <p:spPr>
          <a:xfrm>
            <a:off x="2776321" y="4778714"/>
            <a:ext cx="3107690" cy="162313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Callback Functions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" dirty="0" smtClean="0">
                <a:solidFill>
                  <a:srgbClr val="FFFFFF"/>
                </a:solidFill>
                <a:latin typeface="Arial"/>
                <a:cs typeface="Arial"/>
              </a:rPr>
              <a:t>Registration</a:t>
            </a:r>
            <a:endParaRPr lang="en-US" sz="1700" spc="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500" dirty="0">
              <a:latin typeface="Arial"/>
              <a:cs typeface="Arial"/>
            </a:endParaRPr>
          </a:p>
          <a:p>
            <a:pPr marL="565785" marR="498475" indent="414020">
              <a:lnSpc>
                <a:spcPct val="240000"/>
              </a:lnSpc>
            </a:pPr>
            <a:r>
              <a:rPr sz="1700" spc="5" dirty="0" smtClean="0">
                <a:solidFill>
                  <a:srgbClr val="FFFFFF"/>
                </a:solidFill>
                <a:latin typeface="Arial"/>
                <a:cs typeface="Arial"/>
              </a:rPr>
              <a:t>Initialization 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Event Handling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9" name="object 14"/>
          <p:cNvSpPr txBox="1"/>
          <p:nvPr/>
        </p:nvSpPr>
        <p:spPr>
          <a:xfrm>
            <a:off x="1990880" y="6466078"/>
            <a:ext cx="10795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latin typeface="Arial"/>
                <a:cs typeface="Arial"/>
              </a:rPr>
              <a:t>}</a:t>
            </a:r>
            <a:endParaRPr sz="1950">
              <a:latin typeface="Arial"/>
              <a:cs typeface="Arial"/>
            </a:endParaRPr>
          </a:p>
        </p:txBody>
      </p:sp>
      <p:sp>
        <p:nvSpPr>
          <p:cNvPr id="60" name="object 15"/>
          <p:cNvSpPr/>
          <p:nvPr/>
        </p:nvSpPr>
        <p:spPr>
          <a:xfrm>
            <a:off x="855677" y="4177535"/>
            <a:ext cx="1024961" cy="93345"/>
          </a:xfrm>
          <a:custGeom>
            <a:avLst/>
            <a:gdLst/>
            <a:ahLst/>
            <a:cxnLst/>
            <a:rect l="l" t="t" r="r" b="b"/>
            <a:pathLst>
              <a:path w="698500" h="93345">
                <a:moveTo>
                  <a:pt x="621792" y="62484"/>
                </a:moveTo>
                <a:lnTo>
                  <a:pt x="621792" y="32004"/>
                </a:lnTo>
                <a:lnTo>
                  <a:pt x="0" y="32004"/>
                </a:lnTo>
                <a:lnTo>
                  <a:pt x="0" y="62484"/>
                </a:lnTo>
                <a:lnTo>
                  <a:pt x="621792" y="62484"/>
                </a:lnTo>
                <a:close/>
              </a:path>
              <a:path w="698500" h="93345">
                <a:moveTo>
                  <a:pt x="697992" y="47244"/>
                </a:moveTo>
                <a:lnTo>
                  <a:pt x="606552" y="0"/>
                </a:lnTo>
                <a:lnTo>
                  <a:pt x="606552" y="32004"/>
                </a:lnTo>
                <a:lnTo>
                  <a:pt x="621792" y="32004"/>
                </a:lnTo>
                <a:lnTo>
                  <a:pt x="621792" y="85344"/>
                </a:lnTo>
                <a:lnTo>
                  <a:pt x="697992" y="47244"/>
                </a:lnTo>
                <a:close/>
              </a:path>
              <a:path w="698500" h="93345">
                <a:moveTo>
                  <a:pt x="621792" y="85344"/>
                </a:moveTo>
                <a:lnTo>
                  <a:pt x="621792" y="62484"/>
                </a:lnTo>
                <a:lnTo>
                  <a:pt x="606552" y="62484"/>
                </a:lnTo>
                <a:lnTo>
                  <a:pt x="606552" y="92964"/>
                </a:lnTo>
                <a:lnTo>
                  <a:pt x="621792" y="85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6"/>
          <p:cNvSpPr txBox="1"/>
          <p:nvPr/>
        </p:nvSpPr>
        <p:spPr>
          <a:xfrm>
            <a:off x="47567" y="3559680"/>
            <a:ext cx="1423670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0"/>
              </a:spcBef>
            </a:pPr>
            <a:r>
              <a:rPr sz="1300" spc="-1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sz="1300" spc="-1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window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 to create a </a:t>
            </a:r>
            <a:r>
              <a:rPr sz="1300" spc="-1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1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17"/>
          <p:cNvSpPr/>
          <p:nvPr/>
        </p:nvSpPr>
        <p:spPr>
          <a:xfrm>
            <a:off x="6778266" y="2319779"/>
            <a:ext cx="402590" cy="3164205"/>
          </a:xfrm>
          <a:custGeom>
            <a:avLst/>
            <a:gdLst/>
            <a:ahLst/>
            <a:cxnLst/>
            <a:rect l="l" t="t" r="r" b="b"/>
            <a:pathLst>
              <a:path w="402590" h="3164204">
                <a:moveTo>
                  <a:pt x="91440" y="30480"/>
                </a:moveTo>
                <a:lnTo>
                  <a:pt x="91440" y="0"/>
                </a:lnTo>
                <a:lnTo>
                  <a:pt x="0" y="45720"/>
                </a:lnTo>
                <a:lnTo>
                  <a:pt x="76200" y="83820"/>
                </a:lnTo>
                <a:lnTo>
                  <a:pt x="76200" y="30480"/>
                </a:lnTo>
                <a:lnTo>
                  <a:pt x="91440" y="30480"/>
                </a:lnTo>
                <a:close/>
              </a:path>
              <a:path w="402590" h="3164204">
                <a:moveTo>
                  <a:pt x="387096" y="3133344"/>
                </a:moveTo>
                <a:lnTo>
                  <a:pt x="0" y="3133344"/>
                </a:lnTo>
                <a:lnTo>
                  <a:pt x="0" y="3163824"/>
                </a:lnTo>
                <a:lnTo>
                  <a:pt x="371856" y="3163824"/>
                </a:lnTo>
                <a:lnTo>
                  <a:pt x="371856" y="3148584"/>
                </a:lnTo>
                <a:lnTo>
                  <a:pt x="387096" y="3133344"/>
                </a:lnTo>
                <a:close/>
              </a:path>
              <a:path w="402590" h="3164204">
                <a:moveTo>
                  <a:pt x="402336" y="3157728"/>
                </a:moveTo>
                <a:lnTo>
                  <a:pt x="402336" y="36576"/>
                </a:lnTo>
                <a:lnTo>
                  <a:pt x="394716" y="30480"/>
                </a:lnTo>
                <a:lnTo>
                  <a:pt x="76200" y="30480"/>
                </a:lnTo>
                <a:lnTo>
                  <a:pt x="76200" y="60960"/>
                </a:lnTo>
                <a:lnTo>
                  <a:pt x="371856" y="60960"/>
                </a:lnTo>
                <a:lnTo>
                  <a:pt x="371856" y="45720"/>
                </a:lnTo>
                <a:lnTo>
                  <a:pt x="387096" y="60960"/>
                </a:lnTo>
                <a:lnTo>
                  <a:pt x="387096" y="3163824"/>
                </a:lnTo>
                <a:lnTo>
                  <a:pt x="394716" y="3163824"/>
                </a:lnTo>
                <a:lnTo>
                  <a:pt x="402336" y="3157728"/>
                </a:lnTo>
                <a:close/>
              </a:path>
              <a:path w="402590" h="3164204">
                <a:moveTo>
                  <a:pt x="91440" y="91440"/>
                </a:moveTo>
                <a:lnTo>
                  <a:pt x="91440" y="60960"/>
                </a:lnTo>
                <a:lnTo>
                  <a:pt x="76200" y="60960"/>
                </a:lnTo>
                <a:lnTo>
                  <a:pt x="76200" y="83820"/>
                </a:lnTo>
                <a:lnTo>
                  <a:pt x="91440" y="91440"/>
                </a:lnTo>
                <a:close/>
              </a:path>
              <a:path w="402590" h="3164204">
                <a:moveTo>
                  <a:pt x="387096" y="60960"/>
                </a:moveTo>
                <a:lnTo>
                  <a:pt x="371856" y="45720"/>
                </a:lnTo>
                <a:lnTo>
                  <a:pt x="371856" y="60960"/>
                </a:lnTo>
                <a:lnTo>
                  <a:pt x="387096" y="60960"/>
                </a:lnTo>
                <a:close/>
              </a:path>
              <a:path w="402590" h="3164204">
                <a:moveTo>
                  <a:pt x="387096" y="3133344"/>
                </a:moveTo>
                <a:lnTo>
                  <a:pt x="387096" y="60960"/>
                </a:lnTo>
                <a:lnTo>
                  <a:pt x="371856" y="60960"/>
                </a:lnTo>
                <a:lnTo>
                  <a:pt x="371856" y="3133344"/>
                </a:lnTo>
                <a:lnTo>
                  <a:pt x="387096" y="3133344"/>
                </a:lnTo>
                <a:close/>
              </a:path>
              <a:path w="402590" h="3164204">
                <a:moveTo>
                  <a:pt x="387096" y="3163824"/>
                </a:moveTo>
                <a:lnTo>
                  <a:pt x="387096" y="3133344"/>
                </a:lnTo>
                <a:lnTo>
                  <a:pt x="371856" y="3148584"/>
                </a:lnTo>
                <a:lnTo>
                  <a:pt x="371856" y="3163824"/>
                </a:lnTo>
                <a:lnTo>
                  <a:pt x="387096" y="3163824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8"/>
          <p:cNvSpPr txBox="1"/>
          <p:nvPr/>
        </p:nvSpPr>
        <p:spPr>
          <a:xfrm>
            <a:off x="6843116" y="1621204"/>
            <a:ext cx="2604135" cy="617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sz="1300" spc="-3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550"/>
              </a:lnSpc>
              <a:spcBef>
                <a:spcPts val="60"/>
              </a:spcBef>
            </a:pP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states, models, </a:t>
            </a:r>
            <a:r>
              <a:rPr sz="1300" spc="-1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textures,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shaders…  (initialize only</a:t>
            </a:r>
            <a:r>
              <a:rPr sz="1300" spc="-5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once)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19"/>
          <p:cNvSpPr/>
          <p:nvPr/>
        </p:nvSpPr>
        <p:spPr>
          <a:xfrm>
            <a:off x="1476270" y="3083303"/>
            <a:ext cx="403860" cy="1888489"/>
          </a:xfrm>
          <a:custGeom>
            <a:avLst/>
            <a:gdLst/>
            <a:ahLst/>
            <a:cxnLst/>
            <a:rect l="l" t="t" r="r" b="b"/>
            <a:pathLst>
              <a:path w="403860" h="1888489">
                <a:moveTo>
                  <a:pt x="403860" y="30480"/>
                </a:moveTo>
                <a:lnTo>
                  <a:pt x="403860" y="0"/>
                </a:lnTo>
                <a:lnTo>
                  <a:pt x="7620" y="0"/>
                </a:lnTo>
                <a:lnTo>
                  <a:pt x="0" y="7620"/>
                </a:lnTo>
                <a:lnTo>
                  <a:pt x="0" y="1850136"/>
                </a:lnTo>
                <a:lnTo>
                  <a:pt x="7620" y="1857756"/>
                </a:lnTo>
                <a:lnTo>
                  <a:pt x="15240" y="1857756"/>
                </a:lnTo>
                <a:lnTo>
                  <a:pt x="15240" y="30480"/>
                </a:lnTo>
                <a:lnTo>
                  <a:pt x="30480" y="15240"/>
                </a:lnTo>
                <a:lnTo>
                  <a:pt x="30480" y="30480"/>
                </a:lnTo>
                <a:lnTo>
                  <a:pt x="403860" y="30480"/>
                </a:lnTo>
                <a:close/>
              </a:path>
              <a:path w="403860" h="1888489">
                <a:moveTo>
                  <a:pt x="30480" y="30480"/>
                </a:moveTo>
                <a:lnTo>
                  <a:pt x="30480" y="15240"/>
                </a:lnTo>
                <a:lnTo>
                  <a:pt x="15240" y="30480"/>
                </a:lnTo>
                <a:lnTo>
                  <a:pt x="30480" y="30480"/>
                </a:lnTo>
                <a:close/>
              </a:path>
              <a:path w="403860" h="1888489">
                <a:moveTo>
                  <a:pt x="30480" y="1825752"/>
                </a:moveTo>
                <a:lnTo>
                  <a:pt x="30480" y="30480"/>
                </a:lnTo>
                <a:lnTo>
                  <a:pt x="15240" y="30480"/>
                </a:lnTo>
                <a:lnTo>
                  <a:pt x="15240" y="1825752"/>
                </a:lnTo>
                <a:lnTo>
                  <a:pt x="30480" y="1825752"/>
                </a:lnTo>
                <a:close/>
              </a:path>
              <a:path w="403860" h="1888489">
                <a:moveTo>
                  <a:pt x="327660" y="1857756"/>
                </a:moveTo>
                <a:lnTo>
                  <a:pt x="327660" y="1825752"/>
                </a:lnTo>
                <a:lnTo>
                  <a:pt x="15240" y="1825752"/>
                </a:lnTo>
                <a:lnTo>
                  <a:pt x="30480" y="1842516"/>
                </a:lnTo>
                <a:lnTo>
                  <a:pt x="30480" y="1857756"/>
                </a:lnTo>
                <a:lnTo>
                  <a:pt x="327660" y="1857756"/>
                </a:lnTo>
                <a:close/>
              </a:path>
              <a:path w="403860" h="1888489">
                <a:moveTo>
                  <a:pt x="30480" y="1857756"/>
                </a:moveTo>
                <a:lnTo>
                  <a:pt x="30480" y="1842516"/>
                </a:lnTo>
                <a:lnTo>
                  <a:pt x="15240" y="1825752"/>
                </a:lnTo>
                <a:lnTo>
                  <a:pt x="15240" y="1857756"/>
                </a:lnTo>
                <a:lnTo>
                  <a:pt x="30480" y="1857756"/>
                </a:lnTo>
                <a:close/>
              </a:path>
              <a:path w="403860" h="1888489">
                <a:moveTo>
                  <a:pt x="403860" y="1842516"/>
                </a:moveTo>
                <a:lnTo>
                  <a:pt x="312420" y="1795272"/>
                </a:lnTo>
                <a:lnTo>
                  <a:pt x="312420" y="1825752"/>
                </a:lnTo>
                <a:lnTo>
                  <a:pt x="327660" y="1825752"/>
                </a:lnTo>
                <a:lnTo>
                  <a:pt x="327660" y="1880616"/>
                </a:lnTo>
                <a:lnTo>
                  <a:pt x="403860" y="1842516"/>
                </a:lnTo>
                <a:close/>
              </a:path>
              <a:path w="403860" h="1888489">
                <a:moveTo>
                  <a:pt x="327660" y="1880616"/>
                </a:moveTo>
                <a:lnTo>
                  <a:pt x="327660" y="1857756"/>
                </a:lnTo>
                <a:lnTo>
                  <a:pt x="312420" y="1857756"/>
                </a:lnTo>
                <a:lnTo>
                  <a:pt x="312420" y="1888236"/>
                </a:lnTo>
                <a:lnTo>
                  <a:pt x="327660" y="18806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0"/>
          <p:cNvSpPr txBox="1"/>
          <p:nvPr/>
        </p:nvSpPr>
        <p:spPr>
          <a:xfrm>
            <a:off x="65407" y="2444849"/>
            <a:ext cx="1779905" cy="61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0"/>
              </a:spcBef>
            </a:pP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specific callback  </a:t>
            </a:r>
            <a:r>
              <a:rPr sz="1300" spc="-1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sz="1300" spc="-10" dirty="0" smtClean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300" spc="-10" dirty="0" smtClean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 smtClean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300" spc="-1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300" spc="-3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21"/>
          <p:cNvSpPr/>
          <p:nvPr/>
        </p:nvSpPr>
        <p:spPr>
          <a:xfrm>
            <a:off x="6778266" y="2962907"/>
            <a:ext cx="791210" cy="3142615"/>
          </a:xfrm>
          <a:custGeom>
            <a:avLst/>
            <a:gdLst/>
            <a:ahLst/>
            <a:cxnLst/>
            <a:rect l="l" t="t" r="r" b="b"/>
            <a:pathLst>
              <a:path w="791209" h="3142615">
                <a:moveTo>
                  <a:pt x="91440" y="32004"/>
                </a:moveTo>
                <a:lnTo>
                  <a:pt x="91440" y="0"/>
                </a:lnTo>
                <a:lnTo>
                  <a:pt x="0" y="47244"/>
                </a:lnTo>
                <a:lnTo>
                  <a:pt x="76200" y="85344"/>
                </a:lnTo>
                <a:lnTo>
                  <a:pt x="76200" y="32004"/>
                </a:lnTo>
                <a:lnTo>
                  <a:pt x="91440" y="32004"/>
                </a:lnTo>
                <a:close/>
              </a:path>
              <a:path w="791209" h="3142615">
                <a:moveTo>
                  <a:pt x="775716" y="3112008"/>
                </a:moveTo>
                <a:lnTo>
                  <a:pt x="0" y="3112008"/>
                </a:lnTo>
                <a:lnTo>
                  <a:pt x="0" y="3142488"/>
                </a:lnTo>
                <a:lnTo>
                  <a:pt x="760476" y="3142488"/>
                </a:lnTo>
                <a:lnTo>
                  <a:pt x="760476" y="3127248"/>
                </a:lnTo>
                <a:lnTo>
                  <a:pt x="775716" y="3112008"/>
                </a:lnTo>
                <a:close/>
              </a:path>
              <a:path w="791209" h="3142615">
                <a:moveTo>
                  <a:pt x="790956" y="3136392"/>
                </a:moveTo>
                <a:lnTo>
                  <a:pt x="790956" y="38100"/>
                </a:lnTo>
                <a:lnTo>
                  <a:pt x="784860" y="32004"/>
                </a:lnTo>
                <a:lnTo>
                  <a:pt x="76200" y="32004"/>
                </a:lnTo>
                <a:lnTo>
                  <a:pt x="76200" y="62484"/>
                </a:lnTo>
                <a:lnTo>
                  <a:pt x="760476" y="62484"/>
                </a:lnTo>
                <a:lnTo>
                  <a:pt x="760476" y="47244"/>
                </a:lnTo>
                <a:lnTo>
                  <a:pt x="775716" y="62484"/>
                </a:lnTo>
                <a:lnTo>
                  <a:pt x="775716" y="3142488"/>
                </a:lnTo>
                <a:lnTo>
                  <a:pt x="784860" y="3142488"/>
                </a:lnTo>
                <a:lnTo>
                  <a:pt x="790956" y="3136392"/>
                </a:lnTo>
                <a:close/>
              </a:path>
              <a:path w="791209" h="3142615">
                <a:moveTo>
                  <a:pt x="91440" y="92964"/>
                </a:moveTo>
                <a:lnTo>
                  <a:pt x="91440" y="62484"/>
                </a:lnTo>
                <a:lnTo>
                  <a:pt x="76200" y="62484"/>
                </a:lnTo>
                <a:lnTo>
                  <a:pt x="76200" y="85344"/>
                </a:lnTo>
                <a:lnTo>
                  <a:pt x="91440" y="92964"/>
                </a:lnTo>
                <a:close/>
              </a:path>
              <a:path w="791209" h="3142615">
                <a:moveTo>
                  <a:pt x="775716" y="62484"/>
                </a:moveTo>
                <a:lnTo>
                  <a:pt x="760476" y="47244"/>
                </a:lnTo>
                <a:lnTo>
                  <a:pt x="760476" y="62484"/>
                </a:lnTo>
                <a:lnTo>
                  <a:pt x="775716" y="62484"/>
                </a:lnTo>
                <a:close/>
              </a:path>
              <a:path w="791209" h="3142615">
                <a:moveTo>
                  <a:pt x="775716" y="3112008"/>
                </a:moveTo>
                <a:lnTo>
                  <a:pt x="775716" y="62484"/>
                </a:lnTo>
                <a:lnTo>
                  <a:pt x="760476" y="62484"/>
                </a:lnTo>
                <a:lnTo>
                  <a:pt x="760476" y="3112008"/>
                </a:lnTo>
                <a:lnTo>
                  <a:pt x="775716" y="3112008"/>
                </a:lnTo>
                <a:close/>
              </a:path>
              <a:path w="791209" h="3142615">
                <a:moveTo>
                  <a:pt x="775716" y="3142488"/>
                </a:moveTo>
                <a:lnTo>
                  <a:pt x="775716" y="3112008"/>
                </a:lnTo>
                <a:lnTo>
                  <a:pt x="760476" y="3127248"/>
                </a:lnTo>
                <a:lnTo>
                  <a:pt x="760476" y="3142488"/>
                </a:lnTo>
                <a:lnTo>
                  <a:pt x="775716" y="3142488"/>
                </a:lnTo>
                <a:close/>
              </a:path>
            </a:pathLst>
          </a:custGeom>
          <a:solidFill>
            <a:srgbClr val="65FF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2"/>
          <p:cNvSpPr txBox="1"/>
          <p:nvPr/>
        </p:nvSpPr>
        <p:spPr>
          <a:xfrm>
            <a:off x="7203970" y="3619670"/>
            <a:ext cx="1940030" cy="625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0"/>
              </a:spcBef>
            </a:pPr>
            <a:r>
              <a:rPr sz="1300" spc="-1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sz="1300" spc="-5" dirty="0" smtClean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  </a:t>
            </a:r>
            <a:r>
              <a:rPr sz="1300" spc="-1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sz="1300" spc="-10" dirty="0" smtClean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endParaRPr lang="en-US" sz="1300" spc="-10" dirty="0" smtClean="0">
              <a:solidFill>
                <a:srgbClr val="006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99600"/>
              </a:lnSpc>
              <a:spcBef>
                <a:spcPts val="100"/>
              </a:spcBef>
            </a:pPr>
            <a:r>
              <a:rPr sz="1300" spc="-5" dirty="0" smtClean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 </a:t>
            </a:r>
            <a:r>
              <a:rPr sz="1300" spc="-10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sz="1300" spc="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solidFill>
                  <a:srgbClr val="0065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23"/>
          <p:cNvSpPr/>
          <p:nvPr/>
        </p:nvSpPr>
        <p:spPr>
          <a:xfrm>
            <a:off x="1875143" y="1491835"/>
            <a:ext cx="4910047" cy="5574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文字方塊 69"/>
          <p:cNvSpPr txBox="1"/>
          <p:nvPr/>
        </p:nvSpPr>
        <p:spPr>
          <a:xfrm>
            <a:off x="8514825" y="1308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3227300" y="1610096"/>
            <a:ext cx="220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pc="10" dirty="0">
                <a:solidFill>
                  <a:srgbClr val="FFFFFF"/>
                </a:solidFill>
                <a:latin typeface="Arial"/>
                <a:cs typeface="Arial"/>
              </a:rPr>
              <a:t>Include header</a:t>
            </a:r>
            <a:r>
              <a:rPr lang="en-US" altLang="zh-TW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TW" spc="5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lang="en-US" altLang="zh-TW" dirty="0">
              <a:latin typeface="Arial"/>
              <a:cs typeface="Arial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7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OpenGL Utility Toolkit</a:t>
            </a:r>
          </a:p>
          <a:p>
            <a:r>
              <a:rPr lang="en-US" altLang="zh-TW" dirty="0"/>
              <a:t>– </a:t>
            </a:r>
            <a:r>
              <a:rPr lang="en-US" altLang="zh-TW" dirty="0">
                <a:hlinkClick r:id="rId2"/>
              </a:rPr>
              <a:t>https://www.opengl.org/resources/libraries/glut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object 4"/>
          <p:cNvSpPr/>
          <p:nvPr/>
        </p:nvSpPr>
        <p:spPr>
          <a:xfrm>
            <a:off x="1511311" y="2781298"/>
            <a:ext cx="6121377" cy="3946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3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object 2"/>
          <p:cNvSpPr/>
          <p:nvPr/>
        </p:nvSpPr>
        <p:spPr>
          <a:xfrm>
            <a:off x="105918" y="1463039"/>
            <a:ext cx="3293364" cy="4704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646937" y="1644395"/>
            <a:ext cx="2752725" cy="932180"/>
          </a:xfrm>
          <a:custGeom>
            <a:avLst/>
            <a:gdLst/>
            <a:ahLst/>
            <a:cxnLst/>
            <a:rect l="l" t="t" r="r" b="b"/>
            <a:pathLst>
              <a:path w="2752725" h="932180">
                <a:moveTo>
                  <a:pt x="0" y="931926"/>
                </a:moveTo>
                <a:lnTo>
                  <a:pt x="2752343" y="931926"/>
                </a:lnTo>
                <a:lnTo>
                  <a:pt x="2752343" y="0"/>
                </a:lnTo>
                <a:lnTo>
                  <a:pt x="0" y="0"/>
                </a:lnTo>
                <a:lnTo>
                  <a:pt x="0" y="931926"/>
                </a:lnTo>
                <a:close/>
              </a:path>
            </a:pathLst>
          </a:custGeom>
          <a:ln w="38100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646937" y="3890009"/>
            <a:ext cx="2752725" cy="722630"/>
          </a:xfrm>
          <a:custGeom>
            <a:avLst/>
            <a:gdLst/>
            <a:ahLst/>
            <a:cxnLst/>
            <a:rect l="l" t="t" r="r" b="b"/>
            <a:pathLst>
              <a:path w="2752725" h="722629">
                <a:moveTo>
                  <a:pt x="0" y="722376"/>
                </a:moveTo>
                <a:lnTo>
                  <a:pt x="2752343" y="722376"/>
                </a:lnTo>
                <a:lnTo>
                  <a:pt x="2752343" y="0"/>
                </a:lnTo>
                <a:lnTo>
                  <a:pt x="0" y="0"/>
                </a:lnTo>
                <a:lnTo>
                  <a:pt x="0" y="722376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646937" y="5182361"/>
            <a:ext cx="2752725" cy="269240"/>
          </a:xfrm>
          <a:custGeom>
            <a:avLst/>
            <a:gdLst/>
            <a:ahLst/>
            <a:cxnLst/>
            <a:rect l="l" t="t" r="r" b="b"/>
            <a:pathLst>
              <a:path w="2752725" h="269239">
                <a:moveTo>
                  <a:pt x="0" y="268985"/>
                </a:moveTo>
                <a:lnTo>
                  <a:pt x="2752343" y="268985"/>
                </a:lnTo>
                <a:lnTo>
                  <a:pt x="2752343" y="0"/>
                </a:lnTo>
                <a:lnTo>
                  <a:pt x="0" y="0"/>
                </a:lnTo>
                <a:lnTo>
                  <a:pt x="0" y="268985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716257" y="3132193"/>
            <a:ext cx="3655932" cy="1340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617976" y="3012948"/>
            <a:ext cx="5363845" cy="1560830"/>
          </a:xfrm>
          <a:custGeom>
            <a:avLst/>
            <a:gdLst/>
            <a:ahLst/>
            <a:cxnLst/>
            <a:rect l="l" t="t" r="r" b="b"/>
            <a:pathLst>
              <a:path w="5363845" h="1560829">
                <a:moveTo>
                  <a:pt x="0" y="1560576"/>
                </a:moveTo>
                <a:lnTo>
                  <a:pt x="5363718" y="1560576"/>
                </a:lnTo>
                <a:lnTo>
                  <a:pt x="5363718" y="0"/>
                </a:lnTo>
                <a:lnTo>
                  <a:pt x="0" y="0"/>
                </a:lnTo>
                <a:lnTo>
                  <a:pt x="0" y="1560576"/>
                </a:lnTo>
                <a:close/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645408" y="803909"/>
            <a:ext cx="5305044" cy="1761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3617976" y="779526"/>
            <a:ext cx="5363845" cy="1816100"/>
          </a:xfrm>
          <a:custGeom>
            <a:avLst/>
            <a:gdLst/>
            <a:ahLst/>
            <a:cxnLst/>
            <a:rect l="l" t="t" r="r" b="b"/>
            <a:pathLst>
              <a:path w="5363845" h="1816100">
                <a:moveTo>
                  <a:pt x="0" y="1815846"/>
                </a:moveTo>
                <a:lnTo>
                  <a:pt x="5363718" y="1815846"/>
                </a:lnTo>
                <a:lnTo>
                  <a:pt x="5363718" y="0"/>
                </a:lnTo>
                <a:lnTo>
                  <a:pt x="0" y="0"/>
                </a:lnTo>
                <a:lnTo>
                  <a:pt x="0" y="1815846"/>
                </a:lnTo>
                <a:close/>
              </a:path>
            </a:pathLst>
          </a:custGeom>
          <a:ln w="38099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3709785" y="5183833"/>
            <a:ext cx="1466686" cy="397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3617976" y="5044440"/>
            <a:ext cx="5363845" cy="718185"/>
          </a:xfrm>
          <a:custGeom>
            <a:avLst/>
            <a:gdLst/>
            <a:ahLst/>
            <a:cxnLst/>
            <a:rect l="l" t="t" r="r" b="b"/>
            <a:pathLst>
              <a:path w="5363845" h="718185">
                <a:moveTo>
                  <a:pt x="0" y="717804"/>
                </a:moveTo>
                <a:lnTo>
                  <a:pt x="5363718" y="717804"/>
                </a:lnTo>
                <a:lnTo>
                  <a:pt x="5363718" y="0"/>
                </a:lnTo>
                <a:lnTo>
                  <a:pt x="0" y="0"/>
                </a:lnTo>
                <a:lnTo>
                  <a:pt x="0" y="717804"/>
                </a:lnTo>
                <a:close/>
              </a:path>
            </a:pathLst>
          </a:custGeom>
          <a:ln w="381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33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&amp; Notice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Choose one of the solution bellow</a:t>
            </a:r>
          </a:p>
          <a:p>
            <a:pPr lvl="1"/>
            <a:r>
              <a:rPr lang="en-US" sz="1800" dirty="0" smtClean="0"/>
              <a:t>Microsoft Visual Studio </a:t>
            </a:r>
            <a:r>
              <a:rPr lang="en-US" sz="1800" dirty="0" smtClean="0">
                <a:solidFill>
                  <a:srgbClr val="FF0000"/>
                </a:solidFill>
              </a:rPr>
              <a:t>2017</a:t>
            </a:r>
            <a:r>
              <a:rPr lang="en-US" sz="1800" dirty="0" smtClean="0"/>
              <a:t> ( available from </a:t>
            </a:r>
            <a:r>
              <a:rPr lang="zh-TW" altLang="en-US" sz="1800" dirty="0" smtClean="0"/>
              <a:t>校務資訊系統</a:t>
            </a:r>
            <a:r>
              <a:rPr lang="en-US" altLang="zh-TW" sz="1800" dirty="0" smtClean="0"/>
              <a:t>)</a:t>
            </a:r>
          </a:p>
          <a:p>
            <a:pPr lvl="1"/>
            <a:r>
              <a:rPr lang="en-US" altLang="zh-TW" sz="1800" dirty="0" smtClean="0"/>
              <a:t>Visual Studio Community 2017 ( free )</a:t>
            </a:r>
          </a:p>
          <a:p>
            <a:pPr lvl="1"/>
            <a:endParaRPr lang="en-US" altLang="zh-TW" sz="1800" dirty="0" smtClean="0"/>
          </a:p>
          <a:p>
            <a:r>
              <a:rPr lang="en-US" sz="2200" dirty="0" smtClean="0"/>
              <a:t>Ensure you have also install C++ package when installing IDE</a:t>
            </a:r>
          </a:p>
          <a:p>
            <a:endParaRPr lang="en-US" sz="2200" dirty="0"/>
          </a:p>
          <a:p>
            <a:r>
              <a:rPr lang="en-US" sz="2200" dirty="0" smtClean="0"/>
              <a:t>Open the project with clicking .</a:t>
            </a:r>
            <a:r>
              <a:rPr lang="en-US" sz="2200" dirty="0" err="1" smtClean="0"/>
              <a:t>sln</a:t>
            </a:r>
            <a:r>
              <a:rPr lang="en-US" sz="2200" dirty="0" smtClean="0"/>
              <a:t> file (solution)</a:t>
            </a:r>
            <a:endParaRPr lang="en-US" sz="2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4481513"/>
            <a:ext cx="5762625" cy="1695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84459" y="5446642"/>
            <a:ext cx="5438692" cy="1987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OpenGL Extension Wrangler Library</a:t>
            </a:r>
          </a:p>
          <a:p>
            <a:r>
              <a:rPr lang="en-US" altLang="zh-TW" dirty="0"/>
              <a:t>– </a:t>
            </a:r>
            <a:r>
              <a:rPr lang="en-US" altLang="zh-TW" dirty="0">
                <a:hlinkClick r:id="rId2"/>
              </a:rPr>
              <a:t>http://glew.sourceforge.net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object 4"/>
          <p:cNvSpPr/>
          <p:nvPr/>
        </p:nvSpPr>
        <p:spPr>
          <a:xfrm>
            <a:off x="1463103" y="2773679"/>
            <a:ext cx="6212824" cy="3979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5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OpenGL Mathematics</a:t>
            </a:r>
          </a:p>
          <a:p>
            <a:r>
              <a:rPr lang="en-US" altLang="zh-TW" dirty="0"/>
              <a:t>– 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glm.g-truc.net/0.9.6/index.html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object 4"/>
          <p:cNvSpPr/>
          <p:nvPr/>
        </p:nvSpPr>
        <p:spPr>
          <a:xfrm>
            <a:off x="1964435" y="2852927"/>
            <a:ext cx="5215127" cy="3795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32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GLMmodel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1203972" y="1314593"/>
            <a:ext cx="6736055" cy="5141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2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&amp; Notice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DO NOT </a:t>
            </a:r>
            <a:r>
              <a:rPr lang="en-US" sz="2200" dirty="0" smtClean="0"/>
              <a:t>change </a:t>
            </a:r>
            <a:r>
              <a:rPr lang="en-US" sz="2200" dirty="0"/>
              <a:t>the </a:t>
            </a:r>
            <a:r>
              <a:rPr lang="en-US" sz="2200" dirty="0" smtClean="0"/>
              <a:t>repository or folder unless it’s necessary</a:t>
            </a:r>
          </a:p>
          <a:p>
            <a:endParaRPr lang="en-US" sz="2200" dirty="0" smtClean="0"/>
          </a:p>
          <a:p>
            <a:r>
              <a:rPr lang="en-US" sz="2200" dirty="0" smtClean="0"/>
              <a:t>When IDE show you this window, please click “confirm”</a:t>
            </a:r>
            <a:endParaRPr lang="en-US" sz="2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225745"/>
            <a:ext cx="6019800" cy="2171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04452" y="5112688"/>
            <a:ext cx="795131" cy="217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&amp; Notice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DO NOT </a:t>
            </a:r>
            <a:r>
              <a:rPr lang="en-US" sz="2200" dirty="0" smtClean="0"/>
              <a:t>change </a:t>
            </a:r>
            <a:r>
              <a:rPr lang="en-US" sz="2200" dirty="0"/>
              <a:t>the </a:t>
            </a:r>
            <a:r>
              <a:rPr lang="en-US" sz="2200" dirty="0" smtClean="0"/>
              <a:t>repository or folder unless it’s necessary</a:t>
            </a:r>
          </a:p>
          <a:p>
            <a:endParaRPr lang="en-US" sz="2200" dirty="0" smtClean="0"/>
          </a:p>
          <a:p>
            <a:r>
              <a:rPr lang="en-US" sz="2200" dirty="0" smtClean="0"/>
              <a:t>When IDE show you this window, please click “confirm”</a:t>
            </a:r>
            <a:endParaRPr lang="en-US" sz="2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225745"/>
            <a:ext cx="6019800" cy="2171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04452" y="5112688"/>
            <a:ext cx="795131" cy="217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&amp; Notice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When IDE ask you to retarget the project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Ensure your windows SDK version is greater than 8.1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Ensure your platform utility toolkit version is greater than v140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Click “confirm”</a:t>
            </a:r>
            <a:endParaRPr 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3243263"/>
            <a:ext cx="5124450" cy="2933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94352" y="5828306"/>
            <a:ext cx="691764" cy="209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this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Toggle </a:t>
            </a:r>
            <a:r>
              <a:rPr lang="en-US" b="1" dirty="0" smtClean="0">
                <a:solidFill>
                  <a:srgbClr val="FF0000"/>
                </a:solidFill>
              </a:rPr>
              <a:t>release</a:t>
            </a:r>
            <a:r>
              <a:rPr lang="en-US" dirty="0" smtClean="0"/>
              <a:t>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“local Windows debug tools”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32" y="2870419"/>
            <a:ext cx="7627936" cy="35916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31883" y="3252083"/>
            <a:ext cx="453223" cy="137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897466" y="3252083"/>
            <a:ext cx="1183417" cy="137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322804" y="325208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88387" y="32520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this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Click “Yes”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80" y="2542884"/>
            <a:ext cx="3314700" cy="32670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40766" y="5192202"/>
            <a:ext cx="811032" cy="225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this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Success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52" y="2331983"/>
            <a:ext cx="7145695" cy="41150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9151" y="2331984"/>
            <a:ext cx="3954511" cy="4092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953662" y="2894274"/>
            <a:ext cx="3191186" cy="207649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041279" y="1962650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OpenGL window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72993" y="2524417"/>
            <a:ext cx="176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Console window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802</Words>
  <Application>Microsoft Office PowerPoint</Application>
  <PresentationFormat>如螢幕大小 (4:3)</PresentationFormat>
  <Paragraphs>147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Times New Roman</vt:lpstr>
      <vt:lpstr>Office 佈景主題</vt:lpstr>
      <vt:lpstr>OpenGL Demo</vt:lpstr>
      <vt:lpstr>Outline</vt:lpstr>
      <vt:lpstr>Prerequisite &amp; Notice</vt:lpstr>
      <vt:lpstr>Prerequisite &amp; Notice</vt:lpstr>
      <vt:lpstr>Prerequisite &amp; Notice</vt:lpstr>
      <vt:lpstr>Prerequisite &amp; Notice</vt:lpstr>
      <vt:lpstr>How to run this project</vt:lpstr>
      <vt:lpstr>How to run this project</vt:lpstr>
      <vt:lpstr>How to run this project</vt:lpstr>
      <vt:lpstr>How to run this project</vt:lpstr>
      <vt:lpstr>How to run this project</vt:lpstr>
      <vt:lpstr>How to run this project</vt:lpstr>
      <vt:lpstr>Goal</vt:lpstr>
      <vt:lpstr>Goal</vt:lpstr>
      <vt:lpstr>Goal</vt:lpstr>
      <vt:lpstr>Goal</vt:lpstr>
      <vt:lpstr>Goal</vt:lpstr>
      <vt:lpstr>Operation (Keyboard)</vt:lpstr>
      <vt:lpstr>Goal</vt:lpstr>
      <vt:lpstr>Normalization</vt:lpstr>
      <vt:lpstr>1. Translation</vt:lpstr>
      <vt:lpstr>2. Scaling</vt:lpstr>
      <vt:lpstr>2. Scaling</vt:lpstr>
      <vt:lpstr>2. Scaling</vt:lpstr>
      <vt:lpstr>2. Scaling</vt:lpstr>
      <vt:lpstr>2. Scaling</vt:lpstr>
      <vt:lpstr>Appendix</vt:lpstr>
      <vt:lpstr>GLUT</vt:lpstr>
      <vt:lpstr>PowerPoint 簡報</vt:lpstr>
      <vt:lpstr>GLEW</vt:lpstr>
      <vt:lpstr>GLM</vt:lpstr>
      <vt:lpstr>GLMmodel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73</cp:revision>
  <dcterms:created xsi:type="dcterms:W3CDTF">2018-03-19T05:05:35Z</dcterms:created>
  <dcterms:modified xsi:type="dcterms:W3CDTF">2018-03-21T08:59:40Z</dcterms:modified>
</cp:coreProperties>
</file>