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9" r:id="rId3"/>
    <p:sldId id="266" r:id="rId4"/>
    <p:sldId id="260" r:id="rId5"/>
    <p:sldId id="265" r:id="rId6"/>
    <p:sldId id="267" r:id="rId7"/>
    <p:sldId id="268" r:id="rId8"/>
    <p:sldId id="269" r:id="rId9"/>
    <p:sldId id="270" r:id="rId10"/>
    <p:sldId id="274" r:id="rId11"/>
    <p:sldId id="273" r:id="rId12"/>
    <p:sldId id="275" r:id="rId13"/>
    <p:sldId id="277" r:id="rId14"/>
    <p:sldId id="279" r:id="rId15"/>
    <p:sldId id="339" r:id="rId16"/>
    <p:sldId id="278" r:id="rId17"/>
    <p:sldId id="320" r:id="rId18"/>
    <p:sldId id="316" r:id="rId19"/>
    <p:sldId id="317" r:id="rId20"/>
    <p:sldId id="276" r:id="rId21"/>
    <p:sldId id="280" r:id="rId22"/>
    <p:sldId id="318" r:id="rId23"/>
    <p:sldId id="304" r:id="rId24"/>
    <p:sldId id="319" r:id="rId25"/>
    <p:sldId id="325" r:id="rId26"/>
    <p:sldId id="293" r:id="rId27"/>
    <p:sldId id="323" r:id="rId28"/>
    <p:sldId id="322" r:id="rId29"/>
    <p:sldId id="284" r:id="rId30"/>
    <p:sldId id="326" r:id="rId31"/>
    <p:sldId id="281" r:id="rId32"/>
    <p:sldId id="321" r:id="rId33"/>
    <p:sldId id="327" r:id="rId34"/>
    <p:sldId id="332" r:id="rId35"/>
    <p:sldId id="334" r:id="rId36"/>
    <p:sldId id="337" r:id="rId37"/>
    <p:sldId id="331" r:id="rId38"/>
    <p:sldId id="335" r:id="rId39"/>
    <p:sldId id="338" r:id="rId40"/>
    <p:sldId id="297" r:id="rId41"/>
    <p:sldId id="336" r:id="rId42"/>
    <p:sldId id="308" r:id="rId43"/>
    <p:sldId id="298" r:id="rId44"/>
    <p:sldId id="286" r:id="rId45"/>
    <p:sldId id="287" r:id="rId46"/>
    <p:sldId id="288" r:id="rId47"/>
    <p:sldId id="300" r:id="rId48"/>
    <p:sldId id="303" r:id="rId49"/>
    <p:sldId id="301" r:id="rId50"/>
    <p:sldId id="302" r:id="rId51"/>
    <p:sldId id="26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AB761-BA96-4511-8ACA-102B2D9C987A}">
          <p14:sldIdLst>
            <p14:sldId id="256"/>
            <p14:sldId id="259"/>
            <p14:sldId id="266"/>
            <p14:sldId id="260"/>
            <p14:sldId id="265"/>
            <p14:sldId id="267"/>
            <p14:sldId id="268"/>
            <p14:sldId id="269"/>
            <p14:sldId id="270"/>
            <p14:sldId id="274"/>
            <p14:sldId id="273"/>
            <p14:sldId id="275"/>
            <p14:sldId id="277"/>
            <p14:sldId id="279"/>
            <p14:sldId id="339"/>
            <p14:sldId id="278"/>
            <p14:sldId id="320"/>
            <p14:sldId id="316"/>
            <p14:sldId id="317"/>
            <p14:sldId id="276"/>
            <p14:sldId id="280"/>
            <p14:sldId id="318"/>
            <p14:sldId id="304"/>
            <p14:sldId id="319"/>
            <p14:sldId id="325"/>
            <p14:sldId id="293"/>
            <p14:sldId id="323"/>
            <p14:sldId id="322"/>
            <p14:sldId id="284"/>
            <p14:sldId id="326"/>
            <p14:sldId id="281"/>
            <p14:sldId id="321"/>
            <p14:sldId id="327"/>
            <p14:sldId id="332"/>
            <p14:sldId id="334"/>
            <p14:sldId id="337"/>
            <p14:sldId id="331"/>
            <p14:sldId id="335"/>
            <p14:sldId id="338"/>
            <p14:sldId id="297"/>
            <p14:sldId id="336"/>
            <p14:sldId id="308"/>
            <p14:sldId id="298"/>
            <p14:sldId id="286"/>
            <p14:sldId id="287"/>
            <p14:sldId id="288"/>
            <p14:sldId id="300"/>
            <p14:sldId id="303"/>
            <p14:sldId id="301"/>
            <p14:sldId id="302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34E"/>
    <a:srgbClr val="314B58"/>
    <a:srgbClr val="2D4754"/>
    <a:srgbClr val="D0020C"/>
    <a:srgbClr val="112732"/>
    <a:srgbClr val="122C39"/>
    <a:srgbClr val="4C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58921" autoAdjust="0"/>
  </p:normalViewPr>
  <p:slideViewPr>
    <p:cSldViewPr snapToGrid="0">
      <p:cViewPr varScale="1">
        <p:scale>
          <a:sx n="48" d="100"/>
          <a:sy n="48" d="100"/>
        </p:scale>
        <p:origin x="-1288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308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2A052-0787-442F-9419-789B0DF35A02}" type="doc">
      <dgm:prSet loTypeId="urn:microsoft.com/office/officeart/2005/8/layout/hProcess11" loCatId="process" qsTypeId="urn:microsoft.com/office/officeart/2005/8/quickstyle/simple2" qsCatId="simple" csTypeId="urn:microsoft.com/office/officeart/2005/8/colors/accent6_1" csCatId="accent6" phldr="1"/>
      <dgm:spPr/>
    </dgm:pt>
    <dgm:pt modelId="{A4998CBA-9B4C-48BF-89BF-077CC0F320B1}">
      <dgm:prSet phldrT="[Text]"/>
      <dgm:spPr/>
      <dgm:t>
        <a:bodyPr/>
        <a:lstStyle/>
        <a:p>
          <a:r>
            <a:rPr lang="it-IT" dirty="0" smtClean="0"/>
            <a:t>copia</a:t>
          </a:r>
          <a:endParaRPr lang="en-US" dirty="0"/>
        </a:p>
      </dgm:t>
    </dgm:pt>
    <dgm:pt modelId="{790E51E0-7D17-47D1-A984-8DDC7CD0A4D1}" type="parTrans" cxnId="{D05F05EB-B1F6-44CA-B7EA-FA43031A4682}">
      <dgm:prSet/>
      <dgm:spPr/>
      <dgm:t>
        <a:bodyPr/>
        <a:lstStyle/>
        <a:p>
          <a:endParaRPr lang="en-US"/>
        </a:p>
      </dgm:t>
    </dgm:pt>
    <dgm:pt modelId="{3CCF7441-CFEF-4A86-AC8E-130B9DEA571A}" type="sibTrans" cxnId="{D05F05EB-B1F6-44CA-B7EA-FA43031A4682}">
      <dgm:prSet/>
      <dgm:spPr/>
      <dgm:t>
        <a:bodyPr/>
        <a:lstStyle/>
        <a:p>
          <a:endParaRPr lang="en-US"/>
        </a:p>
      </dgm:t>
    </dgm:pt>
    <dgm:pt modelId="{8B340249-0136-4498-BEB5-0025A95B26C5}">
      <dgm:prSet phldrT="[Text]"/>
      <dgm:spPr/>
      <dgm:t>
        <a:bodyPr/>
        <a:lstStyle/>
        <a:p>
          <a:r>
            <a:rPr lang="it-IT" dirty="0" smtClean="0"/>
            <a:t>trasformazione</a:t>
          </a:r>
          <a:endParaRPr lang="en-US" dirty="0"/>
        </a:p>
      </dgm:t>
    </dgm:pt>
    <dgm:pt modelId="{F2C554A0-FEAF-40B1-8564-CC0EBE69F9E4}" type="parTrans" cxnId="{234AE8D3-3501-44F2-9CC8-51B6AFA674FD}">
      <dgm:prSet/>
      <dgm:spPr/>
      <dgm:t>
        <a:bodyPr/>
        <a:lstStyle/>
        <a:p>
          <a:endParaRPr lang="en-US"/>
        </a:p>
      </dgm:t>
    </dgm:pt>
    <dgm:pt modelId="{046CD3B0-9C8B-413A-8DFD-A87358C50F40}" type="sibTrans" cxnId="{234AE8D3-3501-44F2-9CC8-51B6AFA674FD}">
      <dgm:prSet/>
      <dgm:spPr/>
      <dgm:t>
        <a:bodyPr/>
        <a:lstStyle/>
        <a:p>
          <a:endParaRPr lang="en-US"/>
        </a:p>
      </dgm:t>
    </dgm:pt>
    <dgm:pt modelId="{2A1FB7AB-FBDE-40B2-B9BD-D7C165AC35C2}" type="pres">
      <dgm:prSet presAssocID="{1E52A052-0787-442F-9419-789B0DF35A02}" presName="Name0" presStyleCnt="0">
        <dgm:presLayoutVars>
          <dgm:dir/>
          <dgm:resizeHandles val="exact"/>
        </dgm:presLayoutVars>
      </dgm:prSet>
      <dgm:spPr/>
    </dgm:pt>
    <dgm:pt modelId="{1BBBF626-CB86-4590-AB1D-A0315B180455}" type="pres">
      <dgm:prSet presAssocID="{1E52A052-0787-442F-9419-789B0DF35A02}" presName="arrow" presStyleLbl="bgShp" presStyleIdx="0" presStyleCnt="1" custLinFactNeighborY="0"/>
      <dgm:spPr/>
    </dgm:pt>
    <dgm:pt modelId="{53A98AA7-7D3D-4CA4-B1C5-633882AD0C11}" type="pres">
      <dgm:prSet presAssocID="{1E52A052-0787-442F-9419-789B0DF35A02}" presName="points" presStyleCnt="0"/>
      <dgm:spPr/>
    </dgm:pt>
    <dgm:pt modelId="{3E764470-FB3F-4DD2-9C46-44A34DDE182F}" type="pres">
      <dgm:prSet presAssocID="{A4998CBA-9B4C-48BF-89BF-077CC0F320B1}" presName="compositeA" presStyleCnt="0"/>
      <dgm:spPr/>
    </dgm:pt>
    <dgm:pt modelId="{A20748E7-B6E1-47DB-9920-5C49B9C9D639}" type="pres">
      <dgm:prSet presAssocID="{A4998CBA-9B4C-48BF-89BF-077CC0F320B1}" presName="textA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F33C19-CA20-42F3-B788-0FB1FD6AC007}" type="pres">
      <dgm:prSet presAssocID="{A4998CBA-9B4C-48BF-89BF-077CC0F320B1}" presName="circleA" presStyleLbl="node1" presStyleIdx="0" presStyleCnt="2"/>
      <dgm:spPr/>
    </dgm:pt>
    <dgm:pt modelId="{8ECED413-44B4-4FB2-8441-E23A20C8B773}" type="pres">
      <dgm:prSet presAssocID="{A4998CBA-9B4C-48BF-89BF-077CC0F320B1}" presName="spaceA" presStyleCnt="0"/>
      <dgm:spPr/>
    </dgm:pt>
    <dgm:pt modelId="{B7C541A2-2D22-4648-A2A4-F6B9FE962856}" type="pres">
      <dgm:prSet presAssocID="{3CCF7441-CFEF-4A86-AC8E-130B9DEA571A}" presName="space" presStyleCnt="0"/>
      <dgm:spPr/>
    </dgm:pt>
    <dgm:pt modelId="{A5AC28B3-A72D-4626-A265-FF1DD2C884CA}" type="pres">
      <dgm:prSet presAssocID="{8B340249-0136-4498-BEB5-0025A95B26C5}" presName="compositeB" presStyleCnt="0"/>
      <dgm:spPr/>
    </dgm:pt>
    <dgm:pt modelId="{9323F72C-F2A8-4DE0-A1D9-71ABF9A76647}" type="pres">
      <dgm:prSet presAssocID="{8B340249-0136-4498-BEB5-0025A95B26C5}" presName="textB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F003C-BF03-4060-82D4-BBF835A793A7}" type="pres">
      <dgm:prSet presAssocID="{8B340249-0136-4498-BEB5-0025A95B26C5}" presName="circleB" presStyleLbl="node1" presStyleIdx="1" presStyleCnt="2"/>
      <dgm:spPr/>
    </dgm:pt>
    <dgm:pt modelId="{BFD81287-8871-409F-A082-818D79A01F4B}" type="pres">
      <dgm:prSet presAssocID="{8B340249-0136-4498-BEB5-0025A95B26C5}" presName="spaceB" presStyleCnt="0"/>
      <dgm:spPr/>
    </dgm:pt>
  </dgm:ptLst>
  <dgm:cxnLst>
    <dgm:cxn modelId="{234AE8D3-3501-44F2-9CC8-51B6AFA674FD}" srcId="{1E52A052-0787-442F-9419-789B0DF35A02}" destId="{8B340249-0136-4498-BEB5-0025A95B26C5}" srcOrd="1" destOrd="0" parTransId="{F2C554A0-FEAF-40B1-8564-CC0EBE69F9E4}" sibTransId="{046CD3B0-9C8B-413A-8DFD-A87358C50F40}"/>
    <dgm:cxn modelId="{B7D12F08-4450-410E-AB01-CAB928FB979E}" type="presOf" srcId="{8B340249-0136-4498-BEB5-0025A95B26C5}" destId="{9323F72C-F2A8-4DE0-A1D9-71ABF9A76647}" srcOrd="0" destOrd="0" presId="urn:microsoft.com/office/officeart/2005/8/layout/hProcess11"/>
    <dgm:cxn modelId="{D05F05EB-B1F6-44CA-B7EA-FA43031A4682}" srcId="{1E52A052-0787-442F-9419-789B0DF35A02}" destId="{A4998CBA-9B4C-48BF-89BF-077CC0F320B1}" srcOrd="0" destOrd="0" parTransId="{790E51E0-7D17-47D1-A984-8DDC7CD0A4D1}" sibTransId="{3CCF7441-CFEF-4A86-AC8E-130B9DEA571A}"/>
    <dgm:cxn modelId="{AFCE72B5-69C3-4342-81FE-1284C4CF0B0D}" type="presOf" srcId="{1E52A052-0787-442F-9419-789B0DF35A02}" destId="{2A1FB7AB-FBDE-40B2-B9BD-D7C165AC35C2}" srcOrd="0" destOrd="0" presId="urn:microsoft.com/office/officeart/2005/8/layout/hProcess11"/>
    <dgm:cxn modelId="{2C168340-3888-44EE-AC11-D9BF05795A20}" type="presOf" srcId="{A4998CBA-9B4C-48BF-89BF-077CC0F320B1}" destId="{A20748E7-B6E1-47DB-9920-5C49B9C9D639}" srcOrd="0" destOrd="0" presId="urn:microsoft.com/office/officeart/2005/8/layout/hProcess11"/>
    <dgm:cxn modelId="{C4094AF8-E47F-448A-AE21-EDCC666E255A}" type="presParOf" srcId="{2A1FB7AB-FBDE-40B2-B9BD-D7C165AC35C2}" destId="{1BBBF626-CB86-4590-AB1D-A0315B180455}" srcOrd="0" destOrd="0" presId="urn:microsoft.com/office/officeart/2005/8/layout/hProcess11"/>
    <dgm:cxn modelId="{D750BD80-21E9-485E-812E-2AEF73BAA9CB}" type="presParOf" srcId="{2A1FB7AB-FBDE-40B2-B9BD-D7C165AC35C2}" destId="{53A98AA7-7D3D-4CA4-B1C5-633882AD0C11}" srcOrd="1" destOrd="0" presId="urn:microsoft.com/office/officeart/2005/8/layout/hProcess11"/>
    <dgm:cxn modelId="{630F3980-C992-4D75-8525-3CA803869003}" type="presParOf" srcId="{53A98AA7-7D3D-4CA4-B1C5-633882AD0C11}" destId="{3E764470-FB3F-4DD2-9C46-44A34DDE182F}" srcOrd="0" destOrd="0" presId="urn:microsoft.com/office/officeart/2005/8/layout/hProcess11"/>
    <dgm:cxn modelId="{CBFE7EB1-8BB4-4530-8490-9F4BB66229A3}" type="presParOf" srcId="{3E764470-FB3F-4DD2-9C46-44A34DDE182F}" destId="{A20748E7-B6E1-47DB-9920-5C49B9C9D639}" srcOrd="0" destOrd="0" presId="urn:microsoft.com/office/officeart/2005/8/layout/hProcess11"/>
    <dgm:cxn modelId="{568516F1-FFBF-43EA-BEF3-1F59FD6A0BF1}" type="presParOf" srcId="{3E764470-FB3F-4DD2-9C46-44A34DDE182F}" destId="{B2F33C19-CA20-42F3-B788-0FB1FD6AC007}" srcOrd="1" destOrd="0" presId="urn:microsoft.com/office/officeart/2005/8/layout/hProcess11"/>
    <dgm:cxn modelId="{6E7FD3DD-5C3F-4D48-A272-5CCD7AD16491}" type="presParOf" srcId="{3E764470-FB3F-4DD2-9C46-44A34DDE182F}" destId="{8ECED413-44B4-4FB2-8441-E23A20C8B773}" srcOrd="2" destOrd="0" presId="urn:microsoft.com/office/officeart/2005/8/layout/hProcess11"/>
    <dgm:cxn modelId="{4A0AB12F-BB93-4AA5-A58E-F609A2C3CA8F}" type="presParOf" srcId="{53A98AA7-7D3D-4CA4-B1C5-633882AD0C11}" destId="{B7C541A2-2D22-4648-A2A4-F6B9FE962856}" srcOrd="1" destOrd="0" presId="urn:microsoft.com/office/officeart/2005/8/layout/hProcess11"/>
    <dgm:cxn modelId="{9A0C04CE-1C71-4BB5-A7BF-B1FF3B03C23E}" type="presParOf" srcId="{53A98AA7-7D3D-4CA4-B1C5-633882AD0C11}" destId="{A5AC28B3-A72D-4626-A265-FF1DD2C884CA}" srcOrd="2" destOrd="0" presId="urn:microsoft.com/office/officeart/2005/8/layout/hProcess11"/>
    <dgm:cxn modelId="{C52114CC-4BC8-4A3B-A7EA-3EE5CB65F24A}" type="presParOf" srcId="{A5AC28B3-A72D-4626-A265-FF1DD2C884CA}" destId="{9323F72C-F2A8-4DE0-A1D9-71ABF9A76647}" srcOrd="0" destOrd="0" presId="urn:microsoft.com/office/officeart/2005/8/layout/hProcess11"/>
    <dgm:cxn modelId="{F9033846-3475-499E-856B-0F7893292F56}" type="presParOf" srcId="{A5AC28B3-A72D-4626-A265-FF1DD2C884CA}" destId="{DF6F003C-BF03-4060-82D4-BBF835A793A7}" srcOrd="1" destOrd="0" presId="urn:microsoft.com/office/officeart/2005/8/layout/hProcess11"/>
    <dgm:cxn modelId="{92976B76-C743-4AE2-9635-BAE25F2C3845}" type="presParOf" srcId="{A5AC28B3-A72D-4626-A265-FF1DD2C884CA}" destId="{BFD81287-8871-409F-A082-818D79A01F4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BF626-CB86-4590-AB1D-A0315B180455}">
      <dsp:nvSpPr>
        <dsp:cNvPr id="0" name=""/>
        <dsp:cNvSpPr/>
      </dsp:nvSpPr>
      <dsp:spPr>
        <a:xfrm>
          <a:off x="0" y="413294"/>
          <a:ext cx="8128000" cy="551059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748E7-B6E1-47DB-9920-5C49B9C9D639}">
      <dsp:nvSpPr>
        <dsp:cNvPr id="0" name=""/>
        <dsp:cNvSpPr/>
      </dsp:nvSpPr>
      <dsp:spPr>
        <a:xfrm>
          <a:off x="89" y="0"/>
          <a:ext cx="3568303" cy="551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copia</a:t>
          </a:r>
          <a:endParaRPr lang="en-US" sz="1900" kern="1200" dirty="0"/>
        </a:p>
      </dsp:txBody>
      <dsp:txXfrm>
        <a:off x="89" y="0"/>
        <a:ext cx="3568303" cy="551059"/>
      </dsp:txXfrm>
    </dsp:sp>
    <dsp:sp modelId="{B2F33C19-CA20-42F3-B788-0FB1FD6AC007}">
      <dsp:nvSpPr>
        <dsp:cNvPr id="0" name=""/>
        <dsp:cNvSpPr/>
      </dsp:nvSpPr>
      <dsp:spPr>
        <a:xfrm>
          <a:off x="1715358" y="619942"/>
          <a:ext cx="137764" cy="1377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23F72C-F2A8-4DE0-A1D9-71ABF9A76647}">
      <dsp:nvSpPr>
        <dsp:cNvPr id="0" name=""/>
        <dsp:cNvSpPr/>
      </dsp:nvSpPr>
      <dsp:spPr>
        <a:xfrm>
          <a:off x="3746807" y="826589"/>
          <a:ext cx="3568303" cy="551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trasformazione</a:t>
          </a:r>
          <a:endParaRPr lang="en-US" sz="1900" kern="1200" dirty="0"/>
        </a:p>
      </dsp:txBody>
      <dsp:txXfrm>
        <a:off x="3746807" y="826589"/>
        <a:ext cx="3568303" cy="551059"/>
      </dsp:txXfrm>
    </dsp:sp>
    <dsp:sp modelId="{DF6F003C-BF03-4060-82D4-BBF835A793A7}">
      <dsp:nvSpPr>
        <dsp:cNvPr id="0" name=""/>
        <dsp:cNvSpPr/>
      </dsp:nvSpPr>
      <dsp:spPr>
        <a:xfrm>
          <a:off x="5462076" y="619942"/>
          <a:ext cx="137764" cy="1377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E3AA-7BE5-4B59-82F5-30F2E5FF0CD3}" type="datetimeFigureOut">
              <a:rPr lang="it-IT" smtClean="0"/>
              <a:t>26/03/15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E71E-508A-4EB1-B172-75E24CCD3F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733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FCDD-F444-4746-A037-762098AD364A}" type="datetimeFigureOut">
              <a:rPr lang="it-IT" smtClean="0"/>
              <a:t>26/03/15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82B7-9148-4F32-BDF6-7B43A5BEBC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10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705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974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274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2656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779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642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552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186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017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249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249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68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176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594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5945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594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4250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5459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133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850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1911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17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996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776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077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0775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832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859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5874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5874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5308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3190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17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0688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5428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4788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1767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0053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0376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18336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08128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0673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3689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59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5665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86891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8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7991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730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6450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037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39075" cy="10755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888" y="2356205"/>
            <a:ext cx="645529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B37-67E1-420F-B488-3DE93FA3DF1F}" type="datetimeFigureOut">
              <a:rPr lang="en-US" smtClean="0"/>
              <a:t>26/03/15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#CDays15</a:t>
            </a:r>
            <a:r>
              <a:rPr lang="it-IT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24, 25 e 26 Marzo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57" y="3888761"/>
            <a:ext cx="12193057" cy="36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1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smtClean="0"/>
              <a:t>26/03/15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#CDays15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24, 25 e 26 Marzo 2015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51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smtClean="0"/>
              <a:t>26/03/15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#CDays15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24, 25 e 26 Marzo 2015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9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26/03/15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14133"/>
            <a:ext cx="431800" cy="338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43715" y="5278536"/>
            <a:ext cx="2616201" cy="55331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#CDays15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24, 25 e 26 Marzo 2015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smtClean="0"/>
              <a:t>26/03/15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#CDays15</a:t>
            </a:r>
            <a:r>
              <a:rPr lang="it-IT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24, 25 e 26 Marzo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0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smtClean="0"/>
              <a:t>26/03/15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#CDays15</a:t>
            </a:r>
            <a:r>
              <a:rPr lang="it-IT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24, 25 e 26 Marzo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6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smtClean="0"/>
              <a:t>26/03/15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#CDays15</a:t>
            </a:r>
            <a:r>
              <a:rPr lang="it-IT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24, 25 e 26 Marzo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1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smtClean="0"/>
              <a:t>26/03/15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#CDays15</a:t>
            </a:r>
            <a:r>
              <a:rPr lang="it-IT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24, 25 e 26 Marzo 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#CDays15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24, 25 e 26 Marzo 2015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48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smtClean="0"/>
              <a:t>26/03/15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#CDays15</a:t>
            </a:r>
            <a:r>
              <a:rPr lang="it-IT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24, 25 e 26 Marzo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#CDays15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24, 25 e 26 Marzo 2015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98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smtClean="0"/>
              <a:t>26/03/15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#CDays15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24, 25 e 26 Marzo 2015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smtClean="0"/>
              <a:t>26/03/15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#CDays15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24, 25 e 26 Marzo 2015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4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AB5F-78EB-45CA-9E26-D1BAA0AA6EEC}" type="datetimeFigureOut">
              <a:rPr lang="en-US" smtClean="0"/>
              <a:t>26/03/15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8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smtClean="0"/>
              <a:t>26/03/15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#CDays15</a:t>
            </a:r>
            <a:r>
              <a:rPr lang="it-IT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24, 25 e 26 Marzo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38483" y="5111904"/>
            <a:ext cx="265716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7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49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anluca.carucci.org/" TargetMode="External"/><Relationship Id="rId4" Type="http://schemas.openxmlformats.org/officeDocument/2006/relationships/hyperlink" Target="http://reboot.carucci.org" TargetMode="External"/><Relationship Id="rId5" Type="http://schemas.openxmlformats.org/officeDocument/2006/relationships/hyperlink" Target="http://blogs.ugidotnet.org/rucka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ower.io/search" TargetMode="External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runtjs.com/plugins" TargetMode="External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nodejs.org/api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Relationship Id="rId29" Type="http://schemas.openxmlformats.org/officeDocument/2006/relationships/image" Target="../media/image26.png"/><Relationship Id="rId30" Type="http://schemas.openxmlformats.org/officeDocument/2006/relationships/image" Target="../media/image27.png"/><Relationship Id="rId31" Type="http://schemas.openxmlformats.org/officeDocument/2006/relationships/image" Target="../media/image28.png"/><Relationship Id="rId10" Type="http://schemas.openxmlformats.org/officeDocument/2006/relationships/hyperlink" Target="http://www.dotnetliguria.net/" TargetMode="External"/><Relationship Id="rId11" Type="http://schemas.openxmlformats.org/officeDocument/2006/relationships/image" Target="../media/image9.png"/><Relationship Id="rId12" Type="http://schemas.openxmlformats.org/officeDocument/2006/relationships/hyperlink" Target="http://www.dotnetside.org/" TargetMode="External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://www.aspitalia.com/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://www.domusdotnet.org/" TargetMode="External"/><Relationship Id="rId7" Type="http://schemas.openxmlformats.org/officeDocument/2006/relationships/image" Target="../media/image7.png"/><Relationship Id="rId8" Type="http://schemas.openxmlformats.org/officeDocument/2006/relationships/hyperlink" Target="http://www.dotdotnet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tskevich/grunt-bower-task" TargetMode="External"/><Relationship Id="rId4" Type="http://schemas.openxmlformats.org/officeDocument/2006/relationships/hyperlink" Target="https://github.com/gruntjs/grunt-contrib-copy" TargetMode="External"/><Relationship Id="rId5" Type="http://schemas.openxmlformats.org/officeDocument/2006/relationships/hyperlink" Target="https://github.com/gruntjs/grunt-contrib-clean" TargetMode="External"/><Relationship Id="rId6" Type="http://schemas.openxmlformats.org/officeDocument/2006/relationships/hyperlink" Target="https://github.com/gruntjs/grunt-contrib-uglify" TargetMode="External"/><Relationship Id="rId7" Type="http://schemas.openxmlformats.org/officeDocument/2006/relationships/hyperlink" Target="https://github.com/gruntjs/grunt-contrib-cssmin" TargetMode="External"/><Relationship Id="rId8" Type="http://schemas.openxmlformats.org/officeDocument/2006/relationships/hyperlink" Target="https://github.com/addyosmani/grunt-uncss" TargetMode="External"/><Relationship Id="rId9" Type="http://schemas.openxmlformats.org/officeDocument/2006/relationships/hyperlink" Target="https://github.com/gruntjs/grunt-contrib-imagemi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32.png"/><Relationship Id="rId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untjs/grunt-contrib-watch" TargetMode="External"/><Relationship Id="rId4" Type="http://schemas.openxmlformats.org/officeDocument/2006/relationships/hyperlink" Target="https://github.com/gruntjs/grunt-contrib-connec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ivereload.com/" TargetMode="External"/><Relationship Id="rId4" Type="http://schemas.openxmlformats.org/officeDocument/2006/relationships/hyperlink" Target="https://github.com/livereload/livereload-j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vereload/livereload-js" TargetMode="External"/><Relationship Id="rId4" Type="http://schemas.openxmlformats.org/officeDocument/2006/relationships/hyperlink" Target="https://github.com/gruntjs/grunt-contrib-watch/blob/master/docs/watch-examples.md%23enabling-live-reload-in-your-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untjs/grunt-contrib-less" TargetMode="External"/><Relationship Id="rId4" Type="http://schemas.openxmlformats.org/officeDocument/2006/relationships/hyperlink" Target="https://github.com/k-maru/grunt-typescrip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gruntjs.com/creating-tasks%23custom-tasks" TargetMode="External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m/npm/issues/5905" TargetMode="External"/><Relationship Id="rId4" Type="http://schemas.openxmlformats.org/officeDocument/2006/relationships/hyperlink" Target="https://github.com/npm/npm/issues/3697" TargetMode="External"/><Relationship Id="rId5" Type="http://schemas.openxmlformats.org/officeDocument/2006/relationships/hyperlink" Target="http://stackoverflow.com/questions/26155135/node-npm-windows-file-paths-are-too-long-to-install-packages" TargetMode="External"/><Relationship Id="rId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m/npm/issues/6912" TargetMode="External"/><Relationship Id="rId4" Type="http://schemas.openxmlformats.org/officeDocument/2006/relationships/hyperlink" Target="http://blog.npmjs.org/" TargetMode="External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hanselman.com/blog/IntroducingGulpGruntBowerAndNpmSupportForVisualStudio.asp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bower.io" TargetMode="External"/><Relationship Id="rId4" Type="http://schemas.openxmlformats.org/officeDocument/2006/relationships/hyperlink" Target="http://bower.io/search/" TargetMode="External"/><Relationship Id="rId5" Type="http://schemas.openxmlformats.org/officeDocument/2006/relationships/hyperlink" Target="http://blog.npmjs.org" TargetMode="External"/><Relationship Id="rId6" Type="http://schemas.openxmlformats.org/officeDocument/2006/relationships/hyperlink" Target="http://gruntjs.com" TargetMode="External"/><Relationship Id="rId7" Type="http://schemas.openxmlformats.org/officeDocument/2006/relationships/hyperlink" Target="http://gruntjs.com/plugins" TargetMode="External"/><Relationship Id="rId8" Type="http://schemas.openxmlformats.org/officeDocument/2006/relationships/hyperlink" Target="http://reboot.carucci.org/frontend-life-is-easy-with-grunt" TargetMode="External"/><Relationship Id="rId9" Type="http://schemas.openxmlformats.org/officeDocument/2006/relationships/hyperlink" Target="http://www.html5rocks.com/en/tutorials/developertools/sourcemaps/" TargetMode="External"/><Relationship Id="rId10" Type="http://schemas.openxmlformats.org/officeDocument/2006/relationships/hyperlink" Target="http://livereload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ydays.it/" TargetMode="External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4" Type="http://schemas.openxmlformats.org/officeDocument/2006/relationships/image" Target="../media/image35.jp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671" y="1814850"/>
            <a:ext cx="9239075" cy="1075553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it-IT" dirty="0" smtClean="0"/>
              <a:t>ASP05 - </a:t>
            </a:r>
            <a:r>
              <a:rPr lang="it-IT" dirty="0" err="1"/>
              <a:t>Npm</a:t>
            </a:r>
            <a:r>
              <a:rPr lang="it-IT" dirty="0"/>
              <a:t>, grunt e </a:t>
            </a:r>
            <a:r>
              <a:rPr lang="it-IT" dirty="0" err="1"/>
              <a:t>bower</a:t>
            </a:r>
            <a:r>
              <a:rPr lang="it-IT" dirty="0"/>
              <a:t> il nuovo package manager di Visual Studio 2015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888" y="3074662"/>
            <a:ext cx="6455299" cy="2169472"/>
          </a:xfrm>
        </p:spPr>
        <p:txBody>
          <a:bodyPr>
            <a:normAutofit/>
          </a:bodyPr>
          <a:lstStyle/>
          <a:p>
            <a:pPr algn="l"/>
            <a:r>
              <a:rPr lang="it-IT" dirty="0" smtClean="0"/>
              <a:t>Gianluca Carucci</a:t>
            </a:r>
          </a:p>
          <a:p>
            <a:pPr algn="l"/>
            <a:r>
              <a:rPr lang="it-IT" sz="2200" dirty="0" smtClean="0"/>
              <a:t>Software </a:t>
            </a:r>
            <a:r>
              <a:rPr lang="it-IT" sz="2200" dirty="0" err="1" smtClean="0"/>
              <a:t>Engineer</a:t>
            </a:r>
            <a:r>
              <a:rPr lang="it-IT" sz="2200" dirty="0" smtClean="0"/>
              <a:t> &amp; Agile Coach</a:t>
            </a:r>
          </a:p>
          <a:p>
            <a:pPr algn="l"/>
            <a:r>
              <a:rPr lang="it-IT" sz="2000" dirty="0" smtClean="0"/>
              <a:t>gianluca@carucci.org - @</a:t>
            </a:r>
            <a:r>
              <a:rPr lang="it-IT" sz="2000" dirty="0" err="1" smtClean="0"/>
              <a:t>rucka</a:t>
            </a:r>
            <a:endParaRPr lang="it-IT" sz="2000" dirty="0" smtClean="0"/>
          </a:p>
          <a:p>
            <a:pPr algn="l"/>
            <a:r>
              <a:rPr lang="it-IT" sz="2000" dirty="0" smtClean="0">
                <a:hlinkClick r:id="rId3"/>
              </a:rPr>
              <a:t>http://gianluca.carucci.org</a:t>
            </a:r>
            <a:endParaRPr lang="it-IT" sz="2000" dirty="0" smtClean="0"/>
          </a:p>
          <a:p>
            <a:pPr algn="l"/>
            <a:r>
              <a:rPr lang="it-IT" sz="2000" dirty="0" smtClean="0">
                <a:hlinkClick r:id="rId4"/>
              </a:rPr>
              <a:t>http://reboot.carucci.org</a:t>
            </a:r>
            <a:r>
              <a:rPr lang="it-IT" sz="2000" dirty="0"/>
              <a:t> </a:t>
            </a:r>
            <a:r>
              <a:rPr lang="it-IT" sz="2000" dirty="0" smtClean="0"/>
              <a:t>    </a:t>
            </a:r>
            <a:r>
              <a:rPr lang="it-IT" sz="2000" dirty="0" smtClean="0">
                <a:hlinkClick r:id="rId5"/>
              </a:rPr>
              <a:t>http://blogs.ugidotnet.org/rucka</a:t>
            </a:r>
            <a:endParaRPr lang="it-IT" sz="2000" dirty="0" smtClean="0"/>
          </a:p>
          <a:p>
            <a:pPr algn="l"/>
            <a:endParaRPr lang="it-IT" sz="2000" dirty="0" smtClean="0"/>
          </a:p>
          <a:p>
            <a:pPr algn="l"/>
            <a:endParaRPr lang="it-IT" dirty="0" smtClean="0"/>
          </a:p>
          <a:p>
            <a:pPr algn="l"/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4735" y="0"/>
            <a:ext cx="1758037" cy="566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6082">
            <a:off x="854109" y="5595787"/>
            <a:ext cx="1935664" cy="890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786424">
            <a:off x="2829482" y="5610177"/>
            <a:ext cx="228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ince 19/10/2001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9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Right </a:t>
            </a:r>
            <a:r>
              <a:rPr lang="it-IT" dirty="0" err="1" smtClean="0"/>
              <a:t>tool</a:t>
            </a:r>
            <a:r>
              <a:rPr lang="it-IT" dirty="0" smtClean="0"/>
              <a:t> for the right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i="1" dirty="0"/>
              <a:t>“Where does that leave </a:t>
            </a:r>
            <a:r>
              <a:rPr lang="en-GB" i="1" dirty="0" err="1"/>
              <a:t>NuGet</a:t>
            </a:r>
            <a:r>
              <a:rPr lang="en-GB" i="1" dirty="0"/>
              <a:t>? You can still use it for these, but it is more ideally suited for .NET libraries. There are packages for angular, for example, in </a:t>
            </a:r>
            <a:r>
              <a:rPr lang="en-GB" i="1" dirty="0" err="1"/>
              <a:t>NuGet</a:t>
            </a:r>
            <a:r>
              <a:rPr lang="en-GB" i="1" dirty="0"/>
              <a:t>. In fact, I co-maintain the Angular </a:t>
            </a:r>
            <a:r>
              <a:rPr lang="en-GB" i="1" dirty="0" err="1"/>
              <a:t>NuGet</a:t>
            </a:r>
            <a:r>
              <a:rPr lang="en-GB" i="1" dirty="0"/>
              <a:t> packages with Scott </a:t>
            </a:r>
            <a:r>
              <a:rPr lang="en-GB" i="1" dirty="0" err="1"/>
              <a:t>Hanselman</a:t>
            </a:r>
            <a:r>
              <a:rPr lang="en-GB" i="1" dirty="0"/>
              <a:t>. But when I need to install client libraries into any project type, I use bower. </a:t>
            </a:r>
            <a:r>
              <a:rPr lang="en-GB" b="1" i="1" dirty="0"/>
              <a:t>Right tool for the right job</a:t>
            </a:r>
            <a:r>
              <a:rPr lang="en-GB" i="1" dirty="0"/>
              <a:t>. </a:t>
            </a:r>
            <a:r>
              <a:rPr lang="en-GB" i="1" dirty="0" err="1"/>
              <a:t>NuGet</a:t>
            </a:r>
            <a:r>
              <a:rPr lang="en-GB" i="1" dirty="0"/>
              <a:t> for .NET libraries, bower and </a:t>
            </a:r>
            <a:r>
              <a:rPr lang="en-GB" i="1" dirty="0" err="1"/>
              <a:t>npm</a:t>
            </a:r>
            <a:r>
              <a:rPr lang="en-GB" i="1" dirty="0"/>
              <a:t> for JavaScript libraries.”</a:t>
            </a:r>
          </a:p>
          <a:p>
            <a:pPr marL="0" indent="0" algn="r">
              <a:buNone/>
            </a:pPr>
            <a:r>
              <a:rPr lang="en-GB" i="1" dirty="0"/>
              <a:t> John Papa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1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cambiare?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</p:spPr>
        <p:txBody>
          <a:bodyPr>
            <a:normAutofit/>
          </a:bodyPr>
          <a:lstStyle/>
          <a:p>
            <a:r>
              <a:rPr lang="it-IT" dirty="0"/>
              <a:t>Non è detto che i package </a:t>
            </a:r>
            <a:r>
              <a:rPr lang="it-IT" dirty="0" err="1"/>
              <a:t>NuGet</a:t>
            </a:r>
            <a:r>
              <a:rPr lang="it-IT" dirty="0"/>
              <a:t> siano gestiti da chi sviluppa la </a:t>
            </a:r>
            <a:r>
              <a:rPr lang="it-IT" dirty="0" smtClean="0"/>
              <a:t>libreria</a:t>
            </a:r>
          </a:p>
          <a:p>
            <a:r>
              <a:rPr lang="it-IT" dirty="0" smtClean="0"/>
              <a:t>I folder </a:t>
            </a:r>
            <a:r>
              <a:rPr lang="it-IT" i="1" dirty="0" smtClean="0"/>
              <a:t>Content</a:t>
            </a:r>
            <a:r>
              <a:rPr lang="it-IT" dirty="0" smtClean="0"/>
              <a:t> includono </a:t>
            </a:r>
            <a:r>
              <a:rPr lang="it-IT" dirty="0" err="1" smtClean="0"/>
              <a:t>files</a:t>
            </a:r>
            <a:r>
              <a:rPr lang="it-IT" dirty="0" smtClean="0"/>
              <a:t> di librerie mischiate tra loro e a volte anche in più versioni </a:t>
            </a:r>
            <a:endParaRPr lang="it-IT" dirty="0"/>
          </a:p>
          <a:p>
            <a:r>
              <a:rPr lang="it-IT" dirty="0" smtClean="0"/>
              <a:t>I </a:t>
            </a:r>
            <a:r>
              <a:rPr lang="it-IT" dirty="0"/>
              <a:t>bundle richiedono </a:t>
            </a:r>
            <a:r>
              <a:rPr lang="it-IT" dirty="0" smtClean="0"/>
              <a:t>ASP.NET: dipendenza client dal server</a:t>
            </a:r>
            <a:endParaRPr lang="it-IT" dirty="0"/>
          </a:p>
          <a:p>
            <a:r>
              <a:rPr lang="it-IT" dirty="0"/>
              <a:t>Risorse lato client e lato server </a:t>
            </a:r>
            <a:r>
              <a:rPr lang="it-IT" dirty="0" smtClean="0"/>
              <a:t>mischiate</a:t>
            </a:r>
          </a:p>
          <a:p>
            <a:r>
              <a:rPr lang="it-IT" dirty="0" smtClean="0"/>
              <a:t>Poca automatizzazione e molta confusione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02000" y="5428347"/>
            <a:ext cx="9036013" cy="908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000" b="1" dirty="0" smtClean="0"/>
              <a:t>Ai </a:t>
            </a:r>
            <a:r>
              <a:rPr lang="it-IT" sz="4000" b="1" dirty="0" err="1" smtClean="0"/>
              <a:t>frontend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developer</a:t>
            </a:r>
            <a:r>
              <a:rPr lang="it-IT" sz="4000" b="1" dirty="0" smtClean="0"/>
              <a:t> chi ci pensa?</a:t>
            </a:r>
            <a:endParaRPr lang="en-US" sz="4000" b="1" dirty="0"/>
          </a:p>
        </p:txBody>
      </p:sp>
      <p:pic>
        <p:nvPicPr>
          <p:cNvPr id="5" name="Picture 4" descr="man-cry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131" y="3982973"/>
            <a:ext cx="2467685" cy="246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 cosa abbiamo bisogno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it-IT" sz="5800" dirty="0"/>
              <a:t>Un </a:t>
            </a:r>
            <a:r>
              <a:rPr lang="it-IT" sz="5800" i="1" dirty="0"/>
              <a:t>package manager</a:t>
            </a:r>
            <a:r>
              <a:rPr lang="it-IT" sz="5800" dirty="0"/>
              <a:t> per le risorse </a:t>
            </a:r>
            <a:r>
              <a:rPr lang="it-IT" sz="5800" i="1" dirty="0" smtClean="0"/>
              <a:t>client</a:t>
            </a:r>
            <a:r>
              <a:rPr lang="it-IT" sz="5800" dirty="0" smtClean="0"/>
              <a:t> </a:t>
            </a:r>
            <a:r>
              <a:rPr lang="it-IT" sz="5800" dirty="0" smtClean="0">
                <a:sym typeface="Wingdings" panose="05000000000000000000" pitchFamily="2" charset="2"/>
              </a:rPr>
              <a:t></a:t>
            </a:r>
            <a:r>
              <a:rPr lang="it-IT" sz="5800" dirty="0" smtClean="0"/>
              <a:t> </a:t>
            </a:r>
            <a:r>
              <a:rPr lang="it-IT" sz="5800" b="1" dirty="0" err="1"/>
              <a:t>Bower</a:t>
            </a:r>
            <a:endParaRPr lang="en-US" sz="5800" b="1" dirty="0"/>
          </a:p>
          <a:p>
            <a:pPr>
              <a:lnSpc>
                <a:spcPct val="170000"/>
              </a:lnSpc>
            </a:pPr>
            <a:r>
              <a:rPr lang="it-IT" sz="5800" dirty="0"/>
              <a:t>Un </a:t>
            </a:r>
            <a:r>
              <a:rPr lang="it-IT" sz="5800" i="1" dirty="0"/>
              <a:t>task </a:t>
            </a:r>
            <a:r>
              <a:rPr lang="it-IT" sz="5800" i="1" dirty="0" err="1"/>
              <a:t>runner</a:t>
            </a:r>
            <a:r>
              <a:rPr lang="it-IT" sz="5800" i="1" dirty="0"/>
              <a:t> </a:t>
            </a:r>
            <a:r>
              <a:rPr lang="it-IT" sz="5800" dirty="0"/>
              <a:t>per automatizzare il building degli </a:t>
            </a:r>
            <a:r>
              <a:rPr lang="it-IT" sz="5800" dirty="0" err="1" smtClean="0"/>
              <a:t>asset</a:t>
            </a:r>
            <a:r>
              <a:rPr lang="it-IT" sz="5800" dirty="0" smtClean="0"/>
              <a:t> </a:t>
            </a:r>
            <a:r>
              <a:rPr lang="it-IT" sz="5800" dirty="0">
                <a:sym typeface="Wingdings" panose="05000000000000000000" pitchFamily="2" charset="2"/>
              </a:rPr>
              <a:t></a:t>
            </a:r>
            <a:r>
              <a:rPr lang="it-IT" sz="5800" dirty="0" smtClean="0"/>
              <a:t> </a:t>
            </a:r>
            <a:r>
              <a:rPr lang="it-IT" sz="5800" b="1" dirty="0"/>
              <a:t>Grunt</a:t>
            </a:r>
            <a:r>
              <a:rPr lang="it-IT" sz="5800" dirty="0"/>
              <a:t> </a:t>
            </a:r>
          </a:p>
          <a:p>
            <a:pPr>
              <a:lnSpc>
                <a:spcPct val="170000"/>
              </a:lnSpc>
            </a:pPr>
            <a:r>
              <a:rPr lang="it-IT" sz="5800" dirty="0"/>
              <a:t>Un </a:t>
            </a:r>
            <a:r>
              <a:rPr lang="it-IT" sz="5800" i="1" dirty="0"/>
              <a:t>package manager </a:t>
            </a:r>
            <a:r>
              <a:rPr lang="it-IT" sz="5800" dirty="0"/>
              <a:t>per gestire e scaricare i </a:t>
            </a:r>
            <a:r>
              <a:rPr lang="it-IT" sz="5800" i="1" dirty="0" err="1"/>
              <a:t>tool</a:t>
            </a:r>
            <a:r>
              <a:rPr lang="it-IT" sz="5800" dirty="0"/>
              <a:t>  a supporto dello sviluppo (</a:t>
            </a:r>
            <a:r>
              <a:rPr lang="it-IT" sz="5800" dirty="0" err="1"/>
              <a:t>Bower</a:t>
            </a:r>
            <a:r>
              <a:rPr lang="it-IT" sz="5800" dirty="0"/>
              <a:t>, Grunt </a:t>
            </a:r>
            <a:r>
              <a:rPr lang="it-IT" sz="5800" dirty="0" err="1"/>
              <a:t>etc</a:t>
            </a:r>
            <a:r>
              <a:rPr lang="it-IT" sz="5800" dirty="0" smtClean="0"/>
              <a:t>…) </a:t>
            </a:r>
            <a:r>
              <a:rPr lang="it-IT" sz="5800" dirty="0">
                <a:sym typeface="Wingdings" panose="05000000000000000000" pitchFamily="2" charset="2"/>
              </a:rPr>
              <a:t></a:t>
            </a:r>
            <a:r>
              <a:rPr lang="it-IT" sz="5800" dirty="0" smtClean="0"/>
              <a:t> </a:t>
            </a:r>
            <a:r>
              <a:rPr lang="it-IT" sz="5800" b="1" dirty="0" err="1"/>
              <a:t>Npm</a:t>
            </a:r>
            <a:endParaRPr lang="it-IT" sz="5800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955" y="1841487"/>
            <a:ext cx="967059" cy="849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484" y="5256748"/>
            <a:ext cx="1290043" cy="505697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61" y="3433313"/>
            <a:ext cx="943155" cy="87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9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3600" dirty="0" smtClean="0"/>
              <a:t>Package manager di </a:t>
            </a:r>
            <a:r>
              <a:rPr lang="it-IT" sz="3600" dirty="0" err="1" smtClean="0"/>
              <a:t>Node.js</a:t>
            </a:r>
            <a:r>
              <a:rPr lang="it-IT" sz="3600" dirty="0" smtClean="0"/>
              <a:t> (e delle librerie JavaScript client side)</a:t>
            </a:r>
          </a:p>
          <a:p>
            <a:r>
              <a:rPr lang="it-IT" sz="3600" dirty="0" smtClean="0"/>
              <a:t>Le dipendenze locali sono installate nel folder </a:t>
            </a:r>
            <a:r>
              <a:rPr lang="it-IT" sz="3600" i="1" dirty="0" err="1" smtClean="0"/>
              <a:t>node_modules</a:t>
            </a:r>
            <a:endParaRPr lang="it-IT" sz="3600" i="1" dirty="0" smtClean="0"/>
          </a:p>
          <a:p>
            <a:r>
              <a:rPr lang="it-IT" sz="3600" i="1" dirty="0" err="1" smtClean="0"/>
              <a:t>Nested</a:t>
            </a:r>
            <a:r>
              <a:rPr lang="it-IT" sz="3600" i="1" dirty="0" smtClean="0"/>
              <a:t> </a:t>
            </a:r>
            <a:r>
              <a:rPr lang="it-IT" sz="3600" i="1" dirty="0" err="1" smtClean="0"/>
              <a:t>dependency</a:t>
            </a:r>
            <a:r>
              <a:rPr lang="it-IT" sz="3600" i="1" dirty="0" smtClean="0"/>
              <a:t> </a:t>
            </a:r>
            <a:r>
              <a:rPr lang="it-IT" sz="3600" i="1" dirty="0" err="1" smtClean="0"/>
              <a:t>tree</a:t>
            </a:r>
            <a:endParaRPr lang="it-IT" sz="3600" i="1" dirty="0"/>
          </a:p>
          <a:p>
            <a:r>
              <a:rPr lang="it-IT" sz="3600" dirty="0" err="1" smtClean="0"/>
              <a:t>Versioning</a:t>
            </a:r>
            <a:r>
              <a:rPr lang="it-IT" sz="3600" dirty="0" smtClean="0"/>
              <a:t> </a:t>
            </a:r>
            <a:r>
              <a:rPr lang="it-IT" sz="3600" dirty="0"/>
              <a:t>dei </a:t>
            </a:r>
            <a:r>
              <a:rPr lang="it-IT" sz="3600" dirty="0" smtClean="0"/>
              <a:t>package </a:t>
            </a:r>
            <a:r>
              <a:rPr lang="it-IT" sz="3600" dirty="0"/>
              <a:t>basato su </a:t>
            </a:r>
            <a:r>
              <a:rPr lang="it-IT" sz="3600" dirty="0" err="1"/>
              <a:t>semantic</a:t>
            </a:r>
            <a:r>
              <a:rPr lang="it-IT" sz="3600" dirty="0"/>
              <a:t> </a:t>
            </a:r>
            <a:r>
              <a:rPr lang="it-IT" sz="3600" dirty="0" err="1"/>
              <a:t>versioning</a:t>
            </a:r>
            <a:r>
              <a:rPr lang="it-IT" sz="3600" dirty="0"/>
              <a:t> (</a:t>
            </a:r>
            <a:r>
              <a:rPr lang="it-IT" sz="3600" i="1" dirty="0" err="1" smtClean="0"/>
              <a:t>semver</a:t>
            </a:r>
            <a:r>
              <a:rPr lang="it-IT" sz="3600" dirty="0" smtClean="0"/>
              <a:t>)</a:t>
            </a:r>
          </a:p>
          <a:p>
            <a:r>
              <a:rPr lang="it-IT" sz="3600" dirty="0" smtClean="0"/>
              <a:t>53000+ moduli</a:t>
            </a:r>
          </a:p>
          <a:p>
            <a:r>
              <a:rPr lang="it-IT" sz="3600" dirty="0" smtClean="0"/>
              <a:t>I moduli sono ricercabili sul </a:t>
            </a:r>
            <a:r>
              <a:rPr lang="it-IT" sz="3600" dirty="0"/>
              <a:t>sito  </a:t>
            </a:r>
            <a:r>
              <a:rPr lang="it-IT" sz="3600" dirty="0">
                <a:hlinkClick r:id="rId3"/>
              </a:rPr>
              <a:t>https://</a:t>
            </a:r>
            <a:r>
              <a:rPr lang="it-IT" sz="3600" dirty="0" smtClean="0">
                <a:hlinkClick r:id="rId3"/>
              </a:rPr>
              <a:t>www.npmjs.com</a:t>
            </a:r>
            <a:r>
              <a:rPr lang="it-IT" sz="3600" dirty="0" smtClean="0"/>
              <a:t> o tramite il comando </a:t>
            </a:r>
            <a:r>
              <a:rPr lang="en-GB" sz="3600" i="1" dirty="0" err="1"/>
              <a:t>npm</a:t>
            </a:r>
            <a:r>
              <a:rPr lang="en-GB" sz="3600" i="1" dirty="0"/>
              <a:t> search [--long] [search terms ...]</a:t>
            </a:r>
            <a:endParaRPr lang="en-US" sz="3600" i="1" dirty="0"/>
          </a:p>
          <a:p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395" y="374197"/>
            <a:ext cx="2440259" cy="95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9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sz="3600" dirty="0" smtClean="0"/>
              <a:t>Package manager per le librerie client</a:t>
            </a:r>
            <a:endParaRPr lang="it-IT" sz="3600" dirty="0"/>
          </a:p>
          <a:p>
            <a:r>
              <a:rPr lang="it-IT" sz="3600" dirty="0" smtClean="0"/>
              <a:t>Le librerie sono scaricate nel folder </a:t>
            </a:r>
            <a:r>
              <a:rPr lang="it-IT" sz="3600" i="1" dirty="0" err="1" smtClean="0"/>
              <a:t>bower_components</a:t>
            </a:r>
            <a:endParaRPr lang="it-IT" sz="3600" i="1" dirty="0" smtClean="0"/>
          </a:p>
          <a:p>
            <a:r>
              <a:rPr lang="it-IT" sz="3600" i="1" dirty="0" err="1" smtClean="0"/>
              <a:t>Flat</a:t>
            </a:r>
            <a:r>
              <a:rPr lang="it-IT" sz="3600" i="1" dirty="0" smtClean="0"/>
              <a:t> </a:t>
            </a:r>
            <a:r>
              <a:rPr lang="it-IT" sz="3600" i="1" dirty="0" err="1" smtClean="0"/>
              <a:t>dependency</a:t>
            </a:r>
            <a:r>
              <a:rPr lang="it-IT" sz="3600" i="1" dirty="0" smtClean="0"/>
              <a:t> </a:t>
            </a:r>
            <a:r>
              <a:rPr lang="it-IT" sz="3600" i="1" dirty="0" err="1" smtClean="0"/>
              <a:t>tree</a:t>
            </a:r>
            <a:endParaRPr lang="it-IT" sz="3600" i="1" dirty="0" smtClean="0"/>
          </a:p>
          <a:p>
            <a:r>
              <a:rPr lang="it-IT" sz="3600" dirty="0" err="1" smtClean="0"/>
              <a:t>Versioning</a:t>
            </a:r>
            <a:r>
              <a:rPr lang="it-IT" sz="3600" dirty="0" smtClean="0"/>
              <a:t> delle librerie basato </a:t>
            </a:r>
            <a:r>
              <a:rPr lang="it-IT" sz="3600" dirty="0"/>
              <a:t>su </a:t>
            </a:r>
            <a:r>
              <a:rPr lang="it-IT" sz="3600" dirty="0" err="1"/>
              <a:t>semantic</a:t>
            </a:r>
            <a:r>
              <a:rPr lang="it-IT" sz="3600" dirty="0"/>
              <a:t> </a:t>
            </a:r>
            <a:r>
              <a:rPr lang="it-IT" sz="3600" dirty="0" err="1"/>
              <a:t>versioning</a:t>
            </a:r>
            <a:r>
              <a:rPr lang="it-IT" sz="3600" dirty="0"/>
              <a:t> (</a:t>
            </a:r>
            <a:r>
              <a:rPr lang="it-IT" sz="3600" i="1" dirty="0" err="1"/>
              <a:t>semver</a:t>
            </a:r>
            <a:r>
              <a:rPr lang="it-IT" sz="3600" dirty="0" smtClean="0"/>
              <a:t>)</a:t>
            </a:r>
            <a:endParaRPr lang="it-IT" sz="3600" dirty="0"/>
          </a:p>
          <a:p>
            <a:r>
              <a:rPr lang="it-IT" sz="3600" dirty="0"/>
              <a:t>7000+ librerie</a:t>
            </a:r>
          </a:p>
          <a:p>
            <a:r>
              <a:rPr lang="it-IT" sz="3600" dirty="0" smtClean="0"/>
              <a:t>Le librerie </a:t>
            </a:r>
            <a:r>
              <a:rPr lang="it-IT" sz="3600" dirty="0"/>
              <a:t>sono ricercabili su </a:t>
            </a:r>
            <a:r>
              <a:rPr lang="it-IT" sz="3600" dirty="0">
                <a:hlinkClick r:id="rId3"/>
              </a:rPr>
              <a:t>http://</a:t>
            </a:r>
            <a:r>
              <a:rPr lang="it-IT" sz="3600" dirty="0" smtClean="0">
                <a:hlinkClick r:id="rId3"/>
              </a:rPr>
              <a:t>bower.io/search</a:t>
            </a:r>
            <a:r>
              <a:rPr lang="it-IT" sz="3600" dirty="0" smtClean="0"/>
              <a:t> o tramite il comando </a:t>
            </a:r>
            <a:r>
              <a:rPr lang="en-US" sz="3600" i="1" dirty="0"/>
              <a:t>bower search &lt;name&gt;</a:t>
            </a:r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106" y="167963"/>
            <a:ext cx="1607894" cy="14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{</a:t>
            </a:r>
            <a:r>
              <a:rPr lang="it-IT" dirty="0" err="1"/>
              <a:t>package,bower</a:t>
            </a:r>
            <a:r>
              <a:rPr lang="it-IT" dirty="0" smtClean="0"/>
              <a:t>}.</a:t>
            </a:r>
            <a:r>
              <a:rPr lang="it-IT" dirty="0" err="1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38750" cy="4351338"/>
          </a:xfrm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‘</a:t>
            </a:r>
            <a:r>
              <a:rPr lang="en-US" dirty="0"/>
              <a:t>name’ : ‘project name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‘</a:t>
            </a:r>
            <a:r>
              <a:rPr lang="en-US" dirty="0"/>
              <a:t>version’ : ‘project version’,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‘dependencies</a:t>
            </a:r>
            <a:r>
              <a:rPr lang="en-US" dirty="0"/>
              <a:t>’ : {</a:t>
            </a:r>
          </a:p>
          <a:p>
            <a:pPr marL="0" indent="0">
              <a:buNone/>
            </a:pPr>
            <a:r>
              <a:rPr lang="en-US" dirty="0" smtClean="0"/>
              <a:t>         ‘</a:t>
            </a:r>
            <a:r>
              <a:rPr lang="en-US" dirty="0"/>
              <a:t>package-name’ : ‘package version’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},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‘devDependencies</a:t>
            </a:r>
            <a:r>
              <a:rPr lang="en-US" dirty="0"/>
              <a:t>’ : {</a:t>
            </a:r>
          </a:p>
          <a:p>
            <a:pPr marL="0" indent="0">
              <a:buNone/>
            </a:pPr>
            <a:r>
              <a:rPr lang="en-US" dirty="0" smtClean="0"/>
              <a:t>          ‘</a:t>
            </a:r>
            <a:r>
              <a:rPr lang="en-US" dirty="0"/>
              <a:t>package-name’ : ‘packageversion’,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‘</a:t>
            </a:r>
            <a:r>
              <a:rPr lang="en-US" dirty="0"/>
              <a:t>package-name’ : ‘packageversion’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814" y="1809551"/>
            <a:ext cx="3001620" cy="22413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2300" i="1" dirty="0" smtClean="0"/>
              <a:t>Comandi</a:t>
            </a:r>
            <a:r>
              <a:rPr lang="it-IT" sz="2300" dirty="0" smtClean="0"/>
              <a:t>:</a:t>
            </a:r>
            <a:endParaRPr lang="it-IT" sz="2100" dirty="0" smtClean="0"/>
          </a:p>
          <a:p>
            <a:pPr marL="0" indent="0">
              <a:buNone/>
            </a:pPr>
            <a:r>
              <a:rPr lang="it-IT" sz="2100" dirty="0" err="1" smtClean="0"/>
              <a:t>npm</a:t>
            </a:r>
            <a:r>
              <a:rPr lang="it-IT" sz="2100" dirty="0" smtClean="0"/>
              <a:t> </a:t>
            </a:r>
            <a:r>
              <a:rPr lang="it-IT" sz="2100" dirty="0" err="1" smtClean="0"/>
              <a:t>init</a:t>
            </a:r>
            <a:endParaRPr lang="it-IT" sz="2100" dirty="0" smtClean="0"/>
          </a:p>
          <a:p>
            <a:pPr marL="0" indent="0">
              <a:buNone/>
            </a:pPr>
            <a:r>
              <a:rPr lang="it-IT" sz="2100" dirty="0" err="1" smtClean="0"/>
              <a:t>npm</a:t>
            </a:r>
            <a:r>
              <a:rPr lang="it-IT" sz="2100" dirty="0" smtClean="0"/>
              <a:t> </a:t>
            </a:r>
            <a:r>
              <a:rPr lang="it-IT" sz="2100" dirty="0" err="1" smtClean="0"/>
              <a:t>install</a:t>
            </a:r>
            <a:r>
              <a:rPr lang="it-IT" sz="2100" dirty="0" smtClean="0"/>
              <a:t> &lt;package&gt;</a:t>
            </a:r>
          </a:p>
          <a:p>
            <a:pPr marL="0" indent="0">
              <a:buNone/>
            </a:pPr>
            <a:r>
              <a:rPr lang="it-IT" sz="2100" dirty="0" err="1" smtClean="0"/>
              <a:t>npm</a:t>
            </a:r>
            <a:r>
              <a:rPr lang="it-IT" sz="2100" dirty="0" smtClean="0"/>
              <a:t> </a:t>
            </a:r>
            <a:r>
              <a:rPr lang="it-IT" sz="2100" dirty="0" err="1"/>
              <a:t>install</a:t>
            </a:r>
            <a:r>
              <a:rPr lang="it-IT" sz="2100" dirty="0"/>
              <a:t> &lt;package</a:t>
            </a:r>
            <a:r>
              <a:rPr lang="it-IT" sz="2100" dirty="0" smtClean="0"/>
              <a:t>&gt; -g</a:t>
            </a:r>
            <a:endParaRPr lang="it-IT" sz="2100" dirty="0"/>
          </a:p>
          <a:p>
            <a:pPr marL="0" indent="0">
              <a:buNone/>
            </a:pPr>
            <a:r>
              <a:rPr lang="it-IT" sz="2100" dirty="0" err="1" smtClean="0"/>
              <a:t>npm</a:t>
            </a:r>
            <a:r>
              <a:rPr lang="it-IT" sz="2100" dirty="0" smtClean="0"/>
              <a:t> </a:t>
            </a:r>
            <a:r>
              <a:rPr lang="it-IT" sz="2100" dirty="0" err="1"/>
              <a:t>install</a:t>
            </a:r>
            <a:r>
              <a:rPr lang="it-IT" sz="2100" dirty="0"/>
              <a:t> &lt;package&gt; --</a:t>
            </a:r>
            <a:r>
              <a:rPr lang="it-IT" sz="2100" dirty="0" err="1" smtClean="0"/>
              <a:t>save</a:t>
            </a:r>
            <a:endParaRPr lang="it-IT" sz="2100" dirty="0" smtClean="0"/>
          </a:p>
          <a:p>
            <a:pPr marL="0" indent="0">
              <a:buNone/>
            </a:pPr>
            <a:r>
              <a:rPr lang="it-IT" sz="2100" dirty="0" err="1" smtClean="0"/>
              <a:t>npm</a:t>
            </a:r>
            <a:r>
              <a:rPr lang="it-IT" sz="2100" dirty="0" smtClean="0"/>
              <a:t> </a:t>
            </a:r>
            <a:r>
              <a:rPr lang="it-IT" sz="2100" dirty="0" err="1"/>
              <a:t>install</a:t>
            </a:r>
            <a:r>
              <a:rPr lang="it-IT" sz="2100" dirty="0"/>
              <a:t> &lt;package&gt; --</a:t>
            </a:r>
            <a:r>
              <a:rPr lang="it-IT" sz="2100" dirty="0" err="1"/>
              <a:t>save-dev</a:t>
            </a:r>
            <a:endParaRPr lang="en-US" sz="2100" dirty="0"/>
          </a:p>
          <a:p>
            <a:pPr marL="0" indent="0">
              <a:buNone/>
            </a:pPr>
            <a:endParaRPr lang="en-US" sz="3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409" y="1917398"/>
            <a:ext cx="1642146" cy="643722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6334135" y="3954452"/>
            <a:ext cx="5369543" cy="2780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300" i="1" dirty="0" smtClean="0"/>
              <a:t>Comandi</a:t>
            </a:r>
            <a:r>
              <a:rPr lang="it-IT" sz="3300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 smtClean="0"/>
              <a:t># da package </a:t>
            </a:r>
            <a:r>
              <a:rPr lang="en-US" b="1" i="1" dirty="0" err="1" smtClean="0"/>
              <a:t>registrato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dirty="0" smtClean="0"/>
              <a:t>$ bower install jquery#1.2.3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 smtClean="0"/>
              <a:t># da </a:t>
            </a:r>
            <a:r>
              <a:rPr lang="en-US" b="1" i="1" dirty="0" err="1" smtClean="0"/>
              <a:t>GitHub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dirty="0" smtClean="0"/>
              <a:t>$ bower install </a:t>
            </a:r>
            <a:r>
              <a:rPr lang="it-IT" dirty="0" err="1" smtClean="0"/>
              <a:t>ashkenas</a:t>
            </a:r>
            <a:r>
              <a:rPr lang="it-IT" dirty="0" smtClean="0"/>
              <a:t>/underscore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 smtClean="0"/>
              <a:t># da endpoint </a:t>
            </a:r>
            <a:r>
              <a:rPr lang="en-US" b="1" i="1" dirty="0" err="1" smtClean="0"/>
              <a:t>Git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2900" dirty="0" smtClean="0"/>
              <a:t>$ bower install  </a:t>
            </a:r>
            <a:r>
              <a:rPr lang="en-US" sz="2900" dirty="0" err="1" smtClean="0"/>
              <a:t>git</a:t>
            </a:r>
            <a:r>
              <a:rPr lang="en-US" sz="2900" dirty="0" smtClean="0"/>
              <a:t>://</a:t>
            </a:r>
            <a:r>
              <a:rPr lang="en-US" sz="2900" dirty="0" err="1" smtClean="0"/>
              <a:t>github.com</a:t>
            </a:r>
            <a:r>
              <a:rPr lang="en-US" sz="2900" dirty="0" smtClean="0"/>
              <a:t>/user/</a:t>
            </a:r>
            <a:r>
              <a:rPr lang="en-US" sz="2900" dirty="0" err="1" smtClean="0"/>
              <a:t>package.git</a:t>
            </a:r>
            <a:endParaRPr lang="en-US" sz="3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 smtClean="0"/>
              <a:t># da URL </a:t>
            </a:r>
            <a:r>
              <a:rPr lang="en-US" b="1" i="1" dirty="0" err="1" smtClean="0"/>
              <a:t>generico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dirty="0" smtClean="0"/>
              <a:t>$ bower install </a:t>
            </a:r>
            <a:r>
              <a:rPr lang="it-IT" sz="2600" dirty="0" smtClean="0"/>
              <a:t>http://</a:t>
            </a:r>
            <a:r>
              <a:rPr lang="it-IT" sz="2600" dirty="0" err="1" smtClean="0"/>
              <a:t>underscorejs.org</a:t>
            </a:r>
            <a:r>
              <a:rPr lang="it-IT" sz="2600" dirty="0" smtClean="0"/>
              <a:t>/</a:t>
            </a:r>
            <a:r>
              <a:rPr lang="it-IT" sz="2600" dirty="0" err="1" smtClean="0"/>
              <a:t>underscore.js</a:t>
            </a:r>
            <a:endParaRPr lang="it-IT" sz="2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600" b="1" dirty="0" smtClean="0"/>
              <a:t>Nota</a:t>
            </a:r>
            <a:r>
              <a:rPr lang="it-IT" sz="2600" dirty="0" smtClean="0"/>
              <a:t>: il comando </a:t>
            </a:r>
            <a:r>
              <a:rPr lang="it-IT" sz="2600" i="1" dirty="0" err="1" smtClean="0"/>
              <a:t>install</a:t>
            </a:r>
            <a:r>
              <a:rPr lang="it-IT" sz="2600" dirty="0" smtClean="0"/>
              <a:t> supporta </a:t>
            </a:r>
            <a:r>
              <a:rPr lang="it-IT" sz="2600" i="1" dirty="0" smtClean="0"/>
              <a:t>--</a:t>
            </a:r>
            <a:r>
              <a:rPr lang="it-IT" sz="2600" i="1" dirty="0" err="1" smtClean="0"/>
              <a:t>save</a:t>
            </a:r>
            <a:r>
              <a:rPr lang="it-IT" sz="2600" dirty="0" smtClean="0"/>
              <a:t> e </a:t>
            </a:r>
            <a:r>
              <a:rPr lang="it-IT" sz="2600" i="1" dirty="0" smtClean="0"/>
              <a:t>--</a:t>
            </a:r>
            <a:r>
              <a:rPr lang="it-IT" sz="2600" i="1" dirty="0" err="1" smtClean="0"/>
              <a:t>save-dev</a:t>
            </a:r>
            <a:r>
              <a:rPr lang="it-IT" sz="2600" dirty="0" smtClean="0"/>
              <a:t> come </a:t>
            </a:r>
            <a:r>
              <a:rPr lang="it-IT" sz="2600" dirty="0" err="1" smtClean="0"/>
              <a:t>Npm</a:t>
            </a:r>
            <a:endParaRPr lang="it-IT" sz="2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799" y="3858001"/>
            <a:ext cx="1341754" cy="11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E’ un task </a:t>
            </a:r>
            <a:r>
              <a:rPr lang="it-IT" dirty="0" err="1" smtClean="0"/>
              <a:t>runner</a:t>
            </a:r>
            <a:r>
              <a:rPr lang="it-IT" dirty="0" smtClean="0"/>
              <a:t> che automatizza attività ripetitive a corredo dello sviluppo</a:t>
            </a:r>
          </a:p>
          <a:p>
            <a:r>
              <a:rPr lang="it-IT" dirty="0" smtClean="0"/>
              <a:t>Se installate </a:t>
            </a:r>
            <a:r>
              <a:rPr lang="it-IT" dirty="0"/>
              <a:t>grunt-cli globale </a:t>
            </a:r>
            <a:r>
              <a:rPr lang="it-IT" dirty="0" smtClean="0"/>
              <a:t>(</a:t>
            </a:r>
            <a:r>
              <a:rPr lang="it-IT" i="1" dirty="0" err="1" smtClean="0"/>
              <a:t>npm</a:t>
            </a:r>
            <a:r>
              <a:rPr lang="it-IT" i="1" dirty="0" smtClean="0"/>
              <a:t> </a:t>
            </a:r>
            <a:r>
              <a:rPr lang="it-IT" i="1" dirty="0" err="1" smtClean="0"/>
              <a:t>install</a:t>
            </a:r>
            <a:r>
              <a:rPr lang="it-IT" i="1" dirty="0" smtClean="0"/>
              <a:t> grunt-cli -g</a:t>
            </a:r>
            <a:r>
              <a:rPr lang="it-IT" dirty="0" smtClean="0"/>
              <a:t>) i task possono essere lanciati da linea di comando</a:t>
            </a:r>
          </a:p>
          <a:p>
            <a:r>
              <a:rPr lang="it-IT" dirty="0" smtClean="0"/>
              <a:t>Il </a:t>
            </a:r>
            <a:r>
              <a:rPr lang="it-IT" dirty="0" err="1" smtClean="0"/>
              <a:t>flag</a:t>
            </a:r>
            <a:r>
              <a:rPr lang="it-IT" dirty="0" smtClean="0"/>
              <a:t> </a:t>
            </a:r>
            <a:r>
              <a:rPr lang="it-IT" i="1" dirty="0" smtClean="0"/>
              <a:t>--verbose</a:t>
            </a:r>
            <a:r>
              <a:rPr lang="it-IT" dirty="0" smtClean="0"/>
              <a:t> mostra a console i dettagli dei singoli task eseguiti da Grunt</a:t>
            </a:r>
          </a:p>
          <a:p>
            <a:r>
              <a:rPr lang="it-IT" dirty="0" smtClean="0"/>
              <a:t>I task sono </a:t>
            </a:r>
            <a:r>
              <a:rPr lang="it-IT" dirty="0" err="1" smtClean="0"/>
              <a:t>plugin</a:t>
            </a:r>
            <a:r>
              <a:rPr lang="it-IT" dirty="0" smtClean="0"/>
              <a:t> distribuiti da </a:t>
            </a:r>
            <a:r>
              <a:rPr lang="it-IT" dirty="0" err="1" smtClean="0"/>
              <a:t>Npm</a:t>
            </a:r>
            <a:endParaRPr lang="it-IT" dirty="0" smtClean="0"/>
          </a:p>
          <a:p>
            <a:r>
              <a:rPr lang="it-IT" dirty="0" smtClean="0"/>
              <a:t>I task sono componibili in </a:t>
            </a:r>
            <a:r>
              <a:rPr lang="it-IT" i="1" dirty="0" smtClean="0"/>
              <a:t>task alias</a:t>
            </a:r>
          </a:p>
          <a:p>
            <a:r>
              <a:rPr lang="it-IT" dirty="0" smtClean="0"/>
              <a:t>In Visual Studio i task possono essere collegati agli eventi dell’ide (apertura del progetto, </a:t>
            </a:r>
            <a:r>
              <a:rPr lang="it-IT" dirty="0" err="1" smtClean="0"/>
              <a:t>build</a:t>
            </a:r>
            <a:r>
              <a:rPr lang="it-IT" dirty="0" smtClean="0"/>
              <a:t>, </a:t>
            </a:r>
            <a:r>
              <a:rPr lang="it-IT" dirty="0" err="1" smtClean="0"/>
              <a:t>clean</a:t>
            </a:r>
            <a:r>
              <a:rPr lang="it-IT" dirty="0"/>
              <a:t>)</a:t>
            </a:r>
            <a:endParaRPr lang="it-IT" dirty="0" smtClean="0"/>
          </a:p>
          <a:p>
            <a:r>
              <a:rPr lang="it-IT" dirty="0"/>
              <a:t>3000+ </a:t>
            </a:r>
            <a:r>
              <a:rPr lang="it-IT" dirty="0" err="1"/>
              <a:t>plugin</a:t>
            </a:r>
            <a:endParaRPr lang="it-IT" dirty="0"/>
          </a:p>
          <a:p>
            <a:r>
              <a:rPr lang="it-IT" dirty="0" smtClean="0"/>
              <a:t>I </a:t>
            </a:r>
            <a:r>
              <a:rPr lang="it-IT" dirty="0" err="1" smtClean="0"/>
              <a:t>plugin</a:t>
            </a:r>
            <a:r>
              <a:rPr lang="it-IT" dirty="0" smtClean="0"/>
              <a:t> sono ricercabili sul sito </a:t>
            </a:r>
            <a:r>
              <a:rPr lang="it-IT" dirty="0" smtClean="0">
                <a:hlinkClick r:id="rId3"/>
              </a:rPr>
              <a:t>http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gruntjs.com/plugins</a:t>
            </a:r>
            <a:endParaRPr lang="it-IT" dirty="0" smtClean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862" y="0"/>
            <a:ext cx="1586138" cy="147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9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GruntFile</a:t>
            </a:r>
            <a:r>
              <a:rPr lang="it-IT" dirty="0" smtClean="0"/>
              <a:t>.{</a:t>
            </a:r>
            <a:r>
              <a:rPr lang="it-IT" dirty="0" err="1" smtClean="0"/>
              <a:t>js,coffee</a:t>
            </a:r>
            <a:r>
              <a:rPr lang="it-IT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66449" cy="4351338"/>
          </a:xfrm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err="1"/>
              <a:t>m</a:t>
            </a:r>
            <a:r>
              <a:rPr lang="it-IT" dirty="0" err="1" smtClean="0">
                <a:solidFill>
                  <a:schemeClr val="dk1"/>
                </a:solidFill>
              </a:rPr>
              <a:t>odule.export</a:t>
            </a:r>
            <a:r>
              <a:rPr lang="it-IT" dirty="0" smtClean="0">
                <a:solidFill>
                  <a:schemeClr val="dk1"/>
                </a:solidFill>
              </a:rPr>
              <a:t> = </a:t>
            </a:r>
            <a:r>
              <a:rPr lang="it-IT" dirty="0" err="1" smtClean="0">
                <a:solidFill>
                  <a:schemeClr val="dk1"/>
                </a:solidFill>
              </a:rPr>
              <a:t>function</a:t>
            </a:r>
            <a:r>
              <a:rPr lang="it-IT" dirty="0" smtClean="0">
                <a:solidFill>
                  <a:schemeClr val="dk1"/>
                </a:solidFill>
              </a:rPr>
              <a:t>(grunt) {</a:t>
            </a:r>
          </a:p>
          <a:p>
            <a:pPr marL="0" indent="0">
              <a:buNone/>
            </a:pPr>
            <a:r>
              <a:rPr lang="it-IT" dirty="0" smtClean="0">
                <a:solidFill>
                  <a:schemeClr val="dk1"/>
                </a:solidFill>
              </a:rPr>
              <a:t>    </a:t>
            </a:r>
            <a:r>
              <a:rPr lang="it-IT" dirty="0" err="1" smtClean="0">
                <a:solidFill>
                  <a:schemeClr val="dk1"/>
                </a:solidFill>
              </a:rPr>
              <a:t>grunt.initConfig</a:t>
            </a:r>
            <a:r>
              <a:rPr lang="it-IT" dirty="0">
                <a:solidFill>
                  <a:schemeClr val="dk1"/>
                </a:solidFill>
              </a:rPr>
              <a:t>({</a:t>
            </a:r>
            <a:br>
              <a:rPr lang="it-IT" dirty="0">
                <a:solidFill>
                  <a:schemeClr val="dk1"/>
                </a:solidFill>
              </a:rPr>
            </a:br>
            <a:r>
              <a:rPr lang="it-IT" dirty="0">
                <a:solidFill>
                  <a:schemeClr val="dk1"/>
                </a:solidFill>
              </a:rPr>
              <a:t>     </a:t>
            </a:r>
            <a:r>
              <a:rPr lang="it-IT" dirty="0" smtClean="0">
                <a:solidFill>
                  <a:schemeClr val="dk1"/>
                </a:solidFill>
              </a:rPr>
              <a:t>    ‘</a:t>
            </a:r>
            <a:r>
              <a:rPr lang="it-IT" dirty="0" err="1">
                <a:solidFill>
                  <a:schemeClr val="dk1"/>
                </a:solidFill>
              </a:rPr>
              <a:t>pkg</a:t>
            </a:r>
            <a:r>
              <a:rPr lang="it-IT" dirty="0">
                <a:solidFill>
                  <a:schemeClr val="dk1"/>
                </a:solidFill>
              </a:rPr>
              <a:t>’: </a:t>
            </a:r>
            <a:r>
              <a:rPr lang="it-IT" dirty="0" err="1">
                <a:solidFill>
                  <a:schemeClr val="dk1"/>
                </a:solidFill>
              </a:rPr>
              <a:t>grunt.file.readJSON</a:t>
            </a:r>
            <a:r>
              <a:rPr lang="it-IT" dirty="0">
                <a:solidFill>
                  <a:schemeClr val="dk1"/>
                </a:solidFill>
              </a:rPr>
              <a:t>(‘</a:t>
            </a:r>
            <a:r>
              <a:rPr lang="it-IT" dirty="0" err="1">
                <a:solidFill>
                  <a:schemeClr val="dk1"/>
                </a:solidFill>
              </a:rPr>
              <a:t>package.json</a:t>
            </a:r>
            <a:r>
              <a:rPr lang="it-IT" dirty="0">
                <a:solidFill>
                  <a:schemeClr val="dk1"/>
                </a:solidFill>
              </a:rPr>
              <a:t>’),</a:t>
            </a:r>
            <a:br>
              <a:rPr lang="it-IT" dirty="0">
                <a:solidFill>
                  <a:schemeClr val="dk1"/>
                </a:solidFill>
              </a:rPr>
            </a:br>
            <a:r>
              <a:rPr lang="it-IT" dirty="0">
                <a:solidFill>
                  <a:schemeClr val="dk1"/>
                </a:solidFill>
              </a:rPr>
              <a:t>    </a:t>
            </a:r>
            <a:r>
              <a:rPr lang="it-IT" dirty="0" smtClean="0">
                <a:solidFill>
                  <a:schemeClr val="dk1"/>
                </a:solidFill>
              </a:rPr>
              <a:t>     </a:t>
            </a:r>
            <a:r>
              <a:rPr lang="it-IT" dirty="0" err="1" smtClean="0">
                <a:solidFill>
                  <a:schemeClr val="dk1"/>
                </a:solidFill>
              </a:rPr>
              <a:t>taskName</a:t>
            </a:r>
            <a:r>
              <a:rPr lang="it-IT" dirty="0">
                <a:solidFill>
                  <a:schemeClr val="dk1"/>
                </a:solidFill>
              </a:rPr>
              <a:t>: {</a:t>
            </a:r>
            <a:br>
              <a:rPr lang="it-IT" dirty="0">
                <a:solidFill>
                  <a:schemeClr val="dk1"/>
                </a:solidFill>
              </a:rPr>
            </a:br>
            <a:r>
              <a:rPr lang="it-IT" dirty="0">
                <a:solidFill>
                  <a:schemeClr val="dk1"/>
                </a:solidFill>
              </a:rPr>
              <a:t>       </a:t>
            </a:r>
            <a:r>
              <a:rPr lang="it-IT" dirty="0" smtClean="0">
                <a:solidFill>
                  <a:schemeClr val="dk1"/>
                </a:solidFill>
              </a:rPr>
              <a:t>     </a:t>
            </a:r>
            <a:r>
              <a:rPr lang="it-IT" dirty="0" err="1" smtClean="0">
                <a:solidFill>
                  <a:schemeClr val="dk1"/>
                </a:solidFill>
              </a:rPr>
              <a:t>targetName</a:t>
            </a:r>
            <a:r>
              <a:rPr lang="it-IT" dirty="0">
                <a:solidFill>
                  <a:schemeClr val="dk1"/>
                </a:solidFill>
              </a:rPr>
              <a:t>: {</a:t>
            </a:r>
            <a:br>
              <a:rPr lang="it-IT" dirty="0">
                <a:solidFill>
                  <a:schemeClr val="dk1"/>
                </a:solidFill>
              </a:rPr>
            </a:br>
            <a:r>
              <a:rPr lang="it-IT" dirty="0">
                <a:solidFill>
                  <a:schemeClr val="dk1"/>
                </a:solidFill>
              </a:rPr>
              <a:t>            </a:t>
            </a:r>
            <a:r>
              <a:rPr lang="it-IT" dirty="0" smtClean="0">
                <a:solidFill>
                  <a:schemeClr val="dk1"/>
                </a:solidFill>
              </a:rPr>
              <a:t>     </a:t>
            </a:r>
            <a:r>
              <a:rPr lang="it-IT" dirty="0" err="1" smtClean="0">
                <a:solidFill>
                  <a:schemeClr val="dk1"/>
                </a:solidFill>
              </a:rPr>
              <a:t>options</a:t>
            </a:r>
            <a:r>
              <a:rPr lang="it-IT" dirty="0">
                <a:solidFill>
                  <a:schemeClr val="dk1"/>
                </a:solidFill>
              </a:rPr>
              <a:t>: {</a:t>
            </a:r>
            <a:br>
              <a:rPr lang="it-IT" dirty="0">
                <a:solidFill>
                  <a:schemeClr val="dk1"/>
                </a:solidFill>
              </a:rPr>
            </a:br>
            <a:r>
              <a:rPr lang="it-IT" dirty="0">
                <a:solidFill>
                  <a:schemeClr val="dk1"/>
                </a:solidFill>
              </a:rPr>
              <a:t>                </a:t>
            </a:r>
            <a:r>
              <a:rPr lang="it-IT" dirty="0" smtClean="0">
                <a:solidFill>
                  <a:schemeClr val="dk1"/>
                </a:solidFill>
              </a:rPr>
              <a:t>     task </a:t>
            </a:r>
            <a:r>
              <a:rPr lang="it-IT" dirty="0" err="1">
                <a:solidFill>
                  <a:schemeClr val="dk1"/>
                </a:solidFill>
              </a:rPr>
              <a:t>options</a:t>
            </a:r>
            <a:r>
              <a:rPr lang="it-IT" dirty="0">
                <a:solidFill>
                  <a:schemeClr val="dk1"/>
                </a:solidFill>
              </a:rPr>
              <a:t/>
            </a:r>
            <a:br>
              <a:rPr lang="it-IT" dirty="0">
                <a:solidFill>
                  <a:schemeClr val="dk1"/>
                </a:solidFill>
              </a:rPr>
            </a:br>
            <a:r>
              <a:rPr lang="it-IT" dirty="0">
                <a:solidFill>
                  <a:schemeClr val="dk1"/>
                </a:solidFill>
              </a:rPr>
              <a:t>             </a:t>
            </a:r>
            <a:r>
              <a:rPr lang="it-IT" dirty="0" smtClean="0">
                <a:solidFill>
                  <a:schemeClr val="dk1"/>
                </a:solidFill>
              </a:rPr>
              <a:t>    },</a:t>
            </a:r>
            <a:r>
              <a:rPr lang="it-IT" dirty="0">
                <a:solidFill>
                  <a:schemeClr val="dk1"/>
                </a:solidFill>
              </a:rPr>
              <a:t/>
            </a:r>
            <a:br>
              <a:rPr lang="it-IT" dirty="0">
                <a:solidFill>
                  <a:schemeClr val="dk1"/>
                </a:solidFill>
              </a:rPr>
            </a:br>
            <a:r>
              <a:rPr lang="it-IT" dirty="0">
                <a:solidFill>
                  <a:schemeClr val="dk1"/>
                </a:solidFill>
              </a:rPr>
              <a:t>        </a:t>
            </a:r>
            <a:r>
              <a:rPr lang="it-IT" dirty="0" smtClean="0">
                <a:solidFill>
                  <a:schemeClr val="dk1"/>
                </a:solidFill>
              </a:rPr>
              <a:t>    },</a:t>
            </a:r>
            <a:r>
              <a:rPr lang="it-IT" dirty="0">
                <a:solidFill>
                  <a:schemeClr val="dk1"/>
                </a:solidFill>
              </a:rPr>
              <a:t/>
            </a:r>
            <a:br>
              <a:rPr lang="it-IT" dirty="0">
                <a:solidFill>
                  <a:schemeClr val="dk1"/>
                </a:solidFill>
              </a:rPr>
            </a:br>
            <a:r>
              <a:rPr lang="it-IT" dirty="0">
                <a:solidFill>
                  <a:schemeClr val="dk1"/>
                </a:solidFill>
              </a:rPr>
              <a:t>        </a:t>
            </a:r>
            <a:r>
              <a:rPr lang="it-IT" dirty="0" smtClean="0">
                <a:solidFill>
                  <a:schemeClr val="dk1"/>
                </a:solidFill>
              </a:rPr>
              <a:t>    </a:t>
            </a:r>
            <a:r>
              <a:rPr lang="it-IT" dirty="0" err="1" smtClean="0">
                <a:solidFill>
                  <a:schemeClr val="dk1"/>
                </a:solidFill>
              </a:rPr>
              <a:t>src</a:t>
            </a:r>
            <a:r>
              <a:rPr lang="it-IT" dirty="0">
                <a:solidFill>
                  <a:schemeClr val="dk1"/>
                </a:solidFill>
              </a:rPr>
              <a:t>: ‘</a:t>
            </a:r>
            <a:r>
              <a:rPr lang="it-IT" dirty="0" err="1">
                <a:solidFill>
                  <a:schemeClr val="dk1"/>
                </a:solidFill>
              </a:rPr>
              <a:t>files</a:t>
            </a:r>
            <a:r>
              <a:rPr lang="it-IT" dirty="0">
                <a:solidFill>
                  <a:schemeClr val="dk1"/>
                </a:solidFill>
              </a:rPr>
              <a:t> da processare’,</a:t>
            </a:r>
            <a:br>
              <a:rPr lang="it-IT" dirty="0">
                <a:solidFill>
                  <a:schemeClr val="dk1"/>
                </a:solidFill>
              </a:rPr>
            </a:br>
            <a:r>
              <a:rPr lang="it-IT" dirty="0">
                <a:solidFill>
                  <a:schemeClr val="dk1"/>
                </a:solidFill>
              </a:rPr>
              <a:t>        </a:t>
            </a:r>
            <a:r>
              <a:rPr lang="it-IT" dirty="0" smtClean="0">
                <a:solidFill>
                  <a:schemeClr val="dk1"/>
                </a:solidFill>
              </a:rPr>
              <a:t>    dest</a:t>
            </a:r>
            <a:r>
              <a:rPr lang="it-IT" dirty="0">
                <a:solidFill>
                  <a:schemeClr val="dk1"/>
                </a:solidFill>
              </a:rPr>
              <a:t>: ‘</a:t>
            </a:r>
            <a:r>
              <a:rPr lang="it-IT" dirty="0" err="1">
                <a:solidFill>
                  <a:schemeClr val="dk1"/>
                </a:solidFill>
              </a:rPr>
              <a:t>files</a:t>
            </a:r>
            <a:r>
              <a:rPr lang="it-IT" dirty="0">
                <a:solidFill>
                  <a:schemeClr val="dk1"/>
                </a:solidFill>
              </a:rPr>
              <a:t> di output’</a:t>
            </a:r>
            <a:br>
              <a:rPr lang="it-IT" dirty="0">
                <a:solidFill>
                  <a:schemeClr val="dk1"/>
                </a:solidFill>
              </a:rPr>
            </a:br>
            <a:r>
              <a:rPr lang="it-IT" dirty="0">
                <a:solidFill>
                  <a:schemeClr val="dk1"/>
                </a:solidFill>
              </a:rPr>
              <a:t>    </a:t>
            </a:r>
            <a:r>
              <a:rPr lang="it-IT" dirty="0" smtClean="0">
                <a:solidFill>
                  <a:schemeClr val="dk1"/>
                </a:solidFill>
              </a:rPr>
              <a:t>    }</a:t>
            </a:r>
            <a:r>
              <a:rPr lang="it-IT" dirty="0">
                <a:solidFill>
                  <a:schemeClr val="dk1"/>
                </a:solidFill>
              </a:rPr>
              <a:t/>
            </a:r>
            <a:br>
              <a:rPr lang="it-IT" dirty="0">
                <a:solidFill>
                  <a:schemeClr val="dk1"/>
                </a:solidFill>
              </a:rPr>
            </a:br>
            <a:r>
              <a:rPr lang="it-IT" dirty="0" smtClean="0">
                <a:solidFill>
                  <a:schemeClr val="dk1"/>
                </a:solidFill>
              </a:rPr>
              <a:t>    });</a:t>
            </a:r>
            <a:r>
              <a:rPr lang="it-IT" dirty="0">
                <a:solidFill>
                  <a:schemeClr val="dk1"/>
                </a:solidFill>
              </a:rPr>
              <a:t/>
            </a:r>
            <a:br>
              <a:rPr lang="it-IT" dirty="0">
                <a:solidFill>
                  <a:schemeClr val="dk1"/>
                </a:solidFill>
              </a:rPr>
            </a:br>
            <a:r>
              <a:rPr lang="it-IT" dirty="0" smtClean="0">
                <a:solidFill>
                  <a:schemeClr val="dk1"/>
                </a:solidFill>
              </a:rPr>
              <a:t>    </a:t>
            </a:r>
            <a:r>
              <a:rPr lang="it-IT" dirty="0" err="1" smtClean="0">
                <a:solidFill>
                  <a:schemeClr val="dk1"/>
                </a:solidFill>
              </a:rPr>
              <a:t>grunt.loadNpmTask</a:t>
            </a:r>
            <a:r>
              <a:rPr lang="it-IT" dirty="0">
                <a:solidFill>
                  <a:schemeClr val="dk1"/>
                </a:solidFill>
              </a:rPr>
              <a:t>(‘grunt-</a:t>
            </a:r>
            <a:r>
              <a:rPr lang="it-IT" dirty="0" err="1">
                <a:solidFill>
                  <a:schemeClr val="dk1"/>
                </a:solidFill>
              </a:rPr>
              <a:t>contrib</a:t>
            </a:r>
            <a:r>
              <a:rPr lang="it-IT" dirty="0">
                <a:solidFill>
                  <a:schemeClr val="dk1"/>
                </a:solidFill>
              </a:rPr>
              <a:t>-</a:t>
            </a:r>
            <a:r>
              <a:rPr lang="it-IT" dirty="0" err="1">
                <a:solidFill>
                  <a:schemeClr val="dk1"/>
                </a:solidFill>
              </a:rPr>
              <a:t>taskName</a:t>
            </a:r>
            <a:r>
              <a:rPr lang="it-IT" dirty="0" smtClean="0">
                <a:solidFill>
                  <a:schemeClr val="dk1"/>
                </a:solidFill>
              </a:rPr>
              <a:t>’);</a:t>
            </a:r>
          </a:p>
          <a:p>
            <a:pPr marL="0" indent="0">
              <a:buNone/>
            </a:pPr>
            <a:r>
              <a:rPr lang="it-IT" sz="2400" dirty="0" smtClean="0"/>
              <a:t>    </a:t>
            </a:r>
            <a:r>
              <a:rPr lang="it-IT" sz="2400" dirty="0" err="1" smtClean="0"/>
              <a:t>grunt.registerTask</a:t>
            </a:r>
            <a:r>
              <a:rPr lang="it-IT" sz="2400" dirty="0" smtClean="0"/>
              <a:t>(‘</a:t>
            </a:r>
            <a:r>
              <a:rPr lang="it-IT" sz="2400" dirty="0" err="1" smtClean="0"/>
              <a:t>complexTask</a:t>
            </a:r>
            <a:r>
              <a:rPr lang="it-IT" sz="2400" dirty="0" smtClean="0"/>
              <a:t>’, [‘taskName1’, </a:t>
            </a:r>
            <a:r>
              <a:rPr lang="it-IT" sz="2400" dirty="0"/>
              <a:t>‘</a:t>
            </a:r>
            <a:r>
              <a:rPr lang="it-IT" sz="2400" dirty="0" smtClean="0"/>
              <a:t>taskName2’,…]);</a:t>
            </a:r>
          </a:p>
          <a:p>
            <a:pPr marL="0" indent="0">
              <a:buNone/>
            </a:pPr>
            <a:r>
              <a:rPr lang="it-IT" dirty="0">
                <a:solidFill>
                  <a:schemeClr val="dk1"/>
                </a:solidFill>
              </a:rPr>
              <a:t>}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7211683" y="1825625"/>
            <a:ext cx="5012957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400" dirty="0" smtClean="0"/>
              <a:t>Contiene la configurazione dei task</a:t>
            </a:r>
          </a:p>
          <a:p>
            <a:r>
              <a:rPr lang="it-IT" sz="3400" dirty="0" smtClean="0"/>
              <a:t>È codice Node.js: possiamo usare moduli esterni e le </a:t>
            </a:r>
            <a:r>
              <a:rPr lang="it-IT" sz="3600" dirty="0" smtClean="0">
                <a:hlinkClick r:id="rId3"/>
              </a:rPr>
              <a:t>Node.js API</a:t>
            </a:r>
            <a:endParaRPr lang="it-IT" sz="3600" dirty="0" smtClean="0"/>
          </a:p>
          <a:p>
            <a:r>
              <a:rPr lang="it-IT" sz="3600" dirty="0" smtClean="0"/>
              <a:t>Supporta codice JavaScript e </a:t>
            </a:r>
            <a:r>
              <a:rPr lang="it-IT" sz="3600" dirty="0" err="1" smtClean="0"/>
              <a:t>CoffeeScript</a:t>
            </a:r>
            <a:endParaRPr lang="it-IT" sz="3600" dirty="0" smtClean="0"/>
          </a:p>
          <a:p>
            <a:r>
              <a:rPr lang="it-IT" sz="3600" dirty="0" smtClean="0"/>
              <a:t>I </a:t>
            </a:r>
            <a:r>
              <a:rPr lang="it-IT" sz="3600" dirty="0" err="1" smtClean="0"/>
              <a:t>plugin</a:t>
            </a:r>
            <a:r>
              <a:rPr lang="it-IT" sz="3600" dirty="0" smtClean="0"/>
              <a:t> sono moduli scaricabili con </a:t>
            </a:r>
            <a:r>
              <a:rPr lang="it-IT" sz="3600" dirty="0" err="1" smtClean="0"/>
              <a:t>Npm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07342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grunt-</a:t>
            </a:r>
            <a:r>
              <a:rPr lang="it-IT" dirty="0" err="1"/>
              <a:t>bower</a:t>
            </a:r>
            <a:r>
              <a:rPr lang="it-IT" dirty="0"/>
              <a:t>-task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48984" cy="4351338"/>
          </a:xfrm>
        </p:spPr>
        <p:txBody>
          <a:bodyPr>
            <a:normAutofit fontScale="77500" lnSpcReduction="20000"/>
          </a:bodyPr>
          <a:lstStyle/>
          <a:p>
            <a:r>
              <a:rPr lang="it-IT" sz="3800" dirty="0" smtClean="0"/>
              <a:t>Scarica e installa le dipendenze di </a:t>
            </a:r>
            <a:r>
              <a:rPr lang="it-IT" sz="3800" dirty="0" err="1" smtClean="0"/>
              <a:t>bower</a:t>
            </a:r>
            <a:r>
              <a:rPr lang="it-IT" sz="3800" dirty="0" smtClean="0"/>
              <a:t> in un directory target (default </a:t>
            </a:r>
            <a:r>
              <a:rPr lang="it-IT" sz="3800" dirty="0" err="1" smtClean="0"/>
              <a:t>template</a:t>
            </a:r>
            <a:r>
              <a:rPr lang="it-IT" sz="3800" dirty="0" smtClean="0"/>
              <a:t> Visual Studio </a:t>
            </a:r>
            <a:r>
              <a:rPr lang="it-IT" sz="3800" i="1" dirty="0" err="1" smtClean="0"/>
              <a:t>wwwroot</a:t>
            </a:r>
            <a:r>
              <a:rPr lang="it-IT" sz="3800" i="1" dirty="0" smtClean="0"/>
              <a:t>/</a:t>
            </a:r>
            <a:r>
              <a:rPr lang="it-IT" sz="3800" i="1" dirty="0" err="1" smtClean="0"/>
              <a:t>lib</a:t>
            </a:r>
            <a:r>
              <a:rPr lang="it-IT" sz="3800" dirty="0" smtClean="0"/>
              <a:t>)</a:t>
            </a:r>
          </a:p>
          <a:p>
            <a:endParaRPr lang="it-IT" sz="3800" dirty="0" smtClean="0"/>
          </a:p>
          <a:p>
            <a:r>
              <a:rPr lang="it-IT" sz="3800" dirty="0" smtClean="0"/>
              <a:t>Nella directory target sono copiati</a:t>
            </a:r>
            <a:r>
              <a:rPr lang="en-US" sz="3800" dirty="0" smtClean="0"/>
              <a:t>:</a:t>
            </a:r>
          </a:p>
          <a:p>
            <a:pPr lvl="1"/>
            <a:r>
              <a:rPr lang="it-IT" sz="2800" dirty="0"/>
              <a:t>I file definiti nella sezione </a:t>
            </a:r>
            <a:r>
              <a:rPr lang="it-IT" sz="2800" dirty="0" err="1" smtClean="0"/>
              <a:t>exportsOverride</a:t>
            </a:r>
            <a:r>
              <a:rPr lang="it-IT" sz="2800" dirty="0" smtClean="0"/>
              <a:t> del </a:t>
            </a:r>
            <a:r>
              <a:rPr lang="it-IT" sz="2800" dirty="0"/>
              <a:t>file </a:t>
            </a:r>
            <a:r>
              <a:rPr lang="it-IT" sz="2800" dirty="0" err="1"/>
              <a:t>b</a:t>
            </a:r>
            <a:r>
              <a:rPr lang="it-IT" sz="2800" i="1" dirty="0" err="1"/>
              <a:t>ower.json</a:t>
            </a:r>
            <a:r>
              <a:rPr lang="it-IT" sz="2800" i="1" dirty="0"/>
              <a:t> </a:t>
            </a:r>
            <a:r>
              <a:rPr lang="it-IT" sz="2800" dirty="0"/>
              <a:t>del progetto, oppure</a:t>
            </a:r>
          </a:p>
          <a:p>
            <a:pPr lvl="1"/>
            <a:endParaRPr lang="it-IT" sz="2800" dirty="0" smtClean="0"/>
          </a:p>
          <a:p>
            <a:pPr lvl="1"/>
            <a:r>
              <a:rPr lang="it-IT" sz="2800" dirty="0" smtClean="0"/>
              <a:t>I file specificati nella sezione </a:t>
            </a:r>
            <a:r>
              <a:rPr lang="it-IT" sz="2800" dirty="0" err="1" smtClean="0"/>
              <a:t>main</a:t>
            </a:r>
            <a:r>
              <a:rPr lang="it-IT" sz="2800" dirty="0" smtClean="0"/>
              <a:t> del file </a:t>
            </a:r>
            <a:r>
              <a:rPr lang="it-IT" sz="2800" i="1" dirty="0" err="1" smtClean="0"/>
              <a:t>bower.json</a:t>
            </a:r>
            <a:r>
              <a:rPr lang="it-IT" sz="2800" i="1" dirty="0" smtClean="0"/>
              <a:t> </a:t>
            </a:r>
            <a:r>
              <a:rPr lang="it-IT" sz="2800" dirty="0" smtClean="0"/>
              <a:t>delle librerie, oppure</a:t>
            </a:r>
          </a:p>
          <a:p>
            <a:pPr lvl="1"/>
            <a:endParaRPr lang="it-IT" sz="2800" dirty="0" smtClean="0"/>
          </a:p>
          <a:p>
            <a:pPr lvl="1"/>
            <a:r>
              <a:rPr lang="it-IT" sz="2800" dirty="0" smtClean="0"/>
              <a:t>Tutti i file nella sorgenti (inclusi licenza, </a:t>
            </a:r>
            <a:r>
              <a:rPr lang="it-IT" sz="2800" dirty="0" err="1" smtClean="0"/>
              <a:t>readme</a:t>
            </a:r>
            <a:r>
              <a:rPr lang="it-IT" sz="2800" dirty="0" smtClean="0"/>
              <a:t>, test…)</a:t>
            </a:r>
            <a:endParaRPr lang="en-US" sz="2800" dirty="0" smtClean="0"/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370063" y="1825624"/>
            <a:ext cx="4582451" cy="4357462"/>
          </a:xfrm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dk1"/>
                </a:solidFill>
              </a:rPr>
              <a:t>grunt.initConfig</a:t>
            </a:r>
            <a:r>
              <a:rPr lang="en-US" dirty="0">
                <a:solidFill>
                  <a:schemeClr val="dk1"/>
                </a:solidFill>
              </a:rPr>
              <a:t>({ 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   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bower: { </a:t>
            </a: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>        </a:t>
            </a:r>
            <a:r>
              <a:rPr lang="en-US" dirty="0">
                <a:solidFill>
                  <a:schemeClr val="dk1"/>
                </a:solidFill>
              </a:rPr>
              <a:t>install: { 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>            options: { </a:t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>                 </a:t>
            </a:r>
            <a:r>
              <a:rPr lang="en-US" dirty="0" err="1" smtClean="0">
                <a:solidFill>
                  <a:schemeClr val="dk1"/>
                </a:solidFill>
              </a:rPr>
              <a:t>targetDir</a:t>
            </a:r>
            <a:r>
              <a:rPr lang="en-US" dirty="0" smtClean="0">
                <a:solidFill>
                  <a:schemeClr val="dk1"/>
                </a:solidFill>
              </a:rPr>
              <a:t>: ‘</a:t>
            </a:r>
            <a:r>
              <a:rPr lang="en-US" dirty="0" err="1" smtClean="0">
                <a:solidFill>
                  <a:schemeClr val="dk1"/>
                </a:solidFill>
              </a:rPr>
              <a:t>wwwroot</a:t>
            </a:r>
            <a:r>
              <a:rPr lang="en-US" dirty="0" smtClean="0">
                <a:solidFill>
                  <a:schemeClr val="dk1"/>
                </a:solidFill>
              </a:rPr>
              <a:t>/lib', </a:t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>                 layout: '</a:t>
            </a:r>
            <a:r>
              <a:rPr lang="en-US" dirty="0" err="1" smtClean="0">
                <a:solidFill>
                  <a:schemeClr val="dk1"/>
                </a:solidFill>
              </a:rPr>
              <a:t>byType</a:t>
            </a:r>
            <a:r>
              <a:rPr lang="en-US" dirty="0" smtClean="0">
                <a:solidFill>
                  <a:schemeClr val="dk1"/>
                </a:solidFill>
              </a:rPr>
              <a:t>', </a:t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>                 install: true, </a:t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>                 verbose: false,                 </a:t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>                 </a:t>
            </a:r>
            <a:r>
              <a:rPr lang="en-US" dirty="0" err="1" smtClean="0">
                <a:solidFill>
                  <a:schemeClr val="dk1"/>
                </a:solidFill>
              </a:rPr>
              <a:t>cleanTargetDir</a:t>
            </a:r>
            <a:r>
              <a:rPr lang="en-US" dirty="0" smtClean="0">
                <a:solidFill>
                  <a:schemeClr val="dk1"/>
                </a:solidFill>
              </a:rPr>
              <a:t>: false, </a:t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>                 </a:t>
            </a:r>
            <a:r>
              <a:rPr lang="en-US" dirty="0" err="1" smtClean="0">
                <a:solidFill>
                  <a:schemeClr val="dk1"/>
                </a:solidFill>
              </a:rPr>
              <a:t>cleanBowerDir</a:t>
            </a:r>
            <a:r>
              <a:rPr lang="en-US" dirty="0" smtClean="0">
                <a:solidFill>
                  <a:schemeClr val="dk1"/>
                </a:solidFill>
              </a:rPr>
              <a:t>: false, </a:t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>             } </a:t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>        } </a:t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>     } </a:t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>});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106" y="167963"/>
            <a:ext cx="1607894" cy="1413188"/>
          </a:xfrm>
          <a:prstGeom prst="rect">
            <a:avLst/>
          </a:prstGeom>
        </p:spPr>
      </p:pic>
      <p:pic>
        <p:nvPicPr>
          <p:cNvPr id="5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68" y="108308"/>
            <a:ext cx="1586138" cy="147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7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grunt-</a:t>
            </a:r>
            <a:r>
              <a:rPr lang="it-IT" dirty="0" err="1" smtClean="0"/>
              <a:t>bower</a:t>
            </a:r>
            <a:r>
              <a:rPr lang="it-IT" dirty="0" smtClean="0"/>
              <a:t>-task layout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601582" cy="823912"/>
          </a:xfrm>
        </p:spPr>
        <p:txBody>
          <a:bodyPr/>
          <a:lstStyle/>
          <a:p>
            <a:r>
              <a:rPr lang="it-IT" dirty="0" err="1" smtClean="0"/>
              <a:t>byType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918152" y="1681163"/>
            <a:ext cx="3102435" cy="823912"/>
          </a:xfrm>
        </p:spPr>
        <p:txBody>
          <a:bodyPr/>
          <a:lstStyle/>
          <a:p>
            <a:r>
              <a:rPr lang="it-IT" dirty="0" err="1" smtClean="0"/>
              <a:t>byComponent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106" y="167963"/>
            <a:ext cx="1607894" cy="1413188"/>
          </a:xfrm>
          <a:prstGeom prst="rect">
            <a:avLst/>
          </a:prstGeom>
        </p:spPr>
      </p:pic>
      <p:pic>
        <p:nvPicPr>
          <p:cNvPr id="5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68" y="108308"/>
            <a:ext cx="1586138" cy="14728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99" y="2690951"/>
            <a:ext cx="3619771" cy="367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076" y="2726598"/>
            <a:ext cx="3106511" cy="361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186057" y="2110343"/>
            <a:ext cx="383177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/>
              <a:t>Il </a:t>
            </a:r>
            <a:r>
              <a:rPr lang="it-IT" sz="2400" i="1" dirty="0" smtClean="0"/>
              <a:t>layout </a:t>
            </a:r>
            <a:r>
              <a:rPr lang="it-IT" sz="2400" dirty="0" smtClean="0"/>
              <a:t>definisce la struttura del folder target. Il layout può essere </a:t>
            </a:r>
            <a:r>
              <a:rPr lang="it-IT" sz="2400" dirty="0" err="1" smtClean="0"/>
              <a:t>customizzato</a:t>
            </a:r>
            <a:r>
              <a:rPr lang="it-IT" sz="2400" dirty="0" smtClean="0"/>
              <a:t> anche tramite una funzione 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1761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8122" y="674307"/>
            <a:ext cx="9916377" cy="203424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4938"/>
            <a:ext cx="9917113" cy="482600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3000" b="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Grazie a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33" name="Rectangle 32"/>
          <p:cNvSpPr/>
          <p:nvPr/>
        </p:nvSpPr>
        <p:spPr>
          <a:xfrm>
            <a:off x="11699072" y="6402083"/>
            <a:ext cx="11856640" cy="320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25" name="Rectangle 24"/>
          <p:cNvSpPr/>
          <p:nvPr/>
        </p:nvSpPr>
        <p:spPr>
          <a:xfrm>
            <a:off x="7951409" y="784411"/>
            <a:ext cx="2800893" cy="1025794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2933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Platinum</a:t>
            </a:r>
          </a:p>
          <a:p>
            <a:pPr algn="ctr"/>
            <a:r>
              <a:rPr lang="en-US" sz="2933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Sponsor</a:t>
            </a:r>
            <a:endParaRPr lang="en-US" sz="2933" b="1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1385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2" name="Rectangle 31"/>
          <p:cNvSpPr/>
          <p:nvPr/>
        </p:nvSpPr>
        <p:spPr>
          <a:xfrm>
            <a:off x="1113857" y="1662945"/>
            <a:ext cx="2208245" cy="70501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5" name="Rectangle 34"/>
          <p:cNvSpPr/>
          <p:nvPr/>
        </p:nvSpPr>
        <p:spPr>
          <a:xfrm>
            <a:off x="399417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2" y="1772932"/>
            <a:ext cx="1905265" cy="508071"/>
          </a:xfrm>
          <a:prstGeom prst="rect">
            <a:avLst/>
          </a:prstGeom>
        </p:spPr>
      </p:pic>
      <p:pic>
        <p:nvPicPr>
          <p:cNvPr id="29" name="Picture 12" descr="Description: ASPItalia.co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3111" y="2848898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Description: DomusDotNet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517" y="2848969"/>
            <a:ext cx="1905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Description: DotDotNet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3656" y="2823449"/>
            <a:ext cx="1851769" cy="4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Description: DotNETLiguria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0843" y="3572834"/>
            <a:ext cx="2087659" cy="5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Description: DotNETSide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9382" y="4297368"/>
            <a:ext cx="1889825" cy="5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57" y="4253145"/>
            <a:ext cx="1814692" cy="4839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974" y="5673116"/>
            <a:ext cx="1800198" cy="48005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27" y="5084719"/>
            <a:ext cx="1428949" cy="3810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97" y="5733642"/>
            <a:ext cx="1835592" cy="48949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68" y="6281658"/>
            <a:ext cx="1784614" cy="4758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0" y="961628"/>
            <a:ext cx="1906441" cy="508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96" y="3660664"/>
            <a:ext cx="1428949" cy="3810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19" y="3660664"/>
            <a:ext cx="1428949" cy="3810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250" y="3546494"/>
            <a:ext cx="1882998" cy="5021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11" y="4297368"/>
            <a:ext cx="1753623" cy="4676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974" y="4406898"/>
            <a:ext cx="1429328" cy="3811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68" y="2936302"/>
            <a:ext cx="1428571" cy="38095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2" y="5090309"/>
            <a:ext cx="1428949" cy="38105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47" y="5084720"/>
            <a:ext cx="1428949" cy="38105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407" y="5084719"/>
            <a:ext cx="1428949" cy="38105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43" y="5705400"/>
            <a:ext cx="1906107" cy="50829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362" y="5673116"/>
            <a:ext cx="1777361" cy="47396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03" y="908816"/>
            <a:ext cx="2148004" cy="5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Grunt</a:t>
            </a:r>
            <a:r>
              <a:rPr lang="fr-FR" dirty="0" smtClean="0"/>
              <a:t>, </a:t>
            </a:r>
            <a:r>
              <a:rPr lang="fr-FR" dirty="0" err="1" smtClean="0"/>
              <a:t>Npm</a:t>
            </a:r>
            <a:r>
              <a:rPr lang="fr-FR" dirty="0" smtClean="0"/>
              <a:t> e </a:t>
            </a:r>
            <a:r>
              <a:rPr lang="fr-FR" dirty="0" err="1" smtClean="0"/>
              <a:t>Bower</a:t>
            </a:r>
            <a:r>
              <a:rPr lang="fr-FR" dirty="0" smtClean="0"/>
              <a:t> in Visual Studio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7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</a:t>
            </a:r>
            <a:r>
              <a:rPr lang="it-IT" dirty="0" err="1" smtClean="0"/>
              <a:t>emver</a:t>
            </a:r>
            <a:r>
              <a:rPr lang="it-IT" dirty="0" smtClean="0"/>
              <a:t> - </a:t>
            </a:r>
            <a:r>
              <a:rPr lang="it-IT" dirty="0" err="1" smtClean="0"/>
              <a:t>versioning</a:t>
            </a:r>
            <a:r>
              <a:rPr lang="it-IT" dirty="0" smtClean="0"/>
              <a:t> delle librerie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752600"/>
            <a:ext cx="10534650" cy="4729163"/>
          </a:xfrm>
        </p:spPr>
        <p:txBody>
          <a:bodyPr>
            <a:normAutofit/>
          </a:bodyPr>
          <a:lstStyle/>
          <a:p>
            <a:r>
              <a:rPr lang="en-GB" b="1" dirty="0" err="1" smtClean="0"/>
              <a:t>Regola</a:t>
            </a:r>
            <a:r>
              <a:rPr lang="en-GB" b="1" dirty="0" smtClean="0"/>
              <a:t> di versioning </a:t>
            </a:r>
            <a:r>
              <a:rPr lang="en-GB" b="1" dirty="0" err="1" smtClean="0"/>
              <a:t>dei</a:t>
            </a:r>
            <a:r>
              <a:rPr lang="en-GB" b="1" dirty="0" smtClean="0"/>
              <a:t> package</a:t>
            </a:r>
            <a:r>
              <a:rPr lang="en-GB" dirty="0" smtClean="0"/>
              <a:t>: </a:t>
            </a:r>
            <a:r>
              <a:rPr lang="en-GB" dirty="0" err="1" smtClean="0"/>
              <a:t>dato</a:t>
            </a:r>
            <a:r>
              <a:rPr lang="en-GB" dirty="0" smtClean="0"/>
              <a:t> un </a:t>
            </a:r>
            <a:r>
              <a:rPr lang="en-GB" dirty="0" err="1" smtClean="0"/>
              <a:t>numero</a:t>
            </a:r>
            <a:r>
              <a:rPr lang="en-GB" dirty="0" smtClean="0"/>
              <a:t> di </a:t>
            </a:r>
            <a:r>
              <a:rPr lang="en-GB" dirty="0" err="1" smtClean="0"/>
              <a:t>versione</a:t>
            </a:r>
            <a:r>
              <a:rPr lang="en-GB" dirty="0" smtClean="0"/>
              <a:t> </a:t>
            </a:r>
            <a:r>
              <a:rPr lang="en-GB" dirty="0"/>
              <a:t>MAJOR.MINOR.PATCH, </a:t>
            </a:r>
            <a:r>
              <a:rPr lang="en-GB" dirty="0" err="1" smtClean="0"/>
              <a:t>incrementa</a:t>
            </a:r>
            <a:r>
              <a:rPr lang="en-GB" dirty="0" smtClean="0"/>
              <a:t> </a:t>
            </a:r>
            <a:r>
              <a:rPr lang="en-GB" dirty="0" err="1" smtClean="0"/>
              <a:t>il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/>
              <a:t>MAJOR version </a:t>
            </a:r>
            <a:r>
              <a:rPr lang="en-GB" dirty="0" smtClean="0"/>
              <a:t>in </a:t>
            </a:r>
            <a:r>
              <a:rPr lang="en-GB" dirty="0" err="1" smtClean="0"/>
              <a:t>caso</a:t>
            </a:r>
            <a:r>
              <a:rPr lang="en-GB" dirty="0" smtClean="0"/>
              <a:t> di </a:t>
            </a:r>
            <a:r>
              <a:rPr lang="en-GB" dirty="0" err="1" smtClean="0"/>
              <a:t>cambiamento</a:t>
            </a:r>
            <a:r>
              <a:rPr lang="en-GB" dirty="0" smtClean="0"/>
              <a:t> </a:t>
            </a:r>
            <a:r>
              <a:rPr lang="en-GB" dirty="0" err="1" smtClean="0"/>
              <a:t>delle</a:t>
            </a:r>
            <a:r>
              <a:rPr lang="en-GB" dirty="0" smtClean="0"/>
              <a:t> API </a:t>
            </a:r>
            <a:r>
              <a:rPr lang="en-GB" dirty="0" err="1" smtClean="0"/>
              <a:t>incompatibile</a:t>
            </a:r>
            <a:r>
              <a:rPr lang="en-GB" dirty="0" smtClean="0"/>
              <a:t>,</a:t>
            </a:r>
            <a:endParaRPr lang="en-GB" dirty="0"/>
          </a:p>
          <a:p>
            <a:pPr lvl="1"/>
            <a:r>
              <a:rPr lang="en-GB" dirty="0"/>
              <a:t>MINOR version </a:t>
            </a:r>
            <a:r>
              <a:rPr lang="en-GB" dirty="0" smtClean="0"/>
              <a:t>in </a:t>
            </a:r>
            <a:r>
              <a:rPr lang="en-GB" dirty="0" err="1" smtClean="0"/>
              <a:t>caso</a:t>
            </a:r>
            <a:r>
              <a:rPr lang="en-GB" dirty="0" smtClean="0"/>
              <a:t> di </a:t>
            </a:r>
            <a:r>
              <a:rPr lang="en-GB" dirty="0" err="1" smtClean="0"/>
              <a:t>aggiunta</a:t>
            </a:r>
            <a:r>
              <a:rPr lang="en-GB" dirty="0" smtClean="0"/>
              <a:t> di </a:t>
            </a:r>
            <a:r>
              <a:rPr lang="en-GB" dirty="0" err="1" smtClean="0"/>
              <a:t>funzionalità</a:t>
            </a:r>
            <a:r>
              <a:rPr lang="en-GB" dirty="0" smtClean="0"/>
              <a:t> backwards </a:t>
            </a:r>
            <a:r>
              <a:rPr lang="en-GB" dirty="0" err="1" smtClean="0"/>
              <a:t>compatibile</a:t>
            </a:r>
            <a:endParaRPr lang="en-GB" dirty="0"/>
          </a:p>
          <a:p>
            <a:pPr lvl="1"/>
            <a:r>
              <a:rPr lang="en-GB" dirty="0"/>
              <a:t>PATCH version </a:t>
            </a:r>
            <a:r>
              <a:rPr lang="en-GB" dirty="0" smtClean="0"/>
              <a:t>in </a:t>
            </a:r>
            <a:r>
              <a:rPr lang="en-GB" dirty="0" err="1" smtClean="0"/>
              <a:t>caso</a:t>
            </a:r>
            <a:r>
              <a:rPr lang="en-GB" dirty="0" smtClean="0"/>
              <a:t> di bug fix backwards-compatible.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b="1" dirty="0" err="1" smtClean="0"/>
              <a:t>Eccezione</a:t>
            </a:r>
            <a:r>
              <a:rPr lang="en-GB" b="1" dirty="0" smtClean="0"/>
              <a:t>: </a:t>
            </a:r>
            <a:r>
              <a:rPr lang="en-GB" dirty="0" smtClean="0"/>
              <a:t>major </a:t>
            </a:r>
            <a:r>
              <a:rPr lang="en-GB" dirty="0"/>
              <a:t>version zero (0.y.z) </a:t>
            </a:r>
            <a:r>
              <a:rPr lang="en-GB" dirty="0" err="1" smtClean="0"/>
              <a:t>identifica</a:t>
            </a:r>
            <a:r>
              <a:rPr lang="en-GB" dirty="0" smtClean="0"/>
              <a:t> </a:t>
            </a:r>
            <a:r>
              <a:rPr lang="en-GB" dirty="0" err="1" smtClean="0"/>
              <a:t>uno</a:t>
            </a:r>
            <a:r>
              <a:rPr lang="en-GB" dirty="0" smtClean="0"/>
              <a:t> </a:t>
            </a:r>
            <a:r>
              <a:rPr lang="en-GB" dirty="0" err="1" smtClean="0"/>
              <a:t>sviluppo</a:t>
            </a:r>
            <a:r>
              <a:rPr lang="en-GB" dirty="0" smtClean="0"/>
              <a:t> </a:t>
            </a:r>
            <a:r>
              <a:rPr lang="en-GB" dirty="0" err="1" smtClean="0"/>
              <a:t>iniziale</a:t>
            </a:r>
            <a:r>
              <a:rPr lang="en-GB" dirty="0" smtClean="0"/>
              <a:t>. </a:t>
            </a:r>
            <a:r>
              <a:rPr lang="en-GB" dirty="0" err="1" smtClean="0"/>
              <a:t>Tutto</a:t>
            </a:r>
            <a:r>
              <a:rPr lang="en-GB" dirty="0" smtClean="0"/>
              <a:t> </a:t>
            </a:r>
            <a:r>
              <a:rPr lang="en-GB" dirty="0" err="1" smtClean="0"/>
              <a:t>può</a:t>
            </a:r>
            <a:r>
              <a:rPr lang="en-GB" dirty="0" smtClean="0"/>
              <a:t> </a:t>
            </a:r>
            <a:r>
              <a:rPr lang="en-GB" dirty="0" err="1" smtClean="0"/>
              <a:t>variare</a:t>
            </a:r>
            <a:r>
              <a:rPr lang="en-GB" dirty="0" smtClean="0"/>
              <a:t> a </a:t>
            </a:r>
            <a:r>
              <a:rPr lang="en-GB" dirty="0" err="1" smtClean="0"/>
              <a:t>questo</a:t>
            </a:r>
            <a:r>
              <a:rPr lang="en-GB" dirty="0" smtClean="0"/>
              <a:t> </a:t>
            </a:r>
            <a:r>
              <a:rPr lang="en-GB" dirty="0" err="1" smtClean="0"/>
              <a:t>stadio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le </a:t>
            </a:r>
            <a:r>
              <a:rPr lang="en-GB" dirty="0" smtClean="0"/>
              <a:t>e </a:t>
            </a:r>
            <a:r>
              <a:rPr lang="en-GB" dirty="0"/>
              <a:t>API </a:t>
            </a:r>
            <a:r>
              <a:rPr lang="en-GB" dirty="0" smtClean="0"/>
              <a:t>NON </a:t>
            </a:r>
            <a:r>
              <a:rPr lang="en-GB" dirty="0" err="1" smtClean="0"/>
              <a:t>devono</a:t>
            </a:r>
            <a:r>
              <a:rPr lang="en-GB" dirty="0" smtClean="0"/>
              <a:t> </a:t>
            </a:r>
            <a:r>
              <a:rPr lang="en-GB" dirty="0" err="1" smtClean="0"/>
              <a:t>essere</a:t>
            </a:r>
            <a:r>
              <a:rPr lang="en-GB" dirty="0" smtClean="0"/>
              <a:t> considerate </a:t>
            </a:r>
            <a:r>
              <a:rPr lang="en-GB" dirty="0" err="1" smtClean="0"/>
              <a:t>stabili</a:t>
            </a:r>
            <a:r>
              <a:rPr lang="en-GB" dirty="0" smtClean="0"/>
              <a:t>!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20168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</a:t>
            </a:r>
            <a:r>
              <a:rPr lang="it-IT" dirty="0" err="1" smtClean="0"/>
              <a:t>emver</a:t>
            </a:r>
            <a:r>
              <a:rPr lang="it-IT" dirty="0" smtClean="0"/>
              <a:t> </a:t>
            </a:r>
            <a:r>
              <a:rPr lang="it-IT" dirty="0"/>
              <a:t>- </a:t>
            </a:r>
            <a:r>
              <a:rPr lang="it-IT" dirty="0" smtClean="0"/>
              <a:t>definizione </a:t>
            </a:r>
            <a:r>
              <a:rPr lang="it-IT" dirty="0"/>
              <a:t>delle dipendenze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752600"/>
            <a:ext cx="10534650" cy="47291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it-IT" sz="3600" dirty="0" err="1" smtClean="0"/>
              <a:t>Bower</a:t>
            </a:r>
            <a:r>
              <a:rPr lang="it-IT" sz="3600" dirty="0" smtClean="0"/>
              <a:t> </a:t>
            </a:r>
            <a:r>
              <a:rPr lang="it-IT" sz="3600" dirty="0"/>
              <a:t>o </a:t>
            </a:r>
            <a:r>
              <a:rPr lang="it-IT" sz="3600" dirty="0" err="1"/>
              <a:t>Npm</a:t>
            </a:r>
            <a:r>
              <a:rPr lang="it-IT" sz="3600" dirty="0"/>
              <a:t> scaricano la versione della libreria richiesta, secondo </a:t>
            </a:r>
            <a:r>
              <a:rPr lang="it-IT" sz="3600" dirty="0" smtClean="0"/>
              <a:t>le regole semantiche indicate nelle dipendenze.</a:t>
            </a:r>
          </a:p>
          <a:p>
            <a:pPr>
              <a:lnSpc>
                <a:spcPct val="150000"/>
              </a:lnSpc>
            </a:pPr>
            <a:r>
              <a:rPr lang="it-IT" sz="3600" dirty="0" smtClean="0"/>
              <a:t>Le dipendenze, possono contenere </a:t>
            </a:r>
            <a:r>
              <a:rPr lang="it-IT" sz="3600" dirty="0"/>
              <a:t>espressioni che utilizzano gli operatori &lt;, &lt;=, &gt;, &gt;=, = e le </a:t>
            </a:r>
            <a:r>
              <a:rPr lang="it-IT" sz="3600" dirty="0" err="1"/>
              <a:t>wildcard</a:t>
            </a:r>
            <a:r>
              <a:rPr lang="it-IT" sz="3600" dirty="0"/>
              <a:t> *,X,^, </a:t>
            </a:r>
            <a:r>
              <a:rPr lang="it-IT" sz="3600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615150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semver</a:t>
            </a:r>
            <a:r>
              <a:rPr lang="it-IT" dirty="0" smtClean="0"/>
              <a:t> – Esempi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it-IT" dirty="0" smtClean="0"/>
              <a:t>"</a:t>
            </a:r>
            <a:r>
              <a:rPr lang="it-IT" dirty="0"/>
              <a:t>2.1.2" </a:t>
            </a:r>
            <a:r>
              <a:rPr lang="it-IT" dirty="0" smtClean="0"/>
              <a:t>-&gt; 2.1.2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* </a:t>
            </a:r>
            <a:r>
              <a:rPr lang="it-IT" dirty="0" smtClean="0"/>
              <a:t>-&gt; </a:t>
            </a:r>
            <a:r>
              <a:rPr lang="it-IT" dirty="0"/>
              <a:t>tutte le </a:t>
            </a:r>
            <a:r>
              <a:rPr lang="it-IT" dirty="0" smtClean="0"/>
              <a:t>versioni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X </a:t>
            </a:r>
            <a:r>
              <a:rPr lang="it-IT" dirty="0" smtClean="0"/>
              <a:t>sostituisce </a:t>
            </a:r>
            <a:r>
              <a:rPr lang="it-IT" dirty="0"/>
              <a:t>qualsiasi valore </a:t>
            </a:r>
            <a:r>
              <a:rPr lang="it-IT" dirty="0" smtClean="0"/>
              <a:t>nella posizione occupata (1.x equivale a &gt;=</a:t>
            </a:r>
            <a:r>
              <a:rPr lang="it-IT" dirty="0"/>
              <a:t>1.0.0 &lt; 2.0.0, 1.2.x </a:t>
            </a:r>
            <a:r>
              <a:rPr lang="it-IT" dirty="0" smtClean="0"/>
              <a:t> equivale a &gt;=</a:t>
            </a:r>
            <a:r>
              <a:rPr lang="it-IT" dirty="0"/>
              <a:t>1.2.0 &lt; 1.3</a:t>
            </a:r>
            <a:r>
              <a:rPr lang="it-IT" dirty="0" smtClean="0"/>
              <a:t>)</a:t>
            </a:r>
            <a:endParaRPr lang="it-IT" dirty="0"/>
          </a:p>
          <a:p>
            <a:r>
              <a:rPr lang="it-IT" dirty="0"/>
              <a:t>~ </a:t>
            </a:r>
            <a:r>
              <a:rPr lang="it-IT" dirty="0" smtClean="0"/>
              <a:t>seleziona una patch </a:t>
            </a:r>
            <a:r>
              <a:rPr lang="it-IT" dirty="0"/>
              <a:t>se il </a:t>
            </a:r>
            <a:r>
              <a:rPr lang="it-IT" dirty="0" smtClean="0"/>
              <a:t>patch </a:t>
            </a:r>
            <a:r>
              <a:rPr lang="it-IT" dirty="0" err="1" smtClean="0"/>
              <a:t>number</a:t>
            </a:r>
            <a:r>
              <a:rPr lang="it-IT" dirty="0" smtClean="0"/>
              <a:t> </a:t>
            </a:r>
            <a:r>
              <a:rPr lang="it-IT" dirty="0"/>
              <a:t>è specificato (‘</a:t>
            </a:r>
            <a:r>
              <a:rPr lang="en-US" dirty="0"/>
              <a:t>~1.2.3` := `&gt;=1.2.3 &lt;1.(2+1).0`), </a:t>
            </a:r>
            <a:r>
              <a:rPr lang="en-US" dirty="0" err="1" smtClean="0"/>
              <a:t>qualsiasi</a:t>
            </a:r>
            <a:r>
              <a:rPr lang="en-US" dirty="0" smtClean="0"/>
              <a:t> patch </a:t>
            </a:r>
            <a:r>
              <a:rPr lang="en-US" dirty="0" err="1" smtClean="0"/>
              <a:t>altrimenti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GB" dirty="0"/>
              <a:t>`~1.2` := `&gt;=1.2.0 &lt;1.(2+1).0` </a:t>
            </a:r>
            <a:r>
              <a:rPr lang="en-US" dirty="0" smtClean="0"/>
              <a:t>)</a:t>
            </a:r>
            <a:endParaRPr lang="it-IT" dirty="0"/>
          </a:p>
          <a:p>
            <a:r>
              <a:rPr lang="it-IT" dirty="0" smtClean="0"/>
              <a:t>^2.1 seleziona la versione per cui non è modificato il numero più significativo </a:t>
            </a:r>
            <a:r>
              <a:rPr lang="it-IT" dirty="0"/>
              <a:t>diverso da zero </a:t>
            </a:r>
            <a:r>
              <a:rPr lang="it-IT" dirty="0" smtClean="0"/>
              <a:t> partendo da sinistra (</a:t>
            </a:r>
            <a:r>
              <a:rPr lang="en-GB" dirty="0"/>
              <a:t>`^1.2.3` := `&gt;=1.2.3 &lt;</a:t>
            </a:r>
            <a:r>
              <a:rPr lang="en-GB" dirty="0" smtClean="0"/>
              <a:t>2.0.0`,`^</a:t>
            </a:r>
            <a:r>
              <a:rPr lang="en-GB" dirty="0"/>
              <a:t>0.2.3` := `&gt;=0.2.3 &lt;0.3.0</a:t>
            </a:r>
            <a:r>
              <a:rPr lang="en-GB" dirty="0" smtClean="0"/>
              <a:t>`</a:t>
            </a:r>
            <a:r>
              <a:rPr lang="it-IT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8987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Supporto di </a:t>
            </a:r>
            <a:r>
              <a:rPr lang="it-IT" dirty="0" err="1" smtClean="0"/>
              <a:t>Npm</a:t>
            </a:r>
            <a:r>
              <a:rPr lang="it-IT" dirty="0" smtClean="0"/>
              <a:t>, Grunt e </a:t>
            </a:r>
            <a:r>
              <a:rPr lang="it-IT" dirty="0" err="1" smtClean="0"/>
              <a:t>Bower</a:t>
            </a:r>
            <a:r>
              <a:rPr lang="it-IT" dirty="0" smtClean="0"/>
              <a:t> in Visual Studio 2015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Visual Studio scarica i package automaticamente alla modifica del file </a:t>
            </a:r>
            <a:r>
              <a:rPr lang="it-IT" dirty="0" err="1" smtClean="0"/>
              <a:t>package.json</a:t>
            </a:r>
            <a:r>
              <a:rPr lang="it-IT" dirty="0" smtClean="0"/>
              <a:t> (</a:t>
            </a:r>
            <a:r>
              <a:rPr lang="it-IT" dirty="0" err="1" smtClean="0"/>
              <a:t>Npm</a:t>
            </a:r>
            <a:r>
              <a:rPr lang="it-IT" dirty="0" smtClean="0"/>
              <a:t>) o </a:t>
            </a:r>
            <a:r>
              <a:rPr lang="it-IT" dirty="0" err="1" smtClean="0"/>
              <a:t>bower.json</a:t>
            </a:r>
            <a:r>
              <a:rPr lang="it-IT" dirty="0" smtClean="0"/>
              <a:t> (</a:t>
            </a:r>
            <a:r>
              <a:rPr lang="it-IT" dirty="0" err="1" smtClean="0"/>
              <a:t>Bower</a:t>
            </a:r>
            <a:r>
              <a:rPr lang="it-IT" dirty="0" smtClean="0"/>
              <a:t>)</a:t>
            </a:r>
          </a:p>
          <a:p>
            <a:r>
              <a:rPr lang="it-IT" dirty="0" smtClean="0"/>
              <a:t>I task di Grunt possono essere lanciati dal Task </a:t>
            </a:r>
            <a:r>
              <a:rPr lang="it-IT" dirty="0" err="1" smtClean="0"/>
              <a:t>Runner</a:t>
            </a:r>
            <a:r>
              <a:rPr lang="it-IT" dirty="0" smtClean="0"/>
              <a:t> Explorer</a:t>
            </a:r>
          </a:p>
          <a:p>
            <a:r>
              <a:rPr lang="it-IT" dirty="0" smtClean="0"/>
              <a:t>I task di Grunt possono essere associati agli eventi dell’IDE (</a:t>
            </a:r>
            <a:r>
              <a:rPr lang="it-IT" dirty="0" err="1" smtClean="0"/>
              <a:t>build</a:t>
            </a:r>
            <a:r>
              <a:rPr lang="it-IT" dirty="0" smtClean="0"/>
              <a:t>, </a:t>
            </a:r>
            <a:r>
              <a:rPr lang="it-IT" dirty="0" err="1" smtClean="0"/>
              <a:t>clean</a:t>
            </a:r>
            <a:r>
              <a:rPr lang="it-IT" dirty="0" smtClean="0"/>
              <a:t>, open </a:t>
            </a:r>
            <a:r>
              <a:rPr lang="it-IT" dirty="0" err="1" smtClean="0"/>
              <a:t>solution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Intellisense</a:t>
            </a:r>
            <a:r>
              <a:rPr lang="it-IT" dirty="0" smtClean="0"/>
              <a:t> ovunque!</a:t>
            </a:r>
          </a:p>
          <a:p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     Attenzione</a:t>
            </a:r>
            <a:r>
              <a:rPr lang="it-IT" dirty="0"/>
              <a:t>! Visual Studio non da un feedback sul progress del download dei package</a:t>
            </a:r>
          </a:p>
          <a:p>
            <a:endParaRPr lang="it-IT" dirty="0" smtClean="0"/>
          </a:p>
          <a:p>
            <a:endParaRPr lang="en-US" dirty="0"/>
          </a:p>
        </p:txBody>
      </p:sp>
      <p:pic>
        <p:nvPicPr>
          <p:cNvPr id="6" name="Content Placeholder 3" descr="600px-Warning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06" r="-32306"/>
          <a:stretch>
            <a:fillRect/>
          </a:stretch>
        </p:blipFill>
        <p:spPr>
          <a:xfrm>
            <a:off x="753604" y="5205870"/>
            <a:ext cx="643709" cy="32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69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Ottimizziamo!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Vogliamo:</a:t>
            </a:r>
          </a:p>
          <a:p>
            <a:pPr lvl="1"/>
            <a:r>
              <a:rPr lang="it-IT" dirty="0" smtClean="0"/>
              <a:t>Minimizzare </a:t>
            </a:r>
            <a:r>
              <a:rPr lang="it-IT" dirty="0"/>
              <a:t>l’occupazione di </a:t>
            </a:r>
            <a:r>
              <a:rPr lang="it-IT" b="1" dirty="0"/>
              <a:t>spazio</a:t>
            </a:r>
            <a:r>
              <a:rPr lang="it-IT" dirty="0"/>
              <a:t> delle risorse (immagini, stili e script)</a:t>
            </a:r>
          </a:p>
          <a:p>
            <a:pPr lvl="1"/>
            <a:r>
              <a:rPr lang="it-IT" dirty="0" err="1" smtClean="0"/>
              <a:t>Debug</a:t>
            </a:r>
            <a:r>
              <a:rPr lang="it-IT" dirty="0" smtClean="0"/>
              <a:t> - agevole – delle </a:t>
            </a:r>
            <a:r>
              <a:rPr lang="it-IT" b="1" dirty="0" smtClean="0"/>
              <a:t>stesse</a:t>
            </a:r>
            <a:r>
              <a:rPr lang="it-IT" dirty="0" smtClean="0"/>
              <a:t> risorse minimizzate e </a:t>
            </a:r>
            <a:r>
              <a:rPr lang="it-IT" dirty="0"/>
              <a:t>rilasciate in ambiente di </a:t>
            </a:r>
            <a:r>
              <a:rPr lang="it-IT" dirty="0" smtClean="0"/>
              <a:t>produzione</a:t>
            </a:r>
          </a:p>
          <a:p>
            <a:pPr lvl="1"/>
            <a:r>
              <a:rPr lang="it-IT" dirty="0" smtClean="0"/>
              <a:t>“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pay</a:t>
            </a:r>
            <a:r>
              <a:rPr lang="it-IT" dirty="0" smtClean="0"/>
              <a:t> for </a:t>
            </a: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use”</a:t>
            </a:r>
          </a:p>
          <a:p>
            <a:pPr lvl="1"/>
            <a:endParaRPr lang="en-US" dirty="0"/>
          </a:p>
          <a:p>
            <a:r>
              <a:rPr lang="it-IT" dirty="0" smtClean="0"/>
              <a:t>Abbiamo bisogno di:</a:t>
            </a:r>
          </a:p>
          <a:p>
            <a:pPr lvl="1"/>
            <a:r>
              <a:rPr lang="it-IT" dirty="0" err="1" smtClean="0"/>
              <a:t>Plugin</a:t>
            </a:r>
            <a:r>
              <a:rPr lang="it-IT" dirty="0" smtClean="0"/>
              <a:t> di Grunt per ottimizzare le varie tipologie di risorse</a:t>
            </a:r>
          </a:p>
          <a:p>
            <a:pPr lvl="1"/>
            <a:r>
              <a:rPr lang="it-IT" dirty="0" smtClean="0"/>
              <a:t>Grunt per orchestrare il processo di ottimizzazione</a:t>
            </a:r>
          </a:p>
          <a:p>
            <a:pPr lvl="1"/>
            <a:r>
              <a:rPr lang="it-IT" dirty="0" smtClean="0"/>
              <a:t>Source </a:t>
            </a:r>
            <a:r>
              <a:rPr lang="it-IT" dirty="0" err="1" smtClean="0"/>
              <a:t>Map</a:t>
            </a:r>
            <a:r>
              <a:rPr lang="it-IT" dirty="0" smtClean="0"/>
              <a:t> per il </a:t>
            </a:r>
            <a:r>
              <a:rPr lang="it-IT" dirty="0" err="1" smtClean="0"/>
              <a:t>debug</a:t>
            </a:r>
            <a:r>
              <a:rPr lang="it-IT" dirty="0" smtClean="0"/>
              <a:t> degli script «come se fossero i file sorgente»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7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2975"/>
            <a:ext cx="10515600" cy="1325563"/>
          </a:xfrm>
        </p:spPr>
        <p:txBody>
          <a:bodyPr/>
          <a:lstStyle/>
          <a:p>
            <a:r>
              <a:rPr lang="it-IT" dirty="0" smtClean="0"/>
              <a:t>Source </a:t>
            </a:r>
            <a:r>
              <a:rPr lang="it-IT" dirty="0" err="1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29609"/>
            <a:ext cx="7457262" cy="2537368"/>
          </a:xfrm>
        </p:spPr>
        <p:txBody>
          <a:bodyPr>
            <a:normAutofit fontScale="77500" lnSpcReduction="20000"/>
          </a:bodyPr>
          <a:lstStyle/>
          <a:p>
            <a:r>
              <a:rPr lang="it-IT" dirty="0" smtClean="0"/>
              <a:t>File in formato </a:t>
            </a:r>
            <a:r>
              <a:rPr lang="it-IT" dirty="0" err="1" smtClean="0"/>
              <a:t>json</a:t>
            </a:r>
            <a:r>
              <a:rPr lang="it-IT" dirty="0" smtClean="0"/>
              <a:t> (.</a:t>
            </a:r>
            <a:r>
              <a:rPr lang="it-IT" dirty="0" err="1" smtClean="0"/>
              <a:t>map</a:t>
            </a:r>
            <a:r>
              <a:rPr lang="it-IT" dirty="0" smtClean="0"/>
              <a:t>) che contiene il </a:t>
            </a:r>
            <a:r>
              <a:rPr lang="it-IT" dirty="0" err="1" smtClean="0"/>
              <a:t>mapping</a:t>
            </a:r>
            <a:r>
              <a:rPr lang="it-IT" dirty="0" smtClean="0"/>
              <a:t> tra i simboli del sorgente e del file target</a:t>
            </a:r>
          </a:p>
          <a:p>
            <a:r>
              <a:rPr lang="it-IT" dirty="0" smtClean="0"/>
              <a:t>Mappano (anche) </a:t>
            </a:r>
            <a:r>
              <a:rPr lang="it-IT" dirty="0" err="1" smtClean="0"/>
              <a:t>files</a:t>
            </a:r>
            <a:r>
              <a:rPr lang="it-IT" dirty="0" smtClean="0"/>
              <a:t> di tipo eterogeneo</a:t>
            </a:r>
          </a:p>
          <a:p>
            <a:r>
              <a:rPr lang="en-US" dirty="0" err="1" smtClean="0"/>
              <a:t>Interpretati</a:t>
            </a:r>
            <a:r>
              <a:rPr lang="en-US" dirty="0" smtClean="0"/>
              <a:t> </a:t>
            </a:r>
            <a:r>
              <a:rPr lang="en-US" dirty="0" err="1" smtClean="0"/>
              <a:t>dai</a:t>
            </a:r>
            <a:r>
              <a:rPr lang="en-US" dirty="0" smtClean="0"/>
              <a:t> </a:t>
            </a:r>
            <a:r>
              <a:rPr lang="en-US" dirty="0" err="1" smtClean="0"/>
              <a:t>DevTools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browser per </a:t>
            </a:r>
            <a:r>
              <a:rPr lang="en-US" dirty="0" err="1" smtClean="0"/>
              <a:t>debuggare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file </a:t>
            </a:r>
            <a:r>
              <a:rPr lang="en-US" dirty="0" err="1" smtClean="0"/>
              <a:t>originale</a:t>
            </a:r>
            <a:endParaRPr lang="en-US" dirty="0" smtClean="0"/>
          </a:p>
          <a:p>
            <a:r>
              <a:rPr lang="en-US" dirty="0" err="1" smtClean="0"/>
              <a:t>Scaricano</a:t>
            </a:r>
            <a:r>
              <a:rPr lang="en-US" dirty="0" smtClean="0"/>
              <a:t> le </a:t>
            </a:r>
            <a:r>
              <a:rPr lang="en-US" dirty="0" err="1" smtClean="0"/>
              <a:t>risorse</a:t>
            </a:r>
            <a:r>
              <a:rPr lang="en-US" dirty="0" smtClean="0"/>
              <a:t> </a:t>
            </a:r>
            <a:r>
              <a:rPr lang="en-US" b="1" dirty="0" smtClean="0"/>
              <a:t>on demand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Attenzione</a:t>
            </a:r>
            <a:r>
              <a:rPr lang="en-US" dirty="0" smtClean="0"/>
              <a:t>! Il </a:t>
            </a:r>
            <a:r>
              <a:rPr lang="en-US" dirty="0" err="1" smtClean="0"/>
              <a:t>debbugger</a:t>
            </a:r>
            <a:r>
              <a:rPr lang="en-US" dirty="0" smtClean="0"/>
              <a:t> di Visual Studio non </a:t>
            </a:r>
            <a:r>
              <a:rPr lang="en-US" dirty="0" err="1" smtClean="0"/>
              <a:t>supporta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source map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ource-maps-fi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45" y="-201711"/>
            <a:ext cx="4554081" cy="4662910"/>
          </a:xfrm>
          <a:prstGeom prst="rect">
            <a:avLst/>
          </a:prstGeom>
        </p:spPr>
      </p:pic>
      <p:pic>
        <p:nvPicPr>
          <p:cNvPr id="9" name="Picture 8" descr="sourcemap-on-off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41" y="4184783"/>
            <a:ext cx="10174932" cy="2673217"/>
          </a:xfrm>
          <a:prstGeom prst="rect">
            <a:avLst/>
          </a:prstGeom>
        </p:spPr>
      </p:pic>
      <p:pic>
        <p:nvPicPr>
          <p:cNvPr id="6" name="Content Placeholder 3" descr="600px-Warning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06" r="-32306"/>
          <a:stretch>
            <a:fillRect/>
          </a:stretch>
        </p:blipFill>
        <p:spPr>
          <a:xfrm>
            <a:off x="978675" y="3373320"/>
            <a:ext cx="643709" cy="32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49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Plugin</a:t>
            </a:r>
            <a:r>
              <a:rPr lang="it-IT" dirty="0" smtClean="0"/>
              <a:t> di 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grunt-bower-task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scarica</a:t>
            </a:r>
            <a:r>
              <a:rPr lang="en-US" dirty="0" smtClean="0">
                <a:sym typeface="Wingdings" panose="05000000000000000000" pitchFamily="2" charset="2"/>
              </a:rPr>
              <a:t> e </a:t>
            </a:r>
            <a:r>
              <a:rPr lang="en-US" dirty="0" err="1" smtClean="0">
                <a:sym typeface="Wingdings" panose="05000000000000000000" pitchFamily="2" charset="2"/>
              </a:rPr>
              <a:t>istalla</a:t>
            </a:r>
            <a:r>
              <a:rPr lang="en-US" dirty="0" smtClean="0">
                <a:sym typeface="Wingdings" panose="05000000000000000000" pitchFamily="2" charset="2"/>
              </a:rPr>
              <a:t> le </a:t>
            </a:r>
            <a:r>
              <a:rPr lang="en-US" dirty="0" err="1" smtClean="0">
                <a:sym typeface="Wingdings" panose="05000000000000000000" pitchFamily="2" charset="2"/>
              </a:rPr>
              <a:t>dipendenze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grunt-</a:t>
            </a:r>
            <a:r>
              <a:rPr lang="en-US" dirty="0" err="1" smtClean="0">
                <a:hlinkClick r:id="rId4"/>
              </a:rPr>
              <a:t>contrib</a:t>
            </a:r>
            <a:r>
              <a:rPr lang="en-US" dirty="0" smtClean="0">
                <a:hlinkClick r:id="rId4"/>
              </a:rPr>
              <a:t>-copy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copia</a:t>
            </a:r>
            <a:r>
              <a:rPr lang="en-US" dirty="0" smtClean="0">
                <a:sym typeface="Wingdings" panose="05000000000000000000" pitchFamily="2" charset="2"/>
              </a:rPr>
              <a:t> files e folders da </a:t>
            </a:r>
            <a:r>
              <a:rPr lang="en-US" dirty="0" err="1" smtClean="0">
                <a:sym typeface="Wingdings" panose="05000000000000000000" pitchFamily="2" charset="2"/>
              </a:rPr>
              <a:t>una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sorgente</a:t>
            </a:r>
            <a:r>
              <a:rPr lang="en-US" dirty="0" smtClean="0">
                <a:sym typeface="Wingdings" panose="05000000000000000000" pitchFamily="2" charset="2"/>
              </a:rPr>
              <a:t> ad </a:t>
            </a:r>
            <a:r>
              <a:rPr lang="en-US" dirty="0" err="1" smtClean="0">
                <a:sym typeface="Wingdings" panose="05000000000000000000" pitchFamily="2" charset="2"/>
              </a:rPr>
              <a:t>una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destinazione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grunt-</a:t>
            </a:r>
            <a:r>
              <a:rPr lang="en-US" dirty="0" err="1" smtClean="0">
                <a:hlinkClick r:id="rId5"/>
              </a:rPr>
              <a:t>contrib</a:t>
            </a:r>
            <a:r>
              <a:rPr lang="en-US" dirty="0" smtClean="0">
                <a:hlinkClick r:id="rId5"/>
              </a:rPr>
              <a:t>-clean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cancella</a:t>
            </a:r>
            <a:r>
              <a:rPr lang="en-US" dirty="0" smtClean="0">
                <a:sym typeface="Wingdings" panose="05000000000000000000" pitchFamily="2" charset="2"/>
              </a:rPr>
              <a:t> files o folders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grunt-</a:t>
            </a:r>
            <a:r>
              <a:rPr lang="en-US" dirty="0" err="1" smtClean="0">
                <a:hlinkClick r:id="rId6"/>
              </a:rPr>
              <a:t>contrib</a:t>
            </a:r>
            <a:r>
              <a:rPr lang="en-US" dirty="0" smtClean="0">
                <a:hlinkClick r:id="rId6"/>
              </a:rPr>
              <a:t>-</a:t>
            </a:r>
            <a:r>
              <a:rPr lang="en-US" dirty="0" err="1" smtClean="0">
                <a:hlinkClick r:id="rId6"/>
              </a:rPr>
              <a:t>uglify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concatena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minifica</a:t>
            </a:r>
            <a:r>
              <a:rPr lang="en-US" dirty="0" smtClean="0">
                <a:sym typeface="Wingdings" panose="05000000000000000000" pitchFamily="2" charset="2"/>
              </a:rPr>
              <a:t> e genera le source map a </a:t>
            </a:r>
            <a:r>
              <a:rPr lang="en-US" dirty="0" err="1" smtClean="0">
                <a:sym typeface="Wingdings" panose="05000000000000000000" pitchFamily="2" charset="2"/>
              </a:rPr>
              <a:t>partire</a:t>
            </a:r>
            <a:r>
              <a:rPr lang="en-US" dirty="0" smtClean="0">
                <a:sym typeface="Wingdings" panose="05000000000000000000" pitchFamily="2" charset="2"/>
              </a:rPr>
              <a:t> da file JavaScript in </a:t>
            </a:r>
            <a:r>
              <a:rPr lang="en-US" dirty="0" err="1" smtClean="0">
                <a:sym typeface="Wingdings" panose="05000000000000000000" pitchFamily="2" charset="2"/>
              </a:rPr>
              <a:t>ingressa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grunt-</a:t>
            </a:r>
            <a:r>
              <a:rPr lang="en-US" dirty="0" err="1" smtClean="0">
                <a:hlinkClick r:id="rId7"/>
              </a:rPr>
              <a:t>contrib</a:t>
            </a:r>
            <a:r>
              <a:rPr lang="en-US" dirty="0" smtClean="0">
                <a:hlinkClick r:id="rId7"/>
              </a:rPr>
              <a:t>-</a:t>
            </a:r>
            <a:r>
              <a:rPr lang="en-US" dirty="0" err="1" smtClean="0">
                <a:hlinkClick r:id="rId7"/>
              </a:rPr>
              <a:t>cssmin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minifica</a:t>
            </a:r>
            <a:r>
              <a:rPr lang="en-US" dirty="0" smtClean="0">
                <a:sym typeface="Wingdings" panose="05000000000000000000" pitchFamily="2" charset="2"/>
              </a:rPr>
              <a:t> files </a:t>
            </a:r>
            <a:r>
              <a:rPr lang="en-US" dirty="0" err="1" smtClean="0">
                <a:sym typeface="Wingdings" panose="05000000000000000000" pitchFamily="2" charset="2"/>
              </a:rPr>
              <a:t>css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grunt-</a:t>
            </a:r>
            <a:r>
              <a:rPr lang="en-US" dirty="0" err="1" smtClean="0">
                <a:hlinkClick r:id="rId8"/>
              </a:rPr>
              <a:t>uncss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elimina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stili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css</a:t>
            </a:r>
            <a:r>
              <a:rPr lang="en-US" dirty="0" smtClean="0">
                <a:sym typeface="Wingdings" panose="05000000000000000000" pitchFamily="2" charset="2"/>
              </a:rPr>
              <a:t> non </a:t>
            </a:r>
            <a:r>
              <a:rPr lang="en-US" dirty="0" err="1" smtClean="0">
                <a:sym typeface="Wingdings" panose="05000000000000000000" pitchFamily="2" charset="2"/>
              </a:rPr>
              <a:t>referenziati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nell’html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grunt-</a:t>
            </a:r>
            <a:r>
              <a:rPr lang="en-US" dirty="0" err="1" smtClean="0">
                <a:hlinkClick r:id="rId9"/>
              </a:rPr>
              <a:t>contrib</a:t>
            </a:r>
            <a:r>
              <a:rPr lang="en-US" dirty="0" smtClean="0">
                <a:hlinkClick r:id="rId9"/>
              </a:rPr>
              <a:t>-</a:t>
            </a:r>
            <a:r>
              <a:rPr lang="en-US" dirty="0" err="1" smtClean="0">
                <a:hlinkClick r:id="rId9"/>
              </a:rPr>
              <a:t>imagemin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comprime</a:t>
            </a:r>
            <a:r>
              <a:rPr lang="en-US" dirty="0" smtClean="0">
                <a:sym typeface="Wingdings" panose="05000000000000000000" pitchFamily="2" charset="2"/>
              </a:rPr>
              <a:t> e </a:t>
            </a:r>
            <a:r>
              <a:rPr lang="en-US" dirty="0" err="1" smtClean="0">
                <a:sym typeface="Wingdings" panose="05000000000000000000" pitchFamily="2" charset="2"/>
              </a:rPr>
              <a:t>ottimizza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immagini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2017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Workflow</a:t>
            </a:r>
            <a:endParaRPr lang="en-US" dirty="0"/>
          </a:p>
        </p:txBody>
      </p:sp>
      <p:sp>
        <p:nvSpPr>
          <p:cNvPr id="45" name="Right Arrow 44"/>
          <p:cNvSpPr/>
          <p:nvPr/>
        </p:nvSpPr>
        <p:spPr>
          <a:xfrm>
            <a:off x="3306762" y="2539999"/>
            <a:ext cx="825500" cy="6223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copy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98461" y="1670050"/>
            <a:ext cx="1200150" cy="3333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/</a:t>
            </a:r>
            <a:r>
              <a:rPr lang="it-IT" dirty="0" err="1" smtClean="0"/>
              <a:t>assets</a:t>
            </a:r>
            <a:endParaRPr lang="it-IT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1306511" y="2492375"/>
            <a:ext cx="1625600" cy="330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scripts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06511" y="2105025"/>
            <a:ext cx="1625600" cy="2984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images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306511" y="2921000"/>
            <a:ext cx="1625600" cy="3111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styles</a:t>
            </a:r>
            <a:endParaRPr lang="it-IT" dirty="0"/>
          </a:p>
        </p:txBody>
      </p:sp>
      <p:sp>
        <p:nvSpPr>
          <p:cNvPr id="59" name="Rectangle 58"/>
          <p:cNvSpPr/>
          <p:nvPr/>
        </p:nvSpPr>
        <p:spPr>
          <a:xfrm>
            <a:off x="1306511" y="3327400"/>
            <a:ext cx="1625600" cy="3746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*.html</a:t>
            </a:r>
          </a:p>
        </p:txBody>
      </p:sp>
      <p:cxnSp>
        <p:nvCxnSpPr>
          <p:cNvPr id="61" name="Elbow Connector 60"/>
          <p:cNvCxnSpPr>
            <a:stCxn id="54" idx="2"/>
            <a:endCxn id="57" idx="1"/>
          </p:cNvCxnSpPr>
          <p:nvPr/>
        </p:nvCxnSpPr>
        <p:spPr>
          <a:xfrm rot="16200000" flipH="1">
            <a:off x="1027111" y="1974849"/>
            <a:ext cx="250825" cy="307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4" idx="2"/>
            <a:endCxn id="56" idx="1"/>
          </p:cNvCxnSpPr>
          <p:nvPr/>
        </p:nvCxnSpPr>
        <p:spPr>
          <a:xfrm rot="16200000" flipH="1">
            <a:off x="825498" y="2176462"/>
            <a:ext cx="654050" cy="307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4" idx="2"/>
            <a:endCxn id="58" idx="1"/>
          </p:cNvCxnSpPr>
          <p:nvPr/>
        </p:nvCxnSpPr>
        <p:spPr>
          <a:xfrm rot="16200000" flipH="1">
            <a:off x="615948" y="2386012"/>
            <a:ext cx="1073150" cy="307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4" idx="2"/>
            <a:endCxn id="59" idx="1"/>
          </p:cNvCxnSpPr>
          <p:nvPr/>
        </p:nvCxnSpPr>
        <p:spPr>
          <a:xfrm rot="16200000" flipH="1">
            <a:off x="396873" y="2605087"/>
            <a:ext cx="1511300" cy="307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719512" y="1546225"/>
            <a:ext cx="2374900" cy="4778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/</a:t>
            </a:r>
            <a:r>
              <a:rPr lang="it-IT" dirty="0" err="1"/>
              <a:t>wwwroot</a:t>
            </a:r>
            <a:r>
              <a:rPr lang="it-IT" dirty="0"/>
              <a:t>/</a:t>
            </a:r>
            <a:r>
              <a:rPr lang="it-IT" dirty="0" err="1"/>
              <a:t>src</a:t>
            </a:r>
            <a:r>
              <a:rPr lang="it-IT" dirty="0"/>
              <a:t>/</a:t>
            </a:r>
            <a:r>
              <a:rPr lang="it-IT" dirty="0" err="1"/>
              <a:t>assets</a:t>
            </a:r>
            <a:endParaRPr lang="it-IT" dirty="0"/>
          </a:p>
        </p:txBody>
      </p:sp>
      <p:sp>
        <p:nvSpPr>
          <p:cNvPr id="77" name="Rectangle 76"/>
          <p:cNvSpPr/>
          <p:nvPr/>
        </p:nvSpPr>
        <p:spPr>
          <a:xfrm>
            <a:off x="4852987" y="2513012"/>
            <a:ext cx="1625600" cy="330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scripts</a:t>
            </a:r>
            <a:endParaRPr lang="it-IT" dirty="0"/>
          </a:p>
        </p:txBody>
      </p:sp>
      <p:sp>
        <p:nvSpPr>
          <p:cNvPr id="78" name="Rectangle 77"/>
          <p:cNvSpPr/>
          <p:nvPr/>
        </p:nvSpPr>
        <p:spPr>
          <a:xfrm>
            <a:off x="4852987" y="2125662"/>
            <a:ext cx="1625600" cy="2984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images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852987" y="2941637"/>
            <a:ext cx="1625600" cy="3111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styles</a:t>
            </a:r>
            <a:endParaRPr lang="it-IT" dirty="0"/>
          </a:p>
        </p:txBody>
      </p:sp>
      <p:sp>
        <p:nvSpPr>
          <p:cNvPr id="80" name="Rectangle 79"/>
          <p:cNvSpPr/>
          <p:nvPr/>
        </p:nvSpPr>
        <p:spPr>
          <a:xfrm>
            <a:off x="4852987" y="3348037"/>
            <a:ext cx="1625600" cy="3746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*.html</a:t>
            </a:r>
          </a:p>
        </p:txBody>
      </p:sp>
      <p:cxnSp>
        <p:nvCxnSpPr>
          <p:cNvPr id="81" name="Elbow Connector 80"/>
          <p:cNvCxnSpPr>
            <a:endCxn id="77" idx="1"/>
          </p:cNvCxnSpPr>
          <p:nvPr/>
        </p:nvCxnSpPr>
        <p:spPr>
          <a:xfrm rot="16200000" flipH="1">
            <a:off x="4371974" y="2197099"/>
            <a:ext cx="654050" cy="307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endCxn id="78" idx="1"/>
          </p:cNvCxnSpPr>
          <p:nvPr/>
        </p:nvCxnSpPr>
        <p:spPr>
          <a:xfrm>
            <a:off x="4502994" y="2063533"/>
            <a:ext cx="349993" cy="211354"/>
          </a:xfrm>
          <a:prstGeom prst="bentConnector3">
            <a:avLst>
              <a:gd name="adj1" fmla="val 17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9" idx="1"/>
          </p:cNvCxnSpPr>
          <p:nvPr/>
        </p:nvCxnSpPr>
        <p:spPr>
          <a:xfrm rot="10800000">
            <a:off x="4545015" y="2128836"/>
            <a:ext cx="307973" cy="9683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80" idx="1"/>
          </p:cNvCxnSpPr>
          <p:nvPr/>
        </p:nvCxnSpPr>
        <p:spPr>
          <a:xfrm rot="16200000" flipH="1">
            <a:off x="3983833" y="2666207"/>
            <a:ext cx="1430335" cy="3079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768722" y="4051300"/>
            <a:ext cx="2325689" cy="3333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/</a:t>
            </a:r>
            <a:r>
              <a:rPr lang="it-IT" dirty="0" err="1"/>
              <a:t>wwwroot</a:t>
            </a:r>
            <a:r>
              <a:rPr lang="it-IT" dirty="0"/>
              <a:t>/</a:t>
            </a:r>
            <a:r>
              <a:rPr lang="it-IT" dirty="0" err="1"/>
              <a:t>src</a:t>
            </a:r>
            <a:r>
              <a:rPr lang="it-IT" dirty="0"/>
              <a:t>/</a:t>
            </a:r>
            <a:r>
              <a:rPr lang="it-IT" dirty="0" err="1"/>
              <a:t>lib</a:t>
            </a:r>
            <a:endParaRPr lang="it-IT" dirty="0"/>
          </a:p>
        </p:txBody>
      </p:sp>
      <p:cxnSp>
        <p:nvCxnSpPr>
          <p:cNvPr id="120" name="Elbow Connector 119"/>
          <p:cNvCxnSpPr>
            <a:endCxn id="60" idx="1"/>
          </p:cNvCxnSpPr>
          <p:nvPr/>
        </p:nvCxnSpPr>
        <p:spPr>
          <a:xfrm rot="16200000" flipH="1">
            <a:off x="4735221" y="4450733"/>
            <a:ext cx="204213" cy="1051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63" idx="1"/>
          </p:cNvCxnSpPr>
          <p:nvPr/>
        </p:nvCxnSpPr>
        <p:spPr>
          <a:xfrm rot="16200000" flipH="1">
            <a:off x="4507494" y="4656538"/>
            <a:ext cx="652156" cy="1127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nip Single Corner Rectangle 144"/>
          <p:cNvSpPr/>
          <p:nvPr/>
        </p:nvSpPr>
        <p:spPr>
          <a:xfrm>
            <a:off x="1257297" y="4715439"/>
            <a:ext cx="1281111" cy="50403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bower.json</a:t>
            </a:r>
            <a:endParaRPr lang="en-US" dirty="0"/>
          </a:p>
        </p:txBody>
      </p:sp>
      <p:sp>
        <p:nvSpPr>
          <p:cNvPr id="164" name="Right Arrow 163"/>
          <p:cNvSpPr/>
          <p:nvPr/>
        </p:nvSpPr>
        <p:spPr>
          <a:xfrm>
            <a:off x="7349914" y="2717364"/>
            <a:ext cx="1382716" cy="6223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cssmin</a:t>
            </a:r>
            <a:endParaRPr lang="en-US" dirty="0"/>
          </a:p>
        </p:txBody>
      </p:sp>
      <p:sp>
        <p:nvSpPr>
          <p:cNvPr id="170" name="Right Arrow 169"/>
          <p:cNvSpPr/>
          <p:nvPr/>
        </p:nvSpPr>
        <p:spPr>
          <a:xfrm>
            <a:off x="3306766" y="4831894"/>
            <a:ext cx="1085850" cy="6223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bower</a:t>
            </a:r>
            <a:endParaRPr lang="en-US" dirty="0"/>
          </a:p>
        </p:txBody>
      </p:sp>
      <p:sp>
        <p:nvSpPr>
          <p:cNvPr id="171" name="Right Arrow 170"/>
          <p:cNvSpPr/>
          <p:nvPr/>
        </p:nvSpPr>
        <p:spPr>
          <a:xfrm>
            <a:off x="7349914" y="4630301"/>
            <a:ext cx="1363666" cy="6223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uglify</a:t>
            </a:r>
            <a:endParaRPr lang="en-US" dirty="0"/>
          </a:p>
        </p:txBody>
      </p:sp>
      <p:sp>
        <p:nvSpPr>
          <p:cNvPr id="172" name="Right Arrow 171"/>
          <p:cNvSpPr/>
          <p:nvPr/>
        </p:nvSpPr>
        <p:spPr>
          <a:xfrm>
            <a:off x="7349914" y="3680977"/>
            <a:ext cx="1344616" cy="6223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uncss</a:t>
            </a:r>
            <a:endParaRPr lang="en-US" dirty="0"/>
          </a:p>
        </p:txBody>
      </p:sp>
      <p:sp>
        <p:nvSpPr>
          <p:cNvPr id="173" name="Right Arrow 172"/>
          <p:cNvSpPr/>
          <p:nvPr/>
        </p:nvSpPr>
        <p:spPr>
          <a:xfrm>
            <a:off x="7300655" y="1960130"/>
            <a:ext cx="1441457" cy="6223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imagemin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9031734" y="2505075"/>
            <a:ext cx="1200150" cy="3333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/</a:t>
            </a:r>
            <a:r>
              <a:rPr lang="it-IT" dirty="0" err="1"/>
              <a:t>wwwroot</a:t>
            </a:r>
            <a:endParaRPr lang="it-IT" dirty="0"/>
          </a:p>
        </p:txBody>
      </p:sp>
      <p:sp>
        <p:nvSpPr>
          <p:cNvPr id="175" name="Rectangle 174"/>
          <p:cNvSpPr/>
          <p:nvPr/>
        </p:nvSpPr>
        <p:spPr>
          <a:xfrm>
            <a:off x="9939784" y="3327400"/>
            <a:ext cx="1625600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site.css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9939784" y="2940050"/>
            <a:ext cx="1625600" cy="2984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images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9939784" y="3756025"/>
            <a:ext cx="1625600" cy="3111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app.js</a:t>
            </a:r>
            <a:r>
              <a:rPr lang="it-IT" sz="1400" dirty="0" smtClean="0"/>
              <a:t>, </a:t>
            </a:r>
            <a:r>
              <a:rPr lang="it-IT" sz="1400" dirty="0" err="1" smtClean="0"/>
              <a:t>app.js.map</a:t>
            </a:r>
            <a:endParaRPr lang="it-IT" dirty="0"/>
          </a:p>
        </p:txBody>
      </p:sp>
      <p:sp>
        <p:nvSpPr>
          <p:cNvPr id="178" name="Rectangle 177"/>
          <p:cNvSpPr/>
          <p:nvPr/>
        </p:nvSpPr>
        <p:spPr>
          <a:xfrm>
            <a:off x="9939784" y="4162425"/>
            <a:ext cx="1625600" cy="3746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*.html</a:t>
            </a:r>
          </a:p>
        </p:txBody>
      </p:sp>
      <p:cxnSp>
        <p:nvCxnSpPr>
          <p:cNvPr id="179" name="Elbow Connector 178"/>
          <p:cNvCxnSpPr>
            <a:stCxn id="174" idx="2"/>
            <a:endCxn id="176" idx="1"/>
          </p:cNvCxnSpPr>
          <p:nvPr/>
        </p:nvCxnSpPr>
        <p:spPr>
          <a:xfrm rot="16200000" flipH="1">
            <a:off x="9660384" y="2809874"/>
            <a:ext cx="250825" cy="307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174" idx="2"/>
            <a:endCxn id="175" idx="1"/>
          </p:cNvCxnSpPr>
          <p:nvPr/>
        </p:nvCxnSpPr>
        <p:spPr>
          <a:xfrm rot="16200000" flipH="1">
            <a:off x="9458771" y="3011487"/>
            <a:ext cx="654050" cy="307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74" idx="2"/>
            <a:endCxn id="177" idx="1"/>
          </p:cNvCxnSpPr>
          <p:nvPr/>
        </p:nvCxnSpPr>
        <p:spPr>
          <a:xfrm rot="16200000" flipH="1">
            <a:off x="9249221" y="3221037"/>
            <a:ext cx="1073150" cy="307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74" idx="2"/>
            <a:endCxn id="178" idx="1"/>
          </p:cNvCxnSpPr>
          <p:nvPr/>
        </p:nvCxnSpPr>
        <p:spPr>
          <a:xfrm rot="16200000" flipH="1">
            <a:off x="9030146" y="3440112"/>
            <a:ext cx="1511300" cy="307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6" name="Diagram 185"/>
          <p:cNvGraphicFramePr/>
          <p:nvPr>
            <p:extLst>
              <p:ext uri="{D42A27DB-BD31-4B8C-83A1-F6EECF244321}">
                <p14:modId xmlns:p14="http://schemas.microsoft.com/office/powerpoint/2010/main" val="3317768897"/>
              </p:ext>
            </p:extLst>
          </p:nvPr>
        </p:nvGraphicFramePr>
        <p:xfrm>
          <a:off x="2030412" y="5507033"/>
          <a:ext cx="8128000" cy="1377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7" name="Picture 1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00" y="4586165"/>
            <a:ext cx="443274" cy="389596"/>
          </a:xfrm>
          <a:prstGeom prst="rect">
            <a:avLst/>
          </a:prstGeom>
        </p:spPr>
      </p:pic>
      <p:pic>
        <p:nvPicPr>
          <p:cNvPr id="189" name="Content Placeholder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11" y="2619554"/>
            <a:ext cx="437276" cy="406042"/>
          </a:xfrm>
          <a:prstGeom prst="rect">
            <a:avLst/>
          </a:prstGeom>
        </p:spPr>
      </p:pic>
      <p:pic>
        <p:nvPicPr>
          <p:cNvPr id="190" name="Content Placeholder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08" y="4941451"/>
            <a:ext cx="437276" cy="406042"/>
          </a:xfrm>
          <a:prstGeom prst="rect">
            <a:avLst/>
          </a:prstGeom>
        </p:spPr>
      </p:pic>
      <p:pic>
        <p:nvPicPr>
          <p:cNvPr id="191" name="Content Placeholder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44" y="2776101"/>
            <a:ext cx="437276" cy="406042"/>
          </a:xfrm>
          <a:prstGeom prst="rect">
            <a:avLst/>
          </a:prstGeom>
        </p:spPr>
      </p:pic>
      <p:pic>
        <p:nvPicPr>
          <p:cNvPr id="192" name="Content Placeholder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44" y="3789106"/>
            <a:ext cx="437276" cy="406042"/>
          </a:xfrm>
          <a:prstGeom prst="rect">
            <a:avLst/>
          </a:prstGeom>
        </p:spPr>
      </p:pic>
      <p:pic>
        <p:nvPicPr>
          <p:cNvPr id="193" name="Content Placeholder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44" y="4760656"/>
            <a:ext cx="437276" cy="406042"/>
          </a:xfrm>
          <a:prstGeom prst="rect">
            <a:avLst/>
          </a:prstGeom>
        </p:spPr>
      </p:pic>
      <p:pic>
        <p:nvPicPr>
          <p:cNvPr id="194" name="Content Placeholder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647" y="2068259"/>
            <a:ext cx="437276" cy="406042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4889926" y="4440339"/>
            <a:ext cx="1625600" cy="330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scripts</a:t>
            </a:r>
            <a:endParaRPr lang="it-IT" dirty="0"/>
          </a:p>
        </p:txBody>
      </p:sp>
      <p:sp>
        <p:nvSpPr>
          <p:cNvPr id="63" name="Rectangle 62"/>
          <p:cNvSpPr/>
          <p:nvPr/>
        </p:nvSpPr>
        <p:spPr>
          <a:xfrm>
            <a:off x="4889926" y="4883395"/>
            <a:ext cx="1625600" cy="3111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styles</a:t>
            </a:r>
            <a:endParaRPr lang="it-IT" dirty="0"/>
          </a:p>
        </p:txBody>
      </p:sp>
      <p:cxnSp>
        <p:nvCxnSpPr>
          <p:cNvPr id="64" name="Elbow Connector 63"/>
          <p:cNvCxnSpPr>
            <a:stCxn id="77" idx="3"/>
            <a:endCxn id="60" idx="3"/>
          </p:cNvCxnSpPr>
          <p:nvPr/>
        </p:nvCxnSpPr>
        <p:spPr>
          <a:xfrm>
            <a:off x="6478587" y="2678112"/>
            <a:ext cx="36939" cy="1927327"/>
          </a:xfrm>
          <a:prstGeom prst="bentConnector3">
            <a:avLst>
              <a:gd name="adj1" fmla="val 110957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79" idx="3"/>
            <a:endCxn id="63" idx="3"/>
          </p:cNvCxnSpPr>
          <p:nvPr/>
        </p:nvCxnSpPr>
        <p:spPr>
          <a:xfrm>
            <a:off x="6478587" y="3097212"/>
            <a:ext cx="36939" cy="1941758"/>
          </a:xfrm>
          <a:prstGeom prst="bentConnector3">
            <a:avLst>
              <a:gd name="adj1" fmla="val 484428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6927750" y="4353265"/>
            <a:ext cx="562875" cy="447339"/>
          </a:xfrm>
          <a:prstGeom prst="bentConnector3">
            <a:avLst>
              <a:gd name="adj1" fmla="val 10128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44533" y="3155550"/>
            <a:ext cx="1" cy="69265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0800000">
            <a:off x="6653464" y="3327401"/>
            <a:ext cx="1169048" cy="266699"/>
          </a:xfrm>
          <a:prstGeom prst="bentConnector3">
            <a:avLst>
              <a:gd name="adj1" fmla="val -2145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8" idx="3"/>
            <a:endCxn id="194" idx="1"/>
          </p:cNvCxnSpPr>
          <p:nvPr/>
        </p:nvCxnSpPr>
        <p:spPr>
          <a:xfrm flipV="1">
            <a:off x="6478587" y="2271280"/>
            <a:ext cx="387060" cy="36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800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Ottimizzare</a:t>
            </a:r>
            <a:r>
              <a:rPr lang="fr-FR" dirty="0" smtClean="0"/>
              <a:t> le </a:t>
            </a:r>
            <a:r>
              <a:rPr lang="fr-FR" dirty="0" err="1" smtClean="0"/>
              <a:t>risorse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76" y="365125"/>
            <a:ext cx="10515600" cy="1325563"/>
          </a:xfrm>
        </p:spPr>
        <p:txBody>
          <a:bodyPr/>
          <a:lstStyle/>
          <a:p>
            <a:r>
              <a:rPr lang="it-IT" dirty="0" smtClean="0"/>
              <a:t>Obiettivi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it-IT" sz="3200" dirty="0"/>
              <a:t>Automatizzare la gestione delle risorse web</a:t>
            </a:r>
          </a:p>
          <a:p>
            <a:pPr>
              <a:lnSpc>
                <a:spcPct val="150000"/>
              </a:lnSpc>
            </a:pPr>
            <a:r>
              <a:rPr lang="it-IT" sz="3200" dirty="0" smtClean="0"/>
              <a:t>Automatizzare </a:t>
            </a:r>
            <a:r>
              <a:rPr lang="it-IT" sz="3200" dirty="0"/>
              <a:t>il packaging delle risorse web </a:t>
            </a:r>
          </a:p>
          <a:p>
            <a:pPr>
              <a:lnSpc>
                <a:spcPct val="150000"/>
              </a:lnSpc>
            </a:pPr>
            <a:r>
              <a:rPr lang="it-IT" sz="3200" dirty="0"/>
              <a:t>Ottimizzare le risorse web</a:t>
            </a:r>
          </a:p>
          <a:p>
            <a:pPr>
              <a:lnSpc>
                <a:spcPct val="150000"/>
              </a:lnSpc>
            </a:pPr>
            <a:r>
              <a:rPr lang="it-IT" sz="3200" dirty="0"/>
              <a:t>Rendere il progetto web accessibile ad un </a:t>
            </a:r>
            <a:r>
              <a:rPr lang="it-IT" sz="3200" dirty="0" err="1"/>
              <a:t>frontend</a:t>
            </a:r>
            <a:r>
              <a:rPr lang="it-IT" sz="3200" dirty="0"/>
              <a:t> </a:t>
            </a:r>
            <a:r>
              <a:rPr lang="it-IT" sz="3200" dirty="0" err="1"/>
              <a:t>developer</a:t>
            </a:r>
            <a:endParaRPr lang="it-IT" sz="3200" dirty="0"/>
          </a:p>
          <a:p>
            <a:pPr>
              <a:lnSpc>
                <a:spcPct val="150000"/>
              </a:lnSpc>
            </a:pPr>
            <a:r>
              <a:rPr lang="it-IT" sz="3200" dirty="0" smtClean="0"/>
              <a:t>Uscire </a:t>
            </a:r>
            <a:r>
              <a:rPr lang="it-IT" sz="3200" dirty="0"/>
              <a:t>entro le 19 dall’ufficio</a:t>
            </a:r>
          </a:p>
          <a:p>
            <a:pPr>
              <a:lnSpc>
                <a:spcPct val="150000"/>
              </a:lnSpc>
            </a:pPr>
            <a:r>
              <a:rPr lang="it-IT" sz="3200" dirty="0"/>
              <a:t>Non essere chiamato il sabato e la domenica per un problema in produzione</a:t>
            </a:r>
            <a:endParaRPr lang="en-US" sz="3200" dirty="0"/>
          </a:p>
        </p:txBody>
      </p:sp>
      <p:pic>
        <p:nvPicPr>
          <p:cNvPr id="4" name="Picture 3" descr="Unkn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780" y="3174142"/>
            <a:ext cx="1618933" cy="13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Quanto ho risparmiato?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Prima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smtClean="0"/>
              <a:t>Immagini			   878Kb</a:t>
            </a:r>
          </a:p>
          <a:p>
            <a:r>
              <a:rPr lang="it-IT" dirty="0" smtClean="0"/>
              <a:t>Stili				   141Kb</a:t>
            </a:r>
          </a:p>
          <a:p>
            <a:r>
              <a:rPr lang="it-IT" dirty="0"/>
              <a:t>Script </a:t>
            </a:r>
            <a:r>
              <a:rPr lang="it-IT" dirty="0" smtClean="0"/>
              <a:t>                                 1.07Mb</a:t>
            </a:r>
            <a:endParaRPr lang="it-IT" dirty="0"/>
          </a:p>
          <a:p>
            <a:endParaRPr lang="it-IT" dirty="0" smtClean="0"/>
          </a:p>
          <a:p>
            <a:r>
              <a:rPr lang="it-IT" b="1" i="1" dirty="0" smtClean="0"/>
              <a:t>TOTALE                              2.08Mb</a:t>
            </a:r>
            <a:endParaRPr lang="en-US" b="1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Dopo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 smtClean="0"/>
              <a:t>Immagini                           804Kb</a:t>
            </a:r>
            <a:endParaRPr lang="it-IT" dirty="0"/>
          </a:p>
          <a:p>
            <a:r>
              <a:rPr lang="it-IT" dirty="0" smtClean="0"/>
              <a:t>Stili                                    18.3Kb</a:t>
            </a:r>
            <a:endParaRPr lang="it-IT" dirty="0"/>
          </a:p>
          <a:p>
            <a:r>
              <a:rPr lang="it-IT" dirty="0" smtClean="0"/>
              <a:t>Script                                 206Kb</a:t>
            </a:r>
          </a:p>
          <a:p>
            <a:endParaRPr lang="it-IT" dirty="0"/>
          </a:p>
          <a:p>
            <a:r>
              <a:rPr lang="it-IT" b="1" i="1" dirty="0" smtClean="0"/>
              <a:t>TOTALE                            1.00Mb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50439" y="5593245"/>
            <a:ext cx="4246928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110000"/>
              </a:lnSpc>
              <a:defRPr sz="2800" b="1" i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4400" dirty="0" smtClean="0"/>
              <a:t>~ </a:t>
            </a:r>
            <a:r>
              <a:rPr lang="it-IT" sz="4400" dirty="0" smtClean="0">
                <a:sym typeface="Wingdings" panose="05000000000000000000" pitchFamily="2" charset="2"/>
              </a:rPr>
              <a:t>50% !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10939963" y="2467588"/>
            <a:ext cx="1093274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800" b="1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-8%</a:t>
            </a:r>
          </a:p>
          <a:p>
            <a:pPr algn="r">
              <a:lnSpc>
                <a:spcPct val="110000"/>
              </a:lnSpc>
            </a:pPr>
            <a:r>
              <a:rPr lang="en-US" sz="2800" b="1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-87%</a:t>
            </a:r>
          </a:p>
          <a:p>
            <a:pPr algn="r">
              <a:lnSpc>
                <a:spcPct val="110000"/>
              </a:lnSpc>
            </a:pPr>
            <a:r>
              <a:rPr lang="en-US" sz="2800" b="1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-81%</a:t>
            </a:r>
          </a:p>
          <a:p>
            <a:pPr algn="r"/>
            <a:endParaRPr lang="en-US" sz="28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US" sz="28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US" sz="2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6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Grunt - </a:t>
            </a:r>
            <a:r>
              <a:rPr lang="it-IT" dirty="0" err="1"/>
              <a:t>globbing</a:t>
            </a:r>
            <a:r>
              <a:rPr lang="it-IT" dirty="0"/>
              <a:t> </a:t>
            </a:r>
            <a:r>
              <a:rPr lang="it-IT" dirty="0" err="1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7577" y="1389867"/>
            <a:ext cx="5624423" cy="5010934"/>
          </a:xfrm>
        </p:spPr>
        <p:txBody>
          <a:bodyPr>
            <a:normAutofit fontScale="92500" lnSpcReduction="20000"/>
          </a:bodyPr>
          <a:lstStyle/>
          <a:p>
            <a:endParaRPr lang="it-IT" sz="2400" dirty="0">
              <a:solidFill>
                <a:schemeClr val="dk1"/>
              </a:solidFill>
            </a:endParaRPr>
          </a:p>
          <a:p>
            <a:pPr lvl="1">
              <a:lnSpc>
                <a:spcPct val="200000"/>
              </a:lnSpc>
            </a:pPr>
            <a:r>
              <a:rPr lang="it-IT" sz="2000" dirty="0" smtClean="0"/>
              <a:t>‘/’ è il separatore di directory</a:t>
            </a:r>
          </a:p>
          <a:p>
            <a:pPr lvl="1">
              <a:lnSpc>
                <a:spcPct val="200000"/>
              </a:lnSpc>
            </a:pPr>
            <a:r>
              <a:rPr lang="it-IT" sz="2000" dirty="0" smtClean="0"/>
              <a:t>‘?’ indica un singolo carattere escluso </a:t>
            </a:r>
            <a:r>
              <a:rPr lang="it-IT" sz="2000" dirty="0"/>
              <a:t>‘/’</a:t>
            </a:r>
            <a:endParaRPr lang="it-IT" sz="2000" dirty="0" smtClean="0"/>
          </a:p>
          <a:p>
            <a:pPr lvl="1">
              <a:lnSpc>
                <a:spcPct val="200000"/>
              </a:lnSpc>
            </a:pPr>
            <a:r>
              <a:rPr lang="it-IT" sz="2000" dirty="0" smtClean="0"/>
              <a:t>‘*’ indica uno o più caratteri eccetto </a:t>
            </a:r>
            <a:r>
              <a:rPr lang="it-IT" sz="2000" dirty="0"/>
              <a:t>‘/’</a:t>
            </a:r>
            <a:endParaRPr lang="it-IT" sz="2000" dirty="0" smtClean="0"/>
          </a:p>
          <a:p>
            <a:pPr lvl="1">
              <a:lnSpc>
                <a:spcPct val="200000"/>
              </a:lnSpc>
            </a:pPr>
            <a:r>
              <a:rPr lang="it-IT" sz="2000" dirty="0" smtClean="0"/>
              <a:t>‘**’ indica uno o più caratteri incluso </a:t>
            </a:r>
            <a:r>
              <a:rPr lang="it-IT" sz="2000" dirty="0"/>
              <a:t>‘/’</a:t>
            </a:r>
            <a:endParaRPr lang="it-IT" sz="2000" dirty="0" smtClean="0"/>
          </a:p>
          <a:p>
            <a:pPr lvl="1">
              <a:lnSpc>
                <a:spcPct val="200000"/>
              </a:lnSpc>
            </a:pPr>
            <a:r>
              <a:rPr lang="it-IT" sz="2000" dirty="0" smtClean="0"/>
              <a:t>‘{}’ uno tra le stringhe separate da virgola</a:t>
            </a:r>
          </a:p>
          <a:p>
            <a:pPr lvl="1">
              <a:lnSpc>
                <a:spcPct val="200000"/>
              </a:lnSpc>
            </a:pPr>
            <a:r>
              <a:rPr lang="it-IT" sz="2000" dirty="0" smtClean="0"/>
              <a:t>‘!’ nega il pattern successivo</a:t>
            </a:r>
          </a:p>
          <a:p>
            <a:pPr lvl="1">
              <a:lnSpc>
                <a:spcPct val="200000"/>
              </a:lnSpc>
            </a:pPr>
            <a:r>
              <a:rPr lang="it-IT" sz="2000" dirty="0" smtClean="0"/>
              <a:t>Supporta i </a:t>
            </a:r>
            <a:r>
              <a:rPr lang="it-IT" sz="2000" dirty="0" err="1" smtClean="0"/>
              <a:t>template</a:t>
            </a:r>
            <a:r>
              <a:rPr lang="it-IT" sz="2000" dirty="0" smtClean="0"/>
              <a:t> per utilizzare valori di configurazione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61" y="1389867"/>
            <a:ext cx="5712261" cy="501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0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Grunt </a:t>
            </a:r>
            <a:r>
              <a:rPr lang="it-IT" dirty="0" smtClean="0"/>
              <a:t>- </a:t>
            </a:r>
            <a:r>
              <a:rPr lang="it-IT" dirty="0" err="1" smtClean="0"/>
              <a:t>static</a:t>
            </a:r>
            <a:r>
              <a:rPr lang="it-IT" dirty="0" smtClean="0"/>
              <a:t> e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mapping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61" y="1389867"/>
            <a:ext cx="8053389" cy="518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24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Ciclo di sviluppo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       Modifico i sorgenti</a:t>
            </a:r>
          </a:p>
          <a:p>
            <a:r>
              <a:rPr lang="it-IT" dirty="0" smtClean="0"/>
              <a:t>        Lancio un task di Grunt</a:t>
            </a:r>
          </a:p>
          <a:p>
            <a:r>
              <a:rPr lang="it-IT" dirty="0" smtClean="0"/>
              <a:t>        Riaggiorno la pagina del Browser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30700" y="5246917"/>
            <a:ext cx="9036013" cy="908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4000" b="1" dirty="0" smtClean="0"/>
              <a:t>2 </a:t>
            </a:r>
            <a:r>
              <a:rPr lang="it-IT" sz="4000" b="1" dirty="0" err="1" smtClean="0"/>
              <a:t>step</a:t>
            </a:r>
            <a:r>
              <a:rPr lang="it-IT" sz="4000" b="1" dirty="0" smtClean="0"/>
              <a:t> su 3 sono superflui!</a:t>
            </a:r>
            <a:endParaRPr lang="en-US" sz="4000" b="1" dirty="0"/>
          </a:p>
        </p:txBody>
      </p:sp>
      <p:pic>
        <p:nvPicPr>
          <p:cNvPr id="5" name="Picture 4" descr="Unkn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95" y="1813428"/>
            <a:ext cx="550441" cy="475083"/>
          </a:xfrm>
          <a:prstGeom prst="rect">
            <a:avLst/>
          </a:prstGeom>
        </p:spPr>
      </p:pic>
      <p:pic>
        <p:nvPicPr>
          <p:cNvPr id="6" name="Picture 5" descr="Unkn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29" y="2300791"/>
            <a:ext cx="550441" cy="475083"/>
          </a:xfrm>
          <a:prstGeom prst="rect">
            <a:avLst/>
          </a:prstGeom>
        </p:spPr>
      </p:pic>
      <p:pic>
        <p:nvPicPr>
          <p:cNvPr id="7" name="Picture 6" descr="Unkn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6" y="2830022"/>
            <a:ext cx="550441" cy="47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3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Watch e </a:t>
            </a:r>
            <a:r>
              <a:rPr lang="it-IT" dirty="0"/>
              <a:t>C</a:t>
            </a:r>
            <a:r>
              <a:rPr lang="it-IT" dirty="0" smtClean="0"/>
              <a:t>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hlinkClick r:id="rId3"/>
              </a:rPr>
              <a:t>grunt-contrib-watch</a:t>
            </a:r>
            <a:r>
              <a:rPr lang="it-IT" dirty="0" smtClean="0"/>
              <a:t> è un </a:t>
            </a:r>
            <a:r>
              <a:rPr lang="it-IT" dirty="0" err="1" smtClean="0"/>
              <a:t>plugin</a:t>
            </a:r>
            <a:r>
              <a:rPr lang="it-IT" dirty="0"/>
              <a:t> </a:t>
            </a:r>
            <a:r>
              <a:rPr lang="it-IT" dirty="0" smtClean="0"/>
              <a:t>che monitora </a:t>
            </a:r>
            <a:r>
              <a:rPr lang="it-IT" dirty="0" err="1" smtClean="0"/>
              <a:t>files</a:t>
            </a:r>
            <a:r>
              <a:rPr lang="it-IT" dirty="0" smtClean="0"/>
              <a:t>/folders e lancia un task alla modifica di una o più risorse</a:t>
            </a:r>
          </a:p>
          <a:p>
            <a:r>
              <a:rPr lang="it-IT" dirty="0" smtClean="0">
                <a:hlinkClick r:id="rId4"/>
              </a:rPr>
              <a:t>grunt</a:t>
            </a:r>
            <a:r>
              <a:rPr lang="it-IT" dirty="0">
                <a:hlinkClick r:id="rId4"/>
              </a:rPr>
              <a:t>-contrib-</a:t>
            </a:r>
            <a:r>
              <a:rPr lang="it-IT" dirty="0" smtClean="0">
                <a:hlinkClick r:id="rId4"/>
              </a:rPr>
              <a:t>connect</a:t>
            </a:r>
            <a:r>
              <a:rPr lang="it-IT" dirty="0" smtClean="0"/>
              <a:t> è un </a:t>
            </a:r>
            <a:r>
              <a:rPr lang="it-IT" dirty="0" err="1" smtClean="0"/>
              <a:t>plugin</a:t>
            </a:r>
            <a:r>
              <a:rPr lang="it-IT" dirty="0" smtClean="0"/>
              <a:t> che lancia un web server </a:t>
            </a:r>
            <a:r>
              <a:rPr lang="it-IT" dirty="0" err="1" smtClean="0"/>
              <a:t>customizzabile</a:t>
            </a:r>
            <a:r>
              <a:rPr lang="it-IT" dirty="0" smtClean="0"/>
              <a:t>, per ospitare le risorse contenute in un folder fisico</a:t>
            </a:r>
          </a:p>
        </p:txBody>
      </p:sp>
    </p:spTree>
    <p:extLst>
      <p:ext uri="{BB962C8B-B14F-4D97-AF65-F5344CB8AC3E}">
        <p14:creationId xmlns:p14="http://schemas.microsoft.com/office/powerpoint/2010/main" val="397872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Livereload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i="1" dirty="0" err="1" smtClean="0"/>
              <a:t>LiveReload</a:t>
            </a:r>
            <a:r>
              <a:rPr lang="en-US" i="1" dirty="0" smtClean="0"/>
              <a:t> </a:t>
            </a:r>
            <a:r>
              <a:rPr lang="en-US" i="1" dirty="0"/>
              <a:t>is a tool for web developers and designers. See </a:t>
            </a:r>
            <a:r>
              <a:rPr lang="en-US" i="1" dirty="0">
                <a:hlinkClick r:id="rId3"/>
              </a:rPr>
              <a:t>livereload.com for more info.</a:t>
            </a:r>
          </a:p>
          <a:p>
            <a:pPr marL="0" indent="0">
              <a:buNone/>
            </a:pPr>
            <a:r>
              <a:rPr lang="en-US" i="1" dirty="0"/>
              <a:t>To use </a:t>
            </a:r>
            <a:r>
              <a:rPr lang="en-US" i="1" dirty="0" err="1"/>
              <a:t>LiveReload</a:t>
            </a:r>
            <a:r>
              <a:rPr lang="en-US" i="1" dirty="0"/>
              <a:t>, you need a client (this script) in your browser and a server running on your development machine.</a:t>
            </a:r>
          </a:p>
          <a:p>
            <a:pPr marL="0" indent="0">
              <a:buNone/>
            </a:pPr>
            <a:r>
              <a:rPr lang="en-US" i="1" dirty="0"/>
              <a:t>This repository (</a:t>
            </a:r>
            <a:r>
              <a:rPr lang="en-US" i="1" dirty="0" err="1"/>
              <a:t>livereload.js</a:t>
            </a:r>
            <a:r>
              <a:rPr lang="en-US" i="1" dirty="0"/>
              <a:t>) implements the client side of the protocol. The client connects to a </a:t>
            </a:r>
            <a:r>
              <a:rPr lang="en-US" i="1" dirty="0" err="1"/>
              <a:t>LiveReload</a:t>
            </a:r>
            <a:r>
              <a:rPr lang="en-US" i="1" dirty="0"/>
              <a:t> server via web sockets and listens for incoming change notifications. When a CSS or an image file is modified, it is live-refreshed without reloading the page. When any other file is modified, the page is reloaded.</a:t>
            </a:r>
          </a:p>
          <a:p>
            <a:pPr marL="0" indent="0">
              <a:buNone/>
            </a:pPr>
            <a:r>
              <a:rPr lang="en-US" i="1" dirty="0"/>
              <a:t>The server notifies the client whenever a change is </a:t>
            </a:r>
            <a:r>
              <a:rPr lang="en-US" i="1" dirty="0" smtClean="0"/>
              <a:t>made”</a:t>
            </a:r>
          </a:p>
          <a:p>
            <a:pPr marL="0" indent="0" algn="r">
              <a:buNone/>
            </a:pPr>
            <a:r>
              <a:rPr lang="en-US" dirty="0">
                <a:hlinkClick r:id="rId4"/>
              </a:rPr>
              <a:t>https://github.com/livereload/livereload-</a:t>
            </a:r>
            <a:r>
              <a:rPr lang="en-US" dirty="0" smtClean="0">
                <a:hlinkClick r:id="rId4"/>
              </a:rPr>
              <a:t>js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118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Livereload</a:t>
            </a:r>
            <a:r>
              <a:rPr lang="it-IT" dirty="0" smtClean="0"/>
              <a:t> e 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>
                <a:hlinkClick r:id="rId3"/>
              </a:rPr>
              <a:t>Livereload</a:t>
            </a:r>
            <a:r>
              <a:rPr lang="it-IT" dirty="0"/>
              <a:t> è uno script che apre un </a:t>
            </a:r>
            <a:r>
              <a:rPr lang="it-IT" dirty="0" err="1"/>
              <a:t>websocket</a:t>
            </a:r>
            <a:r>
              <a:rPr lang="it-IT" dirty="0"/>
              <a:t> in ascolto sulla pagina e scatena il </a:t>
            </a:r>
            <a:r>
              <a:rPr lang="it-IT" dirty="0" err="1"/>
              <a:t>reload</a:t>
            </a:r>
            <a:r>
              <a:rPr lang="it-IT" dirty="0"/>
              <a:t> della stessa una volta invocato</a:t>
            </a:r>
          </a:p>
          <a:p>
            <a:r>
              <a:rPr lang="it-IT" dirty="0" smtClean="0">
                <a:hlinkClick r:id="rId4"/>
              </a:rPr>
              <a:t>Lo script di Livereload può essere iniettato</a:t>
            </a:r>
            <a:r>
              <a:rPr lang="it-IT" dirty="0" smtClean="0"/>
              <a:t> manualmente, tramite un </a:t>
            </a:r>
            <a:r>
              <a:rPr lang="it-IT" dirty="0" err="1" smtClean="0"/>
              <a:t>extension</a:t>
            </a:r>
            <a:r>
              <a:rPr lang="it-IT" dirty="0" smtClean="0"/>
              <a:t> del browser o dal </a:t>
            </a:r>
            <a:r>
              <a:rPr lang="it-IT" dirty="0" err="1" smtClean="0"/>
              <a:t>plugin</a:t>
            </a:r>
            <a:r>
              <a:rPr lang="it-IT" dirty="0" smtClean="0"/>
              <a:t> di </a:t>
            </a:r>
            <a:r>
              <a:rPr lang="it-IT" dirty="0" err="1" smtClean="0"/>
              <a:t>connect</a:t>
            </a:r>
            <a:endParaRPr lang="it-IT" dirty="0" smtClean="0"/>
          </a:p>
          <a:p>
            <a:r>
              <a:rPr lang="it-IT" dirty="0" smtClean="0"/>
              <a:t>Il server di </a:t>
            </a:r>
            <a:r>
              <a:rPr lang="it-IT" dirty="0" err="1" smtClean="0"/>
              <a:t>Livereload</a:t>
            </a:r>
            <a:r>
              <a:rPr lang="it-IT" dirty="0" smtClean="0"/>
              <a:t> è istanziato dal </a:t>
            </a:r>
            <a:r>
              <a:rPr lang="it-IT" dirty="0" err="1" smtClean="0"/>
              <a:t>plugin</a:t>
            </a:r>
            <a:r>
              <a:rPr lang="it-IT" dirty="0" smtClean="0"/>
              <a:t> </a:t>
            </a:r>
            <a:r>
              <a:rPr lang="it-IT" dirty="0" err="1" smtClean="0"/>
              <a:t>watch</a:t>
            </a:r>
            <a:endParaRPr lang="it-IT" dirty="0" smtClean="0"/>
          </a:p>
          <a:p>
            <a:r>
              <a:rPr lang="it-IT" dirty="0" smtClean="0"/>
              <a:t>Grunt scatena il reload automatico della pagina alla conclusione del task </a:t>
            </a:r>
            <a:endParaRPr lang="it-IT" dirty="0"/>
          </a:p>
          <a:p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Istruendo opportunamente i </a:t>
            </a:r>
            <a:r>
              <a:rPr lang="it-IT" dirty="0" err="1" smtClean="0"/>
              <a:t>plugin</a:t>
            </a:r>
            <a:r>
              <a:rPr lang="it-IT" b="1" i="1" dirty="0" smtClean="0"/>
              <a:t> </a:t>
            </a:r>
            <a:r>
              <a:rPr lang="it-IT" b="1" i="1" dirty="0"/>
              <a:t>grunt-contrib-watch</a:t>
            </a:r>
            <a:r>
              <a:rPr lang="it-IT" dirty="0"/>
              <a:t> </a:t>
            </a:r>
            <a:r>
              <a:rPr lang="it-IT" dirty="0" smtClean="0"/>
              <a:t>e</a:t>
            </a:r>
            <a:r>
              <a:rPr lang="it-IT" i="1" dirty="0" smtClean="0"/>
              <a:t> </a:t>
            </a:r>
            <a:r>
              <a:rPr lang="it-IT" b="1" i="1" dirty="0" smtClean="0"/>
              <a:t>grunt-contrib-connect</a:t>
            </a:r>
            <a:r>
              <a:rPr lang="it-IT" dirty="0" smtClean="0"/>
              <a:t> abbiamo l’aggiornamento automatico della pagina ad ogni modifica di una risorsa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3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Ciclo di sviluppo (Update)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Premessa: avvio il task di Grunt di </a:t>
            </a:r>
            <a:r>
              <a:rPr lang="it-IT" dirty="0" err="1" smtClean="0"/>
              <a:t>watch</a:t>
            </a:r>
            <a:r>
              <a:rPr lang="it-IT" dirty="0" smtClean="0"/>
              <a:t> all’apertura del progetto o aggancio - tramite </a:t>
            </a:r>
            <a:r>
              <a:rPr lang="it-IT" i="1" dirty="0" smtClean="0"/>
              <a:t>Task </a:t>
            </a:r>
            <a:r>
              <a:rPr lang="it-IT" i="1" dirty="0" err="1" smtClean="0"/>
              <a:t>Runner</a:t>
            </a:r>
            <a:r>
              <a:rPr lang="it-IT" i="1" dirty="0" smtClean="0"/>
              <a:t> Explorer</a:t>
            </a:r>
            <a:r>
              <a:rPr lang="it-IT" dirty="0" smtClean="0"/>
              <a:t> di Visual Studio - il task all’apertura del progetto</a:t>
            </a:r>
          </a:p>
          <a:p>
            <a:endParaRPr lang="it-IT" dirty="0" smtClean="0"/>
          </a:p>
          <a:p>
            <a:r>
              <a:rPr lang="it-IT" dirty="0" smtClean="0"/>
              <a:t>       Modifico i sorgenti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>
                <a:sym typeface="Wingdings" panose="05000000000000000000" pitchFamily="2" charset="2"/>
              </a:rPr>
              <a:t> Watch si accorge della modifica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>
                <a:sym typeface="Wingdings" panose="05000000000000000000" pitchFamily="2" charset="2"/>
              </a:rPr>
              <a:t> Watch rilancia il task di </a:t>
            </a:r>
            <a:r>
              <a:rPr lang="it-IT" dirty="0" err="1" smtClean="0">
                <a:sym typeface="Wingdings" panose="05000000000000000000" pitchFamily="2" charset="2"/>
              </a:rPr>
              <a:t>build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Livereload</a:t>
            </a:r>
            <a:r>
              <a:rPr lang="it-IT" dirty="0" smtClean="0">
                <a:sym typeface="Wingdings" panose="05000000000000000000" pitchFamily="2" charset="2"/>
              </a:rPr>
              <a:t> invoca aggiorna la pagina </a:t>
            </a:r>
            <a:r>
              <a:rPr lang="it-IT" dirty="0">
                <a:sym typeface="Wingdings" panose="05000000000000000000" pitchFamily="2" charset="2"/>
              </a:rPr>
              <a:t>alla conclusione della </a:t>
            </a:r>
            <a:r>
              <a:rPr lang="it-IT" dirty="0" err="1" smtClean="0">
                <a:sym typeface="Wingdings" panose="05000000000000000000" pitchFamily="2" charset="2"/>
              </a:rPr>
              <a:t>build</a:t>
            </a:r>
            <a:endParaRPr lang="it-IT" strike="sngStrike" dirty="0" smtClean="0"/>
          </a:p>
          <a:p>
            <a:r>
              <a:rPr lang="it-IT" strike="sngStrike" dirty="0"/>
              <a:t> </a:t>
            </a:r>
            <a:r>
              <a:rPr lang="it-IT" strike="sngStrike" dirty="0" smtClean="0"/>
              <a:t>        Lancio un task di Grunt</a:t>
            </a:r>
          </a:p>
          <a:p>
            <a:r>
              <a:rPr lang="it-IT" strike="sngStrike" dirty="0" smtClean="0"/>
              <a:t>         Riaggiorno la pagina del Browser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30700" y="5246917"/>
            <a:ext cx="9036013" cy="908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4000" b="1" dirty="0" smtClean="0"/>
              <a:t>Meglio, vero?</a:t>
            </a:r>
            <a:endParaRPr lang="en-US" sz="4000" b="1" dirty="0"/>
          </a:p>
        </p:txBody>
      </p:sp>
      <p:pic>
        <p:nvPicPr>
          <p:cNvPr id="5" name="Picture 4" descr="Unkn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42" y="3303962"/>
            <a:ext cx="550441" cy="475083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0" y="4590165"/>
            <a:ext cx="308128" cy="286119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64" y="4212209"/>
            <a:ext cx="308128" cy="286119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37" y="3863274"/>
            <a:ext cx="308128" cy="286119"/>
          </a:xfrm>
          <a:prstGeom prst="rect">
            <a:avLst/>
          </a:prstGeom>
        </p:spPr>
      </p:pic>
      <p:pic>
        <p:nvPicPr>
          <p:cNvPr id="12" name="Picture 11" descr="Unkn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58" y="4913776"/>
            <a:ext cx="550441" cy="475083"/>
          </a:xfrm>
          <a:prstGeom prst="rect">
            <a:avLst/>
          </a:prstGeom>
        </p:spPr>
      </p:pic>
      <p:pic>
        <p:nvPicPr>
          <p:cNvPr id="13" name="Picture 12" descr="Unkn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73" y="5430176"/>
            <a:ext cx="550441" cy="47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Trasformare</a:t>
            </a:r>
            <a:r>
              <a:rPr lang="en-US" dirty="0" smtClean="0"/>
              <a:t> le </a:t>
            </a:r>
            <a:r>
              <a:rPr lang="en-US" dirty="0" err="1" smtClean="0"/>
              <a:t>risorse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Compiliamo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file Less in </a:t>
            </a:r>
            <a:r>
              <a:rPr lang="en-US" dirty="0" err="1" smtClean="0"/>
              <a:t>Css</a:t>
            </a:r>
            <a:r>
              <a:rPr lang="en-US" dirty="0" smtClean="0"/>
              <a:t> con </a:t>
            </a:r>
            <a:r>
              <a:rPr lang="en-US" dirty="0">
                <a:hlinkClick r:id="rId3"/>
              </a:rPr>
              <a:t>grunt-contrib-</a:t>
            </a:r>
            <a:r>
              <a:rPr lang="en-US" dirty="0" smtClean="0">
                <a:hlinkClick r:id="rId3"/>
              </a:rPr>
              <a:t>less</a:t>
            </a:r>
            <a:endParaRPr lang="en-US" dirty="0" smtClean="0"/>
          </a:p>
          <a:p>
            <a:r>
              <a:rPr lang="en-US" dirty="0" err="1" smtClean="0"/>
              <a:t>Compiliamo</a:t>
            </a:r>
            <a:r>
              <a:rPr lang="en-US" dirty="0" smtClean="0"/>
              <a:t> I file </a:t>
            </a:r>
            <a:r>
              <a:rPr lang="en-US" dirty="0" err="1" smtClean="0"/>
              <a:t>TypeScript</a:t>
            </a:r>
            <a:r>
              <a:rPr lang="en-US" dirty="0" smtClean="0"/>
              <a:t> con </a:t>
            </a:r>
            <a:r>
              <a:rPr lang="en-US" dirty="0" smtClean="0">
                <a:hlinkClick r:id="rId4"/>
              </a:rPr>
              <a:t>grunt-typescript</a:t>
            </a:r>
            <a:endParaRPr lang="en-US" dirty="0" smtClean="0"/>
          </a:p>
          <a:p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err="1" smtClean="0"/>
              <a:t>compila</a:t>
            </a:r>
            <a:r>
              <a:rPr lang="en-US" dirty="0" smtClean="0"/>
              <a:t>, </a:t>
            </a:r>
            <a:r>
              <a:rPr lang="en-US" dirty="0" err="1" smtClean="0"/>
              <a:t>concatena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files e produce </a:t>
            </a:r>
            <a:r>
              <a:rPr lang="en-US" dirty="0" err="1" smtClean="0"/>
              <a:t>il</a:t>
            </a:r>
            <a:r>
              <a:rPr lang="en-US" dirty="0" smtClean="0"/>
              <a:t> file source map per </a:t>
            </a:r>
            <a:r>
              <a:rPr lang="en-US" dirty="0" err="1" smtClean="0"/>
              <a:t>il</a:t>
            </a:r>
            <a:r>
              <a:rPr lang="en-US" dirty="0" smtClean="0"/>
              <a:t> debug del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err="1" smtClean="0"/>
              <a:t>all’interno</a:t>
            </a:r>
            <a:r>
              <a:rPr lang="en-US" dirty="0" smtClean="0"/>
              <a:t> del browser</a:t>
            </a:r>
          </a:p>
          <a:p>
            <a:r>
              <a:rPr lang="en-US" dirty="0" smtClean="0"/>
              <a:t>Il source map </a:t>
            </a:r>
            <a:r>
              <a:rPr lang="en-US" dirty="0" err="1" smtClean="0"/>
              <a:t>prodotto</a:t>
            </a:r>
            <a:r>
              <a:rPr lang="en-US" dirty="0" smtClean="0"/>
              <a:t> da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l’input</a:t>
            </a:r>
            <a:r>
              <a:rPr lang="en-US" dirty="0" smtClean="0"/>
              <a:t> del source map </a:t>
            </a:r>
            <a:r>
              <a:rPr lang="en-US" dirty="0" err="1" smtClean="0"/>
              <a:t>generato</a:t>
            </a:r>
            <a:r>
              <a:rPr lang="en-US" dirty="0" smtClean="0"/>
              <a:t> a </a:t>
            </a:r>
            <a:r>
              <a:rPr lang="en-US" dirty="0" err="1" smtClean="0"/>
              <a:t>valle</a:t>
            </a:r>
            <a:r>
              <a:rPr lang="en-US" dirty="0" smtClean="0"/>
              <a:t> dal task </a:t>
            </a:r>
            <a:r>
              <a:rPr lang="en-US" dirty="0" err="1" smtClean="0"/>
              <a:t>uglify</a:t>
            </a:r>
            <a:endParaRPr lang="en-US" dirty="0" smtClean="0"/>
          </a:p>
          <a:p>
            <a:r>
              <a:rPr lang="en-US" dirty="0" smtClean="0"/>
              <a:t>Il task grunt-</a:t>
            </a:r>
            <a:r>
              <a:rPr lang="en-US" dirty="0" err="1" smtClean="0"/>
              <a:t>contrib</a:t>
            </a:r>
            <a:r>
              <a:rPr lang="en-US" dirty="0" smtClean="0"/>
              <a:t>-less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assegnare</a:t>
            </a:r>
            <a:r>
              <a:rPr lang="en-US" dirty="0" smtClean="0"/>
              <a:t> le </a:t>
            </a:r>
            <a:r>
              <a:rPr lang="en-US" dirty="0" err="1" smtClean="0"/>
              <a:t>variabili</a:t>
            </a:r>
            <a:r>
              <a:rPr lang="en-US" dirty="0" smtClean="0"/>
              <a:t> Less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configurazione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task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9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Watch, </a:t>
            </a:r>
            <a:r>
              <a:rPr lang="it-IT" dirty="0" err="1" smtClean="0"/>
              <a:t>Livereload</a:t>
            </a:r>
            <a:r>
              <a:rPr lang="it-IT" dirty="0" smtClean="0"/>
              <a:t> </a:t>
            </a:r>
            <a:r>
              <a:rPr lang="it-IT" smtClean="0"/>
              <a:t>e file </a:t>
            </a:r>
            <a:r>
              <a:rPr lang="it-IT" dirty="0" err="1"/>
              <a:t>transformation</a:t>
            </a:r>
            <a:r>
              <a:rPr lang="it-IT" dirty="0"/>
              <a:t> (</a:t>
            </a:r>
            <a:r>
              <a:rPr lang="it-IT" dirty="0" err="1"/>
              <a:t>Less</a:t>
            </a:r>
            <a:r>
              <a:rPr lang="it-IT" dirty="0"/>
              <a:t>, </a:t>
            </a:r>
            <a:r>
              <a:rPr lang="it-IT" dirty="0" err="1"/>
              <a:t>TypeScript</a:t>
            </a:r>
            <a:r>
              <a:rPr lang="it-IT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3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Perché cambiare?</a:t>
            </a:r>
          </a:p>
          <a:p>
            <a:r>
              <a:rPr lang="it-IT" dirty="0"/>
              <a:t>Come?</a:t>
            </a:r>
          </a:p>
          <a:p>
            <a:r>
              <a:rPr lang="it-IT" dirty="0"/>
              <a:t>Si, ma </a:t>
            </a:r>
            <a:r>
              <a:rPr lang="it-IT" dirty="0" smtClean="0"/>
              <a:t>ci ho guadagnato?</a:t>
            </a:r>
          </a:p>
          <a:p>
            <a:pPr marL="609515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1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Voglio di più!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Mocking</a:t>
            </a:r>
            <a:r>
              <a:rPr lang="it-IT" dirty="0"/>
              <a:t> dei servizi</a:t>
            </a:r>
          </a:p>
          <a:p>
            <a:r>
              <a:rPr lang="it-IT" dirty="0"/>
              <a:t>Lanciare </a:t>
            </a:r>
            <a:r>
              <a:rPr lang="it-IT" dirty="0" err="1" smtClean="0"/>
              <a:t>unit</a:t>
            </a:r>
            <a:r>
              <a:rPr lang="it-IT" dirty="0" smtClean="0"/>
              <a:t> </a:t>
            </a:r>
            <a:r>
              <a:rPr lang="it-IT" dirty="0"/>
              <a:t>test</a:t>
            </a:r>
          </a:p>
          <a:p>
            <a:r>
              <a:rPr lang="it-IT" dirty="0"/>
              <a:t>Validare JavaScript con </a:t>
            </a:r>
            <a:r>
              <a:rPr lang="it-IT" dirty="0" err="1"/>
              <a:t>JsHint</a:t>
            </a:r>
            <a:endParaRPr lang="it-IT" dirty="0"/>
          </a:p>
          <a:p>
            <a:r>
              <a:rPr lang="it-IT" dirty="0" err="1"/>
              <a:t>Autoprefix</a:t>
            </a:r>
            <a:r>
              <a:rPr lang="it-IT" dirty="0"/>
              <a:t> nei </a:t>
            </a:r>
            <a:r>
              <a:rPr lang="it-IT" dirty="0" err="1" smtClean="0"/>
              <a:t>Css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8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servizi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Utilizziamo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custom task</a:t>
            </a:r>
            <a:r>
              <a:rPr lang="en-US" dirty="0" smtClean="0"/>
              <a:t> per </a:t>
            </a:r>
            <a:r>
              <a:rPr lang="en-US" dirty="0" err="1" smtClean="0"/>
              <a:t>scegliere</a:t>
            </a:r>
            <a:r>
              <a:rPr lang="en-US" dirty="0" smtClean="0"/>
              <a:t> quale </a:t>
            </a:r>
            <a:r>
              <a:rPr lang="en-US" dirty="0" err="1" smtClean="0"/>
              <a:t>versione</a:t>
            </a:r>
            <a:r>
              <a:rPr lang="en-US" dirty="0" smtClean="0"/>
              <a:t> del </a:t>
            </a:r>
            <a:r>
              <a:rPr lang="en-US" dirty="0" err="1" smtClean="0"/>
              <a:t>servizio</a:t>
            </a:r>
            <a:r>
              <a:rPr lang="en-US" dirty="0" smtClean="0"/>
              <a:t> (mock o </a:t>
            </a:r>
            <a:r>
              <a:rPr lang="en-US" dirty="0" err="1" smtClean="0"/>
              <a:t>reale</a:t>
            </a:r>
            <a:r>
              <a:rPr lang="en-US" dirty="0" smtClean="0"/>
              <a:t>) </a:t>
            </a:r>
            <a:r>
              <a:rPr lang="en-US" dirty="0" err="1" smtClean="0"/>
              <a:t>utilizzare</a:t>
            </a:r>
            <a:r>
              <a:rPr lang="en-US" dirty="0" smtClean="0"/>
              <a:t> in base al </a:t>
            </a:r>
            <a:r>
              <a:rPr lang="en-US" dirty="0" err="1" smtClean="0"/>
              <a:t>valore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r>
              <a:rPr lang="en-US" dirty="0" smtClean="0"/>
              <a:t> di </a:t>
            </a:r>
            <a:r>
              <a:rPr lang="en-US" dirty="0" err="1" smtClean="0"/>
              <a:t>configurazione</a:t>
            </a:r>
            <a:r>
              <a:rPr lang="en-US" dirty="0" smtClean="0"/>
              <a:t>. La </a:t>
            </a:r>
            <a:r>
              <a:rPr lang="en-US" dirty="0" err="1" smtClean="0"/>
              <a:t>variabile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valorizzata</a:t>
            </a:r>
            <a:r>
              <a:rPr lang="en-US" dirty="0" smtClean="0"/>
              <a:t> dal task </a:t>
            </a:r>
            <a:r>
              <a:rPr lang="en-US" dirty="0" err="1" smtClean="0"/>
              <a:t>chiamante</a:t>
            </a:r>
            <a:r>
              <a:rPr lang="en-US" dirty="0" smtClean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102" y="3186358"/>
            <a:ext cx="6612897" cy="3542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889" y="3182608"/>
            <a:ext cx="4425476" cy="9128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170" y="4304338"/>
            <a:ext cx="4493382" cy="9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7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Grunt to the </a:t>
            </a:r>
            <a:r>
              <a:rPr lang="it-IT" dirty="0" err="1" smtClean="0"/>
              <a:t>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</a:t>
            </a:r>
            <a:r>
              <a:rPr lang="it-IT" dirty="0" err="1" smtClean="0"/>
              <a:t>command</a:t>
            </a:r>
            <a:r>
              <a:rPr lang="it-IT" dirty="0" smtClean="0"/>
              <a:t>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Inizializzare</a:t>
            </a:r>
            <a:r>
              <a:rPr lang="en-US" dirty="0"/>
              <a:t> un </a:t>
            </a:r>
            <a:r>
              <a:rPr lang="en-US" dirty="0" err="1"/>
              <a:t>progetto</a:t>
            </a:r>
            <a:r>
              <a:rPr lang="en-US" dirty="0"/>
              <a:t>: </a:t>
            </a:r>
            <a:r>
              <a:rPr lang="en-US" i="1" dirty="0" err="1"/>
              <a:t>npm</a:t>
            </a:r>
            <a:r>
              <a:rPr lang="en-US" i="1" dirty="0"/>
              <a:t> </a:t>
            </a:r>
            <a:r>
              <a:rPr lang="en-US" i="1" dirty="0" err="1"/>
              <a:t>init</a:t>
            </a:r>
            <a:endParaRPr lang="en-US" i="1" dirty="0"/>
          </a:p>
          <a:p>
            <a:r>
              <a:rPr lang="en-US" dirty="0" err="1" smtClean="0"/>
              <a:t>Installare</a:t>
            </a:r>
            <a:r>
              <a:rPr lang="en-US" dirty="0" smtClean="0"/>
              <a:t> un package con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i="1" dirty="0" err="1"/>
              <a:t>npm</a:t>
            </a:r>
            <a:r>
              <a:rPr lang="en-US" i="1" dirty="0"/>
              <a:t> </a:t>
            </a:r>
            <a:r>
              <a:rPr lang="en-US" i="1" dirty="0" smtClean="0"/>
              <a:t>install &lt;package&gt; </a:t>
            </a:r>
            <a:r>
              <a:rPr lang="en-US" i="1" dirty="0"/>
              <a:t>[--</a:t>
            </a:r>
            <a:r>
              <a:rPr lang="en-US" i="1" dirty="0" err="1"/>
              <a:t>savedev</a:t>
            </a:r>
            <a:r>
              <a:rPr lang="en-US" i="1" dirty="0"/>
              <a:t>]</a:t>
            </a:r>
            <a:endParaRPr lang="en-US" dirty="0"/>
          </a:p>
          <a:p>
            <a:r>
              <a:rPr lang="en-US" dirty="0" err="1" smtClean="0"/>
              <a:t>Installare</a:t>
            </a:r>
            <a:r>
              <a:rPr lang="en-US" dirty="0" smtClean="0"/>
              <a:t> Grunt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i="1" dirty="0" err="1"/>
              <a:t>npm</a:t>
            </a:r>
            <a:r>
              <a:rPr lang="en-US" i="1" dirty="0"/>
              <a:t> install grunt --</a:t>
            </a:r>
            <a:r>
              <a:rPr lang="en-US" i="1" dirty="0" err="1"/>
              <a:t>savedev</a:t>
            </a:r>
            <a:endParaRPr lang="en-US" i="1" dirty="0"/>
          </a:p>
          <a:p>
            <a:r>
              <a:rPr lang="en-US" dirty="0" err="1"/>
              <a:t>Aggiornare</a:t>
            </a:r>
            <a:r>
              <a:rPr lang="en-US" dirty="0"/>
              <a:t> le </a:t>
            </a:r>
            <a:r>
              <a:rPr lang="en-US" dirty="0" err="1"/>
              <a:t>dipendenze</a:t>
            </a:r>
            <a:r>
              <a:rPr lang="en-US" dirty="0"/>
              <a:t> di </a:t>
            </a:r>
            <a:r>
              <a:rPr lang="en-US" dirty="0" err="1"/>
              <a:t>npm</a:t>
            </a:r>
            <a:r>
              <a:rPr lang="en-US" dirty="0"/>
              <a:t>: </a:t>
            </a:r>
            <a:r>
              <a:rPr lang="en-US" i="1" dirty="0" err="1"/>
              <a:t>npm</a:t>
            </a:r>
            <a:r>
              <a:rPr lang="en-US" i="1" dirty="0"/>
              <a:t> </a:t>
            </a:r>
            <a:r>
              <a:rPr lang="en-US" i="1" dirty="0" smtClean="0"/>
              <a:t>update</a:t>
            </a:r>
            <a:endParaRPr lang="en-US" i="1" dirty="0"/>
          </a:p>
          <a:p>
            <a:r>
              <a:rPr lang="en-US" dirty="0" err="1"/>
              <a:t>Verificare</a:t>
            </a:r>
            <a:r>
              <a:rPr lang="en-US" dirty="0"/>
              <a:t> le </a:t>
            </a:r>
            <a:r>
              <a:rPr lang="en-US" dirty="0" err="1"/>
              <a:t>dipendenze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: </a:t>
            </a:r>
            <a:r>
              <a:rPr lang="en-US" i="1" dirty="0" err="1"/>
              <a:t>npm</a:t>
            </a:r>
            <a:r>
              <a:rPr lang="en-US" i="1" dirty="0"/>
              <a:t> list [-g] [--depth=0]</a:t>
            </a:r>
          </a:p>
          <a:p>
            <a:r>
              <a:rPr lang="en-US" dirty="0" err="1"/>
              <a:t>Inizializzare</a:t>
            </a:r>
            <a:r>
              <a:rPr lang="en-US" dirty="0"/>
              <a:t> bower: </a:t>
            </a:r>
            <a:r>
              <a:rPr lang="en-US" i="1" dirty="0"/>
              <a:t>bower </a:t>
            </a:r>
            <a:r>
              <a:rPr lang="en-US" i="1" dirty="0" err="1"/>
              <a:t>init</a:t>
            </a:r>
            <a:endParaRPr lang="en-US" i="1" dirty="0"/>
          </a:p>
          <a:p>
            <a:r>
              <a:rPr lang="en-US" dirty="0" err="1"/>
              <a:t>Scaricare</a:t>
            </a:r>
            <a:r>
              <a:rPr lang="en-US" dirty="0"/>
              <a:t> </a:t>
            </a:r>
            <a:r>
              <a:rPr lang="en-US" dirty="0" err="1"/>
              <a:t>librerie</a:t>
            </a:r>
            <a:r>
              <a:rPr lang="en-US" dirty="0"/>
              <a:t> con bower: bower install </a:t>
            </a:r>
            <a:r>
              <a:rPr lang="en-US" i="1" dirty="0"/>
              <a:t>&lt;</a:t>
            </a:r>
            <a:r>
              <a:rPr lang="en-US" i="1" dirty="0" err="1"/>
              <a:t>libreria</a:t>
            </a:r>
            <a:r>
              <a:rPr lang="en-US" i="1" dirty="0"/>
              <a:t>&gt; [--save]</a:t>
            </a:r>
          </a:p>
          <a:p>
            <a:r>
              <a:rPr lang="en-US" dirty="0" err="1"/>
              <a:t>Eseguire</a:t>
            </a:r>
            <a:r>
              <a:rPr lang="en-US" dirty="0"/>
              <a:t> grunt: </a:t>
            </a:r>
            <a:r>
              <a:rPr lang="en-US" i="1" dirty="0"/>
              <a:t>grunt &lt;</a:t>
            </a:r>
            <a:r>
              <a:rPr lang="en-US" i="1" dirty="0" err="1"/>
              <a:t>nome</a:t>
            </a:r>
            <a:r>
              <a:rPr lang="en-US" i="1" dirty="0"/>
              <a:t>-task&gt; [--verbose]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Dakirby309-Windows-8-Metro-Apps-Command-Prompt-Metro.ic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828" y="160207"/>
            <a:ext cx="1332000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Mamma, mi si è rotto </a:t>
            </a:r>
            <a:r>
              <a:rPr lang="it-IT" dirty="0" err="1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[Windows]Attenzione ad usare </a:t>
            </a:r>
            <a:r>
              <a:rPr lang="it-IT" dirty="0" err="1"/>
              <a:t>Npm</a:t>
            </a:r>
            <a:r>
              <a:rPr lang="it-IT" dirty="0"/>
              <a:t> da linea di comando la prima volta</a:t>
            </a:r>
          </a:p>
          <a:p>
            <a:pPr lvl="1"/>
            <a:r>
              <a:rPr lang="en-GB" dirty="0">
                <a:hlinkClick r:id="rId3"/>
              </a:rPr>
              <a:t>Unable to use NPM with fresh Install on Windows</a:t>
            </a:r>
            <a:endParaRPr lang="en-GB" dirty="0"/>
          </a:p>
          <a:p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/>
              <a:t>usate</a:t>
            </a:r>
            <a:r>
              <a:rPr lang="en-US" dirty="0"/>
              <a:t> Windows</a:t>
            </a:r>
            <a:r>
              <a:rPr lang="en-US" i="1" dirty="0"/>
              <a:t> </a:t>
            </a:r>
            <a:r>
              <a:rPr lang="en-US" i="1" dirty="0" err="1"/>
              <a:t>npm</a:t>
            </a:r>
            <a:r>
              <a:rPr lang="en-US" i="1" dirty="0"/>
              <a:t> install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fallire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in cui moduli </a:t>
            </a:r>
            <a:r>
              <a:rPr lang="en-US" dirty="0" err="1"/>
              <a:t>innestati</a:t>
            </a:r>
            <a:r>
              <a:rPr lang="en-US" dirty="0"/>
              <a:t> </a:t>
            </a:r>
            <a:r>
              <a:rPr lang="en-US" dirty="0" err="1"/>
              <a:t>richiedano</a:t>
            </a:r>
            <a:r>
              <a:rPr lang="en-US" dirty="0"/>
              <a:t> path &gt; </a:t>
            </a:r>
            <a:r>
              <a:rPr lang="en-US" dirty="0" smtClean="0"/>
              <a:t>260 </a:t>
            </a:r>
            <a:r>
              <a:rPr lang="en-US" dirty="0" err="1" smtClean="0"/>
              <a:t>caratteri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Ci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differenti</a:t>
            </a:r>
            <a:r>
              <a:rPr lang="en-US" dirty="0"/>
              <a:t> </a:t>
            </a:r>
            <a:r>
              <a:rPr lang="en-US" dirty="0" err="1"/>
              <a:t>discussioni</a:t>
            </a:r>
            <a:r>
              <a:rPr lang="en-US" dirty="0"/>
              <a:t> e </a:t>
            </a:r>
            <a:r>
              <a:rPr lang="en-US" dirty="0" err="1"/>
              <a:t>proposte</a:t>
            </a:r>
            <a:r>
              <a:rPr lang="en-US" dirty="0"/>
              <a:t> di workaround </a:t>
            </a:r>
            <a:r>
              <a:rPr lang="en-US" dirty="0" err="1"/>
              <a:t>tra</a:t>
            </a:r>
            <a:r>
              <a:rPr lang="en-US" dirty="0"/>
              <a:t> le issue del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://github.com/npm/npm/issues/</a:t>
            </a:r>
            <a:r>
              <a:rPr lang="en-US" dirty="0" smtClean="0">
                <a:hlinkClick r:id="rId4"/>
              </a:rPr>
              <a:t>3697</a:t>
            </a:r>
            <a:endParaRPr lang="en-US" dirty="0"/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://stackoverflow.com/questions/26155135/node-npm-windows-file-paths-are-too-long-to-install-packages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3" descr="600px-Warning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06" r="-32306"/>
          <a:stretch>
            <a:fillRect/>
          </a:stretch>
        </p:blipFill>
        <p:spPr>
          <a:xfrm>
            <a:off x="10114497" y="0"/>
            <a:ext cx="2586889" cy="13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6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Cosa fare?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Verificate</a:t>
            </a:r>
            <a:r>
              <a:rPr lang="en-US" dirty="0"/>
              <a:t> con </a:t>
            </a:r>
            <a:r>
              <a:rPr lang="en-US" i="1" dirty="0" err="1"/>
              <a:t>npm</a:t>
            </a:r>
            <a:r>
              <a:rPr lang="en-US" i="1" dirty="0"/>
              <a:t> link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grafo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moduli per </a:t>
            </a:r>
            <a:r>
              <a:rPr lang="en-US" dirty="0" err="1"/>
              <a:t>identificare</a:t>
            </a:r>
            <a:r>
              <a:rPr lang="en-US" dirty="0"/>
              <a:t> se </a:t>
            </a:r>
            <a:r>
              <a:rPr lang="en-US" dirty="0" err="1"/>
              <a:t>c’è</a:t>
            </a:r>
            <a:r>
              <a:rPr lang="en-US" dirty="0"/>
              <a:t> </a:t>
            </a:r>
            <a:r>
              <a:rPr lang="en-US" dirty="0" err="1"/>
              <a:t>qualche</a:t>
            </a:r>
            <a:r>
              <a:rPr lang="en-US" dirty="0"/>
              <a:t> </a:t>
            </a:r>
            <a:r>
              <a:rPr lang="en-US" dirty="0" err="1"/>
              <a:t>errore</a:t>
            </a:r>
            <a:r>
              <a:rPr lang="en-US" dirty="0"/>
              <a:t>. Se </a:t>
            </a:r>
            <a:r>
              <a:rPr lang="en-US" dirty="0" err="1" smtClean="0"/>
              <a:t>si</a:t>
            </a:r>
            <a:r>
              <a:rPr lang="en-US" dirty="0" smtClean="0"/>
              <a:t>, </a:t>
            </a:r>
            <a:r>
              <a:rPr lang="en-US" dirty="0" err="1" smtClean="0"/>
              <a:t>scegliete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 smtClean="0"/>
              <a:t>Appiattite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gerarchia</a:t>
            </a:r>
            <a:r>
              <a:rPr lang="en-US" dirty="0"/>
              <a:t> </a:t>
            </a:r>
            <a:r>
              <a:rPr lang="en-US" dirty="0" err="1"/>
              <a:t>dichiarando</a:t>
            </a:r>
            <a:r>
              <a:rPr lang="en-US" dirty="0"/>
              <a:t>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sottomoduli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</a:t>
            </a:r>
            <a:r>
              <a:rPr lang="en-US" i="1" dirty="0" err="1"/>
              <a:t>package.json</a:t>
            </a:r>
            <a:endParaRPr lang="en-US" dirty="0"/>
          </a:p>
          <a:p>
            <a:r>
              <a:rPr lang="en-US" dirty="0" err="1"/>
              <a:t>Appiattite</a:t>
            </a:r>
            <a:r>
              <a:rPr lang="en-US" dirty="0"/>
              <a:t> la </a:t>
            </a:r>
            <a:r>
              <a:rPr lang="en-US" dirty="0" err="1"/>
              <a:t>gerarchia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link </a:t>
            </a:r>
            <a:r>
              <a:rPr lang="en-US" dirty="0" err="1"/>
              <a:t>simbolici</a:t>
            </a:r>
            <a:endParaRPr lang="en-US" dirty="0"/>
          </a:p>
          <a:p>
            <a:r>
              <a:rPr lang="en-US" dirty="0" err="1" smtClean="0"/>
              <a:t>Usate</a:t>
            </a:r>
            <a:r>
              <a:rPr lang="en-US" dirty="0" smtClean="0"/>
              <a:t> </a:t>
            </a:r>
            <a:r>
              <a:rPr lang="en-US" dirty="0" err="1"/>
              <a:t>l’utility</a:t>
            </a:r>
            <a:r>
              <a:rPr lang="en-US" dirty="0"/>
              <a:t> </a:t>
            </a:r>
            <a:r>
              <a:rPr lang="en-US" i="1" dirty="0" err="1"/>
              <a:t>npm</a:t>
            </a:r>
            <a:r>
              <a:rPr lang="en-US" i="1" dirty="0"/>
              <a:t>-flatten</a:t>
            </a:r>
          </a:p>
          <a:p>
            <a:r>
              <a:rPr lang="en-US" dirty="0" err="1"/>
              <a:t>Usate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i="1" dirty="0" err="1"/>
              <a:t>npm</a:t>
            </a:r>
            <a:r>
              <a:rPr lang="en-US" i="1" dirty="0"/>
              <a:t> </a:t>
            </a:r>
            <a:r>
              <a:rPr lang="en-US" i="1" dirty="0" err="1"/>
              <a:t>dedupe</a:t>
            </a:r>
            <a:endParaRPr lang="en-US" i="1" dirty="0"/>
          </a:p>
          <a:p>
            <a:r>
              <a:rPr lang="en-US" dirty="0" err="1" smtClean="0"/>
              <a:t>Attendere</a:t>
            </a:r>
            <a:r>
              <a:rPr lang="en-US" dirty="0" smtClean="0"/>
              <a:t> </a:t>
            </a:r>
            <a:r>
              <a:rPr lang="en-US" dirty="0" err="1" smtClean="0"/>
              <a:t>prego</a:t>
            </a:r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3" descr="600px-Warning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06" r="-32306"/>
          <a:stretch>
            <a:fillRect/>
          </a:stretch>
        </p:blipFill>
        <p:spPr>
          <a:xfrm>
            <a:off x="10114497" y="0"/>
            <a:ext cx="2586889" cy="13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0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npm@3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“</a:t>
            </a:r>
            <a:r>
              <a:rPr lang="en-US" i="1" dirty="0" err="1"/>
              <a:t>npm</a:t>
            </a:r>
            <a:r>
              <a:rPr lang="en-US" i="1" dirty="0"/>
              <a:t> will add </a:t>
            </a:r>
            <a:r>
              <a:rPr lang="en-US" i="1" dirty="0" err="1"/>
              <a:t>dedupe</a:t>
            </a:r>
            <a:r>
              <a:rPr lang="en-US" i="1" dirty="0"/>
              <a:t>-at-install-time by default. This is significantly more feasible than Node's module system changing, but it is still not exactly trivial, and involves a lot of reworking of some long-entrenched patterns.”</a:t>
            </a:r>
          </a:p>
          <a:p>
            <a:endParaRPr lang="en-US" i="1" dirty="0"/>
          </a:p>
          <a:p>
            <a:pPr marL="0" indent="0" algn="r">
              <a:buNone/>
            </a:pPr>
            <a:r>
              <a:rPr lang="en-US" dirty="0">
                <a:hlinkClick r:id="rId3"/>
              </a:rPr>
              <a:t>https://github.com/npm/npm/issues/6912</a:t>
            </a:r>
            <a:endParaRPr lang="en-US" dirty="0"/>
          </a:p>
          <a:p>
            <a:pPr marL="0" indent="0" algn="r">
              <a:buNone/>
            </a:pPr>
            <a:r>
              <a:rPr lang="en-US" dirty="0"/>
              <a:t>more on </a:t>
            </a:r>
            <a:r>
              <a:rPr lang="en-US" dirty="0">
                <a:hlinkClick r:id="rId4"/>
              </a:rPr>
              <a:t>http://blog.npmjs.org/</a:t>
            </a: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3" descr="600px-Warning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06" r="-32306"/>
          <a:stretch>
            <a:fillRect/>
          </a:stretch>
        </p:blipFill>
        <p:spPr>
          <a:xfrm>
            <a:off x="10114497" y="0"/>
            <a:ext cx="2586889" cy="13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3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Npm</a:t>
            </a:r>
            <a:r>
              <a:rPr lang="it-IT" dirty="0"/>
              <a:t>, Windows e Visual Studio: manuale di sopravvivenza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sz="4000" dirty="0" smtClean="0"/>
              <a:t>Visual Studio non dà notifica di quando il download di un package si è concluso </a:t>
            </a:r>
            <a:r>
              <a:rPr lang="it-IT" sz="4000" dirty="0" smtClean="0">
                <a:sym typeface="Wingdings"/>
              </a:rPr>
              <a:t></a:t>
            </a:r>
            <a:r>
              <a:rPr lang="it-IT" sz="4000" dirty="0" smtClean="0"/>
              <a:t> aspettate o usate la CLI</a:t>
            </a:r>
          </a:p>
          <a:p>
            <a:r>
              <a:rPr lang="it-IT" sz="4000" dirty="0" smtClean="0"/>
              <a:t>Se </a:t>
            </a:r>
            <a:r>
              <a:rPr lang="it-IT" sz="4000" dirty="0" err="1" smtClean="0"/>
              <a:t>Npm</a:t>
            </a:r>
            <a:r>
              <a:rPr lang="it-IT" sz="4000" dirty="0" smtClean="0"/>
              <a:t> </a:t>
            </a:r>
            <a:r>
              <a:rPr lang="it-IT" sz="4000" dirty="0"/>
              <a:t>va in errore e non capite il </a:t>
            </a:r>
            <a:r>
              <a:rPr lang="it-IT" sz="4000" dirty="0" err="1"/>
              <a:t>perchè</a:t>
            </a:r>
            <a:r>
              <a:rPr lang="it-IT" sz="4000" dirty="0"/>
              <a:t>:</a:t>
            </a:r>
          </a:p>
          <a:p>
            <a:pPr lvl="1"/>
            <a:r>
              <a:rPr lang="it-IT" sz="3200" dirty="0"/>
              <a:t>Munitevi di tanta </a:t>
            </a:r>
            <a:r>
              <a:rPr lang="it-IT" sz="3200" dirty="0" smtClean="0"/>
              <a:t>pazienza</a:t>
            </a:r>
            <a:endParaRPr lang="it-IT" sz="3200" dirty="0"/>
          </a:p>
          <a:p>
            <a:pPr lvl="1"/>
            <a:r>
              <a:rPr lang="it-IT" sz="3200" dirty="0"/>
              <a:t>L</a:t>
            </a:r>
            <a:r>
              <a:rPr lang="en-GB" sz="3200" dirty="0" err="1"/>
              <a:t>eggete</a:t>
            </a:r>
            <a:r>
              <a:rPr lang="en-GB" sz="3200" dirty="0"/>
              <a:t> </a:t>
            </a:r>
            <a:r>
              <a:rPr lang="en-GB" sz="3200" dirty="0" err="1"/>
              <a:t>il</a:t>
            </a:r>
            <a:r>
              <a:rPr lang="en-GB" sz="3200" dirty="0"/>
              <a:t> file </a:t>
            </a:r>
            <a:r>
              <a:rPr lang="en-GB" sz="3200" i="1" dirty="0"/>
              <a:t>npm-debug.log</a:t>
            </a:r>
            <a:r>
              <a:rPr lang="en-GB" sz="3200" dirty="0"/>
              <a:t> </a:t>
            </a:r>
          </a:p>
          <a:p>
            <a:pPr lvl="1"/>
            <a:r>
              <a:rPr lang="en-GB" sz="3200" dirty="0" err="1"/>
              <a:t>Lanciate</a:t>
            </a:r>
            <a:r>
              <a:rPr lang="en-GB" sz="3200" dirty="0"/>
              <a:t> </a:t>
            </a:r>
            <a:r>
              <a:rPr lang="en-GB" sz="3200" dirty="0" err="1"/>
              <a:t>il</a:t>
            </a:r>
            <a:r>
              <a:rPr lang="en-GB" sz="3200" dirty="0"/>
              <a:t> </a:t>
            </a:r>
            <a:r>
              <a:rPr lang="en-GB" sz="3200" dirty="0" err="1"/>
              <a:t>comando</a:t>
            </a:r>
            <a:r>
              <a:rPr lang="en-GB" sz="3200" dirty="0"/>
              <a:t> </a:t>
            </a:r>
            <a:r>
              <a:rPr lang="en-GB" sz="3200" i="1" dirty="0" err="1"/>
              <a:t>npm</a:t>
            </a:r>
            <a:r>
              <a:rPr lang="en-GB" sz="3200" i="1" dirty="0"/>
              <a:t> list</a:t>
            </a:r>
            <a:r>
              <a:rPr lang="en-GB" sz="3200" dirty="0"/>
              <a:t> per </a:t>
            </a:r>
            <a:r>
              <a:rPr lang="en-GB" sz="3200" dirty="0" err="1"/>
              <a:t>verificare</a:t>
            </a:r>
            <a:r>
              <a:rPr lang="en-GB" sz="3200" dirty="0"/>
              <a:t> le </a:t>
            </a:r>
            <a:r>
              <a:rPr lang="en-GB" sz="3200" dirty="0" err="1"/>
              <a:t>dipendenze</a:t>
            </a:r>
            <a:endParaRPr lang="en-GB" sz="3200" dirty="0"/>
          </a:p>
          <a:p>
            <a:pPr lvl="1"/>
            <a:r>
              <a:rPr lang="en-GB" sz="3200" dirty="0" err="1"/>
              <a:t>Verificate</a:t>
            </a:r>
            <a:r>
              <a:rPr lang="en-GB" sz="3200" dirty="0"/>
              <a:t> la </a:t>
            </a:r>
            <a:r>
              <a:rPr lang="en-GB" sz="3200" dirty="0" err="1"/>
              <a:t>versione</a:t>
            </a:r>
            <a:r>
              <a:rPr lang="en-GB" sz="3200" dirty="0"/>
              <a:t> di </a:t>
            </a:r>
            <a:r>
              <a:rPr lang="en-GB" sz="3200" i="1" dirty="0"/>
              <a:t>node</a:t>
            </a:r>
            <a:r>
              <a:rPr lang="en-GB" sz="3200" dirty="0"/>
              <a:t> e </a:t>
            </a:r>
            <a:r>
              <a:rPr lang="en-GB" sz="3200" i="1" dirty="0" err="1"/>
              <a:t>npm</a:t>
            </a:r>
            <a:r>
              <a:rPr lang="en-GB" sz="3200" dirty="0"/>
              <a:t> </a:t>
            </a:r>
            <a:r>
              <a:rPr lang="en-GB" sz="3200" dirty="0" err="1"/>
              <a:t>richiesta</a:t>
            </a:r>
            <a:r>
              <a:rPr lang="en-GB" sz="3200" dirty="0"/>
              <a:t> </a:t>
            </a:r>
            <a:r>
              <a:rPr lang="en-GB" sz="3200" dirty="0" err="1"/>
              <a:t>dai</a:t>
            </a:r>
            <a:r>
              <a:rPr lang="en-GB" sz="3200" dirty="0"/>
              <a:t> packages</a:t>
            </a:r>
          </a:p>
          <a:p>
            <a:pPr lvl="1"/>
            <a:r>
              <a:rPr lang="en-GB" sz="3200" dirty="0"/>
              <a:t>In </a:t>
            </a:r>
            <a:r>
              <a:rPr lang="en-GB" sz="3200" dirty="0" err="1"/>
              <a:t>caso</a:t>
            </a:r>
            <a:r>
              <a:rPr lang="en-GB" sz="3200" dirty="0"/>
              <a:t> </a:t>
            </a:r>
            <a:r>
              <a:rPr lang="en-GB" sz="3200" dirty="0" err="1"/>
              <a:t>l’errore</a:t>
            </a:r>
            <a:r>
              <a:rPr lang="en-GB" sz="3200" dirty="0"/>
              <a:t> </a:t>
            </a:r>
            <a:r>
              <a:rPr lang="en-GB" sz="3200" dirty="0" err="1"/>
              <a:t>persista</a:t>
            </a:r>
            <a:r>
              <a:rPr lang="en-GB" sz="3200" dirty="0"/>
              <a:t>, </a:t>
            </a:r>
            <a:r>
              <a:rPr lang="en-GB" sz="3200" dirty="0" err="1"/>
              <a:t>lanciate</a:t>
            </a:r>
            <a:r>
              <a:rPr lang="en-GB" sz="3200" dirty="0"/>
              <a:t> </a:t>
            </a:r>
            <a:r>
              <a:rPr lang="en-GB" sz="3200" i="1" dirty="0" err="1"/>
              <a:t>npm</a:t>
            </a:r>
            <a:r>
              <a:rPr lang="en-GB" sz="3200" i="1" dirty="0"/>
              <a:t> update</a:t>
            </a:r>
            <a:r>
              <a:rPr lang="en-GB" sz="3200" dirty="0"/>
              <a:t> per </a:t>
            </a:r>
            <a:r>
              <a:rPr lang="en-GB" sz="3200" dirty="0" err="1"/>
              <a:t>aggiornare</a:t>
            </a:r>
            <a:r>
              <a:rPr lang="en-GB" sz="3200" dirty="0"/>
              <a:t> le </a:t>
            </a:r>
            <a:r>
              <a:rPr lang="en-GB" sz="3200" dirty="0" err="1"/>
              <a:t>dipendenze</a:t>
            </a:r>
            <a:endParaRPr lang="en-GB" sz="3200" dirty="0"/>
          </a:p>
          <a:p>
            <a:pPr lvl="1"/>
            <a:r>
              <a:rPr lang="en-GB" sz="3200" dirty="0"/>
              <a:t>In </a:t>
            </a:r>
            <a:r>
              <a:rPr lang="en-GB" sz="3200" dirty="0" err="1"/>
              <a:t>caso</a:t>
            </a:r>
            <a:r>
              <a:rPr lang="en-GB" sz="3200" dirty="0"/>
              <a:t> </a:t>
            </a:r>
            <a:r>
              <a:rPr lang="en-GB" sz="3200" dirty="0" err="1"/>
              <a:t>l’errore</a:t>
            </a:r>
            <a:r>
              <a:rPr lang="en-GB" sz="3200" dirty="0"/>
              <a:t> </a:t>
            </a:r>
            <a:r>
              <a:rPr lang="en-GB" sz="3200" dirty="0" err="1"/>
              <a:t>persista</a:t>
            </a:r>
            <a:r>
              <a:rPr lang="en-GB" sz="3200" dirty="0"/>
              <a:t>, </a:t>
            </a:r>
            <a:r>
              <a:rPr lang="en-GB" sz="3200" dirty="0" err="1"/>
              <a:t>lanciate</a:t>
            </a:r>
            <a:r>
              <a:rPr lang="en-GB" sz="3200" dirty="0"/>
              <a:t> </a:t>
            </a:r>
            <a:r>
              <a:rPr lang="en-GB" sz="3200" i="1" dirty="0" err="1"/>
              <a:t>npm</a:t>
            </a:r>
            <a:r>
              <a:rPr lang="en-GB" sz="3200" i="1" dirty="0"/>
              <a:t> cache clear e </a:t>
            </a:r>
            <a:r>
              <a:rPr lang="en-GB" sz="3200" dirty="0" err="1" smtClean="0"/>
              <a:t>riprovate</a:t>
            </a:r>
            <a:endParaRPr lang="en-GB" sz="32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600px-Warning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06" r="-32306"/>
          <a:stretch>
            <a:fillRect/>
          </a:stretch>
        </p:blipFill>
        <p:spPr>
          <a:xfrm>
            <a:off x="10114497" y="0"/>
            <a:ext cx="2586889" cy="13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Cosa ci ho guadagnato?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7634"/>
          </a:xfrm>
        </p:spPr>
        <p:txBody>
          <a:bodyPr>
            <a:normAutofit/>
          </a:bodyPr>
          <a:lstStyle/>
          <a:p>
            <a:r>
              <a:rPr lang="it-IT" dirty="0" smtClean="0"/>
              <a:t>Ordine e separazione delle responsabilità dei </a:t>
            </a:r>
            <a:r>
              <a:rPr lang="it-IT" dirty="0" err="1" smtClean="0"/>
              <a:t>tools</a:t>
            </a:r>
            <a:endParaRPr lang="it-IT" dirty="0"/>
          </a:p>
          <a:p>
            <a:r>
              <a:rPr lang="it-IT" dirty="0" smtClean="0"/>
              <a:t>Automatizzazione: possiamo concentrarci (quasi) solo sui requisiti funzionali</a:t>
            </a:r>
          </a:p>
          <a:p>
            <a:r>
              <a:rPr lang="it-IT" dirty="0"/>
              <a:t>Netta separazione tra client da sviluppo server</a:t>
            </a:r>
          </a:p>
          <a:p>
            <a:r>
              <a:rPr lang="it-IT" dirty="0" smtClean="0"/>
              <a:t>Nuove funzionalità non presenti in Visual Studio</a:t>
            </a:r>
          </a:p>
          <a:p>
            <a:endParaRPr lang="it-IT" dirty="0" smtClean="0"/>
          </a:p>
          <a:p>
            <a:endParaRPr lang="en-US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061" y="153089"/>
            <a:ext cx="1332000" cy="1332000"/>
          </a:xfrm>
          <a:prstGeom prst="rect">
            <a:avLst/>
          </a:prstGeom>
        </p:spPr>
      </p:pic>
      <p:pic>
        <p:nvPicPr>
          <p:cNvPr id="7" name="Picture 6" descr="guadagn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261" y="5430443"/>
            <a:ext cx="1427557" cy="142755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98914" y="5824129"/>
            <a:ext cx="10820416" cy="908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000" b="1" dirty="0" smtClean="0"/>
              <a:t>…Ho fatto contento il </a:t>
            </a:r>
            <a:r>
              <a:rPr lang="it-IT" sz="4000" b="1" dirty="0" err="1" smtClean="0"/>
              <a:t>frontend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developer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1564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 oggi voglio usare Visual Studio con Grunt e </a:t>
            </a:r>
            <a:r>
              <a:rPr lang="it-IT" dirty="0" err="1"/>
              <a:t>Bower</a:t>
            </a:r>
            <a:r>
              <a:rPr lang="it-IT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t-IT" sz="3200" dirty="0"/>
              <a:t>Visual Studio 2015</a:t>
            </a:r>
            <a:r>
              <a:rPr lang="en-US" sz="3200" dirty="0"/>
              <a:t> </a:t>
            </a:r>
            <a:r>
              <a:rPr lang="en-US" sz="3200" dirty="0" smtClean="0"/>
              <a:t>CTP6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it-IT" sz="3200" dirty="0"/>
              <a:t>Visual Studio 2013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hlinkClick r:id="rId3"/>
              </a:rPr>
              <a:t>Introducing Gulp, Grunt, Bower, and </a:t>
            </a:r>
            <a:r>
              <a:rPr lang="en-GB" b="1" dirty="0" err="1">
                <a:hlinkClick r:id="rId3"/>
              </a:rPr>
              <a:t>npm</a:t>
            </a:r>
            <a:r>
              <a:rPr lang="en-GB" b="1" dirty="0">
                <a:hlinkClick r:id="rId3"/>
              </a:rPr>
              <a:t> support for Visual Studio </a:t>
            </a:r>
            <a:r>
              <a:rPr lang="it-IT" dirty="0">
                <a:hlinkClick r:id="rId3"/>
              </a:rPr>
              <a:t> </a:t>
            </a:r>
            <a:endParaRPr lang="it-IT" dirty="0"/>
          </a:p>
          <a:p>
            <a:pPr lvl="2">
              <a:lnSpc>
                <a:spcPct val="100000"/>
              </a:lnSpc>
            </a:pPr>
            <a:r>
              <a:rPr lang="it-IT" sz="2200" dirty="0"/>
              <a:t>Task </a:t>
            </a:r>
            <a:r>
              <a:rPr lang="it-IT" sz="2200" dirty="0" err="1"/>
              <a:t>Runner</a:t>
            </a:r>
            <a:r>
              <a:rPr lang="it-IT" sz="2200" dirty="0"/>
              <a:t> Explorer Extension</a:t>
            </a:r>
          </a:p>
          <a:p>
            <a:pPr lvl="2">
              <a:lnSpc>
                <a:spcPct val="100000"/>
              </a:lnSpc>
            </a:pPr>
            <a:r>
              <a:rPr lang="it-IT" sz="2200" dirty="0"/>
              <a:t>NPM/</a:t>
            </a:r>
            <a:r>
              <a:rPr lang="it-IT" sz="2200" dirty="0" err="1"/>
              <a:t>Bower</a:t>
            </a:r>
            <a:r>
              <a:rPr lang="it-IT" sz="2200" dirty="0"/>
              <a:t> Package </a:t>
            </a:r>
            <a:r>
              <a:rPr lang="it-IT" sz="2200" dirty="0" err="1"/>
              <a:t>Intellisense</a:t>
            </a:r>
            <a:endParaRPr lang="it-IT" sz="2200" dirty="0"/>
          </a:p>
          <a:p>
            <a:pPr lvl="2">
              <a:lnSpc>
                <a:spcPct val="100000"/>
              </a:lnSpc>
            </a:pPr>
            <a:r>
              <a:rPr lang="it-IT" sz="2200" dirty="0"/>
              <a:t>Grunt </a:t>
            </a:r>
            <a:r>
              <a:rPr lang="it-IT" sz="2200" dirty="0" err="1"/>
              <a:t>Launcher</a:t>
            </a:r>
            <a:endParaRPr lang="it-IT" sz="2200" dirty="0"/>
          </a:p>
          <a:p>
            <a:pPr>
              <a:lnSpc>
                <a:spcPct val="100000"/>
              </a:lnSpc>
            </a:pPr>
            <a:r>
              <a:rPr lang="it-IT" sz="3200" dirty="0"/>
              <a:t>Usare Visual Studio come editor </a:t>
            </a:r>
            <a:r>
              <a:rPr lang="it-IT" sz="3200" dirty="0" smtClean="0"/>
              <a:t>e </a:t>
            </a:r>
            <a:r>
              <a:rPr lang="it-IT" sz="3200" dirty="0" err="1" smtClean="0"/>
              <a:t>Npm</a:t>
            </a:r>
            <a:r>
              <a:rPr lang="it-IT" sz="3200" dirty="0"/>
              <a:t>, Grunt e </a:t>
            </a:r>
            <a:r>
              <a:rPr lang="it-IT" sz="3200" dirty="0" err="1"/>
              <a:t>Bower</a:t>
            </a:r>
            <a:r>
              <a:rPr lang="it-IT" sz="3200" dirty="0"/>
              <a:t> a linea di comando </a:t>
            </a:r>
          </a:p>
        </p:txBody>
      </p:sp>
    </p:spTree>
    <p:extLst>
      <p:ext uri="{BB962C8B-B14F-4D97-AF65-F5344CB8AC3E}">
        <p14:creationId xmlns:p14="http://schemas.microsoft.com/office/powerpoint/2010/main" val="14168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 cosa non parleremo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it-IT" sz="4000" dirty="0"/>
              <a:t>ASP.NET</a:t>
            </a:r>
          </a:p>
          <a:p>
            <a:pPr>
              <a:lnSpc>
                <a:spcPct val="160000"/>
              </a:lnSpc>
            </a:pPr>
            <a:r>
              <a:rPr lang="it-IT" sz="4000" dirty="0" err="1"/>
              <a:t>NuGet</a:t>
            </a:r>
            <a:endParaRPr lang="it-IT" sz="4000" dirty="0"/>
          </a:p>
          <a:p>
            <a:pPr>
              <a:lnSpc>
                <a:spcPct val="160000"/>
              </a:lnSpc>
            </a:pPr>
            <a:r>
              <a:rPr lang="it-IT" sz="4000" dirty="0"/>
              <a:t>Design </a:t>
            </a:r>
            <a:r>
              <a:rPr lang="it-IT" sz="4000" dirty="0" smtClean="0"/>
              <a:t>del </a:t>
            </a:r>
            <a:r>
              <a:rPr lang="it-IT" sz="4000" dirty="0"/>
              <a:t>codice</a:t>
            </a:r>
          </a:p>
          <a:p>
            <a:pPr>
              <a:lnSpc>
                <a:spcPct val="160000"/>
              </a:lnSpc>
            </a:pPr>
            <a:r>
              <a:rPr lang="it-IT" sz="4000" dirty="0" err="1"/>
              <a:t>Coding</a:t>
            </a:r>
            <a:r>
              <a:rPr lang="it-IT" sz="4000" dirty="0"/>
              <a:t> style</a:t>
            </a:r>
          </a:p>
          <a:p>
            <a:pPr>
              <a:lnSpc>
                <a:spcPct val="160000"/>
              </a:lnSpc>
            </a:pPr>
            <a:r>
              <a:rPr lang="it-IT" sz="4000" dirty="0"/>
              <a:t>Pattern</a:t>
            </a:r>
            <a:endParaRPr lang="en-US" sz="4000" dirty="0"/>
          </a:p>
          <a:p>
            <a:pPr>
              <a:lnSpc>
                <a:spcPct val="160000"/>
              </a:lnSpc>
            </a:pPr>
            <a:r>
              <a:rPr lang="it-IT" sz="4000" dirty="0" smtClean="0"/>
              <a:t>Sicurezza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88522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Link utili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Bower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bower.io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http://bower.io/search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dirty="0" err="1" smtClean="0"/>
              <a:t>Npm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https://www.npmjs.com</a:t>
            </a:r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blog.npmjs.org</a:t>
            </a:r>
            <a:endParaRPr lang="en-US" dirty="0"/>
          </a:p>
          <a:p>
            <a:r>
              <a:rPr lang="en-US" dirty="0" smtClean="0"/>
              <a:t>Grunt</a:t>
            </a:r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gruntjs.com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http://gruntjs.com/</a:t>
            </a:r>
            <a:r>
              <a:rPr lang="en-US" dirty="0" smtClean="0">
                <a:hlinkClick r:id="rId7"/>
              </a:rPr>
              <a:t>plugins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://reboot.carucci.org/frontend-life-is-easy-with-</a:t>
            </a:r>
            <a:r>
              <a:rPr lang="en-US" dirty="0" smtClean="0">
                <a:hlinkClick r:id="rId8"/>
              </a:rPr>
              <a:t>grunt</a:t>
            </a:r>
            <a:endParaRPr lang="en-US" dirty="0" smtClean="0"/>
          </a:p>
          <a:p>
            <a:r>
              <a:rPr lang="en-US" dirty="0" smtClean="0"/>
              <a:t>Source Map</a:t>
            </a:r>
          </a:p>
          <a:p>
            <a:pPr lvl="1"/>
            <a:r>
              <a:rPr lang="en-US" dirty="0" smtClean="0">
                <a:hlinkClick r:id="rId9"/>
              </a:rPr>
              <a:t>http</a:t>
            </a:r>
            <a:r>
              <a:rPr lang="en-US" dirty="0">
                <a:hlinkClick r:id="rId9"/>
              </a:rPr>
              <a:t>://www.html5rocks.com/en/tutorials/developertools/sourcemaps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en-US" dirty="0" err="1" smtClean="0"/>
              <a:t>Livereload</a:t>
            </a:r>
            <a:endParaRPr lang="en-US" dirty="0" smtClean="0"/>
          </a:p>
          <a:p>
            <a:pPr lvl="1"/>
            <a:r>
              <a:rPr lang="en-US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10"/>
              </a:rPr>
              <a:t>http://</a:t>
            </a:r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10"/>
              </a:rPr>
              <a:t>livereload.com</a:t>
            </a:r>
            <a:endParaRPr lang="en-US" dirty="0" smtClean="0">
              <a:solidFill>
                <a:srgbClr val="000000"/>
              </a:solidFill>
              <a:latin typeface="Lucida Grande"/>
              <a:ea typeface="Lucida Grande"/>
              <a:cs typeface="Lucida Grande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6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Q&amp;A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Tutto il </a:t>
            </a:r>
            <a:r>
              <a:rPr lang="it-IT" dirty="0"/>
              <a:t>m</a:t>
            </a:r>
            <a:r>
              <a:rPr lang="it-IT" dirty="0" smtClean="0"/>
              <a:t>ateriale di questa sessione su</a:t>
            </a:r>
          </a:p>
          <a:p>
            <a:pPr marL="0" indent="0">
              <a:buNone/>
            </a:pPr>
            <a:r>
              <a:rPr lang="it-IT" dirty="0" smtClean="0">
                <a:hlinkClick r:id="rId3"/>
              </a:rPr>
              <a:t>http://www.communitydays.it/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Lascia subito il feedback su questa sessione,</a:t>
            </a:r>
          </a:p>
          <a:p>
            <a:pPr marL="0" indent="0">
              <a:buNone/>
            </a:pPr>
            <a:r>
              <a:rPr lang="it-IT" dirty="0" smtClean="0"/>
              <a:t>potrai essere estratto per i nostri premi!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Seguici su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Twitter</a:t>
            </a:r>
            <a:r>
              <a:rPr lang="it-IT" dirty="0" smtClean="0"/>
              <a:t> @</a:t>
            </a:r>
            <a:r>
              <a:rPr lang="it-IT" dirty="0" err="1" smtClean="0"/>
              <a:t>CommunityDaysIT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Facebook http://facebook.com/cdaysit</a:t>
            </a:r>
          </a:p>
          <a:p>
            <a:pPr marL="0" indent="0">
              <a:buNone/>
            </a:pPr>
            <a:r>
              <a:rPr lang="it-IT" dirty="0" smtClean="0"/>
              <a:t>	#CDays15</a:t>
            </a:r>
          </a:p>
          <a:p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660" y="1825625"/>
            <a:ext cx="28956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 cosa parleremo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5" y="2918619"/>
            <a:ext cx="4038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6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 po’ di </a:t>
            </a:r>
            <a:r>
              <a:rPr lang="it-IT" dirty="0" err="1" smtClean="0"/>
              <a:t>spolier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39" y="3191470"/>
            <a:ext cx="2667000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04" y="2777812"/>
            <a:ext cx="3604187" cy="3167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45" y="2145847"/>
            <a:ext cx="2440259" cy="95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6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L’esigenza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it-IT" dirty="0"/>
              <a:t>Scaricare e gestire nel progetto le librerie esterne (</a:t>
            </a:r>
            <a:r>
              <a:rPr lang="it-IT" dirty="0" err="1"/>
              <a:t>jQuery</a:t>
            </a:r>
            <a:r>
              <a:rPr lang="it-IT" dirty="0"/>
              <a:t>, </a:t>
            </a:r>
            <a:r>
              <a:rPr lang="it-IT" dirty="0" err="1"/>
              <a:t>Angular</a:t>
            </a:r>
            <a:r>
              <a:rPr lang="it-IT" dirty="0"/>
              <a:t>, </a:t>
            </a:r>
            <a:r>
              <a:rPr lang="it-IT" dirty="0" err="1"/>
              <a:t>Boostrap</a:t>
            </a:r>
            <a:r>
              <a:rPr lang="it-IT" dirty="0"/>
              <a:t> …)</a:t>
            </a:r>
          </a:p>
          <a:p>
            <a:pPr>
              <a:lnSpc>
                <a:spcPct val="150000"/>
              </a:lnSpc>
            </a:pPr>
            <a:r>
              <a:rPr lang="it-IT" dirty="0"/>
              <a:t>Ottimizzare </a:t>
            </a:r>
            <a:r>
              <a:rPr lang="it-IT" dirty="0" smtClean="0"/>
              <a:t>le risorse utilizzate </a:t>
            </a:r>
            <a:r>
              <a:rPr lang="it-IT" dirty="0"/>
              <a:t>dal </a:t>
            </a:r>
            <a:r>
              <a:rPr lang="it-IT" dirty="0" smtClean="0"/>
              <a:t>website (</a:t>
            </a:r>
            <a:r>
              <a:rPr lang="it-IT" dirty="0" err="1" smtClean="0"/>
              <a:t>minificazione</a:t>
            </a:r>
            <a:r>
              <a:rPr lang="it-IT" dirty="0" smtClean="0"/>
              <a:t> e compressione)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smtClean="0"/>
              <a:t>Trasformare le risorse (file </a:t>
            </a:r>
            <a:r>
              <a:rPr lang="it-IT" dirty="0" err="1" smtClean="0"/>
              <a:t>Sass</a:t>
            </a:r>
            <a:r>
              <a:rPr lang="it-IT" dirty="0"/>
              <a:t>,</a:t>
            </a:r>
            <a:r>
              <a:rPr lang="it-IT" dirty="0" smtClean="0"/>
              <a:t> </a:t>
            </a:r>
            <a:r>
              <a:rPr lang="it-IT" dirty="0" err="1" smtClean="0"/>
              <a:t>Less</a:t>
            </a:r>
            <a:r>
              <a:rPr lang="it-IT" dirty="0" smtClean="0"/>
              <a:t>, </a:t>
            </a:r>
            <a:r>
              <a:rPr lang="it-IT" dirty="0" err="1" smtClean="0"/>
              <a:t>TypeScript</a:t>
            </a:r>
            <a:r>
              <a:rPr lang="it-IT" dirty="0" smtClean="0"/>
              <a:t> o </a:t>
            </a:r>
            <a:r>
              <a:rPr lang="it-IT" dirty="0" err="1" smtClean="0"/>
              <a:t>CoffeeScript</a:t>
            </a:r>
            <a:r>
              <a:rPr lang="it-IT" dirty="0" smtClean="0"/>
              <a:t>)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Lanciare </a:t>
            </a:r>
            <a:r>
              <a:rPr lang="it-IT" dirty="0" err="1"/>
              <a:t>unit</a:t>
            </a:r>
            <a:r>
              <a:rPr lang="it-IT" dirty="0"/>
              <a:t> test client </a:t>
            </a:r>
            <a:r>
              <a:rPr lang="it-IT" dirty="0" smtClean="0"/>
              <a:t>side </a:t>
            </a:r>
          </a:p>
          <a:p>
            <a:pPr>
              <a:lnSpc>
                <a:spcPct val="150000"/>
              </a:lnSpc>
            </a:pPr>
            <a:r>
              <a:rPr lang="it-IT" dirty="0" smtClean="0"/>
              <a:t>Validare il codice JavaScript (</a:t>
            </a:r>
            <a:r>
              <a:rPr lang="it-IT" dirty="0" err="1" smtClean="0"/>
              <a:t>JsHint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3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Cosa abbiamo oggi</a:t>
            </a:r>
            <a:endParaRPr lang="en-US" dirty="0"/>
          </a:p>
        </p:txBody>
      </p:sp>
      <p:pic>
        <p:nvPicPr>
          <p:cNvPr id="5" name="Picture 2" descr="\\mildata002.it.net.intra\caruccig\WorkArea\My Pictures\zHga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69" y="1731212"/>
            <a:ext cx="3415273" cy="339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787" y="1182090"/>
            <a:ext cx="5600643" cy="2997412"/>
          </a:xfr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4" y="4268441"/>
            <a:ext cx="4610431" cy="25895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7506" y="5336902"/>
            <a:ext cx="194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53253" y="5754853"/>
            <a:ext cx="168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WebEssentials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55512" y="1952801"/>
            <a:ext cx="168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1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de 2015.pptx" id="{F71343F8-BA49-4355-A903-A583D239D75B}" vid="{8536FDCC-D911-42E0-88A9-739AA35857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3434</TotalTime>
  <Words>2783</Words>
  <Application>Microsoft Macintosh PowerPoint</Application>
  <PresentationFormat>Custom</PresentationFormat>
  <Paragraphs>412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template</vt:lpstr>
      <vt:lpstr>ASP05 - Npm, grunt e bower il nuovo package manager di Visual Studio 2015</vt:lpstr>
      <vt:lpstr>Grazie a</vt:lpstr>
      <vt:lpstr>Obiettivi</vt:lpstr>
      <vt:lpstr>Agenda</vt:lpstr>
      <vt:lpstr>Di cosa non parleremo</vt:lpstr>
      <vt:lpstr>Di cosa parleremo</vt:lpstr>
      <vt:lpstr>Un po’ di spolier</vt:lpstr>
      <vt:lpstr>L’esigenza</vt:lpstr>
      <vt:lpstr>Cosa abbiamo oggi</vt:lpstr>
      <vt:lpstr>Right tool for the right job</vt:lpstr>
      <vt:lpstr>Perché cambiare?</vt:lpstr>
      <vt:lpstr>Di cosa abbiamo bisogno</vt:lpstr>
      <vt:lpstr>Npm</vt:lpstr>
      <vt:lpstr>Bower</vt:lpstr>
      <vt:lpstr>{package,bower}.json</vt:lpstr>
      <vt:lpstr>Grunt</vt:lpstr>
      <vt:lpstr>GruntFile.{js,coffee}</vt:lpstr>
      <vt:lpstr>grunt-bower-task</vt:lpstr>
      <vt:lpstr>grunt-bower-task layout</vt:lpstr>
      <vt:lpstr>demo</vt:lpstr>
      <vt:lpstr>semver - versioning delle librerie</vt:lpstr>
      <vt:lpstr>semver - definizione delle dipendenze</vt:lpstr>
      <vt:lpstr>semver – Esempi</vt:lpstr>
      <vt:lpstr>Supporto di Npm, Grunt e Bower in Visual Studio 2015</vt:lpstr>
      <vt:lpstr>Ottimizziamo!</vt:lpstr>
      <vt:lpstr>Source map</vt:lpstr>
      <vt:lpstr>Plugin di Grunt</vt:lpstr>
      <vt:lpstr>Workflow</vt:lpstr>
      <vt:lpstr>demo</vt:lpstr>
      <vt:lpstr>Quanto ho risparmiato?</vt:lpstr>
      <vt:lpstr>Grunt - globbing patterns</vt:lpstr>
      <vt:lpstr>Grunt - static e dynamic mapping</vt:lpstr>
      <vt:lpstr>Ciclo di sviluppo</vt:lpstr>
      <vt:lpstr>Watch e Connect</vt:lpstr>
      <vt:lpstr>Livereload</vt:lpstr>
      <vt:lpstr>Livereload e Grunt</vt:lpstr>
      <vt:lpstr>Ciclo di sviluppo (Update)</vt:lpstr>
      <vt:lpstr>Trasformare le risorse</vt:lpstr>
      <vt:lpstr>demo</vt:lpstr>
      <vt:lpstr>Voglio di più!</vt:lpstr>
      <vt:lpstr>Mocking dei servizi</vt:lpstr>
      <vt:lpstr>demo</vt:lpstr>
      <vt:lpstr>La command line</vt:lpstr>
      <vt:lpstr>Mamma, mi si è rotto Npm</vt:lpstr>
      <vt:lpstr>Cosa fare?</vt:lpstr>
      <vt:lpstr>npm@3</vt:lpstr>
      <vt:lpstr>Npm, Windows e Visual Studio: manuale di sopravvivenza</vt:lpstr>
      <vt:lpstr>Cosa ci ho guadagnato?</vt:lpstr>
      <vt:lpstr>Se oggi voglio usare Visual Studio con Grunt e Bower?</vt:lpstr>
      <vt:lpstr>Link utili</vt:lpstr>
      <vt:lpstr>Q&amp;A</vt:lpstr>
    </vt:vector>
  </TitlesOfParts>
  <Company>BNP Paribas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Codice - Titolo</dc:title>
  <dc:creator>CARUCCI Gianluca</dc:creator>
  <cp:lastModifiedBy>Gianluca</cp:lastModifiedBy>
  <cp:revision>544</cp:revision>
  <cp:lastPrinted>2015-03-14T09:44:29Z</cp:lastPrinted>
  <dcterms:created xsi:type="dcterms:W3CDTF">2015-02-27T10:30:45Z</dcterms:created>
  <dcterms:modified xsi:type="dcterms:W3CDTF">2015-03-26T20:58:35Z</dcterms:modified>
</cp:coreProperties>
</file>