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28"/>
  </p:notesMasterIdLst>
  <p:sldIdLst>
    <p:sldId id="256" r:id="rId2"/>
    <p:sldId id="320" r:id="rId3"/>
    <p:sldId id="353" r:id="rId4"/>
    <p:sldId id="368" r:id="rId5"/>
    <p:sldId id="339" r:id="rId6"/>
    <p:sldId id="332" r:id="rId7"/>
    <p:sldId id="359" r:id="rId8"/>
    <p:sldId id="335" r:id="rId9"/>
    <p:sldId id="334" r:id="rId10"/>
    <p:sldId id="328" r:id="rId11"/>
    <p:sldId id="351" r:id="rId12"/>
    <p:sldId id="350" r:id="rId13"/>
    <p:sldId id="365" r:id="rId14"/>
    <p:sldId id="346" r:id="rId15"/>
    <p:sldId id="367" r:id="rId16"/>
    <p:sldId id="369" r:id="rId17"/>
    <p:sldId id="354" r:id="rId18"/>
    <p:sldId id="355" r:id="rId19"/>
    <p:sldId id="345" r:id="rId20"/>
    <p:sldId id="358" r:id="rId21"/>
    <p:sldId id="348" r:id="rId22"/>
    <p:sldId id="303" r:id="rId23"/>
    <p:sldId id="337" r:id="rId24"/>
    <p:sldId id="342" r:id="rId25"/>
    <p:sldId id="321" r:id="rId26"/>
    <p:sldId id="370" r:id="rId2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Calibri Light" panose="020F0302020204030204" pitchFamily="34" charset="0"/>
      <p:regular r:id="rId33"/>
      <p:italic r:id="rId34"/>
    </p:embeddedFont>
    <p:embeddedFont>
      <p:font typeface="Cambria Math" panose="02040503050406030204" pitchFamily="18" charset="0"/>
      <p:regular r:id="rId35"/>
    </p:embeddedFont>
    <p:embeddedFont>
      <p:font typeface="Lato" panose="020B060402020202020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Title" id="{CBDC1DDE-3E5E-4D9A-87A6-DA527AE0759C}">
          <p14:sldIdLst>
            <p14:sldId id="256"/>
          </p14:sldIdLst>
        </p14:section>
        <p14:section name="Background" id="{9E95A12A-4D7E-44D4-9FD1-942588D71A35}">
          <p14:sldIdLst>
            <p14:sldId id="320"/>
            <p14:sldId id="353"/>
            <p14:sldId id="368"/>
            <p14:sldId id="339"/>
          </p14:sldIdLst>
        </p14:section>
        <p14:section name="Model" id="{3843170F-F1FA-4AF0-A74F-269F98549DC5}">
          <p14:sldIdLst>
            <p14:sldId id="332"/>
            <p14:sldId id="359"/>
            <p14:sldId id="335"/>
            <p14:sldId id="334"/>
            <p14:sldId id="328"/>
            <p14:sldId id="351"/>
            <p14:sldId id="350"/>
            <p14:sldId id="365"/>
          </p14:sldIdLst>
        </p14:section>
        <p14:section name="Experimental Paradigm" id="{1F3CD795-BF28-4CD7-85BD-D6AA6EEDFC6C}">
          <p14:sldIdLst>
            <p14:sldId id="346"/>
            <p14:sldId id="367"/>
            <p14:sldId id="369"/>
            <p14:sldId id="354"/>
            <p14:sldId id="355"/>
            <p14:sldId id="345"/>
            <p14:sldId id="358"/>
            <p14:sldId id="348"/>
          </p14:sldIdLst>
        </p14:section>
        <p14:section name="Results and Discussion" id="{24EE7EAF-4C05-4B67-AB01-B3381D9D5586}">
          <p14:sldIdLst>
            <p14:sldId id="303"/>
            <p14:sldId id="337"/>
            <p14:sldId id="342"/>
          </p14:sldIdLst>
        </p14:section>
        <p14:section name="Acknowledgements" id="{DFEF9A69-24A8-4392-8175-2DAE48325AA5}">
          <p14:sldIdLst>
            <p14:sldId id="321"/>
            <p14:sldId id="3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CDDD"/>
    <a:srgbClr val="215867"/>
    <a:srgbClr val="0070C0"/>
    <a:srgbClr val="AB94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882" autoAdjust="0"/>
    <p:restoredTop sz="71914" autoAdjust="0"/>
  </p:normalViewPr>
  <p:slideViewPr>
    <p:cSldViewPr snapToGrid="0">
      <p:cViewPr varScale="1">
        <p:scale>
          <a:sx n="52" d="100"/>
          <a:sy n="52" d="100"/>
        </p:scale>
        <p:origin x="29" y="4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5cc35e5fe9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5cc35e5fe9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 fontAlgn="base"/>
            <a:r>
              <a:rPr lang="en-US" dirty="0"/>
              <a:t>We can see that if we 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changed the means of the Gaussian we would be better able to capture the data form this utterance</a:t>
            </a:r>
          </a:p>
          <a:p>
            <a:pPr rtl="0"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We want to take that into account in order model by adding a mechanism allowing to adapt means of our Gaussians to each utterance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78424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5cc35e5fe9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5cc35e5fe9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How the means have moved is what we want to capture in our model as the infants representation of utterance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76649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5cc35e5fe9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5cc35e5fe9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Expansion contraction axes with i-vector on side add numbers to this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 one direction you would expand in the opposite you would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ocntract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This mechanism has been used in speech technologies for speaker recognition, language identification among other things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This is a good descriptor of one utterance in comparison to other utterances which is going to capture speaker information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We’re going to call this an i-vector and use this as the representation for each utterance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In reality we have 2048 gaussians and 39 dimensions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Our I-vector is 400 dimensions long which is low compared to the number of possible dimensions of movement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82824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5cc35e5fe9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5cc35e5fe9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Expansion contraction axes with i-vector on side add numbers to this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This mechanism has been used in speech technologies for speaker recognition, language identification among other things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This is a good descriptor of one utterance in comparison to other utterances which is going to capture speaker information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We’re going to call this an i-vector and use this as the representation for each utterance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In reality we have 2048 gaussians and 39 dimensions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Our I-vector is 400 dimensions long which is low compared to the number of possible dimensions of movement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39249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keep happening until they are bored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Talk through this graph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[TODO: Add 3 dots to end of each phase]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[TODO: Make A/B bigger]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5881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keep happening until they are bored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Talk through this graph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[TODO: Add 3 dots to end of each phase]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[TODO: Make A/B bigger]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657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much simpler – we don’t need to model the fine details of the experiment</a:t>
            </a:r>
          </a:p>
          <a:p>
            <a:r>
              <a:rPr lang="en-US" dirty="0"/>
              <a:t>Doesn’t require fitting any parameter</a:t>
            </a:r>
          </a:p>
        </p:txBody>
      </p:sp>
    </p:spTree>
    <p:extLst>
      <p:ext uri="{BB962C8B-B14F-4D97-AF65-F5344CB8AC3E}">
        <p14:creationId xmlns:p14="http://schemas.microsoft.com/office/powerpoint/2010/main" val="6791653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2760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D607DE3D-A3EE-42B5-8634-52972D2A7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50% is chance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77b0f01f1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77b0f01f1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do infants know about their native language in the first year of life?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Has been studied for many years and we have evidence for much learning which takes place in this time.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example, by one year old infants are able to discriminate between different phonemes of their native language, discriminate between language and discriminate between speakers.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Speakers is what I will focus on today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[Explain LFE]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Found in 4.5 month </a:t>
            </a:r>
            <a:r>
              <a:rPr lang="en-US" dirty="0" err="1"/>
              <a:t>olds</a:t>
            </a:r>
            <a:r>
              <a:rPr lang="en-US" dirty="0"/>
              <a:t> and 7 month </a:t>
            </a:r>
            <a:r>
              <a:rPr lang="en-US" dirty="0" err="1"/>
              <a:t>olds</a:t>
            </a:r>
            <a:r>
              <a:rPr lang="en-US" dirty="0"/>
              <a:t>.  Looking closer at the 4.5 month old study.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42900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6CE7952F-C327-4E9C-8C59-A14E4F4E6E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Because our error rates our low this will be easy to visualize with error rate</a:t>
            </a:r>
          </a:p>
        </p:txBody>
      </p:sp>
    </p:spTree>
    <p:extLst>
      <p:ext uri="{BB962C8B-B14F-4D97-AF65-F5344CB8AC3E}">
        <p14:creationId xmlns:p14="http://schemas.microsoft.com/office/powerpoint/2010/main" val="14579879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9DEA298C-C1AB-46C1-914B-2FB4CBDBB8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have two registers useful to control for robustness</a:t>
            </a:r>
          </a:p>
        </p:txBody>
      </p:sp>
    </p:spTree>
    <p:extLst>
      <p:ext uri="{BB962C8B-B14F-4D97-AF65-F5344CB8AC3E}">
        <p14:creationId xmlns:p14="http://schemas.microsoft.com/office/powerpoint/2010/main" val="203007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5bb3cc73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5bb3cc73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5bb3cc733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5bb3cc733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 sophisticated knowledge – this is reassuring as we don’t need to assume a lot of knowledge for the infants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Have a lot more reasonable explanation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45933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9FDF463E-869E-417B-91AB-A5BB1D33B3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think that we can capture different effects with the same model (refer back to beginning)</a:t>
            </a:r>
          </a:p>
          <a:p>
            <a:r>
              <a:rPr lang="en-US" dirty="0"/>
              <a:t>Remember all the things that the infant can learn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generally what does this mean abut what infants learn/ </a:t>
            </a:r>
            <a:r>
              <a:rPr lang="en-US" dirty="0" err="1"/>
              <a:t>implciations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698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keep happening until they are bored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Talk through this graph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[TODO: Add 3 dots to end of each phase]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[TODO: Make A/B bigger]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3449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keep happening until they are bored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Talk through this graph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[TODO: Add 3 dots to end of each phase]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[TODO: Make A/B bigger]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2185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 how do they do this</a:t>
            </a:r>
          </a:p>
          <a:p>
            <a:pPr rtl="0" fontAlgn="base"/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rtl="0"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If they were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perofrming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the task in the same way it would be surprising because this conflicts with what we think children know</a:t>
            </a:r>
          </a:p>
          <a:p>
            <a:pPr rtl="0"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However we don’t have another theory</a:t>
            </a:r>
          </a:p>
          <a:p>
            <a:pPr marL="615950" lvl="1" indent="0" rtl="0" fontAlgn="base">
              <a:buNone/>
            </a:pP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Information that children get is structured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Speaker information is one of these things</a:t>
            </a:r>
          </a:p>
          <a:p>
            <a:endParaRPr lang="en-US" dirty="0"/>
          </a:p>
          <a:p>
            <a:r>
              <a:rPr lang="en-US" dirty="0"/>
              <a:t>Could be leveraging this hierarchical structure in the input and this is what I will be modelling.  Build a model which knows what the language sounds like at each timescale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267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5cc35e5fe9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5cc35e5fe9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98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Have a whole bunch of speakers together</a:t>
            </a:r>
          </a:p>
          <a:p>
            <a:pPr rtl="0"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Model overall distribution of sounds of the language – our background model</a:t>
            </a:r>
          </a:p>
          <a:p>
            <a:pPr rtl="0"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Each point here is one 25ms chunk of speech represented by MFCC coefficient.</a:t>
            </a:r>
          </a:p>
          <a:p>
            <a:pPr rtl="0"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 reality they are MFCC vectors</a:t>
            </a:r>
          </a:p>
          <a:p>
            <a:pPr rtl="0"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MFCC is 39 dimension vector that describes shape of the spectrum of the 25ms frame.</a:t>
            </a:r>
          </a:p>
          <a:p>
            <a:pPr rtl="0"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Learn GMM on these chunks of speech</a:t>
            </a:r>
          </a:p>
          <a:p>
            <a:pPr rtl="0"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Say each frame is generated from one of a number of Gaussian distributions – in our model this is 2048 so isn’t learning categories</a:t>
            </a:r>
          </a:p>
          <a:p>
            <a:pPr rtl="0"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These groups are going to be different for each language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has been used to model discrimination of phones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Shows native/non-native effects</a:t>
            </a:r>
          </a:p>
          <a:p>
            <a:pPr rtl="0" fontAlgn="base"/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rtl="0"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Gives overall acoustic model - will be language specific.  Will still mix all of our speakers together.</a:t>
            </a:r>
          </a:p>
          <a:p>
            <a:pPr rtl="0"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Speaker information is not salient in this representational format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77645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5cc35e5fe9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5cc35e5fe9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984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Have a whole bunch of speakers together</a:t>
            </a:r>
          </a:p>
          <a:p>
            <a:pPr rtl="0"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Model overall distribution of sounds of the language – our background model</a:t>
            </a:r>
          </a:p>
          <a:p>
            <a:pPr rtl="0"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Each point here is one 25ms chunk of speech represented by MFCC coefficient.</a:t>
            </a:r>
          </a:p>
          <a:p>
            <a:pPr rtl="0"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 reality they are MFCC vectors</a:t>
            </a:r>
          </a:p>
          <a:p>
            <a:pPr rtl="0"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MFCC is 39 dimension vector that describes shape of the spectrum of the 25ms frame.</a:t>
            </a:r>
          </a:p>
          <a:p>
            <a:pPr rtl="0"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Learn GMM on these chunks of speech</a:t>
            </a:r>
          </a:p>
          <a:p>
            <a:pPr rtl="0"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Say each frame is generated from one of a number of Gaussian distributions – in our model this is 2048 and I’m showing 3</a:t>
            </a:r>
          </a:p>
          <a:p>
            <a:pPr rtl="0"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These groups are going to be different for each language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This has been used to model discrimination of phones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Can explain an infants perceptual tuning the sounds of their native language</a:t>
            </a:r>
            <a:endParaRPr lang="en-U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rtl="0"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Gives overall acoustic model - will be language specific.  Will still mix all of our speakers together.</a:t>
            </a:r>
          </a:p>
          <a:p>
            <a:pPr rtl="0" fontAlgn="base"/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Speaker information is not salient in this representational format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714013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5cc35e5fe9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5cc35e5fe9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There is more structure in the data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6093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5cc35e5fe9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5cc35e5fe9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Switch to looking at one utterance there is a salient structure partly because it is all from the same speaker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1346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8650" y="4767263"/>
            <a:ext cx="2057400" cy="273844"/>
          </a:xfrm>
        </p:spPr>
        <p:txBody>
          <a:bodyPr/>
          <a:lstStyle>
            <a:lvl1pPr>
              <a:defRPr sz="1100"/>
            </a:lvl1pPr>
          </a:lstStyle>
          <a:p>
            <a:pPr algn="l"/>
            <a:fld id="{00000000-1234-1234-1234-123412341234}" type="slidenum">
              <a:rPr lang="en-GB" smtClean="0"/>
              <a:pPr algn="l"/>
              <a:t>‹#›</a:t>
            </a:fld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Craig Thorburn | A Quantative Model Of The Language Familiarity Effect</a:t>
            </a:r>
          </a:p>
        </p:txBody>
      </p:sp>
    </p:spTree>
    <p:extLst>
      <p:ext uri="{BB962C8B-B14F-4D97-AF65-F5344CB8AC3E}">
        <p14:creationId xmlns:p14="http://schemas.microsoft.com/office/powerpoint/2010/main" val="4233537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Craig Thorburn | A Quantative Model Of The Language Familiarity Effect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33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Craig Thorburn | A Quantative Model Of The Language Familiarity Effect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528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r>
              <a:rPr lang="en-US" dirty="0"/>
              <a:t>Craig Thorburn | A </a:t>
            </a:r>
            <a:r>
              <a:rPr lang="en-US" dirty="0" err="1"/>
              <a:t>Quantative</a:t>
            </a:r>
            <a:r>
              <a:rPr lang="en-US" dirty="0"/>
              <a:t> Model Of The Language Familiarity Effect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8650" y="4767263"/>
            <a:ext cx="2057400" cy="273844"/>
          </a:xfrm>
        </p:spPr>
        <p:txBody>
          <a:bodyPr/>
          <a:lstStyle>
            <a:lvl1pPr algn="l">
              <a:defRPr/>
            </a:lvl1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2050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Craig Thorburn | A Quantative Model Of The Language Familiarity Effect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6541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Craig Thorburn | A Quantative Model Of The Language Familiarity Effect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4371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Craig Thorburn | A Quantative Model Of The Language Familiarity Effect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60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Craig Thorburn | A Quantative Model Of The Language Familiarity Effect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3405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Craig Thorburn | A Quantative Model Of The Language Familiarity Effect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3789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Craig Thorburn | A Quantative Model Of The Language Familiarity Effect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724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Craig Thorburn | A Quantative Model Of The Language Familiarity Effect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732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Craig Thorburn | A Quantative Model Of The Language Familiarity Effect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902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287867" y="682370"/>
            <a:ext cx="8656233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 Quantitative Model Of The Language Familiarity Effect In Infancy</a:t>
            </a:r>
            <a:endParaRPr sz="3000"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0" y="2458720"/>
            <a:ext cx="9144000" cy="14846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Craig Thorburn, Naomi Feldman, Thomas Schatz | NECPhon 2019</a:t>
            </a:r>
            <a:endParaRPr sz="2400" dirty="0"/>
          </a:p>
        </p:txBody>
      </p:sp>
      <p:pic>
        <p:nvPicPr>
          <p:cNvPr id="4" name="Picture 6" descr="logo example">
            <a:extLst>
              <a:ext uri="{FF2B5EF4-FFF2-40B4-BE49-F238E27FC236}">
                <a16:creationId xmlns:a16="http://schemas.microsoft.com/office/drawing/2014/main" id="{72468FE9-7B28-47BB-AD09-11AA4EA85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955" y="3271283"/>
            <a:ext cx="3016056" cy="1344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Picture 220"/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11"/>
          <a:stretch/>
        </p:blipFill>
        <p:spPr>
          <a:xfrm>
            <a:off x="6112284" y="2434738"/>
            <a:ext cx="691331" cy="904217"/>
          </a:xfrm>
          <a:prstGeom prst="rect">
            <a:avLst/>
          </a:prstGeom>
          <a:ln>
            <a:noFill/>
          </a:ln>
        </p:spPr>
      </p:pic>
      <p:pic>
        <p:nvPicPr>
          <p:cNvPr id="222" name="Picture 221"/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6" t="4434" r="42993" b="-4434"/>
          <a:stretch/>
        </p:blipFill>
        <p:spPr>
          <a:xfrm>
            <a:off x="2266657" y="2072334"/>
            <a:ext cx="649420" cy="904217"/>
          </a:xfrm>
          <a:prstGeom prst="rect">
            <a:avLst/>
          </a:prstGeom>
        </p:spPr>
      </p:pic>
      <p:sp>
        <p:nvSpPr>
          <p:cNvPr id="484" name="Google Shape;484;p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GB" dirty="0"/>
              <a:t>Long Timescale – Speaker Information</a:t>
            </a:r>
            <a:endParaRPr dirty="0"/>
          </a:p>
        </p:txBody>
      </p:sp>
      <p:sp>
        <p:nvSpPr>
          <p:cNvPr id="229" name="AutoShape 3"/>
          <p:cNvSpPr>
            <a:spLocks noChangeAspect="1" noChangeArrowheads="1" noTextEdit="1"/>
          </p:cNvSpPr>
          <p:nvPr/>
        </p:nvSpPr>
        <p:spPr bwMode="auto">
          <a:xfrm>
            <a:off x="3424718" y="267600"/>
            <a:ext cx="4360562" cy="4349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0" name="Freeform 229"/>
          <p:cNvSpPr>
            <a:spLocks/>
          </p:cNvSpPr>
          <p:nvPr/>
        </p:nvSpPr>
        <p:spPr bwMode="auto">
          <a:xfrm>
            <a:off x="4655504" y="1992612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4"/>
                  <a:pt x="52" y="27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4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1" name="Freeform 230"/>
          <p:cNvSpPr>
            <a:spLocks/>
          </p:cNvSpPr>
          <p:nvPr/>
        </p:nvSpPr>
        <p:spPr bwMode="auto">
          <a:xfrm>
            <a:off x="4280151" y="1434037"/>
            <a:ext cx="31744" cy="31744"/>
          </a:xfrm>
          <a:custGeom>
            <a:avLst/>
            <a:gdLst>
              <a:gd name="T0" fmla="*/ 26 w 52"/>
              <a:gd name="T1" fmla="*/ 52 h 52"/>
              <a:gd name="T2" fmla="*/ 45 w 52"/>
              <a:gd name="T3" fmla="*/ 45 h 52"/>
              <a:gd name="T4" fmla="*/ 52 w 52"/>
              <a:gd name="T5" fmla="*/ 26 h 52"/>
              <a:gd name="T6" fmla="*/ 45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2" y="2"/>
                  <a:pt x="7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7" y="45"/>
                </a:cubicBezTo>
                <a:cubicBezTo>
                  <a:pt x="12" y="50"/>
                  <a:pt x="19" y="52"/>
                  <a:pt x="26" y="5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2" name="Freeform 231"/>
          <p:cNvSpPr>
            <a:spLocks/>
          </p:cNvSpPr>
          <p:nvPr/>
        </p:nvSpPr>
        <p:spPr bwMode="auto">
          <a:xfrm>
            <a:off x="4705069" y="2410847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3" name="Freeform 232"/>
          <p:cNvSpPr>
            <a:spLocks/>
          </p:cNvSpPr>
          <p:nvPr/>
        </p:nvSpPr>
        <p:spPr bwMode="auto">
          <a:xfrm>
            <a:off x="4266228" y="2160240"/>
            <a:ext cx="32300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4" name="Freeform 233"/>
          <p:cNvSpPr>
            <a:spLocks/>
          </p:cNvSpPr>
          <p:nvPr/>
        </p:nvSpPr>
        <p:spPr bwMode="auto">
          <a:xfrm>
            <a:off x="3763343" y="1989827"/>
            <a:ext cx="31744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" name="Freeform 234"/>
          <p:cNvSpPr>
            <a:spLocks/>
          </p:cNvSpPr>
          <p:nvPr/>
        </p:nvSpPr>
        <p:spPr bwMode="auto">
          <a:xfrm>
            <a:off x="3881407" y="1672392"/>
            <a:ext cx="31744" cy="32300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4"/>
                  <a:pt x="52" y="27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" name="Freeform 235"/>
          <p:cNvSpPr>
            <a:spLocks/>
          </p:cNvSpPr>
          <p:nvPr/>
        </p:nvSpPr>
        <p:spPr bwMode="auto">
          <a:xfrm>
            <a:off x="4176010" y="2077818"/>
            <a:ext cx="31744" cy="31187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2"/>
                  <a:pt x="27" y="5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7" name="Freeform 236"/>
          <p:cNvSpPr>
            <a:spLocks/>
          </p:cNvSpPr>
          <p:nvPr/>
        </p:nvSpPr>
        <p:spPr bwMode="auto">
          <a:xfrm>
            <a:off x="4024532" y="2013217"/>
            <a:ext cx="31744" cy="31187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2"/>
                  <a:pt x="27" y="5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8" name="Freeform 237"/>
          <p:cNvSpPr>
            <a:spLocks/>
          </p:cNvSpPr>
          <p:nvPr/>
        </p:nvSpPr>
        <p:spPr bwMode="auto">
          <a:xfrm>
            <a:off x="4526302" y="2176947"/>
            <a:ext cx="32300" cy="31187"/>
          </a:xfrm>
          <a:custGeom>
            <a:avLst/>
            <a:gdLst>
              <a:gd name="T0" fmla="*/ 26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6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6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6" y="52"/>
                </a:moveTo>
                <a:cubicBezTo>
                  <a:pt x="33" y="52"/>
                  <a:pt x="40" y="49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49"/>
                  <a:pt x="19" y="52"/>
                  <a:pt x="26" y="5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9" name="Freeform 238"/>
          <p:cNvSpPr>
            <a:spLocks/>
          </p:cNvSpPr>
          <p:nvPr/>
        </p:nvSpPr>
        <p:spPr bwMode="auto">
          <a:xfrm>
            <a:off x="3962158" y="2373535"/>
            <a:ext cx="31744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0" name="Freeform 239"/>
          <p:cNvSpPr>
            <a:spLocks/>
          </p:cNvSpPr>
          <p:nvPr/>
        </p:nvSpPr>
        <p:spPr bwMode="auto">
          <a:xfrm>
            <a:off x="2592730" y="1915759"/>
            <a:ext cx="31744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8 w 52"/>
              <a:gd name="T11" fmla="*/ 8 h 53"/>
              <a:gd name="T12" fmla="*/ 0 w 52"/>
              <a:gd name="T13" fmla="*/ 27 h 53"/>
              <a:gd name="T14" fmla="*/ 8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4"/>
                  <a:pt x="52" y="27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1" name="Freeform 240"/>
          <p:cNvSpPr>
            <a:spLocks/>
          </p:cNvSpPr>
          <p:nvPr/>
        </p:nvSpPr>
        <p:spPr bwMode="auto">
          <a:xfrm>
            <a:off x="4225574" y="2339563"/>
            <a:ext cx="31744" cy="31744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2" name="Freeform 241"/>
          <p:cNvSpPr>
            <a:spLocks/>
          </p:cNvSpPr>
          <p:nvPr/>
        </p:nvSpPr>
        <p:spPr bwMode="auto">
          <a:xfrm>
            <a:off x="4896644" y="2556199"/>
            <a:ext cx="32300" cy="31187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2"/>
                  <a:pt x="27" y="5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3" name="Freeform 242"/>
          <p:cNvSpPr>
            <a:spLocks/>
          </p:cNvSpPr>
          <p:nvPr/>
        </p:nvSpPr>
        <p:spPr bwMode="auto">
          <a:xfrm>
            <a:off x="3834627" y="2170821"/>
            <a:ext cx="31744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1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1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4" name="Freeform 243"/>
          <p:cNvSpPr>
            <a:spLocks/>
          </p:cNvSpPr>
          <p:nvPr/>
        </p:nvSpPr>
        <p:spPr bwMode="auto">
          <a:xfrm>
            <a:off x="4545237" y="1668493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49" y="40"/>
                  <a:pt x="52" y="33"/>
                  <a:pt x="52" y="26"/>
                </a:cubicBezTo>
                <a:cubicBezTo>
                  <a:pt x="52" y="19"/>
                  <a:pt x="49" y="12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2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" name="Freeform 244"/>
          <p:cNvSpPr>
            <a:spLocks/>
          </p:cNvSpPr>
          <p:nvPr/>
        </p:nvSpPr>
        <p:spPr bwMode="auto">
          <a:xfrm>
            <a:off x="3886419" y="1999295"/>
            <a:ext cx="31744" cy="31744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" name="Freeform 245"/>
          <p:cNvSpPr>
            <a:spLocks/>
          </p:cNvSpPr>
          <p:nvPr/>
        </p:nvSpPr>
        <p:spPr bwMode="auto">
          <a:xfrm>
            <a:off x="3388547" y="2715474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49" y="40"/>
                  <a:pt x="52" y="34"/>
                  <a:pt x="52" y="27"/>
                </a:cubicBezTo>
                <a:cubicBezTo>
                  <a:pt x="52" y="20"/>
                  <a:pt x="49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4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" name="Freeform 246"/>
          <p:cNvSpPr>
            <a:spLocks/>
          </p:cNvSpPr>
          <p:nvPr/>
        </p:nvSpPr>
        <p:spPr bwMode="auto">
          <a:xfrm>
            <a:off x="3646393" y="2066680"/>
            <a:ext cx="31744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8" name="Freeform 247"/>
          <p:cNvSpPr>
            <a:spLocks/>
          </p:cNvSpPr>
          <p:nvPr/>
        </p:nvSpPr>
        <p:spPr bwMode="auto">
          <a:xfrm>
            <a:off x="4400442" y="1749245"/>
            <a:ext cx="31744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1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1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9" name="Freeform 248"/>
          <p:cNvSpPr>
            <a:spLocks/>
          </p:cNvSpPr>
          <p:nvPr/>
        </p:nvSpPr>
        <p:spPr bwMode="auto">
          <a:xfrm>
            <a:off x="3627459" y="2206463"/>
            <a:ext cx="32300" cy="31187"/>
          </a:xfrm>
          <a:custGeom>
            <a:avLst/>
            <a:gdLst>
              <a:gd name="T0" fmla="*/ 26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6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6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6" y="52"/>
                </a:moveTo>
                <a:cubicBezTo>
                  <a:pt x="33" y="52"/>
                  <a:pt x="40" y="49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49"/>
                  <a:pt x="19" y="52"/>
                  <a:pt x="26" y="5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0" name="Freeform 249"/>
          <p:cNvSpPr>
            <a:spLocks/>
          </p:cNvSpPr>
          <p:nvPr/>
        </p:nvSpPr>
        <p:spPr bwMode="auto">
          <a:xfrm>
            <a:off x="5573840" y="2350145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49" y="40"/>
                  <a:pt x="52" y="34"/>
                  <a:pt x="52" y="27"/>
                </a:cubicBezTo>
                <a:cubicBezTo>
                  <a:pt x="52" y="20"/>
                  <a:pt x="49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4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" name="Freeform 250"/>
          <p:cNvSpPr>
            <a:spLocks/>
          </p:cNvSpPr>
          <p:nvPr/>
        </p:nvSpPr>
        <p:spPr bwMode="auto">
          <a:xfrm>
            <a:off x="5544881" y="1829439"/>
            <a:ext cx="31187" cy="32300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2" name="Freeform 251"/>
          <p:cNvSpPr>
            <a:spLocks/>
          </p:cNvSpPr>
          <p:nvPr/>
        </p:nvSpPr>
        <p:spPr bwMode="auto">
          <a:xfrm>
            <a:off x="5177324" y="2146318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49" y="40"/>
                  <a:pt x="52" y="34"/>
                  <a:pt x="52" y="27"/>
                </a:cubicBezTo>
                <a:cubicBezTo>
                  <a:pt x="52" y="20"/>
                  <a:pt x="49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4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3" name="Freeform 252"/>
          <p:cNvSpPr>
            <a:spLocks/>
          </p:cNvSpPr>
          <p:nvPr/>
        </p:nvSpPr>
        <p:spPr bwMode="auto">
          <a:xfrm>
            <a:off x="5273111" y="1716944"/>
            <a:ext cx="31744" cy="32300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4"/>
                  <a:pt x="52" y="27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4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4" name="Freeform 253"/>
          <p:cNvSpPr>
            <a:spLocks/>
          </p:cNvSpPr>
          <p:nvPr/>
        </p:nvSpPr>
        <p:spPr bwMode="auto">
          <a:xfrm>
            <a:off x="5682993" y="2027140"/>
            <a:ext cx="31744" cy="31187"/>
          </a:xfrm>
          <a:custGeom>
            <a:avLst/>
            <a:gdLst>
              <a:gd name="T0" fmla="*/ 26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6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6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19" y="52"/>
                  <a:pt x="26" y="5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5" name="Freeform 254"/>
          <p:cNvSpPr>
            <a:spLocks/>
          </p:cNvSpPr>
          <p:nvPr/>
        </p:nvSpPr>
        <p:spPr bwMode="auto">
          <a:xfrm>
            <a:off x="5148922" y="1998738"/>
            <a:ext cx="32300" cy="31187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2"/>
                  <a:pt x="27" y="5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" name="Freeform 255"/>
          <p:cNvSpPr>
            <a:spLocks/>
          </p:cNvSpPr>
          <p:nvPr/>
        </p:nvSpPr>
        <p:spPr bwMode="auto">
          <a:xfrm>
            <a:off x="5184564" y="2107891"/>
            <a:ext cx="31744" cy="31187"/>
          </a:xfrm>
          <a:custGeom>
            <a:avLst/>
            <a:gdLst>
              <a:gd name="T0" fmla="*/ 26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6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6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19" y="52"/>
                  <a:pt x="26" y="5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" name="Freeform 256"/>
          <p:cNvSpPr>
            <a:spLocks/>
          </p:cNvSpPr>
          <p:nvPr/>
        </p:nvSpPr>
        <p:spPr bwMode="auto">
          <a:xfrm>
            <a:off x="5199043" y="1969222"/>
            <a:ext cx="31187" cy="31187"/>
          </a:xfrm>
          <a:custGeom>
            <a:avLst/>
            <a:gdLst>
              <a:gd name="T0" fmla="*/ 26 w 52"/>
              <a:gd name="T1" fmla="*/ 52 h 52"/>
              <a:gd name="T2" fmla="*/ 45 w 52"/>
              <a:gd name="T3" fmla="*/ 45 h 52"/>
              <a:gd name="T4" fmla="*/ 52 w 52"/>
              <a:gd name="T5" fmla="*/ 26 h 52"/>
              <a:gd name="T6" fmla="*/ 45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2"/>
                  <a:pt x="45" y="7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7"/>
                </a:cubicBezTo>
                <a:cubicBezTo>
                  <a:pt x="2" y="12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2"/>
                  <a:pt x="26" y="5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8" name="Freeform 257"/>
          <p:cNvSpPr>
            <a:spLocks/>
          </p:cNvSpPr>
          <p:nvPr/>
        </p:nvSpPr>
        <p:spPr bwMode="auto">
          <a:xfrm>
            <a:off x="5647351" y="2158569"/>
            <a:ext cx="31744" cy="32300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9" name="Freeform 258"/>
          <p:cNvSpPr>
            <a:spLocks/>
          </p:cNvSpPr>
          <p:nvPr/>
        </p:nvSpPr>
        <p:spPr bwMode="auto">
          <a:xfrm>
            <a:off x="5581080" y="2349031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0" name="Freeform 259"/>
          <p:cNvSpPr>
            <a:spLocks/>
          </p:cNvSpPr>
          <p:nvPr/>
        </p:nvSpPr>
        <p:spPr bwMode="auto">
          <a:xfrm>
            <a:off x="4882164" y="2019900"/>
            <a:ext cx="32300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1" name="Freeform 260"/>
          <p:cNvSpPr>
            <a:spLocks/>
          </p:cNvSpPr>
          <p:nvPr/>
        </p:nvSpPr>
        <p:spPr bwMode="auto">
          <a:xfrm>
            <a:off x="5495873" y="1978132"/>
            <a:ext cx="31744" cy="31187"/>
          </a:xfrm>
          <a:custGeom>
            <a:avLst/>
            <a:gdLst>
              <a:gd name="T0" fmla="*/ 26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6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6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6" y="52"/>
                </a:moveTo>
                <a:cubicBezTo>
                  <a:pt x="33" y="52"/>
                  <a:pt x="40" y="49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49"/>
                  <a:pt x="19" y="52"/>
                  <a:pt x="26" y="5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2" name="Freeform 261"/>
          <p:cNvSpPr>
            <a:spLocks/>
          </p:cNvSpPr>
          <p:nvPr/>
        </p:nvSpPr>
        <p:spPr bwMode="auto">
          <a:xfrm>
            <a:off x="6316193" y="1911304"/>
            <a:ext cx="31744" cy="32300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20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3" name="Freeform 262"/>
          <p:cNvSpPr>
            <a:spLocks/>
          </p:cNvSpPr>
          <p:nvPr/>
        </p:nvSpPr>
        <p:spPr bwMode="auto">
          <a:xfrm>
            <a:off x="5096573" y="1874548"/>
            <a:ext cx="31187" cy="31744"/>
          </a:xfrm>
          <a:custGeom>
            <a:avLst/>
            <a:gdLst>
              <a:gd name="T0" fmla="*/ 26 w 52"/>
              <a:gd name="T1" fmla="*/ 52 h 52"/>
              <a:gd name="T2" fmla="*/ 45 w 52"/>
              <a:gd name="T3" fmla="*/ 45 h 52"/>
              <a:gd name="T4" fmla="*/ 52 w 52"/>
              <a:gd name="T5" fmla="*/ 26 h 52"/>
              <a:gd name="T6" fmla="*/ 45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2" y="2"/>
                  <a:pt x="7" y="7"/>
                </a:cubicBezTo>
                <a:cubicBezTo>
                  <a:pt x="2" y="12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2"/>
                  <a:pt x="26" y="5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4" name="Freeform 263"/>
          <p:cNvSpPr>
            <a:spLocks/>
          </p:cNvSpPr>
          <p:nvPr/>
        </p:nvSpPr>
        <p:spPr bwMode="auto">
          <a:xfrm>
            <a:off x="4946765" y="2213703"/>
            <a:ext cx="32300" cy="31187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2"/>
                  <a:pt x="27" y="5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5" name="Freeform 264"/>
          <p:cNvSpPr>
            <a:spLocks/>
          </p:cNvSpPr>
          <p:nvPr/>
        </p:nvSpPr>
        <p:spPr bwMode="auto">
          <a:xfrm>
            <a:off x="5408996" y="1746460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8 w 52"/>
              <a:gd name="T11" fmla="*/ 8 h 53"/>
              <a:gd name="T12" fmla="*/ 0 w 52"/>
              <a:gd name="T13" fmla="*/ 26 h 53"/>
              <a:gd name="T14" fmla="*/ 8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" name="Freeform 265"/>
          <p:cNvSpPr>
            <a:spLocks/>
          </p:cNvSpPr>
          <p:nvPr/>
        </p:nvSpPr>
        <p:spPr bwMode="auto">
          <a:xfrm>
            <a:off x="5158389" y="2291670"/>
            <a:ext cx="31744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" name="Freeform 266"/>
          <p:cNvSpPr>
            <a:spLocks/>
          </p:cNvSpPr>
          <p:nvPr/>
        </p:nvSpPr>
        <p:spPr bwMode="auto">
          <a:xfrm>
            <a:off x="5397301" y="2257141"/>
            <a:ext cx="32300" cy="31187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2"/>
                  <a:pt x="27" y="5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8" name="Freeform 267"/>
          <p:cNvSpPr>
            <a:spLocks/>
          </p:cNvSpPr>
          <p:nvPr/>
        </p:nvSpPr>
        <p:spPr bwMode="auto">
          <a:xfrm>
            <a:off x="5851178" y="2345689"/>
            <a:ext cx="31187" cy="32300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8 w 52"/>
              <a:gd name="T11" fmla="*/ 8 h 53"/>
              <a:gd name="T12" fmla="*/ 0 w 52"/>
              <a:gd name="T13" fmla="*/ 27 h 53"/>
              <a:gd name="T14" fmla="*/ 8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4"/>
                  <a:pt x="52" y="27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9" name="Freeform 268"/>
          <p:cNvSpPr>
            <a:spLocks/>
          </p:cNvSpPr>
          <p:nvPr/>
        </p:nvSpPr>
        <p:spPr bwMode="auto">
          <a:xfrm>
            <a:off x="5009696" y="2208134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4"/>
                  <a:pt x="52" y="27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0" name="Freeform 269"/>
          <p:cNvSpPr>
            <a:spLocks/>
          </p:cNvSpPr>
          <p:nvPr/>
        </p:nvSpPr>
        <p:spPr bwMode="auto">
          <a:xfrm>
            <a:off x="5314322" y="4016960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1" name="Freeform 270"/>
          <p:cNvSpPr>
            <a:spLocks/>
          </p:cNvSpPr>
          <p:nvPr/>
        </p:nvSpPr>
        <p:spPr bwMode="auto">
          <a:xfrm>
            <a:off x="5343838" y="3800324"/>
            <a:ext cx="31744" cy="31744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1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1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2" name="Freeform 271"/>
          <p:cNvSpPr>
            <a:spLocks/>
          </p:cNvSpPr>
          <p:nvPr/>
        </p:nvSpPr>
        <p:spPr bwMode="auto">
          <a:xfrm>
            <a:off x="4927831" y="3876063"/>
            <a:ext cx="31744" cy="31187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2"/>
                  <a:pt x="27" y="5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" name="Freeform 272"/>
          <p:cNvSpPr>
            <a:spLocks/>
          </p:cNvSpPr>
          <p:nvPr/>
        </p:nvSpPr>
        <p:spPr bwMode="auto">
          <a:xfrm>
            <a:off x="5760403" y="3248431"/>
            <a:ext cx="31744" cy="32300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4" name="Freeform 273"/>
          <p:cNvSpPr>
            <a:spLocks/>
          </p:cNvSpPr>
          <p:nvPr/>
        </p:nvSpPr>
        <p:spPr bwMode="auto">
          <a:xfrm>
            <a:off x="4990761" y="4092699"/>
            <a:ext cx="32300" cy="31187"/>
          </a:xfrm>
          <a:custGeom>
            <a:avLst/>
            <a:gdLst>
              <a:gd name="T0" fmla="*/ 26 w 53"/>
              <a:gd name="T1" fmla="*/ 52 h 52"/>
              <a:gd name="T2" fmla="*/ 45 w 53"/>
              <a:gd name="T3" fmla="*/ 44 h 52"/>
              <a:gd name="T4" fmla="*/ 53 w 53"/>
              <a:gd name="T5" fmla="*/ 26 h 52"/>
              <a:gd name="T6" fmla="*/ 45 w 53"/>
              <a:gd name="T7" fmla="*/ 7 h 52"/>
              <a:gd name="T8" fmla="*/ 26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4 h 52"/>
              <a:gd name="T16" fmla="*/ 26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6" y="52"/>
                </a:moveTo>
                <a:cubicBezTo>
                  <a:pt x="33" y="52"/>
                  <a:pt x="40" y="49"/>
                  <a:pt x="45" y="44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4"/>
                </a:cubicBezTo>
                <a:cubicBezTo>
                  <a:pt x="13" y="49"/>
                  <a:pt x="20" y="52"/>
                  <a:pt x="26" y="5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5" name="Freeform 274"/>
          <p:cNvSpPr>
            <a:spLocks/>
          </p:cNvSpPr>
          <p:nvPr/>
        </p:nvSpPr>
        <p:spPr bwMode="auto">
          <a:xfrm>
            <a:off x="5259746" y="3520201"/>
            <a:ext cx="32300" cy="31187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49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49"/>
                  <a:pt x="20" y="52"/>
                  <a:pt x="27" y="5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" name="Freeform 275"/>
          <p:cNvSpPr>
            <a:spLocks/>
          </p:cNvSpPr>
          <p:nvPr/>
        </p:nvSpPr>
        <p:spPr bwMode="auto">
          <a:xfrm>
            <a:off x="5337712" y="3682260"/>
            <a:ext cx="31744" cy="32300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" name="Freeform 276"/>
          <p:cNvSpPr>
            <a:spLocks/>
          </p:cNvSpPr>
          <p:nvPr/>
        </p:nvSpPr>
        <p:spPr bwMode="auto">
          <a:xfrm>
            <a:off x="5644567" y="3446689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8" name="Freeform 277"/>
          <p:cNvSpPr>
            <a:spLocks/>
          </p:cNvSpPr>
          <p:nvPr/>
        </p:nvSpPr>
        <p:spPr bwMode="auto">
          <a:xfrm>
            <a:off x="5016378" y="4054829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" name="Freeform 278"/>
          <p:cNvSpPr>
            <a:spLocks/>
          </p:cNvSpPr>
          <p:nvPr/>
        </p:nvSpPr>
        <p:spPr bwMode="auto">
          <a:xfrm>
            <a:off x="5618392" y="4422943"/>
            <a:ext cx="31744" cy="31744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49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49"/>
                  <a:pt x="20" y="52"/>
                  <a:pt x="27" y="5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0" name="Freeform 279"/>
          <p:cNvSpPr>
            <a:spLocks/>
          </p:cNvSpPr>
          <p:nvPr/>
        </p:nvSpPr>
        <p:spPr bwMode="auto">
          <a:xfrm>
            <a:off x="5280908" y="4253644"/>
            <a:ext cx="31744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8 w 52"/>
              <a:gd name="T11" fmla="*/ 8 h 53"/>
              <a:gd name="T12" fmla="*/ 0 w 52"/>
              <a:gd name="T13" fmla="*/ 27 h 53"/>
              <a:gd name="T14" fmla="*/ 8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4"/>
                  <a:pt x="52" y="27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1" name="Freeform 280"/>
          <p:cNvSpPr>
            <a:spLocks/>
          </p:cNvSpPr>
          <p:nvPr/>
        </p:nvSpPr>
        <p:spPr bwMode="auto">
          <a:xfrm>
            <a:off x="5417906" y="3999696"/>
            <a:ext cx="32300" cy="31187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2"/>
                  <a:pt x="27" y="5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2" name="Freeform 281"/>
          <p:cNvSpPr>
            <a:spLocks/>
          </p:cNvSpPr>
          <p:nvPr/>
        </p:nvSpPr>
        <p:spPr bwMode="auto">
          <a:xfrm>
            <a:off x="5490861" y="4574978"/>
            <a:ext cx="32300" cy="31187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2"/>
                  <a:pt x="27" y="5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3" name="Freeform 282"/>
          <p:cNvSpPr>
            <a:spLocks/>
          </p:cNvSpPr>
          <p:nvPr/>
        </p:nvSpPr>
        <p:spPr bwMode="auto">
          <a:xfrm>
            <a:off x="5460788" y="3517973"/>
            <a:ext cx="32300" cy="32300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1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1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" name="Freeform 283"/>
          <p:cNvSpPr>
            <a:spLocks/>
          </p:cNvSpPr>
          <p:nvPr/>
        </p:nvSpPr>
        <p:spPr bwMode="auto">
          <a:xfrm>
            <a:off x="5463573" y="3876620"/>
            <a:ext cx="31744" cy="32300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5" name="Freeform 284"/>
          <p:cNvSpPr>
            <a:spLocks/>
          </p:cNvSpPr>
          <p:nvPr/>
        </p:nvSpPr>
        <p:spPr bwMode="auto">
          <a:xfrm>
            <a:off x="4596472" y="3572550"/>
            <a:ext cx="31744" cy="31187"/>
          </a:xfrm>
          <a:custGeom>
            <a:avLst/>
            <a:gdLst>
              <a:gd name="T0" fmla="*/ 26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6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6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6" y="52"/>
                </a:moveTo>
                <a:cubicBezTo>
                  <a:pt x="33" y="52"/>
                  <a:pt x="40" y="49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49"/>
                  <a:pt x="19" y="52"/>
                  <a:pt x="26" y="5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" name="Freeform 285"/>
          <p:cNvSpPr>
            <a:spLocks/>
          </p:cNvSpPr>
          <p:nvPr/>
        </p:nvSpPr>
        <p:spPr bwMode="auto">
          <a:xfrm>
            <a:off x="5552120" y="2903708"/>
            <a:ext cx="31744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" name="Freeform 286"/>
          <p:cNvSpPr>
            <a:spLocks/>
          </p:cNvSpPr>
          <p:nvPr/>
        </p:nvSpPr>
        <p:spPr bwMode="auto">
          <a:xfrm>
            <a:off x="5315993" y="4023643"/>
            <a:ext cx="32300" cy="31187"/>
          </a:xfrm>
          <a:custGeom>
            <a:avLst/>
            <a:gdLst>
              <a:gd name="T0" fmla="*/ 26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6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6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2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2" y="50"/>
                  <a:pt x="19" y="52"/>
                  <a:pt x="26" y="5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" name="Freeform 287"/>
          <p:cNvSpPr>
            <a:spLocks/>
          </p:cNvSpPr>
          <p:nvPr/>
        </p:nvSpPr>
        <p:spPr bwMode="auto">
          <a:xfrm>
            <a:off x="5398972" y="3531339"/>
            <a:ext cx="31744" cy="31744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1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1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" name="Freeform 288"/>
          <p:cNvSpPr>
            <a:spLocks/>
          </p:cNvSpPr>
          <p:nvPr/>
        </p:nvSpPr>
        <p:spPr bwMode="auto">
          <a:xfrm>
            <a:off x="6058347" y="4615075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" name="Freeform 289"/>
          <p:cNvSpPr>
            <a:spLocks/>
          </p:cNvSpPr>
          <p:nvPr/>
        </p:nvSpPr>
        <p:spPr bwMode="auto">
          <a:xfrm>
            <a:off x="2987575" y="2219829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" name="Freeform 290"/>
          <p:cNvSpPr>
            <a:spLocks/>
          </p:cNvSpPr>
          <p:nvPr/>
        </p:nvSpPr>
        <p:spPr bwMode="auto">
          <a:xfrm>
            <a:off x="2672924" y="1196795"/>
            <a:ext cx="31744" cy="31187"/>
          </a:xfrm>
          <a:custGeom>
            <a:avLst/>
            <a:gdLst>
              <a:gd name="T0" fmla="*/ 26 w 52"/>
              <a:gd name="T1" fmla="*/ 52 h 52"/>
              <a:gd name="T2" fmla="*/ 45 w 52"/>
              <a:gd name="T3" fmla="*/ 45 h 52"/>
              <a:gd name="T4" fmla="*/ 52 w 52"/>
              <a:gd name="T5" fmla="*/ 26 h 52"/>
              <a:gd name="T6" fmla="*/ 45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49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2" y="2"/>
                  <a:pt x="7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7" y="45"/>
                </a:cubicBezTo>
                <a:cubicBezTo>
                  <a:pt x="12" y="49"/>
                  <a:pt x="19" y="52"/>
                  <a:pt x="26" y="52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" name="Freeform 291"/>
          <p:cNvSpPr>
            <a:spLocks/>
          </p:cNvSpPr>
          <p:nvPr/>
        </p:nvSpPr>
        <p:spPr bwMode="auto">
          <a:xfrm>
            <a:off x="3244308" y="1921885"/>
            <a:ext cx="32300" cy="31187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2"/>
                  <a:pt x="27" y="52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" name="Freeform 292"/>
          <p:cNvSpPr>
            <a:spLocks/>
          </p:cNvSpPr>
          <p:nvPr/>
        </p:nvSpPr>
        <p:spPr bwMode="auto">
          <a:xfrm>
            <a:off x="2889560" y="1552100"/>
            <a:ext cx="32300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" name="Freeform 293"/>
          <p:cNvSpPr>
            <a:spLocks/>
          </p:cNvSpPr>
          <p:nvPr/>
        </p:nvSpPr>
        <p:spPr bwMode="auto">
          <a:xfrm>
            <a:off x="2716920" y="1852829"/>
            <a:ext cx="32300" cy="32300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5" name="Freeform 294"/>
          <p:cNvSpPr>
            <a:spLocks/>
          </p:cNvSpPr>
          <p:nvPr/>
        </p:nvSpPr>
        <p:spPr bwMode="auto">
          <a:xfrm>
            <a:off x="3060530" y="1670721"/>
            <a:ext cx="31744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6" name="Freeform 295"/>
          <p:cNvSpPr>
            <a:spLocks/>
          </p:cNvSpPr>
          <p:nvPr/>
        </p:nvSpPr>
        <p:spPr bwMode="auto">
          <a:xfrm>
            <a:off x="3244308" y="2146874"/>
            <a:ext cx="31744" cy="31744"/>
          </a:xfrm>
          <a:custGeom>
            <a:avLst/>
            <a:gdLst>
              <a:gd name="T0" fmla="*/ 26 w 52"/>
              <a:gd name="T1" fmla="*/ 53 h 53"/>
              <a:gd name="T2" fmla="*/ 44 w 52"/>
              <a:gd name="T3" fmla="*/ 45 h 53"/>
              <a:gd name="T4" fmla="*/ 52 w 52"/>
              <a:gd name="T5" fmla="*/ 27 h 53"/>
              <a:gd name="T6" fmla="*/ 44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4" y="45"/>
                </a:cubicBezTo>
                <a:cubicBezTo>
                  <a:pt x="49" y="40"/>
                  <a:pt x="52" y="34"/>
                  <a:pt x="52" y="27"/>
                </a:cubicBezTo>
                <a:cubicBezTo>
                  <a:pt x="52" y="20"/>
                  <a:pt x="49" y="13"/>
                  <a:pt x="44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4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" name="Freeform 296"/>
          <p:cNvSpPr>
            <a:spLocks/>
          </p:cNvSpPr>
          <p:nvPr/>
        </p:nvSpPr>
        <p:spPr bwMode="auto">
          <a:xfrm>
            <a:off x="3474867" y="1658469"/>
            <a:ext cx="31187" cy="31744"/>
          </a:xfrm>
          <a:custGeom>
            <a:avLst/>
            <a:gdLst>
              <a:gd name="T0" fmla="*/ 26 w 52"/>
              <a:gd name="T1" fmla="*/ 52 h 52"/>
              <a:gd name="T2" fmla="*/ 45 w 52"/>
              <a:gd name="T3" fmla="*/ 45 h 52"/>
              <a:gd name="T4" fmla="*/ 52 w 52"/>
              <a:gd name="T5" fmla="*/ 26 h 52"/>
              <a:gd name="T6" fmla="*/ 45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49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2" y="2"/>
                  <a:pt x="7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7" y="45"/>
                </a:cubicBezTo>
                <a:cubicBezTo>
                  <a:pt x="12" y="49"/>
                  <a:pt x="19" y="52"/>
                  <a:pt x="26" y="52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8" name="Freeform 297"/>
          <p:cNvSpPr>
            <a:spLocks/>
          </p:cNvSpPr>
          <p:nvPr/>
        </p:nvSpPr>
        <p:spPr bwMode="auto">
          <a:xfrm>
            <a:off x="3519976" y="1696896"/>
            <a:ext cx="31744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9" name="Freeform 298"/>
          <p:cNvSpPr>
            <a:spLocks/>
          </p:cNvSpPr>
          <p:nvPr/>
        </p:nvSpPr>
        <p:spPr bwMode="auto">
          <a:xfrm>
            <a:off x="3185276" y="1899052"/>
            <a:ext cx="31187" cy="31187"/>
          </a:xfrm>
          <a:custGeom>
            <a:avLst/>
            <a:gdLst>
              <a:gd name="T0" fmla="*/ 26 w 52"/>
              <a:gd name="T1" fmla="*/ 52 h 52"/>
              <a:gd name="T2" fmla="*/ 45 w 52"/>
              <a:gd name="T3" fmla="*/ 45 h 52"/>
              <a:gd name="T4" fmla="*/ 52 w 52"/>
              <a:gd name="T5" fmla="*/ 26 h 52"/>
              <a:gd name="T6" fmla="*/ 45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2" y="2"/>
                  <a:pt x="7" y="7"/>
                </a:cubicBezTo>
                <a:cubicBezTo>
                  <a:pt x="2" y="12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2"/>
                  <a:pt x="26" y="52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0" name="Freeform 299"/>
          <p:cNvSpPr>
            <a:spLocks/>
          </p:cNvSpPr>
          <p:nvPr/>
        </p:nvSpPr>
        <p:spPr bwMode="auto">
          <a:xfrm>
            <a:off x="3166899" y="1897381"/>
            <a:ext cx="31744" cy="32300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1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1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1" name="Freeform 300"/>
          <p:cNvSpPr>
            <a:spLocks/>
          </p:cNvSpPr>
          <p:nvPr/>
        </p:nvSpPr>
        <p:spPr bwMode="auto">
          <a:xfrm>
            <a:off x="3099513" y="2312275"/>
            <a:ext cx="32300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2" name="Freeform 301"/>
          <p:cNvSpPr>
            <a:spLocks/>
          </p:cNvSpPr>
          <p:nvPr/>
        </p:nvSpPr>
        <p:spPr bwMode="auto">
          <a:xfrm>
            <a:off x="3573439" y="1910190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49" y="40"/>
                  <a:pt x="52" y="34"/>
                  <a:pt x="52" y="27"/>
                </a:cubicBezTo>
                <a:cubicBezTo>
                  <a:pt x="52" y="20"/>
                  <a:pt x="49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4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3" name="Freeform 302"/>
          <p:cNvSpPr>
            <a:spLocks/>
          </p:cNvSpPr>
          <p:nvPr/>
        </p:nvSpPr>
        <p:spPr bwMode="auto">
          <a:xfrm>
            <a:off x="2709123" y="1647888"/>
            <a:ext cx="32300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3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4" name="Freeform 303"/>
          <p:cNvSpPr>
            <a:spLocks/>
          </p:cNvSpPr>
          <p:nvPr/>
        </p:nvSpPr>
        <p:spPr bwMode="auto">
          <a:xfrm>
            <a:off x="3054961" y="1772635"/>
            <a:ext cx="31187" cy="31744"/>
          </a:xfrm>
          <a:custGeom>
            <a:avLst/>
            <a:gdLst>
              <a:gd name="T0" fmla="*/ 26 w 52"/>
              <a:gd name="T1" fmla="*/ 53 h 53"/>
              <a:gd name="T2" fmla="*/ 44 w 52"/>
              <a:gd name="T3" fmla="*/ 45 h 53"/>
              <a:gd name="T4" fmla="*/ 52 w 52"/>
              <a:gd name="T5" fmla="*/ 27 h 53"/>
              <a:gd name="T6" fmla="*/ 44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4" y="45"/>
                </a:cubicBezTo>
                <a:cubicBezTo>
                  <a:pt x="49" y="40"/>
                  <a:pt x="52" y="34"/>
                  <a:pt x="52" y="27"/>
                </a:cubicBezTo>
                <a:cubicBezTo>
                  <a:pt x="52" y="20"/>
                  <a:pt x="49" y="13"/>
                  <a:pt x="44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4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5" name="Freeform 304"/>
          <p:cNvSpPr>
            <a:spLocks/>
          </p:cNvSpPr>
          <p:nvPr/>
        </p:nvSpPr>
        <p:spPr bwMode="auto">
          <a:xfrm>
            <a:off x="3836298" y="1749802"/>
            <a:ext cx="31744" cy="31187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1" y="49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1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49"/>
                  <a:pt x="20" y="52"/>
                  <a:pt x="27" y="52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6" name="Freeform 305"/>
          <p:cNvSpPr>
            <a:spLocks/>
          </p:cNvSpPr>
          <p:nvPr/>
        </p:nvSpPr>
        <p:spPr bwMode="auto">
          <a:xfrm>
            <a:off x="4032328" y="2163582"/>
            <a:ext cx="31744" cy="31187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49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49"/>
                  <a:pt x="20" y="52"/>
                  <a:pt x="27" y="5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" name="Freeform 306"/>
          <p:cNvSpPr>
            <a:spLocks/>
          </p:cNvSpPr>
          <p:nvPr/>
        </p:nvSpPr>
        <p:spPr bwMode="auto">
          <a:xfrm>
            <a:off x="3680365" y="1996510"/>
            <a:ext cx="31744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" name="Freeform 307"/>
          <p:cNvSpPr>
            <a:spLocks/>
          </p:cNvSpPr>
          <p:nvPr/>
        </p:nvSpPr>
        <p:spPr bwMode="auto">
          <a:xfrm>
            <a:off x="3071668" y="1964210"/>
            <a:ext cx="32300" cy="31744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2"/>
                  <a:pt x="27" y="52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" name="Freeform 308"/>
          <p:cNvSpPr>
            <a:spLocks/>
          </p:cNvSpPr>
          <p:nvPr/>
        </p:nvSpPr>
        <p:spPr bwMode="auto">
          <a:xfrm>
            <a:off x="3338982" y="1771521"/>
            <a:ext cx="32300" cy="31744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" name="Freeform 309"/>
          <p:cNvSpPr>
            <a:spLocks/>
          </p:cNvSpPr>
          <p:nvPr/>
        </p:nvSpPr>
        <p:spPr bwMode="auto">
          <a:xfrm>
            <a:off x="5574397" y="1373891"/>
            <a:ext cx="31187" cy="32300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4"/>
                  <a:pt x="52" y="27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" name="Freeform 310"/>
          <p:cNvSpPr>
            <a:spLocks/>
          </p:cNvSpPr>
          <p:nvPr/>
        </p:nvSpPr>
        <p:spPr bwMode="auto">
          <a:xfrm>
            <a:off x="6110139" y="1769293"/>
            <a:ext cx="31187" cy="32300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4"/>
                  <a:pt x="52" y="27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4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" name="Freeform 311"/>
          <p:cNvSpPr>
            <a:spLocks/>
          </p:cNvSpPr>
          <p:nvPr/>
        </p:nvSpPr>
        <p:spPr bwMode="auto">
          <a:xfrm>
            <a:off x="5305412" y="1607234"/>
            <a:ext cx="31187" cy="31744"/>
          </a:xfrm>
          <a:custGeom>
            <a:avLst/>
            <a:gdLst>
              <a:gd name="T0" fmla="*/ 26 w 52"/>
              <a:gd name="T1" fmla="*/ 53 h 53"/>
              <a:gd name="T2" fmla="*/ 44 w 52"/>
              <a:gd name="T3" fmla="*/ 45 h 53"/>
              <a:gd name="T4" fmla="*/ 52 w 52"/>
              <a:gd name="T5" fmla="*/ 27 h 53"/>
              <a:gd name="T6" fmla="*/ 44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4" y="45"/>
                </a:cubicBezTo>
                <a:cubicBezTo>
                  <a:pt x="49" y="40"/>
                  <a:pt x="52" y="34"/>
                  <a:pt x="52" y="27"/>
                </a:cubicBezTo>
                <a:cubicBezTo>
                  <a:pt x="52" y="20"/>
                  <a:pt x="49" y="13"/>
                  <a:pt x="44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4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" name="Freeform 312"/>
          <p:cNvSpPr>
            <a:spLocks/>
          </p:cNvSpPr>
          <p:nvPr/>
        </p:nvSpPr>
        <p:spPr bwMode="auto">
          <a:xfrm>
            <a:off x="5388391" y="2120143"/>
            <a:ext cx="31744" cy="31187"/>
          </a:xfrm>
          <a:custGeom>
            <a:avLst/>
            <a:gdLst>
              <a:gd name="T0" fmla="*/ 26 w 52"/>
              <a:gd name="T1" fmla="*/ 52 h 52"/>
              <a:gd name="T2" fmla="*/ 45 w 52"/>
              <a:gd name="T3" fmla="*/ 45 h 52"/>
              <a:gd name="T4" fmla="*/ 52 w 52"/>
              <a:gd name="T5" fmla="*/ 26 h 52"/>
              <a:gd name="T6" fmla="*/ 45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2" y="2"/>
                  <a:pt x="7" y="7"/>
                </a:cubicBezTo>
                <a:cubicBezTo>
                  <a:pt x="2" y="12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2"/>
                  <a:pt x="26" y="52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" name="Freeform 313"/>
          <p:cNvSpPr>
            <a:spLocks/>
          </p:cNvSpPr>
          <p:nvPr/>
        </p:nvSpPr>
        <p:spPr bwMode="auto">
          <a:xfrm>
            <a:off x="6198130" y="1720842"/>
            <a:ext cx="31744" cy="31187"/>
          </a:xfrm>
          <a:custGeom>
            <a:avLst/>
            <a:gdLst>
              <a:gd name="T0" fmla="*/ 26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6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6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6" y="52"/>
                </a:moveTo>
                <a:cubicBezTo>
                  <a:pt x="33" y="52"/>
                  <a:pt x="40" y="49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49"/>
                  <a:pt x="19" y="52"/>
                  <a:pt x="26" y="52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5" name="Freeform 314"/>
          <p:cNvSpPr>
            <a:spLocks/>
          </p:cNvSpPr>
          <p:nvPr/>
        </p:nvSpPr>
        <p:spPr bwMode="auto">
          <a:xfrm>
            <a:off x="6099001" y="1720286"/>
            <a:ext cx="32300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6" name="Freeform 315"/>
          <p:cNvSpPr>
            <a:spLocks/>
          </p:cNvSpPr>
          <p:nvPr/>
        </p:nvSpPr>
        <p:spPr bwMode="auto">
          <a:xfrm>
            <a:off x="6075611" y="1928568"/>
            <a:ext cx="31744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" name="Freeform 316"/>
          <p:cNvSpPr>
            <a:spLocks/>
          </p:cNvSpPr>
          <p:nvPr/>
        </p:nvSpPr>
        <p:spPr bwMode="auto">
          <a:xfrm>
            <a:off x="5375582" y="1641762"/>
            <a:ext cx="31744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8 w 52"/>
              <a:gd name="T11" fmla="*/ 8 h 53"/>
              <a:gd name="T12" fmla="*/ 0 w 52"/>
              <a:gd name="T13" fmla="*/ 27 h 53"/>
              <a:gd name="T14" fmla="*/ 8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1"/>
                  <a:pt x="52" y="34"/>
                  <a:pt x="52" y="27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1"/>
                  <a:pt x="8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8" name="Freeform 317"/>
          <p:cNvSpPr>
            <a:spLocks/>
          </p:cNvSpPr>
          <p:nvPr/>
        </p:nvSpPr>
        <p:spPr bwMode="auto">
          <a:xfrm>
            <a:off x="5460788" y="1936921"/>
            <a:ext cx="32300" cy="31187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2"/>
                  <a:pt x="27" y="52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9" name="Freeform 318"/>
          <p:cNvSpPr>
            <a:spLocks/>
          </p:cNvSpPr>
          <p:nvPr/>
        </p:nvSpPr>
        <p:spPr bwMode="auto">
          <a:xfrm>
            <a:off x="5589990" y="1784330"/>
            <a:ext cx="31744" cy="32300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0" name="Freeform 319"/>
          <p:cNvSpPr>
            <a:spLocks/>
          </p:cNvSpPr>
          <p:nvPr/>
        </p:nvSpPr>
        <p:spPr bwMode="auto">
          <a:xfrm>
            <a:off x="5627303" y="2083387"/>
            <a:ext cx="32300" cy="32300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1" name="Freeform 320"/>
          <p:cNvSpPr>
            <a:spLocks/>
          </p:cNvSpPr>
          <p:nvPr/>
        </p:nvSpPr>
        <p:spPr bwMode="auto">
          <a:xfrm>
            <a:off x="5519820" y="2266052"/>
            <a:ext cx="32300" cy="31187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2"/>
                  <a:pt x="27" y="52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2" name="Freeform 321"/>
          <p:cNvSpPr>
            <a:spLocks/>
          </p:cNvSpPr>
          <p:nvPr/>
        </p:nvSpPr>
        <p:spPr bwMode="auto">
          <a:xfrm>
            <a:off x="5989847" y="2132395"/>
            <a:ext cx="32300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3" name="Freeform 322"/>
          <p:cNvSpPr>
            <a:spLocks/>
          </p:cNvSpPr>
          <p:nvPr/>
        </p:nvSpPr>
        <p:spPr bwMode="auto">
          <a:xfrm>
            <a:off x="5349964" y="1777090"/>
            <a:ext cx="31187" cy="32300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" name="Freeform 323"/>
          <p:cNvSpPr>
            <a:spLocks/>
          </p:cNvSpPr>
          <p:nvPr/>
        </p:nvSpPr>
        <p:spPr bwMode="auto">
          <a:xfrm>
            <a:off x="5485292" y="1456870"/>
            <a:ext cx="31187" cy="32300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49" y="40"/>
                  <a:pt x="52" y="34"/>
                  <a:pt x="52" y="27"/>
                </a:cubicBezTo>
                <a:cubicBezTo>
                  <a:pt x="52" y="20"/>
                  <a:pt x="49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4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5" name="Freeform 324"/>
          <p:cNvSpPr>
            <a:spLocks/>
          </p:cNvSpPr>
          <p:nvPr/>
        </p:nvSpPr>
        <p:spPr bwMode="auto">
          <a:xfrm>
            <a:off x="5279794" y="1730867"/>
            <a:ext cx="32300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3" y="50"/>
                  <a:pt x="20" y="53"/>
                  <a:pt x="26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6" name="Freeform 325"/>
          <p:cNvSpPr>
            <a:spLocks/>
          </p:cNvSpPr>
          <p:nvPr/>
        </p:nvSpPr>
        <p:spPr bwMode="auto">
          <a:xfrm>
            <a:off x="5743696" y="2038835"/>
            <a:ext cx="32300" cy="32300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3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" name="Freeform 326"/>
          <p:cNvSpPr>
            <a:spLocks/>
          </p:cNvSpPr>
          <p:nvPr/>
        </p:nvSpPr>
        <p:spPr bwMode="auto">
          <a:xfrm>
            <a:off x="5951978" y="1825541"/>
            <a:ext cx="31744" cy="31744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8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8" name="Freeform 327"/>
          <p:cNvSpPr>
            <a:spLocks/>
          </p:cNvSpPr>
          <p:nvPr/>
        </p:nvSpPr>
        <p:spPr bwMode="auto">
          <a:xfrm>
            <a:off x="6044424" y="1611689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9" name="Freeform 328"/>
          <p:cNvSpPr>
            <a:spLocks/>
          </p:cNvSpPr>
          <p:nvPr/>
        </p:nvSpPr>
        <p:spPr bwMode="auto">
          <a:xfrm>
            <a:off x="6559004" y="1501422"/>
            <a:ext cx="31744" cy="32300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0" name="Freeform 329"/>
          <p:cNvSpPr>
            <a:spLocks/>
          </p:cNvSpPr>
          <p:nvPr/>
        </p:nvSpPr>
        <p:spPr bwMode="auto">
          <a:xfrm>
            <a:off x="6066700" y="4116646"/>
            <a:ext cx="31744" cy="31744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49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49"/>
                  <a:pt x="20" y="52"/>
                  <a:pt x="27" y="52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1" name="Freeform 330"/>
          <p:cNvSpPr>
            <a:spLocks/>
          </p:cNvSpPr>
          <p:nvPr/>
        </p:nvSpPr>
        <p:spPr bwMode="auto">
          <a:xfrm>
            <a:off x="6222633" y="4366139"/>
            <a:ext cx="31744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8 w 52"/>
              <a:gd name="T11" fmla="*/ 8 h 53"/>
              <a:gd name="T12" fmla="*/ 0 w 52"/>
              <a:gd name="T13" fmla="*/ 27 h 53"/>
              <a:gd name="T14" fmla="*/ 8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4"/>
                  <a:pt x="52" y="27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2" name="Freeform 331"/>
          <p:cNvSpPr>
            <a:spLocks/>
          </p:cNvSpPr>
          <p:nvPr/>
        </p:nvSpPr>
        <p:spPr bwMode="auto">
          <a:xfrm>
            <a:off x="5942511" y="3946233"/>
            <a:ext cx="31744" cy="31744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3" name="Freeform 332"/>
          <p:cNvSpPr>
            <a:spLocks/>
          </p:cNvSpPr>
          <p:nvPr/>
        </p:nvSpPr>
        <p:spPr bwMode="auto">
          <a:xfrm>
            <a:off x="6124618" y="4517617"/>
            <a:ext cx="31744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4" name="Freeform 333"/>
          <p:cNvSpPr>
            <a:spLocks/>
          </p:cNvSpPr>
          <p:nvPr/>
        </p:nvSpPr>
        <p:spPr bwMode="auto">
          <a:xfrm>
            <a:off x="6151907" y="3773035"/>
            <a:ext cx="31744" cy="31744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49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49"/>
                  <a:pt x="20" y="52"/>
                  <a:pt x="27" y="52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5" name="Freeform 334"/>
          <p:cNvSpPr>
            <a:spLocks/>
          </p:cNvSpPr>
          <p:nvPr/>
        </p:nvSpPr>
        <p:spPr bwMode="auto">
          <a:xfrm>
            <a:off x="5612823" y="4338850"/>
            <a:ext cx="32300" cy="31187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2"/>
                  <a:pt x="27" y="52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6" name="Freeform 335"/>
          <p:cNvSpPr>
            <a:spLocks/>
          </p:cNvSpPr>
          <p:nvPr/>
        </p:nvSpPr>
        <p:spPr bwMode="auto">
          <a:xfrm>
            <a:off x="5437955" y="3080246"/>
            <a:ext cx="31744" cy="31744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" name="Freeform 336"/>
          <p:cNvSpPr>
            <a:spLocks/>
          </p:cNvSpPr>
          <p:nvPr/>
        </p:nvSpPr>
        <p:spPr bwMode="auto">
          <a:xfrm>
            <a:off x="6102342" y="4127784"/>
            <a:ext cx="31187" cy="31187"/>
          </a:xfrm>
          <a:custGeom>
            <a:avLst/>
            <a:gdLst>
              <a:gd name="T0" fmla="*/ 26 w 52"/>
              <a:gd name="T1" fmla="*/ 52 h 52"/>
              <a:gd name="T2" fmla="*/ 45 w 52"/>
              <a:gd name="T3" fmla="*/ 45 h 52"/>
              <a:gd name="T4" fmla="*/ 52 w 52"/>
              <a:gd name="T5" fmla="*/ 26 h 52"/>
              <a:gd name="T6" fmla="*/ 45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2" y="2"/>
                  <a:pt x="7" y="7"/>
                </a:cubicBezTo>
                <a:cubicBezTo>
                  <a:pt x="2" y="12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2"/>
                  <a:pt x="26" y="52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" name="Freeform 337"/>
          <p:cNvSpPr>
            <a:spLocks/>
          </p:cNvSpPr>
          <p:nvPr/>
        </p:nvSpPr>
        <p:spPr bwMode="auto">
          <a:xfrm>
            <a:off x="5934714" y="4026984"/>
            <a:ext cx="31744" cy="32300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9" name="Freeform 338"/>
          <p:cNvSpPr>
            <a:spLocks/>
          </p:cNvSpPr>
          <p:nvPr/>
        </p:nvSpPr>
        <p:spPr bwMode="auto">
          <a:xfrm>
            <a:off x="5870670" y="4240835"/>
            <a:ext cx="31187" cy="31187"/>
          </a:xfrm>
          <a:custGeom>
            <a:avLst/>
            <a:gdLst>
              <a:gd name="T0" fmla="*/ 26 w 52"/>
              <a:gd name="T1" fmla="*/ 52 h 52"/>
              <a:gd name="T2" fmla="*/ 45 w 52"/>
              <a:gd name="T3" fmla="*/ 45 h 52"/>
              <a:gd name="T4" fmla="*/ 52 w 52"/>
              <a:gd name="T5" fmla="*/ 26 h 52"/>
              <a:gd name="T6" fmla="*/ 45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2" y="2"/>
                  <a:pt x="7" y="7"/>
                </a:cubicBezTo>
                <a:cubicBezTo>
                  <a:pt x="2" y="12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2"/>
                  <a:pt x="26" y="52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0" name="Freeform 339"/>
          <p:cNvSpPr>
            <a:spLocks/>
          </p:cNvSpPr>
          <p:nvPr/>
        </p:nvSpPr>
        <p:spPr bwMode="auto">
          <a:xfrm>
            <a:off x="6259389" y="4630111"/>
            <a:ext cx="31744" cy="31187"/>
          </a:xfrm>
          <a:custGeom>
            <a:avLst/>
            <a:gdLst>
              <a:gd name="T0" fmla="*/ 26 w 52"/>
              <a:gd name="T1" fmla="*/ 52 h 52"/>
              <a:gd name="T2" fmla="*/ 45 w 52"/>
              <a:gd name="T3" fmla="*/ 45 h 52"/>
              <a:gd name="T4" fmla="*/ 52 w 52"/>
              <a:gd name="T5" fmla="*/ 26 h 52"/>
              <a:gd name="T6" fmla="*/ 45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2"/>
                  <a:pt x="45" y="7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7" y="45"/>
                </a:cubicBezTo>
                <a:cubicBezTo>
                  <a:pt x="12" y="50"/>
                  <a:pt x="19" y="52"/>
                  <a:pt x="26" y="52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1" name="Freeform 340"/>
          <p:cNvSpPr>
            <a:spLocks/>
          </p:cNvSpPr>
          <p:nvPr/>
        </p:nvSpPr>
        <p:spPr bwMode="auto">
          <a:xfrm>
            <a:off x="5553234" y="4119987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49" y="40"/>
                  <a:pt x="52" y="33"/>
                  <a:pt x="52" y="26"/>
                </a:cubicBezTo>
                <a:cubicBezTo>
                  <a:pt x="52" y="19"/>
                  <a:pt x="49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2" name="Freeform 341"/>
          <p:cNvSpPr>
            <a:spLocks/>
          </p:cNvSpPr>
          <p:nvPr/>
        </p:nvSpPr>
        <p:spPr bwMode="auto">
          <a:xfrm>
            <a:off x="5618949" y="3783060"/>
            <a:ext cx="31744" cy="31744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1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1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3" name="Freeform 342"/>
          <p:cNvSpPr>
            <a:spLocks/>
          </p:cNvSpPr>
          <p:nvPr/>
        </p:nvSpPr>
        <p:spPr bwMode="auto">
          <a:xfrm>
            <a:off x="5351635" y="4642363"/>
            <a:ext cx="31187" cy="31187"/>
          </a:xfrm>
          <a:custGeom>
            <a:avLst/>
            <a:gdLst>
              <a:gd name="T0" fmla="*/ 26 w 52"/>
              <a:gd name="T1" fmla="*/ 52 h 52"/>
              <a:gd name="T2" fmla="*/ 45 w 52"/>
              <a:gd name="T3" fmla="*/ 45 h 52"/>
              <a:gd name="T4" fmla="*/ 52 w 52"/>
              <a:gd name="T5" fmla="*/ 26 h 52"/>
              <a:gd name="T6" fmla="*/ 45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49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2" y="2"/>
                  <a:pt x="7" y="7"/>
                </a:cubicBezTo>
                <a:cubicBezTo>
                  <a:pt x="2" y="12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49"/>
                  <a:pt x="19" y="52"/>
                  <a:pt x="26" y="52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4" name="Freeform 343"/>
          <p:cNvSpPr>
            <a:spLocks/>
          </p:cNvSpPr>
          <p:nvPr/>
        </p:nvSpPr>
        <p:spPr bwMode="auto">
          <a:xfrm>
            <a:off x="5710281" y="3771365"/>
            <a:ext cx="31744" cy="31187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2"/>
                  <a:pt x="27" y="52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5" name="Freeform 344"/>
          <p:cNvSpPr>
            <a:spLocks/>
          </p:cNvSpPr>
          <p:nvPr/>
        </p:nvSpPr>
        <p:spPr bwMode="auto">
          <a:xfrm>
            <a:off x="6083964" y="4126670"/>
            <a:ext cx="32300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6" name="Freeform 345"/>
          <p:cNvSpPr>
            <a:spLocks/>
          </p:cNvSpPr>
          <p:nvPr/>
        </p:nvSpPr>
        <p:spPr bwMode="auto">
          <a:xfrm>
            <a:off x="5537641" y="4553259"/>
            <a:ext cx="31744" cy="31187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2"/>
                  <a:pt x="27" y="52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7" name="Freeform 346"/>
          <p:cNvSpPr>
            <a:spLocks/>
          </p:cNvSpPr>
          <p:nvPr/>
        </p:nvSpPr>
        <p:spPr bwMode="auto">
          <a:xfrm>
            <a:off x="5787134" y="4234152"/>
            <a:ext cx="31744" cy="31744"/>
          </a:xfrm>
          <a:custGeom>
            <a:avLst/>
            <a:gdLst>
              <a:gd name="T0" fmla="*/ 26 w 52"/>
              <a:gd name="T1" fmla="*/ 53 h 53"/>
              <a:gd name="T2" fmla="*/ 44 w 52"/>
              <a:gd name="T3" fmla="*/ 45 h 53"/>
              <a:gd name="T4" fmla="*/ 52 w 52"/>
              <a:gd name="T5" fmla="*/ 27 h 53"/>
              <a:gd name="T6" fmla="*/ 44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4" y="45"/>
                </a:cubicBezTo>
                <a:cubicBezTo>
                  <a:pt x="49" y="40"/>
                  <a:pt x="52" y="34"/>
                  <a:pt x="52" y="27"/>
                </a:cubicBezTo>
                <a:cubicBezTo>
                  <a:pt x="52" y="20"/>
                  <a:pt x="49" y="13"/>
                  <a:pt x="44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4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" name="Freeform 347"/>
          <p:cNvSpPr>
            <a:spLocks/>
          </p:cNvSpPr>
          <p:nvPr/>
        </p:nvSpPr>
        <p:spPr bwMode="auto">
          <a:xfrm>
            <a:off x="5671855" y="4087687"/>
            <a:ext cx="31744" cy="31187"/>
          </a:xfrm>
          <a:custGeom>
            <a:avLst/>
            <a:gdLst>
              <a:gd name="T0" fmla="*/ 26 w 52"/>
              <a:gd name="T1" fmla="*/ 52 h 52"/>
              <a:gd name="T2" fmla="*/ 45 w 52"/>
              <a:gd name="T3" fmla="*/ 45 h 52"/>
              <a:gd name="T4" fmla="*/ 52 w 52"/>
              <a:gd name="T5" fmla="*/ 26 h 52"/>
              <a:gd name="T6" fmla="*/ 45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49" y="40"/>
                  <a:pt x="52" y="33"/>
                  <a:pt x="52" y="26"/>
                </a:cubicBezTo>
                <a:cubicBezTo>
                  <a:pt x="52" y="19"/>
                  <a:pt x="49" y="12"/>
                  <a:pt x="45" y="7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7"/>
                </a:cubicBezTo>
                <a:cubicBezTo>
                  <a:pt x="2" y="12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2"/>
                  <a:pt x="26" y="52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" name="Freeform 348"/>
          <p:cNvSpPr>
            <a:spLocks/>
          </p:cNvSpPr>
          <p:nvPr/>
        </p:nvSpPr>
        <p:spPr bwMode="auto">
          <a:xfrm>
            <a:off x="5726432" y="4096040"/>
            <a:ext cx="31187" cy="31187"/>
          </a:xfrm>
          <a:custGeom>
            <a:avLst/>
            <a:gdLst>
              <a:gd name="T0" fmla="*/ 26 w 52"/>
              <a:gd name="T1" fmla="*/ 52 h 52"/>
              <a:gd name="T2" fmla="*/ 44 w 52"/>
              <a:gd name="T3" fmla="*/ 45 h 52"/>
              <a:gd name="T4" fmla="*/ 52 w 52"/>
              <a:gd name="T5" fmla="*/ 26 h 52"/>
              <a:gd name="T6" fmla="*/ 44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50"/>
                  <a:pt x="44" y="45"/>
                </a:cubicBezTo>
                <a:cubicBezTo>
                  <a:pt x="49" y="40"/>
                  <a:pt x="52" y="33"/>
                  <a:pt x="52" y="26"/>
                </a:cubicBezTo>
                <a:cubicBezTo>
                  <a:pt x="52" y="19"/>
                  <a:pt x="49" y="12"/>
                  <a:pt x="44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2" y="2"/>
                  <a:pt x="7" y="7"/>
                </a:cubicBezTo>
                <a:cubicBezTo>
                  <a:pt x="2" y="12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2"/>
                  <a:pt x="26" y="52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" name="Freeform 349"/>
          <p:cNvSpPr>
            <a:spLocks/>
          </p:cNvSpPr>
          <p:nvPr/>
        </p:nvSpPr>
        <p:spPr bwMode="auto">
          <a:xfrm>
            <a:off x="3580122" y="2166366"/>
            <a:ext cx="31744" cy="32300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1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1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" name="Freeform 350"/>
          <p:cNvSpPr>
            <a:spLocks/>
          </p:cNvSpPr>
          <p:nvPr/>
        </p:nvSpPr>
        <p:spPr bwMode="auto">
          <a:xfrm>
            <a:off x="4359231" y="2905935"/>
            <a:ext cx="32300" cy="32300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1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1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" name="Freeform 351"/>
          <p:cNvSpPr>
            <a:spLocks/>
          </p:cNvSpPr>
          <p:nvPr/>
        </p:nvSpPr>
        <p:spPr bwMode="auto">
          <a:xfrm>
            <a:off x="4848193" y="1864524"/>
            <a:ext cx="31744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" name="Freeform 352"/>
          <p:cNvSpPr>
            <a:spLocks/>
          </p:cNvSpPr>
          <p:nvPr/>
        </p:nvSpPr>
        <p:spPr bwMode="auto">
          <a:xfrm>
            <a:off x="4700057" y="2494383"/>
            <a:ext cx="31744" cy="32300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8 w 52"/>
              <a:gd name="T11" fmla="*/ 8 h 53"/>
              <a:gd name="T12" fmla="*/ 0 w 52"/>
              <a:gd name="T13" fmla="*/ 27 h 53"/>
              <a:gd name="T14" fmla="*/ 8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4"/>
                  <a:pt x="52" y="27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" name="Freeform 353"/>
          <p:cNvSpPr>
            <a:spLocks/>
          </p:cNvSpPr>
          <p:nvPr/>
        </p:nvSpPr>
        <p:spPr bwMode="auto">
          <a:xfrm>
            <a:off x="3625231" y="2120143"/>
            <a:ext cx="31744" cy="31187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49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49"/>
                  <a:pt x="20" y="52"/>
                  <a:pt x="27" y="5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5" name="Freeform 354"/>
          <p:cNvSpPr>
            <a:spLocks/>
          </p:cNvSpPr>
          <p:nvPr/>
        </p:nvSpPr>
        <p:spPr bwMode="auto">
          <a:xfrm>
            <a:off x="3944337" y="2068908"/>
            <a:ext cx="31744" cy="32300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6" name="Freeform 355"/>
          <p:cNvSpPr>
            <a:spLocks/>
          </p:cNvSpPr>
          <p:nvPr/>
        </p:nvSpPr>
        <p:spPr bwMode="auto">
          <a:xfrm>
            <a:off x="4236155" y="2143533"/>
            <a:ext cx="32300" cy="32300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8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7" name="Freeform 356"/>
          <p:cNvSpPr>
            <a:spLocks/>
          </p:cNvSpPr>
          <p:nvPr/>
        </p:nvSpPr>
        <p:spPr bwMode="auto">
          <a:xfrm>
            <a:off x="4306882" y="2225398"/>
            <a:ext cx="31744" cy="32300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1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1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" name="Freeform 357"/>
          <p:cNvSpPr>
            <a:spLocks/>
          </p:cNvSpPr>
          <p:nvPr/>
        </p:nvSpPr>
        <p:spPr bwMode="auto">
          <a:xfrm>
            <a:off x="4142038" y="1897938"/>
            <a:ext cx="31187" cy="31744"/>
          </a:xfrm>
          <a:custGeom>
            <a:avLst/>
            <a:gdLst>
              <a:gd name="T0" fmla="*/ 26 w 52"/>
              <a:gd name="T1" fmla="*/ 52 h 52"/>
              <a:gd name="T2" fmla="*/ 45 w 52"/>
              <a:gd name="T3" fmla="*/ 45 h 52"/>
              <a:gd name="T4" fmla="*/ 52 w 52"/>
              <a:gd name="T5" fmla="*/ 26 h 52"/>
              <a:gd name="T6" fmla="*/ 45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49" y="40"/>
                  <a:pt x="52" y="33"/>
                  <a:pt x="52" y="26"/>
                </a:cubicBezTo>
                <a:cubicBezTo>
                  <a:pt x="52" y="19"/>
                  <a:pt x="49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2" y="2"/>
                  <a:pt x="7" y="7"/>
                </a:cubicBezTo>
                <a:cubicBezTo>
                  <a:pt x="2" y="12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2"/>
                  <a:pt x="26" y="5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" name="Freeform 358"/>
          <p:cNvSpPr>
            <a:spLocks/>
          </p:cNvSpPr>
          <p:nvPr/>
        </p:nvSpPr>
        <p:spPr bwMode="auto">
          <a:xfrm>
            <a:off x="4197729" y="2318401"/>
            <a:ext cx="31187" cy="31187"/>
          </a:xfrm>
          <a:custGeom>
            <a:avLst/>
            <a:gdLst>
              <a:gd name="T0" fmla="*/ 26 w 52"/>
              <a:gd name="T1" fmla="*/ 52 h 52"/>
              <a:gd name="T2" fmla="*/ 45 w 52"/>
              <a:gd name="T3" fmla="*/ 45 h 52"/>
              <a:gd name="T4" fmla="*/ 52 w 52"/>
              <a:gd name="T5" fmla="*/ 26 h 52"/>
              <a:gd name="T6" fmla="*/ 45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2" y="2"/>
                  <a:pt x="7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7" y="45"/>
                </a:cubicBezTo>
                <a:cubicBezTo>
                  <a:pt x="12" y="50"/>
                  <a:pt x="19" y="52"/>
                  <a:pt x="26" y="5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" name="Freeform 359"/>
          <p:cNvSpPr>
            <a:spLocks/>
          </p:cNvSpPr>
          <p:nvPr/>
        </p:nvSpPr>
        <p:spPr bwMode="auto">
          <a:xfrm>
            <a:off x="5036984" y="2849131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4"/>
                  <a:pt x="52" y="27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4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" name="Freeform 360"/>
          <p:cNvSpPr>
            <a:spLocks/>
          </p:cNvSpPr>
          <p:nvPr/>
        </p:nvSpPr>
        <p:spPr bwMode="auto">
          <a:xfrm>
            <a:off x="3530000" y="2145761"/>
            <a:ext cx="31744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1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1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" name="Freeform 361"/>
          <p:cNvSpPr>
            <a:spLocks/>
          </p:cNvSpPr>
          <p:nvPr/>
        </p:nvSpPr>
        <p:spPr bwMode="auto">
          <a:xfrm>
            <a:off x="3576223" y="1850044"/>
            <a:ext cx="31744" cy="31744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" name="Freeform 362"/>
          <p:cNvSpPr>
            <a:spLocks/>
          </p:cNvSpPr>
          <p:nvPr/>
        </p:nvSpPr>
        <p:spPr bwMode="auto">
          <a:xfrm>
            <a:off x="3939325" y="2667023"/>
            <a:ext cx="31744" cy="31744"/>
          </a:xfrm>
          <a:custGeom>
            <a:avLst/>
            <a:gdLst>
              <a:gd name="T0" fmla="*/ 26 w 52"/>
              <a:gd name="T1" fmla="*/ 52 h 52"/>
              <a:gd name="T2" fmla="*/ 45 w 52"/>
              <a:gd name="T3" fmla="*/ 45 h 52"/>
              <a:gd name="T4" fmla="*/ 52 w 52"/>
              <a:gd name="T5" fmla="*/ 26 h 52"/>
              <a:gd name="T6" fmla="*/ 45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49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2" y="2"/>
                  <a:pt x="7" y="7"/>
                </a:cubicBezTo>
                <a:cubicBezTo>
                  <a:pt x="2" y="12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49"/>
                  <a:pt x="19" y="52"/>
                  <a:pt x="26" y="5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4" name="Freeform 363"/>
          <p:cNvSpPr>
            <a:spLocks/>
          </p:cNvSpPr>
          <p:nvPr/>
        </p:nvSpPr>
        <p:spPr bwMode="auto">
          <a:xfrm>
            <a:off x="5055362" y="1990941"/>
            <a:ext cx="32300" cy="31187"/>
          </a:xfrm>
          <a:custGeom>
            <a:avLst/>
            <a:gdLst>
              <a:gd name="T0" fmla="*/ 26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6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6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2"/>
                  <a:pt x="26" y="5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5" name="Freeform 364"/>
          <p:cNvSpPr>
            <a:spLocks/>
          </p:cNvSpPr>
          <p:nvPr/>
        </p:nvSpPr>
        <p:spPr bwMode="auto">
          <a:xfrm>
            <a:off x="5029187" y="2164695"/>
            <a:ext cx="31744" cy="31744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6" name="Freeform 365"/>
          <p:cNvSpPr>
            <a:spLocks/>
          </p:cNvSpPr>
          <p:nvPr/>
        </p:nvSpPr>
        <p:spPr bwMode="auto">
          <a:xfrm>
            <a:off x="3725474" y="1860069"/>
            <a:ext cx="31744" cy="32300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7" name="Freeform 366"/>
          <p:cNvSpPr>
            <a:spLocks/>
          </p:cNvSpPr>
          <p:nvPr/>
        </p:nvSpPr>
        <p:spPr bwMode="auto">
          <a:xfrm>
            <a:off x="4008938" y="2196439"/>
            <a:ext cx="31744" cy="31744"/>
          </a:xfrm>
          <a:custGeom>
            <a:avLst/>
            <a:gdLst>
              <a:gd name="T0" fmla="*/ 26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6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6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19" y="52"/>
                  <a:pt x="26" y="5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" name="Freeform 367"/>
          <p:cNvSpPr>
            <a:spLocks/>
          </p:cNvSpPr>
          <p:nvPr/>
        </p:nvSpPr>
        <p:spPr bwMode="auto">
          <a:xfrm>
            <a:off x="4589233" y="2487143"/>
            <a:ext cx="31744" cy="31744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2"/>
                  <a:pt x="27" y="5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9" name="Freeform 368"/>
          <p:cNvSpPr>
            <a:spLocks/>
          </p:cNvSpPr>
          <p:nvPr/>
        </p:nvSpPr>
        <p:spPr bwMode="auto">
          <a:xfrm>
            <a:off x="4430515" y="2160240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4"/>
                  <a:pt x="52" y="27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4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0" name="Freeform 369"/>
          <p:cNvSpPr>
            <a:spLocks/>
          </p:cNvSpPr>
          <p:nvPr/>
        </p:nvSpPr>
        <p:spPr bwMode="auto">
          <a:xfrm>
            <a:off x="4973497" y="2491598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1" name="Freeform 370"/>
          <p:cNvSpPr>
            <a:spLocks/>
          </p:cNvSpPr>
          <p:nvPr/>
        </p:nvSpPr>
        <p:spPr bwMode="auto">
          <a:xfrm>
            <a:off x="5517035" y="2299466"/>
            <a:ext cx="31187" cy="31187"/>
          </a:xfrm>
          <a:custGeom>
            <a:avLst/>
            <a:gdLst>
              <a:gd name="T0" fmla="*/ 26 w 52"/>
              <a:gd name="T1" fmla="*/ 52 h 52"/>
              <a:gd name="T2" fmla="*/ 45 w 52"/>
              <a:gd name="T3" fmla="*/ 45 h 52"/>
              <a:gd name="T4" fmla="*/ 52 w 52"/>
              <a:gd name="T5" fmla="*/ 26 h 52"/>
              <a:gd name="T6" fmla="*/ 45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2"/>
                  <a:pt x="45" y="7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7"/>
                </a:cubicBezTo>
                <a:cubicBezTo>
                  <a:pt x="2" y="12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2"/>
                  <a:pt x="26" y="5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2" name="Freeform 371"/>
          <p:cNvSpPr>
            <a:spLocks/>
          </p:cNvSpPr>
          <p:nvPr/>
        </p:nvSpPr>
        <p:spPr bwMode="auto">
          <a:xfrm>
            <a:off x="5346623" y="2786758"/>
            <a:ext cx="31744" cy="32300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4"/>
                  <a:pt x="52" y="27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3" name="Freeform 372"/>
          <p:cNvSpPr>
            <a:spLocks/>
          </p:cNvSpPr>
          <p:nvPr/>
        </p:nvSpPr>
        <p:spPr bwMode="auto">
          <a:xfrm>
            <a:off x="5100471" y="2598524"/>
            <a:ext cx="32300" cy="31187"/>
          </a:xfrm>
          <a:custGeom>
            <a:avLst/>
            <a:gdLst>
              <a:gd name="T0" fmla="*/ 26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6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6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19" y="52"/>
                  <a:pt x="26" y="5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4" name="Freeform 373"/>
          <p:cNvSpPr>
            <a:spLocks/>
          </p:cNvSpPr>
          <p:nvPr/>
        </p:nvSpPr>
        <p:spPr bwMode="auto">
          <a:xfrm>
            <a:off x="5213523" y="2460969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1"/>
                  <a:pt x="52" y="34"/>
                  <a:pt x="52" y="27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1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5" name="Freeform 374"/>
          <p:cNvSpPr>
            <a:spLocks/>
          </p:cNvSpPr>
          <p:nvPr/>
        </p:nvSpPr>
        <p:spPr bwMode="auto">
          <a:xfrm>
            <a:off x="5446309" y="2371864"/>
            <a:ext cx="32300" cy="31744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6" name="Freeform 375"/>
          <p:cNvSpPr>
            <a:spLocks/>
          </p:cNvSpPr>
          <p:nvPr/>
        </p:nvSpPr>
        <p:spPr bwMode="auto">
          <a:xfrm>
            <a:off x="5400642" y="2540049"/>
            <a:ext cx="31744" cy="32300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7" name="Freeform 376"/>
          <p:cNvSpPr>
            <a:spLocks/>
          </p:cNvSpPr>
          <p:nvPr/>
        </p:nvSpPr>
        <p:spPr bwMode="auto">
          <a:xfrm>
            <a:off x="4760759" y="2528354"/>
            <a:ext cx="31187" cy="31187"/>
          </a:xfrm>
          <a:custGeom>
            <a:avLst/>
            <a:gdLst>
              <a:gd name="T0" fmla="*/ 26 w 52"/>
              <a:gd name="T1" fmla="*/ 52 h 52"/>
              <a:gd name="T2" fmla="*/ 45 w 52"/>
              <a:gd name="T3" fmla="*/ 45 h 52"/>
              <a:gd name="T4" fmla="*/ 52 w 52"/>
              <a:gd name="T5" fmla="*/ 26 h 52"/>
              <a:gd name="T6" fmla="*/ 45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2"/>
                  <a:pt x="45" y="7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7"/>
                </a:cubicBezTo>
                <a:cubicBezTo>
                  <a:pt x="2" y="12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2"/>
                  <a:pt x="26" y="5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" name="Freeform 377"/>
          <p:cNvSpPr>
            <a:spLocks/>
          </p:cNvSpPr>
          <p:nvPr/>
        </p:nvSpPr>
        <p:spPr bwMode="auto">
          <a:xfrm>
            <a:off x="5103812" y="2358498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4"/>
                  <a:pt x="52" y="27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4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" name="Freeform 378"/>
          <p:cNvSpPr>
            <a:spLocks/>
          </p:cNvSpPr>
          <p:nvPr/>
        </p:nvSpPr>
        <p:spPr bwMode="auto">
          <a:xfrm>
            <a:off x="5945852" y="2449274"/>
            <a:ext cx="32300" cy="31187"/>
          </a:xfrm>
          <a:custGeom>
            <a:avLst/>
            <a:gdLst>
              <a:gd name="T0" fmla="*/ 26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6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6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6" y="52"/>
                </a:moveTo>
                <a:cubicBezTo>
                  <a:pt x="33" y="52"/>
                  <a:pt x="40" y="49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49"/>
                  <a:pt x="19" y="52"/>
                  <a:pt x="26" y="5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0" name="Freeform 379"/>
          <p:cNvSpPr>
            <a:spLocks/>
          </p:cNvSpPr>
          <p:nvPr/>
        </p:nvSpPr>
        <p:spPr bwMode="auto">
          <a:xfrm>
            <a:off x="4756304" y="2514431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1" name="Freeform 380"/>
          <p:cNvSpPr>
            <a:spLocks/>
          </p:cNvSpPr>
          <p:nvPr/>
        </p:nvSpPr>
        <p:spPr bwMode="auto">
          <a:xfrm>
            <a:off x="4938412" y="2336779"/>
            <a:ext cx="31187" cy="31187"/>
          </a:xfrm>
          <a:custGeom>
            <a:avLst/>
            <a:gdLst>
              <a:gd name="T0" fmla="*/ 26 w 52"/>
              <a:gd name="T1" fmla="*/ 52 h 52"/>
              <a:gd name="T2" fmla="*/ 45 w 52"/>
              <a:gd name="T3" fmla="*/ 45 h 52"/>
              <a:gd name="T4" fmla="*/ 52 w 52"/>
              <a:gd name="T5" fmla="*/ 26 h 52"/>
              <a:gd name="T6" fmla="*/ 45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2"/>
                  <a:pt x="45" y="7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7"/>
                </a:cubicBezTo>
                <a:cubicBezTo>
                  <a:pt x="2" y="12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2"/>
                  <a:pt x="26" y="5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" name="Freeform 381"/>
          <p:cNvSpPr>
            <a:spLocks/>
          </p:cNvSpPr>
          <p:nvPr/>
        </p:nvSpPr>
        <p:spPr bwMode="auto">
          <a:xfrm>
            <a:off x="4539668" y="2426440"/>
            <a:ext cx="31744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" name="Freeform 382"/>
          <p:cNvSpPr>
            <a:spLocks/>
          </p:cNvSpPr>
          <p:nvPr/>
        </p:nvSpPr>
        <p:spPr bwMode="auto">
          <a:xfrm>
            <a:off x="5167856" y="2390242"/>
            <a:ext cx="31744" cy="31744"/>
          </a:xfrm>
          <a:custGeom>
            <a:avLst/>
            <a:gdLst>
              <a:gd name="T0" fmla="*/ 26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6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6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19" y="52"/>
                  <a:pt x="26" y="5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4" name="Freeform 383"/>
          <p:cNvSpPr>
            <a:spLocks/>
          </p:cNvSpPr>
          <p:nvPr/>
        </p:nvSpPr>
        <p:spPr bwMode="auto">
          <a:xfrm>
            <a:off x="4888847" y="2491041"/>
            <a:ext cx="31744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4"/>
                  <a:pt x="52" y="27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4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5" name="Freeform 384"/>
          <p:cNvSpPr>
            <a:spLocks/>
          </p:cNvSpPr>
          <p:nvPr/>
        </p:nvSpPr>
        <p:spPr bwMode="auto">
          <a:xfrm>
            <a:off x="4582550" y="2545618"/>
            <a:ext cx="31744" cy="31744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1" y="50"/>
                  <a:pt x="45" y="45"/>
                </a:cubicBezTo>
                <a:cubicBezTo>
                  <a:pt x="50" y="41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1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1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6" name="Freeform 385"/>
          <p:cNvSpPr>
            <a:spLocks/>
          </p:cNvSpPr>
          <p:nvPr/>
        </p:nvSpPr>
        <p:spPr bwMode="auto">
          <a:xfrm>
            <a:off x="4908896" y="2350701"/>
            <a:ext cx="31744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7" name="Freeform 386"/>
          <p:cNvSpPr>
            <a:spLocks/>
          </p:cNvSpPr>
          <p:nvPr/>
        </p:nvSpPr>
        <p:spPr bwMode="auto">
          <a:xfrm>
            <a:off x="4682236" y="2272735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8 w 52"/>
              <a:gd name="T11" fmla="*/ 8 h 53"/>
              <a:gd name="T12" fmla="*/ 0 w 52"/>
              <a:gd name="T13" fmla="*/ 26 h 53"/>
              <a:gd name="T14" fmla="*/ 8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2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8" y="8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8" name="Freeform 387"/>
          <p:cNvSpPr>
            <a:spLocks/>
          </p:cNvSpPr>
          <p:nvPr/>
        </p:nvSpPr>
        <p:spPr bwMode="auto">
          <a:xfrm>
            <a:off x="5662944" y="2884773"/>
            <a:ext cx="32300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" name="Freeform 388"/>
          <p:cNvSpPr>
            <a:spLocks/>
          </p:cNvSpPr>
          <p:nvPr/>
        </p:nvSpPr>
        <p:spPr bwMode="auto">
          <a:xfrm>
            <a:off x="5268099" y="2295011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49" y="40"/>
                  <a:pt x="52" y="33"/>
                  <a:pt x="52" y="26"/>
                </a:cubicBezTo>
                <a:cubicBezTo>
                  <a:pt x="52" y="19"/>
                  <a:pt x="49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0" name="Freeform 389"/>
          <p:cNvSpPr>
            <a:spLocks/>
          </p:cNvSpPr>
          <p:nvPr/>
        </p:nvSpPr>
        <p:spPr bwMode="auto">
          <a:xfrm>
            <a:off x="4864343" y="3726256"/>
            <a:ext cx="31744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1" name="Freeform 390"/>
          <p:cNvSpPr>
            <a:spLocks/>
          </p:cNvSpPr>
          <p:nvPr/>
        </p:nvSpPr>
        <p:spPr bwMode="auto">
          <a:xfrm>
            <a:off x="4840953" y="3299667"/>
            <a:ext cx="31744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2" name="Freeform 391"/>
          <p:cNvSpPr>
            <a:spLocks/>
          </p:cNvSpPr>
          <p:nvPr/>
        </p:nvSpPr>
        <p:spPr bwMode="auto">
          <a:xfrm>
            <a:off x="5015821" y="3913932"/>
            <a:ext cx="31187" cy="32300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1"/>
                  <a:pt x="52" y="34"/>
                  <a:pt x="52" y="27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4"/>
                  <a:pt x="2" y="41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3" name="Freeform 392"/>
          <p:cNvSpPr>
            <a:spLocks/>
          </p:cNvSpPr>
          <p:nvPr/>
        </p:nvSpPr>
        <p:spPr bwMode="auto">
          <a:xfrm>
            <a:off x="5791589" y="3485116"/>
            <a:ext cx="31744" cy="31744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4" name="Freeform 393"/>
          <p:cNvSpPr>
            <a:spLocks/>
          </p:cNvSpPr>
          <p:nvPr/>
        </p:nvSpPr>
        <p:spPr bwMode="auto">
          <a:xfrm>
            <a:off x="5395073" y="3720130"/>
            <a:ext cx="31187" cy="31744"/>
          </a:xfrm>
          <a:custGeom>
            <a:avLst/>
            <a:gdLst>
              <a:gd name="T0" fmla="*/ 26 w 52"/>
              <a:gd name="T1" fmla="*/ 52 h 52"/>
              <a:gd name="T2" fmla="*/ 44 w 52"/>
              <a:gd name="T3" fmla="*/ 45 h 52"/>
              <a:gd name="T4" fmla="*/ 52 w 52"/>
              <a:gd name="T5" fmla="*/ 26 h 52"/>
              <a:gd name="T6" fmla="*/ 44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49"/>
                  <a:pt x="44" y="45"/>
                </a:cubicBezTo>
                <a:cubicBezTo>
                  <a:pt x="49" y="40"/>
                  <a:pt x="52" y="33"/>
                  <a:pt x="52" y="26"/>
                </a:cubicBezTo>
                <a:cubicBezTo>
                  <a:pt x="52" y="19"/>
                  <a:pt x="49" y="12"/>
                  <a:pt x="44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2" y="2"/>
                  <a:pt x="7" y="7"/>
                </a:cubicBezTo>
                <a:cubicBezTo>
                  <a:pt x="2" y="12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49"/>
                  <a:pt x="19" y="52"/>
                  <a:pt x="26" y="5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5" name="Freeform 394"/>
          <p:cNvSpPr>
            <a:spLocks/>
          </p:cNvSpPr>
          <p:nvPr/>
        </p:nvSpPr>
        <p:spPr bwMode="auto">
          <a:xfrm>
            <a:off x="4750735" y="3096953"/>
            <a:ext cx="31744" cy="31187"/>
          </a:xfrm>
          <a:custGeom>
            <a:avLst/>
            <a:gdLst>
              <a:gd name="T0" fmla="*/ 26 w 52"/>
              <a:gd name="T1" fmla="*/ 52 h 52"/>
              <a:gd name="T2" fmla="*/ 45 w 52"/>
              <a:gd name="T3" fmla="*/ 45 h 52"/>
              <a:gd name="T4" fmla="*/ 52 w 52"/>
              <a:gd name="T5" fmla="*/ 26 h 52"/>
              <a:gd name="T6" fmla="*/ 45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49" y="40"/>
                  <a:pt x="52" y="33"/>
                  <a:pt x="52" y="26"/>
                </a:cubicBezTo>
                <a:cubicBezTo>
                  <a:pt x="52" y="19"/>
                  <a:pt x="49" y="12"/>
                  <a:pt x="45" y="7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7"/>
                </a:cubicBezTo>
                <a:cubicBezTo>
                  <a:pt x="2" y="12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2"/>
                  <a:pt x="26" y="5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6" name="Freeform 395"/>
          <p:cNvSpPr>
            <a:spLocks/>
          </p:cNvSpPr>
          <p:nvPr/>
        </p:nvSpPr>
        <p:spPr bwMode="auto">
          <a:xfrm>
            <a:off x="4751849" y="3085258"/>
            <a:ext cx="32300" cy="32300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7" name="Freeform 396"/>
          <p:cNvSpPr>
            <a:spLocks/>
          </p:cNvSpPr>
          <p:nvPr/>
        </p:nvSpPr>
        <p:spPr bwMode="auto">
          <a:xfrm>
            <a:off x="5293160" y="4559385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8" name="Freeform 397"/>
          <p:cNvSpPr>
            <a:spLocks/>
          </p:cNvSpPr>
          <p:nvPr/>
        </p:nvSpPr>
        <p:spPr bwMode="auto">
          <a:xfrm>
            <a:off x="5246380" y="4171222"/>
            <a:ext cx="31744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1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1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" name="Freeform 398"/>
          <p:cNvSpPr>
            <a:spLocks/>
          </p:cNvSpPr>
          <p:nvPr/>
        </p:nvSpPr>
        <p:spPr bwMode="auto">
          <a:xfrm>
            <a:off x="5611152" y="3711219"/>
            <a:ext cx="31744" cy="31187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8 h 52"/>
              <a:gd name="T8" fmla="*/ 27 w 53"/>
              <a:gd name="T9" fmla="*/ 0 h 52"/>
              <a:gd name="T10" fmla="*/ 8 w 53"/>
              <a:gd name="T11" fmla="*/ 8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8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2"/>
                  <a:pt x="27" y="5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0" name="Freeform 399"/>
          <p:cNvSpPr>
            <a:spLocks/>
          </p:cNvSpPr>
          <p:nvPr/>
        </p:nvSpPr>
        <p:spPr bwMode="auto">
          <a:xfrm>
            <a:off x="4972940" y="2959398"/>
            <a:ext cx="31744" cy="31187"/>
          </a:xfrm>
          <a:custGeom>
            <a:avLst/>
            <a:gdLst>
              <a:gd name="T0" fmla="*/ 26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6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6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6" y="52"/>
                </a:moveTo>
                <a:cubicBezTo>
                  <a:pt x="33" y="52"/>
                  <a:pt x="40" y="49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49"/>
                  <a:pt x="19" y="52"/>
                  <a:pt x="26" y="5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1" name="Freeform 400"/>
          <p:cNvSpPr>
            <a:spLocks/>
          </p:cNvSpPr>
          <p:nvPr/>
        </p:nvSpPr>
        <p:spPr bwMode="auto">
          <a:xfrm>
            <a:off x="4742938" y="3712890"/>
            <a:ext cx="32300" cy="31744"/>
          </a:xfrm>
          <a:custGeom>
            <a:avLst/>
            <a:gdLst>
              <a:gd name="T0" fmla="*/ 26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6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6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6" y="52"/>
                </a:moveTo>
                <a:cubicBezTo>
                  <a:pt x="33" y="52"/>
                  <a:pt x="40" y="49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49"/>
                  <a:pt x="19" y="52"/>
                  <a:pt x="26" y="5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2" name="Freeform 401"/>
          <p:cNvSpPr>
            <a:spLocks/>
          </p:cNvSpPr>
          <p:nvPr/>
        </p:nvSpPr>
        <p:spPr bwMode="auto">
          <a:xfrm>
            <a:off x="5025289" y="3606521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4"/>
                  <a:pt x="52" y="27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4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3" name="Freeform 402"/>
          <p:cNvSpPr>
            <a:spLocks/>
          </p:cNvSpPr>
          <p:nvPr/>
        </p:nvSpPr>
        <p:spPr bwMode="auto">
          <a:xfrm>
            <a:off x="5157275" y="3574221"/>
            <a:ext cx="31744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49" y="40"/>
                  <a:pt x="52" y="33"/>
                  <a:pt x="52" y="26"/>
                </a:cubicBezTo>
                <a:cubicBezTo>
                  <a:pt x="52" y="19"/>
                  <a:pt x="49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4" name="Freeform 403"/>
          <p:cNvSpPr>
            <a:spLocks/>
          </p:cNvSpPr>
          <p:nvPr/>
        </p:nvSpPr>
        <p:spPr bwMode="auto">
          <a:xfrm>
            <a:off x="5215193" y="3169351"/>
            <a:ext cx="32300" cy="31744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5" name="Freeform 404"/>
          <p:cNvSpPr>
            <a:spLocks/>
          </p:cNvSpPr>
          <p:nvPr/>
        </p:nvSpPr>
        <p:spPr bwMode="auto">
          <a:xfrm>
            <a:off x="4675553" y="3745747"/>
            <a:ext cx="31744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6" name="Freeform 405"/>
          <p:cNvSpPr>
            <a:spLocks/>
          </p:cNvSpPr>
          <p:nvPr/>
        </p:nvSpPr>
        <p:spPr bwMode="auto">
          <a:xfrm>
            <a:off x="4901656" y="2831310"/>
            <a:ext cx="31187" cy="32300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4"/>
                  <a:pt x="52" y="27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4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7" name="Freeform 406"/>
          <p:cNvSpPr>
            <a:spLocks/>
          </p:cNvSpPr>
          <p:nvPr/>
        </p:nvSpPr>
        <p:spPr bwMode="auto">
          <a:xfrm>
            <a:off x="4952334" y="3697296"/>
            <a:ext cx="31744" cy="32300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8" name="Freeform 407"/>
          <p:cNvSpPr>
            <a:spLocks/>
          </p:cNvSpPr>
          <p:nvPr/>
        </p:nvSpPr>
        <p:spPr bwMode="auto">
          <a:xfrm>
            <a:off x="4965700" y="4209092"/>
            <a:ext cx="31187" cy="31187"/>
          </a:xfrm>
          <a:custGeom>
            <a:avLst/>
            <a:gdLst>
              <a:gd name="T0" fmla="*/ 26 w 52"/>
              <a:gd name="T1" fmla="*/ 52 h 52"/>
              <a:gd name="T2" fmla="*/ 45 w 52"/>
              <a:gd name="T3" fmla="*/ 45 h 52"/>
              <a:gd name="T4" fmla="*/ 52 w 52"/>
              <a:gd name="T5" fmla="*/ 26 h 52"/>
              <a:gd name="T6" fmla="*/ 45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2" y="2"/>
                  <a:pt x="7" y="7"/>
                </a:cubicBezTo>
                <a:cubicBezTo>
                  <a:pt x="2" y="12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2"/>
                  <a:pt x="26" y="5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" name="Freeform 408"/>
          <p:cNvSpPr>
            <a:spLocks/>
          </p:cNvSpPr>
          <p:nvPr/>
        </p:nvSpPr>
        <p:spPr bwMode="auto">
          <a:xfrm>
            <a:off x="5297615" y="3623228"/>
            <a:ext cx="31187" cy="32300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20" name="Picture 219"/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" r="60979"/>
          <a:stretch/>
        </p:blipFill>
        <p:spPr>
          <a:xfrm>
            <a:off x="3507135" y="2894047"/>
            <a:ext cx="625104" cy="904217"/>
          </a:xfrm>
          <a:prstGeom prst="rect">
            <a:avLst/>
          </a:prstGeom>
          <a:ln>
            <a:noFill/>
          </a:ln>
        </p:spPr>
      </p:pic>
      <p:pic>
        <p:nvPicPr>
          <p:cNvPr id="223" name="Picture 222"/>
          <p:cNvPicPr>
            <a:picLocks noChangeAspect="1"/>
          </p:cNvPicPr>
          <p:nvPr/>
        </p:nvPicPr>
        <p:blipFill rotWithShape="1"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90" t="-483" r="-2337" b="79530"/>
          <a:stretch/>
        </p:blipFill>
        <p:spPr>
          <a:xfrm flipH="1">
            <a:off x="3018163" y="3040403"/>
            <a:ext cx="545826" cy="641554"/>
          </a:xfrm>
          <a:prstGeom prst="rect">
            <a:avLst/>
          </a:prstGeom>
        </p:spPr>
      </p:pic>
      <p:pic>
        <p:nvPicPr>
          <p:cNvPr id="224" name="Picture 223"/>
          <p:cNvPicPr>
            <a:picLocks noChangeAspect="1"/>
          </p:cNvPicPr>
          <p:nvPr/>
        </p:nvPicPr>
        <p:blipFill rotWithShape="1"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96" t="25662" r="47857" b="53385"/>
          <a:stretch/>
        </p:blipFill>
        <p:spPr>
          <a:xfrm flipH="1">
            <a:off x="1722310" y="2224209"/>
            <a:ext cx="545826" cy="641554"/>
          </a:xfrm>
          <a:prstGeom prst="rect">
            <a:avLst/>
          </a:prstGeom>
        </p:spPr>
      </p:pic>
      <p:sp>
        <p:nvSpPr>
          <p:cNvPr id="225" name="Google Shape;67;p13"/>
          <p:cNvSpPr txBox="1"/>
          <p:nvPr/>
        </p:nvSpPr>
        <p:spPr>
          <a:xfrm>
            <a:off x="1487220" y="2843704"/>
            <a:ext cx="1775429" cy="207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100" dirty="0">
                <a:solidFill>
                  <a:srgbClr val="FF00FF"/>
                </a:solidFill>
              </a:rPr>
              <a:t>The chairman said that…</a:t>
            </a:r>
          </a:p>
        </p:txBody>
      </p:sp>
      <p:sp>
        <p:nvSpPr>
          <p:cNvPr id="226" name="Rectangle 225"/>
          <p:cNvSpPr/>
          <p:nvPr/>
        </p:nvSpPr>
        <p:spPr>
          <a:xfrm>
            <a:off x="2722979" y="3692047"/>
            <a:ext cx="1890261" cy="2616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 algn="ctr"/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The officer resigned from…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5725749" y="3287777"/>
            <a:ext cx="1313180" cy="2616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 algn="ctr"/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Stock prices fell…</a:t>
            </a:r>
          </a:p>
        </p:txBody>
      </p:sp>
      <p:pic>
        <p:nvPicPr>
          <p:cNvPr id="228" name="Picture 227"/>
          <p:cNvPicPr>
            <a:picLocks noChangeAspect="1"/>
          </p:cNvPicPr>
          <p:nvPr/>
        </p:nvPicPr>
        <p:blipFill rotWithShape="1"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57" t="265" r="-992" b="78782"/>
          <a:stretch/>
        </p:blipFill>
        <p:spPr>
          <a:xfrm flipH="1">
            <a:off x="5653936" y="2632326"/>
            <a:ext cx="456973" cy="64155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02" name="TextBox 201">
            <a:extLst>
              <a:ext uri="{FF2B5EF4-FFF2-40B4-BE49-F238E27FC236}">
                <a16:creationId xmlns:a16="http://schemas.microsoft.com/office/drawing/2014/main" id="{D613153F-7AA2-41B2-9D95-84C1126657EA}"/>
              </a:ext>
            </a:extLst>
          </p:cNvPr>
          <p:cNvSpPr txBox="1"/>
          <p:nvPr/>
        </p:nvSpPr>
        <p:spPr>
          <a:xfrm>
            <a:off x="5623420" y="4717256"/>
            <a:ext cx="3520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Dehak</a:t>
            </a:r>
            <a:r>
              <a:rPr lang="en-US" dirty="0"/>
              <a:t> et al. 2010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3DA7D32-CEFB-4985-9BC0-610DEC5CE248}"/>
              </a:ext>
            </a:extLst>
          </p:cNvPr>
          <p:cNvGrpSpPr/>
          <p:nvPr/>
        </p:nvGrpSpPr>
        <p:grpSpPr>
          <a:xfrm>
            <a:off x="2441360" y="1219224"/>
            <a:ext cx="4094544" cy="3719484"/>
            <a:chOff x="2441360" y="1219224"/>
            <a:chExt cx="4094544" cy="3719484"/>
          </a:xfrm>
        </p:grpSpPr>
        <p:sp>
          <p:nvSpPr>
            <p:cNvPr id="410" name="Freeform 409"/>
            <p:cNvSpPr>
              <a:spLocks/>
            </p:cNvSpPr>
            <p:nvPr/>
          </p:nvSpPr>
          <p:spPr bwMode="auto">
            <a:xfrm>
              <a:off x="2832199" y="1596096"/>
              <a:ext cx="1598873" cy="874897"/>
            </a:xfrm>
            <a:custGeom>
              <a:avLst/>
              <a:gdLst>
                <a:gd name="T0" fmla="*/ 2598 w 2650"/>
                <a:gd name="T1" fmla="*/ 1198 h 1454"/>
                <a:gd name="T2" fmla="*/ 2364 w 2650"/>
                <a:gd name="T3" fmla="*/ 679 h 1454"/>
                <a:gd name="T4" fmla="*/ 1522 w 2650"/>
                <a:gd name="T5" fmla="*/ 188 h 1454"/>
                <a:gd name="T6" fmla="*/ 565 w 2650"/>
                <a:gd name="T7" fmla="*/ 12 h 1454"/>
                <a:gd name="T8" fmla="*/ 53 w 2650"/>
                <a:gd name="T9" fmla="*/ 256 h 1454"/>
                <a:gd name="T10" fmla="*/ 286 w 2650"/>
                <a:gd name="T11" fmla="*/ 775 h 1454"/>
                <a:gd name="T12" fmla="*/ 1128 w 2650"/>
                <a:gd name="T13" fmla="*/ 1266 h 1454"/>
                <a:gd name="T14" fmla="*/ 2086 w 2650"/>
                <a:gd name="T15" fmla="*/ 1442 h 1454"/>
                <a:gd name="T16" fmla="*/ 2598 w 2650"/>
                <a:gd name="T17" fmla="*/ 1198 h 1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50" h="1454">
                  <a:moveTo>
                    <a:pt x="2598" y="1198"/>
                  </a:moveTo>
                  <a:cubicBezTo>
                    <a:pt x="2650" y="1055"/>
                    <a:pt x="2566" y="868"/>
                    <a:pt x="2364" y="679"/>
                  </a:cubicBezTo>
                  <a:cubicBezTo>
                    <a:pt x="2162" y="489"/>
                    <a:pt x="1860" y="313"/>
                    <a:pt x="1522" y="188"/>
                  </a:cubicBezTo>
                  <a:cubicBezTo>
                    <a:pt x="1185" y="63"/>
                    <a:pt x="840" y="0"/>
                    <a:pt x="565" y="12"/>
                  </a:cubicBezTo>
                  <a:cubicBezTo>
                    <a:pt x="289" y="25"/>
                    <a:pt x="105" y="113"/>
                    <a:pt x="53" y="256"/>
                  </a:cubicBezTo>
                  <a:cubicBezTo>
                    <a:pt x="0" y="399"/>
                    <a:pt x="84" y="585"/>
                    <a:pt x="286" y="775"/>
                  </a:cubicBezTo>
                  <a:cubicBezTo>
                    <a:pt x="488" y="964"/>
                    <a:pt x="791" y="1141"/>
                    <a:pt x="1128" y="1266"/>
                  </a:cubicBezTo>
                  <a:cubicBezTo>
                    <a:pt x="1466" y="1391"/>
                    <a:pt x="1810" y="1454"/>
                    <a:pt x="2086" y="1442"/>
                  </a:cubicBezTo>
                  <a:cubicBezTo>
                    <a:pt x="2361" y="1429"/>
                    <a:pt x="2545" y="1341"/>
                    <a:pt x="2598" y="1198"/>
                  </a:cubicBezTo>
                  <a:close/>
                </a:path>
              </a:pathLst>
            </a:custGeom>
            <a:solidFill>
              <a:srgbClr val="999999">
                <a:alpha val="25000"/>
              </a:srgbClr>
            </a:solidFill>
            <a:ln w="285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" name="Freeform 411"/>
            <p:cNvSpPr>
              <a:spLocks/>
            </p:cNvSpPr>
            <p:nvPr/>
          </p:nvSpPr>
          <p:spPr bwMode="auto">
            <a:xfrm>
              <a:off x="4811438" y="3334752"/>
              <a:ext cx="1382237" cy="1234657"/>
            </a:xfrm>
            <a:custGeom>
              <a:avLst/>
              <a:gdLst>
                <a:gd name="T0" fmla="*/ 2170 w 2292"/>
                <a:gd name="T1" fmla="*/ 1848 h 2052"/>
                <a:gd name="T2" fmla="*/ 2183 w 2292"/>
                <a:gd name="T3" fmla="*/ 1211 h 2052"/>
                <a:gd name="T4" fmla="*/ 1589 w 2292"/>
                <a:gd name="T5" fmla="*/ 466 h 2052"/>
                <a:gd name="T6" fmla="*/ 735 w 2292"/>
                <a:gd name="T7" fmla="*/ 49 h 2052"/>
                <a:gd name="T8" fmla="*/ 122 w 2292"/>
                <a:gd name="T9" fmla="*/ 204 h 2052"/>
                <a:gd name="T10" fmla="*/ 109 w 2292"/>
                <a:gd name="T11" fmla="*/ 841 h 2052"/>
                <a:gd name="T12" fmla="*/ 703 w 2292"/>
                <a:gd name="T13" fmla="*/ 1586 h 2052"/>
                <a:gd name="T14" fmla="*/ 1557 w 2292"/>
                <a:gd name="T15" fmla="*/ 2003 h 2052"/>
                <a:gd name="T16" fmla="*/ 2170 w 2292"/>
                <a:gd name="T17" fmla="*/ 1848 h 2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2" h="2052">
                  <a:moveTo>
                    <a:pt x="2170" y="1848"/>
                  </a:moveTo>
                  <a:cubicBezTo>
                    <a:pt x="2287" y="1699"/>
                    <a:pt x="2292" y="1470"/>
                    <a:pt x="2183" y="1211"/>
                  </a:cubicBezTo>
                  <a:cubicBezTo>
                    <a:pt x="2074" y="952"/>
                    <a:pt x="1860" y="684"/>
                    <a:pt x="1589" y="466"/>
                  </a:cubicBezTo>
                  <a:cubicBezTo>
                    <a:pt x="1317" y="248"/>
                    <a:pt x="1010" y="98"/>
                    <a:pt x="735" y="49"/>
                  </a:cubicBezTo>
                  <a:cubicBezTo>
                    <a:pt x="460" y="0"/>
                    <a:pt x="240" y="56"/>
                    <a:pt x="122" y="204"/>
                  </a:cubicBezTo>
                  <a:cubicBezTo>
                    <a:pt x="5" y="353"/>
                    <a:pt x="0" y="582"/>
                    <a:pt x="109" y="841"/>
                  </a:cubicBezTo>
                  <a:cubicBezTo>
                    <a:pt x="218" y="1100"/>
                    <a:pt x="432" y="1368"/>
                    <a:pt x="703" y="1586"/>
                  </a:cubicBezTo>
                  <a:cubicBezTo>
                    <a:pt x="975" y="1804"/>
                    <a:pt x="1282" y="1954"/>
                    <a:pt x="1557" y="2003"/>
                  </a:cubicBezTo>
                  <a:cubicBezTo>
                    <a:pt x="1832" y="2052"/>
                    <a:pt x="2052" y="1996"/>
                    <a:pt x="2170" y="1848"/>
                  </a:cubicBezTo>
                  <a:close/>
                </a:path>
              </a:pathLst>
            </a:custGeom>
            <a:solidFill>
              <a:srgbClr val="999999">
                <a:alpha val="25000"/>
              </a:srgbClr>
            </a:solidFill>
            <a:ln w="285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202"/>
            <p:cNvSpPr>
              <a:spLocks/>
            </p:cNvSpPr>
            <p:nvPr/>
          </p:nvSpPr>
          <p:spPr bwMode="auto">
            <a:xfrm>
              <a:off x="4649935" y="1601665"/>
              <a:ext cx="1396716" cy="1284779"/>
            </a:xfrm>
            <a:custGeom>
              <a:avLst/>
              <a:gdLst>
                <a:gd name="T0" fmla="*/ 2174 w 2315"/>
                <a:gd name="T1" fmla="*/ 207 h 2135"/>
                <a:gd name="T2" fmla="*/ 1538 w 2315"/>
                <a:gd name="T3" fmla="*/ 54 h 2135"/>
                <a:gd name="T4" fmla="*/ 680 w 2315"/>
                <a:gd name="T5" fmla="*/ 496 h 2135"/>
                <a:gd name="T6" fmla="*/ 101 w 2315"/>
                <a:gd name="T7" fmla="*/ 1272 h 2135"/>
                <a:gd name="T8" fmla="*/ 140 w 2315"/>
                <a:gd name="T9" fmla="*/ 1928 h 2135"/>
                <a:gd name="T10" fmla="*/ 776 w 2315"/>
                <a:gd name="T11" fmla="*/ 2081 h 2135"/>
                <a:gd name="T12" fmla="*/ 1634 w 2315"/>
                <a:gd name="T13" fmla="*/ 1639 h 2135"/>
                <a:gd name="T14" fmla="*/ 2213 w 2315"/>
                <a:gd name="T15" fmla="*/ 863 h 2135"/>
                <a:gd name="T16" fmla="*/ 2174 w 2315"/>
                <a:gd name="T17" fmla="*/ 207 h 2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5" h="2135">
                  <a:moveTo>
                    <a:pt x="2174" y="207"/>
                  </a:moveTo>
                  <a:cubicBezTo>
                    <a:pt x="2047" y="55"/>
                    <a:pt x="1819" y="0"/>
                    <a:pt x="1538" y="54"/>
                  </a:cubicBezTo>
                  <a:cubicBezTo>
                    <a:pt x="1258" y="109"/>
                    <a:pt x="949" y="267"/>
                    <a:pt x="680" y="496"/>
                  </a:cubicBezTo>
                  <a:cubicBezTo>
                    <a:pt x="410" y="724"/>
                    <a:pt x="202" y="1003"/>
                    <a:pt x="101" y="1272"/>
                  </a:cubicBezTo>
                  <a:cubicBezTo>
                    <a:pt x="0" y="1541"/>
                    <a:pt x="14" y="1777"/>
                    <a:pt x="140" y="1928"/>
                  </a:cubicBezTo>
                  <a:cubicBezTo>
                    <a:pt x="267" y="2080"/>
                    <a:pt x="496" y="2135"/>
                    <a:pt x="776" y="2081"/>
                  </a:cubicBezTo>
                  <a:cubicBezTo>
                    <a:pt x="1056" y="2026"/>
                    <a:pt x="1365" y="1868"/>
                    <a:pt x="1634" y="1639"/>
                  </a:cubicBezTo>
                  <a:cubicBezTo>
                    <a:pt x="1904" y="1411"/>
                    <a:pt x="2112" y="1132"/>
                    <a:pt x="2213" y="863"/>
                  </a:cubicBezTo>
                  <a:cubicBezTo>
                    <a:pt x="2315" y="594"/>
                    <a:pt x="2300" y="358"/>
                    <a:pt x="2174" y="207"/>
                  </a:cubicBezTo>
                  <a:close/>
                </a:path>
              </a:pathLst>
            </a:custGeom>
            <a:solidFill>
              <a:srgbClr val="999999">
                <a:alpha val="25000"/>
              </a:srgbClr>
            </a:solidFill>
            <a:ln w="285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6" name="Freeform 374"/>
            <p:cNvSpPr>
              <a:spLocks/>
            </p:cNvSpPr>
            <p:nvPr/>
          </p:nvSpPr>
          <p:spPr bwMode="auto">
            <a:xfrm>
              <a:off x="2441360" y="1219224"/>
              <a:ext cx="1580459" cy="865837"/>
            </a:xfrm>
            <a:custGeom>
              <a:avLst/>
              <a:gdLst>
                <a:gd name="T0" fmla="*/ 2598 w 2650"/>
                <a:gd name="T1" fmla="*/ 1199 h 1455"/>
                <a:gd name="T2" fmla="*/ 2364 w 2650"/>
                <a:gd name="T3" fmla="*/ 679 h 1455"/>
                <a:gd name="T4" fmla="*/ 1522 w 2650"/>
                <a:gd name="T5" fmla="*/ 188 h 1455"/>
                <a:gd name="T6" fmla="*/ 565 w 2650"/>
                <a:gd name="T7" fmla="*/ 13 h 1455"/>
                <a:gd name="T8" fmla="*/ 53 w 2650"/>
                <a:gd name="T9" fmla="*/ 256 h 1455"/>
                <a:gd name="T10" fmla="*/ 286 w 2650"/>
                <a:gd name="T11" fmla="*/ 775 h 1455"/>
                <a:gd name="T12" fmla="*/ 1128 w 2650"/>
                <a:gd name="T13" fmla="*/ 1267 h 1455"/>
                <a:gd name="T14" fmla="*/ 2086 w 2650"/>
                <a:gd name="T15" fmla="*/ 1442 h 1455"/>
                <a:gd name="T16" fmla="*/ 2598 w 2650"/>
                <a:gd name="T17" fmla="*/ 1199 h 1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50" h="1455">
                  <a:moveTo>
                    <a:pt x="2598" y="1199"/>
                  </a:moveTo>
                  <a:cubicBezTo>
                    <a:pt x="2650" y="1056"/>
                    <a:pt x="2566" y="869"/>
                    <a:pt x="2364" y="679"/>
                  </a:cubicBezTo>
                  <a:cubicBezTo>
                    <a:pt x="2163" y="490"/>
                    <a:pt x="1860" y="313"/>
                    <a:pt x="1522" y="188"/>
                  </a:cubicBezTo>
                  <a:cubicBezTo>
                    <a:pt x="1185" y="63"/>
                    <a:pt x="840" y="0"/>
                    <a:pt x="565" y="13"/>
                  </a:cubicBezTo>
                  <a:cubicBezTo>
                    <a:pt x="289" y="25"/>
                    <a:pt x="105" y="113"/>
                    <a:pt x="53" y="256"/>
                  </a:cubicBezTo>
                  <a:cubicBezTo>
                    <a:pt x="0" y="399"/>
                    <a:pt x="84" y="586"/>
                    <a:pt x="286" y="775"/>
                  </a:cubicBezTo>
                  <a:cubicBezTo>
                    <a:pt x="488" y="965"/>
                    <a:pt x="791" y="1142"/>
                    <a:pt x="1128" y="1267"/>
                  </a:cubicBezTo>
                  <a:cubicBezTo>
                    <a:pt x="1466" y="1392"/>
                    <a:pt x="1810" y="1455"/>
                    <a:pt x="2086" y="1442"/>
                  </a:cubicBezTo>
                  <a:cubicBezTo>
                    <a:pt x="2361" y="1429"/>
                    <a:pt x="2546" y="1342"/>
                    <a:pt x="2598" y="1199"/>
                  </a:cubicBezTo>
                  <a:close/>
                </a:path>
              </a:pathLst>
            </a:custGeom>
            <a:solidFill>
              <a:srgbClr val="FF00FF">
                <a:alpha val="25000"/>
              </a:srgbClr>
            </a:solidFill>
            <a:ln w="20638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8" name="Freeform 376"/>
            <p:cNvSpPr>
              <a:spLocks/>
            </p:cNvSpPr>
            <p:nvPr/>
          </p:nvSpPr>
          <p:spPr bwMode="auto">
            <a:xfrm>
              <a:off x="4893102" y="1301394"/>
              <a:ext cx="1405263" cy="1292780"/>
            </a:xfrm>
            <a:custGeom>
              <a:avLst/>
              <a:gdLst>
                <a:gd name="T0" fmla="*/ 2174 w 2315"/>
                <a:gd name="T1" fmla="*/ 207 h 2135"/>
                <a:gd name="T2" fmla="*/ 1538 w 2315"/>
                <a:gd name="T3" fmla="*/ 55 h 2135"/>
                <a:gd name="T4" fmla="*/ 680 w 2315"/>
                <a:gd name="T5" fmla="*/ 496 h 2135"/>
                <a:gd name="T6" fmla="*/ 101 w 2315"/>
                <a:gd name="T7" fmla="*/ 1272 h 2135"/>
                <a:gd name="T8" fmla="*/ 141 w 2315"/>
                <a:gd name="T9" fmla="*/ 1929 h 2135"/>
                <a:gd name="T10" fmla="*/ 776 w 2315"/>
                <a:gd name="T11" fmla="*/ 2081 h 2135"/>
                <a:gd name="T12" fmla="*/ 1634 w 2315"/>
                <a:gd name="T13" fmla="*/ 1639 h 2135"/>
                <a:gd name="T14" fmla="*/ 2213 w 2315"/>
                <a:gd name="T15" fmla="*/ 863 h 2135"/>
                <a:gd name="T16" fmla="*/ 2174 w 2315"/>
                <a:gd name="T17" fmla="*/ 207 h 2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5" h="2135">
                  <a:moveTo>
                    <a:pt x="2174" y="207"/>
                  </a:moveTo>
                  <a:cubicBezTo>
                    <a:pt x="2047" y="55"/>
                    <a:pt x="1819" y="0"/>
                    <a:pt x="1538" y="55"/>
                  </a:cubicBezTo>
                  <a:cubicBezTo>
                    <a:pt x="1258" y="109"/>
                    <a:pt x="949" y="268"/>
                    <a:pt x="680" y="496"/>
                  </a:cubicBezTo>
                  <a:cubicBezTo>
                    <a:pt x="410" y="724"/>
                    <a:pt x="202" y="1004"/>
                    <a:pt x="101" y="1272"/>
                  </a:cubicBezTo>
                  <a:cubicBezTo>
                    <a:pt x="0" y="1541"/>
                    <a:pt x="14" y="1777"/>
                    <a:pt x="141" y="1929"/>
                  </a:cubicBezTo>
                  <a:cubicBezTo>
                    <a:pt x="267" y="2080"/>
                    <a:pt x="496" y="2135"/>
                    <a:pt x="776" y="2081"/>
                  </a:cubicBezTo>
                  <a:cubicBezTo>
                    <a:pt x="1056" y="2027"/>
                    <a:pt x="1365" y="1868"/>
                    <a:pt x="1634" y="1639"/>
                  </a:cubicBezTo>
                  <a:cubicBezTo>
                    <a:pt x="1904" y="1411"/>
                    <a:pt x="2112" y="1132"/>
                    <a:pt x="2213" y="863"/>
                  </a:cubicBezTo>
                  <a:cubicBezTo>
                    <a:pt x="2315" y="595"/>
                    <a:pt x="2300" y="358"/>
                    <a:pt x="2174" y="207"/>
                  </a:cubicBezTo>
                  <a:close/>
                </a:path>
              </a:pathLst>
            </a:custGeom>
            <a:solidFill>
              <a:srgbClr val="FF00FF">
                <a:alpha val="25000"/>
              </a:srgbClr>
            </a:solidFill>
            <a:ln w="20638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0" name="Freeform 378"/>
            <p:cNvSpPr>
              <a:spLocks/>
            </p:cNvSpPr>
            <p:nvPr/>
          </p:nvSpPr>
          <p:spPr bwMode="auto">
            <a:xfrm>
              <a:off x="5177467" y="3725954"/>
              <a:ext cx="1358437" cy="1212754"/>
            </a:xfrm>
            <a:custGeom>
              <a:avLst/>
              <a:gdLst>
                <a:gd name="T0" fmla="*/ 2169 w 2292"/>
                <a:gd name="T1" fmla="*/ 1847 h 2051"/>
                <a:gd name="T2" fmla="*/ 2183 w 2292"/>
                <a:gd name="T3" fmla="*/ 1211 h 2051"/>
                <a:gd name="T4" fmla="*/ 1588 w 2292"/>
                <a:gd name="T5" fmla="*/ 466 h 2051"/>
                <a:gd name="T6" fmla="*/ 735 w 2292"/>
                <a:gd name="T7" fmla="*/ 49 h 2051"/>
                <a:gd name="T8" fmla="*/ 122 w 2292"/>
                <a:gd name="T9" fmla="*/ 204 h 2051"/>
                <a:gd name="T10" fmla="*/ 108 w 2292"/>
                <a:gd name="T11" fmla="*/ 840 h 2051"/>
                <a:gd name="T12" fmla="*/ 703 w 2292"/>
                <a:gd name="T13" fmla="*/ 1585 h 2051"/>
                <a:gd name="T14" fmla="*/ 1556 w 2292"/>
                <a:gd name="T15" fmla="*/ 2002 h 2051"/>
                <a:gd name="T16" fmla="*/ 2169 w 2292"/>
                <a:gd name="T17" fmla="*/ 1847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2" h="2051">
                  <a:moveTo>
                    <a:pt x="2169" y="1847"/>
                  </a:moveTo>
                  <a:cubicBezTo>
                    <a:pt x="2287" y="1699"/>
                    <a:pt x="2292" y="1470"/>
                    <a:pt x="2183" y="1211"/>
                  </a:cubicBezTo>
                  <a:cubicBezTo>
                    <a:pt x="2074" y="952"/>
                    <a:pt x="1860" y="684"/>
                    <a:pt x="1588" y="466"/>
                  </a:cubicBezTo>
                  <a:cubicBezTo>
                    <a:pt x="1317" y="248"/>
                    <a:pt x="1010" y="98"/>
                    <a:pt x="735" y="49"/>
                  </a:cubicBezTo>
                  <a:cubicBezTo>
                    <a:pt x="460" y="0"/>
                    <a:pt x="239" y="56"/>
                    <a:pt x="122" y="204"/>
                  </a:cubicBezTo>
                  <a:cubicBezTo>
                    <a:pt x="4" y="352"/>
                    <a:pt x="0" y="581"/>
                    <a:pt x="108" y="840"/>
                  </a:cubicBezTo>
                  <a:cubicBezTo>
                    <a:pt x="217" y="1099"/>
                    <a:pt x="431" y="1367"/>
                    <a:pt x="703" y="1585"/>
                  </a:cubicBezTo>
                  <a:cubicBezTo>
                    <a:pt x="974" y="1803"/>
                    <a:pt x="1281" y="1953"/>
                    <a:pt x="1556" y="2002"/>
                  </a:cubicBezTo>
                  <a:cubicBezTo>
                    <a:pt x="1831" y="2051"/>
                    <a:pt x="2052" y="1996"/>
                    <a:pt x="2169" y="1847"/>
                  </a:cubicBezTo>
                  <a:close/>
                </a:path>
              </a:pathLst>
            </a:custGeom>
            <a:solidFill>
              <a:srgbClr val="FF00FF">
                <a:alpha val="25000"/>
              </a:srgbClr>
            </a:solidFill>
            <a:ln w="20638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145BD3-6F97-4B3C-A00C-BB6BD6AC7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588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Picture 220"/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11"/>
          <a:stretch/>
        </p:blipFill>
        <p:spPr>
          <a:xfrm>
            <a:off x="6112284" y="2434738"/>
            <a:ext cx="691331" cy="904217"/>
          </a:xfrm>
          <a:prstGeom prst="rect">
            <a:avLst/>
          </a:prstGeom>
          <a:ln>
            <a:noFill/>
          </a:ln>
        </p:spPr>
      </p:pic>
      <p:pic>
        <p:nvPicPr>
          <p:cNvPr id="222" name="Picture 221"/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6" t="4434" r="42993" b="-4434"/>
          <a:stretch/>
        </p:blipFill>
        <p:spPr>
          <a:xfrm>
            <a:off x="2266657" y="2072334"/>
            <a:ext cx="649420" cy="904217"/>
          </a:xfrm>
          <a:prstGeom prst="rect">
            <a:avLst/>
          </a:prstGeom>
        </p:spPr>
      </p:pic>
      <p:sp>
        <p:nvSpPr>
          <p:cNvPr id="484" name="Google Shape;484;p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GB" dirty="0"/>
              <a:t>Long Timescale – Speaker Information</a:t>
            </a:r>
            <a:endParaRPr dirty="0"/>
          </a:p>
        </p:txBody>
      </p:sp>
      <p:sp>
        <p:nvSpPr>
          <p:cNvPr id="229" name="AutoShape 3"/>
          <p:cNvSpPr>
            <a:spLocks noChangeAspect="1" noChangeArrowheads="1" noTextEdit="1"/>
          </p:cNvSpPr>
          <p:nvPr/>
        </p:nvSpPr>
        <p:spPr bwMode="auto">
          <a:xfrm>
            <a:off x="3424718" y="267600"/>
            <a:ext cx="4360562" cy="4349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0" name="Freeform 229"/>
          <p:cNvSpPr>
            <a:spLocks/>
          </p:cNvSpPr>
          <p:nvPr/>
        </p:nvSpPr>
        <p:spPr bwMode="auto">
          <a:xfrm>
            <a:off x="4655504" y="1992612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4"/>
                  <a:pt x="52" y="27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4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1" name="Freeform 230"/>
          <p:cNvSpPr>
            <a:spLocks/>
          </p:cNvSpPr>
          <p:nvPr/>
        </p:nvSpPr>
        <p:spPr bwMode="auto">
          <a:xfrm>
            <a:off x="4280151" y="1434037"/>
            <a:ext cx="31744" cy="31744"/>
          </a:xfrm>
          <a:custGeom>
            <a:avLst/>
            <a:gdLst>
              <a:gd name="T0" fmla="*/ 26 w 52"/>
              <a:gd name="T1" fmla="*/ 52 h 52"/>
              <a:gd name="T2" fmla="*/ 45 w 52"/>
              <a:gd name="T3" fmla="*/ 45 h 52"/>
              <a:gd name="T4" fmla="*/ 52 w 52"/>
              <a:gd name="T5" fmla="*/ 26 h 52"/>
              <a:gd name="T6" fmla="*/ 45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2" y="2"/>
                  <a:pt x="7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7" y="45"/>
                </a:cubicBezTo>
                <a:cubicBezTo>
                  <a:pt x="12" y="50"/>
                  <a:pt x="19" y="52"/>
                  <a:pt x="26" y="5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2" name="Freeform 231"/>
          <p:cNvSpPr>
            <a:spLocks/>
          </p:cNvSpPr>
          <p:nvPr/>
        </p:nvSpPr>
        <p:spPr bwMode="auto">
          <a:xfrm>
            <a:off x="4705069" y="2410847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3" name="Freeform 232"/>
          <p:cNvSpPr>
            <a:spLocks/>
          </p:cNvSpPr>
          <p:nvPr/>
        </p:nvSpPr>
        <p:spPr bwMode="auto">
          <a:xfrm>
            <a:off x="4266228" y="2160240"/>
            <a:ext cx="32300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4" name="Freeform 233"/>
          <p:cNvSpPr>
            <a:spLocks/>
          </p:cNvSpPr>
          <p:nvPr/>
        </p:nvSpPr>
        <p:spPr bwMode="auto">
          <a:xfrm>
            <a:off x="3763343" y="1989827"/>
            <a:ext cx="31744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" name="Freeform 234"/>
          <p:cNvSpPr>
            <a:spLocks/>
          </p:cNvSpPr>
          <p:nvPr/>
        </p:nvSpPr>
        <p:spPr bwMode="auto">
          <a:xfrm>
            <a:off x="3881407" y="1672392"/>
            <a:ext cx="31744" cy="32300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4"/>
                  <a:pt x="52" y="27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" name="Freeform 235"/>
          <p:cNvSpPr>
            <a:spLocks/>
          </p:cNvSpPr>
          <p:nvPr/>
        </p:nvSpPr>
        <p:spPr bwMode="auto">
          <a:xfrm>
            <a:off x="4176010" y="2077818"/>
            <a:ext cx="31744" cy="31187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2"/>
                  <a:pt x="27" y="5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7" name="Freeform 236"/>
          <p:cNvSpPr>
            <a:spLocks/>
          </p:cNvSpPr>
          <p:nvPr/>
        </p:nvSpPr>
        <p:spPr bwMode="auto">
          <a:xfrm>
            <a:off x="4024532" y="2013217"/>
            <a:ext cx="31744" cy="31187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2"/>
                  <a:pt x="27" y="5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8" name="Freeform 237"/>
          <p:cNvSpPr>
            <a:spLocks/>
          </p:cNvSpPr>
          <p:nvPr/>
        </p:nvSpPr>
        <p:spPr bwMode="auto">
          <a:xfrm>
            <a:off x="4526302" y="2176947"/>
            <a:ext cx="32300" cy="31187"/>
          </a:xfrm>
          <a:custGeom>
            <a:avLst/>
            <a:gdLst>
              <a:gd name="T0" fmla="*/ 26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6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6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6" y="52"/>
                </a:moveTo>
                <a:cubicBezTo>
                  <a:pt x="33" y="52"/>
                  <a:pt x="40" y="49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49"/>
                  <a:pt x="19" y="52"/>
                  <a:pt x="26" y="5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9" name="Freeform 238"/>
          <p:cNvSpPr>
            <a:spLocks/>
          </p:cNvSpPr>
          <p:nvPr/>
        </p:nvSpPr>
        <p:spPr bwMode="auto">
          <a:xfrm>
            <a:off x="3962158" y="2373535"/>
            <a:ext cx="31744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0" name="Freeform 239"/>
          <p:cNvSpPr>
            <a:spLocks/>
          </p:cNvSpPr>
          <p:nvPr/>
        </p:nvSpPr>
        <p:spPr bwMode="auto">
          <a:xfrm>
            <a:off x="2592730" y="1915759"/>
            <a:ext cx="31744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8 w 52"/>
              <a:gd name="T11" fmla="*/ 8 h 53"/>
              <a:gd name="T12" fmla="*/ 0 w 52"/>
              <a:gd name="T13" fmla="*/ 27 h 53"/>
              <a:gd name="T14" fmla="*/ 8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4"/>
                  <a:pt x="52" y="27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1" name="Freeform 240"/>
          <p:cNvSpPr>
            <a:spLocks/>
          </p:cNvSpPr>
          <p:nvPr/>
        </p:nvSpPr>
        <p:spPr bwMode="auto">
          <a:xfrm>
            <a:off x="4225574" y="2339563"/>
            <a:ext cx="31744" cy="31744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2" name="Freeform 241"/>
          <p:cNvSpPr>
            <a:spLocks/>
          </p:cNvSpPr>
          <p:nvPr/>
        </p:nvSpPr>
        <p:spPr bwMode="auto">
          <a:xfrm>
            <a:off x="4896644" y="2556199"/>
            <a:ext cx="32300" cy="31187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2"/>
                  <a:pt x="27" y="5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3" name="Freeform 242"/>
          <p:cNvSpPr>
            <a:spLocks/>
          </p:cNvSpPr>
          <p:nvPr/>
        </p:nvSpPr>
        <p:spPr bwMode="auto">
          <a:xfrm>
            <a:off x="3834627" y="2170821"/>
            <a:ext cx="31744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1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1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4" name="Freeform 243"/>
          <p:cNvSpPr>
            <a:spLocks/>
          </p:cNvSpPr>
          <p:nvPr/>
        </p:nvSpPr>
        <p:spPr bwMode="auto">
          <a:xfrm>
            <a:off x="4545237" y="1668493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49" y="40"/>
                  <a:pt x="52" y="33"/>
                  <a:pt x="52" y="26"/>
                </a:cubicBezTo>
                <a:cubicBezTo>
                  <a:pt x="52" y="19"/>
                  <a:pt x="49" y="12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2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" name="Freeform 244"/>
          <p:cNvSpPr>
            <a:spLocks/>
          </p:cNvSpPr>
          <p:nvPr/>
        </p:nvSpPr>
        <p:spPr bwMode="auto">
          <a:xfrm>
            <a:off x="3886419" y="1999295"/>
            <a:ext cx="31744" cy="31744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" name="Freeform 245"/>
          <p:cNvSpPr>
            <a:spLocks/>
          </p:cNvSpPr>
          <p:nvPr/>
        </p:nvSpPr>
        <p:spPr bwMode="auto">
          <a:xfrm>
            <a:off x="3388547" y="2715474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49" y="40"/>
                  <a:pt x="52" y="34"/>
                  <a:pt x="52" y="27"/>
                </a:cubicBezTo>
                <a:cubicBezTo>
                  <a:pt x="52" y="20"/>
                  <a:pt x="49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4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" name="Freeform 246"/>
          <p:cNvSpPr>
            <a:spLocks/>
          </p:cNvSpPr>
          <p:nvPr/>
        </p:nvSpPr>
        <p:spPr bwMode="auto">
          <a:xfrm>
            <a:off x="3646393" y="2066680"/>
            <a:ext cx="31744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8" name="Freeform 247"/>
          <p:cNvSpPr>
            <a:spLocks/>
          </p:cNvSpPr>
          <p:nvPr/>
        </p:nvSpPr>
        <p:spPr bwMode="auto">
          <a:xfrm>
            <a:off x="4400442" y="1749245"/>
            <a:ext cx="31744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1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1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9" name="Freeform 248"/>
          <p:cNvSpPr>
            <a:spLocks/>
          </p:cNvSpPr>
          <p:nvPr/>
        </p:nvSpPr>
        <p:spPr bwMode="auto">
          <a:xfrm>
            <a:off x="3627459" y="2206463"/>
            <a:ext cx="32300" cy="31187"/>
          </a:xfrm>
          <a:custGeom>
            <a:avLst/>
            <a:gdLst>
              <a:gd name="T0" fmla="*/ 26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6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6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6" y="52"/>
                </a:moveTo>
                <a:cubicBezTo>
                  <a:pt x="33" y="52"/>
                  <a:pt x="40" y="49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49"/>
                  <a:pt x="19" y="52"/>
                  <a:pt x="26" y="5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0" name="Freeform 249"/>
          <p:cNvSpPr>
            <a:spLocks/>
          </p:cNvSpPr>
          <p:nvPr/>
        </p:nvSpPr>
        <p:spPr bwMode="auto">
          <a:xfrm>
            <a:off x="5573840" y="2350145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49" y="40"/>
                  <a:pt x="52" y="34"/>
                  <a:pt x="52" y="27"/>
                </a:cubicBezTo>
                <a:cubicBezTo>
                  <a:pt x="52" y="20"/>
                  <a:pt x="49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4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" name="Freeform 250"/>
          <p:cNvSpPr>
            <a:spLocks/>
          </p:cNvSpPr>
          <p:nvPr/>
        </p:nvSpPr>
        <p:spPr bwMode="auto">
          <a:xfrm>
            <a:off x="5544881" y="1829439"/>
            <a:ext cx="31187" cy="32300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2" name="Freeform 251"/>
          <p:cNvSpPr>
            <a:spLocks/>
          </p:cNvSpPr>
          <p:nvPr/>
        </p:nvSpPr>
        <p:spPr bwMode="auto">
          <a:xfrm>
            <a:off x="5177324" y="2146318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49" y="40"/>
                  <a:pt x="52" y="34"/>
                  <a:pt x="52" y="27"/>
                </a:cubicBezTo>
                <a:cubicBezTo>
                  <a:pt x="52" y="20"/>
                  <a:pt x="49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4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3" name="Freeform 252"/>
          <p:cNvSpPr>
            <a:spLocks/>
          </p:cNvSpPr>
          <p:nvPr/>
        </p:nvSpPr>
        <p:spPr bwMode="auto">
          <a:xfrm>
            <a:off x="5273111" y="1716944"/>
            <a:ext cx="31744" cy="32300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4"/>
                  <a:pt x="52" y="27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4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4" name="Freeform 253"/>
          <p:cNvSpPr>
            <a:spLocks/>
          </p:cNvSpPr>
          <p:nvPr/>
        </p:nvSpPr>
        <p:spPr bwMode="auto">
          <a:xfrm>
            <a:off x="5682993" y="2027140"/>
            <a:ext cx="31744" cy="31187"/>
          </a:xfrm>
          <a:custGeom>
            <a:avLst/>
            <a:gdLst>
              <a:gd name="T0" fmla="*/ 26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6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6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19" y="52"/>
                  <a:pt x="26" y="5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5" name="Freeform 254"/>
          <p:cNvSpPr>
            <a:spLocks/>
          </p:cNvSpPr>
          <p:nvPr/>
        </p:nvSpPr>
        <p:spPr bwMode="auto">
          <a:xfrm>
            <a:off x="5148922" y="1998738"/>
            <a:ext cx="32300" cy="31187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2"/>
                  <a:pt x="27" y="5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" name="Freeform 255"/>
          <p:cNvSpPr>
            <a:spLocks/>
          </p:cNvSpPr>
          <p:nvPr/>
        </p:nvSpPr>
        <p:spPr bwMode="auto">
          <a:xfrm>
            <a:off x="5184564" y="2107891"/>
            <a:ext cx="31744" cy="31187"/>
          </a:xfrm>
          <a:custGeom>
            <a:avLst/>
            <a:gdLst>
              <a:gd name="T0" fmla="*/ 26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6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6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19" y="52"/>
                  <a:pt x="26" y="5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" name="Freeform 256"/>
          <p:cNvSpPr>
            <a:spLocks/>
          </p:cNvSpPr>
          <p:nvPr/>
        </p:nvSpPr>
        <p:spPr bwMode="auto">
          <a:xfrm>
            <a:off x="5199043" y="1969222"/>
            <a:ext cx="31187" cy="31187"/>
          </a:xfrm>
          <a:custGeom>
            <a:avLst/>
            <a:gdLst>
              <a:gd name="T0" fmla="*/ 26 w 52"/>
              <a:gd name="T1" fmla="*/ 52 h 52"/>
              <a:gd name="T2" fmla="*/ 45 w 52"/>
              <a:gd name="T3" fmla="*/ 45 h 52"/>
              <a:gd name="T4" fmla="*/ 52 w 52"/>
              <a:gd name="T5" fmla="*/ 26 h 52"/>
              <a:gd name="T6" fmla="*/ 45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2"/>
                  <a:pt x="45" y="7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7"/>
                </a:cubicBezTo>
                <a:cubicBezTo>
                  <a:pt x="2" y="12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2"/>
                  <a:pt x="26" y="5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8" name="Freeform 257"/>
          <p:cNvSpPr>
            <a:spLocks/>
          </p:cNvSpPr>
          <p:nvPr/>
        </p:nvSpPr>
        <p:spPr bwMode="auto">
          <a:xfrm>
            <a:off x="5647351" y="2158569"/>
            <a:ext cx="31744" cy="32300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9" name="Freeform 258"/>
          <p:cNvSpPr>
            <a:spLocks/>
          </p:cNvSpPr>
          <p:nvPr/>
        </p:nvSpPr>
        <p:spPr bwMode="auto">
          <a:xfrm>
            <a:off x="5581080" y="2349031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0" name="Freeform 259"/>
          <p:cNvSpPr>
            <a:spLocks/>
          </p:cNvSpPr>
          <p:nvPr/>
        </p:nvSpPr>
        <p:spPr bwMode="auto">
          <a:xfrm>
            <a:off x="4882164" y="2019900"/>
            <a:ext cx="32300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1" name="Freeform 260"/>
          <p:cNvSpPr>
            <a:spLocks/>
          </p:cNvSpPr>
          <p:nvPr/>
        </p:nvSpPr>
        <p:spPr bwMode="auto">
          <a:xfrm>
            <a:off x="5495873" y="1978132"/>
            <a:ext cx="31744" cy="31187"/>
          </a:xfrm>
          <a:custGeom>
            <a:avLst/>
            <a:gdLst>
              <a:gd name="T0" fmla="*/ 26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6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6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6" y="52"/>
                </a:moveTo>
                <a:cubicBezTo>
                  <a:pt x="33" y="52"/>
                  <a:pt x="40" y="49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49"/>
                  <a:pt x="19" y="52"/>
                  <a:pt x="26" y="5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2" name="Freeform 261"/>
          <p:cNvSpPr>
            <a:spLocks/>
          </p:cNvSpPr>
          <p:nvPr/>
        </p:nvSpPr>
        <p:spPr bwMode="auto">
          <a:xfrm>
            <a:off x="6316193" y="1911304"/>
            <a:ext cx="31744" cy="32300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20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3" name="Freeform 262"/>
          <p:cNvSpPr>
            <a:spLocks/>
          </p:cNvSpPr>
          <p:nvPr/>
        </p:nvSpPr>
        <p:spPr bwMode="auto">
          <a:xfrm>
            <a:off x="5096573" y="1874548"/>
            <a:ext cx="31187" cy="31744"/>
          </a:xfrm>
          <a:custGeom>
            <a:avLst/>
            <a:gdLst>
              <a:gd name="T0" fmla="*/ 26 w 52"/>
              <a:gd name="T1" fmla="*/ 52 h 52"/>
              <a:gd name="T2" fmla="*/ 45 w 52"/>
              <a:gd name="T3" fmla="*/ 45 h 52"/>
              <a:gd name="T4" fmla="*/ 52 w 52"/>
              <a:gd name="T5" fmla="*/ 26 h 52"/>
              <a:gd name="T6" fmla="*/ 45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2" y="2"/>
                  <a:pt x="7" y="7"/>
                </a:cubicBezTo>
                <a:cubicBezTo>
                  <a:pt x="2" y="12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2"/>
                  <a:pt x="26" y="5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4" name="Freeform 263"/>
          <p:cNvSpPr>
            <a:spLocks/>
          </p:cNvSpPr>
          <p:nvPr/>
        </p:nvSpPr>
        <p:spPr bwMode="auto">
          <a:xfrm>
            <a:off x="4946765" y="2213703"/>
            <a:ext cx="32300" cy="31187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2"/>
                  <a:pt x="27" y="5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5" name="Freeform 264"/>
          <p:cNvSpPr>
            <a:spLocks/>
          </p:cNvSpPr>
          <p:nvPr/>
        </p:nvSpPr>
        <p:spPr bwMode="auto">
          <a:xfrm>
            <a:off x="5408996" y="1746460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8 w 52"/>
              <a:gd name="T11" fmla="*/ 8 h 53"/>
              <a:gd name="T12" fmla="*/ 0 w 52"/>
              <a:gd name="T13" fmla="*/ 26 h 53"/>
              <a:gd name="T14" fmla="*/ 8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" name="Freeform 265"/>
          <p:cNvSpPr>
            <a:spLocks/>
          </p:cNvSpPr>
          <p:nvPr/>
        </p:nvSpPr>
        <p:spPr bwMode="auto">
          <a:xfrm>
            <a:off x="5158389" y="2291670"/>
            <a:ext cx="31744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" name="Freeform 266"/>
          <p:cNvSpPr>
            <a:spLocks/>
          </p:cNvSpPr>
          <p:nvPr/>
        </p:nvSpPr>
        <p:spPr bwMode="auto">
          <a:xfrm>
            <a:off x="5397301" y="2257141"/>
            <a:ext cx="32300" cy="31187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2"/>
                  <a:pt x="27" y="5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8" name="Freeform 267"/>
          <p:cNvSpPr>
            <a:spLocks/>
          </p:cNvSpPr>
          <p:nvPr/>
        </p:nvSpPr>
        <p:spPr bwMode="auto">
          <a:xfrm>
            <a:off x="5851178" y="2345689"/>
            <a:ext cx="31187" cy="32300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8 w 52"/>
              <a:gd name="T11" fmla="*/ 8 h 53"/>
              <a:gd name="T12" fmla="*/ 0 w 52"/>
              <a:gd name="T13" fmla="*/ 27 h 53"/>
              <a:gd name="T14" fmla="*/ 8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4"/>
                  <a:pt x="52" y="27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9" name="Freeform 268"/>
          <p:cNvSpPr>
            <a:spLocks/>
          </p:cNvSpPr>
          <p:nvPr/>
        </p:nvSpPr>
        <p:spPr bwMode="auto">
          <a:xfrm>
            <a:off x="5009696" y="2208134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4"/>
                  <a:pt x="52" y="27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0" name="Freeform 269"/>
          <p:cNvSpPr>
            <a:spLocks/>
          </p:cNvSpPr>
          <p:nvPr/>
        </p:nvSpPr>
        <p:spPr bwMode="auto">
          <a:xfrm>
            <a:off x="5314322" y="4016960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1" name="Freeform 270"/>
          <p:cNvSpPr>
            <a:spLocks/>
          </p:cNvSpPr>
          <p:nvPr/>
        </p:nvSpPr>
        <p:spPr bwMode="auto">
          <a:xfrm>
            <a:off x="5343838" y="3800324"/>
            <a:ext cx="31744" cy="31744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1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1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2" name="Freeform 271"/>
          <p:cNvSpPr>
            <a:spLocks/>
          </p:cNvSpPr>
          <p:nvPr/>
        </p:nvSpPr>
        <p:spPr bwMode="auto">
          <a:xfrm>
            <a:off x="4927831" y="3876063"/>
            <a:ext cx="31744" cy="31187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2"/>
                  <a:pt x="27" y="5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" name="Freeform 272"/>
          <p:cNvSpPr>
            <a:spLocks/>
          </p:cNvSpPr>
          <p:nvPr/>
        </p:nvSpPr>
        <p:spPr bwMode="auto">
          <a:xfrm>
            <a:off x="5760403" y="3248431"/>
            <a:ext cx="31744" cy="32300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4" name="Freeform 273"/>
          <p:cNvSpPr>
            <a:spLocks/>
          </p:cNvSpPr>
          <p:nvPr/>
        </p:nvSpPr>
        <p:spPr bwMode="auto">
          <a:xfrm>
            <a:off x="4990761" y="4092699"/>
            <a:ext cx="32300" cy="31187"/>
          </a:xfrm>
          <a:custGeom>
            <a:avLst/>
            <a:gdLst>
              <a:gd name="T0" fmla="*/ 26 w 53"/>
              <a:gd name="T1" fmla="*/ 52 h 52"/>
              <a:gd name="T2" fmla="*/ 45 w 53"/>
              <a:gd name="T3" fmla="*/ 44 h 52"/>
              <a:gd name="T4" fmla="*/ 53 w 53"/>
              <a:gd name="T5" fmla="*/ 26 h 52"/>
              <a:gd name="T6" fmla="*/ 45 w 53"/>
              <a:gd name="T7" fmla="*/ 7 h 52"/>
              <a:gd name="T8" fmla="*/ 26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4 h 52"/>
              <a:gd name="T16" fmla="*/ 26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6" y="52"/>
                </a:moveTo>
                <a:cubicBezTo>
                  <a:pt x="33" y="52"/>
                  <a:pt x="40" y="49"/>
                  <a:pt x="45" y="44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4"/>
                </a:cubicBezTo>
                <a:cubicBezTo>
                  <a:pt x="13" y="49"/>
                  <a:pt x="20" y="52"/>
                  <a:pt x="26" y="5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5" name="Freeform 274"/>
          <p:cNvSpPr>
            <a:spLocks/>
          </p:cNvSpPr>
          <p:nvPr/>
        </p:nvSpPr>
        <p:spPr bwMode="auto">
          <a:xfrm>
            <a:off x="5259746" y="3520201"/>
            <a:ext cx="32300" cy="31187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49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49"/>
                  <a:pt x="20" y="52"/>
                  <a:pt x="27" y="5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" name="Freeform 275"/>
          <p:cNvSpPr>
            <a:spLocks/>
          </p:cNvSpPr>
          <p:nvPr/>
        </p:nvSpPr>
        <p:spPr bwMode="auto">
          <a:xfrm>
            <a:off x="5337712" y="3682260"/>
            <a:ext cx="31744" cy="32300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" name="Freeform 276"/>
          <p:cNvSpPr>
            <a:spLocks/>
          </p:cNvSpPr>
          <p:nvPr/>
        </p:nvSpPr>
        <p:spPr bwMode="auto">
          <a:xfrm>
            <a:off x="5644567" y="3446689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8" name="Freeform 277"/>
          <p:cNvSpPr>
            <a:spLocks/>
          </p:cNvSpPr>
          <p:nvPr/>
        </p:nvSpPr>
        <p:spPr bwMode="auto">
          <a:xfrm>
            <a:off x="5016378" y="4054829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" name="Freeform 278"/>
          <p:cNvSpPr>
            <a:spLocks/>
          </p:cNvSpPr>
          <p:nvPr/>
        </p:nvSpPr>
        <p:spPr bwMode="auto">
          <a:xfrm>
            <a:off x="5618392" y="4422943"/>
            <a:ext cx="31744" cy="31744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49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49"/>
                  <a:pt x="20" y="52"/>
                  <a:pt x="27" y="5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0" name="Freeform 279"/>
          <p:cNvSpPr>
            <a:spLocks/>
          </p:cNvSpPr>
          <p:nvPr/>
        </p:nvSpPr>
        <p:spPr bwMode="auto">
          <a:xfrm>
            <a:off x="5280908" y="4253644"/>
            <a:ext cx="31744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8 w 52"/>
              <a:gd name="T11" fmla="*/ 8 h 53"/>
              <a:gd name="T12" fmla="*/ 0 w 52"/>
              <a:gd name="T13" fmla="*/ 27 h 53"/>
              <a:gd name="T14" fmla="*/ 8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4"/>
                  <a:pt x="52" y="27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1" name="Freeform 280"/>
          <p:cNvSpPr>
            <a:spLocks/>
          </p:cNvSpPr>
          <p:nvPr/>
        </p:nvSpPr>
        <p:spPr bwMode="auto">
          <a:xfrm>
            <a:off x="5417906" y="3999696"/>
            <a:ext cx="32300" cy="31187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2"/>
                  <a:pt x="27" y="5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2" name="Freeform 281"/>
          <p:cNvSpPr>
            <a:spLocks/>
          </p:cNvSpPr>
          <p:nvPr/>
        </p:nvSpPr>
        <p:spPr bwMode="auto">
          <a:xfrm>
            <a:off x="5490861" y="4574978"/>
            <a:ext cx="32300" cy="31187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2"/>
                  <a:pt x="27" y="5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3" name="Freeform 282"/>
          <p:cNvSpPr>
            <a:spLocks/>
          </p:cNvSpPr>
          <p:nvPr/>
        </p:nvSpPr>
        <p:spPr bwMode="auto">
          <a:xfrm>
            <a:off x="5460788" y="3517973"/>
            <a:ext cx="32300" cy="32300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1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1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" name="Freeform 283"/>
          <p:cNvSpPr>
            <a:spLocks/>
          </p:cNvSpPr>
          <p:nvPr/>
        </p:nvSpPr>
        <p:spPr bwMode="auto">
          <a:xfrm>
            <a:off x="5463573" y="3876620"/>
            <a:ext cx="31744" cy="32300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5" name="Freeform 284"/>
          <p:cNvSpPr>
            <a:spLocks/>
          </p:cNvSpPr>
          <p:nvPr/>
        </p:nvSpPr>
        <p:spPr bwMode="auto">
          <a:xfrm>
            <a:off x="4596472" y="3572550"/>
            <a:ext cx="31744" cy="31187"/>
          </a:xfrm>
          <a:custGeom>
            <a:avLst/>
            <a:gdLst>
              <a:gd name="T0" fmla="*/ 26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6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6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6" y="52"/>
                </a:moveTo>
                <a:cubicBezTo>
                  <a:pt x="33" y="52"/>
                  <a:pt x="40" y="49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49"/>
                  <a:pt x="19" y="52"/>
                  <a:pt x="26" y="5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" name="Freeform 285"/>
          <p:cNvSpPr>
            <a:spLocks/>
          </p:cNvSpPr>
          <p:nvPr/>
        </p:nvSpPr>
        <p:spPr bwMode="auto">
          <a:xfrm>
            <a:off x="5552120" y="2903708"/>
            <a:ext cx="31744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" name="Freeform 286"/>
          <p:cNvSpPr>
            <a:spLocks/>
          </p:cNvSpPr>
          <p:nvPr/>
        </p:nvSpPr>
        <p:spPr bwMode="auto">
          <a:xfrm>
            <a:off x="5315993" y="4023643"/>
            <a:ext cx="32300" cy="31187"/>
          </a:xfrm>
          <a:custGeom>
            <a:avLst/>
            <a:gdLst>
              <a:gd name="T0" fmla="*/ 26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6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6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2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2" y="50"/>
                  <a:pt x="19" y="52"/>
                  <a:pt x="26" y="5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" name="Freeform 287"/>
          <p:cNvSpPr>
            <a:spLocks/>
          </p:cNvSpPr>
          <p:nvPr/>
        </p:nvSpPr>
        <p:spPr bwMode="auto">
          <a:xfrm>
            <a:off x="5398972" y="3531339"/>
            <a:ext cx="31744" cy="31744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1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1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" name="Freeform 288"/>
          <p:cNvSpPr>
            <a:spLocks/>
          </p:cNvSpPr>
          <p:nvPr/>
        </p:nvSpPr>
        <p:spPr bwMode="auto">
          <a:xfrm>
            <a:off x="6058347" y="4615075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" name="Freeform 289"/>
          <p:cNvSpPr>
            <a:spLocks/>
          </p:cNvSpPr>
          <p:nvPr/>
        </p:nvSpPr>
        <p:spPr bwMode="auto">
          <a:xfrm>
            <a:off x="2987575" y="2219829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" name="Freeform 290"/>
          <p:cNvSpPr>
            <a:spLocks/>
          </p:cNvSpPr>
          <p:nvPr/>
        </p:nvSpPr>
        <p:spPr bwMode="auto">
          <a:xfrm>
            <a:off x="2672924" y="1196795"/>
            <a:ext cx="31744" cy="31187"/>
          </a:xfrm>
          <a:custGeom>
            <a:avLst/>
            <a:gdLst>
              <a:gd name="T0" fmla="*/ 26 w 52"/>
              <a:gd name="T1" fmla="*/ 52 h 52"/>
              <a:gd name="T2" fmla="*/ 45 w 52"/>
              <a:gd name="T3" fmla="*/ 45 h 52"/>
              <a:gd name="T4" fmla="*/ 52 w 52"/>
              <a:gd name="T5" fmla="*/ 26 h 52"/>
              <a:gd name="T6" fmla="*/ 45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49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2" y="2"/>
                  <a:pt x="7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7" y="45"/>
                </a:cubicBezTo>
                <a:cubicBezTo>
                  <a:pt x="12" y="49"/>
                  <a:pt x="19" y="52"/>
                  <a:pt x="26" y="52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" name="Freeform 291"/>
          <p:cNvSpPr>
            <a:spLocks/>
          </p:cNvSpPr>
          <p:nvPr/>
        </p:nvSpPr>
        <p:spPr bwMode="auto">
          <a:xfrm>
            <a:off x="3244308" y="1921885"/>
            <a:ext cx="32300" cy="31187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2"/>
                  <a:pt x="27" y="52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" name="Freeform 292"/>
          <p:cNvSpPr>
            <a:spLocks/>
          </p:cNvSpPr>
          <p:nvPr/>
        </p:nvSpPr>
        <p:spPr bwMode="auto">
          <a:xfrm>
            <a:off x="2889560" y="1552100"/>
            <a:ext cx="32300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" name="Freeform 293"/>
          <p:cNvSpPr>
            <a:spLocks/>
          </p:cNvSpPr>
          <p:nvPr/>
        </p:nvSpPr>
        <p:spPr bwMode="auto">
          <a:xfrm>
            <a:off x="2716920" y="1852829"/>
            <a:ext cx="32300" cy="32300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5" name="Freeform 294"/>
          <p:cNvSpPr>
            <a:spLocks/>
          </p:cNvSpPr>
          <p:nvPr/>
        </p:nvSpPr>
        <p:spPr bwMode="auto">
          <a:xfrm>
            <a:off x="3060530" y="1670721"/>
            <a:ext cx="31744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6" name="Freeform 295"/>
          <p:cNvSpPr>
            <a:spLocks/>
          </p:cNvSpPr>
          <p:nvPr/>
        </p:nvSpPr>
        <p:spPr bwMode="auto">
          <a:xfrm>
            <a:off x="3244308" y="2146874"/>
            <a:ext cx="31744" cy="31744"/>
          </a:xfrm>
          <a:custGeom>
            <a:avLst/>
            <a:gdLst>
              <a:gd name="T0" fmla="*/ 26 w 52"/>
              <a:gd name="T1" fmla="*/ 53 h 53"/>
              <a:gd name="T2" fmla="*/ 44 w 52"/>
              <a:gd name="T3" fmla="*/ 45 h 53"/>
              <a:gd name="T4" fmla="*/ 52 w 52"/>
              <a:gd name="T5" fmla="*/ 27 h 53"/>
              <a:gd name="T6" fmla="*/ 44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4" y="45"/>
                </a:cubicBezTo>
                <a:cubicBezTo>
                  <a:pt x="49" y="40"/>
                  <a:pt x="52" y="34"/>
                  <a:pt x="52" y="27"/>
                </a:cubicBezTo>
                <a:cubicBezTo>
                  <a:pt x="52" y="20"/>
                  <a:pt x="49" y="13"/>
                  <a:pt x="44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4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" name="Freeform 296"/>
          <p:cNvSpPr>
            <a:spLocks/>
          </p:cNvSpPr>
          <p:nvPr/>
        </p:nvSpPr>
        <p:spPr bwMode="auto">
          <a:xfrm>
            <a:off x="3474867" y="1658469"/>
            <a:ext cx="31187" cy="31744"/>
          </a:xfrm>
          <a:custGeom>
            <a:avLst/>
            <a:gdLst>
              <a:gd name="T0" fmla="*/ 26 w 52"/>
              <a:gd name="T1" fmla="*/ 52 h 52"/>
              <a:gd name="T2" fmla="*/ 45 w 52"/>
              <a:gd name="T3" fmla="*/ 45 h 52"/>
              <a:gd name="T4" fmla="*/ 52 w 52"/>
              <a:gd name="T5" fmla="*/ 26 h 52"/>
              <a:gd name="T6" fmla="*/ 45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49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2" y="2"/>
                  <a:pt x="7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7" y="45"/>
                </a:cubicBezTo>
                <a:cubicBezTo>
                  <a:pt x="12" y="49"/>
                  <a:pt x="19" y="52"/>
                  <a:pt x="26" y="52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8" name="Freeform 297"/>
          <p:cNvSpPr>
            <a:spLocks/>
          </p:cNvSpPr>
          <p:nvPr/>
        </p:nvSpPr>
        <p:spPr bwMode="auto">
          <a:xfrm>
            <a:off x="3519976" y="1696896"/>
            <a:ext cx="31744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9" name="Freeform 298"/>
          <p:cNvSpPr>
            <a:spLocks/>
          </p:cNvSpPr>
          <p:nvPr/>
        </p:nvSpPr>
        <p:spPr bwMode="auto">
          <a:xfrm>
            <a:off x="3185276" y="1899052"/>
            <a:ext cx="31187" cy="31187"/>
          </a:xfrm>
          <a:custGeom>
            <a:avLst/>
            <a:gdLst>
              <a:gd name="T0" fmla="*/ 26 w 52"/>
              <a:gd name="T1" fmla="*/ 52 h 52"/>
              <a:gd name="T2" fmla="*/ 45 w 52"/>
              <a:gd name="T3" fmla="*/ 45 h 52"/>
              <a:gd name="T4" fmla="*/ 52 w 52"/>
              <a:gd name="T5" fmla="*/ 26 h 52"/>
              <a:gd name="T6" fmla="*/ 45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2" y="2"/>
                  <a:pt x="7" y="7"/>
                </a:cubicBezTo>
                <a:cubicBezTo>
                  <a:pt x="2" y="12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2"/>
                  <a:pt x="26" y="52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0" name="Freeform 299"/>
          <p:cNvSpPr>
            <a:spLocks/>
          </p:cNvSpPr>
          <p:nvPr/>
        </p:nvSpPr>
        <p:spPr bwMode="auto">
          <a:xfrm>
            <a:off x="3166899" y="1897381"/>
            <a:ext cx="31744" cy="32300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1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1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1" name="Freeform 300"/>
          <p:cNvSpPr>
            <a:spLocks/>
          </p:cNvSpPr>
          <p:nvPr/>
        </p:nvSpPr>
        <p:spPr bwMode="auto">
          <a:xfrm>
            <a:off x="3099513" y="2312275"/>
            <a:ext cx="32300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2" name="Freeform 301"/>
          <p:cNvSpPr>
            <a:spLocks/>
          </p:cNvSpPr>
          <p:nvPr/>
        </p:nvSpPr>
        <p:spPr bwMode="auto">
          <a:xfrm>
            <a:off x="3573439" y="1910190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49" y="40"/>
                  <a:pt x="52" y="34"/>
                  <a:pt x="52" y="27"/>
                </a:cubicBezTo>
                <a:cubicBezTo>
                  <a:pt x="52" y="20"/>
                  <a:pt x="49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4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3" name="Freeform 302"/>
          <p:cNvSpPr>
            <a:spLocks/>
          </p:cNvSpPr>
          <p:nvPr/>
        </p:nvSpPr>
        <p:spPr bwMode="auto">
          <a:xfrm>
            <a:off x="2709123" y="1647888"/>
            <a:ext cx="32300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3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4" name="Freeform 303"/>
          <p:cNvSpPr>
            <a:spLocks/>
          </p:cNvSpPr>
          <p:nvPr/>
        </p:nvSpPr>
        <p:spPr bwMode="auto">
          <a:xfrm>
            <a:off x="3054961" y="1772635"/>
            <a:ext cx="31187" cy="31744"/>
          </a:xfrm>
          <a:custGeom>
            <a:avLst/>
            <a:gdLst>
              <a:gd name="T0" fmla="*/ 26 w 52"/>
              <a:gd name="T1" fmla="*/ 53 h 53"/>
              <a:gd name="T2" fmla="*/ 44 w 52"/>
              <a:gd name="T3" fmla="*/ 45 h 53"/>
              <a:gd name="T4" fmla="*/ 52 w 52"/>
              <a:gd name="T5" fmla="*/ 27 h 53"/>
              <a:gd name="T6" fmla="*/ 44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4" y="45"/>
                </a:cubicBezTo>
                <a:cubicBezTo>
                  <a:pt x="49" y="40"/>
                  <a:pt x="52" y="34"/>
                  <a:pt x="52" y="27"/>
                </a:cubicBezTo>
                <a:cubicBezTo>
                  <a:pt x="52" y="20"/>
                  <a:pt x="49" y="13"/>
                  <a:pt x="44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4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5" name="Freeform 304"/>
          <p:cNvSpPr>
            <a:spLocks/>
          </p:cNvSpPr>
          <p:nvPr/>
        </p:nvSpPr>
        <p:spPr bwMode="auto">
          <a:xfrm>
            <a:off x="3836298" y="1749802"/>
            <a:ext cx="31744" cy="31187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1" y="49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1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49"/>
                  <a:pt x="20" y="52"/>
                  <a:pt x="27" y="52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6" name="Freeform 305"/>
          <p:cNvSpPr>
            <a:spLocks/>
          </p:cNvSpPr>
          <p:nvPr/>
        </p:nvSpPr>
        <p:spPr bwMode="auto">
          <a:xfrm>
            <a:off x="4032328" y="2163582"/>
            <a:ext cx="31744" cy="31187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49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49"/>
                  <a:pt x="20" y="52"/>
                  <a:pt x="27" y="5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" name="Freeform 306"/>
          <p:cNvSpPr>
            <a:spLocks/>
          </p:cNvSpPr>
          <p:nvPr/>
        </p:nvSpPr>
        <p:spPr bwMode="auto">
          <a:xfrm>
            <a:off x="3680365" y="1996510"/>
            <a:ext cx="31744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" name="Freeform 307"/>
          <p:cNvSpPr>
            <a:spLocks/>
          </p:cNvSpPr>
          <p:nvPr/>
        </p:nvSpPr>
        <p:spPr bwMode="auto">
          <a:xfrm>
            <a:off x="3071668" y="1964210"/>
            <a:ext cx="32300" cy="31744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2"/>
                  <a:pt x="27" y="52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" name="Freeform 308"/>
          <p:cNvSpPr>
            <a:spLocks/>
          </p:cNvSpPr>
          <p:nvPr/>
        </p:nvSpPr>
        <p:spPr bwMode="auto">
          <a:xfrm>
            <a:off x="3338982" y="1771521"/>
            <a:ext cx="32300" cy="31744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" name="Freeform 309"/>
          <p:cNvSpPr>
            <a:spLocks/>
          </p:cNvSpPr>
          <p:nvPr/>
        </p:nvSpPr>
        <p:spPr bwMode="auto">
          <a:xfrm>
            <a:off x="5574397" y="1373891"/>
            <a:ext cx="31187" cy="32300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4"/>
                  <a:pt x="52" y="27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" name="Freeform 310"/>
          <p:cNvSpPr>
            <a:spLocks/>
          </p:cNvSpPr>
          <p:nvPr/>
        </p:nvSpPr>
        <p:spPr bwMode="auto">
          <a:xfrm>
            <a:off x="6110139" y="1769293"/>
            <a:ext cx="31187" cy="32300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4"/>
                  <a:pt x="52" y="27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4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" name="Freeform 311"/>
          <p:cNvSpPr>
            <a:spLocks/>
          </p:cNvSpPr>
          <p:nvPr/>
        </p:nvSpPr>
        <p:spPr bwMode="auto">
          <a:xfrm>
            <a:off x="5305412" y="1607234"/>
            <a:ext cx="31187" cy="31744"/>
          </a:xfrm>
          <a:custGeom>
            <a:avLst/>
            <a:gdLst>
              <a:gd name="T0" fmla="*/ 26 w 52"/>
              <a:gd name="T1" fmla="*/ 53 h 53"/>
              <a:gd name="T2" fmla="*/ 44 w 52"/>
              <a:gd name="T3" fmla="*/ 45 h 53"/>
              <a:gd name="T4" fmla="*/ 52 w 52"/>
              <a:gd name="T5" fmla="*/ 27 h 53"/>
              <a:gd name="T6" fmla="*/ 44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4" y="45"/>
                </a:cubicBezTo>
                <a:cubicBezTo>
                  <a:pt x="49" y="40"/>
                  <a:pt x="52" y="34"/>
                  <a:pt x="52" y="27"/>
                </a:cubicBezTo>
                <a:cubicBezTo>
                  <a:pt x="52" y="20"/>
                  <a:pt x="49" y="13"/>
                  <a:pt x="44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4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" name="Freeform 312"/>
          <p:cNvSpPr>
            <a:spLocks/>
          </p:cNvSpPr>
          <p:nvPr/>
        </p:nvSpPr>
        <p:spPr bwMode="auto">
          <a:xfrm>
            <a:off x="5388391" y="2120143"/>
            <a:ext cx="31744" cy="31187"/>
          </a:xfrm>
          <a:custGeom>
            <a:avLst/>
            <a:gdLst>
              <a:gd name="T0" fmla="*/ 26 w 52"/>
              <a:gd name="T1" fmla="*/ 52 h 52"/>
              <a:gd name="T2" fmla="*/ 45 w 52"/>
              <a:gd name="T3" fmla="*/ 45 h 52"/>
              <a:gd name="T4" fmla="*/ 52 w 52"/>
              <a:gd name="T5" fmla="*/ 26 h 52"/>
              <a:gd name="T6" fmla="*/ 45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2" y="2"/>
                  <a:pt x="7" y="7"/>
                </a:cubicBezTo>
                <a:cubicBezTo>
                  <a:pt x="2" y="12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2"/>
                  <a:pt x="26" y="52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" name="Freeform 313"/>
          <p:cNvSpPr>
            <a:spLocks/>
          </p:cNvSpPr>
          <p:nvPr/>
        </p:nvSpPr>
        <p:spPr bwMode="auto">
          <a:xfrm>
            <a:off x="6198130" y="1720842"/>
            <a:ext cx="31744" cy="31187"/>
          </a:xfrm>
          <a:custGeom>
            <a:avLst/>
            <a:gdLst>
              <a:gd name="T0" fmla="*/ 26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6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6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6" y="52"/>
                </a:moveTo>
                <a:cubicBezTo>
                  <a:pt x="33" y="52"/>
                  <a:pt x="40" y="49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49"/>
                  <a:pt x="19" y="52"/>
                  <a:pt x="26" y="52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5" name="Freeform 314"/>
          <p:cNvSpPr>
            <a:spLocks/>
          </p:cNvSpPr>
          <p:nvPr/>
        </p:nvSpPr>
        <p:spPr bwMode="auto">
          <a:xfrm>
            <a:off x="6099001" y="1720286"/>
            <a:ext cx="32300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6" name="Freeform 315"/>
          <p:cNvSpPr>
            <a:spLocks/>
          </p:cNvSpPr>
          <p:nvPr/>
        </p:nvSpPr>
        <p:spPr bwMode="auto">
          <a:xfrm>
            <a:off x="6075611" y="1928568"/>
            <a:ext cx="31744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" name="Freeform 316"/>
          <p:cNvSpPr>
            <a:spLocks/>
          </p:cNvSpPr>
          <p:nvPr/>
        </p:nvSpPr>
        <p:spPr bwMode="auto">
          <a:xfrm>
            <a:off x="5375582" y="1641762"/>
            <a:ext cx="31744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8 w 52"/>
              <a:gd name="T11" fmla="*/ 8 h 53"/>
              <a:gd name="T12" fmla="*/ 0 w 52"/>
              <a:gd name="T13" fmla="*/ 27 h 53"/>
              <a:gd name="T14" fmla="*/ 8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1"/>
                  <a:pt x="52" y="34"/>
                  <a:pt x="52" y="27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1"/>
                  <a:pt x="8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8" name="Freeform 317"/>
          <p:cNvSpPr>
            <a:spLocks/>
          </p:cNvSpPr>
          <p:nvPr/>
        </p:nvSpPr>
        <p:spPr bwMode="auto">
          <a:xfrm>
            <a:off x="5460788" y="1936921"/>
            <a:ext cx="32300" cy="31187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2"/>
                  <a:pt x="27" y="52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9" name="Freeform 318"/>
          <p:cNvSpPr>
            <a:spLocks/>
          </p:cNvSpPr>
          <p:nvPr/>
        </p:nvSpPr>
        <p:spPr bwMode="auto">
          <a:xfrm>
            <a:off x="5589990" y="1784330"/>
            <a:ext cx="31744" cy="32300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0" name="Freeform 319"/>
          <p:cNvSpPr>
            <a:spLocks/>
          </p:cNvSpPr>
          <p:nvPr/>
        </p:nvSpPr>
        <p:spPr bwMode="auto">
          <a:xfrm>
            <a:off x="5627303" y="2083387"/>
            <a:ext cx="32300" cy="32300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1" name="Freeform 320"/>
          <p:cNvSpPr>
            <a:spLocks/>
          </p:cNvSpPr>
          <p:nvPr/>
        </p:nvSpPr>
        <p:spPr bwMode="auto">
          <a:xfrm>
            <a:off x="5519820" y="2266052"/>
            <a:ext cx="32300" cy="31187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2"/>
                  <a:pt x="27" y="52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2" name="Freeform 321"/>
          <p:cNvSpPr>
            <a:spLocks/>
          </p:cNvSpPr>
          <p:nvPr/>
        </p:nvSpPr>
        <p:spPr bwMode="auto">
          <a:xfrm>
            <a:off x="5989847" y="2132395"/>
            <a:ext cx="32300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3" name="Freeform 322"/>
          <p:cNvSpPr>
            <a:spLocks/>
          </p:cNvSpPr>
          <p:nvPr/>
        </p:nvSpPr>
        <p:spPr bwMode="auto">
          <a:xfrm>
            <a:off x="5349964" y="1777090"/>
            <a:ext cx="31187" cy="32300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" name="Freeform 323"/>
          <p:cNvSpPr>
            <a:spLocks/>
          </p:cNvSpPr>
          <p:nvPr/>
        </p:nvSpPr>
        <p:spPr bwMode="auto">
          <a:xfrm>
            <a:off x="5485292" y="1456870"/>
            <a:ext cx="31187" cy="32300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49" y="40"/>
                  <a:pt x="52" y="34"/>
                  <a:pt x="52" y="27"/>
                </a:cubicBezTo>
                <a:cubicBezTo>
                  <a:pt x="52" y="20"/>
                  <a:pt x="49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4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5" name="Freeform 324"/>
          <p:cNvSpPr>
            <a:spLocks/>
          </p:cNvSpPr>
          <p:nvPr/>
        </p:nvSpPr>
        <p:spPr bwMode="auto">
          <a:xfrm>
            <a:off x="5279794" y="1730867"/>
            <a:ext cx="32300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3" y="50"/>
                  <a:pt x="20" y="53"/>
                  <a:pt x="26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6" name="Freeform 325"/>
          <p:cNvSpPr>
            <a:spLocks/>
          </p:cNvSpPr>
          <p:nvPr/>
        </p:nvSpPr>
        <p:spPr bwMode="auto">
          <a:xfrm>
            <a:off x="5743696" y="2038835"/>
            <a:ext cx="32300" cy="32300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3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" name="Freeform 326"/>
          <p:cNvSpPr>
            <a:spLocks/>
          </p:cNvSpPr>
          <p:nvPr/>
        </p:nvSpPr>
        <p:spPr bwMode="auto">
          <a:xfrm>
            <a:off x="5951978" y="1825541"/>
            <a:ext cx="31744" cy="31744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8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8" name="Freeform 327"/>
          <p:cNvSpPr>
            <a:spLocks/>
          </p:cNvSpPr>
          <p:nvPr/>
        </p:nvSpPr>
        <p:spPr bwMode="auto">
          <a:xfrm>
            <a:off x="6044424" y="1611689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9" name="Freeform 328"/>
          <p:cNvSpPr>
            <a:spLocks/>
          </p:cNvSpPr>
          <p:nvPr/>
        </p:nvSpPr>
        <p:spPr bwMode="auto">
          <a:xfrm>
            <a:off x="6559004" y="1501422"/>
            <a:ext cx="31744" cy="32300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0" name="Freeform 329"/>
          <p:cNvSpPr>
            <a:spLocks/>
          </p:cNvSpPr>
          <p:nvPr/>
        </p:nvSpPr>
        <p:spPr bwMode="auto">
          <a:xfrm>
            <a:off x="6066700" y="4116646"/>
            <a:ext cx="31744" cy="31744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49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49"/>
                  <a:pt x="20" y="52"/>
                  <a:pt x="27" y="52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1" name="Freeform 330"/>
          <p:cNvSpPr>
            <a:spLocks/>
          </p:cNvSpPr>
          <p:nvPr/>
        </p:nvSpPr>
        <p:spPr bwMode="auto">
          <a:xfrm>
            <a:off x="6222633" y="4366139"/>
            <a:ext cx="31744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8 w 52"/>
              <a:gd name="T11" fmla="*/ 8 h 53"/>
              <a:gd name="T12" fmla="*/ 0 w 52"/>
              <a:gd name="T13" fmla="*/ 27 h 53"/>
              <a:gd name="T14" fmla="*/ 8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4"/>
                  <a:pt x="52" y="27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2" name="Freeform 331"/>
          <p:cNvSpPr>
            <a:spLocks/>
          </p:cNvSpPr>
          <p:nvPr/>
        </p:nvSpPr>
        <p:spPr bwMode="auto">
          <a:xfrm>
            <a:off x="5942511" y="3946233"/>
            <a:ext cx="31744" cy="31744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3" name="Freeform 332"/>
          <p:cNvSpPr>
            <a:spLocks/>
          </p:cNvSpPr>
          <p:nvPr/>
        </p:nvSpPr>
        <p:spPr bwMode="auto">
          <a:xfrm>
            <a:off x="6124618" y="4517617"/>
            <a:ext cx="31744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4" name="Freeform 333"/>
          <p:cNvSpPr>
            <a:spLocks/>
          </p:cNvSpPr>
          <p:nvPr/>
        </p:nvSpPr>
        <p:spPr bwMode="auto">
          <a:xfrm>
            <a:off x="6151907" y="3773035"/>
            <a:ext cx="31744" cy="31744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49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49"/>
                  <a:pt x="20" y="52"/>
                  <a:pt x="27" y="52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5" name="Freeform 334"/>
          <p:cNvSpPr>
            <a:spLocks/>
          </p:cNvSpPr>
          <p:nvPr/>
        </p:nvSpPr>
        <p:spPr bwMode="auto">
          <a:xfrm>
            <a:off x="5612823" y="4338850"/>
            <a:ext cx="32300" cy="31187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2"/>
                  <a:pt x="27" y="52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6" name="Freeform 335"/>
          <p:cNvSpPr>
            <a:spLocks/>
          </p:cNvSpPr>
          <p:nvPr/>
        </p:nvSpPr>
        <p:spPr bwMode="auto">
          <a:xfrm>
            <a:off x="5437955" y="3080246"/>
            <a:ext cx="31744" cy="31744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" name="Freeform 336"/>
          <p:cNvSpPr>
            <a:spLocks/>
          </p:cNvSpPr>
          <p:nvPr/>
        </p:nvSpPr>
        <p:spPr bwMode="auto">
          <a:xfrm>
            <a:off x="6102342" y="4127784"/>
            <a:ext cx="31187" cy="31187"/>
          </a:xfrm>
          <a:custGeom>
            <a:avLst/>
            <a:gdLst>
              <a:gd name="T0" fmla="*/ 26 w 52"/>
              <a:gd name="T1" fmla="*/ 52 h 52"/>
              <a:gd name="T2" fmla="*/ 45 w 52"/>
              <a:gd name="T3" fmla="*/ 45 h 52"/>
              <a:gd name="T4" fmla="*/ 52 w 52"/>
              <a:gd name="T5" fmla="*/ 26 h 52"/>
              <a:gd name="T6" fmla="*/ 45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2" y="2"/>
                  <a:pt x="7" y="7"/>
                </a:cubicBezTo>
                <a:cubicBezTo>
                  <a:pt x="2" y="12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2"/>
                  <a:pt x="26" y="52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" name="Freeform 337"/>
          <p:cNvSpPr>
            <a:spLocks/>
          </p:cNvSpPr>
          <p:nvPr/>
        </p:nvSpPr>
        <p:spPr bwMode="auto">
          <a:xfrm>
            <a:off x="5934714" y="4026984"/>
            <a:ext cx="31744" cy="32300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9" name="Freeform 338"/>
          <p:cNvSpPr>
            <a:spLocks/>
          </p:cNvSpPr>
          <p:nvPr/>
        </p:nvSpPr>
        <p:spPr bwMode="auto">
          <a:xfrm>
            <a:off x="5870670" y="4240835"/>
            <a:ext cx="31187" cy="31187"/>
          </a:xfrm>
          <a:custGeom>
            <a:avLst/>
            <a:gdLst>
              <a:gd name="T0" fmla="*/ 26 w 52"/>
              <a:gd name="T1" fmla="*/ 52 h 52"/>
              <a:gd name="T2" fmla="*/ 45 w 52"/>
              <a:gd name="T3" fmla="*/ 45 h 52"/>
              <a:gd name="T4" fmla="*/ 52 w 52"/>
              <a:gd name="T5" fmla="*/ 26 h 52"/>
              <a:gd name="T6" fmla="*/ 45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2" y="2"/>
                  <a:pt x="7" y="7"/>
                </a:cubicBezTo>
                <a:cubicBezTo>
                  <a:pt x="2" y="12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2"/>
                  <a:pt x="26" y="52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0" name="Freeform 339"/>
          <p:cNvSpPr>
            <a:spLocks/>
          </p:cNvSpPr>
          <p:nvPr/>
        </p:nvSpPr>
        <p:spPr bwMode="auto">
          <a:xfrm>
            <a:off x="6259389" y="4630111"/>
            <a:ext cx="31744" cy="31187"/>
          </a:xfrm>
          <a:custGeom>
            <a:avLst/>
            <a:gdLst>
              <a:gd name="T0" fmla="*/ 26 w 52"/>
              <a:gd name="T1" fmla="*/ 52 h 52"/>
              <a:gd name="T2" fmla="*/ 45 w 52"/>
              <a:gd name="T3" fmla="*/ 45 h 52"/>
              <a:gd name="T4" fmla="*/ 52 w 52"/>
              <a:gd name="T5" fmla="*/ 26 h 52"/>
              <a:gd name="T6" fmla="*/ 45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2"/>
                  <a:pt x="45" y="7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7" y="45"/>
                </a:cubicBezTo>
                <a:cubicBezTo>
                  <a:pt x="12" y="50"/>
                  <a:pt x="19" y="52"/>
                  <a:pt x="26" y="52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1" name="Freeform 340"/>
          <p:cNvSpPr>
            <a:spLocks/>
          </p:cNvSpPr>
          <p:nvPr/>
        </p:nvSpPr>
        <p:spPr bwMode="auto">
          <a:xfrm>
            <a:off x="5553234" y="4119987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49" y="40"/>
                  <a:pt x="52" y="33"/>
                  <a:pt x="52" y="26"/>
                </a:cubicBezTo>
                <a:cubicBezTo>
                  <a:pt x="52" y="19"/>
                  <a:pt x="49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2" name="Freeform 341"/>
          <p:cNvSpPr>
            <a:spLocks/>
          </p:cNvSpPr>
          <p:nvPr/>
        </p:nvSpPr>
        <p:spPr bwMode="auto">
          <a:xfrm>
            <a:off x="5618949" y="3783060"/>
            <a:ext cx="31744" cy="31744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1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1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3" name="Freeform 342"/>
          <p:cNvSpPr>
            <a:spLocks/>
          </p:cNvSpPr>
          <p:nvPr/>
        </p:nvSpPr>
        <p:spPr bwMode="auto">
          <a:xfrm>
            <a:off x="5351635" y="4642363"/>
            <a:ext cx="31187" cy="31187"/>
          </a:xfrm>
          <a:custGeom>
            <a:avLst/>
            <a:gdLst>
              <a:gd name="T0" fmla="*/ 26 w 52"/>
              <a:gd name="T1" fmla="*/ 52 h 52"/>
              <a:gd name="T2" fmla="*/ 45 w 52"/>
              <a:gd name="T3" fmla="*/ 45 h 52"/>
              <a:gd name="T4" fmla="*/ 52 w 52"/>
              <a:gd name="T5" fmla="*/ 26 h 52"/>
              <a:gd name="T6" fmla="*/ 45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49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2" y="2"/>
                  <a:pt x="7" y="7"/>
                </a:cubicBezTo>
                <a:cubicBezTo>
                  <a:pt x="2" y="12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49"/>
                  <a:pt x="19" y="52"/>
                  <a:pt x="26" y="52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4" name="Freeform 343"/>
          <p:cNvSpPr>
            <a:spLocks/>
          </p:cNvSpPr>
          <p:nvPr/>
        </p:nvSpPr>
        <p:spPr bwMode="auto">
          <a:xfrm>
            <a:off x="5710281" y="3771365"/>
            <a:ext cx="31744" cy="31187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2"/>
                  <a:pt x="27" y="52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5" name="Freeform 344"/>
          <p:cNvSpPr>
            <a:spLocks/>
          </p:cNvSpPr>
          <p:nvPr/>
        </p:nvSpPr>
        <p:spPr bwMode="auto">
          <a:xfrm>
            <a:off x="6083964" y="4126670"/>
            <a:ext cx="32300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6" name="Freeform 345"/>
          <p:cNvSpPr>
            <a:spLocks/>
          </p:cNvSpPr>
          <p:nvPr/>
        </p:nvSpPr>
        <p:spPr bwMode="auto">
          <a:xfrm>
            <a:off x="5537641" y="4553259"/>
            <a:ext cx="31744" cy="31187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2"/>
                  <a:pt x="27" y="52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7" name="Freeform 346"/>
          <p:cNvSpPr>
            <a:spLocks/>
          </p:cNvSpPr>
          <p:nvPr/>
        </p:nvSpPr>
        <p:spPr bwMode="auto">
          <a:xfrm>
            <a:off x="5787134" y="4234152"/>
            <a:ext cx="31744" cy="31744"/>
          </a:xfrm>
          <a:custGeom>
            <a:avLst/>
            <a:gdLst>
              <a:gd name="T0" fmla="*/ 26 w 52"/>
              <a:gd name="T1" fmla="*/ 53 h 53"/>
              <a:gd name="T2" fmla="*/ 44 w 52"/>
              <a:gd name="T3" fmla="*/ 45 h 53"/>
              <a:gd name="T4" fmla="*/ 52 w 52"/>
              <a:gd name="T5" fmla="*/ 27 h 53"/>
              <a:gd name="T6" fmla="*/ 44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4" y="45"/>
                </a:cubicBezTo>
                <a:cubicBezTo>
                  <a:pt x="49" y="40"/>
                  <a:pt x="52" y="34"/>
                  <a:pt x="52" y="27"/>
                </a:cubicBezTo>
                <a:cubicBezTo>
                  <a:pt x="52" y="20"/>
                  <a:pt x="49" y="13"/>
                  <a:pt x="44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4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" name="Freeform 347"/>
          <p:cNvSpPr>
            <a:spLocks/>
          </p:cNvSpPr>
          <p:nvPr/>
        </p:nvSpPr>
        <p:spPr bwMode="auto">
          <a:xfrm>
            <a:off x="5671855" y="4087687"/>
            <a:ext cx="31744" cy="31187"/>
          </a:xfrm>
          <a:custGeom>
            <a:avLst/>
            <a:gdLst>
              <a:gd name="T0" fmla="*/ 26 w 52"/>
              <a:gd name="T1" fmla="*/ 52 h 52"/>
              <a:gd name="T2" fmla="*/ 45 w 52"/>
              <a:gd name="T3" fmla="*/ 45 h 52"/>
              <a:gd name="T4" fmla="*/ 52 w 52"/>
              <a:gd name="T5" fmla="*/ 26 h 52"/>
              <a:gd name="T6" fmla="*/ 45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49" y="40"/>
                  <a:pt x="52" y="33"/>
                  <a:pt x="52" y="26"/>
                </a:cubicBezTo>
                <a:cubicBezTo>
                  <a:pt x="52" y="19"/>
                  <a:pt x="49" y="12"/>
                  <a:pt x="45" y="7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7"/>
                </a:cubicBezTo>
                <a:cubicBezTo>
                  <a:pt x="2" y="12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2"/>
                  <a:pt x="26" y="52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" name="Freeform 348"/>
          <p:cNvSpPr>
            <a:spLocks/>
          </p:cNvSpPr>
          <p:nvPr/>
        </p:nvSpPr>
        <p:spPr bwMode="auto">
          <a:xfrm>
            <a:off x="5726432" y="4096040"/>
            <a:ext cx="31187" cy="31187"/>
          </a:xfrm>
          <a:custGeom>
            <a:avLst/>
            <a:gdLst>
              <a:gd name="T0" fmla="*/ 26 w 52"/>
              <a:gd name="T1" fmla="*/ 52 h 52"/>
              <a:gd name="T2" fmla="*/ 44 w 52"/>
              <a:gd name="T3" fmla="*/ 45 h 52"/>
              <a:gd name="T4" fmla="*/ 52 w 52"/>
              <a:gd name="T5" fmla="*/ 26 h 52"/>
              <a:gd name="T6" fmla="*/ 44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50"/>
                  <a:pt x="44" y="45"/>
                </a:cubicBezTo>
                <a:cubicBezTo>
                  <a:pt x="49" y="40"/>
                  <a:pt x="52" y="33"/>
                  <a:pt x="52" y="26"/>
                </a:cubicBezTo>
                <a:cubicBezTo>
                  <a:pt x="52" y="19"/>
                  <a:pt x="49" y="12"/>
                  <a:pt x="44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2" y="2"/>
                  <a:pt x="7" y="7"/>
                </a:cubicBezTo>
                <a:cubicBezTo>
                  <a:pt x="2" y="12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2"/>
                  <a:pt x="26" y="52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" name="Freeform 349"/>
          <p:cNvSpPr>
            <a:spLocks/>
          </p:cNvSpPr>
          <p:nvPr/>
        </p:nvSpPr>
        <p:spPr bwMode="auto">
          <a:xfrm>
            <a:off x="3580122" y="2166366"/>
            <a:ext cx="31744" cy="32300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1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1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" name="Freeform 350"/>
          <p:cNvSpPr>
            <a:spLocks/>
          </p:cNvSpPr>
          <p:nvPr/>
        </p:nvSpPr>
        <p:spPr bwMode="auto">
          <a:xfrm>
            <a:off x="4359231" y="2905935"/>
            <a:ext cx="32300" cy="32300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1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1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" name="Freeform 351"/>
          <p:cNvSpPr>
            <a:spLocks/>
          </p:cNvSpPr>
          <p:nvPr/>
        </p:nvSpPr>
        <p:spPr bwMode="auto">
          <a:xfrm>
            <a:off x="4848193" y="1864524"/>
            <a:ext cx="31744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" name="Freeform 352"/>
          <p:cNvSpPr>
            <a:spLocks/>
          </p:cNvSpPr>
          <p:nvPr/>
        </p:nvSpPr>
        <p:spPr bwMode="auto">
          <a:xfrm>
            <a:off x="4700057" y="2494383"/>
            <a:ext cx="31744" cy="32300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8 w 52"/>
              <a:gd name="T11" fmla="*/ 8 h 53"/>
              <a:gd name="T12" fmla="*/ 0 w 52"/>
              <a:gd name="T13" fmla="*/ 27 h 53"/>
              <a:gd name="T14" fmla="*/ 8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4"/>
                  <a:pt x="52" y="27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" name="Freeform 353"/>
          <p:cNvSpPr>
            <a:spLocks/>
          </p:cNvSpPr>
          <p:nvPr/>
        </p:nvSpPr>
        <p:spPr bwMode="auto">
          <a:xfrm>
            <a:off x="3625231" y="2120143"/>
            <a:ext cx="31744" cy="31187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49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49"/>
                  <a:pt x="20" y="52"/>
                  <a:pt x="27" y="5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5" name="Freeform 354"/>
          <p:cNvSpPr>
            <a:spLocks/>
          </p:cNvSpPr>
          <p:nvPr/>
        </p:nvSpPr>
        <p:spPr bwMode="auto">
          <a:xfrm>
            <a:off x="3944337" y="2068908"/>
            <a:ext cx="31744" cy="32300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6" name="Freeform 355"/>
          <p:cNvSpPr>
            <a:spLocks/>
          </p:cNvSpPr>
          <p:nvPr/>
        </p:nvSpPr>
        <p:spPr bwMode="auto">
          <a:xfrm>
            <a:off x="4236155" y="2143533"/>
            <a:ext cx="32300" cy="32300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8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7" name="Freeform 356"/>
          <p:cNvSpPr>
            <a:spLocks/>
          </p:cNvSpPr>
          <p:nvPr/>
        </p:nvSpPr>
        <p:spPr bwMode="auto">
          <a:xfrm>
            <a:off x="4306882" y="2225398"/>
            <a:ext cx="31744" cy="32300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1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1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" name="Freeform 357"/>
          <p:cNvSpPr>
            <a:spLocks/>
          </p:cNvSpPr>
          <p:nvPr/>
        </p:nvSpPr>
        <p:spPr bwMode="auto">
          <a:xfrm>
            <a:off x="4142038" y="1897938"/>
            <a:ext cx="31187" cy="31744"/>
          </a:xfrm>
          <a:custGeom>
            <a:avLst/>
            <a:gdLst>
              <a:gd name="T0" fmla="*/ 26 w 52"/>
              <a:gd name="T1" fmla="*/ 52 h 52"/>
              <a:gd name="T2" fmla="*/ 45 w 52"/>
              <a:gd name="T3" fmla="*/ 45 h 52"/>
              <a:gd name="T4" fmla="*/ 52 w 52"/>
              <a:gd name="T5" fmla="*/ 26 h 52"/>
              <a:gd name="T6" fmla="*/ 45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49" y="40"/>
                  <a:pt x="52" y="33"/>
                  <a:pt x="52" y="26"/>
                </a:cubicBezTo>
                <a:cubicBezTo>
                  <a:pt x="52" y="19"/>
                  <a:pt x="49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2" y="2"/>
                  <a:pt x="7" y="7"/>
                </a:cubicBezTo>
                <a:cubicBezTo>
                  <a:pt x="2" y="12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2"/>
                  <a:pt x="26" y="5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" name="Freeform 358"/>
          <p:cNvSpPr>
            <a:spLocks/>
          </p:cNvSpPr>
          <p:nvPr/>
        </p:nvSpPr>
        <p:spPr bwMode="auto">
          <a:xfrm>
            <a:off x="4197729" y="2318401"/>
            <a:ext cx="31187" cy="31187"/>
          </a:xfrm>
          <a:custGeom>
            <a:avLst/>
            <a:gdLst>
              <a:gd name="T0" fmla="*/ 26 w 52"/>
              <a:gd name="T1" fmla="*/ 52 h 52"/>
              <a:gd name="T2" fmla="*/ 45 w 52"/>
              <a:gd name="T3" fmla="*/ 45 h 52"/>
              <a:gd name="T4" fmla="*/ 52 w 52"/>
              <a:gd name="T5" fmla="*/ 26 h 52"/>
              <a:gd name="T6" fmla="*/ 45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2" y="2"/>
                  <a:pt x="7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7" y="45"/>
                </a:cubicBezTo>
                <a:cubicBezTo>
                  <a:pt x="12" y="50"/>
                  <a:pt x="19" y="52"/>
                  <a:pt x="26" y="5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" name="Freeform 359"/>
          <p:cNvSpPr>
            <a:spLocks/>
          </p:cNvSpPr>
          <p:nvPr/>
        </p:nvSpPr>
        <p:spPr bwMode="auto">
          <a:xfrm>
            <a:off x="5036984" y="2849131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4"/>
                  <a:pt x="52" y="27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4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" name="Freeform 360"/>
          <p:cNvSpPr>
            <a:spLocks/>
          </p:cNvSpPr>
          <p:nvPr/>
        </p:nvSpPr>
        <p:spPr bwMode="auto">
          <a:xfrm>
            <a:off x="3530000" y="2145761"/>
            <a:ext cx="31744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1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1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" name="Freeform 361"/>
          <p:cNvSpPr>
            <a:spLocks/>
          </p:cNvSpPr>
          <p:nvPr/>
        </p:nvSpPr>
        <p:spPr bwMode="auto">
          <a:xfrm>
            <a:off x="3576223" y="1850044"/>
            <a:ext cx="31744" cy="31744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" name="Freeform 362"/>
          <p:cNvSpPr>
            <a:spLocks/>
          </p:cNvSpPr>
          <p:nvPr/>
        </p:nvSpPr>
        <p:spPr bwMode="auto">
          <a:xfrm>
            <a:off x="3939325" y="2667023"/>
            <a:ext cx="31744" cy="31744"/>
          </a:xfrm>
          <a:custGeom>
            <a:avLst/>
            <a:gdLst>
              <a:gd name="T0" fmla="*/ 26 w 52"/>
              <a:gd name="T1" fmla="*/ 52 h 52"/>
              <a:gd name="T2" fmla="*/ 45 w 52"/>
              <a:gd name="T3" fmla="*/ 45 h 52"/>
              <a:gd name="T4" fmla="*/ 52 w 52"/>
              <a:gd name="T5" fmla="*/ 26 h 52"/>
              <a:gd name="T6" fmla="*/ 45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49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2" y="2"/>
                  <a:pt x="7" y="7"/>
                </a:cubicBezTo>
                <a:cubicBezTo>
                  <a:pt x="2" y="12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49"/>
                  <a:pt x="19" y="52"/>
                  <a:pt x="26" y="5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4" name="Freeform 363"/>
          <p:cNvSpPr>
            <a:spLocks/>
          </p:cNvSpPr>
          <p:nvPr/>
        </p:nvSpPr>
        <p:spPr bwMode="auto">
          <a:xfrm>
            <a:off x="5055362" y="1990941"/>
            <a:ext cx="32300" cy="31187"/>
          </a:xfrm>
          <a:custGeom>
            <a:avLst/>
            <a:gdLst>
              <a:gd name="T0" fmla="*/ 26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6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6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2"/>
                  <a:pt x="26" y="5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5" name="Freeform 364"/>
          <p:cNvSpPr>
            <a:spLocks/>
          </p:cNvSpPr>
          <p:nvPr/>
        </p:nvSpPr>
        <p:spPr bwMode="auto">
          <a:xfrm>
            <a:off x="5029187" y="2164695"/>
            <a:ext cx="31744" cy="31744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6" name="Freeform 365"/>
          <p:cNvSpPr>
            <a:spLocks/>
          </p:cNvSpPr>
          <p:nvPr/>
        </p:nvSpPr>
        <p:spPr bwMode="auto">
          <a:xfrm>
            <a:off x="3725474" y="1860069"/>
            <a:ext cx="31744" cy="32300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7" name="Freeform 366"/>
          <p:cNvSpPr>
            <a:spLocks/>
          </p:cNvSpPr>
          <p:nvPr/>
        </p:nvSpPr>
        <p:spPr bwMode="auto">
          <a:xfrm>
            <a:off x="4008938" y="2196439"/>
            <a:ext cx="31744" cy="31744"/>
          </a:xfrm>
          <a:custGeom>
            <a:avLst/>
            <a:gdLst>
              <a:gd name="T0" fmla="*/ 26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6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6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19" y="52"/>
                  <a:pt x="26" y="5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" name="Freeform 367"/>
          <p:cNvSpPr>
            <a:spLocks/>
          </p:cNvSpPr>
          <p:nvPr/>
        </p:nvSpPr>
        <p:spPr bwMode="auto">
          <a:xfrm>
            <a:off x="4589233" y="2487143"/>
            <a:ext cx="31744" cy="31744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2"/>
                  <a:pt x="27" y="5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9" name="Freeform 368"/>
          <p:cNvSpPr>
            <a:spLocks/>
          </p:cNvSpPr>
          <p:nvPr/>
        </p:nvSpPr>
        <p:spPr bwMode="auto">
          <a:xfrm>
            <a:off x="4430515" y="2160240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4"/>
                  <a:pt x="52" y="27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4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0" name="Freeform 369"/>
          <p:cNvSpPr>
            <a:spLocks/>
          </p:cNvSpPr>
          <p:nvPr/>
        </p:nvSpPr>
        <p:spPr bwMode="auto">
          <a:xfrm>
            <a:off x="4973497" y="2491598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1" name="Freeform 370"/>
          <p:cNvSpPr>
            <a:spLocks/>
          </p:cNvSpPr>
          <p:nvPr/>
        </p:nvSpPr>
        <p:spPr bwMode="auto">
          <a:xfrm>
            <a:off x="5517035" y="2299466"/>
            <a:ext cx="31187" cy="31187"/>
          </a:xfrm>
          <a:custGeom>
            <a:avLst/>
            <a:gdLst>
              <a:gd name="T0" fmla="*/ 26 w 52"/>
              <a:gd name="T1" fmla="*/ 52 h 52"/>
              <a:gd name="T2" fmla="*/ 45 w 52"/>
              <a:gd name="T3" fmla="*/ 45 h 52"/>
              <a:gd name="T4" fmla="*/ 52 w 52"/>
              <a:gd name="T5" fmla="*/ 26 h 52"/>
              <a:gd name="T6" fmla="*/ 45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2"/>
                  <a:pt x="45" y="7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7"/>
                </a:cubicBezTo>
                <a:cubicBezTo>
                  <a:pt x="2" y="12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2"/>
                  <a:pt x="26" y="5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2" name="Freeform 371"/>
          <p:cNvSpPr>
            <a:spLocks/>
          </p:cNvSpPr>
          <p:nvPr/>
        </p:nvSpPr>
        <p:spPr bwMode="auto">
          <a:xfrm>
            <a:off x="5346623" y="2786758"/>
            <a:ext cx="31744" cy="32300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4"/>
                  <a:pt x="52" y="27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3" name="Freeform 372"/>
          <p:cNvSpPr>
            <a:spLocks/>
          </p:cNvSpPr>
          <p:nvPr/>
        </p:nvSpPr>
        <p:spPr bwMode="auto">
          <a:xfrm>
            <a:off x="5100471" y="2598524"/>
            <a:ext cx="32300" cy="31187"/>
          </a:xfrm>
          <a:custGeom>
            <a:avLst/>
            <a:gdLst>
              <a:gd name="T0" fmla="*/ 26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6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6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19" y="52"/>
                  <a:pt x="26" y="5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4" name="Freeform 373"/>
          <p:cNvSpPr>
            <a:spLocks/>
          </p:cNvSpPr>
          <p:nvPr/>
        </p:nvSpPr>
        <p:spPr bwMode="auto">
          <a:xfrm>
            <a:off x="5213523" y="2460969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1"/>
                  <a:pt x="52" y="34"/>
                  <a:pt x="52" y="27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1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5" name="Freeform 374"/>
          <p:cNvSpPr>
            <a:spLocks/>
          </p:cNvSpPr>
          <p:nvPr/>
        </p:nvSpPr>
        <p:spPr bwMode="auto">
          <a:xfrm>
            <a:off x="5446309" y="2371864"/>
            <a:ext cx="32300" cy="31744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6" name="Freeform 375"/>
          <p:cNvSpPr>
            <a:spLocks/>
          </p:cNvSpPr>
          <p:nvPr/>
        </p:nvSpPr>
        <p:spPr bwMode="auto">
          <a:xfrm>
            <a:off x="5400642" y="2540049"/>
            <a:ext cx="31744" cy="32300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7" name="Freeform 376"/>
          <p:cNvSpPr>
            <a:spLocks/>
          </p:cNvSpPr>
          <p:nvPr/>
        </p:nvSpPr>
        <p:spPr bwMode="auto">
          <a:xfrm>
            <a:off x="4760759" y="2528354"/>
            <a:ext cx="31187" cy="31187"/>
          </a:xfrm>
          <a:custGeom>
            <a:avLst/>
            <a:gdLst>
              <a:gd name="T0" fmla="*/ 26 w 52"/>
              <a:gd name="T1" fmla="*/ 52 h 52"/>
              <a:gd name="T2" fmla="*/ 45 w 52"/>
              <a:gd name="T3" fmla="*/ 45 h 52"/>
              <a:gd name="T4" fmla="*/ 52 w 52"/>
              <a:gd name="T5" fmla="*/ 26 h 52"/>
              <a:gd name="T6" fmla="*/ 45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2"/>
                  <a:pt x="45" y="7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7"/>
                </a:cubicBezTo>
                <a:cubicBezTo>
                  <a:pt x="2" y="12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2"/>
                  <a:pt x="26" y="5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" name="Freeform 377"/>
          <p:cNvSpPr>
            <a:spLocks/>
          </p:cNvSpPr>
          <p:nvPr/>
        </p:nvSpPr>
        <p:spPr bwMode="auto">
          <a:xfrm>
            <a:off x="5103812" y="2358498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4"/>
                  <a:pt x="52" y="27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4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" name="Freeform 378"/>
          <p:cNvSpPr>
            <a:spLocks/>
          </p:cNvSpPr>
          <p:nvPr/>
        </p:nvSpPr>
        <p:spPr bwMode="auto">
          <a:xfrm>
            <a:off x="5945852" y="2449274"/>
            <a:ext cx="32300" cy="31187"/>
          </a:xfrm>
          <a:custGeom>
            <a:avLst/>
            <a:gdLst>
              <a:gd name="T0" fmla="*/ 26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6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6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6" y="52"/>
                </a:moveTo>
                <a:cubicBezTo>
                  <a:pt x="33" y="52"/>
                  <a:pt x="40" y="49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49"/>
                  <a:pt x="19" y="52"/>
                  <a:pt x="26" y="5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0" name="Freeform 379"/>
          <p:cNvSpPr>
            <a:spLocks/>
          </p:cNvSpPr>
          <p:nvPr/>
        </p:nvSpPr>
        <p:spPr bwMode="auto">
          <a:xfrm>
            <a:off x="4756304" y="2514431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1" name="Freeform 380"/>
          <p:cNvSpPr>
            <a:spLocks/>
          </p:cNvSpPr>
          <p:nvPr/>
        </p:nvSpPr>
        <p:spPr bwMode="auto">
          <a:xfrm>
            <a:off x="4938412" y="2336779"/>
            <a:ext cx="31187" cy="31187"/>
          </a:xfrm>
          <a:custGeom>
            <a:avLst/>
            <a:gdLst>
              <a:gd name="T0" fmla="*/ 26 w 52"/>
              <a:gd name="T1" fmla="*/ 52 h 52"/>
              <a:gd name="T2" fmla="*/ 45 w 52"/>
              <a:gd name="T3" fmla="*/ 45 h 52"/>
              <a:gd name="T4" fmla="*/ 52 w 52"/>
              <a:gd name="T5" fmla="*/ 26 h 52"/>
              <a:gd name="T6" fmla="*/ 45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2"/>
                  <a:pt x="45" y="7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7"/>
                </a:cubicBezTo>
                <a:cubicBezTo>
                  <a:pt x="2" y="12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2"/>
                  <a:pt x="26" y="5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" name="Freeform 381"/>
          <p:cNvSpPr>
            <a:spLocks/>
          </p:cNvSpPr>
          <p:nvPr/>
        </p:nvSpPr>
        <p:spPr bwMode="auto">
          <a:xfrm>
            <a:off x="4539668" y="2426440"/>
            <a:ext cx="31744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" name="Freeform 382"/>
          <p:cNvSpPr>
            <a:spLocks/>
          </p:cNvSpPr>
          <p:nvPr/>
        </p:nvSpPr>
        <p:spPr bwMode="auto">
          <a:xfrm>
            <a:off x="5167856" y="2390242"/>
            <a:ext cx="31744" cy="31744"/>
          </a:xfrm>
          <a:custGeom>
            <a:avLst/>
            <a:gdLst>
              <a:gd name="T0" fmla="*/ 26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6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6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19" y="52"/>
                  <a:pt x="26" y="5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4" name="Freeform 383"/>
          <p:cNvSpPr>
            <a:spLocks/>
          </p:cNvSpPr>
          <p:nvPr/>
        </p:nvSpPr>
        <p:spPr bwMode="auto">
          <a:xfrm>
            <a:off x="4888847" y="2491041"/>
            <a:ext cx="31744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4"/>
                  <a:pt x="52" y="27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4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5" name="Freeform 384"/>
          <p:cNvSpPr>
            <a:spLocks/>
          </p:cNvSpPr>
          <p:nvPr/>
        </p:nvSpPr>
        <p:spPr bwMode="auto">
          <a:xfrm>
            <a:off x="4582550" y="2545618"/>
            <a:ext cx="31744" cy="31744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1" y="50"/>
                  <a:pt x="45" y="45"/>
                </a:cubicBezTo>
                <a:cubicBezTo>
                  <a:pt x="50" y="41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1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1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6" name="Freeform 385"/>
          <p:cNvSpPr>
            <a:spLocks/>
          </p:cNvSpPr>
          <p:nvPr/>
        </p:nvSpPr>
        <p:spPr bwMode="auto">
          <a:xfrm>
            <a:off x="4908896" y="2350701"/>
            <a:ext cx="31744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7" name="Freeform 386"/>
          <p:cNvSpPr>
            <a:spLocks/>
          </p:cNvSpPr>
          <p:nvPr/>
        </p:nvSpPr>
        <p:spPr bwMode="auto">
          <a:xfrm>
            <a:off x="4682236" y="2272735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8 w 52"/>
              <a:gd name="T11" fmla="*/ 8 h 53"/>
              <a:gd name="T12" fmla="*/ 0 w 52"/>
              <a:gd name="T13" fmla="*/ 26 h 53"/>
              <a:gd name="T14" fmla="*/ 8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2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8" y="8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8" name="Freeform 387"/>
          <p:cNvSpPr>
            <a:spLocks/>
          </p:cNvSpPr>
          <p:nvPr/>
        </p:nvSpPr>
        <p:spPr bwMode="auto">
          <a:xfrm>
            <a:off x="5662944" y="2884773"/>
            <a:ext cx="32300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" name="Freeform 388"/>
          <p:cNvSpPr>
            <a:spLocks/>
          </p:cNvSpPr>
          <p:nvPr/>
        </p:nvSpPr>
        <p:spPr bwMode="auto">
          <a:xfrm>
            <a:off x="5268099" y="2295011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49" y="40"/>
                  <a:pt x="52" y="33"/>
                  <a:pt x="52" y="26"/>
                </a:cubicBezTo>
                <a:cubicBezTo>
                  <a:pt x="52" y="19"/>
                  <a:pt x="49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0" name="Freeform 389"/>
          <p:cNvSpPr>
            <a:spLocks/>
          </p:cNvSpPr>
          <p:nvPr/>
        </p:nvSpPr>
        <p:spPr bwMode="auto">
          <a:xfrm>
            <a:off x="4864343" y="3726256"/>
            <a:ext cx="31744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1" name="Freeform 390"/>
          <p:cNvSpPr>
            <a:spLocks/>
          </p:cNvSpPr>
          <p:nvPr/>
        </p:nvSpPr>
        <p:spPr bwMode="auto">
          <a:xfrm>
            <a:off x="4840953" y="3299667"/>
            <a:ext cx="31744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2" name="Freeform 391"/>
          <p:cNvSpPr>
            <a:spLocks/>
          </p:cNvSpPr>
          <p:nvPr/>
        </p:nvSpPr>
        <p:spPr bwMode="auto">
          <a:xfrm>
            <a:off x="5015821" y="3913932"/>
            <a:ext cx="31187" cy="32300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1"/>
                  <a:pt x="52" y="34"/>
                  <a:pt x="52" y="27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4"/>
                  <a:pt x="2" y="41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3" name="Freeform 392"/>
          <p:cNvSpPr>
            <a:spLocks/>
          </p:cNvSpPr>
          <p:nvPr/>
        </p:nvSpPr>
        <p:spPr bwMode="auto">
          <a:xfrm>
            <a:off x="5791589" y="3485116"/>
            <a:ext cx="31744" cy="31744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4" name="Freeform 393"/>
          <p:cNvSpPr>
            <a:spLocks/>
          </p:cNvSpPr>
          <p:nvPr/>
        </p:nvSpPr>
        <p:spPr bwMode="auto">
          <a:xfrm>
            <a:off x="5395073" y="3720130"/>
            <a:ext cx="31187" cy="31744"/>
          </a:xfrm>
          <a:custGeom>
            <a:avLst/>
            <a:gdLst>
              <a:gd name="T0" fmla="*/ 26 w 52"/>
              <a:gd name="T1" fmla="*/ 52 h 52"/>
              <a:gd name="T2" fmla="*/ 44 w 52"/>
              <a:gd name="T3" fmla="*/ 45 h 52"/>
              <a:gd name="T4" fmla="*/ 52 w 52"/>
              <a:gd name="T5" fmla="*/ 26 h 52"/>
              <a:gd name="T6" fmla="*/ 44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49"/>
                  <a:pt x="44" y="45"/>
                </a:cubicBezTo>
                <a:cubicBezTo>
                  <a:pt x="49" y="40"/>
                  <a:pt x="52" y="33"/>
                  <a:pt x="52" y="26"/>
                </a:cubicBezTo>
                <a:cubicBezTo>
                  <a:pt x="52" y="19"/>
                  <a:pt x="49" y="12"/>
                  <a:pt x="44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2" y="2"/>
                  <a:pt x="7" y="7"/>
                </a:cubicBezTo>
                <a:cubicBezTo>
                  <a:pt x="2" y="12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49"/>
                  <a:pt x="19" y="52"/>
                  <a:pt x="26" y="5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5" name="Freeform 394"/>
          <p:cNvSpPr>
            <a:spLocks/>
          </p:cNvSpPr>
          <p:nvPr/>
        </p:nvSpPr>
        <p:spPr bwMode="auto">
          <a:xfrm>
            <a:off x="4750735" y="3096953"/>
            <a:ext cx="31744" cy="31187"/>
          </a:xfrm>
          <a:custGeom>
            <a:avLst/>
            <a:gdLst>
              <a:gd name="T0" fmla="*/ 26 w 52"/>
              <a:gd name="T1" fmla="*/ 52 h 52"/>
              <a:gd name="T2" fmla="*/ 45 w 52"/>
              <a:gd name="T3" fmla="*/ 45 h 52"/>
              <a:gd name="T4" fmla="*/ 52 w 52"/>
              <a:gd name="T5" fmla="*/ 26 h 52"/>
              <a:gd name="T6" fmla="*/ 45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49" y="40"/>
                  <a:pt x="52" y="33"/>
                  <a:pt x="52" y="26"/>
                </a:cubicBezTo>
                <a:cubicBezTo>
                  <a:pt x="52" y="19"/>
                  <a:pt x="49" y="12"/>
                  <a:pt x="45" y="7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7"/>
                </a:cubicBezTo>
                <a:cubicBezTo>
                  <a:pt x="2" y="12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2"/>
                  <a:pt x="26" y="5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6" name="Freeform 395"/>
          <p:cNvSpPr>
            <a:spLocks/>
          </p:cNvSpPr>
          <p:nvPr/>
        </p:nvSpPr>
        <p:spPr bwMode="auto">
          <a:xfrm>
            <a:off x="4751849" y="3085258"/>
            <a:ext cx="32300" cy="32300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7" name="Freeform 396"/>
          <p:cNvSpPr>
            <a:spLocks/>
          </p:cNvSpPr>
          <p:nvPr/>
        </p:nvSpPr>
        <p:spPr bwMode="auto">
          <a:xfrm>
            <a:off x="5293160" y="4559385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8" name="Freeform 397"/>
          <p:cNvSpPr>
            <a:spLocks/>
          </p:cNvSpPr>
          <p:nvPr/>
        </p:nvSpPr>
        <p:spPr bwMode="auto">
          <a:xfrm>
            <a:off x="5246380" y="4171222"/>
            <a:ext cx="31744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1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1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" name="Freeform 398"/>
          <p:cNvSpPr>
            <a:spLocks/>
          </p:cNvSpPr>
          <p:nvPr/>
        </p:nvSpPr>
        <p:spPr bwMode="auto">
          <a:xfrm>
            <a:off x="5611152" y="3711219"/>
            <a:ext cx="31744" cy="31187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8 h 52"/>
              <a:gd name="T8" fmla="*/ 27 w 53"/>
              <a:gd name="T9" fmla="*/ 0 h 52"/>
              <a:gd name="T10" fmla="*/ 8 w 53"/>
              <a:gd name="T11" fmla="*/ 8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8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2"/>
                  <a:pt x="27" y="5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0" name="Freeform 399"/>
          <p:cNvSpPr>
            <a:spLocks/>
          </p:cNvSpPr>
          <p:nvPr/>
        </p:nvSpPr>
        <p:spPr bwMode="auto">
          <a:xfrm>
            <a:off x="4972940" y="2959398"/>
            <a:ext cx="31744" cy="31187"/>
          </a:xfrm>
          <a:custGeom>
            <a:avLst/>
            <a:gdLst>
              <a:gd name="T0" fmla="*/ 26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6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6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6" y="52"/>
                </a:moveTo>
                <a:cubicBezTo>
                  <a:pt x="33" y="52"/>
                  <a:pt x="40" y="49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49"/>
                  <a:pt x="19" y="52"/>
                  <a:pt x="26" y="5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1" name="Freeform 400"/>
          <p:cNvSpPr>
            <a:spLocks/>
          </p:cNvSpPr>
          <p:nvPr/>
        </p:nvSpPr>
        <p:spPr bwMode="auto">
          <a:xfrm>
            <a:off x="4742938" y="3712890"/>
            <a:ext cx="32300" cy="31744"/>
          </a:xfrm>
          <a:custGeom>
            <a:avLst/>
            <a:gdLst>
              <a:gd name="T0" fmla="*/ 26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6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6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6" y="52"/>
                </a:moveTo>
                <a:cubicBezTo>
                  <a:pt x="33" y="52"/>
                  <a:pt x="40" y="49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49"/>
                  <a:pt x="19" y="52"/>
                  <a:pt x="26" y="5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2" name="Freeform 401"/>
          <p:cNvSpPr>
            <a:spLocks/>
          </p:cNvSpPr>
          <p:nvPr/>
        </p:nvSpPr>
        <p:spPr bwMode="auto">
          <a:xfrm>
            <a:off x="5025289" y="3606521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4"/>
                  <a:pt x="52" y="27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4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3" name="Freeform 402"/>
          <p:cNvSpPr>
            <a:spLocks/>
          </p:cNvSpPr>
          <p:nvPr/>
        </p:nvSpPr>
        <p:spPr bwMode="auto">
          <a:xfrm>
            <a:off x="5157275" y="3574221"/>
            <a:ext cx="31744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49" y="40"/>
                  <a:pt x="52" y="33"/>
                  <a:pt x="52" y="26"/>
                </a:cubicBezTo>
                <a:cubicBezTo>
                  <a:pt x="52" y="19"/>
                  <a:pt x="49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4" name="Freeform 403"/>
          <p:cNvSpPr>
            <a:spLocks/>
          </p:cNvSpPr>
          <p:nvPr/>
        </p:nvSpPr>
        <p:spPr bwMode="auto">
          <a:xfrm>
            <a:off x="5215193" y="3169351"/>
            <a:ext cx="32300" cy="31744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5" name="Freeform 404"/>
          <p:cNvSpPr>
            <a:spLocks/>
          </p:cNvSpPr>
          <p:nvPr/>
        </p:nvSpPr>
        <p:spPr bwMode="auto">
          <a:xfrm>
            <a:off x="4675553" y="3745747"/>
            <a:ext cx="31744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6" name="Freeform 405"/>
          <p:cNvSpPr>
            <a:spLocks/>
          </p:cNvSpPr>
          <p:nvPr/>
        </p:nvSpPr>
        <p:spPr bwMode="auto">
          <a:xfrm>
            <a:off x="4901656" y="2831310"/>
            <a:ext cx="31187" cy="32300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4"/>
                  <a:pt x="52" y="27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4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7" name="Freeform 406"/>
          <p:cNvSpPr>
            <a:spLocks/>
          </p:cNvSpPr>
          <p:nvPr/>
        </p:nvSpPr>
        <p:spPr bwMode="auto">
          <a:xfrm>
            <a:off x="4952334" y="3697296"/>
            <a:ext cx="31744" cy="32300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8" name="Freeform 407"/>
          <p:cNvSpPr>
            <a:spLocks/>
          </p:cNvSpPr>
          <p:nvPr/>
        </p:nvSpPr>
        <p:spPr bwMode="auto">
          <a:xfrm>
            <a:off x="4965700" y="4209092"/>
            <a:ext cx="31187" cy="31187"/>
          </a:xfrm>
          <a:custGeom>
            <a:avLst/>
            <a:gdLst>
              <a:gd name="T0" fmla="*/ 26 w 52"/>
              <a:gd name="T1" fmla="*/ 52 h 52"/>
              <a:gd name="T2" fmla="*/ 45 w 52"/>
              <a:gd name="T3" fmla="*/ 45 h 52"/>
              <a:gd name="T4" fmla="*/ 52 w 52"/>
              <a:gd name="T5" fmla="*/ 26 h 52"/>
              <a:gd name="T6" fmla="*/ 45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2" y="2"/>
                  <a:pt x="7" y="7"/>
                </a:cubicBezTo>
                <a:cubicBezTo>
                  <a:pt x="2" y="12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2"/>
                  <a:pt x="26" y="52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" name="Freeform 408"/>
          <p:cNvSpPr>
            <a:spLocks/>
          </p:cNvSpPr>
          <p:nvPr/>
        </p:nvSpPr>
        <p:spPr bwMode="auto">
          <a:xfrm>
            <a:off x="5297615" y="3623228"/>
            <a:ext cx="31187" cy="32300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20" name="Picture 219"/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" r="60979"/>
          <a:stretch/>
        </p:blipFill>
        <p:spPr>
          <a:xfrm>
            <a:off x="3507135" y="2894047"/>
            <a:ext cx="625104" cy="904217"/>
          </a:xfrm>
          <a:prstGeom prst="rect">
            <a:avLst/>
          </a:prstGeom>
          <a:ln>
            <a:noFill/>
          </a:ln>
        </p:spPr>
      </p:pic>
      <p:pic>
        <p:nvPicPr>
          <p:cNvPr id="223" name="Picture 222"/>
          <p:cNvPicPr>
            <a:picLocks noChangeAspect="1"/>
          </p:cNvPicPr>
          <p:nvPr/>
        </p:nvPicPr>
        <p:blipFill rotWithShape="1"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90" t="-483" r="-2337" b="79530"/>
          <a:stretch/>
        </p:blipFill>
        <p:spPr>
          <a:xfrm flipH="1">
            <a:off x="3018163" y="3040403"/>
            <a:ext cx="545826" cy="641554"/>
          </a:xfrm>
          <a:prstGeom prst="rect">
            <a:avLst/>
          </a:prstGeom>
        </p:spPr>
      </p:pic>
      <p:pic>
        <p:nvPicPr>
          <p:cNvPr id="224" name="Picture 223"/>
          <p:cNvPicPr>
            <a:picLocks noChangeAspect="1"/>
          </p:cNvPicPr>
          <p:nvPr/>
        </p:nvPicPr>
        <p:blipFill rotWithShape="1"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96" t="25662" r="47857" b="53385"/>
          <a:stretch/>
        </p:blipFill>
        <p:spPr>
          <a:xfrm flipH="1">
            <a:off x="1722310" y="2224209"/>
            <a:ext cx="545826" cy="641554"/>
          </a:xfrm>
          <a:prstGeom prst="rect">
            <a:avLst/>
          </a:prstGeom>
        </p:spPr>
      </p:pic>
      <p:sp>
        <p:nvSpPr>
          <p:cNvPr id="225" name="Google Shape;67;p13"/>
          <p:cNvSpPr txBox="1"/>
          <p:nvPr/>
        </p:nvSpPr>
        <p:spPr>
          <a:xfrm>
            <a:off x="1487220" y="2843704"/>
            <a:ext cx="1775429" cy="207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100" dirty="0">
                <a:solidFill>
                  <a:srgbClr val="FF00FF"/>
                </a:solidFill>
              </a:rPr>
              <a:t>The chairman said that…</a:t>
            </a:r>
          </a:p>
        </p:txBody>
      </p:sp>
      <p:sp>
        <p:nvSpPr>
          <p:cNvPr id="226" name="Rectangle 225"/>
          <p:cNvSpPr/>
          <p:nvPr/>
        </p:nvSpPr>
        <p:spPr>
          <a:xfrm>
            <a:off x="2722979" y="3692047"/>
            <a:ext cx="1890261" cy="2616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 algn="ctr"/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The officer resigned from…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5725749" y="3287777"/>
            <a:ext cx="1313180" cy="2616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 algn="ctr"/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Stock prices fell…</a:t>
            </a:r>
          </a:p>
        </p:txBody>
      </p:sp>
      <p:pic>
        <p:nvPicPr>
          <p:cNvPr id="228" name="Picture 227"/>
          <p:cNvPicPr>
            <a:picLocks noChangeAspect="1"/>
          </p:cNvPicPr>
          <p:nvPr/>
        </p:nvPicPr>
        <p:blipFill rotWithShape="1"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57" t="265" r="-992" b="78782"/>
          <a:stretch/>
        </p:blipFill>
        <p:spPr>
          <a:xfrm flipH="1">
            <a:off x="5653936" y="2632326"/>
            <a:ext cx="456973" cy="64155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02" name="TextBox 201">
            <a:extLst>
              <a:ext uri="{FF2B5EF4-FFF2-40B4-BE49-F238E27FC236}">
                <a16:creationId xmlns:a16="http://schemas.microsoft.com/office/drawing/2014/main" id="{D613153F-7AA2-41B2-9D95-84C1126657EA}"/>
              </a:ext>
            </a:extLst>
          </p:cNvPr>
          <p:cNvSpPr txBox="1"/>
          <p:nvPr/>
        </p:nvSpPr>
        <p:spPr>
          <a:xfrm>
            <a:off x="5623420" y="4717256"/>
            <a:ext cx="3520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Dehak</a:t>
            </a:r>
            <a:r>
              <a:rPr lang="en-US" dirty="0"/>
              <a:t> et al. 2010</a:t>
            </a:r>
          </a:p>
        </p:txBody>
      </p: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0D499C32-9ED6-46EA-A036-078663D3EA1C}"/>
              </a:ext>
            </a:extLst>
          </p:cNvPr>
          <p:cNvGrpSpPr/>
          <p:nvPr/>
        </p:nvGrpSpPr>
        <p:grpSpPr>
          <a:xfrm>
            <a:off x="2441360" y="1219224"/>
            <a:ext cx="4094544" cy="3719484"/>
            <a:chOff x="2441360" y="1219224"/>
            <a:chExt cx="4094544" cy="3719484"/>
          </a:xfrm>
        </p:grpSpPr>
        <p:sp>
          <p:nvSpPr>
            <p:cNvPr id="208" name="Freeform 378">
              <a:extLst>
                <a:ext uri="{FF2B5EF4-FFF2-40B4-BE49-F238E27FC236}">
                  <a16:creationId xmlns:a16="http://schemas.microsoft.com/office/drawing/2014/main" id="{4ACA362C-B6B7-4B33-B5AE-303CFF3C6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7467" y="3725954"/>
              <a:ext cx="1358437" cy="1212754"/>
            </a:xfrm>
            <a:custGeom>
              <a:avLst/>
              <a:gdLst>
                <a:gd name="T0" fmla="*/ 2169 w 2292"/>
                <a:gd name="T1" fmla="*/ 1847 h 2051"/>
                <a:gd name="T2" fmla="*/ 2183 w 2292"/>
                <a:gd name="T3" fmla="*/ 1211 h 2051"/>
                <a:gd name="T4" fmla="*/ 1588 w 2292"/>
                <a:gd name="T5" fmla="*/ 466 h 2051"/>
                <a:gd name="T6" fmla="*/ 735 w 2292"/>
                <a:gd name="T7" fmla="*/ 49 h 2051"/>
                <a:gd name="T8" fmla="*/ 122 w 2292"/>
                <a:gd name="T9" fmla="*/ 204 h 2051"/>
                <a:gd name="T10" fmla="*/ 108 w 2292"/>
                <a:gd name="T11" fmla="*/ 840 h 2051"/>
                <a:gd name="T12" fmla="*/ 703 w 2292"/>
                <a:gd name="T13" fmla="*/ 1585 h 2051"/>
                <a:gd name="T14" fmla="*/ 1556 w 2292"/>
                <a:gd name="T15" fmla="*/ 2002 h 2051"/>
                <a:gd name="T16" fmla="*/ 2169 w 2292"/>
                <a:gd name="T17" fmla="*/ 1847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2" h="2051">
                  <a:moveTo>
                    <a:pt x="2169" y="1847"/>
                  </a:moveTo>
                  <a:cubicBezTo>
                    <a:pt x="2287" y="1699"/>
                    <a:pt x="2292" y="1470"/>
                    <a:pt x="2183" y="1211"/>
                  </a:cubicBezTo>
                  <a:cubicBezTo>
                    <a:pt x="2074" y="952"/>
                    <a:pt x="1860" y="684"/>
                    <a:pt x="1588" y="466"/>
                  </a:cubicBezTo>
                  <a:cubicBezTo>
                    <a:pt x="1317" y="248"/>
                    <a:pt x="1010" y="98"/>
                    <a:pt x="735" y="49"/>
                  </a:cubicBezTo>
                  <a:cubicBezTo>
                    <a:pt x="460" y="0"/>
                    <a:pt x="239" y="56"/>
                    <a:pt x="122" y="204"/>
                  </a:cubicBezTo>
                  <a:cubicBezTo>
                    <a:pt x="4" y="352"/>
                    <a:pt x="0" y="581"/>
                    <a:pt x="108" y="840"/>
                  </a:cubicBezTo>
                  <a:cubicBezTo>
                    <a:pt x="217" y="1099"/>
                    <a:pt x="431" y="1367"/>
                    <a:pt x="703" y="1585"/>
                  </a:cubicBezTo>
                  <a:cubicBezTo>
                    <a:pt x="974" y="1803"/>
                    <a:pt x="1281" y="1953"/>
                    <a:pt x="1556" y="2002"/>
                  </a:cubicBezTo>
                  <a:cubicBezTo>
                    <a:pt x="1831" y="2051"/>
                    <a:pt x="2052" y="1996"/>
                    <a:pt x="2169" y="1847"/>
                  </a:cubicBezTo>
                  <a:close/>
                </a:path>
              </a:pathLst>
            </a:custGeom>
            <a:solidFill>
              <a:srgbClr val="FF00FF">
                <a:alpha val="25000"/>
              </a:srgbClr>
            </a:solidFill>
            <a:ln w="20638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9" name="Freeform 409">
              <a:extLst>
                <a:ext uri="{FF2B5EF4-FFF2-40B4-BE49-F238E27FC236}">
                  <a16:creationId xmlns:a16="http://schemas.microsoft.com/office/drawing/2014/main" id="{48856023-496D-4D06-8A8C-8545F5B10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2199" y="1596096"/>
              <a:ext cx="1598873" cy="874897"/>
            </a:xfrm>
            <a:custGeom>
              <a:avLst/>
              <a:gdLst>
                <a:gd name="T0" fmla="*/ 2598 w 2650"/>
                <a:gd name="T1" fmla="*/ 1198 h 1454"/>
                <a:gd name="T2" fmla="*/ 2364 w 2650"/>
                <a:gd name="T3" fmla="*/ 679 h 1454"/>
                <a:gd name="T4" fmla="*/ 1522 w 2650"/>
                <a:gd name="T5" fmla="*/ 188 h 1454"/>
                <a:gd name="T6" fmla="*/ 565 w 2650"/>
                <a:gd name="T7" fmla="*/ 12 h 1454"/>
                <a:gd name="T8" fmla="*/ 53 w 2650"/>
                <a:gd name="T9" fmla="*/ 256 h 1454"/>
                <a:gd name="T10" fmla="*/ 286 w 2650"/>
                <a:gd name="T11" fmla="*/ 775 h 1454"/>
                <a:gd name="T12" fmla="*/ 1128 w 2650"/>
                <a:gd name="T13" fmla="*/ 1266 h 1454"/>
                <a:gd name="T14" fmla="*/ 2086 w 2650"/>
                <a:gd name="T15" fmla="*/ 1442 h 1454"/>
                <a:gd name="T16" fmla="*/ 2598 w 2650"/>
                <a:gd name="T17" fmla="*/ 1198 h 1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50" h="1454">
                  <a:moveTo>
                    <a:pt x="2598" y="1198"/>
                  </a:moveTo>
                  <a:cubicBezTo>
                    <a:pt x="2650" y="1055"/>
                    <a:pt x="2566" y="868"/>
                    <a:pt x="2364" y="679"/>
                  </a:cubicBezTo>
                  <a:cubicBezTo>
                    <a:pt x="2162" y="489"/>
                    <a:pt x="1860" y="313"/>
                    <a:pt x="1522" y="188"/>
                  </a:cubicBezTo>
                  <a:cubicBezTo>
                    <a:pt x="1185" y="63"/>
                    <a:pt x="840" y="0"/>
                    <a:pt x="565" y="12"/>
                  </a:cubicBezTo>
                  <a:cubicBezTo>
                    <a:pt x="289" y="25"/>
                    <a:pt x="105" y="113"/>
                    <a:pt x="53" y="256"/>
                  </a:cubicBezTo>
                  <a:cubicBezTo>
                    <a:pt x="0" y="399"/>
                    <a:pt x="84" y="585"/>
                    <a:pt x="286" y="775"/>
                  </a:cubicBezTo>
                  <a:cubicBezTo>
                    <a:pt x="488" y="964"/>
                    <a:pt x="791" y="1141"/>
                    <a:pt x="1128" y="1266"/>
                  </a:cubicBezTo>
                  <a:cubicBezTo>
                    <a:pt x="1466" y="1391"/>
                    <a:pt x="1810" y="1454"/>
                    <a:pt x="2086" y="1442"/>
                  </a:cubicBezTo>
                  <a:cubicBezTo>
                    <a:pt x="2361" y="1429"/>
                    <a:pt x="2545" y="1341"/>
                    <a:pt x="2598" y="1198"/>
                  </a:cubicBezTo>
                  <a:close/>
                </a:path>
              </a:pathLst>
            </a:custGeom>
            <a:solidFill>
              <a:srgbClr val="999999">
                <a:alpha val="25000"/>
              </a:srgbClr>
            </a:solidFill>
            <a:ln w="285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0" name="Freeform 411">
              <a:extLst>
                <a:ext uri="{FF2B5EF4-FFF2-40B4-BE49-F238E27FC236}">
                  <a16:creationId xmlns:a16="http://schemas.microsoft.com/office/drawing/2014/main" id="{BC96652B-D32E-4D21-ABCD-8CA1276923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438" y="3334752"/>
              <a:ext cx="1382237" cy="1234657"/>
            </a:xfrm>
            <a:custGeom>
              <a:avLst/>
              <a:gdLst>
                <a:gd name="T0" fmla="*/ 2170 w 2292"/>
                <a:gd name="T1" fmla="*/ 1848 h 2052"/>
                <a:gd name="T2" fmla="*/ 2183 w 2292"/>
                <a:gd name="T3" fmla="*/ 1211 h 2052"/>
                <a:gd name="T4" fmla="*/ 1589 w 2292"/>
                <a:gd name="T5" fmla="*/ 466 h 2052"/>
                <a:gd name="T6" fmla="*/ 735 w 2292"/>
                <a:gd name="T7" fmla="*/ 49 h 2052"/>
                <a:gd name="T8" fmla="*/ 122 w 2292"/>
                <a:gd name="T9" fmla="*/ 204 h 2052"/>
                <a:gd name="T10" fmla="*/ 109 w 2292"/>
                <a:gd name="T11" fmla="*/ 841 h 2052"/>
                <a:gd name="T12" fmla="*/ 703 w 2292"/>
                <a:gd name="T13" fmla="*/ 1586 h 2052"/>
                <a:gd name="T14" fmla="*/ 1557 w 2292"/>
                <a:gd name="T15" fmla="*/ 2003 h 2052"/>
                <a:gd name="T16" fmla="*/ 2170 w 2292"/>
                <a:gd name="T17" fmla="*/ 1848 h 2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2" h="2052">
                  <a:moveTo>
                    <a:pt x="2170" y="1848"/>
                  </a:moveTo>
                  <a:cubicBezTo>
                    <a:pt x="2287" y="1699"/>
                    <a:pt x="2292" y="1470"/>
                    <a:pt x="2183" y="1211"/>
                  </a:cubicBezTo>
                  <a:cubicBezTo>
                    <a:pt x="2074" y="952"/>
                    <a:pt x="1860" y="684"/>
                    <a:pt x="1589" y="466"/>
                  </a:cubicBezTo>
                  <a:cubicBezTo>
                    <a:pt x="1317" y="248"/>
                    <a:pt x="1010" y="98"/>
                    <a:pt x="735" y="49"/>
                  </a:cubicBezTo>
                  <a:cubicBezTo>
                    <a:pt x="460" y="0"/>
                    <a:pt x="240" y="56"/>
                    <a:pt x="122" y="204"/>
                  </a:cubicBezTo>
                  <a:cubicBezTo>
                    <a:pt x="5" y="353"/>
                    <a:pt x="0" y="582"/>
                    <a:pt x="109" y="841"/>
                  </a:cubicBezTo>
                  <a:cubicBezTo>
                    <a:pt x="218" y="1100"/>
                    <a:pt x="432" y="1368"/>
                    <a:pt x="703" y="1586"/>
                  </a:cubicBezTo>
                  <a:cubicBezTo>
                    <a:pt x="975" y="1804"/>
                    <a:pt x="1282" y="1954"/>
                    <a:pt x="1557" y="2003"/>
                  </a:cubicBezTo>
                  <a:cubicBezTo>
                    <a:pt x="1832" y="2052"/>
                    <a:pt x="2052" y="1996"/>
                    <a:pt x="2170" y="1848"/>
                  </a:cubicBezTo>
                  <a:close/>
                </a:path>
              </a:pathLst>
            </a:custGeom>
            <a:solidFill>
              <a:srgbClr val="999999">
                <a:alpha val="25000"/>
              </a:srgbClr>
            </a:solidFill>
            <a:ln w="285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Freeform 202">
              <a:extLst>
                <a:ext uri="{FF2B5EF4-FFF2-40B4-BE49-F238E27FC236}">
                  <a16:creationId xmlns:a16="http://schemas.microsoft.com/office/drawing/2014/main" id="{2F1BC7DF-2B90-4C2D-9EE7-3A6201FC22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9935" y="1601665"/>
              <a:ext cx="1396716" cy="1284779"/>
            </a:xfrm>
            <a:custGeom>
              <a:avLst/>
              <a:gdLst>
                <a:gd name="T0" fmla="*/ 2174 w 2315"/>
                <a:gd name="T1" fmla="*/ 207 h 2135"/>
                <a:gd name="T2" fmla="*/ 1538 w 2315"/>
                <a:gd name="T3" fmla="*/ 54 h 2135"/>
                <a:gd name="T4" fmla="*/ 680 w 2315"/>
                <a:gd name="T5" fmla="*/ 496 h 2135"/>
                <a:gd name="T6" fmla="*/ 101 w 2315"/>
                <a:gd name="T7" fmla="*/ 1272 h 2135"/>
                <a:gd name="T8" fmla="*/ 140 w 2315"/>
                <a:gd name="T9" fmla="*/ 1928 h 2135"/>
                <a:gd name="T10" fmla="*/ 776 w 2315"/>
                <a:gd name="T11" fmla="*/ 2081 h 2135"/>
                <a:gd name="T12" fmla="*/ 1634 w 2315"/>
                <a:gd name="T13" fmla="*/ 1639 h 2135"/>
                <a:gd name="T14" fmla="*/ 2213 w 2315"/>
                <a:gd name="T15" fmla="*/ 863 h 2135"/>
                <a:gd name="T16" fmla="*/ 2174 w 2315"/>
                <a:gd name="T17" fmla="*/ 207 h 2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5" h="2135">
                  <a:moveTo>
                    <a:pt x="2174" y="207"/>
                  </a:moveTo>
                  <a:cubicBezTo>
                    <a:pt x="2047" y="55"/>
                    <a:pt x="1819" y="0"/>
                    <a:pt x="1538" y="54"/>
                  </a:cubicBezTo>
                  <a:cubicBezTo>
                    <a:pt x="1258" y="109"/>
                    <a:pt x="949" y="267"/>
                    <a:pt x="680" y="496"/>
                  </a:cubicBezTo>
                  <a:cubicBezTo>
                    <a:pt x="410" y="724"/>
                    <a:pt x="202" y="1003"/>
                    <a:pt x="101" y="1272"/>
                  </a:cubicBezTo>
                  <a:cubicBezTo>
                    <a:pt x="0" y="1541"/>
                    <a:pt x="14" y="1777"/>
                    <a:pt x="140" y="1928"/>
                  </a:cubicBezTo>
                  <a:cubicBezTo>
                    <a:pt x="267" y="2080"/>
                    <a:pt x="496" y="2135"/>
                    <a:pt x="776" y="2081"/>
                  </a:cubicBezTo>
                  <a:cubicBezTo>
                    <a:pt x="1056" y="2026"/>
                    <a:pt x="1365" y="1868"/>
                    <a:pt x="1634" y="1639"/>
                  </a:cubicBezTo>
                  <a:cubicBezTo>
                    <a:pt x="1904" y="1411"/>
                    <a:pt x="2112" y="1132"/>
                    <a:pt x="2213" y="863"/>
                  </a:cubicBezTo>
                  <a:cubicBezTo>
                    <a:pt x="2315" y="594"/>
                    <a:pt x="2300" y="358"/>
                    <a:pt x="2174" y="207"/>
                  </a:cubicBezTo>
                  <a:close/>
                </a:path>
              </a:pathLst>
            </a:custGeom>
            <a:solidFill>
              <a:srgbClr val="999999">
                <a:alpha val="25000"/>
              </a:srgbClr>
            </a:solidFill>
            <a:ln w="285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Freeform 374">
              <a:extLst>
                <a:ext uri="{FF2B5EF4-FFF2-40B4-BE49-F238E27FC236}">
                  <a16:creationId xmlns:a16="http://schemas.microsoft.com/office/drawing/2014/main" id="{329F1CBE-A557-4E19-B7E4-F1800AB7B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1360" y="1219224"/>
              <a:ext cx="1580459" cy="865837"/>
            </a:xfrm>
            <a:custGeom>
              <a:avLst/>
              <a:gdLst>
                <a:gd name="T0" fmla="*/ 2598 w 2650"/>
                <a:gd name="T1" fmla="*/ 1199 h 1455"/>
                <a:gd name="T2" fmla="*/ 2364 w 2650"/>
                <a:gd name="T3" fmla="*/ 679 h 1455"/>
                <a:gd name="T4" fmla="*/ 1522 w 2650"/>
                <a:gd name="T5" fmla="*/ 188 h 1455"/>
                <a:gd name="T6" fmla="*/ 565 w 2650"/>
                <a:gd name="T7" fmla="*/ 13 h 1455"/>
                <a:gd name="T8" fmla="*/ 53 w 2650"/>
                <a:gd name="T9" fmla="*/ 256 h 1455"/>
                <a:gd name="T10" fmla="*/ 286 w 2650"/>
                <a:gd name="T11" fmla="*/ 775 h 1455"/>
                <a:gd name="T12" fmla="*/ 1128 w 2650"/>
                <a:gd name="T13" fmla="*/ 1267 h 1455"/>
                <a:gd name="T14" fmla="*/ 2086 w 2650"/>
                <a:gd name="T15" fmla="*/ 1442 h 1455"/>
                <a:gd name="T16" fmla="*/ 2598 w 2650"/>
                <a:gd name="T17" fmla="*/ 1199 h 1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50" h="1455">
                  <a:moveTo>
                    <a:pt x="2598" y="1199"/>
                  </a:moveTo>
                  <a:cubicBezTo>
                    <a:pt x="2650" y="1056"/>
                    <a:pt x="2566" y="869"/>
                    <a:pt x="2364" y="679"/>
                  </a:cubicBezTo>
                  <a:cubicBezTo>
                    <a:pt x="2163" y="490"/>
                    <a:pt x="1860" y="313"/>
                    <a:pt x="1522" y="188"/>
                  </a:cubicBezTo>
                  <a:cubicBezTo>
                    <a:pt x="1185" y="63"/>
                    <a:pt x="840" y="0"/>
                    <a:pt x="565" y="13"/>
                  </a:cubicBezTo>
                  <a:cubicBezTo>
                    <a:pt x="289" y="25"/>
                    <a:pt x="105" y="113"/>
                    <a:pt x="53" y="256"/>
                  </a:cubicBezTo>
                  <a:cubicBezTo>
                    <a:pt x="0" y="399"/>
                    <a:pt x="84" y="586"/>
                    <a:pt x="286" y="775"/>
                  </a:cubicBezTo>
                  <a:cubicBezTo>
                    <a:pt x="488" y="965"/>
                    <a:pt x="791" y="1142"/>
                    <a:pt x="1128" y="1267"/>
                  </a:cubicBezTo>
                  <a:cubicBezTo>
                    <a:pt x="1466" y="1392"/>
                    <a:pt x="1810" y="1455"/>
                    <a:pt x="2086" y="1442"/>
                  </a:cubicBezTo>
                  <a:cubicBezTo>
                    <a:pt x="2361" y="1429"/>
                    <a:pt x="2546" y="1342"/>
                    <a:pt x="2598" y="1199"/>
                  </a:cubicBezTo>
                  <a:close/>
                </a:path>
              </a:pathLst>
            </a:custGeom>
            <a:solidFill>
              <a:srgbClr val="FF00FF">
                <a:alpha val="25000"/>
              </a:srgbClr>
            </a:solidFill>
            <a:ln w="20638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Freeform 376">
              <a:extLst>
                <a:ext uri="{FF2B5EF4-FFF2-40B4-BE49-F238E27FC236}">
                  <a16:creationId xmlns:a16="http://schemas.microsoft.com/office/drawing/2014/main" id="{D5198095-E852-4A6A-99D3-10EDB02F0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3102" y="1301394"/>
              <a:ext cx="1405263" cy="1292780"/>
            </a:xfrm>
            <a:custGeom>
              <a:avLst/>
              <a:gdLst>
                <a:gd name="T0" fmla="*/ 2174 w 2315"/>
                <a:gd name="T1" fmla="*/ 207 h 2135"/>
                <a:gd name="T2" fmla="*/ 1538 w 2315"/>
                <a:gd name="T3" fmla="*/ 55 h 2135"/>
                <a:gd name="T4" fmla="*/ 680 w 2315"/>
                <a:gd name="T5" fmla="*/ 496 h 2135"/>
                <a:gd name="T6" fmla="*/ 101 w 2315"/>
                <a:gd name="T7" fmla="*/ 1272 h 2135"/>
                <a:gd name="T8" fmla="*/ 141 w 2315"/>
                <a:gd name="T9" fmla="*/ 1929 h 2135"/>
                <a:gd name="T10" fmla="*/ 776 w 2315"/>
                <a:gd name="T11" fmla="*/ 2081 h 2135"/>
                <a:gd name="T12" fmla="*/ 1634 w 2315"/>
                <a:gd name="T13" fmla="*/ 1639 h 2135"/>
                <a:gd name="T14" fmla="*/ 2213 w 2315"/>
                <a:gd name="T15" fmla="*/ 863 h 2135"/>
                <a:gd name="T16" fmla="*/ 2174 w 2315"/>
                <a:gd name="T17" fmla="*/ 207 h 2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5" h="2135">
                  <a:moveTo>
                    <a:pt x="2174" y="207"/>
                  </a:moveTo>
                  <a:cubicBezTo>
                    <a:pt x="2047" y="55"/>
                    <a:pt x="1819" y="0"/>
                    <a:pt x="1538" y="55"/>
                  </a:cubicBezTo>
                  <a:cubicBezTo>
                    <a:pt x="1258" y="109"/>
                    <a:pt x="949" y="268"/>
                    <a:pt x="680" y="496"/>
                  </a:cubicBezTo>
                  <a:cubicBezTo>
                    <a:pt x="410" y="724"/>
                    <a:pt x="202" y="1004"/>
                    <a:pt x="101" y="1272"/>
                  </a:cubicBezTo>
                  <a:cubicBezTo>
                    <a:pt x="0" y="1541"/>
                    <a:pt x="14" y="1777"/>
                    <a:pt x="141" y="1929"/>
                  </a:cubicBezTo>
                  <a:cubicBezTo>
                    <a:pt x="267" y="2080"/>
                    <a:pt x="496" y="2135"/>
                    <a:pt x="776" y="2081"/>
                  </a:cubicBezTo>
                  <a:cubicBezTo>
                    <a:pt x="1056" y="2027"/>
                    <a:pt x="1365" y="1868"/>
                    <a:pt x="1634" y="1639"/>
                  </a:cubicBezTo>
                  <a:cubicBezTo>
                    <a:pt x="1904" y="1411"/>
                    <a:pt x="2112" y="1132"/>
                    <a:pt x="2213" y="863"/>
                  </a:cubicBezTo>
                  <a:cubicBezTo>
                    <a:pt x="2315" y="595"/>
                    <a:pt x="2300" y="358"/>
                    <a:pt x="2174" y="207"/>
                  </a:cubicBezTo>
                  <a:close/>
                </a:path>
              </a:pathLst>
            </a:custGeom>
            <a:solidFill>
              <a:srgbClr val="FF00FF">
                <a:alpha val="25000"/>
              </a:srgbClr>
            </a:solidFill>
            <a:ln w="20638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214" name="Google Shape;120;p13">
              <a:extLst>
                <a:ext uri="{FF2B5EF4-FFF2-40B4-BE49-F238E27FC236}">
                  <a16:creationId xmlns:a16="http://schemas.microsoft.com/office/drawing/2014/main" id="{98F08EEA-8282-4A07-9BE5-1AE1F64924BC}"/>
                </a:ext>
              </a:extLst>
            </p:cNvPr>
            <p:cNvCxnSpPr/>
            <p:nvPr/>
          </p:nvCxnSpPr>
          <p:spPr>
            <a:xfrm flipH="1" flipV="1">
              <a:off x="3132977" y="1565449"/>
              <a:ext cx="599639" cy="50773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5" name="Google Shape;121;p13">
              <a:extLst>
                <a:ext uri="{FF2B5EF4-FFF2-40B4-BE49-F238E27FC236}">
                  <a16:creationId xmlns:a16="http://schemas.microsoft.com/office/drawing/2014/main" id="{1B598942-32D6-426D-BBD9-8FB2564BA1DD}"/>
                </a:ext>
              </a:extLst>
            </p:cNvPr>
            <p:cNvCxnSpPr/>
            <p:nvPr/>
          </p:nvCxnSpPr>
          <p:spPr>
            <a:xfrm flipV="1">
              <a:off x="5238690" y="1867952"/>
              <a:ext cx="398095" cy="490016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6" name="Google Shape;122;p13">
              <a:extLst>
                <a:ext uri="{FF2B5EF4-FFF2-40B4-BE49-F238E27FC236}">
                  <a16:creationId xmlns:a16="http://schemas.microsoft.com/office/drawing/2014/main" id="{55A07BBB-08C6-4B59-BC33-5BD74079FA32}"/>
                </a:ext>
              </a:extLst>
            </p:cNvPr>
            <p:cNvCxnSpPr/>
            <p:nvPr/>
          </p:nvCxnSpPr>
          <p:spPr>
            <a:xfrm>
              <a:off x="5423881" y="3860524"/>
              <a:ext cx="539547" cy="576675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F292DA-6A04-4569-B656-C56A5C17D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539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GB" dirty="0"/>
              <a:t>Long Timescale – Speaker Information</a:t>
            </a:r>
            <a:endParaRPr dirty="0"/>
          </a:p>
        </p:txBody>
      </p:sp>
      <p:sp>
        <p:nvSpPr>
          <p:cNvPr id="229" name="AutoShape 3"/>
          <p:cNvSpPr>
            <a:spLocks noChangeAspect="1" noChangeArrowheads="1" noTextEdit="1"/>
          </p:cNvSpPr>
          <p:nvPr/>
        </p:nvSpPr>
        <p:spPr bwMode="auto">
          <a:xfrm>
            <a:off x="3424718" y="267600"/>
            <a:ext cx="4360562" cy="4349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5322387-EDF5-429B-B1F8-BB95189CA3BF}"/>
              </a:ext>
            </a:extLst>
          </p:cNvPr>
          <p:cNvGrpSpPr/>
          <p:nvPr/>
        </p:nvGrpSpPr>
        <p:grpSpPr>
          <a:xfrm>
            <a:off x="826700" y="1102100"/>
            <a:ext cx="1650158" cy="1499003"/>
            <a:chOff x="2441360" y="1219224"/>
            <a:chExt cx="4094544" cy="3719484"/>
          </a:xfrm>
        </p:grpSpPr>
        <p:sp>
          <p:nvSpPr>
            <p:cNvPr id="780" name="Freeform 378"/>
            <p:cNvSpPr>
              <a:spLocks/>
            </p:cNvSpPr>
            <p:nvPr/>
          </p:nvSpPr>
          <p:spPr bwMode="auto">
            <a:xfrm>
              <a:off x="5177467" y="3725954"/>
              <a:ext cx="1358437" cy="1212754"/>
            </a:xfrm>
            <a:custGeom>
              <a:avLst/>
              <a:gdLst>
                <a:gd name="T0" fmla="*/ 2169 w 2292"/>
                <a:gd name="T1" fmla="*/ 1847 h 2051"/>
                <a:gd name="T2" fmla="*/ 2183 w 2292"/>
                <a:gd name="T3" fmla="*/ 1211 h 2051"/>
                <a:gd name="T4" fmla="*/ 1588 w 2292"/>
                <a:gd name="T5" fmla="*/ 466 h 2051"/>
                <a:gd name="T6" fmla="*/ 735 w 2292"/>
                <a:gd name="T7" fmla="*/ 49 h 2051"/>
                <a:gd name="T8" fmla="*/ 122 w 2292"/>
                <a:gd name="T9" fmla="*/ 204 h 2051"/>
                <a:gd name="T10" fmla="*/ 108 w 2292"/>
                <a:gd name="T11" fmla="*/ 840 h 2051"/>
                <a:gd name="T12" fmla="*/ 703 w 2292"/>
                <a:gd name="T13" fmla="*/ 1585 h 2051"/>
                <a:gd name="T14" fmla="*/ 1556 w 2292"/>
                <a:gd name="T15" fmla="*/ 2002 h 2051"/>
                <a:gd name="T16" fmla="*/ 2169 w 2292"/>
                <a:gd name="T17" fmla="*/ 1847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2" h="2051">
                  <a:moveTo>
                    <a:pt x="2169" y="1847"/>
                  </a:moveTo>
                  <a:cubicBezTo>
                    <a:pt x="2287" y="1699"/>
                    <a:pt x="2292" y="1470"/>
                    <a:pt x="2183" y="1211"/>
                  </a:cubicBezTo>
                  <a:cubicBezTo>
                    <a:pt x="2074" y="952"/>
                    <a:pt x="1860" y="684"/>
                    <a:pt x="1588" y="466"/>
                  </a:cubicBezTo>
                  <a:cubicBezTo>
                    <a:pt x="1317" y="248"/>
                    <a:pt x="1010" y="98"/>
                    <a:pt x="735" y="49"/>
                  </a:cubicBezTo>
                  <a:cubicBezTo>
                    <a:pt x="460" y="0"/>
                    <a:pt x="239" y="56"/>
                    <a:pt x="122" y="204"/>
                  </a:cubicBezTo>
                  <a:cubicBezTo>
                    <a:pt x="4" y="352"/>
                    <a:pt x="0" y="581"/>
                    <a:pt x="108" y="840"/>
                  </a:cubicBezTo>
                  <a:cubicBezTo>
                    <a:pt x="217" y="1099"/>
                    <a:pt x="431" y="1367"/>
                    <a:pt x="703" y="1585"/>
                  </a:cubicBezTo>
                  <a:cubicBezTo>
                    <a:pt x="974" y="1803"/>
                    <a:pt x="1281" y="1953"/>
                    <a:pt x="1556" y="2002"/>
                  </a:cubicBezTo>
                  <a:cubicBezTo>
                    <a:pt x="1831" y="2051"/>
                    <a:pt x="2052" y="1996"/>
                    <a:pt x="2169" y="1847"/>
                  </a:cubicBezTo>
                  <a:close/>
                </a:path>
              </a:pathLst>
            </a:custGeom>
            <a:solidFill>
              <a:srgbClr val="FF00FF">
                <a:alpha val="25000"/>
              </a:srgbClr>
            </a:solidFill>
            <a:ln w="20638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" name="Freeform 409"/>
            <p:cNvSpPr>
              <a:spLocks/>
            </p:cNvSpPr>
            <p:nvPr/>
          </p:nvSpPr>
          <p:spPr bwMode="auto">
            <a:xfrm>
              <a:off x="2832199" y="1596096"/>
              <a:ext cx="1598873" cy="874897"/>
            </a:xfrm>
            <a:custGeom>
              <a:avLst/>
              <a:gdLst>
                <a:gd name="T0" fmla="*/ 2598 w 2650"/>
                <a:gd name="T1" fmla="*/ 1198 h 1454"/>
                <a:gd name="T2" fmla="*/ 2364 w 2650"/>
                <a:gd name="T3" fmla="*/ 679 h 1454"/>
                <a:gd name="T4" fmla="*/ 1522 w 2650"/>
                <a:gd name="T5" fmla="*/ 188 h 1454"/>
                <a:gd name="T6" fmla="*/ 565 w 2650"/>
                <a:gd name="T7" fmla="*/ 12 h 1454"/>
                <a:gd name="T8" fmla="*/ 53 w 2650"/>
                <a:gd name="T9" fmla="*/ 256 h 1454"/>
                <a:gd name="T10" fmla="*/ 286 w 2650"/>
                <a:gd name="T11" fmla="*/ 775 h 1454"/>
                <a:gd name="T12" fmla="*/ 1128 w 2650"/>
                <a:gd name="T13" fmla="*/ 1266 h 1454"/>
                <a:gd name="T14" fmla="*/ 2086 w 2650"/>
                <a:gd name="T15" fmla="*/ 1442 h 1454"/>
                <a:gd name="T16" fmla="*/ 2598 w 2650"/>
                <a:gd name="T17" fmla="*/ 1198 h 1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50" h="1454">
                  <a:moveTo>
                    <a:pt x="2598" y="1198"/>
                  </a:moveTo>
                  <a:cubicBezTo>
                    <a:pt x="2650" y="1055"/>
                    <a:pt x="2566" y="868"/>
                    <a:pt x="2364" y="679"/>
                  </a:cubicBezTo>
                  <a:cubicBezTo>
                    <a:pt x="2162" y="489"/>
                    <a:pt x="1860" y="313"/>
                    <a:pt x="1522" y="188"/>
                  </a:cubicBezTo>
                  <a:cubicBezTo>
                    <a:pt x="1185" y="63"/>
                    <a:pt x="840" y="0"/>
                    <a:pt x="565" y="12"/>
                  </a:cubicBezTo>
                  <a:cubicBezTo>
                    <a:pt x="289" y="25"/>
                    <a:pt x="105" y="113"/>
                    <a:pt x="53" y="256"/>
                  </a:cubicBezTo>
                  <a:cubicBezTo>
                    <a:pt x="0" y="399"/>
                    <a:pt x="84" y="585"/>
                    <a:pt x="286" y="775"/>
                  </a:cubicBezTo>
                  <a:cubicBezTo>
                    <a:pt x="488" y="964"/>
                    <a:pt x="791" y="1141"/>
                    <a:pt x="1128" y="1266"/>
                  </a:cubicBezTo>
                  <a:cubicBezTo>
                    <a:pt x="1466" y="1391"/>
                    <a:pt x="1810" y="1454"/>
                    <a:pt x="2086" y="1442"/>
                  </a:cubicBezTo>
                  <a:cubicBezTo>
                    <a:pt x="2361" y="1429"/>
                    <a:pt x="2545" y="1341"/>
                    <a:pt x="2598" y="1198"/>
                  </a:cubicBezTo>
                  <a:close/>
                </a:path>
              </a:pathLst>
            </a:custGeom>
            <a:solidFill>
              <a:srgbClr val="999999">
                <a:alpha val="25000"/>
              </a:srgbClr>
            </a:solidFill>
            <a:ln w="285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" name="Freeform 411"/>
            <p:cNvSpPr>
              <a:spLocks/>
            </p:cNvSpPr>
            <p:nvPr/>
          </p:nvSpPr>
          <p:spPr bwMode="auto">
            <a:xfrm>
              <a:off x="4811438" y="3334752"/>
              <a:ext cx="1382237" cy="1234657"/>
            </a:xfrm>
            <a:custGeom>
              <a:avLst/>
              <a:gdLst>
                <a:gd name="T0" fmla="*/ 2170 w 2292"/>
                <a:gd name="T1" fmla="*/ 1848 h 2052"/>
                <a:gd name="T2" fmla="*/ 2183 w 2292"/>
                <a:gd name="T3" fmla="*/ 1211 h 2052"/>
                <a:gd name="T4" fmla="*/ 1589 w 2292"/>
                <a:gd name="T5" fmla="*/ 466 h 2052"/>
                <a:gd name="T6" fmla="*/ 735 w 2292"/>
                <a:gd name="T7" fmla="*/ 49 h 2052"/>
                <a:gd name="T8" fmla="*/ 122 w 2292"/>
                <a:gd name="T9" fmla="*/ 204 h 2052"/>
                <a:gd name="T10" fmla="*/ 109 w 2292"/>
                <a:gd name="T11" fmla="*/ 841 h 2052"/>
                <a:gd name="T12" fmla="*/ 703 w 2292"/>
                <a:gd name="T13" fmla="*/ 1586 h 2052"/>
                <a:gd name="T14" fmla="*/ 1557 w 2292"/>
                <a:gd name="T15" fmla="*/ 2003 h 2052"/>
                <a:gd name="T16" fmla="*/ 2170 w 2292"/>
                <a:gd name="T17" fmla="*/ 1848 h 2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2" h="2052">
                  <a:moveTo>
                    <a:pt x="2170" y="1848"/>
                  </a:moveTo>
                  <a:cubicBezTo>
                    <a:pt x="2287" y="1699"/>
                    <a:pt x="2292" y="1470"/>
                    <a:pt x="2183" y="1211"/>
                  </a:cubicBezTo>
                  <a:cubicBezTo>
                    <a:pt x="2074" y="952"/>
                    <a:pt x="1860" y="684"/>
                    <a:pt x="1589" y="466"/>
                  </a:cubicBezTo>
                  <a:cubicBezTo>
                    <a:pt x="1317" y="248"/>
                    <a:pt x="1010" y="98"/>
                    <a:pt x="735" y="49"/>
                  </a:cubicBezTo>
                  <a:cubicBezTo>
                    <a:pt x="460" y="0"/>
                    <a:pt x="240" y="56"/>
                    <a:pt x="122" y="204"/>
                  </a:cubicBezTo>
                  <a:cubicBezTo>
                    <a:pt x="5" y="353"/>
                    <a:pt x="0" y="582"/>
                    <a:pt x="109" y="841"/>
                  </a:cubicBezTo>
                  <a:cubicBezTo>
                    <a:pt x="218" y="1100"/>
                    <a:pt x="432" y="1368"/>
                    <a:pt x="703" y="1586"/>
                  </a:cubicBezTo>
                  <a:cubicBezTo>
                    <a:pt x="975" y="1804"/>
                    <a:pt x="1282" y="1954"/>
                    <a:pt x="1557" y="2003"/>
                  </a:cubicBezTo>
                  <a:cubicBezTo>
                    <a:pt x="1832" y="2052"/>
                    <a:pt x="2052" y="1996"/>
                    <a:pt x="2170" y="1848"/>
                  </a:cubicBezTo>
                  <a:close/>
                </a:path>
              </a:pathLst>
            </a:custGeom>
            <a:solidFill>
              <a:srgbClr val="999999">
                <a:alpha val="25000"/>
              </a:srgbClr>
            </a:solidFill>
            <a:ln w="285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202"/>
            <p:cNvSpPr>
              <a:spLocks/>
            </p:cNvSpPr>
            <p:nvPr/>
          </p:nvSpPr>
          <p:spPr bwMode="auto">
            <a:xfrm>
              <a:off x="4649935" y="1601665"/>
              <a:ext cx="1396716" cy="1284779"/>
            </a:xfrm>
            <a:custGeom>
              <a:avLst/>
              <a:gdLst>
                <a:gd name="T0" fmla="*/ 2174 w 2315"/>
                <a:gd name="T1" fmla="*/ 207 h 2135"/>
                <a:gd name="T2" fmla="*/ 1538 w 2315"/>
                <a:gd name="T3" fmla="*/ 54 h 2135"/>
                <a:gd name="T4" fmla="*/ 680 w 2315"/>
                <a:gd name="T5" fmla="*/ 496 h 2135"/>
                <a:gd name="T6" fmla="*/ 101 w 2315"/>
                <a:gd name="T7" fmla="*/ 1272 h 2135"/>
                <a:gd name="T8" fmla="*/ 140 w 2315"/>
                <a:gd name="T9" fmla="*/ 1928 h 2135"/>
                <a:gd name="T10" fmla="*/ 776 w 2315"/>
                <a:gd name="T11" fmla="*/ 2081 h 2135"/>
                <a:gd name="T12" fmla="*/ 1634 w 2315"/>
                <a:gd name="T13" fmla="*/ 1639 h 2135"/>
                <a:gd name="T14" fmla="*/ 2213 w 2315"/>
                <a:gd name="T15" fmla="*/ 863 h 2135"/>
                <a:gd name="T16" fmla="*/ 2174 w 2315"/>
                <a:gd name="T17" fmla="*/ 207 h 2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5" h="2135">
                  <a:moveTo>
                    <a:pt x="2174" y="207"/>
                  </a:moveTo>
                  <a:cubicBezTo>
                    <a:pt x="2047" y="55"/>
                    <a:pt x="1819" y="0"/>
                    <a:pt x="1538" y="54"/>
                  </a:cubicBezTo>
                  <a:cubicBezTo>
                    <a:pt x="1258" y="109"/>
                    <a:pt x="949" y="267"/>
                    <a:pt x="680" y="496"/>
                  </a:cubicBezTo>
                  <a:cubicBezTo>
                    <a:pt x="410" y="724"/>
                    <a:pt x="202" y="1003"/>
                    <a:pt x="101" y="1272"/>
                  </a:cubicBezTo>
                  <a:cubicBezTo>
                    <a:pt x="0" y="1541"/>
                    <a:pt x="14" y="1777"/>
                    <a:pt x="140" y="1928"/>
                  </a:cubicBezTo>
                  <a:cubicBezTo>
                    <a:pt x="267" y="2080"/>
                    <a:pt x="496" y="2135"/>
                    <a:pt x="776" y="2081"/>
                  </a:cubicBezTo>
                  <a:cubicBezTo>
                    <a:pt x="1056" y="2026"/>
                    <a:pt x="1365" y="1868"/>
                    <a:pt x="1634" y="1639"/>
                  </a:cubicBezTo>
                  <a:cubicBezTo>
                    <a:pt x="1904" y="1411"/>
                    <a:pt x="2112" y="1132"/>
                    <a:pt x="2213" y="863"/>
                  </a:cubicBezTo>
                  <a:cubicBezTo>
                    <a:pt x="2315" y="594"/>
                    <a:pt x="2300" y="358"/>
                    <a:pt x="2174" y="207"/>
                  </a:cubicBezTo>
                  <a:close/>
                </a:path>
              </a:pathLst>
            </a:custGeom>
            <a:solidFill>
              <a:srgbClr val="999999">
                <a:alpha val="25000"/>
              </a:srgbClr>
            </a:solidFill>
            <a:ln w="285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6" name="Freeform 374"/>
            <p:cNvSpPr>
              <a:spLocks/>
            </p:cNvSpPr>
            <p:nvPr/>
          </p:nvSpPr>
          <p:spPr bwMode="auto">
            <a:xfrm>
              <a:off x="2441360" y="1219224"/>
              <a:ext cx="1580459" cy="865837"/>
            </a:xfrm>
            <a:custGeom>
              <a:avLst/>
              <a:gdLst>
                <a:gd name="T0" fmla="*/ 2598 w 2650"/>
                <a:gd name="T1" fmla="*/ 1199 h 1455"/>
                <a:gd name="T2" fmla="*/ 2364 w 2650"/>
                <a:gd name="T3" fmla="*/ 679 h 1455"/>
                <a:gd name="T4" fmla="*/ 1522 w 2650"/>
                <a:gd name="T5" fmla="*/ 188 h 1455"/>
                <a:gd name="T6" fmla="*/ 565 w 2650"/>
                <a:gd name="T7" fmla="*/ 13 h 1455"/>
                <a:gd name="T8" fmla="*/ 53 w 2650"/>
                <a:gd name="T9" fmla="*/ 256 h 1455"/>
                <a:gd name="T10" fmla="*/ 286 w 2650"/>
                <a:gd name="T11" fmla="*/ 775 h 1455"/>
                <a:gd name="T12" fmla="*/ 1128 w 2650"/>
                <a:gd name="T13" fmla="*/ 1267 h 1455"/>
                <a:gd name="T14" fmla="*/ 2086 w 2650"/>
                <a:gd name="T15" fmla="*/ 1442 h 1455"/>
                <a:gd name="T16" fmla="*/ 2598 w 2650"/>
                <a:gd name="T17" fmla="*/ 1199 h 1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50" h="1455">
                  <a:moveTo>
                    <a:pt x="2598" y="1199"/>
                  </a:moveTo>
                  <a:cubicBezTo>
                    <a:pt x="2650" y="1056"/>
                    <a:pt x="2566" y="869"/>
                    <a:pt x="2364" y="679"/>
                  </a:cubicBezTo>
                  <a:cubicBezTo>
                    <a:pt x="2163" y="490"/>
                    <a:pt x="1860" y="313"/>
                    <a:pt x="1522" y="188"/>
                  </a:cubicBezTo>
                  <a:cubicBezTo>
                    <a:pt x="1185" y="63"/>
                    <a:pt x="840" y="0"/>
                    <a:pt x="565" y="13"/>
                  </a:cubicBezTo>
                  <a:cubicBezTo>
                    <a:pt x="289" y="25"/>
                    <a:pt x="105" y="113"/>
                    <a:pt x="53" y="256"/>
                  </a:cubicBezTo>
                  <a:cubicBezTo>
                    <a:pt x="0" y="399"/>
                    <a:pt x="84" y="586"/>
                    <a:pt x="286" y="775"/>
                  </a:cubicBezTo>
                  <a:cubicBezTo>
                    <a:pt x="488" y="965"/>
                    <a:pt x="791" y="1142"/>
                    <a:pt x="1128" y="1267"/>
                  </a:cubicBezTo>
                  <a:cubicBezTo>
                    <a:pt x="1466" y="1392"/>
                    <a:pt x="1810" y="1455"/>
                    <a:pt x="2086" y="1442"/>
                  </a:cubicBezTo>
                  <a:cubicBezTo>
                    <a:pt x="2361" y="1429"/>
                    <a:pt x="2546" y="1342"/>
                    <a:pt x="2598" y="1199"/>
                  </a:cubicBezTo>
                  <a:close/>
                </a:path>
              </a:pathLst>
            </a:custGeom>
            <a:solidFill>
              <a:srgbClr val="FF00FF">
                <a:alpha val="25000"/>
              </a:srgbClr>
            </a:solidFill>
            <a:ln w="20638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8" name="Freeform 376"/>
            <p:cNvSpPr>
              <a:spLocks/>
            </p:cNvSpPr>
            <p:nvPr/>
          </p:nvSpPr>
          <p:spPr bwMode="auto">
            <a:xfrm>
              <a:off x="4893102" y="1301394"/>
              <a:ext cx="1405263" cy="1292780"/>
            </a:xfrm>
            <a:custGeom>
              <a:avLst/>
              <a:gdLst>
                <a:gd name="T0" fmla="*/ 2174 w 2315"/>
                <a:gd name="T1" fmla="*/ 207 h 2135"/>
                <a:gd name="T2" fmla="*/ 1538 w 2315"/>
                <a:gd name="T3" fmla="*/ 55 h 2135"/>
                <a:gd name="T4" fmla="*/ 680 w 2315"/>
                <a:gd name="T5" fmla="*/ 496 h 2135"/>
                <a:gd name="T6" fmla="*/ 101 w 2315"/>
                <a:gd name="T7" fmla="*/ 1272 h 2135"/>
                <a:gd name="T8" fmla="*/ 141 w 2315"/>
                <a:gd name="T9" fmla="*/ 1929 h 2135"/>
                <a:gd name="T10" fmla="*/ 776 w 2315"/>
                <a:gd name="T11" fmla="*/ 2081 h 2135"/>
                <a:gd name="T12" fmla="*/ 1634 w 2315"/>
                <a:gd name="T13" fmla="*/ 1639 h 2135"/>
                <a:gd name="T14" fmla="*/ 2213 w 2315"/>
                <a:gd name="T15" fmla="*/ 863 h 2135"/>
                <a:gd name="T16" fmla="*/ 2174 w 2315"/>
                <a:gd name="T17" fmla="*/ 207 h 2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5" h="2135">
                  <a:moveTo>
                    <a:pt x="2174" y="207"/>
                  </a:moveTo>
                  <a:cubicBezTo>
                    <a:pt x="2047" y="55"/>
                    <a:pt x="1819" y="0"/>
                    <a:pt x="1538" y="55"/>
                  </a:cubicBezTo>
                  <a:cubicBezTo>
                    <a:pt x="1258" y="109"/>
                    <a:pt x="949" y="268"/>
                    <a:pt x="680" y="496"/>
                  </a:cubicBezTo>
                  <a:cubicBezTo>
                    <a:pt x="410" y="724"/>
                    <a:pt x="202" y="1004"/>
                    <a:pt x="101" y="1272"/>
                  </a:cubicBezTo>
                  <a:cubicBezTo>
                    <a:pt x="0" y="1541"/>
                    <a:pt x="14" y="1777"/>
                    <a:pt x="141" y="1929"/>
                  </a:cubicBezTo>
                  <a:cubicBezTo>
                    <a:pt x="267" y="2080"/>
                    <a:pt x="496" y="2135"/>
                    <a:pt x="776" y="2081"/>
                  </a:cubicBezTo>
                  <a:cubicBezTo>
                    <a:pt x="1056" y="2027"/>
                    <a:pt x="1365" y="1868"/>
                    <a:pt x="1634" y="1639"/>
                  </a:cubicBezTo>
                  <a:cubicBezTo>
                    <a:pt x="1904" y="1411"/>
                    <a:pt x="2112" y="1132"/>
                    <a:pt x="2213" y="863"/>
                  </a:cubicBezTo>
                  <a:cubicBezTo>
                    <a:pt x="2315" y="595"/>
                    <a:pt x="2300" y="358"/>
                    <a:pt x="2174" y="207"/>
                  </a:cubicBezTo>
                  <a:close/>
                </a:path>
              </a:pathLst>
            </a:custGeom>
            <a:solidFill>
              <a:srgbClr val="FF00FF">
                <a:alpha val="25000"/>
              </a:srgbClr>
            </a:solidFill>
            <a:ln w="20638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cxnSp>
          <p:nvCxnSpPr>
            <p:cNvPr id="206" name="Google Shape;120;p13"/>
            <p:cNvCxnSpPr>
              <a:cxnSpLocks/>
            </p:cNvCxnSpPr>
            <p:nvPr/>
          </p:nvCxnSpPr>
          <p:spPr>
            <a:xfrm flipH="1" flipV="1">
              <a:off x="3132977" y="1565449"/>
              <a:ext cx="599639" cy="50773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7" name="Google Shape;121;p13"/>
            <p:cNvCxnSpPr>
              <a:cxnSpLocks/>
            </p:cNvCxnSpPr>
            <p:nvPr/>
          </p:nvCxnSpPr>
          <p:spPr>
            <a:xfrm flipV="1">
              <a:off x="5238690" y="1867952"/>
              <a:ext cx="398095" cy="490016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8" name="Google Shape;122;p13"/>
            <p:cNvCxnSpPr>
              <a:cxnSpLocks/>
            </p:cNvCxnSpPr>
            <p:nvPr/>
          </p:nvCxnSpPr>
          <p:spPr>
            <a:xfrm>
              <a:off x="5423881" y="3860524"/>
              <a:ext cx="539547" cy="576675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55FAABE2-566C-4329-91FA-70E4C28FCA32}"/>
              </a:ext>
            </a:extLst>
          </p:cNvPr>
          <p:cNvSpPr txBox="1"/>
          <p:nvPr/>
        </p:nvSpPr>
        <p:spPr>
          <a:xfrm>
            <a:off x="5623420" y="4717256"/>
            <a:ext cx="3520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Dehak</a:t>
            </a:r>
            <a:r>
              <a:rPr lang="en-US" dirty="0"/>
              <a:t> et al. 2010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4FA0CDB-ED03-446A-8E8C-BDC1AFFC978C}"/>
              </a:ext>
            </a:extLst>
          </p:cNvPr>
          <p:cNvGrpSpPr/>
          <p:nvPr/>
        </p:nvGrpSpPr>
        <p:grpSpPr>
          <a:xfrm>
            <a:off x="3507918" y="1271183"/>
            <a:ext cx="1381180" cy="1177426"/>
            <a:chOff x="3507918" y="1271183"/>
            <a:chExt cx="1381180" cy="1177426"/>
          </a:xfrm>
        </p:grpSpPr>
        <p:sp>
          <p:nvSpPr>
            <p:cNvPr id="34" name="Freeform 378">
              <a:extLst>
                <a:ext uri="{FF2B5EF4-FFF2-40B4-BE49-F238E27FC236}">
                  <a16:creationId xmlns:a16="http://schemas.microsoft.com/office/drawing/2014/main" id="{24E3DD29-5BF9-4699-91BF-3F1346C0FF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0041" y="1836420"/>
              <a:ext cx="599474" cy="447776"/>
            </a:xfrm>
            <a:custGeom>
              <a:avLst/>
              <a:gdLst>
                <a:gd name="T0" fmla="*/ 2169 w 2292"/>
                <a:gd name="T1" fmla="*/ 1847 h 2051"/>
                <a:gd name="T2" fmla="*/ 2183 w 2292"/>
                <a:gd name="T3" fmla="*/ 1211 h 2051"/>
                <a:gd name="T4" fmla="*/ 1588 w 2292"/>
                <a:gd name="T5" fmla="*/ 466 h 2051"/>
                <a:gd name="T6" fmla="*/ 735 w 2292"/>
                <a:gd name="T7" fmla="*/ 49 h 2051"/>
                <a:gd name="T8" fmla="*/ 122 w 2292"/>
                <a:gd name="T9" fmla="*/ 204 h 2051"/>
                <a:gd name="T10" fmla="*/ 108 w 2292"/>
                <a:gd name="T11" fmla="*/ 840 h 2051"/>
                <a:gd name="T12" fmla="*/ 703 w 2292"/>
                <a:gd name="T13" fmla="*/ 1585 h 2051"/>
                <a:gd name="T14" fmla="*/ 1556 w 2292"/>
                <a:gd name="T15" fmla="*/ 2002 h 2051"/>
                <a:gd name="T16" fmla="*/ 2169 w 2292"/>
                <a:gd name="T17" fmla="*/ 1847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2" h="2051">
                  <a:moveTo>
                    <a:pt x="2169" y="1847"/>
                  </a:moveTo>
                  <a:cubicBezTo>
                    <a:pt x="2287" y="1699"/>
                    <a:pt x="2292" y="1470"/>
                    <a:pt x="2183" y="1211"/>
                  </a:cubicBezTo>
                  <a:cubicBezTo>
                    <a:pt x="2074" y="952"/>
                    <a:pt x="1860" y="684"/>
                    <a:pt x="1588" y="466"/>
                  </a:cubicBezTo>
                  <a:cubicBezTo>
                    <a:pt x="1317" y="248"/>
                    <a:pt x="1010" y="98"/>
                    <a:pt x="735" y="49"/>
                  </a:cubicBezTo>
                  <a:cubicBezTo>
                    <a:pt x="460" y="0"/>
                    <a:pt x="239" y="56"/>
                    <a:pt x="122" y="204"/>
                  </a:cubicBezTo>
                  <a:cubicBezTo>
                    <a:pt x="4" y="352"/>
                    <a:pt x="0" y="581"/>
                    <a:pt x="108" y="840"/>
                  </a:cubicBezTo>
                  <a:cubicBezTo>
                    <a:pt x="217" y="1099"/>
                    <a:pt x="431" y="1367"/>
                    <a:pt x="703" y="1585"/>
                  </a:cubicBezTo>
                  <a:cubicBezTo>
                    <a:pt x="974" y="1803"/>
                    <a:pt x="1281" y="1953"/>
                    <a:pt x="1556" y="2002"/>
                  </a:cubicBezTo>
                  <a:cubicBezTo>
                    <a:pt x="1831" y="2051"/>
                    <a:pt x="2052" y="1996"/>
                    <a:pt x="2169" y="1847"/>
                  </a:cubicBezTo>
                  <a:close/>
                </a:path>
              </a:pathLst>
            </a:custGeom>
            <a:solidFill>
              <a:srgbClr val="FF00FF">
                <a:alpha val="25000"/>
              </a:srgbClr>
            </a:solidFill>
            <a:ln w="20638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09">
              <a:extLst>
                <a:ext uri="{FF2B5EF4-FFF2-40B4-BE49-F238E27FC236}">
                  <a16:creationId xmlns:a16="http://schemas.microsoft.com/office/drawing/2014/main" id="{34E7C66C-042F-45C3-B0CE-A12F496AD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7918" y="1271183"/>
              <a:ext cx="644368" cy="352595"/>
            </a:xfrm>
            <a:custGeom>
              <a:avLst/>
              <a:gdLst>
                <a:gd name="T0" fmla="*/ 2598 w 2650"/>
                <a:gd name="T1" fmla="*/ 1198 h 1454"/>
                <a:gd name="T2" fmla="*/ 2364 w 2650"/>
                <a:gd name="T3" fmla="*/ 679 h 1454"/>
                <a:gd name="T4" fmla="*/ 1522 w 2650"/>
                <a:gd name="T5" fmla="*/ 188 h 1454"/>
                <a:gd name="T6" fmla="*/ 565 w 2650"/>
                <a:gd name="T7" fmla="*/ 12 h 1454"/>
                <a:gd name="T8" fmla="*/ 53 w 2650"/>
                <a:gd name="T9" fmla="*/ 256 h 1454"/>
                <a:gd name="T10" fmla="*/ 286 w 2650"/>
                <a:gd name="T11" fmla="*/ 775 h 1454"/>
                <a:gd name="T12" fmla="*/ 1128 w 2650"/>
                <a:gd name="T13" fmla="*/ 1266 h 1454"/>
                <a:gd name="T14" fmla="*/ 2086 w 2650"/>
                <a:gd name="T15" fmla="*/ 1442 h 1454"/>
                <a:gd name="T16" fmla="*/ 2598 w 2650"/>
                <a:gd name="T17" fmla="*/ 1198 h 1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50" h="1454">
                  <a:moveTo>
                    <a:pt x="2598" y="1198"/>
                  </a:moveTo>
                  <a:cubicBezTo>
                    <a:pt x="2650" y="1055"/>
                    <a:pt x="2566" y="868"/>
                    <a:pt x="2364" y="679"/>
                  </a:cubicBezTo>
                  <a:cubicBezTo>
                    <a:pt x="2162" y="489"/>
                    <a:pt x="1860" y="313"/>
                    <a:pt x="1522" y="188"/>
                  </a:cubicBezTo>
                  <a:cubicBezTo>
                    <a:pt x="1185" y="63"/>
                    <a:pt x="840" y="0"/>
                    <a:pt x="565" y="12"/>
                  </a:cubicBezTo>
                  <a:cubicBezTo>
                    <a:pt x="289" y="25"/>
                    <a:pt x="105" y="113"/>
                    <a:pt x="53" y="256"/>
                  </a:cubicBezTo>
                  <a:cubicBezTo>
                    <a:pt x="0" y="399"/>
                    <a:pt x="84" y="585"/>
                    <a:pt x="286" y="775"/>
                  </a:cubicBezTo>
                  <a:cubicBezTo>
                    <a:pt x="488" y="964"/>
                    <a:pt x="791" y="1141"/>
                    <a:pt x="1128" y="1266"/>
                  </a:cubicBezTo>
                  <a:cubicBezTo>
                    <a:pt x="1466" y="1391"/>
                    <a:pt x="1810" y="1454"/>
                    <a:pt x="2086" y="1442"/>
                  </a:cubicBezTo>
                  <a:cubicBezTo>
                    <a:pt x="2361" y="1429"/>
                    <a:pt x="2545" y="1341"/>
                    <a:pt x="2598" y="1198"/>
                  </a:cubicBezTo>
                  <a:close/>
                </a:path>
              </a:pathLst>
            </a:custGeom>
            <a:solidFill>
              <a:srgbClr val="999999">
                <a:alpha val="25000"/>
              </a:srgbClr>
            </a:solidFill>
            <a:ln w="285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  </a:t>
              </a:r>
            </a:p>
          </p:txBody>
        </p:sp>
        <p:sp>
          <p:nvSpPr>
            <p:cNvPr id="36" name="Freeform 411">
              <a:extLst>
                <a:ext uri="{FF2B5EF4-FFF2-40B4-BE49-F238E27FC236}">
                  <a16:creationId xmlns:a16="http://schemas.microsoft.com/office/drawing/2014/main" id="{04DDF7B1-E2BD-49CE-85C4-29D858274A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9120" y="1992745"/>
              <a:ext cx="609978" cy="455864"/>
            </a:xfrm>
            <a:custGeom>
              <a:avLst/>
              <a:gdLst>
                <a:gd name="T0" fmla="*/ 2170 w 2292"/>
                <a:gd name="T1" fmla="*/ 1848 h 2052"/>
                <a:gd name="T2" fmla="*/ 2183 w 2292"/>
                <a:gd name="T3" fmla="*/ 1211 h 2052"/>
                <a:gd name="T4" fmla="*/ 1589 w 2292"/>
                <a:gd name="T5" fmla="*/ 466 h 2052"/>
                <a:gd name="T6" fmla="*/ 735 w 2292"/>
                <a:gd name="T7" fmla="*/ 49 h 2052"/>
                <a:gd name="T8" fmla="*/ 122 w 2292"/>
                <a:gd name="T9" fmla="*/ 204 h 2052"/>
                <a:gd name="T10" fmla="*/ 109 w 2292"/>
                <a:gd name="T11" fmla="*/ 841 h 2052"/>
                <a:gd name="T12" fmla="*/ 703 w 2292"/>
                <a:gd name="T13" fmla="*/ 1586 h 2052"/>
                <a:gd name="T14" fmla="*/ 1557 w 2292"/>
                <a:gd name="T15" fmla="*/ 2003 h 2052"/>
                <a:gd name="T16" fmla="*/ 2170 w 2292"/>
                <a:gd name="T17" fmla="*/ 1848 h 2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2" h="2052">
                  <a:moveTo>
                    <a:pt x="2170" y="1848"/>
                  </a:moveTo>
                  <a:cubicBezTo>
                    <a:pt x="2287" y="1699"/>
                    <a:pt x="2292" y="1470"/>
                    <a:pt x="2183" y="1211"/>
                  </a:cubicBezTo>
                  <a:cubicBezTo>
                    <a:pt x="2074" y="952"/>
                    <a:pt x="1860" y="684"/>
                    <a:pt x="1589" y="466"/>
                  </a:cubicBezTo>
                  <a:cubicBezTo>
                    <a:pt x="1317" y="248"/>
                    <a:pt x="1010" y="98"/>
                    <a:pt x="735" y="49"/>
                  </a:cubicBezTo>
                  <a:cubicBezTo>
                    <a:pt x="460" y="0"/>
                    <a:pt x="240" y="56"/>
                    <a:pt x="122" y="204"/>
                  </a:cubicBezTo>
                  <a:cubicBezTo>
                    <a:pt x="5" y="353"/>
                    <a:pt x="0" y="582"/>
                    <a:pt x="109" y="841"/>
                  </a:cubicBezTo>
                  <a:cubicBezTo>
                    <a:pt x="218" y="1100"/>
                    <a:pt x="432" y="1368"/>
                    <a:pt x="703" y="1586"/>
                  </a:cubicBezTo>
                  <a:cubicBezTo>
                    <a:pt x="975" y="1804"/>
                    <a:pt x="1282" y="1954"/>
                    <a:pt x="1557" y="2003"/>
                  </a:cubicBezTo>
                  <a:cubicBezTo>
                    <a:pt x="1832" y="2052"/>
                    <a:pt x="2052" y="1996"/>
                    <a:pt x="2170" y="1848"/>
                  </a:cubicBezTo>
                  <a:close/>
                </a:path>
              </a:pathLst>
            </a:custGeom>
            <a:solidFill>
              <a:srgbClr val="999999">
                <a:alpha val="25000"/>
              </a:srgbClr>
            </a:solidFill>
            <a:ln w="285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202">
              <a:extLst>
                <a:ext uri="{FF2B5EF4-FFF2-40B4-BE49-F238E27FC236}">
                  <a16:creationId xmlns:a16="http://schemas.microsoft.com/office/drawing/2014/main" id="{C5FB6865-A461-42F0-8578-38AE072E6C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3754" y="1295134"/>
              <a:ext cx="616368" cy="474370"/>
            </a:xfrm>
            <a:custGeom>
              <a:avLst/>
              <a:gdLst>
                <a:gd name="T0" fmla="*/ 2174 w 2315"/>
                <a:gd name="T1" fmla="*/ 207 h 2135"/>
                <a:gd name="T2" fmla="*/ 1538 w 2315"/>
                <a:gd name="T3" fmla="*/ 54 h 2135"/>
                <a:gd name="T4" fmla="*/ 680 w 2315"/>
                <a:gd name="T5" fmla="*/ 496 h 2135"/>
                <a:gd name="T6" fmla="*/ 101 w 2315"/>
                <a:gd name="T7" fmla="*/ 1272 h 2135"/>
                <a:gd name="T8" fmla="*/ 140 w 2315"/>
                <a:gd name="T9" fmla="*/ 1928 h 2135"/>
                <a:gd name="T10" fmla="*/ 776 w 2315"/>
                <a:gd name="T11" fmla="*/ 2081 h 2135"/>
                <a:gd name="T12" fmla="*/ 1634 w 2315"/>
                <a:gd name="T13" fmla="*/ 1639 h 2135"/>
                <a:gd name="T14" fmla="*/ 2213 w 2315"/>
                <a:gd name="T15" fmla="*/ 863 h 2135"/>
                <a:gd name="T16" fmla="*/ 2174 w 2315"/>
                <a:gd name="T17" fmla="*/ 207 h 2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5" h="2135">
                  <a:moveTo>
                    <a:pt x="2174" y="207"/>
                  </a:moveTo>
                  <a:cubicBezTo>
                    <a:pt x="2047" y="55"/>
                    <a:pt x="1819" y="0"/>
                    <a:pt x="1538" y="54"/>
                  </a:cubicBezTo>
                  <a:cubicBezTo>
                    <a:pt x="1258" y="109"/>
                    <a:pt x="949" y="267"/>
                    <a:pt x="680" y="496"/>
                  </a:cubicBezTo>
                  <a:cubicBezTo>
                    <a:pt x="410" y="724"/>
                    <a:pt x="202" y="1003"/>
                    <a:pt x="101" y="1272"/>
                  </a:cubicBezTo>
                  <a:cubicBezTo>
                    <a:pt x="0" y="1541"/>
                    <a:pt x="14" y="1777"/>
                    <a:pt x="140" y="1928"/>
                  </a:cubicBezTo>
                  <a:cubicBezTo>
                    <a:pt x="267" y="2080"/>
                    <a:pt x="496" y="2135"/>
                    <a:pt x="776" y="2081"/>
                  </a:cubicBezTo>
                  <a:cubicBezTo>
                    <a:pt x="1056" y="2026"/>
                    <a:pt x="1365" y="1868"/>
                    <a:pt x="1634" y="1639"/>
                  </a:cubicBezTo>
                  <a:cubicBezTo>
                    <a:pt x="1904" y="1411"/>
                    <a:pt x="2112" y="1132"/>
                    <a:pt x="2213" y="863"/>
                  </a:cubicBezTo>
                  <a:cubicBezTo>
                    <a:pt x="2315" y="594"/>
                    <a:pt x="2300" y="358"/>
                    <a:pt x="2174" y="207"/>
                  </a:cubicBezTo>
                  <a:close/>
                </a:path>
              </a:pathLst>
            </a:custGeom>
            <a:solidFill>
              <a:srgbClr val="999999">
                <a:alpha val="25000"/>
              </a:srgbClr>
            </a:solidFill>
            <a:ln w="285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4">
              <a:extLst>
                <a:ext uri="{FF2B5EF4-FFF2-40B4-BE49-F238E27FC236}">
                  <a16:creationId xmlns:a16="http://schemas.microsoft.com/office/drawing/2014/main" id="{6796C03B-524E-4C89-91B0-627CD7274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3069" y="1403755"/>
              <a:ext cx="636947" cy="348944"/>
            </a:xfrm>
            <a:custGeom>
              <a:avLst/>
              <a:gdLst>
                <a:gd name="T0" fmla="*/ 2598 w 2650"/>
                <a:gd name="T1" fmla="*/ 1199 h 1455"/>
                <a:gd name="T2" fmla="*/ 2364 w 2650"/>
                <a:gd name="T3" fmla="*/ 679 h 1455"/>
                <a:gd name="T4" fmla="*/ 1522 w 2650"/>
                <a:gd name="T5" fmla="*/ 188 h 1455"/>
                <a:gd name="T6" fmla="*/ 565 w 2650"/>
                <a:gd name="T7" fmla="*/ 13 h 1455"/>
                <a:gd name="T8" fmla="*/ 53 w 2650"/>
                <a:gd name="T9" fmla="*/ 256 h 1455"/>
                <a:gd name="T10" fmla="*/ 286 w 2650"/>
                <a:gd name="T11" fmla="*/ 775 h 1455"/>
                <a:gd name="T12" fmla="*/ 1128 w 2650"/>
                <a:gd name="T13" fmla="*/ 1267 h 1455"/>
                <a:gd name="T14" fmla="*/ 2086 w 2650"/>
                <a:gd name="T15" fmla="*/ 1442 h 1455"/>
                <a:gd name="T16" fmla="*/ 2598 w 2650"/>
                <a:gd name="T17" fmla="*/ 1199 h 1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50" h="1455">
                  <a:moveTo>
                    <a:pt x="2598" y="1199"/>
                  </a:moveTo>
                  <a:cubicBezTo>
                    <a:pt x="2650" y="1056"/>
                    <a:pt x="2566" y="869"/>
                    <a:pt x="2364" y="679"/>
                  </a:cubicBezTo>
                  <a:cubicBezTo>
                    <a:pt x="2163" y="490"/>
                    <a:pt x="1860" y="313"/>
                    <a:pt x="1522" y="188"/>
                  </a:cubicBezTo>
                  <a:cubicBezTo>
                    <a:pt x="1185" y="63"/>
                    <a:pt x="840" y="0"/>
                    <a:pt x="565" y="13"/>
                  </a:cubicBezTo>
                  <a:cubicBezTo>
                    <a:pt x="289" y="25"/>
                    <a:pt x="105" y="113"/>
                    <a:pt x="53" y="256"/>
                  </a:cubicBezTo>
                  <a:cubicBezTo>
                    <a:pt x="0" y="399"/>
                    <a:pt x="84" y="586"/>
                    <a:pt x="286" y="775"/>
                  </a:cubicBezTo>
                  <a:cubicBezTo>
                    <a:pt x="488" y="965"/>
                    <a:pt x="791" y="1142"/>
                    <a:pt x="1128" y="1267"/>
                  </a:cubicBezTo>
                  <a:cubicBezTo>
                    <a:pt x="1466" y="1392"/>
                    <a:pt x="1810" y="1455"/>
                    <a:pt x="2086" y="1442"/>
                  </a:cubicBezTo>
                  <a:cubicBezTo>
                    <a:pt x="2361" y="1429"/>
                    <a:pt x="2546" y="1342"/>
                    <a:pt x="2598" y="1199"/>
                  </a:cubicBezTo>
                  <a:close/>
                </a:path>
              </a:pathLst>
            </a:custGeom>
            <a:solidFill>
              <a:srgbClr val="FF00FF">
                <a:alpha val="25000"/>
              </a:srgbClr>
            </a:solidFill>
            <a:ln w="20638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76">
              <a:extLst>
                <a:ext uri="{FF2B5EF4-FFF2-40B4-BE49-F238E27FC236}">
                  <a16:creationId xmlns:a16="http://schemas.microsoft.com/office/drawing/2014/main" id="{E8901912-8D65-4873-B85B-CA0A76914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4721" y="1433669"/>
              <a:ext cx="566340" cy="521008"/>
            </a:xfrm>
            <a:custGeom>
              <a:avLst/>
              <a:gdLst>
                <a:gd name="T0" fmla="*/ 2174 w 2315"/>
                <a:gd name="T1" fmla="*/ 207 h 2135"/>
                <a:gd name="T2" fmla="*/ 1538 w 2315"/>
                <a:gd name="T3" fmla="*/ 55 h 2135"/>
                <a:gd name="T4" fmla="*/ 680 w 2315"/>
                <a:gd name="T5" fmla="*/ 496 h 2135"/>
                <a:gd name="T6" fmla="*/ 101 w 2315"/>
                <a:gd name="T7" fmla="*/ 1272 h 2135"/>
                <a:gd name="T8" fmla="*/ 141 w 2315"/>
                <a:gd name="T9" fmla="*/ 1929 h 2135"/>
                <a:gd name="T10" fmla="*/ 776 w 2315"/>
                <a:gd name="T11" fmla="*/ 2081 h 2135"/>
                <a:gd name="T12" fmla="*/ 1634 w 2315"/>
                <a:gd name="T13" fmla="*/ 1639 h 2135"/>
                <a:gd name="T14" fmla="*/ 2213 w 2315"/>
                <a:gd name="T15" fmla="*/ 863 h 2135"/>
                <a:gd name="T16" fmla="*/ 2174 w 2315"/>
                <a:gd name="T17" fmla="*/ 207 h 2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5" h="2135">
                  <a:moveTo>
                    <a:pt x="2174" y="207"/>
                  </a:moveTo>
                  <a:cubicBezTo>
                    <a:pt x="2047" y="55"/>
                    <a:pt x="1819" y="0"/>
                    <a:pt x="1538" y="55"/>
                  </a:cubicBezTo>
                  <a:cubicBezTo>
                    <a:pt x="1258" y="109"/>
                    <a:pt x="949" y="268"/>
                    <a:pt x="680" y="496"/>
                  </a:cubicBezTo>
                  <a:cubicBezTo>
                    <a:pt x="410" y="724"/>
                    <a:pt x="202" y="1004"/>
                    <a:pt x="101" y="1272"/>
                  </a:cubicBezTo>
                  <a:cubicBezTo>
                    <a:pt x="0" y="1541"/>
                    <a:pt x="14" y="1777"/>
                    <a:pt x="141" y="1929"/>
                  </a:cubicBezTo>
                  <a:cubicBezTo>
                    <a:pt x="267" y="2080"/>
                    <a:pt x="496" y="2135"/>
                    <a:pt x="776" y="2081"/>
                  </a:cubicBezTo>
                  <a:cubicBezTo>
                    <a:pt x="1056" y="2027"/>
                    <a:pt x="1365" y="1868"/>
                    <a:pt x="1634" y="1639"/>
                  </a:cubicBezTo>
                  <a:cubicBezTo>
                    <a:pt x="1904" y="1411"/>
                    <a:pt x="2112" y="1132"/>
                    <a:pt x="2213" y="863"/>
                  </a:cubicBezTo>
                  <a:cubicBezTo>
                    <a:pt x="2315" y="595"/>
                    <a:pt x="2300" y="358"/>
                    <a:pt x="2174" y="207"/>
                  </a:cubicBezTo>
                  <a:close/>
                </a:path>
              </a:pathLst>
            </a:custGeom>
            <a:solidFill>
              <a:srgbClr val="FF00FF">
                <a:alpha val="25000"/>
              </a:srgbClr>
            </a:solidFill>
            <a:ln w="20638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cxnSp>
        <p:nvCxnSpPr>
          <p:cNvPr id="40" name="Google Shape;120;p13">
            <a:extLst>
              <a:ext uri="{FF2B5EF4-FFF2-40B4-BE49-F238E27FC236}">
                <a16:creationId xmlns:a16="http://schemas.microsoft.com/office/drawing/2014/main" id="{190D46EF-9E56-40DA-946D-085E615E23DB}"/>
              </a:ext>
            </a:extLst>
          </p:cNvPr>
          <p:cNvCxnSpPr>
            <a:cxnSpLocks/>
          </p:cNvCxnSpPr>
          <p:nvPr/>
        </p:nvCxnSpPr>
        <p:spPr>
          <a:xfrm>
            <a:off x="3842221" y="1446255"/>
            <a:ext cx="232500" cy="160325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" name="Google Shape;121;p13">
            <a:extLst>
              <a:ext uri="{FF2B5EF4-FFF2-40B4-BE49-F238E27FC236}">
                <a16:creationId xmlns:a16="http://schemas.microsoft.com/office/drawing/2014/main" id="{99478614-B4BA-49DF-BC49-0623B1B9C413}"/>
              </a:ext>
            </a:extLst>
          </p:cNvPr>
          <p:cNvCxnSpPr>
            <a:cxnSpLocks/>
          </p:cNvCxnSpPr>
          <p:nvPr/>
        </p:nvCxnSpPr>
        <p:spPr>
          <a:xfrm flipH="1">
            <a:off x="4318055" y="1567547"/>
            <a:ext cx="185834" cy="156365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" name="Google Shape;122;p13">
            <a:extLst>
              <a:ext uri="{FF2B5EF4-FFF2-40B4-BE49-F238E27FC236}">
                <a16:creationId xmlns:a16="http://schemas.microsoft.com/office/drawing/2014/main" id="{4B4CF3B8-2F5E-4A98-ACE1-EBB35D30AE63}"/>
              </a:ext>
            </a:extLst>
          </p:cNvPr>
          <p:cNvCxnSpPr>
            <a:cxnSpLocks/>
          </p:cNvCxnSpPr>
          <p:nvPr/>
        </p:nvCxnSpPr>
        <p:spPr>
          <a:xfrm flipH="1" flipV="1">
            <a:off x="4394800" y="2047243"/>
            <a:ext cx="258466" cy="209991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D4340B9-523D-427B-AF39-E6DA029B43C7}"/>
              </a:ext>
            </a:extLst>
          </p:cNvPr>
          <p:cNvCxnSpPr>
            <a:cxnSpLocks/>
          </p:cNvCxnSpPr>
          <p:nvPr/>
        </p:nvCxnSpPr>
        <p:spPr>
          <a:xfrm>
            <a:off x="262281" y="2635572"/>
            <a:ext cx="5431509" cy="291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9E16B15A-74FA-4C63-B115-3D94BE94F0DC}"/>
              </a:ext>
            </a:extLst>
          </p:cNvPr>
          <p:cNvGrpSpPr/>
          <p:nvPr/>
        </p:nvGrpSpPr>
        <p:grpSpPr>
          <a:xfrm>
            <a:off x="972745" y="2696670"/>
            <a:ext cx="1384990" cy="1498436"/>
            <a:chOff x="972745" y="2696670"/>
            <a:chExt cx="1384990" cy="1498436"/>
          </a:xfrm>
        </p:grpSpPr>
        <p:sp>
          <p:nvSpPr>
            <p:cNvPr id="44" name="Freeform 378">
              <a:extLst>
                <a:ext uri="{FF2B5EF4-FFF2-40B4-BE49-F238E27FC236}">
                  <a16:creationId xmlns:a16="http://schemas.microsoft.com/office/drawing/2014/main" id="{ADD45592-E59D-4BC5-94C2-97FCAC6558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0266" y="3493316"/>
              <a:ext cx="547469" cy="488756"/>
            </a:xfrm>
            <a:custGeom>
              <a:avLst/>
              <a:gdLst>
                <a:gd name="T0" fmla="*/ 2169 w 2292"/>
                <a:gd name="T1" fmla="*/ 1847 h 2051"/>
                <a:gd name="T2" fmla="*/ 2183 w 2292"/>
                <a:gd name="T3" fmla="*/ 1211 h 2051"/>
                <a:gd name="T4" fmla="*/ 1588 w 2292"/>
                <a:gd name="T5" fmla="*/ 466 h 2051"/>
                <a:gd name="T6" fmla="*/ 735 w 2292"/>
                <a:gd name="T7" fmla="*/ 49 h 2051"/>
                <a:gd name="T8" fmla="*/ 122 w 2292"/>
                <a:gd name="T9" fmla="*/ 204 h 2051"/>
                <a:gd name="T10" fmla="*/ 108 w 2292"/>
                <a:gd name="T11" fmla="*/ 840 h 2051"/>
                <a:gd name="T12" fmla="*/ 703 w 2292"/>
                <a:gd name="T13" fmla="*/ 1585 h 2051"/>
                <a:gd name="T14" fmla="*/ 1556 w 2292"/>
                <a:gd name="T15" fmla="*/ 2002 h 2051"/>
                <a:gd name="T16" fmla="*/ 2169 w 2292"/>
                <a:gd name="T17" fmla="*/ 1847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2" h="2051">
                  <a:moveTo>
                    <a:pt x="2169" y="1847"/>
                  </a:moveTo>
                  <a:cubicBezTo>
                    <a:pt x="2287" y="1699"/>
                    <a:pt x="2292" y="1470"/>
                    <a:pt x="2183" y="1211"/>
                  </a:cubicBezTo>
                  <a:cubicBezTo>
                    <a:pt x="2074" y="952"/>
                    <a:pt x="1860" y="684"/>
                    <a:pt x="1588" y="466"/>
                  </a:cubicBezTo>
                  <a:cubicBezTo>
                    <a:pt x="1317" y="248"/>
                    <a:pt x="1010" y="98"/>
                    <a:pt x="735" y="49"/>
                  </a:cubicBezTo>
                  <a:cubicBezTo>
                    <a:pt x="460" y="0"/>
                    <a:pt x="239" y="56"/>
                    <a:pt x="122" y="204"/>
                  </a:cubicBezTo>
                  <a:cubicBezTo>
                    <a:pt x="4" y="352"/>
                    <a:pt x="0" y="581"/>
                    <a:pt x="108" y="840"/>
                  </a:cubicBezTo>
                  <a:cubicBezTo>
                    <a:pt x="217" y="1099"/>
                    <a:pt x="431" y="1367"/>
                    <a:pt x="703" y="1585"/>
                  </a:cubicBezTo>
                  <a:cubicBezTo>
                    <a:pt x="974" y="1803"/>
                    <a:pt x="1281" y="1953"/>
                    <a:pt x="1556" y="2002"/>
                  </a:cubicBezTo>
                  <a:cubicBezTo>
                    <a:pt x="1831" y="2051"/>
                    <a:pt x="2052" y="1996"/>
                    <a:pt x="2169" y="1847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 w="20638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09">
              <a:extLst>
                <a:ext uri="{FF2B5EF4-FFF2-40B4-BE49-F238E27FC236}">
                  <a16:creationId xmlns:a16="http://schemas.microsoft.com/office/drawing/2014/main" id="{F58DE284-0D7B-44B4-BF2A-C53C5AD6E2CB}"/>
                </a:ext>
              </a:extLst>
            </p:cNvPr>
            <p:cNvSpPr>
              <a:spLocks/>
            </p:cNvSpPr>
            <p:nvPr/>
          </p:nvSpPr>
          <p:spPr bwMode="auto">
            <a:xfrm>
              <a:off x="974063" y="2996820"/>
              <a:ext cx="644368" cy="352595"/>
            </a:xfrm>
            <a:custGeom>
              <a:avLst/>
              <a:gdLst>
                <a:gd name="T0" fmla="*/ 2598 w 2650"/>
                <a:gd name="T1" fmla="*/ 1198 h 1454"/>
                <a:gd name="T2" fmla="*/ 2364 w 2650"/>
                <a:gd name="T3" fmla="*/ 679 h 1454"/>
                <a:gd name="T4" fmla="*/ 1522 w 2650"/>
                <a:gd name="T5" fmla="*/ 188 h 1454"/>
                <a:gd name="T6" fmla="*/ 565 w 2650"/>
                <a:gd name="T7" fmla="*/ 12 h 1454"/>
                <a:gd name="T8" fmla="*/ 53 w 2650"/>
                <a:gd name="T9" fmla="*/ 256 h 1454"/>
                <a:gd name="T10" fmla="*/ 286 w 2650"/>
                <a:gd name="T11" fmla="*/ 775 h 1454"/>
                <a:gd name="T12" fmla="*/ 1128 w 2650"/>
                <a:gd name="T13" fmla="*/ 1266 h 1454"/>
                <a:gd name="T14" fmla="*/ 2086 w 2650"/>
                <a:gd name="T15" fmla="*/ 1442 h 1454"/>
                <a:gd name="T16" fmla="*/ 2598 w 2650"/>
                <a:gd name="T17" fmla="*/ 1198 h 1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50" h="1454">
                  <a:moveTo>
                    <a:pt x="2598" y="1198"/>
                  </a:moveTo>
                  <a:cubicBezTo>
                    <a:pt x="2650" y="1055"/>
                    <a:pt x="2566" y="868"/>
                    <a:pt x="2364" y="679"/>
                  </a:cubicBezTo>
                  <a:cubicBezTo>
                    <a:pt x="2162" y="489"/>
                    <a:pt x="1860" y="313"/>
                    <a:pt x="1522" y="188"/>
                  </a:cubicBezTo>
                  <a:cubicBezTo>
                    <a:pt x="1185" y="63"/>
                    <a:pt x="840" y="0"/>
                    <a:pt x="565" y="12"/>
                  </a:cubicBezTo>
                  <a:cubicBezTo>
                    <a:pt x="289" y="25"/>
                    <a:pt x="105" y="113"/>
                    <a:pt x="53" y="256"/>
                  </a:cubicBezTo>
                  <a:cubicBezTo>
                    <a:pt x="0" y="399"/>
                    <a:pt x="84" y="585"/>
                    <a:pt x="286" y="775"/>
                  </a:cubicBezTo>
                  <a:cubicBezTo>
                    <a:pt x="488" y="964"/>
                    <a:pt x="791" y="1141"/>
                    <a:pt x="1128" y="1266"/>
                  </a:cubicBezTo>
                  <a:cubicBezTo>
                    <a:pt x="1466" y="1391"/>
                    <a:pt x="1810" y="1454"/>
                    <a:pt x="2086" y="1442"/>
                  </a:cubicBezTo>
                  <a:cubicBezTo>
                    <a:pt x="2361" y="1429"/>
                    <a:pt x="2545" y="1341"/>
                    <a:pt x="2598" y="1198"/>
                  </a:cubicBezTo>
                  <a:close/>
                </a:path>
              </a:pathLst>
            </a:custGeom>
            <a:solidFill>
              <a:srgbClr val="999999">
                <a:alpha val="25000"/>
              </a:srgbClr>
            </a:solidFill>
            <a:ln w="285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11">
              <a:extLst>
                <a:ext uri="{FF2B5EF4-FFF2-40B4-BE49-F238E27FC236}">
                  <a16:creationId xmlns:a16="http://schemas.microsoft.com/office/drawing/2014/main" id="{6A92FEB0-43BA-4809-9617-B760F8EF73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1723" y="3697522"/>
              <a:ext cx="557061" cy="497584"/>
            </a:xfrm>
            <a:custGeom>
              <a:avLst/>
              <a:gdLst>
                <a:gd name="T0" fmla="*/ 2170 w 2292"/>
                <a:gd name="T1" fmla="*/ 1848 h 2052"/>
                <a:gd name="T2" fmla="*/ 2183 w 2292"/>
                <a:gd name="T3" fmla="*/ 1211 h 2052"/>
                <a:gd name="T4" fmla="*/ 1589 w 2292"/>
                <a:gd name="T5" fmla="*/ 466 h 2052"/>
                <a:gd name="T6" fmla="*/ 735 w 2292"/>
                <a:gd name="T7" fmla="*/ 49 h 2052"/>
                <a:gd name="T8" fmla="*/ 122 w 2292"/>
                <a:gd name="T9" fmla="*/ 204 h 2052"/>
                <a:gd name="T10" fmla="*/ 109 w 2292"/>
                <a:gd name="T11" fmla="*/ 841 h 2052"/>
                <a:gd name="T12" fmla="*/ 703 w 2292"/>
                <a:gd name="T13" fmla="*/ 1586 h 2052"/>
                <a:gd name="T14" fmla="*/ 1557 w 2292"/>
                <a:gd name="T15" fmla="*/ 2003 h 2052"/>
                <a:gd name="T16" fmla="*/ 2170 w 2292"/>
                <a:gd name="T17" fmla="*/ 1848 h 2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2" h="2052">
                  <a:moveTo>
                    <a:pt x="2170" y="1848"/>
                  </a:moveTo>
                  <a:cubicBezTo>
                    <a:pt x="2287" y="1699"/>
                    <a:pt x="2292" y="1470"/>
                    <a:pt x="2183" y="1211"/>
                  </a:cubicBezTo>
                  <a:cubicBezTo>
                    <a:pt x="2074" y="952"/>
                    <a:pt x="1860" y="684"/>
                    <a:pt x="1589" y="466"/>
                  </a:cubicBezTo>
                  <a:cubicBezTo>
                    <a:pt x="1317" y="248"/>
                    <a:pt x="1010" y="98"/>
                    <a:pt x="735" y="49"/>
                  </a:cubicBezTo>
                  <a:cubicBezTo>
                    <a:pt x="460" y="0"/>
                    <a:pt x="240" y="56"/>
                    <a:pt x="122" y="204"/>
                  </a:cubicBezTo>
                  <a:cubicBezTo>
                    <a:pt x="5" y="353"/>
                    <a:pt x="0" y="582"/>
                    <a:pt x="109" y="841"/>
                  </a:cubicBezTo>
                  <a:cubicBezTo>
                    <a:pt x="218" y="1100"/>
                    <a:pt x="432" y="1368"/>
                    <a:pt x="703" y="1586"/>
                  </a:cubicBezTo>
                  <a:cubicBezTo>
                    <a:pt x="975" y="1804"/>
                    <a:pt x="1282" y="1954"/>
                    <a:pt x="1557" y="2003"/>
                  </a:cubicBezTo>
                  <a:cubicBezTo>
                    <a:pt x="1832" y="2052"/>
                    <a:pt x="2052" y="1996"/>
                    <a:pt x="2170" y="1848"/>
                  </a:cubicBezTo>
                  <a:close/>
                </a:path>
              </a:pathLst>
            </a:custGeom>
            <a:solidFill>
              <a:srgbClr val="999999">
                <a:alpha val="25000"/>
              </a:srgbClr>
            </a:solidFill>
            <a:ln w="285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02">
              <a:extLst>
                <a:ext uri="{FF2B5EF4-FFF2-40B4-BE49-F238E27FC236}">
                  <a16:creationId xmlns:a16="http://schemas.microsoft.com/office/drawing/2014/main" id="{529E3A82-9D00-4B1C-9B4C-4B7ED91BD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6635" y="2999064"/>
              <a:ext cx="562896" cy="517784"/>
            </a:xfrm>
            <a:custGeom>
              <a:avLst/>
              <a:gdLst>
                <a:gd name="T0" fmla="*/ 2174 w 2315"/>
                <a:gd name="T1" fmla="*/ 207 h 2135"/>
                <a:gd name="T2" fmla="*/ 1538 w 2315"/>
                <a:gd name="T3" fmla="*/ 54 h 2135"/>
                <a:gd name="T4" fmla="*/ 680 w 2315"/>
                <a:gd name="T5" fmla="*/ 496 h 2135"/>
                <a:gd name="T6" fmla="*/ 101 w 2315"/>
                <a:gd name="T7" fmla="*/ 1272 h 2135"/>
                <a:gd name="T8" fmla="*/ 140 w 2315"/>
                <a:gd name="T9" fmla="*/ 1928 h 2135"/>
                <a:gd name="T10" fmla="*/ 776 w 2315"/>
                <a:gd name="T11" fmla="*/ 2081 h 2135"/>
                <a:gd name="T12" fmla="*/ 1634 w 2315"/>
                <a:gd name="T13" fmla="*/ 1639 h 2135"/>
                <a:gd name="T14" fmla="*/ 2213 w 2315"/>
                <a:gd name="T15" fmla="*/ 863 h 2135"/>
                <a:gd name="T16" fmla="*/ 2174 w 2315"/>
                <a:gd name="T17" fmla="*/ 207 h 2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5" h="2135">
                  <a:moveTo>
                    <a:pt x="2174" y="207"/>
                  </a:moveTo>
                  <a:cubicBezTo>
                    <a:pt x="2047" y="55"/>
                    <a:pt x="1819" y="0"/>
                    <a:pt x="1538" y="54"/>
                  </a:cubicBezTo>
                  <a:cubicBezTo>
                    <a:pt x="1258" y="109"/>
                    <a:pt x="949" y="267"/>
                    <a:pt x="680" y="496"/>
                  </a:cubicBezTo>
                  <a:cubicBezTo>
                    <a:pt x="410" y="724"/>
                    <a:pt x="202" y="1003"/>
                    <a:pt x="101" y="1272"/>
                  </a:cubicBezTo>
                  <a:cubicBezTo>
                    <a:pt x="0" y="1541"/>
                    <a:pt x="14" y="1777"/>
                    <a:pt x="140" y="1928"/>
                  </a:cubicBezTo>
                  <a:cubicBezTo>
                    <a:pt x="267" y="2080"/>
                    <a:pt x="496" y="2135"/>
                    <a:pt x="776" y="2081"/>
                  </a:cubicBezTo>
                  <a:cubicBezTo>
                    <a:pt x="1056" y="2026"/>
                    <a:pt x="1365" y="1868"/>
                    <a:pt x="1634" y="1639"/>
                  </a:cubicBezTo>
                  <a:cubicBezTo>
                    <a:pt x="1904" y="1411"/>
                    <a:pt x="2112" y="1132"/>
                    <a:pt x="2213" y="863"/>
                  </a:cubicBezTo>
                  <a:cubicBezTo>
                    <a:pt x="2315" y="594"/>
                    <a:pt x="2300" y="358"/>
                    <a:pt x="2174" y="207"/>
                  </a:cubicBezTo>
                  <a:close/>
                </a:path>
              </a:pathLst>
            </a:custGeom>
            <a:solidFill>
              <a:srgbClr val="999999">
                <a:alpha val="25000"/>
              </a:srgbClr>
            </a:solidFill>
            <a:ln w="285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74">
              <a:extLst>
                <a:ext uri="{FF2B5EF4-FFF2-40B4-BE49-F238E27FC236}">
                  <a16:creationId xmlns:a16="http://schemas.microsoft.com/office/drawing/2014/main" id="{B328DCA2-744A-4D72-B5EF-37583C012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972745" y="2696670"/>
              <a:ext cx="636947" cy="348944"/>
            </a:xfrm>
            <a:custGeom>
              <a:avLst/>
              <a:gdLst>
                <a:gd name="T0" fmla="*/ 2598 w 2650"/>
                <a:gd name="T1" fmla="*/ 1199 h 1455"/>
                <a:gd name="T2" fmla="*/ 2364 w 2650"/>
                <a:gd name="T3" fmla="*/ 679 h 1455"/>
                <a:gd name="T4" fmla="*/ 1522 w 2650"/>
                <a:gd name="T5" fmla="*/ 188 h 1455"/>
                <a:gd name="T6" fmla="*/ 565 w 2650"/>
                <a:gd name="T7" fmla="*/ 13 h 1455"/>
                <a:gd name="T8" fmla="*/ 53 w 2650"/>
                <a:gd name="T9" fmla="*/ 256 h 1455"/>
                <a:gd name="T10" fmla="*/ 286 w 2650"/>
                <a:gd name="T11" fmla="*/ 775 h 1455"/>
                <a:gd name="T12" fmla="*/ 1128 w 2650"/>
                <a:gd name="T13" fmla="*/ 1267 h 1455"/>
                <a:gd name="T14" fmla="*/ 2086 w 2650"/>
                <a:gd name="T15" fmla="*/ 1442 h 1455"/>
                <a:gd name="T16" fmla="*/ 2598 w 2650"/>
                <a:gd name="T17" fmla="*/ 1199 h 1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50" h="1455">
                  <a:moveTo>
                    <a:pt x="2598" y="1199"/>
                  </a:moveTo>
                  <a:cubicBezTo>
                    <a:pt x="2650" y="1056"/>
                    <a:pt x="2566" y="869"/>
                    <a:pt x="2364" y="679"/>
                  </a:cubicBezTo>
                  <a:cubicBezTo>
                    <a:pt x="2163" y="490"/>
                    <a:pt x="1860" y="313"/>
                    <a:pt x="1522" y="188"/>
                  </a:cubicBezTo>
                  <a:cubicBezTo>
                    <a:pt x="1185" y="63"/>
                    <a:pt x="840" y="0"/>
                    <a:pt x="565" y="13"/>
                  </a:cubicBezTo>
                  <a:cubicBezTo>
                    <a:pt x="289" y="25"/>
                    <a:pt x="105" y="113"/>
                    <a:pt x="53" y="256"/>
                  </a:cubicBezTo>
                  <a:cubicBezTo>
                    <a:pt x="0" y="399"/>
                    <a:pt x="84" y="586"/>
                    <a:pt x="286" y="775"/>
                  </a:cubicBezTo>
                  <a:cubicBezTo>
                    <a:pt x="488" y="965"/>
                    <a:pt x="791" y="1142"/>
                    <a:pt x="1128" y="1267"/>
                  </a:cubicBezTo>
                  <a:cubicBezTo>
                    <a:pt x="1466" y="1392"/>
                    <a:pt x="1810" y="1455"/>
                    <a:pt x="2086" y="1442"/>
                  </a:cubicBezTo>
                  <a:cubicBezTo>
                    <a:pt x="2361" y="1429"/>
                    <a:pt x="2546" y="1342"/>
                    <a:pt x="2598" y="1199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 w="20638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376">
              <a:extLst>
                <a:ext uri="{FF2B5EF4-FFF2-40B4-BE49-F238E27FC236}">
                  <a16:creationId xmlns:a16="http://schemas.microsoft.com/office/drawing/2014/main" id="{180DA425-6ED4-450A-B87D-11B0695DD0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913" y="2703567"/>
              <a:ext cx="566340" cy="521008"/>
            </a:xfrm>
            <a:custGeom>
              <a:avLst/>
              <a:gdLst>
                <a:gd name="T0" fmla="*/ 2174 w 2315"/>
                <a:gd name="T1" fmla="*/ 207 h 2135"/>
                <a:gd name="T2" fmla="*/ 1538 w 2315"/>
                <a:gd name="T3" fmla="*/ 55 h 2135"/>
                <a:gd name="T4" fmla="*/ 680 w 2315"/>
                <a:gd name="T5" fmla="*/ 496 h 2135"/>
                <a:gd name="T6" fmla="*/ 101 w 2315"/>
                <a:gd name="T7" fmla="*/ 1272 h 2135"/>
                <a:gd name="T8" fmla="*/ 141 w 2315"/>
                <a:gd name="T9" fmla="*/ 1929 h 2135"/>
                <a:gd name="T10" fmla="*/ 776 w 2315"/>
                <a:gd name="T11" fmla="*/ 2081 h 2135"/>
                <a:gd name="T12" fmla="*/ 1634 w 2315"/>
                <a:gd name="T13" fmla="*/ 1639 h 2135"/>
                <a:gd name="T14" fmla="*/ 2213 w 2315"/>
                <a:gd name="T15" fmla="*/ 863 h 2135"/>
                <a:gd name="T16" fmla="*/ 2174 w 2315"/>
                <a:gd name="T17" fmla="*/ 207 h 2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5" h="2135">
                  <a:moveTo>
                    <a:pt x="2174" y="207"/>
                  </a:moveTo>
                  <a:cubicBezTo>
                    <a:pt x="2047" y="55"/>
                    <a:pt x="1819" y="0"/>
                    <a:pt x="1538" y="55"/>
                  </a:cubicBezTo>
                  <a:cubicBezTo>
                    <a:pt x="1258" y="109"/>
                    <a:pt x="949" y="268"/>
                    <a:pt x="680" y="496"/>
                  </a:cubicBezTo>
                  <a:cubicBezTo>
                    <a:pt x="410" y="724"/>
                    <a:pt x="202" y="1004"/>
                    <a:pt x="101" y="1272"/>
                  </a:cubicBezTo>
                  <a:cubicBezTo>
                    <a:pt x="0" y="1541"/>
                    <a:pt x="14" y="1777"/>
                    <a:pt x="141" y="1929"/>
                  </a:cubicBezTo>
                  <a:cubicBezTo>
                    <a:pt x="267" y="2080"/>
                    <a:pt x="496" y="2135"/>
                    <a:pt x="776" y="2081"/>
                  </a:cubicBezTo>
                  <a:cubicBezTo>
                    <a:pt x="1056" y="2027"/>
                    <a:pt x="1365" y="1868"/>
                    <a:pt x="1634" y="1639"/>
                  </a:cubicBezTo>
                  <a:cubicBezTo>
                    <a:pt x="1904" y="1411"/>
                    <a:pt x="2112" y="1132"/>
                    <a:pt x="2213" y="863"/>
                  </a:cubicBezTo>
                  <a:cubicBezTo>
                    <a:pt x="2315" y="595"/>
                    <a:pt x="2300" y="358"/>
                    <a:pt x="2174" y="207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 w="20638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cxnSp>
          <p:nvCxnSpPr>
            <p:cNvPr id="50" name="Google Shape;120;p13">
              <a:extLst>
                <a:ext uri="{FF2B5EF4-FFF2-40B4-BE49-F238E27FC236}">
                  <a16:creationId xmlns:a16="http://schemas.microsoft.com/office/drawing/2014/main" id="{DE6D6E53-79FB-4EAD-9850-D1E925C4F8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1218" y="2877744"/>
              <a:ext cx="0" cy="30122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6" name="Google Shape;120;p13">
              <a:extLst>
                <a:ext uri="{FF2B5EF4-FFF2-40B4-BE49-F238E27FC236}">
                  <a16:creationId xmlns:a16="http://schemas.microsoft.com/office/drawing/2014/main" id="{9BBE6EE1-D5A2-4701-A784-FBCB112E45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0253" y="3697215"/>
              <a:ext cx="0" cy="30122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7" name="Google Shape;120;p13">
              <a:extLst>
                <a:ext uri="{FF2B5EF4-FFF2-40B4-BE49-F238E27FC236}">
                  <a16:creationId xmlns:a16="http://schemas.microsoft.com/office/drawing/2014/main" id="{8B5799C9-F864-41C1-970F-28096D33E6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98234" y="2987638"/>
              <a:ext cx="0" cy="30122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9FFE44A9-43D1-4B94-80A6-BFA82D6A3ADC}"/>
              </a:ext>
            </a:extLst>
          </p:cNvPr>
          <p:cNvGrpSpPr/>
          <p:nvPr/>
        </p:nvGrpSpPr>
        <p:grpSpPr>
          <a:xfrm>
            <a:off x="3500634" y="2996513"/>
            <a:ext cx="1377066" cy="1433977"/>
            <a:chOff x="3500634" y="2996513"/>
            <a:chExt cx="1377066" cy="1433977"/>
          </a:xfrm>
        </p:grpSpPr>
        <p:sp>
          <p:nvSpPr>
            <p:cNvPr id="24" name="Freeform 378">
              <a:extLst>
                <a:ext uri="{FF2B5EF4-FFF2-40B4-BE49-F238E27FC236}">
                  <a16:creationId xmlns:a16="http://schemas.microsoft.com/office/drawing/2014/main" id="{1762B7E4-A177-42AF-8B63-4DA319643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2671" y="3941734"/>
              <a:ext cx="547469" cy="488756"/>
            </a:xfrm>
            <a:custGeom>
              <a:avLst/>
              <a:gdLst>
                <a:gd name="T0" fmla="*/ 2169 w 2292"/>
                <a:gd name="T1" fmla="*/ 1847 h 2051"/>
                <a:gd name="T2" fmla="*/ 2183 w 2292"/>
                <a:gd name="T3" fmla="*/ 1211 h 2051"/>
                <a:gd name="T4" fmla="*/ 1588 w 2292"/>
                <a:gd name="T5" fmla="*/ 466 h 2051"/>
                <a:gd name="T6" fmla="*/ 735 w 2292"/>
                <a:gd name="T7" fmla="*/ 49 h 2051"/>
                <a:gd name="T8" fmla="*/ 122 w 2292"/>
                <a:gd name="T9" fmla="*/ 204 h 2051"/>
                <a:gd name="T10" fmla="*/ 108 w 2292"/>
                <a:gd name="T11" fmla="*/ 840 h 2051"/>
                <a:gd name="T12" fmla="*/ 703 w 2292"/>
                <a:gd name="T13" fmla="*/ 1585 h 2051"/>
                <a:gd name="T14" fmla="*/ 1556 w 2292"/>
                <a:gd name="T15" fmla="*/ 2002 h 2051"/>
                <a:gd name="T16" fmla="*/ 2169 w 2292"/>
                <a:gd name="T17" fmla="*/ 1847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2" h="2051">
                  <a:moveTo>
                    <a:pt x="2169" y="1847"/>
                  </a:moveTo>
                  <a:cubicBezTo>
                    <a:pt x="2287" y="1699"/>
                    <a:pt x="2292" y="1470"/>
                    <a:pt x="2183" y="1211"/>
                  </a:cubicBezTo>
                  <a:cubicBezTo>
                    <a:pt x="2074" y="952"/>
                    <a:pt x="1860" y="684"/>
                    <a:pt x="1588" y="466"/>
                  </a:cubicBezTo>
                  <a:cubicBezTo>
                    <a:pt x="1317" y="248"/>
                    <a:pt x="1010" y="98"/>
                    <a:pt x="735" y="49"/>
                  </a:cubicBezTo>
                  <a:cubicBezTo>
                    <a:pt x="460" y="0"/>
                    <a:pt x="239" y="56"/>
                    <a:pt x="122" y="204"/>
                  </a:cubicBezTo>
                  <a:cubicBezTo>
                    <a:pt x="4" y="352"/>
                    <a:pt x="0" y="581"/>
                    <a:pt x="108" y="840"/>
                  </a:cubicBezTo>
                  <a:cubicBezTo>
                    <a:pt x="217" y="1099"/>
                    <a:pt x="431" y="1367"/>
                    <a:pt x="703" y="1585"/>
                  </a:cubicBezTo>
                  <a:cubicBezTo>
                    <a:pt x="974" y="1803"/>
                    <a:pt x="1281" y="1953"/>
                    <a:pt x="1556" y="2002"/>
                  </a:cubicBezTo>
                  <a:cubicBezTo>
                    <a:pt x="1831" y="2051"/>
                    <a:pt x="2052" y="1996"/>
                    <a:pt x="2169" y="1847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 w="20638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409">
              <a:extLst>
                <a:ext uri="{FF2B5EF4-FFF2-40B4-BE49-F238E27FC236}">
                  <a16:creationId xmlns:a16="http://schemas.microsoft.com/office/drawing/2014/main" id="{EE80347F-D69D-4447-AAAE-03B743C648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2979" y="2996513"/>
              <a:ext cx="644368" cy="352595"/>
            </a:xfrm>
            <a:custGeom>
              <a:avLst/>
              <a:gdLst>
                <a:gd name="T0" fmla="*/ 2598 w 2650"/>
                <a:gd name="T1" fmla="*/ 1198 h 1454"/>
                <a:gd name="T2" fmla="*/ 2364 w 2650"/>
                <a:gd name="T3" fmla="*/ 679 h 1454"/>
                <a:gd name="T4" fmla="*/ 1522 w 2650"/>
                <a:gd name="T5" fmla="*/ 188 h 1454"/>
                <a:gd name="T6" fmla="*/ 565 w 2650"/>
                <a:gd name="T7" fmla="*/ 12 h 1454"/>
                <a:gd name="T8" fmla="*/ 53 w 2650"/>
                <a:gd name="T9" fmla="*/ 256 h 1454"/>
                <a:gd name="T10" fmla="*/ 286 w 2650"/>
                <a:gd name="T11" fmla="*/ 775 h 1454"/>
                <a:gd name="T12" fmla="*/ 1128 w 2650"/>
                <a:gd name="T13" fmla="*/ 1266 h 1454"/>
                <a:gd name="T14" fmla="*/ 2086 w 2650"/>
                <a:gd name="T15" fmla="*/ 1442 h 1454"/>
                <a:gd name="T16" fmla="*/ 2598 w 2650"/>
                <a:gd name="T17" fmla="*/ 1198 h 1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50" h="1454">
                  <a:moveTo>
                    <a:pt x="2598" y="1198"/>
                  </a:moveTo>
                  <a:cubicBezTo>
                    <a:pt x="2650" y="1055"/>
                    <a:pt x="2566" y="868"/>
                    <a:pt x="2364" y="679"/>
                  </a:cubicBezTo>
                  <a:cubicBezTo>
                    <a:pt x="2162" y="489"/>
                    <a:pt x="1860" y="313"/>
                    <a:pt x="1522" y="188"/>
                  </a:cubicBezTo>
                  <a:cubicBezTo>
                    <a:pt x="1185" y="63"/>
                    <a:pt x="840" y="0"/>
                    <a:pt x="565" y="12"/>
                  </a:cubicBezTo>
                  <a:cubicBezTo>
                    <a:pt x="289" y="25"/>
                    <a:pt x="105" y="113"/>
                    <a:pt x="53" y="256"/>
                  </a:cubicBezTo>
                  <a:cubicBezTo>
                    <a:pt x="0" y="399"/>
                    <a:pt x="84" y="585"/>
                    <a:pt x="286" y="775"/>
                  </a:cubicBezTo>
                  <a:cubicBezTo>
                    <a:pt x="488" y="964"/>
                    <a:pt x="791" y="1141"/>
                    <a:pt x="1128" y="1266"/>
                  </a:cubicBezTo>
                  <a:cubicBezTo>
                    <a:pt x="1466" y="1391"/>
                    <a:pt x="1810" y="1454"/>
                    <a:pt x="2086" y="1442"/>
                  </a:cubicBezTo>
                  <a:cubicBezTo>
                    <a:pt x="2361" y="1429"/>
                    <a:pt x="2545" y="1341"/>
                    <a:pt x="2598" y="1198"/>
                  </a:cubicBezTo>
                  <a:close/>
                </a:path>
              </a:pathLst>
            </a:custGeom>
            <a:solidFill>
              <a:srgbClr val="999999">
                <a:alpha val="25000"/>
              </a:srgbClr>
            </a:solidFill>
            <a:ln w="285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411">
              <a:extLst>
                <a:ext uri="{FF2B5EF4-FFF2-40B4-BE49-F238E27FC236}">
                  <a16:creationId xmlns:a16="http://schemas.microsoft.com/office/drawing/2014/main" id="{FCDB96EB-4573-4C54-B3FB-E08036EC24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0639" y="3697215"/>
              <a:ext cx="557061" cy="497584"/>
            </a:xfrm>
            <a:custGeom>
              <a:avLst/>
              <a:gdLst>
                <a:gd name="T0" fmla="*/ 2170 w 2292"/>
                <a:gd name="T1" fmla="*/ 1848 h 2052"/>
                <a:gd name="T2" fmla="*/ 2183 w 2292"/>
                <a:gd name="T3" fmla="*/ 1211 h 2052"/>
                <a:gd name="T4" fmla="*/ 1589 w 2292"/>
                <a:gd name="T5" fmla="*/ 466 h 2052"/>
                <a:gd name="T6" fmla="*/ 735 w 2292"/>
                <a:gd name="T7" fmla="*/ 49 h 2052"/>
                <a:gd name="T8" fmla="*/ 122 w 2292"/>
                <a:gd name="T9" fmla="*/ 204 h 2052"/>
                <a:gd name="T10" fmla="*/ 109 w 2292"/>
                <a:gd name="T11" fmla="*/ 841 h 2052"/>
                <a:gd name="T12" fmla="*/ 703 w 2292"/>
                <a:gd name="T13" fmla="*/ 1586 h 2052"/>
                <a:gd name="T14" fmla="*/ 1557 w 2292"/>
                <a:gd name="T15" fmla="*/ 2003 h 2052"/>
                <a:gd name="T16" fmla="*/ 2170 w 2292"/>
                <a:gd name="T17" fmla="*/ 1848 h 2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2" h="2052">
                  <a:moveTo>
                    <a:pt x="2170" y="1848"/>
                  </a:moveTo>
                  <a:cubicBezTo>
                    <a:pt x="2287" y="1699"/>
                    <a:pt x="2292" y="1470"/>
                    <a:pt x="2183" y="1211"/>
                  </a:cubicBezTo>
                  <a:cubicBezTo>
                    <a:pt x="2074" y="952"/>
                    <a:pt x="1860" y="684"/>
                    <a:pt x="1589" y="466"/>
                  </a:cubicBezTo>
                  <a:cubicBezTo>
                    <a:pt x="1317" y="248"/>
                    <a:pt x="1010" y="98"/>
                    <a:pt x="735" y="49"/>
                  </a:cubicBezTo>
                  <a:cubicBezTo>
                    <a:pt x="460" y="0"/>
                    <a:pt x="240" y="56"/>
                    <a:pt x="122" y="204"/>
                  </a:cubicBezTo>
                  <a:cubicBezTo>
                    <a:pt x="5" y="353"/>
                    <a:pt x="0" y="582"/>
                    <a:pt x="109" y="841"/>
                  </a:cubicBezTo>
                  <a:cubicBezTo>
                    <a:pt x="218" y="1100"/>
                    <a:pt x="432" y="1368"/>
                    <a:pt x="703" y="1586"/>
                  </a:cubicBezTo>
                  <a:cubicBezTo>
                    <a:pt x="975" y="1804"/>
                    <a:pt x="1282" y="1954"/>
                    <a:pt x="1557" y="2003"/>
                  </a:cubicBezTo>
                  <a:cubicBezTo>
                    <a:pt x="1832" y="2052"/>
                    <a:pt x="2052" y="1996"/>
                    <a:pt x="2170" y="1848"/>
                  </a:cubicBezTo>
                  <a:close/>
                </a:path>
              </a:pathLst>
            </a:custGeom>
            <a:solidFill>
              <a:srgbClr val="999999">
                <a:alpha val="25000"/>
              </a:srgbClr>
            </a:solidFill>
            <a:ln w="285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2">
              <a:extLst>
                <a:ext uri="{FF2B5EF4-FFF2-40B4-BE49-F238E27FC236}">
                  <a16:creationId xmlns:a16="http://schemas.microsoft.com/office/drawing/2014/main" id="{B0062EB3-F33F-4E45-9D58-A5C7291D2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5551" y="2998757"/>
              <a:ext cx="562896" cy="517784"/>
            </a:xfrm>
            <a:custGeom>
              <a:avLst/>
              <a:gdLst>
                <a:gd name="T0" fmla="*/ 2174 w 2315"/>
                <a:gd name="T1" fmla="*/ 207 h 2135"/>
                <a:gd name="T2" fmla="*/ 1538 w 2315"/>
                <a:gd name="T3" fmla="*/ 54 h 2135"/>
                <a:gd name="T4" fmla="*/ 680 w 2315"/>
                <a:gd name="T5" fmla="*/ 496 h 2135"/>
                <a:gd name="T6" fmla="*/ 101 w 2315"/>
                <a:gd name="T7" fmla="*/ 1272 h 2135"/>
                <a:gd name="T8" fmla="*/ 140 w 2315"/>
                <a:gd name="T9" fmla="*/ 1928 h 2135"/>
                <a:gd name="T10" fmla="*/ 776 w 2315"/>
                <a:gd name="T11" fmla="*/ 2081 h 2135"/>
                <a:gd name="T12" fmla="*/ 1634 w 2315"/>
                <a:gd name="T13" fmla="*/ 1639 h 2135"/>
                <a:gd name="T14" fmla="*/ 2213 w 2315"/>
                <a:gd name="T15" fmla="*/ 863 h 2135"/>
                <a:gd name="T16" fmla="*/ 2174 w 2315"/>
                <a:gd name="T17" fmla="*/ 207 h 2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5" h="2135">
                  <a:moveTo>
                    <a:pt x="2174" y="207"/>
                  </a:moveTo>
                  <a:cubicBezTo>
                    <a:pt x="2047" y="55"/>
                    <a:pt x="1819" y="0"/>
                    <a:pt x="1538" y="54"/>
                  </a:cubicBezTo>
                  <a:cubicBezTo>
                    <a:pt x="1258" y="109"/>
                    <a:pt x="949" y="267"/>
                    <a:pt x="680" y="496"/>
                  </a:cubicBezTo>
                  <a:cubicBezTo>
                    <a:pt x="410" y="724"/>
                    <a:pt x="202" y="1003"/>
                    <a:pt x="101" y="1272"/>
                  </a:cubicBezTo>
                  <a:cubicBezTo>
                    <a:pt x="0" y="1541"/>
                    <a:pt x="14" y="1777"/>
                    <a:pt x="140" y="1928"/>
                  </a:cubicBezTo>
                  <a:cubicBezTo>
                    <a:pt x="267" y="2080"/>
                    <a:pt x="496" y="2135"/>
                    <a:pt x="776" y="2081"/>
                  </a:cubicBezTo>
                  <a:cubicBezTo>
                    <a:pt x="1056" y="2026"/>
                    <a:pt x="1365" y="1868"/>
                    <a:pt x="1634" y="1639"/>
                  </a:cubicBezTo>
                  <a:cubicBezTo>
                    <a:pt x="1904" y="1411"/>
                    <a:pt x="2112" y="1132"/>
                    <a:pt x="2213" y="863"/>
                  </a:cubicBezTo>
                  <a:cubicBezTo>
                    <a:pt x="2315" y="594"/>
                    <a:pt x="2300" y="358"/>
                    <a:pt x="2174" y="207"/>
                  </a:cubicBezTo>
                  <a:close/>
                </a:path>
              </a:pathLst>
            </a:custGeom>
            <a:solidFill>
              <a:srgbClr val="999999">
                <a:alpha val="25000"/>
              </a:srgbClr>
            </a:solidFill>
            <a:ln w="285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374">
              <a:extLst>
                <a:ext uri="{FF2B5EF4-FFF2-40B4-BE49-F238E27FC236}">
                  <a16:creationId xmlns:a16="http://schemas.microsoft.com/office/drawing/2014/main" id="{C961141A-21BB-413B-A5F9-027EBB6079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0634" y="3233915"/>
              <a:ext cx="636947" cy="348944"/>
            </a:xfrm>
            <a:custGeom>
              <a:avLst/>
              <a:gdLst>
                <a:gd name="T0" fmla="*/ 2598 w 2650"/>
                <a:gd name="T1" fmla="*/ 1199 h 1455"/>
                <a:gd name="T2" fmla="*/ 2364 w 2650"/>
                <a:gd name="T3" fmla="*/ 679 h 1455"/>
                <a:gd name="T4" fmla="*/ 1522 w 2650"/>
                <a:gd name="T5" fmla="*/ 188 h 1455"/>
                <a:gd name="T6" fmla="*/ 565 w 2650"/>
                <a:gd name="T7" fmla="*/ 13 h 1455"/>
                <a:gd name="T8" fmla="*/ 53 w 2650"/>
                <a:gd name="T9" fmla="*/ 256 h 1455"/>
                <a:gd name="T10" fmla="*/ 286 w 2650"/>
                <a:gd name="T11" fmla="*/ 775 h 1455"/>
                <a:gd name="T12" fmla="*/ 1128 w 2650"/>
                <a:gd name="T13" fmla="*/ 1267 h 1455"/>
                <a:gd name="T14" fmla="*/ 2086 w 2650"/>
                <a:gd name="T15" fmla="*/ 1442 h 1455"/>
                <a:gd name="T16" fmla="*/ 2598 w 2650"/>
                <a:gd name="T17" fmla="*/ 1199 h 1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50" h="1455">
                  <a:moveTo>
                    <a:pt x="2598" y="1199"/>
                  </a:moveTo>
                  <a:cubicBezTo>
                    <a:pt x="2650" y="1056"/>
                    <a:pt x="2566" y="869"/>
                    <a:pt x="2364" y="679"/>
                  </a:cubicBezTo>
                  <a:cubicBezTo>
                    <a:pt x="2163" y="490"/>
                    <a:pt x="1860" y="313"/>
                    <a:pt x="1522" y="188"/>
                  </a:cubicBezTo>
                  <a:cubicBezTo>
                    <a:pt x="1185" y="63"/>
                    <a:pt x="840" y="0"/>
                    <a:pt x="565" y="13"/>
                  </a:cubicBezTo>
                  <a:cubicBezTo>
                    <a:pt x="289" y="25"/>
                    <a:pt x="105" y="113"/>
                    <a:pt x="53" y="256"/>
                  </a:cubicBezTo>
                  <a:cubicBezTo>
                    <a:pt x="0" y="399"/>
                    <a:pt x="84" y="586"/>
                    <a:pt x="286" y="775"/>
                  </a:cubicBezTo>
                  <a:cubicBezTo>
                    <a:pt x="488" y="965"/>
                    <a:pt x="791" y="1142"/>
                    <a:pt x="1128" y="1267"/>
                  </a:cubicBezTo>
                  <a:cubicBezTo>
                    <a:pt x="1466" y="1392"/>
                    <a:pt x="1810" y="1455"/>
                    <a:pt x="2086" y="1442"/>
                  </a:cubicBezTo>
                  <a:cubicBezTo>
                    <a:pt x="2361" y="1429"/>
                    <a:pt x="2546" y="1342"/>
                    <a:pt x="2598" y="1199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 w="20638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376">
              <a:extLst>
                <a:ext uri="{FF2B5EF4-FFF2-40B4-BE49-F238E27FC236}">
                  <a16:creationId xmlns:a16="http://schemas.microsoft.com/office/drawing/2014/main" id="{4FA19837-5EF0-4FB5-8F0A-C61B2F287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3829" y="3233915"/>
              <a:ext cx="566340" cy="521008"/>
            </a:xfrm>
            <a:custGeom>
              <a:avLst/>
              <a:gdLst>
                <a:gd name="T0" fmla="*/ 2174 w 2315"/>
                <a:gd name="T1" fmla="*/ 207 h 2135"/>
                <a:gd name="T2" fmla="*/ 1538 w 2315"/>
                <a:gd name="T3" fmla="*/ 55 h 2135"/>
                <a:gd name="T4" fmla="*/ 680 w 2315"/>
                <a:gd name="T5" fmla="*/ 496 h 2135"/>
                <a:gd name="T6" fmla="*/ 101 w 2315"/>
                <a:gd name="T7" fmla="*/ 1272 h 2135"/>
                <a:gd name="T8" fmla="*/ 141 w 2315"/>
                <a:gd name="T9" fmla="*/ 1929 h 2135"/>
                <a:gd name="T10" fmla="*/ 776 w 2315"/>
                <a:gd name="T11" fmla="*/ 2081 h 2135"/>
                <a:gd name="T12" fmla="*/ 1634 w 2315"/>
                <a:gd name="T13" fmla="*/ 1639 h 2135"/>
                <a:gd name="T14" fmla="*/ 2213 w 2315"/>
                <a:gd name="T15" fmla="*/ 863 h 2135"/>
                <a:gd name="T16" fmla="*/ 2174 w 2315"/>
                <a:gd name="T17" fmla="*/ 207 h 2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5" h="2135">
                  <a:moveTo>
                    <a:pt x="2174" y="207"/>
                  </a:moveTo>
                  <a:cubicBezTo>
                    <a:pt x="2047" y="55"/>
                    <a:pt x="1819" y="0"/>
                    <a:pt x="1538" y="55"/>
                  </a:cubicBezTo>
                  <a:cubicBezTo>
                    <a:pt x="1258" y="109"/>
                    <a:pt x="949" y="268"/>
                    <a:pt x="680" y="496"/>
                  </a:cubicBezTo>
                  <a:cubicBezTo>
                    <a:pt x="410" y="724"/>
                    <a:pt x="202" y="1004"/>
                    <a:pt x="101" y="1272"/>
                  </a:cubicBezTo>
                  <a:cubicBezTo>
                    <a:pt x="0" y="1541"/>
                    <a:pt x="14" y="1777"/>
                    <a:pt x="141" y="1929"/>
                  </a:cubicBezTo>
                  <a:cubicBezTo>
                    <a:pt x="267" y="2080"/>
                    <a:pt x="496" y="2135"/>
                    <a:pt x="776" y="2081"/>
                  </a:cubicBezTo>
                  <a:cubicBezTo>
                    <a:pt x="1056" y="2027"/>
                    <a:pt x="1365" y="1868"/>
                    <a:pt x="1634" y="1639"/>
                  </a:cubicBezTo>
                  <a:cubicBezTo>
                    <a:pt x="1904" y="1411"/>
                    <a:pt x="2112" y="1132"/>
                    <a:pt x="2213" y="863"/>
                  </a:cubicBezTo>
                  <a:cubicBezTo>
                    <a:pt x="2315" y="595"/>
                    <a:pt x="2300" y="358"/>
                    <a:pt x="2174" y="207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 w="20638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cxnSp>
          <p:nvCxnSpPr>
            <p:cNvPr id="31" name="Google Shape;121;p13">
              <a:extLst>
                <a:ext uri="{FF2B5EF4-FFF2-40B4-BE49-F238E27FC236}">
                  <a16:creationId xmlns:a16="http://schemas.microsoft.com/office/drawing/2014/main" id="{304CEEB4-3BDA-4506-8941-F9E2F87EDA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92828" y="3303558"/>
              <a:ext cx="1" cy="264026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9" name="Google Shape;121;p13">
              <a:extLst>
                <a:ext uri="{FF2B5EF4-FFF2-40B4-BE49-F238E27FC236}">
                  <a16:creationId xmlns:a16="http://schemas.microsoft.com/office/drawing/2014/main" id="{E7DEA027-867C-4AC3-A12D-667C2253CE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5247" y="3175991"/>
              <a:ext cx="1" cy="264026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0" name="Google Shape;121;p13">
              <a:extLst>
                <a:ext uri="{FF2B5EF4-FFF2-40B4-BE49-F238E27FC236}">
                  <a16:creationId xmlns:a16="http://schemas.microsoft.com/office/drawing/2014/main" id="{47A09290-242D-4E71-8A5A-B246AD2532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99169" y="3945555"/>
              <a:ext cx="1" cy="264026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63CE7FF-121E-49C7-8BD3-967EC595D544}"/>
                  </a:ext>
                </a:extLst>
              </p:cNvPr>
              <p:cNvSpPr txBox="1"/>
              <p:nvPr/>
            </p:nvSpPr>
            <p:spPr>
              <a:xfrm>
                <a:off x="7430340" y="1106206"/>
                <a:ext cx="1991069" cy="31947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  <a:sym typeface="Lato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sym typeface="Lato"/>
                            </a:rPr>
                            <m:t>𝐼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sym typeface="Lato"/>
                            </a:rPr>
                            <m:t>𝑢𝑡𝑡</m:t>
                          </m:r>
                        </m:sub>
                      </m:sSub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eqArr>
                                    <m:eqArrPr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 0.4</m:t>
                                      </m:r>
                                    </m:e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eqAr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0.7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63CE7FF-121E-49C7-8BD3-967EC595D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0340" y="1106206"/>
                <a:ext cx="1991069" cy="31947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4" name="Group 243">
            <a:extLst>
              <a:ext uri="{FF2B5EF4-FFF2-40B4-BE49-F238E27FC236}">
                <a16:creationId xmlns:a16="http://schemas.microsoft.com/office/drawing/2014/main" id="{1553CBF3-61B7-421B-B582-957132FD1604}"/>
              </a:ext>
            </a:extLst>
          </p:cNvPr>
          <p:cNvGrpSpPr/>
          <p:nvPr/>
        </p:nvGrpSpPr>
        <p:grpSpPr>
          <a:xfrm>
            <a:off x="5819140" y="1786953"/>
            <a:ext cx="1921789" cy="1675565"/>
            <a:chOff x="5819140" y="1786953"/>
            <a:chExt cx="1921789" cy="1675565"/>
          </a:xfrm>
        </p:grpSpPr>
        <p:sp>
          <p:nvSpPr>
            <p:cNvPr id="84" name="Freeform 378">
              <a:extLst>
                <a:ext uri="{FF2B5EF4-FFF2-40B4-BE49-F238E27FC236}">
                  <a16:creationId xmlns:a16="http://schemas.microsoft.com/office/drawing/2014/main" id="{95ABA2EF-3025-4430-AF59-E3BBA5E01E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45766" y="2776065"/>
              <a:ext cx="547469" cy="488756"/>
            </a:xfrm>
            <a:custGeom>
              <a:avLst/>
              <a:gdLst>
                <a:gd name="T0" fmla="*/ 2169 w 2292"/>
                <a:gd name="T1" fmla="*/ 1847 h 2051"/>
                <a:gd name="T2" fmla="*/ 2183 w 2292"/>
                <a:gd name="T3" fmla="*/ 1211 h 2051"/>
                <a:gd name="T4" fmla="*/ 1588 w 2292"/>
                <a:gd name="T5" fmla="*/ 466 h 2051"/>
                <a:gd name="T6" fmla="*/ 735 w 2292"/>
                <a:gd name="T7" fmla="*/ 49 h 2051"/>
                <a:gd name="T8" fmla="*/ 122 w 2292"/>
                <a:gd name="T9" fmla="*/ 204 h 2051"/>
                <a:gd name="T10" fmla="*/ 108 w 2292"/>
                <a:gd name="T11" fmla="*/ 840 h 2051"/>
                <a:gd name="T12" fmla="*/ 703 w 2292"/>
                <a:gd name="T13" fmla="*/ 1585 h 2051"/>
                <a:gd name="T14" fmla="*/ 1556 w 2292"/>
                <a:gd name="T15" fmla="*/ 2002 h 2051"/>
                <a:gd name="T16" fmla="*/ 2169 w 2292"/>
                <a:gd name="T17" fmla="*/ 1847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2" h="2051">
                  <a:moveTo>
                    <a:pt x="2169" y="1847"/>
                  </a:moveTo>
                  <a:cubicBezTo>
                    <a:pt x="2287" y="1699"/>
                    <a:pt x="2292" y="1470"/>
                    <a:pt x="2183" y="1211"/>
                  </a:cubicBezTo>
                  <a:cubicBezTo>
                    <a:pt x="2074" y="952"/>
                    <a:pt x="1860" y="684"/>
                    <a:pt x="1588" y="466"/>
                  </a:cubicBezTo>
                  <a:cubicBezTo>
                    <a:pt x="1317" y="248"/>
                    <a:pt x="1010" y="98"/>
                    <a:pt x="735" y="49"/>
                  </a:cubicBezTo>
                  <a:cubicBezTo>
                    <a:pt x="460" y="0"/>
                    <a:pt x="239" y="56"/>
                    <a:pt x="122" y="204"/>
                  </a:cubicBezTo>
                  <a:cubicBezTo>
                    <a:pt x="4" y="352"/>
                    <a:pt x="0" y="581"/>
                    <a:pt x="108" y="840"/>
                  </a:cubicBezTo>
                  <a:cubicBezTo>
                    <a:pt x="217" y="1099"/>
                    <a:pt x="431" y="1367"/>
                    <a:pt x="703" y="1585"/>
                  </a:cubicBezTo>
                  <a:cubicBezTo>
                    <a:pt x="974" y="1803"/>
                    <a:pt x="1281" y="1953"/>
                    <a:pt x="1556" y="2002"/>
                  </a:cubicBezTo>
                  <a:cubicBezTo>
                    <a:pt x="1831" y="2051"/>
                    <a:pt x="2052" y="1996"/>
                    <a:pt x="2169" y="1847"/>
                  </a:cubicBezTo>
                  <a:close/>
                </a:path>
              </a:pathLst>
            </a:custGeom>
            <a:solidFill>
              <a:srgbClr val="00B050">
                <a:alpha val="25000"/>
              </a:srgbClr>
            </a:solidFill>
            <a:ln w="20638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409">
              <a:extLst>
                <a:ext uri="{FF2B5EF4-FFF2-40B4-BE49-F238E27FC236}">
                  <a16:creationId xmlns:a16="http://schemas.microsoft.com/office/drawing/2014/main" id="{A4287E6F-6C69-4044-8A1F-6610CB4E71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426" y="2264232"/>
              <a:ext cx="644368" cy="352595"/>
            </a:xfrm>
            <a:custGeom>
              <a:avLst/>
              <a:gdLst>
                <a:gd name="T0" fmla="*/ 2598 w 2650"/>
                <a:gd name="T1" fmla="*/ 1198 h 1454"/>
                <a:gd name="T2" fmla="*/ 2364 w 2650"/>
                <a:gd name="T3" fmla="*/ 679 h 1454"/>
                <a:gd name="T4" fmla="*/ 1522 w 2650"/>
                <a:gd name="T5" fmla="*/ 188 h 1454"/>
                <a:gd name="T6" fmla="*/ 565 w 2650"/>
                <a:gd name="T7" fmla="*/ 12 h 1454"/>
                <a:gd name="T8" fmla="*/ 53 w 2650"/>
                <a:gd name="T9" fmla="*/ 256 h 1454"/>
                <a:gd name="T10" fmla="*/ 286 w 2650"/>
                <a:gd name="T11" fmla="*/ 775 h 1454"/>
                <a:gd name="T12" fmla="*/ 1128 w 2650"/>
                <a:gd name="T13" fmla="*/ 1266 h 1454"/>
                <a:gd name="T14" fmla="*/ 2086 w 2650"/>
                <a:gd name="T15" fmla="*/ 1442 h 1454"/>
                <a:gd name="T16" fmla="*/ 2598 w 2650"/>
                <a:gd name="T17" fmla="*/ 1198 h 1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50" h="1454">
                  <a:moveTo>
                    <a:pt x="2598" y="1198"/>
                  </a:moveTo>
                  <a:cubicBezTo>
                    <a:pt x="2650" y="1055"/>
                    <a:pt x="2566" y="868"/>
                    <a:pt x="2364" y="679"/>
                  </a:cubicBezTo>
                  <a:cubicBezTo>
                    <a:pt x="2162" y="489"/>
                    <a:pt x="1860" y="313"/>
                    <a:pt x="1522" y="188"/>
                  </a:cubicBezTo>
                  <a:cubicBezTo>
                    <a:pt x="1185" y="63"/>
                    <a:pt x="840" y="0"/>
                    <a:pt x="565" y="12"/>
                  </a:cubicBezTo>
                  <a:cubicBezTo>
                    <a:pt x="289" y="25"/>
                    <a:pt x="105" y="113"/>
                    <a:pt x="53" y="256"/>
                  </a:cubicBezTo>
                  <a:cubicBezTo>
                    <a:pt x="0" y="399"/>
                    <a:pt x="84" y="585"/>
                    <a:pt x="286" y="775"/>
                  </a:cubicBezTo>
                  <a:cubicBezTo>
                    <a:pt x="488" y="964"/>
                    <a:pt x="791" y="1141"/>
                    <a:pt x="1128" y="1266"/>
                  </a:cubicBezTo>
                  <a:cubicBezTo>
                    <a:pt x="1466" y="1391"/>
                    <a:pt x="1810" y="1454"/>
                    <a:pt x="2086" y="1442"/>
                  </a:cubicBezTo>
                  <a:cubicBezTo>
                    <a:pt x="2361" y="1429"/>
                    <a:pt x="2545" y="1341"/>
                    <a:pt x="2598" y="1198"/>
                  </a:cubicBezTo>
                  <a:close/>
                </a:path>
              </a:pathLst>
            </a:custGeom>
            <a:solidFill>
              <a:srgbClr val="999999">
                <a:alpha val="25000"/>
              </a:srgbClr>
            </a:solidFill>
            <a:ln w="285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411">
              <a:extLst>
                <a:ext uri="{FF2B5EF4-FFF2-40B4-BE49-F238E27FC236}">
                  <a16:creationId xmlns:a16="http://schemas.microsoft.com/office/drawing/2014/main" id="{E78B000B-9664-4C02-909E-5A10F8FB8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8086" y="2964934"/>
              <a:ext cx="557061" cy="497584"/>
            </a:xfrm>
            <a:custGeom>
              <a:avLst/>
              <a:gdLst>
                <a:gd name="T0" fmla="*/ 2170 w 2292"/>
                <a:gd name="T1" fmla="*/ 1848 h 2052"/>
                <a:gd name="T2" fmla="*/ 2183 w 2292"/>
                <a:gd name="T3" fmla="*/ 1211 h 2052"/>
                <a:gd name="T4" fmla="*/ 1589 w 2292"/>
                <a:gd name="T5" fmla="*/ 466 h 2052"/>
                <a:gd name="T6" fmla="*/ 735 w 2292"/>
                <a:gd name="T7" fmla="*/ 49 h 2052"/>
                <a:gd name="T8" fmla="*/ 122 w 2292"/>
                <a:gd name="T9" fmla="*/ 204 h 2052"/>
                <a:gd name="T10" fmla="*/ 109 w 2292"/>
                <a:gd name="T11" fmla="*/ 841 h 2052"/>
                <a:gd name="T12" fmla="*/ 703 w 2292"/>
                <a:gd name="T13" fmla="*/ 1586 h 2052"/>
                <a:gd name="T14" fmla="*/ 1557 w 2292"/>
                <a:gd name="T15" fmla="*/ 2003 h 2052"/>
                <a:gd name="T16" fmla="*/ 2170 w 2292"/>
                <a:gd name="T17" fmla="*/ 1848 h 2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2" h="2052">
                  <a:moveTo>
                    <a:pt x="2170" y="1848"/>
                  </a:moveTo>
                  <a:cubicBezTo>
                    <a:pt x="2287" y="1699"/>
                    <a:pt x="2292" y="1470"/>
                    <a:pt x="2183" y="1211"/>
                  </a:cubicBezTo>
                  <a:cubicBezTo>
                    <a:pt x="2074" y="952"/>
                    <a:pt x="1860" y="684"/>
                    <a:pt x="1589" y="466"/>
                  </a:cubicBezTo>
                  <a:cubicBezTo>
                    <a:pt x="1317" y="248"/>
                    <a:pt x="1010" y="98"/>
                    <a:pt x="735" y="49"/>
                  </a:cubicBezTo>
                  <a:cubicBezTo>
                    <a:pt x="460" y="0"/>
                    <a:pt x="240" y="56"/>
                    <a:pt x="122" y="204"/>
                  </a:cubicBezTo>
                  <a:cubicBezTo>
                    <a:pt x="5" y="353"/>
                    <a:pt x="0" y="582"/>
                    <a:pt x="109" y="841"/>
                  </a:cubicBezTo>
                  <a:cubicBezTo>
                    <a:pt x="218" y="1100"/>
                    <a:pt x="432" y="1368"/>
                    <a:pt x="703" y="1586"/>
                  </a:cubicBezTo>
                  <a:cubicBezTo>
                    <a:pt x="975" y="1804"/>
                    <a:pt x="1282" y="1954"/>
                    <a:pt x="1557" y="2003"/>
                  </a:cubicBezTo>
                  <a:cubicBezTo>
                    <a:pt x="1832" y="2052"/>
                    <a:pt x="2052" y="1996"/>
                    <a:pt x="2170" y="1848"/>
                  </a:cubicBezTo>
                  <a:close/>
                </a:path>
              </a:pathLst>
            </a:custGeom>
            <a:solidFill>
              <a:srgbClr val="999999">
                <a:alpha val="25000"/>
              </a:srgbClr>
            </a:solidFill>
            <a:ln w="285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02">
              <a:extLst>
                <a:ext uri="{FF2B5EF4-FFF2-40B4-BE49-F238E27FC236}">
                  <a16:creationId xmlns:a16="http://schemas.microsoft.com/office/drawing/2014/main" id="{959135A0-D465-4298-B65E-9D4B9FE7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2998" y="2266476"/>
              <a:ext cx="562896" cy="517784"/>
            </a:xfrm>
            <a:custGeom>
              <a:avLst/>
              <a:gdLst>
                <a:gd name="T0" fmla="*/ 2174 w 2315"/>
                <a:gd name="T1" fmla="*/ 207 h 2135"/>
                <a:gd name="T2" fmla="*/ 1538 w 2315"/>
                <a:gd name="T3" fmla="*/ 54 h 2135"/>
                <a:gd name="T4" fmla="*/ 680 w 2315"/>
                <a:gd name="T5" fmla="*/ 496 h 2135"/>
                <a:gd name="T6" fmla="*/ 101 w 2315"/>
                <a:gd name="T7" fmla="*/ 1272 h 2135"/>
                <a:gd name="T8" fmla="*/ 140 w 2315"/>
                <a:gd name="T9" fmla="*/ 1928 h 2135"/>
                <a:gd name="T10" fmla="*/ 776 w 2315"/>
                <a:gd name="T11" fmla="*/ 2081 h 2135"/>
                <a:gd name="T12" fmla="*/ 1634 w 2315"/>
                <a:gd name="T13" fmla="*/ 1639 h 2135"/>
                <a:gd name="T14" fmla="*/ 2213 w 2315"/>
                <a:gd name="T15" fmla="*/ 863 h 2135"/>
                <a:gd name="T16" fmla="*/ 2174 w 2315"/>
                <a:gd name="T17" fmla="*/ 207 h 2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5" h="2135">
                  <a:moveTo>
                    <a:pt x="2174" y="207"/>
                  </a:moveTo>
                  <a:cubicBezTo>
                    <a:pt x="2047" y="55"/>
                    <a:pt x="1819" y="0"/>
                    <a:pt x="1538" y="54"/>
                  </a:cubicBezTo>
                  <a:cubicBezTo>
                    <a:pt x="1258" y="109"/>
                    <a:pt x="949" y="267"/>
                    <a:pt x="680" y="496"/>
                  </a:cubicBezTo>
                  <a:cubicBezTo>
                    <a:pt x="410" y="724"/>
                    <a:pt x="202" y="1003"/>
                    <a:pt x="101" y="1272"/>
                  </a:cubicBezTo>
                  <a:cubicBezTo>
                    <a:pt x="0" y="1541"/>
                    <a:pt x="14" y="1777"/>
                    <a:pt x="140" y="1928"/>
                  </a:cubicBezTo>
                  <a:cubicBezTo>
                    <a:pt x="267" y="2080"/>
                    <a:pt x="496" y="2135"/>
                    <a:pt x="776" y="2081"/>
                  </a:cubicBezTo>
                  <a:cubicBezTo>
                    <a:pt x="1056" y="2026"/>
                    <a:pt x="1365" y="1868"/>
                    <a:pt x="1634" y="1639"/>
                  </a:cubicBezTo>
                  <a:cubicBezTo>
                    <a:pt x="1904" y="1411"/>
                    <a:pt x="2112" y="1132"/>
                    <a:pt x="2213" y="863"/>
                  </a:cubicBezTo>
                  <a:cubicBezTo>
                    <a:pt x="2315" y="594"/>
                    <a:pt x="2300" y="358"/>
                    <a:pt x="2174" y="207"/>
                  </a:cubicBezTo>
                  <a:close/>
                </a:path>
              </a:pathLst>
            </a:custGeom>
            <a:solidFill>
              <a:srgbClr val="999999">
                <a:alpha val="25000"/>
              </a:srgbClr>
            </a:solidFill>
            <a:ln w="285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374">
              <a:extLst>
                <a:ext uri="{FF2B5EF4-FFF2-40B4-BE49-F238E27FC236}">
                  <a16:creationId xmlns:a16="http://schemas.microsoft.com/office/drawing/2014/main" id="{E4F81A02-63DC-4CB5-8E3C-801FB3F541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9140" y="1786953"/>
              <a:ext cx="636947" cy="348944"/>
            </a:xfrm>
            <a:custGeom>
              <a:avLst/>
              <a:gdLst>
                <a:gd name="T0" fmla="*/ 2598 w 2650"/>
                <a:gd name="T1" fmla="*/ 1199 h 1455"/>
                <a:gd name="T2" fmla="*/ 2364 w 2650"/>
                <a:gd name="T3" fmla="*/ 679 h 1455"/>
                <a:gd name="T4" fmla="*/ 1522 w 2650"/>
                <a:gd name="T5" fmla="*/ 188 h 1455"/>
                <a:gd name="T6" fmla="*/ 565 w 2650"/>
                <a:gd name="T7" fmla="*/ 13 h 1455"/>
                <a:gd name="T8" fmla="*/ 53 w 2650"/>
                <a:gd name="T9" fmla="*/ 256 h 1455"/>
                <a:gd name="T10" fmla="*/ 286 w 2650"/>
                <a:gd name="T11" fmla="*/ 775 h 1455"/>
                <a:gd name="T12" fmla="*/ 1128 w 2650"/>
                <a:gd name="T13" fmla="*/ 1267 h 1455"/>
                <a:gd name="T14" fmla="*/ 2086 w 2650"/>
                <a:gd name="T15" fmla="*/ 1442 h 1455"/>
                <a:gd name="T16" fmla="*/ 2598 w 2650"/>
                <a:gd name="T17" fmla="*/ 1199 h 1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50" h="1455">
                  <a:moveTo>
                    <a:pt x="2598" y="1199"/>
                  </a:moveTo>
                  <a:cubicBezTo>
                    <a:pt x="2650" y="1056"/>
                    <a:pt x="2566" y="869"/>
                    <a:pt x="2364" y="679"/>
                  </a:cubicBezTo>
                  <a:cubicBezTo>
                    <a:pt x="2163" y="490"/>
                    <a:pt x="1860" y="313"/>
                    <a:pt x="1522" y="188"/>
                  </a:cubicBezTo>
                  <a:cubicBezTo>
                    <a:pt x="1185" y="63"/>
                    <a:pt x="840" y="0"/>
                    <a:pt x="565" y="13"/>
                  </a:cubicBezTo>
                  <a:cubicBezTo>
                    <a:pt x="289" y="25"/>
                    <a:pt x="105" y="113"/>
                    <a:pt x="53" y="256"/>
                  </a:cubicBezTo>
                  <a:cubicBezTo>
                    <a:pt x="0" y="399"/>
                    <a:pt x="84" y="586"/>
                    <a:pt x="286" y="775"/>
                  </a:cubicBezTo>
                  <a:cubicBezTo>
                    <a:pt x="488" y="965"/>
                    <a:pt x="791" y="1142"/>
                    <a:pt x="1128" y="1267"/>
                  </a:cubicBezTo>
                  <a:cubicBezTo>
                    <a:pt x="1466" y="1392"/>
                    <a:pt x="1810" y="1455"/>
                    <a:pt x="2086" y="1442"/>
                  </a:cubicBezTo>
                  <a:cubicBezTo>
                    <a:pt x="2361" y="1429"/>
                    <a:pt x="2546" y="1342"/>
                    <a:pt x="2598" y="1199"/>
                  </a:cubicBezTo>
                  <a:close/>
                </a:path>
              </a:pathLst>
            </a:custGeom>
            <a:solidFill>
              <a:srgbClr val="00B050">
                <a:alpha val="25000"/>
              </a:srgbClr>
            </a:solidFill>
            <a:ln w="20638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376">
              <a:extLst>
                <a:ext uri="{FF2B5EF4-FFF2-40B4-BE49-F238E27FC236}">
                  <a16:creationId xmlns:a16="http://schemas.microsoft.com/office/drawing/2014/main" id="{5F8E747F-D8F2-41FE-8D6E-B2B26992DB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4589" y="1791211"/>
              <a:ext cx="566340" cy="521008"/>
            </a:xfrm>
            <a:custGeom>
              <a:avLst/>
              <a:gdLst>
                <a:gd name="T0" fmla="*/ 2174 w 2315"/>
                <a:gd name="T1" fmla="*/ 207 h 2135"/>
                <a:gd name="T2" fmla="*/ 1538 w 2315"/>
                <a:gd name="T3" fmla="*/ 55 h 2135"/>
                <a:gd name="T4" fmla="*/ 680 w 2315"/>
                <a:gd name="T5" fmla="*/ 496 h 2135"/>
                <a:gd name="T6" fmla="*/ 101 w 2315"/>
                <a:gd name="T7" fmla="*/ 1272 h 2135"/>
                <a:gd name="T8" fmla="*/ 141 w 2315"/>
                <a:gd name="T9" fmla="*/ 1929 h 2135"/>
                <a:gd name="T10" fmla="*/ 776 w 2315"/>
                <a:gd name="T11" fmla="*/ 2081 h 2135"/>
                <a:gd name="T12" fmla="*/ 1634 w 2315"/>
                <a:gd name="T13" fmla="*/ 1639 h 2135"/>
                <a:gd name="T14" fmla="*/ 2213 w 2315"/>
                <a:gd name="T15" fmla="*/ 863 h 2135"/>
                <a:gd name="T16" fmla="*/ 2174 w 2315"/>
                <a:gd name="T17" fmla="*/ 207 h 2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5" h="2135">
                  <a:moveTo>
                    <a:pt x="2174" y="207"/>
                  </a:moveTo>
                  <a:cubicBezTo>
                    <a:pt x="2047" y="55"/>
                    <a:pt x="1819" y="0"/>
                    <a:pt x="1538" y="55"/>
                  </a:cubicBezTo>
                  <a:cubicBezTo>
                    <a:pt x="1258" y="109"/>
                    <a:pt x="949" y="268"/>
                    <a:pt x="680" y="496"/>
                  </a:cubicBezTo>
                  <a:cubicBezTo>
                    <a:pt x="410" y="724"/>
                    <a:pt x="202" y="1004"/>
                    <a:pt x="101" y="1272"/>
                  </a:cubicBezTo>
                  <a:cubicBezTo>
                    <a:pt x="0" y="1541"/>
                    <a:pt x="14" y="1777"/>
                    <a:pt x="141" y="1929"/>
                  </a:cubicBezTo>
                  <a:cubicBezTo>
                    <a:pt x="267" y="2080"/>
                    <a:pt x="496" y="2135"/>
                    <a:pt x="776" y="2081"/>
                  </a:cubicBezTo>
                  <a:cubicBezTo>
                    <a:pt x="1056" y="2027"/>
                    <a:pt x="1365" y="1868"/>
                    <a:pt x="1634" y="1639"/>
                  </a:cubicBezTo>
                  <a:cubicBezTo>
                    <a:pt x="1904" y="1411"/>
                    <a:pt x="2112" y="1132"/>
                    <a:pt x="2213" y="863"/>
                  </a:cubicBezTo>
                  <a:cubicBezTo>
                    <a:pt x="2315" y="595"/>
                    <a:pt x="2300" y="358"/>
                    <a:pt x="2174" y="207"/>
                  </a:cubicBezTo>
                  <a:close/>
                </a:path>
              </a:pathLst>
            </a:custGeom>
            <a:solidFill>
              <a:srgbClr val="00B050">
                <a:alpha val="25000"/>
              </a:srgbClr>
            </a:solidFill>
            <a:ln w="20638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cxnSp>
          <p:nvCxnSpPr>
            <p:cNvPr id="90" name="Google Shape;120;p13">
              <a:extLst>
                <a:ext uri="{FF2B5EF4-FFF2-40B4-BE49-F238E27FC236}">
                  <a16:creationId xmlns:a16="http://schemas.microsoft.com/office/drawing/2014/main" id="{69985E46-BE38-4754-814F-67417BDDBD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14573" y="1954677"/>
              <a:ext cx="328734" cy="501825"/>
            </a:xfrm>
            <a:prstGeom prst="straightConnector1">
              <a:avLst/>
            </a:prstGeom>
            <a:noFill/>
            <a:ln w="38100" cap="flat" cmpd="sng">
              <a:solidFill>
                <a:srgbClr val="00B05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1" name="Google Shape;121;p13">
              <a:extLst>
                <a:ext uri="{FF2B5EF4-FFF2-40B4-BE49-F238E27FC236}">
                  <a16:creationId xmlns:a16="http://schemas.microsoft.com/office/drawing/2014/main" id="{369BEF5F-C593-4CE0-AEB3-7F9C5A93FD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50275" y="2010530"/>
              <a:ext cx="443094" cy="560747"/>
            </a:xfrm>
            <a:prstGeom prst="straightConnector1">
              <a:avLst/>
            </a:prstGeom>
            <a:noFill/>
            <a:ln w="38100" cap="flat" cmpd="sng">
              <a:solidFill>
                <a:srgbClr val="00B05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2" name="Google Shape;122;p13">
              <a:extLst>
                <a:ext uri="{FF2B5EF4-FFF2-40B4-BE49-F238E27FC236}">
                  <a16:creationId xmlns:a16="http://schemas.microsoft.com/office/drawing/2014/main" id="{626F9DA4-0418-4509-9D62-BD7DE65773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72573" y="3009225"/>
              <a:ext cx="246927" cy="215350"/>
            </a:xfrm>
            <a:prstGeom prst="straightConnector1">
              <a:avLst/>
            </a:prstGeom>
            <a:noFill/>
            <a:ln w="38100" cap="flat" cmpd="sng">
              <a:solidFill>
                <a:srgbClr val="00B05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758F2-7698-4C8D-82D6-FAECAFB43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3479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GB" dirty="0"/>
              <a:t>Long Timescale – Speaker Information</a:t>
            </a:r>
            <a:endParaRPr dirty="0"/>
          </a:p>
        </p:txBody>
      </p:sp>
      <p:sp>
        <p:nvSpPr>
          <p:cNvPr id="229" name="AutoShape 3"/>
          <p:cNvSpPr>
            <a:spLocks noChangeAspect="1" noChangeArrowheads="1" noTextEdit="1"/>
          </p:cNvSpPr>
          <p:nvPr/>
        </p:nvSpPr>
        <p:spPr bwMode="auto">
          <a:xfrm>
            <a:off x="3424718" y="267600"/>
            <a:ext cx="4360562" cy="4349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5322387-EDF5-429B-B1F8-BB95189CA3BF}"/>
              </a:ext>
            </a:extLst>
          </p:cNvPr>
          <p:cNvGrpSpPr/>
          <p:nvPr/>
        </p:nvGrpSpPr>
        <p:grpSpPr>
          <a:xfrm>
            <a:off x="826700" y="1102100"/>
            <a:ext cx="1650158" cy="1499003"/>
            <a:chOff x="2441360" y="1219224"/>
            <a:chExt cx="4094544" cy="3719484"/>
          </a:xfrm>
        </p:grpSpPr>
        <p:sp>
          <p:nvSpPr>
            <p:cNvPr id="780" name="Freeform 378"/>
            <p:cNvSpPr>
              <a:spLocks/>
            </p:cNvSpPr>
            <p:nvPr/>
          </p:nvSpPr>
          <p:spPr bwMode="auto">
            <a:xfrm>
              <a:off x="5177467" y="3725954"/>
              <a:ext cx="1358437" cy="1212754"/>
            </a:xfrm>
            <a:custGeom>
              <a:avLst/>
              <a:gdLst>
                <a:gd name="T0" fmla="*/ 2169 w 2292"/>
                <a:gd name="T1" fmla="*/ 1847 h 2051"/>
                <a:gd name="T2" fmla="*/ 2183 w 2292"/>
                <a:gd name="T3" fmla="*/ 1211 h 2051"/>
                <a:gd name="T4" fmla="*/ 1588 w 2292"/>
                <a:gd name="T5" fmla="*/ 466 h 2051"/>
                <a:gd name="T6" fmla="*/ 735 w 2292"/>
                <a:gd name="T7" fmla="*/ 49 h 2051"/>
                <a:gd name="T8" fmla="*/ 122 w 2292"/>
                <a:gd name="T9" fmla="*/ 204 h 2051"/>
                <a:gd name="T10" fmla="*/ 108 w 2292"/>
                <a:gd name="T11" fmla="*/ 840 h 2051"/>
                <a:gd name="T12" fmla="*/ 703 w 2292"/>
                <a:gd name="T13" fmla="*/ 1585 h 2051"/>
                <a:gd name="T14" fmla="*/ 1556 w 2292"/>
                <a:gd name="T15" fmla="*/ 2002 h 2051"/>
                <a:gd name="T16" fmla="*/ 2169 w 2292"/>
                <a:gd name="T17" fmla="*/ 1847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2" h="2051">
                  <a:moveTo>
                    <a:pt x="2169" y="1847"/>
                  </a:moveTo>
                  <a:cubicBezTo>
                    <a:pt x="2287" y="1699"/>
                    <a:pt x="2292" y="1470"/>
                    <a:pt x="2183" y="1211"/>
                  </a:cubicBezTo>
                  <a:cubicBezTo>
                    <a:pt x="2074" y="952"/>
                    <a:pt x="1860" y="684"/>
                    <a:pt x="1588" y="466"/>
                  </a:cubicBezTo>
                  <a:cubicBezTo>
                    <a:pt x="1317" y="248"/>
                    <a:pt x="1010" y="98"/>
                    <a:pt x="735" y="49"/>
                  </a:cubicBezTo>
                  <a:cubicBezTo>
                    <a:pt x="460" y="0"/>
                    <a:pt x="239" y="56"/>
                    <a:pt x="122" y="204"/>
                  </a:cubicBezTo>
                  <a:cubicBezTo>
                    <a:pt x="4" y="352"/>
                    <a:pt x="0" y="581"/>
                    <a:pt x="108" y="840"/>
                  </a:cubicBezTo>
                  <a:cubicBezTo>
                    <a:pt x="217" y="1099"/>
                    <a:pt x="431" y="1367"/>
                    <a:pt x="703" y="1585"/>
                  </a:cubicBezTo>
                  <a:cubicBezTo>
                    <a:pt x="974" y="1803"/>
                    <a:pt x="1281" y="1953"/>
                    <a:pt x="1556" y="2002"/>
                  </a:cubicBezTo>
                  <a:cubicBezTo>
                    <a:pt x="1831" y="2051"/>
                    <a:pt x="2052" y="1996"/>
                    <a:pt x="2169" y="1847"/>
                  </a:cubicBezTo>
                  <a:close/>
                </a:path>
              </a:pathLst>
            </a:custGeom>
            <a:solidFill>
              <a:srgbClr val="FF00FF">
                <a:alpha val="25000"/>
              </a:srgbClr>
            </a:solidFill>
            <a:ln w="20638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0" name="Freeform 409"/>
            <p:cNvSpPr>
              <a:spLocks/>
            </p:cNvSpPr>
            <p:nvPr/>
          </p:nvSpPr>
          <p:spPr bwMode="auto">
            <a:xfrm>
              <a:off x="2832199" y="1596096"/>
              <a:ext cx="1598873" cy="874897"/>
            </a:xfrm>
            <a:custGeom>
              <a:avLst/>
              <a:gdLst>
                <a:gd name="T0" fmla="*/ 2598 w 2650"/>
                <a:gd name="T1" fmla="*/ 1198 h 1454"/>
                <a:gd name="T2" fmla="*/ 2364 w 2650"/>
                <a:gd name="T3" fmla="*/ 679 h 1454"/>
                <a:gd name="T4" fmla="*/ 1522 w 2650"/>
                <a:gd name="T5" fmla="*/ 188 h 1454"/>
                <a:gd name="T6" fmla="*/ 565 w 2650"/>
                <a:gd name="T7" fmla="*/ 12 h 1454"/>
                <a:gd name="T8" fmla="*/ 53 w 2650"/>
                <a:gd name="T9" fmla="*/ 256 h 1454"/>
                <a:gd name="T10" fmla="*/ 286 w 2650"/>
                <a:gd name="T11" fmla="*/ 775 h 1454"/>
                <a:gd name="T12" fmla="*/ 1128 w 2650"/>
                <a:gd name="T13" fmla="*/ 1266 h 1454"/>
                <a:gd name="T14" fmla="*/ 2086 w 2650"/>
                <a:gd name="T15" fmla="*/ 1442 h 1454"/>
                <a:gd name="T16" fmla="*/ 2598 w 2650"/>
                <a:gd name="T17" fmla="*/ 1198 h 1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50" h="1454">
                  <a:moveTo>
                    <a:pt x="2598" y="1198"/>
                  </a:moveTo>
                  <a:cubicBezTo>
                    <a:pt x="2650" y="1055"/>
                    <a:pt x="2566" y="868"/>
                    <a:pt x="2364" y="679"/>
                  </a:cubicBezTo>
                  <a:cubicBezTo>
                    <a:pt x="2162" y="489"/>
                    <a:pt x="1860" y="313"/>
                    <a:pt x="1522" y="188"/>
                  </a:cubicBezTo>
                  <a:cubicBezTo>
                    <a:pt x="1185" y="63"/>
                    <a:pt x="840" y="0"/>
                    <a:pt x="565" y="12"/>
                  </a:cubicBezTo>
                  <a:cubicBezTo>
                    <a:pt x="289" y="25"/>
                    <a:pt x="105" y="113"/>
                    <a:pt x="53" y="256"/>
                  </a:cubicBezTo>
                  <a:cubicBezTo>
                    <a:pt x="0" y="399"/>
                    <a:pt x="84" y="585"/>
                    <a:pt x="286" y="775"/>
                  </a:cubicBezTo>
                  <a:cubicBezTo>
                    <a:pt x="488" y="964"/>
                    <a:pt x="791" y="1141"/>
                    <a:pt x="1128" y="1266"/>
                  </a:cubicBezTo>
                  <a:cubicBezTo>
                    <a:pt x="1466" y="1391"/>
                    <a:pt x="1810" y="1454"/>
                    <a:pt x="2086" y="1442"/>
                  </a:cubicBezTo>
                  <a:cubicBezTo>
                    <a:pt x="2361" y="1429"/>
                    <a:pt x="2545" y="1341"/>
                    <a:pt x="2598" y="1198"/>
                  </a:cubicBezTo>
                  <a:close/>
                </a:path>
              </a:pathLst>
            </a:custGeom>
            <a:solidFill>
              <a:srgbClr val="999999">
                <a:alpha val="25000"/>
              </a:srgbClr>
            </a:solidFill>
            <a:ln w="285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2" name="Freeform 411"/>
            <p:cNvSpPr>
              <a:spLocks/>
            </p:cNvSpPr>
            <p:nvPr/>
          </p:nvSpPr>
          <p:spPr bwMode="auto">
            <a:xfrm>
              <a:off x="4811438" y="3334752"/>
              <a:ext cx="1382237" cy="1234657"/>
            </a:xfrm>
            <a:custGeom>
              <a:avLst/>
              <a:gdLst>
                <a:gd name="T0" fmla="*/ 2170 w 2292"/>
                <a:gd name="T1" fmla="*/ 1848 h 2052"/>
                <a:gd name="T2" fmla="*/ 2183 w 2292"/>
                <a:gd name="T3" fmla="*/ 1211 h 2052"/>
                <a:gd name="T4" fmla="*/ 1589 w 2292"/>
                <a:gd name="T5" fmla="*/ 466 h 2052"/>
                <a:gd name="T6" fmla="*/ 735 w 2292"/>
                <a:gd name="T7" fmla="*/ 49 h 2052"/>
                <a:gd name="T8" fmla="*/ 122 w 2292"/>
                <a:gd name="T9" fmla="*/ 204 h 2052"/>
                <a:gd name="T10" fmla="*/ 109 w 2292"/>
                <a:gd name="T11" fmla="*/ 841 h 2052"/>
                <a:gd name="T12" fmla="*/ 703 w 2292"/>
                <a:gd name="T13" fmla="*/ 1586 h 2052"/>
                <a:gd name="T14" fmla="*/ 1557 w 2292"/>
                <a:gd name="T15" fmla="*/ 2003 h 2052"/>
                <a:gd name="T16" fmla="*/ 2170 w 2292"/>
                <a:gd name="T17" fmla="*/ 1848 h 2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2" h="2052">
                  <a:moveTo>
                    <a:pt x="2170" y="1848"/>
                  </a:moveTo>
                  <a:cubicBezTo>
                    <a:pt x="2287" y="1699"/>
                    <a:pt x="2292" y="1470"/>
                    <a:pt x="2183" y="1211"/>
                  </a:cubicBezTo>
                  <a:cubicBezTo>
                    <a:pt x="2074" y="952"/>
                    <a:pt x="1860" y="684"/>
                    <a:pt x="1589" y="466"/>
                  </a:cubicBezTo>
                  <a:cubicBezTo>
                    <a:pt x="1317" y="248"/>
                    <a:pt x="1010" y="98"/>
                    <a:pt x="735" y="49"/>
                  </a:cubicBezTo>
                  <a:cubicBezTo>
                    <a:pt x="460" y="0"/>
                    <a:pt x="240" y="56"/>
                    <a:pt x="122" y="204"/>
                  </a:cubicBezTo>
                  <a:cubicBezTo>
                    <a:pt x="5" y="353"/>
                    <a:pt x="0" y="582"/>
                    <a:pt x="109" y="841"/>
                  </a:cubicBezTo>
                  <a:cubicBezTo>
                    <a:pt x="218" y="1100"/>
                    <a:pt x="432" y="1368"/>
                    <a:pt x="703" y="1586"/>
                  </a:cubicBezTo>
                  <a:cubicBezTo>
                    <a:pt x="975" y="1804"/>
                    <a:pt x="1282" y="1954"/>
                    <a:pt x="1557" y="2003"/>
                  </a:cubicBezTo>
                  <a:cubicBezTo>
                    <a:pt x="1832" y="2052"/>
                    <a:pt x="2052" y="1996"/>
                    <a:pt x="2170" y="1848"/>
                  </a:cubicBezTo>
                  <a:close/>
                </a:path>
              </a:pathLst>
            </a:custGeom>
            <a:solidFill>
              <a:srgbClr val="999999">
                <a:alpha val="25000"/>
              </a:srgbClr>
            </a:solidFill>
            <a:ln w="285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3" name="Freeform 202"/>
            <p:cNvSpPr>
              <a:spLocks/>
            </p:cNvSpPr>
            <p:nvPr/>
          </p:nvSpPr>
          <p:spPr bwMode="auto">
            <a:xfrm>
              <a:off x="4649935" y="1601665"/>
              <a:ext cx="1396716" cy="1284779"/>
            </a:xfrm>
            <a:custGeom>
              <a:avLst/>
              <a:gdLst>
                <a:gd name="T0" fmla="*/ 2174 w 2315"/>
                <a:gd name="T1" fmla="*/ 207 h 2135"/>
                <a:gd name="T2" fmla="*/ 1538 w 2315"/>
                <a:gd name="T3" fmla="*/ 54 h 2135"/>
                <a:gd name="T4" fmla="*/ 680 w 2315"/>
                <a:gd name="T5" fmla="*/ 496 h 2135"/>
                <a:gd name="T6" fmla="*/ 101 w 2315"/>
                <a:gd name="T7" fmla="*/ 1272 h 2135"/>
                <a:gd name="T8" fmla="*/ 140 w 2315"/>
                <a:gd name="T9" fmla="*/ 1928 h 2135"/>
                <a:gd name="T10" fmla="*/ 776 w 2315"/>
                <a:gd name="T11" fmla="*/ 2081 h 2135"/>
                <a:gd name="T12" fmla="*/ 1634 w 2315"/>
                <a:gd name="T13" fmla="*/ 1639 h 2135"/>
                <a:gd name="T14" fmla="*/ 2213 w 2315"/>
                <a:gd name="T15" fmla="*/ 863 h 2135"/>
                <a:gd name="T16" fmla="*/ 2174 w 2315"/>
                <a:gd name="T17" fmla="*/ 207 h 2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5" h="2135">
                  <a:moveTo>
                    <a:pt x="2174" y="207"/>
                  </a:moveTo>
                  <a:cubicBezTo>
                    <a:pt x="2047" y="55"/>
                    <a:pt x="1819" y="0"/>
                    <a:pt x="1538" y="54"/>
                  </a:cubicBezTo>
                  <a:cubicBezTo>
                    <a:pt x="1258" y="109"/>
                    <a:pt x="949" y="267"/>
                    <a:pt x="680" y="496"/>
                  </a:cubicBezTo>
                  <a:cubicBezTo>
                    <a:pt x="410" y="724"/>
                    <a:pt x="202" y="1003"/>
                    <a:pt x="101" y="1272"/>
                  </a:cubicBezTo>
                  <a:cubicBezTo>
                    <a:pt x="0" y="1541"/>
                    <a:pt x="14" y="1777"/>
                    <a:pt x="140" y="1928"/>
                  </a:cubicBezTo>
                  <a:cubicBezTo>
                    <a:pt x="267" y="2080"/>
                    <a:pt x="496" y="2135"/>
                    <a:pt x="776" y="2081"/>
                  </a:cubicBezTo>
                  <a:cubicBezTo>
                    <a:pt x="1056" y="2026"/>
                    <a:pt x="1365" y="1868"/>
                    <a:pt x="1634" y="1639"/>
                  </a:cubicBezTo>
                  <a:cubicBezTo>
                    <a:pt x="1904" y="1411"/>
                    <a:pt x="2112" y="1132"/>
                    <a:pt x="2213" y="863"/>
                  </a:cubicBezTo>
                  <a:cubicBezTo>
                    <a:pt x="2315" y="594"/>
                    <a:pt x="2300" y="358"/>
                    <a:pt x="2174" y="207"/>
                  </a:cubicBezTo>
                  <a:close/>
                </a:path>
              </a:pathLst>
            </a:custGeom>
            <a:solidFill>
              <a:srgbClr val="999999">
                <a:alpha val="25000"/>
              </a:srgbClr>
            </a:solidFill>
            <a:ln w="285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6" name="Freeform 374"/>
            <p:cNvSpPr>
              <a:spLocks/>
            </p:cNvSpPr>
            <p:nvPr/>
          </p:nvSpPr>
          <p:spPr bwMode="auto">
            <a:xfrm>
              <a:off x="2441360" y="1219224"/>
              <a:ext cx="1580459" cy="865837"/>
            </a:xfrm>
            <a:custGeom>
              <a:avLst/>
              <a:gdLst>
                <a:gd name="T0" fmla="*/ 2598 w 2650"/>
                <a:gd name="T1" fmla="*/ 1199 h 1455"/>
                <a:gd name="T2" fmla="*/ 2364 w 2650"/>
                <a:gd name="T3" fmla="*/ 679 h 1455"/>
                <a:gd name="T4" fmla="*/ 1522 w 2650"/>
                <a:gd name="T5" fmla="*/ 188 h 1455"/>
                <a:gd name="T6" fmla="*/ 565 w 2650"/>
                <a:gd name="T7" fmla="*/ 13 h 1455"/>
                <a:gd name="T8" fmla="*/ 53 w 2650"/>
                <a:gd name="T9" fmla="*/ 256 h 1455"/>
                <a:gd name="T10" fmla="*/ 286 w 2650"/>
                <a:gd name="T11" fmla="*/ 775 h 1455"/>
                <a:gd name="T12" fmla="*/ 1128 w 2650"/>
                <a:gd name="T13" fmla="*/ 1267 h 1455"/>
                <a:gd name="T14" fmla="*/ 2086 w 2650"/>
                <a:gd name="T15" fmla="*/ 1442 h 1455"/>
                <a:gd name="T16" fmla="*/ 2598 w 2650"/>
                <a:gd name="T17" fmla="*/ 1199 h 1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50" h="1455">
                  <a:moveTo>
                    <a:pt x="2598" y="1199"/>
                  </a:moveTo>
                  <a:cubicBezTo>
                    <a:pt x="2650" y="1056"/>
                    <a:pt x="2566" y="869"/>
                    <a:pt x="2364" y="679"/>
                  </a:cubicBezTo>
                  <a:cubicBezTo>
                    <a:pt x="2163" y="490"/>
                    <a:pt x="1860" y="313"/>
                    <a:pt x="1522" y="188"/>
                  </a:cubicBezTo>
                  <a:cubicBezTo>
                    <a:pt x="1185" y="63"/>
                    <a:pt x="840" y="0"/>
                    <a:pt x="565" y="13"/>
                  </a:cubicBezTo>
                  <a:cubicBezTo>
                    <a:pt x="289" y="25"/>
                    <a:pt x="105" y="113"/>
                    <a:pt x="53" y="256"/>
                  </a:cubicBezTo>
                  <a:cubicBezTo>
                    <a:pt x="0" y="399"/>
                    <a:pt x="84" y="586"/>
                    <a:pt x="286" y="775"/>
                  </a:cubicBezTo>
                  <a:cubicBezTo>
                    <a:pt x="488" y="965"/>
                    <a:pt x="791" y="1142"/>
                    <a:pt x="1128" y="1267"/>
                  </a:cubicBezTo>
                  <a:cubicBezTo>
                    <a:pt x="1466" y="1392"/>
                    <a:pt x="1810" y="1455"/>
                    <a:pt x="2086" y="1442"/>
                  </a:cubicBezTo>
                  <a:cubicBezTo>
                    <a:pt x="2361" y="1429"/>
                    <a:pt x="2546" y="1342"/>
                    <a:pt x="2598" y="1199"/>
                  </a:cubicBezTo>
                  <a:close/>
                </a:path>
              </a:pathLst>
            </a:custGeom>
            <a:solidFill>
              <a:srgbClr val="FF00FF">
                <a:alpha val="25000"/>
              </a:srgbClr>
            </a:solidFill>
            <a:ln w="20638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8" name="Freeform 376"/>
            <p:cNvSpPr>
              <a:spLocks/>
            </p:cNvSpPr>
            <p:nvPr/>
          </p:nvSpPr>
          <p:spPr bwMode="auto">
            <a:xfrm>
              <a:off x="4893102" y="1301394"/>
              <a:ext cx="1405263" cy="1292780"/>
            </a:xfrm>
            <a:custGeom>
              <a:avLst/>
              <a:gdLst>
                <a:gd name="T0" fmla="*/ 2174 w 2315"/>
                <a:gd name="T1" fmla="*/ 207 h 2135"/>
                <a:gd name="T2" fmla="*/ 1538 w 2315"/>
                <a:gd name="T3" fmla="*/ 55 h 2135"/>
                <a:gd name="T4" fmla="*/ 680 w 2315"/>
                <a:gd name="T5" fmla="*/ 496 h 2135"/>
                <a:gd name="T6" fmla="*/ 101 w 2315"/>
                <a:gd name="T7" fmla="*/ 1272 h 2135"/>
                <a:gd name="T8" fmla="*/ 141 w 2315"/>
                <a:gd name="T9" fmla="*/ 1929 h 2135"/>
                <a:gd name="T10" fmla="*/ 776 w 2315"/>
                <a:gd name="T11" fmla="*/ 2081 h 2135"/>
                <a:gd name="T12" fmla="*/ 1634 w 2315"/>
                <a:gd name="T13" fmla="*/ 1639 h 2135"/>
                <a:gd name="T14" fmla="*/ 2213 w 2315"/>
                <a:gd name="T15" fmla="*/ 863 h 2135"/>
                <a:gd name="T16" fmla="*/ 2174 w 2315"/>
                <a:gd name="T17" fmla="*/ 207 h 2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5" h="2135">
                  <a:moveTo>
                    <a:pt x="2174" y="207"/>
                  </a:moveTo>
                  <a:cubicBezTo>
                    <a:pt x="2047" y="55"/>
                    <a:pt x="1819" y="0"/>
                    <a:pt x="1538" y="55"/>
                  </a:cubicBezTo>
                  <a:cubicBezTo>
                    <a:pt x="1258" y="109"/>
                    <a:pt x="949" y="268"/>
                    <a:pt x="680" y="496"/>
                  </a:cubicBezTo>
                  <a:cubicBezTo>
                    <a:pt x="410" y="724"/>
                    <a:pt x="202" y="1004"/>
                    <a:pt x="101" y="1272"/>
                  </a:cubicBezTo>
                  <a:cubicBezTo>
                    <a:pt x="0" y="1541"/>
                    <a:pt x="14" y="1777"/>
                    <a:pt x="141" y="1929"/>
                  </a:cubicBezTo>
                  <a:cubicBezTo>
                    <a:pt x="267" y="2080"/>
                    <a:pt x="496" y="2135"/>
                    <a:pt x="776" y="2081"/>
                  </a:cubicBezTo>
                  <a:cubicBezTo>
                    <a:pt x="1056" y="2027"/>
                    <a:pt x="1365" y="1868"/>
                    <a:pt x="1634" y="1639"/>
                  </a:cubicBezTo>
                  <a:cubicBezTo>
                    <a:pt x="1904" y="1411"/>
                    <a:pt x="2112" y="1132"/>
                    <a:pt x="2213" y="863"/>
                  </a:cubicBezTo>
                  <a:cubicBezTo>
                    <a:pt x="2315" y="595"/>
                    <a:pt x="2300" y="358"/>
                    <a:pt x="2174" y="207"/>
                  </a:cubicBezTo>
                  <a:close/>
                </a:path>
              </a:pathLst>
            </a:custGeom>
            <a:solidFill>
              <a:srgbClr val="FF00FF">
                <a:alpha val="25000"/>
              </a:srgbClr>
            </a:solidFill>
            <a:ln w="20638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cxnSp>
          <p:nvCxnSpPr>
            <p:cNvPr id="206" name="Google Shape;120;p13"/>
            <p:cNvCxnSpPr>
              <a:cxnSpLocks/>
            </p:cNvCxnSpPr>
            <p:nvPr/>
          </p:nvCxnSpPr>
          <p:spPr>
            <a:xfrm flipH="1" flipV="1">
              <a:off x="3132977" y="1565449"/>
              <a:ext cx="599639" cy="507730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7" name="Google Shape;121;p13"/>
            <p:cNvCxnSpPr>
              <a:cxnSpLocks/>
            </p:cNvCxnSpPr>
            <p:nvPr/>
          </p:nvCxnSpPr>
          <p:spPr>
            <a:xfrm flipV="1">
              <a:off x="5238690" y="1867952"/>
              <a:ext cx="398095" cy="490016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8" name="Google Shape;122;p13"/>
            <p:cNvCxnSpPr>
              <a:cxnSpLocks/>
            </p:cNvCxnSpPr>
            <p:nvPr/>
          </p:nvCxnSpPr>
          <p:spPr>
            <a:xfrm>
              <a:off x="5423881" y="3860524"/>
              <a:ext cx="539547" cy="576675"/>
            </a:xfrm>
            <a:prstGeom prst="straightConnector1">
              <a:avLst/>
            </a:prstGeom>
            <a:noFill/>
            <a:ln w="3810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AF2B6BE-0173-44A1-AE32-58442D4EE268}"/>
                  </a:ext>
                </a:extLst>
              </p:cNvPr>
              <p:cNvSpPr/>
              <p:nvPr/>
            </p:nvSpPr>
            <p:spPr>
              <a:xfrm>
                <a:off x="5048148" y="1363546"/>
                <a:ext cx="311878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sym typeface="Lato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2800" i="1">
                              <a:latin typeface="Cambria Math" panose="02040503050406030204" pitchFamily="18" charset="0"/>
                              <a:ea typeface="Lato"/>
                              <a:cs typeface="Lato"/>
                              <a:sym typeface="Lato"/>
                            </a:rPr>
                            <m:t>𝝻</m:t>
                          </m:r>
                          <m:r>
                            <m:rPr>
                              <m:nor/>
                            </m:rPr>
                            <a:rPr lang="en-US" sz="2800" i="1" dirty="0">
                              <a:latin typeface="Lato"/>
                              <a:ea typeface="Lato"/>
                              <a:cs typeface="Lato"/>
                              <a:sym typeface="Lato"/>
                            </a:rPr>
                            <m:t> </m:t>
                          </m:r>
                        </m:e>
                        <m:sub>
                          <m:r>
                            <a:rPr lang="en-US" sz="2800" b="1" i="1">
                              <a:latin typeface="Cambria Math" panose="02040503050406030204" pitchFamily="18" charset="0"/>
                              <a:sym typeface="Lato"/>
                            </a:rPr>
                            <m:t>𝒖𝒕𝒕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Lato"/>
                          <a:cs typeface="Lato"/>
                          <a:sym typeface="Lato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Lato"/>
                          <a:cs typeface="Lato"/>
                          <a:sym typeface="Lato"/>
                        </a:rPr>
                        <m:t>𝞵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Lato"/>
                          <a:cs typeface="Lato"/>
                          <a:sym typeface="Lato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Lato"/>
                          <a:cs typeface="Lato"/>
                          <a:sym typeface="Lato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Lato"/>
                          <a:cs typeface="Lato"/>
                          <a:sym typeface="Lato"/>
                        </a:rPr>
                        <m:t>∗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sym typeface="Lato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sym typeface="Lato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sym typeface="Lato"/>
                            </a:rPr>
                            <m:t>𝑢𝑡𝑡</m:t>
                          </m:r>
                        </m:sub>
                      </m:sSub>
                    </m:oMath>
                  </m:oMathPara>
                </a14:m>
                <a:endParaRPr lang="en-US" sz="2800" i="1" dirty="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AF2B6BE-0173-44A1-AE32-58442D4EE2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148" y="1363546"/>
                <a:ext cx="311878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55FAABE2-566C-4329-91FA-70E4C28FCA32}"/>
              </a:ext>
            </a:extLst>
          </p:cNvPr>
          <p:cNvSpPr txBox="1"/>
          <p:nvPr/>
        </p:nvSpPr>
        <p:spPr>
          <a:xfrm>
            <a:off x="5623420" y="4717256"/>
            <a:ext cx="3520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Dehak</a:t>
            </a:r>
            <a:r>
              <a:rPr lang="en-US" dirty="0"/>
              <a:t> et al. 2010, Carbajal et al. 2016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4FA0CDB-ED03-446A-8E8C-BDC1AFFC978C}"/>
              </a:ext>
            </a:extLst>
          </p:cNvPr>
          <p:cNvGrpSpPr/>
          <p:nvPr/>
        </p:nvGrpSpPr>
        <p:grpSpPr>
          <a:xfrm>
            <a:off x="3507918" y="1271183"/>
            <a:ext cx="1381180" cy="1177426"/>
            <a:chOff x="3507918" y="1271183"/>
            <a:chExt cx="1381180" cy="1177426"/>
          </a:xfrm>
        </p:grpSpPr>
        <p:sp>
          <p:nvSpPr>
            <p:cNvPr id="34" name="Freeform 378">
              <a:extLst>
                <a:ext uri="{FF2B5EF4-FFF2-40B4-BE49-F238E27FC236}">
                  <a16:creationId xmlns:a16="http://schemas.microsoft.com/office/drawing/2014/main" id="{24E3DD29-5BF9-4699-91BF-3F1346C0FF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0041" y="1836420"/>
              <a:ext cx="599474" cy="447776"/>
            </a:xfrm>
            <a:custGeom>
              <a:avLst/>
              <a:gdLst>
                <a:gd name="T0" fmla="*/ 2169 w 2292"/>
                <a:gd name="T1" fmla="*/ 1847 h 2051"/>
                <a:gd name="T2" fmla="*/ 2183 w 2292"/>
                <a:gd name="T3" fmla="*/ 1211 h 2051"/>
                <a:gd name="T4" fmla="*/ 1588 w 2292"/>
                <a:gd name="T5" fmla="*/ 466 h 2051"/>
                <a:gd name="T6" fmla="*/ 735 w 2292"/>
                <a:gd name="T7" fmla="*/ 49 h 2051"/>
                <a:gd name="T8" fmla="*/ 122 w 2292"/>
                <a:gd name="T9" fmla="*/ 204 h 2051"/>
                <a:gd name="T10" fmla="*/ 108 w 2292"/>
                <a:gd name="T11" fmla="*/ 840 h 2051"/>
                <a:gd name="T12" fmla="*/ 703 w 2292"/>
                <a:gd name="T13" fmla="*/ 1585 h 2051"/>
                <a:gd name="T14" fmla="*/ 1556 w 2292"/>
                <a:gd name="T15" fmla="*/ 2002 h 2051"/>
                <a:gd name="T16" fmla="*/ 2169 w 2292"/>
                <a:gd name="T17" fmla="*/ 1847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2" h="2051">
                  <a:moveTo>
                    <a:pt x="2169" y="1847"/>
                  </a:moveTo>
                  <a:cubicBezTo>
                    <a:pt x="2287" y="1699"/>
                    <a:pt x="2292" y="1470"/>
                    <a:pt x="2183" y="1211"/>
                  </a:cubicBezTo>
                  <a:cubicBezTo>
                    <a:pt x="2074" y="952"/>
                    <a:pt x="1860" y="684"/>
                    <a:pt x="1588" y="466"/>
                  </a:cubicBezTo>
                  <a:cubicBezTo>
                    <a:pt x="1317" y="248"/>
                    <a:pt x="1010" y="98"/>
                    <a:pt x="735" y="49"/>
                  </a:cubicBezTo>
                  <a:cubicBezTo>
                    <a:pt x="460" y="0"/>
                    <a:pt x="239" y="56"/>
                    <a:pt x="122" y="204"/>
                  </a:cubicBezTo>
                  <a:cubicBezTo>
                    <a:pt x="4" y="352"/>
                    <a:pt x="0" y="581"/>
                    <a:pt x="108" y="840"/>
                  </a:cubicBezTo>
                  <a:cubicBezTo>
                    <a:pt x="217" y="1099"/>
                    <a:pt x="431" y="1367"/>
                    <a:pt x="703" y="1585"/>
                  </a:cubicBezTo>
                  <a:cubicBezTo>
                    <a:pt x="974" y="1803"/>
                    <a:pt x="1281" y="1953"/>
                    <a:pt x="1556" y="2002"/>
                  </a:cubicBezTo>
                  <a:cubicBezTo>
                    <a:pt x="1831" y="2051"/>
                    <a:pt x="2052" y="1996"/>
                    <a:pt x="2169" y="1847"/>
                  </a:cubicBezTo>
                  <a:close/>
                </a:path>
              </a:pathLst>
            </a:custGeom>
            <a:solidFill>
              <a:srgbClr val="FF00FF">
                <a:alpha val="25000"/>
              </a:srgbClr>
            </a:solidFill>
            <a:ln w="20638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409">
              <a:extLst>
                <a:ext uri="{FF2B5EF4-FFF2-40B4-BE49-F238E27FC236}">
                  <a16:creationId xmlns:a16="http://schemas.microsoft.com/office/drawing/2014/main" id="{34E7C66C-042F-45C3-B0CE-A12F496AD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7918" y="1271183"/>
              <a:ext cx="644368" cy="352595"/>
            </a:xfrm>
            <a:custGeom>
              <a:avLst/>
              <a:gdLst>
                <a:gd name="T0" fmla="*/ 2598 w 2650"/>
                <a:gd name="T1" fmla="*/ 1198 h 1454"/>
                <a:gd name="T2" fmla="*/ 2364 w 2650"/>
                <a:gd name="T3" fmla="*/ 679 h 1454"/>
                <a:gd name="T4" fmla="*/ 1522 w 2650"/>
                <a:gd name="T5" fmla="*/ 188 h 1454"/>
                <a:gd name="T6" fmla="*/ 565 w 2650"/>
                <a:gd name="T7" fmla="*/ 12 h 1454"/>
                <a:gd name="T8" fmla="*/ 53 w 2650"/>
                <a:gd name="T9" fmla="*/ 256 h 1454"/>
                <a:gd name="T10" fmla="*/ 286 w 2650"/>
                <a:gd name="T11" fmla="*/ 775 h 1454"/>
                <a:gd name="T12" fmla="*/ 1128 w 2650"/>
                <a:gd name="T13" fmla="*/ 1266 h 1454"/>
                <a:gd name="T14" fmla="*/ 2086 w 2650"/>
                <a:gd name="T15" fmla="*/ 1442 h 1454"/>
                <a:gd name="T16" fmla="*/ 2598 w 2650"/>
                <a:gd name="T17" fmla="*/ 1198 h 1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50" h="1454">
                  <a:moveTo>
                    <a:pt x="2598" y="1198"/>
                  </a:moveTo>
                  <a:cubicBezTo>
                    <a:pt x="2650" y="1055"/>
                    <a:pt x="2566" y="868"/>
                    <a:pt x="2364" y="679"/>
                  </a:cubicBezTo>
                  <a:cubicBezTo>
                    <a:pt x="2162" y="489"/>
                    <a:pt x="1860" y="313"/>
                    <a:pt x="1522" y="188"/>
                  </a:cubicBezTo>
                  <a:cubicBezTo>
                    <a:pt x="1185" y="63"/>
                    <a:pt x="840" y="0"/>
                    <a:pt x="565" y="12"/>
                  </a:cubicBezTo>
                  <a:cubicBezTo>
                    <a:pt x="289" y="25"/>
                    <a:pt x="105" y="113"/>
                    <a:pt x="53" y="256"/>
                  </a:cubicBezTo>
                  <a:cubicBezTo>
                    <a:pt x="0" y="399"/>
                    <a:pt x="84" y="585"/>
                    <a:pt x="286" y="775"/>
                  </a:cubicBezTo>
                  <a:cubicBezTo>
                    <a:pt x="488" y="964"/>
                    <a:pt x="791" y="1141"/>
                    <a:pt x="1128" y="1266"/>
                  </a:cubicBezTo>
                  <a:cubicBezTo>
                    <a:pt x="1466" y="1391"/>
                    <a:pt x="1810" y="1454"/>
                    <a:pt x="2086" y="1442"/>
                  </a:cubicBezTo>
                  <a:cubicBezTo>
                    <a:pt x="2361" y="1429"/>
                    <a:pt x="2545" y="1341"/>
                    <a:pt x="2598" y="1198"/>
                  </a:cubicBezTo>
                  <a:close/>
                </a:path>
              </a:pathLst>
            </a:custGeom>
            <a:solidFill>
              <a:srgbClr val="999999">
                <a:alpha val="25000"/>
              </a:srgbClr>
            </a:solidFill>
            <a:ln w="285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   </a:t>
              </a:r>
            </a:p>
          </p:txBody>
        </p:sp>
        <p:sp>
          <p:nvSpPr>
            <p:cNvPr id="36" name="Freeform 411">
              <a:extLst>
                <a:ext uri="{FF2B5EF4-FFF2-40B4-BE49-F238E27FC236}">
                  <a16:creationId xmlns:a16="http://schemas.microsoft.com/office/drawing/2014/main" id="{04DDF7B1-E2BD-49CE-85C4-29D858274A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9120" y="1992745"/>
              <a:ext cx="609978" cy="455864"/>
            </a:xfrm>
            <a:custGeom>
              <a:avLst/>
              <a:gdLst>
                <a:gd name="T0" fmla="*/ 2170 w 2292"/>
                <a:gd name="T1" fmla="*/ 1848 h 2052"/>
                <a:gd name="T2" fmla="*/ 2183 w 2292"/>
                <a:gd name="T3" fmla="*/ 1211 h 2052"/>
                <a:gd name="T4" fmla="*/ 1589 w 2292"/>
                <a:gd name="T5" fmla="*/ 466 h 2052"/>
                <a:gd name="T6" fmla="*/ 735 w 2292"/>
                <a:gd name="T7" fmla="*/ 49 h 2052"/>
                <a:gd name="T8" fmla="*/ 122 w 2292"/>
                <a:gd name="T9" fmla="*/ 204 h 2052"/>
                <a:gd name="T10" fmla="*/ 109 w 2292"/>
                <a:gd name="T11" fmla="*/ 841 h 2052"/>
                <a:gd name="T12" fmla="*/ 703 w 2292"/>
                <a:gd name="T13" fmla="*/ 1586 h 2052"/>
                <a:gd name="T14" fmla="*/ 1557 w 2292"/>
                <a:gd name="T15" fmla="*/ 2003 h 2052"/>
                <a:gd name="T16" fmla="*/ 2170 w 2292"/>
                <a:gd name="T17" fmla="*/ 1848 h 2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2" h="2052">
                  <a:moveTo>
                    <a:pt x="2170" y="1848"/>
                  </a:moveTo>
                  <a:cubicBezTo>
                    <a:pt x="2287" y="1699"/>
                    <a:pt x="2292" y="1470"/>
                    <a:pt x="2183" y="1211"/>
                  </a:cubicBezTo>
                  <a:cubicBezTo>
                    <a:pt x="2074" y="952"/>
                    <a:pt x="1860" y="684"/>
                    <a:pt x="1589" y="466"/>
                  </a:cubicBezTo>
                  <a:cubicBezTo>
                    <a:pt x="1317" y="248"/>
                    <a:pt x="1010" y="98"/>
                    <a:pt x="735" y="49"/>
                  </a:cubicBezTo>
                  <a:cubicBezTo>
                    <a:pt x="460" y="0"/>
                    <a:pt x="240" y="56"/>
                    <a:pt x="122" y="204"/>
                  </a:cubicBezTo>
                  <a:cubicBezTo>
                    <a:pt x="5" y="353"/>
                    <a:pt x="0" y="582"/>
                    <a:pt x="109" y="841"/>
                  </a:cubicBezTo>
                  <a:cubicBezTo>
                    <a:pt x="218" y="1100"/>
                    <a:pt x="432" y="1368"/>
                    <a:pt x="703" y="1586"/>
                  </a:cubicBezTo>
                  <a:cubicBezTo>
                    <a:pt x="975" y="1804"/>
                    <a:pt x="1282" y="1954"/>
                    <a:pt x="1557" y="2003"/>
                  </a:cubicBezTo>
                  <a:cubicBezTo>
                    <a:pt x="1832" y="2052"/>
                    <a:pt x="2052" y="1996"/>
                    <a:pt x="2170" y="1848"/>
                  </a:cubicBezTo>
                  <a:close/>
                </a:path>
              </a:pathLst>
            </a:custGeom>
            <a:solidFill>
              <a:srgbClr val="999999">
                <a:alpha val="25000"/>
              </a:srgbClr>
            </a:solidFill>
            <a:ln w="285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202">
              <a:extLst>
                <a:ext uri="{FF2B5EF4-FFF2-40B4-BE49-F238E27FC236}">
                  <a16:creationId xmlns:a16="http://schemas.microsoft.com/office/drawing/2014/main" id="{C5FB6865-A461-42F0-8578-38AE072E6C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3754" y="1295134"/>
              <a:ext cx="616368" cy="474370"/>
            </a:xfrm>
            <a:custGeom>
              <a:avLst/>
              <a:gdLst>
                <a:gd name="T0" fmla="*/ 2174 w 2315"/>
                <a:gd name="T1" fmla="*/ 207 h 2135"/>
                <a:gd name="T2" fmla="*/ 1538 w 2315"/>
                <a:gd name="T3" fmla="*/ 54 h 2135"/>
                <a:gd name="T4" fmla="*/ 680 w 2315"/>
                <a:gd name="T5" fmla="*/ 496 h 2135"/>
                <a:gd name="T6" fmla="*/ 101 w 2315"/>
                <a:gd name="T7" fmla="*/ 1272 h 2135"/>
                <a:gd name="T8" fmla="*/ 140 w 2315"/>
                <a:gd name="T9" fmla="*/ 1928 h 2135"/>
                <a:gd name="T10" fmla="*/ 776 w 2315"/>
                <a:gd name="T11" fmla="*/ 2081 h 2135"/>
                <a:gd name="T12" fmla="*/ 1634 w 2315"/>
                <a:gd name="T13" fmla="*/ 1639 h 2135"/>
                <a:gd name="T14" fmla="*/ 2213 w 2315"/>
                <a:gd name="T15" fmla="*/ 863 h 2135"/>
                <a:gd name="T16" fmla="*/ 2174 w 2315"/>
                <a:gd name="T17" fmla="*/ 207 h 2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5" h="2135">
                  <a:moveTo>
                    <a:pt x="2174" y="207"/>
                  </a:moveTo>
                  <a:cubicBezTo>
                    <a:pt x="2047" y="55"/>
                    <a:pt x="1819" y="0"/>
                    <a:pt x="1538" y="54"/>
                  </a:cubicBezTo>
                  <a:cubicBezTo>
                    <a:pt x="1258" y="109"/>
                    <a:pt x="949" y="267"/>
                    <a:pt x="680" y="496"/>
                  </a:cubicBezTo>
                  <a:cubicBezTo>
                    <a:pt x="410" y="724"/>
                    <a:pt x="202" y="1003"/>
                    <a:pt x="101" y="1272"/>
                  </a:cubicBezTo>
                  <a:cubicBezTo>
                    <a:pt x="0" y="1541"/>
                    <a:pt x="14" y="1777"/>
                    <a:pt x="140" y="1928"/>
                  </a:cubicBezTo>
                  <a:cubicBezTo>
                    <a:pt x="267" y="2080"/>
                    <a:pt x="496" y="2135"/>
                    <a:pt x="776" y="2081"/>
                  </a:cubicBezTo>
                  <a:cubicBezTo>
                    <a:pt x="1056" y="2026"/>
                    <a:pt x="1365" y="1868"/>
                    <a:pt x="1634" y="1639"/>
                  </a:cubicBezTo>
                  <a:cubicBezTo>
                    <a:pt x="1904" y="1411"/>
                    <a:pt x="2112" y="1132"/>
                    <a:pt x="2213" y="863"/>
                  </a:cubicBezTo>
                  <a:cubicBezTo>
                    <a:pt x="2315" y="594"/>
                    <a:pt x="2300" y="358"/>
                    <a:pt x="2174" y="207"/>
                  </a:cubicBezTo>
                  <a:close/>
                </a:path>
              </a:pathLst>
            </a:custGeom>
            <a:solidFill>
              <a:srgbClr val="999999">
                <a:alpha val="25000"/>
              </a:srgbClr>
            </a:solidFill>
            <a:ln w="285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74">
              <a:extLst>
                <a:ext uri="{FF2B5EF4-FFF2-40B4-BE49-F238E27FC236}">
                  <a16:creationId xmlns:a16="http://schemas.microsoft.com/office/drawing/2014/main" id="{6796C03B-524E-4C89-91B0-627CD72744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3069" y="1403755"/>
              <a:ext cx="636947" cy="348944"/>
            </a:xfrm>
            <a:custGeom>
              <a:avLst/>
              <a:gdLst>
                <a:gd name="T0" fmla="*/ 2598 w 2650"/>
                <a:gd name="T1" fmla="*/ 1199 h 1455"/>
                <a:gd name="T2" fmla="*/ 2364 w 2650"/>
                <a:gd name="T3" fmla="*/ 679 h 1455"/>
                <a:gd name="T4" fmla="*/ 1522 w 2650"/>
                <a:gd name="T5" fmla="*/ 188 h 1455"/>
                <a:gd name="T6" fmla="*/ 565 w 2650"/>
                <a:gd name="T7" fmla="*/ 13 h 1455"/>
                <a:gd name="T8" fmla="*/ 53 w 2650"/>
                <a:gd name="T9" fmla="*/ 256 h 1455"/>
                <a:gd name="T10" fmla="*/ 286 w 2650"/>
                <a:gd name="T11" fmla="*/ 775 h 1455"/>
                <a:gd name="T12" fmla="*/ 1128 w 2650"/>
                <a:gd name="T13" fmla="*/ 1267 h 1455"/>
                <a:gd name="T14" fmla="*/ 2086 w 2650"/>
                <a:gd name="T15" fmla="*/ 1442 h 1455"/>
                <a:gd name="T16" fmla="*/ 2598 w 2650"/>
                <a:gd name="T17" fmla="*/ 1199 h 1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50" h="1455">
                  <a:moveTo>
                    <a:pt x="2598" y="1199"/>
                  </a:moveTo>
                  <a:cubicBezTo>
                    <a:pt x="2650" y="1056"/>
                    <a:pt x="2566" y="869"/>
                    <a:pt x="2364" y="679"/>
                  </a:cubicBezTo>
                  <a:cubicBezTo>
                    <a:pt x="2163" y="490"/>
                    <a:pt x="1860" y="313"/>
                    <a:pt x="1522" y="188"/>
                  </a:cubicBezTo>
                  <a:cubicBezTo>
                    <a:pt x="1185" y="63"/>
                    <a:pt x="840" y="0"/>
                    <a:pt x="565" y="13"/>
                  </a:cubicBezTo>
                  <a:cubicBezTo>
                    <a:pt x="289" y="25"/>
                    <a:pt x="105" y="113"/>
                    <a:pt x="53" y="256"/>
                  </a:cubicBezTo>
                  <a:cubicBezTo>
                    <a:pt x="0" y="399"/>
                    <a:pt x="84" y="586"/>
                    <a:pt x="286" y="775"/>
                  </a:cubicBezTo>
                  <a:cubicBezTo>
                    <a:pt x="488" y="965"/>
                    <a:pt x="791" y="1142"/>
                    <a:pt x="1128" y="1267"/>
                  </a:cubicBezTo>
                  <a:cubicBezTo>
                    <a:pt x="1466" y="1392"/>
                    <a:pt x="1810" y="1455"/>
                    <a:pt x="2086" y="1442"/>
                  </a:cubicBezTo>
                  <a:cubicBezTo>
                    <a:pt x="2361" y="1429"/>
                    <a:pt x="2546" y="1342"/>
                    <a:pt x="2598" y="1199"/>
                  </a:cubicBezTo>
                  <a:close/>
                </a:path>
              </a:pathLst>
            </a:custGeom>
            <a:solidFill>
              <a:srgbClr val="FF00FF">
                <a:alpha val="25000"/>
              </a:srgbClr>
            </a:solidFill>
            <a:ln w="20638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76">
              <a:extLst>
                <a:ext uri="{FF2B5EF4-FFF2-40B4-BE49-F238E27FC236}">
                  <a16:creationId xmlns:a16="http://schemas.microsoft.com/office/drawing/2014/main" id="{E8901912-8D65-4873-B85B-CA0A76914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4721" y="1433669"/>
              <a:ext cx="566340" cy="521008"/>
            </a:xfrm>
            <a:custGeom>
              <a:avLst/>
              <a:gdLst>
                <a:gd name="T0" fmla="*/ 2174 w 2315"/>
                <a:gd name="T1" fmla="*/ 207 h 2135"/>
                <a:gd name="T2" fmla="*/ 1538 w 2315"/>
                <a:gd name="T3" fmla="*/ 55 h 2135"/>
                <a:gd name="T4" fmla="*/ 680 w 2315"/>
                <a:gd name="T5" fmla="*/ 496 h 2135"/>
                <a:gd name="T6" fmla="*/ 101 w 2315"/>
                <a:gd name="T7" fmla="*/ 1272 h 2135"/>
                <a:gd name="T8" fmla="*/ 141 w 2315"/>
                <a:gd name="T9" fmla="*/ 1929 h 2135"/>
                <a:gd name="T10" fmla="*/ 776 w 2315"/>
                <a:gd name="T11" fmla="*/ 2081 h 2135"/>
                <a:gd name="T12" fmla="*/ 1634 w 2315"/>
                <a:gd name="T13" fmla="*/ 1639 h 2135"/>
                <a:gd name="T14" fmla="*/ 2213 w 2315"/>
                <a:gd name="T15" fmla="*/ 863 h 2135"/>
                <a:gd name="T16" fmla="*/ 2174 w 2315"/>
                <a:gd name="T17" fmla="*/ 207 h 2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5" h="2135">
                  <a:moveTo>
                    <a:pt x="2174" y="207"/>
                  </a:moveTo>
                  <a:cubicBezTo>
                    <a:pt x="2047" y="55"/>
                    <a:pt x="1819" y="0"/>
                    <a:pt x="1538" y="55"/>
                  </a:cubicBezTo>
                  <a:cubicBezTo>
                    <a:pt x="1258" y="109"/>
                    <a:pt x="949" y="268"/>
                    <a:pt x="680" y="496"/>
                  </a:cubicBezTo>
                  <a:cubicBezTo>
                    <a:pt x="410" y="724"/>
                    <a:pt x="202" y="1004"/>
                    <a:pt x="101" y="1272"/>
                  </a:cubicBezTo>
                  <a:cubicBezTo>
                    <a:pt x="0" y="1541"/>
                    <a:pt x="14" y="1777"/>
                    <a:pt x="141" y="1929"/>
                  </a:cubicBezTo>
                  <a:cubicBezTo>
                    <a:pt x="267" y="2080"/>
                    <a:pt x="496" y="2135"/>
                    <a:pt x="776" y="2081"/>
                  </a:cubicBezTo>
                  <a:cubicBezTo>
                    <a:pt x="1056" y="2027"/>
                    <a:pt x="1365" y="1868"/>
                    <a:pt x="1634" y="1639"/>
                  </a:cubicBezTo>
                  <a:cubicBezTo>
                    <a:pt x="1904" y="1411"/>
                    <a:pt x="2112" y="1132"/>
                    <a:pt x="2213" y="863"/>
                  </a:cubicBezTo>
                  <a:cubicBezTo>
                    <a:pt x="2315" y="595"/>
                    <a:pt x="2300" y="358"/>
                    <a:pt x="2174" y="207"/>
                  </a:cubicBezTo>
                  <a:close/>
                </a:path>
              </a:pathLst>
            </a:custGeom>
            <a:solidFill>
              <a:srgbClr val="FF00FF">
                <a:alpha val="25000"/>
              </a:srgbClr>
            </a:solidFill>
            <a:ln w="20638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cxnSp>
        <p:nvCxnSpPr>
          <p:cNvPr id="40" name="Google Shape;120;p13">
            <a:extLst>
              <a:ext uri="{FF2B5EF4-FFF2-40B4-BE49-F238E27FC236}">
                <a16:creationId xmlns:a16="http://schemas.microsoft.com/office/drawing/2014/main" id="{190D46EF-9E56-40DA-946D-085E615E23DB}"/>
              </a:ext>
            </a:extLst>
          </p:cNvPr>
          <p:cNvCxnSpPr>
            <a:cxnSpLocks/>
          </p:cNvCxnSpPr>
          <p:nvPr/>
        </p:nvCxnSpPr>
        <p:spPr>
          <a:xfrm>
            <a:off x="3842221" y="1446255"/>
            <a:ext cx="232500" cy="160325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" name="Google Shape;121;p13">
            <a:extLst>
              <a:ext uri="{FF2B5EF4-FFF2-40B4-BE49-F238E27FC236}">
                <a16:creationId xmlns:a16="http://schemas.microsoft.com/office/drawing/2014/main" id="{99478614-B4BA-49DF-BC49-0623B1B9C413}"/>
              </a:ext>
            </a:extLst>
          </p:cNvPr>
          <p:cNvCxnSpPr>
            <a:cxnSpLocks/>
          </p:cNvCxnSpPr>
          <p:nvPr/>
        </p:nvCxnSpPr>
        <p:spPr>
          <a:xfrm flipH="1">
            <a:off x="4318055" y="1567547"/>
            <a:ext cx="185834" cy="156365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" name="Google Shape;122;p13">
            <a:extLst>
              <a:ext uri="{FF2B5EF4-FFF2-40B4-BE49-F238E27FC236}">
                <a16:creationId xmlns:a16="http://schemas.microsoft.com/office/drawing/2014/main" id="{4B4CF3B8-2F5E-4A98-ACE1-EBB35D30AE63}"/>
              </a:ext>
            </a:extLst>
          </p:cNvPr>
          <p:cNvCxnSpPr>
            <a:cxnSpLocks/>
          </p:cNvCxnSpPr>
          <p:nvPr/>
        </p:nvCxnSpPr>
        <p:spPr>
          <a:xfrm flipH="1" flipV="1">
            <a:off x="4394800" y="2047243"/>
            <a:ext cx="258466" cy="209991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D4340B9-523D-427B-AF39-E6DA029B43C7}"/>
              </a:ext>
            </a:extLst>
          </p:cNvPr>
          <p:cNvCxnSpPr>
            <a:cxnSpLocks/>
          </p:cNvCxnSpPr>
          <p:nvPr/>
        </p:nvCxnSpPr>
        <p:spPr>
          <a:xfrm>
            <a:off x="262281" y="2635572"/>
            <a:ext cx="5431509" cy="2913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9E16B15A-74FA-4C63-B115-3D94BE94F0DC}"/>
              </a:ext>
            </a:extLst>
          </p:cNvPr>
          <p:cNvGrpSpPr/>
          <p:nvPr/>
        </p:nvGrpSpPr>
        <p:grpSpPr>
          <a:xfrm>
            <a:off x="972745" y="2696670"/>
            <a:ext cx="1384990" cy="1498436"/>
            <a:chOff x="972745" y="2696670"/>
            <a:chExt cx="1384990" cy="1498436"/>
          </a:xfrm>
        </p:grpSpPr>
        <p:sp>
          <p:nvSpPr>
            <p:cNvPr id="44" name="Freeform 378">
              <a:extLst>
                <a:ext uri="{FF2B5EF4-FFF2-40B4-BE49-F238E27FC236}">
                  <a16:creationId xmlns:a16="http://schemas.microsoft.com/office/drawing/2014/main" id="{ADD45592-E59D-4BC5-94C2-97FCAC6558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0266" y="3493316"/>
              <a:ext cx="547469" cy="488756"/>
            </a:xfrm>
            <a:custGeom>
              <a:avLst/>
              <a:gdLst>
                <a:gd name="T0" fmla="*/ 2169 w 2292"/>
                <a:gd name="T1" fmla="*/ 1847 h 2051"/>
                <a:gd name="T2" fmla="*/ 2183 w 2292"/>
                <a:gd name="T3" fmla="*/ 1211 h 2051"/>
                <a:gd name="T4" fmla="*/ 1588 w 2292"/>
                <a:gd name="T5" fmla="*/ 466 h 2051"/>
                <a:gd name="T6" fmla="*/ 735 w 2292"/>
                <a:gd name="T7" fmla="*/ 49 h 2051"/>
                <a:gd name="T8" fmla="*/ 122 w 2292"/>
                <a:gd name="T9" fmla="*/ 204 h 2051"/>
                <a:gd name="T10" fmla="*/ 108 w 2292"/>
                <a:gd name="T11" fmla="*/ 840 h 2051"/>
                <a:gd name="T12" fmla="*/ 703 w 2292"/>
                <a:gd name="T13" fmla="*/ 1585 h 2051"/>
                <a:gd name="T14" fmla="*/ 1556 w 2292"/>
                <a:gd name="T15" fmla="*/ 2002 h 2051"/>
                <a:gd name="T16" fmla="*/ 2169 w 2292"/>
                <a:gd name="T17" fmla="*/ 1847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2" h="2051">
                  <a:moveTo>
                    <a:pt x="2169" y="1847"/>
                  </a:moveTo>
                  <a:cubicBezTo>
                    <a:pt x="2287" y="1699"/>
                    <a:pt x="2292" y="1470"/>
                    <a:pt x="2183" y="1211"/>
                  </a:cubicBezTo>
                  <a:cubicBezTo>
                    <a:pt x="2074" y="952"/>
                    <a:pt x="1860" y="684"/>
                    <a:pt x="1588" y="466"/>
                  </a:cubicBezTo>
                  <a:cubicBezTo>
                    <a:pt x="1317" y="248"/>
                    <a:pt x="1010" y="98"/>
                    <a:pt x="735" y="49"/>
                  </a:cubicBezTo>
                  <a:cubicBezTo>
                    <a:pt x="460" y="0"/>
                    <a:pt x="239" y="56"/>
                    <a:pt x="122" y="204"/>
                  </a:cubicBezTo>
                  <a:cubicBezTo>
                    <a:pt x="4" y="352"/>
                    <a:pt x="0" y="581"/>
                    <a:pt x="108" y="840"/>
                  </a:cubicBezTo>
                  <a:cubicBezTo>
                    <a:pt x="217" y="1099"/>
                    <a:pt x="431" y="1367"/>
                    <a:pt x="703" y="1585"/>
                  </a:cubicBezTo>
                  <a:cubicBezTo>
                    <a:pt x="974" y="1803"/>
                    <a:pt x="1281" y="1953"/>
                    <a:pt x="1556" y="2002"/>
                  </a:cubicBezTo>
                  <a:cubicBezTo>
                    <a:pt x="1831" y="2051"/>
                    <a:pt x="2052" y="1996"/>
                    <a:pt x="2169" y="1847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 w="20638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09">
              <a:extLst>
                <a:ext uri="{FF2B5EF4-FFF2-40B4-BE49-F238E27FC236}">
                  <a16:creationId xmlns:a16="http://schemas.microsoft.com/office/drawing/2014/main" id="{F58DE284-0D7B-44B4-BF2A-C53C5AD6E2CB}"/>
                </a:ext>
              </a:extLst>
            </p:cNvPr>
            <p:cNvSpPr>
              <a:spLocks/>
            </p:cNvSpPr>
            <p:nvPr/>
          </p:nvSpPr>
          <p:spPr bwMode="auto">
            <a:xfrm>
              <a:off x="974063" y="2996820"/>
              <a:ext cx="644368" cy="352595"/>
            </a:xfrm>
            <a:custGeom>
              <a:avLst/>
              <a:gdLst>
                <a:gd name="T0" fmla="*/ 2598 w 2650"/>
                <a:gd name="T1" fmla="*/ 1198 h 1454"/>
                <a:gd name="T2" fmla="*/ 2364 w 2650"/>
                <a:gd name="T3" fmla="*/ 679 h 1454"/>
                <a:gd name="T4" fmla="*/ 1522 w 2650"/>
                <a:gd name="T5" fmla="*/ 188 h 1454"/>
                <a:gd name="T6" fmla="*/ 565 w 2650"/>
                <a:gd name="T7" fmla="*/ 12 h 1454"/>
                <a:gd name="T8" fmla="*/ 53 w 2650"/>
                <a:gd name="T9" fmla="*/ 256 h 1454"/>
                <a:gd name="T10" fmla="*/ 286 w 2650"/>
                <a:gd name="T11" fmla="*/ 775 h 1454"/>
                <a:gd name="T12" fmla="*/ 1128 w 2650"/>
                <a:gd name="T13" fmla="*/ 1266 h 1454"/>
                <a:gd name="T14" fmla="*/ 2086 w 2650"/>
                <a:gd name="T15" fmla="*/ 1442 h 1454"/>
                <a:gd name="T16" fmla="*/ 2598 w 2650"/>
                <a:gd name="T17" fmla="*/ 1198 h 1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50" h="1454">
                  <a:moveTo>
                    <a:pt x="2598" y="1198"/>
                  </a:moveTo>
                  <a:cubicBezTo>
                    <a:pt x="2650" y="1055"/>
                    <a:pt x="2566" y="868"/>
                    <a:pt x="2364" y="679"/>
                  </a:cubicBezTo>
                  <a:cubicBezTo>
                    <a:pt x="2162" y="489"/>
                    <a:pt x="1860" y="313"/>
                    <a:pt x="1522" y="188"/>
                  </a:cubicBezTo>
                  <a:cubicBezTo>
                    <a:pt x="1185" y="63"/>
                    <a:pt x="840" y="0"/>
                    <a:pt x="565" y="12"/>
                  </a:cubicBezTo>
                  <a:cubicBezTo>
                    <a:pt x="289" y="25"/>
                    <a:pt x="105" y="113"/>
                    <a:pt x="53" y="256"/>
                  </a:cubicBezTo>
                  <a:cubicBezTo>
                    <a:pt x="0" y="399"/>
                    <a:pt x="84" y="585"/>
                    <a:pt x="286" y="775"/>
                  </a:cubicBezTo>
                  <a:cubicBezTo>
                    <a:pt x="488" y="964"/>
                    <a:pt x="791" y="1141"/>
                    <a:pt x="1128" y="1266"/>
                  </a:cubicBezTo>
                  <a:cubicBezTo>
                    <a:pt x="1466" y="1391"/>
                    <a:pt x="1810" y="1454"/>
                    <a:pt x="2086" y="1442"/>
                  </a:cubicBezTo>
                  <a:cubicBezTo>
                    <a:pt x="2361" y="1429"/>
                    <a:pt x="2545" y="1341"/>
                    <a:pt x="2598" y="1198"/>
                  </a:cubicBezTo>
                  <a:close/>
                </a:path>
              </a:pathLst>
            </a:custGeom>
            <a:solidFill>
              <a:srgbClr val="999999">
                <a:alpha val="25000"/>
              </a:srgbClr>
            </a:solidFill>
            <a:ln w="285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11">
              <a:extLst>
                <a:ext uri="{FF2B5EF4-FFF2-40B4-BE49-F238E27FC236}">
                  <a16:creationId xmlns:a16="http://schemas.microsoft.com/office/drawing/2014/main" id="{6A92FEB0-43BA-4809-9617-B760F8EF73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1723" y="3697522"/>
              <a:ext cx="557061" cy="497584"/>
            </a:xfrm>
            <a:custGeom>
              <a:avLst/>
              <a:gdLst>
                <a:gd name="T0" fmla="*/ 2170 w 2292"/>
                <a:gd name="T1" fmla="*/ 1848 h 2052"/>
                <a:gd name="T2" fmla="*/ 2183 w 2292"/>
                <a:gd name="T3" fmla="*/ 1211 h 2052"/>
                <a:gd name="T4" fmla="*/ 1589 w 2292"/>
                <a:gd name="T5" fmla="*/ 466 h 2052"/>
                <a:gd name="T6" fmla="*/ 735 w 2292"/>
                <a:gd name="T7" fmla="*/ 49 h 2052"/>
                <a:gd name="T8" fmla="*/ 122 w 2292"/>
                <a:gd name="T9" fmla="*/ 204 h 2052"/>
                <a:gd name="T10" fmla="*/ 109 w 2292"/>
                <a:gd name="T11" fmla="*/ 841 h 2052"/>
                <a:gd name="T12" fmla="*/ 703 w 2292"/>
                <a:gd name="T13" fmla="*/ 1586 h 2052"/>
                <a:gd name="T14" fmla="*/ 1557 w 2292"/>
                <a:gd name="T15" fmla="*/ 2003 h 2052"/>
                <a:gd name="T16" fmla="*/ 2170 w 2292"/>
                <a:gd name="T17" fmla="*/ 1848 h 2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2" h="2052">
                  <a:moveTo>
                    <a:pt x="2170" y="1848"/>
                  </a:moveTo>
                  <a:cubicBezTo>
                    <a:pt x="2287" y="1699"/>
                    <a:pt x="2292" y="1470"/>
                    <a:pt x="2183" y="1211"/>
                  </a:cubicBezTo>
                  <a:cubicBezTo>
                    <a:pt x="2074" y="952"/>
                    <a:pt x="1860" y="684"/>
                    <a:pt x="1589" y="466"/>
                  </a:cubicBezTo>
                  <a:cubicBezTo>
                    <a:pt x="1317" y="248"/>
                    <a:pt x="1010" y="98"/>
                    <a:pt x="735" y="49"/>
                  </a:cubicBezTo>
                  <a:cubicBezTo>
                    <a:pt x="460" y="0"/>
                    <a:pt x="240" y="56"/>
                    <a:pt x="122" y="204"/>
                  </a:cubicBezTo>
                  <a:cubicBezTo>
                    <a:pt x="5" y="353"/>
                    <a:pt x="0" y="582"/>
                    <a:pt x="109" y="841"/>
                  </a:cubicBezTo>
                  <a:cubicBezTo>
                    <a:pt x="218" y="1100"/>
                    <a:pt x="432" y="1368"/>
                    <a:pt x="703" y="1586"/>
                  </a:cubicBezTo>
                  <a:cubicBezTo>
                    <a:pt x="975" y="1804"/>
                    <a:pt x="1282" y="1954"/>
                    <a:pt x="1557" y="2003"/>
                  </a:cubicBezTo>
                  <a:cubicBezTo>
                    <a:pt x="1832" y="2052"/>
                    <a:pt x="2052" y="1996"/>
                    <a:pt x="2170" y="1848"/>
                  </a:cubicBezTo>
                  <a:close/>
                </a:path>
              </a:pathLst>
            </a:custGeom>
            <a:solidFill>
              <a:srgbClr val="999999">
                <a:alpha val="25000"/>
              </a:srgbClr>
            </a:solidFill>
            <a:ln w="285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202">
              <a:extLst>
                <a:ext uri="{FF2B5EF4-FFF2-40B4-BE49-F238E27FC236}">
                  <a16:creationId xmlns:a16="http://schemas.microsoft.com/office/drawing/2014/main" id="{529E3A82-9D00-4B1C-9B4C-4B7ED91BD7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6635" y="2999064"/>
              <a:ext cx="562896" cy="517784"/>
            </a:xfrm>
            <a:custGeom>
              <a:avLst/>
              <a:gdLst>
                <a:gd name="T0" fmla="*/ 2174 w 2315"/>
                <a:gd name="T1" fmla="*/ 207 h 2135"/>
                <a:gd name="T2" fmla="*/ 1538 w 2315"/>
                <a:gd name="T3" fmla="*/ 54 h 2135"/>
                <a:gd name="T4" fmla="*/ 680 w 2315"/>
                <a:gd name="T5" fmla="*/ 496 h 2135"/>
                <a:gd name="T6" fmla="*/ 101 w 2315"/>
                <a:gd name="T7" fmla="*/ 1272 h 2135"/>
                <a:gd name="T8" fmla="*/ 140 w 2315"/>
                <a:gd name="T9" fmla="*/ 1928 h 2135"/>
                <a:gd name="T10" fmla="*/ 776 w 2315"/>
                <a:gd name="T11" fmla="*/ 2081 h 2135"/>
                <a:gd name="T12" fmla="*/ 1634 w 2315"/>
                <a:gd name="T13" fmla="*/ 1639 h 2135"/>
                <a:gd name="T14" fmla="*/ 2213 w 2315"/>
                <a:gd name="T15" fmla="*/ 863 h 2135"/>
                <a:gd name="T16" fmla="*/ 2174 w 2315"/>
                <a:gd name="T17" fmla="*/ 207 h 2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5" h="2135">
                  <a:moveTo>
                    <a:pt x="2174" y="207"/>
                  </a:moveTo>
                  <a:cubicBezTo>
                    <a:pt x="2047" y="55"/>
                    <a:pt x="1819" y="0"/>
                    <a:pt x="1538" y="54"/>
                  </a:cubicBezTo>
                  <a:cubicBezTo>
                    <a:pt x="1258" y="109"/>
                    <a:pt x="949" y="267"/>
                    <a:pt x="680" y="496"/>
                  </a:cubicBezTo>
                  <a:cubicBezTo>
                    <a:pt x="410" y="724"/>
                    <a:pt x="202" y="1003"/>
                    <a:pt x="101" y="1272"/>
                  </a:cubicBezTo>
                  <a:cubicBezTo>
                    <a:pt x="0" y="1541"/>
                    <a:pt x="14" y="1777"/>
                    <a:pt x="140" y="1928"/>
                  </a:cubicBezTo>
                  <a:cubicBezTo>
                    <a:pt x="267" y="2080"/>
                    <a:pt x="496" y="2135"/>
                    <a:pt x="776" y="2081"/>
                  </a:cubicBezTo>
                  <a:cubicBezTo>
                    <a:pt x="1056" y="2026"/>
                    <a:pt x="1365" y="1868"/>
                    <a:pt x="1634" y="1639"/>
                  </a:cubicBezTo>
                  <a:cubicBezTo>
                    <a:pt x="1904" y="1411"/>
                    <a:pt x="2112" y="1132"/>
                    <a:pt x="2213" y="863"/>
                  </a:cubicBezTo>
                  <a:cubicBezTo>
                    <a:pt x="2315" y="594"/>
                    <a:pt x="2300" y="358"/>
                    <a:pt x="2174" y="207"/>
                  </a:cubicBezTo>
                  <a:close/>
                </a:path>
              </a:pathLst>
            </a:custGeom>
            <a:solidFill>
              <a:srgbClr val="999999">
                <a:alpha val="25000"/>
              </a:srgbClr>
            </a:solidFill>
            <a:ln w="285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374">
              <a:extLst>
                <a:ext uri="{FF2B5EF4-FFF2-40B4-BE49-F238E27FC236}">
                  <a16:creationId xmlns:a16="http://schemas.microsoft.com/office/drawing/2014/main" id="{B328DCA2-744A-4D72-B5EF-37583C0129C4}"/>
                </a:ext>
              </a:extLst>
            </p:cNvPr>
            <p:cNvSpPr>
              <a:spLocks/>
            </p:cNvSpPr>
            <p:nvPr/>
          </p:nvSpPr>
          <p:spPr bwMode="auto">
            <a:xfrm>
              <a:off x="972745" y="2696670"/>
              <a:ext cx="636947" cy="348944"/>
            </a:xfrm>
            <a:custGeom>
              <a:avLst/>
              <a:gdLst>
                <a:gd name="T0" fmla="*/ 2598 w 2650"/>
                <a:gd name="T1" fmla="*/ 1199 h 1455"/>
                <a:gd name="T2" fmla="*/ 2364 w 2650"/>
                <a:gd name="T3" fmla="*/ 679 h 1455"/>
                <a:gd name="T4" fmla="*/ 1522 w 2650"/>
                <a:gd name="T5" fmla="*/ 188 h 1455"/>
                <a:gd name="T6" fmla="*/ 565 w 2650"/>
                <a:gd name="T7" fmla="*/ 13 h 1455"/>
                <a:gd name="T8" fmla="*/ 53 w 2650"/>
                <a:gd name="T9" fmla="*/ 256 h 1455"/>
                <a:gd name="T10" fmla="*/ 286 w 2650"/>
                <a:gd name="T11" fmla="*/ 775 h 1455"/>
                <a:gd name="T12" fmla="*/ 1128 w 2650"/>
                <a:gd name="T13" fmla="*/ 1267 h 1455"/>
                <a:gd name="T14" fmla="*/ 2086 w 2650"/>
                <a:gd name="T15" fmla="*/ 1442 h 1455"/>
                <a:gd name="T16" fmla="*/ 2598 w 2650"/>
                <a:gd name="T17" fmla="*/ 1199 h 1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50" h="1455">
                  <a:moveTo>
                    <a:pt x="2598" y="1199"/>
                  </a:moveTo>
                  <a:cubicBezTo>
                    <a:pt x="2650" y="1056"/>
                    <a:pt x="2566" y="869"/>
                    <a:pt x="2364" y="679"/>
                  </a:cubicBezTo>
                  <a:cubicBezTo>
                    <a:pt x="2163" y="490"/>
                    <a:pt x="1860" y="313"/>
                    <a:pt x="1522" y="188"/>
                  </a:cubicBezTo>
                  <a:cubicBezTo>
                    <a:pt x="1185" y="63"/>
                    <a:pt x="840" y="0"/>
                    <a:pt x="565" y="13"/>
                  </a:cubicBezTo>
                  <a:cubicBezTo>
                    <a:pt x="289" y="25"/>
                    <a:pt x="105" y="113"/>
                    <a:pt x="53" y="256"/>
                  </a:cubicBezTo>
                  <a:cubicBezTo>
                    <a:pt x="0" y="399"/>
                    <a:pt x="84" y="586"/>
                    <a:pt x="286" y="775"/>
                  </a:cubicBezTo>
                  <a:cubicBezTo>
                    <a:pt x="488" y="965"/>
                    <a:pt x="791" y="1142"/>
                    <a:pt x="1128" y="1267"/>
                  </a:cubicBezTo>
                  <a:cubicBezTo>
                    <a:pt x="1466" y="1392"/>
                    <a:pt x="1810" y="1455"/>
                    <a:pt x="2086" y="1442"/>
                  </a:cubicBezTo>
                  <a:cubicBezTo>
                    <a:pt x="2361" y="1429"/>
                    <a:pt x="2546" y="1342"/>
                    <a:pt x="2598" y="1199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 w="20638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376">
              <a:extLst>
                <a:ext uri="{FF2B5EF4-FFF2-40B4-BE49-F238E27FC236}">
                  <a16:creationId xmlns:a16="http://schemas.microsoft.com/office/drawing/2014/main" id="{180DA425-6ED4-450A-B87D-11B0695DD0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3913" y="2703567"/>
              <a:ext cx="566340" cy="521008"/>
            </a:xfrm>
            <a:custGeom>
              <a:avLst/>
              <a:gdLst>
                <a:gd name="T0" fmla="*/ 2174 w 2315"/>
                <a:gd name="T1" fmla="*/ 207 h 2135"/>
                <a:gd name="T2" fmla="*/ 1538 w 2315"/>
                <a:gd name="T3" fmla="*/ 55 h 2135"/>
                <a:gd name="T4" fmla="*/ 680 w 2315"/>
                <a:gd name="T5" fmla="*/ 496 h 2135"/>
                <a:gd name="T6" fmla="*/ 101 w 2315"/>
                <a:gd name="T7" fmla="*/ 1272 h 2135"/>
                <a:gd name="T8" fmla="*/ 141 w 2315"/>
                <a:gd name="T9" fmla="*/ 1929 h 2135"/>
                <a:gd name="T10" fmla="*/ 776 w 2315"/>
                <a:gd name="T11" fmla="*/ 2081 h 2135"/>
                <a:gd name="T12" fmla="*/ 1634 w 2315"/>
                <a:gd name="T13" fmla="*/ 1639 h 2135"/>
                <a:gd name="T14" fmla="*/ 2213 w 2315"/>
                <a:gd name="T15" fmla="*/ 863 h 2135"/>
                <a:gd name="T16" fmla="*/ 2174 w 2315"/>
                <a:gd name="T17" fmla="*/ 207 h 2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5" h="2135">
                  <a:moveTo>
                    <a:pt x="2174" y="207"/>
                  </a:moveTo>
                  <a:cubicBezTo>
                    <a:pt x="2047" y="55"/>
                    <a:pt x="1819" y="0"/>
                    <a:pt x="1538" y="55"/>
                  </a:cubicBezTo>
                  <a:cubicBezTo>
                    <a:pt x="1258" y="109"/>
                    <a:pt x="949" y="268"/>
                    <a:pt x="680" y="496"/>
                  </a:cubicBezTo>
                  <a:cubicBezTo>
                    <a:pt x="410" y="724"/>
                    <a:pt x="202" y="1004"/>
                    <a:pt x="101" y="1272"/>
                  </a:cubicBezTo>
                  <a:cubicBezTo>
                    <a:pt x="0" y="1541"/>
                    <a:pt x="14" y="1777"/>
                    <a:pt x="141" y="1929"/>
                  </a:cubicBezTo>
                  <a:cubicBezTo>
                    <a:pt x="267" y="2080"/>
                    <a:pt x="496" y="2135"/>
                    <a:pt x="776" y="2081"/>
                  </a:cubicBezTo>
                  <a:cubicBezTo>
                    <a:pt x="1056" y="2027"/>
                    <a:pt x="1365" y="1868"/>
                    <a:pt x="1634" y="1639"/>
                  </a:cubicBezTo>
                  <a:cubicBezTo>
                    <a:pt x="1904" y="1411"/>
                    <a:pt x="2112" y="1132"/>
                    <a:pt x="2213" y="863"/>
                  </a:cubicBezTo>
                  <a:cubicBezTo>
                    <a:pt x="2315" y="595"/>
                    <a:pt x="2300" y="358"/>
                    <a:pt x="2174" y="207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 w="20638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cxnSp>
          <p:nvCxnSpPr>
            <p:cNvPr id="50" name="Google Shape;120;p13">
              <a:extLst>
                <a:ext uri="{FF2B5EF4-FFF2-40B4-BE49-F238E27FC236}">
                  <a16:creationId xmlns:a16="http://schemas.microsoft.com/office/drawing/2014/main" id="{DE6D6E53-79FB-4EAD-9850-D1E925C4F8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1218" y="2877744"/>
              <a:ext cx="0" cy="30122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6" name="Google Shape;120;p13">
              <a:extLst>
                <a:ext uri="{FF2B5EF4-FFF2-40B4-BE49-F238E27FC236}">
                  <a16:creationId xmlns:a16="http://schemas.microsoft.com/office/drawing/2014/main" id="{9BBE6EE1-D5A2-4701-A784-FBCB112E45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0253" y="3697215"/>
              <a:ext cx="0" cy="30122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7" name="Google Shape;120;p13">
              <a:extLst>
                <a:ext uri="{FF2B5EF4-FFF2-40B4-BE49-F238E27FC236}">
                  <a16:creationId xmlns:a16="http://schemas.microsoft.com/office/drawing/2014/main" id="{8B5799C9-F864-41C1-970F-28096D33E6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98234" y="2987638"/>
              <a:ext cx="0" cy="301220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9FFE44A9-43D1-4B94-80A6-BFA82D6A3ADC}"/>
              </a:ext>
            </a:extLst>
          </p:cNvPr>
          <p:cNvGrpSpPr/>
          <p:nvPr/>
        </p:nvGrpSpPr>
        <p:grpSpPr>
          <a:xfrm>
            <a:off x="3500634" y="2996513"/>
            <a:ext cx="1377066" cy="1433977"/>
            <a:chOff x="3500634" y="2996513"/>
            <a:chExt cx="1377066" cy="1433977"/>
          </a:xfrm>
        </p:grpSpPr>
        <p:sp>
          <p:nvSpPr>
            <p:cNvPr id="24" name="Freeform 378">
              <a:extLst>
                <a:ext uri="{FF2B5EF4-FFF2-40B4-BE49-F238E27FC236}">
                  <a16:creationId xmlns:a16="http://schemas.microsoft.com/office/drawing/2014/main" id="{1762B7E4-A177-42AF-8B63-4DA319643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2671" y="3941734"/>
              <a:ext cx="547469" cy="488756"/>
            </a:xfrm>
            <a:custGeom>
              <a:avLst/>
              <a:gdLst>
                <a:gd name="T0" fmla="*/ 2169 w 2292"/>
                <a:gd name="T1" fmla="*/ 1847 h 2051"/>
                <a:gd name="T2" fmla="*/ 2183 w 2292"/>
                <a:gd name="T3" fmla="*/ 1211 h 2051"/>
                <a:gd name="T4" fmla="*/ 1588 w 2292"/>
                <a:gd name="T5" fmla="*/ 466 h 2051"/>
                <a:gd name="T6" fmla="*/ 735 w 2292"/>
                <a:gd name="T7" fmla="*/ 49 h 2051"/>
                <a:gd name="T8" fmla="*/ 122 w 2292"/>
                <a:gd name="T9" fmla="*/ 204 h 2051"/>
                <a:gd name="T10" fmla="*/ 108 w 2292"/>
                <a:gd name="T11" fmla="*/ 840 h 2051"/>
                <a:gd name="T12" fmla="*/ 703 w 2292"/>
                <a:gd name="T13" fmla="*/ 1585 h 2051"/>
                <a:gd name="T14" fmla="*/ 1556 w 2292"/>
                <a:gd name="T15" fmla="*/ 2002 h 2051"/>
                <a:gd name="T16" fmla="*/ 2169 w 2292"/>
                <a:gd name="T17" fmla="*/ 1847 h 2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2" h="2051">
                  <a:moveTo>
                    <a:pt x="2169" y="1847"/>
                  </a:moveTo>
                  <a:cubicBezTo>
                    <a:pt x="2287" y="1699"/>
                    <a:pt x="2292" y="1470"/>
                    <a:pt x="2183" y="1211"/>
                  </a:cubicBezTo>
                  <a:cubicBezTo>
                    <a:pt x="2074" y="952"/>
                    <a:pt x="1860" y="684"/>
                    <a:pt x="1588" y="466"/>
                  </a:cubicBezTo>
                  <a:cubicBezTo>
                    <a:pt x="1317" y="248"/>
                    <a:pt x="1010" y="98"/>
                    <a:pt x="735" y="49"/>
                  </a:cubicBezTo>
                  <a:cubicBezTo>
                    <a:pt x="460" y="0"/>
                    <a:pt x="239" y="56"/>
                    <a:pt x="122" y="204"/>
                  </a:cubicBezTo>
                  <a:cubicBezTo>
                    <a:pt x="4" y="352"/>
                    <a:pt x="0" y="581"/>
                    <a:pt x="108" y="840"/>
                  </a:cubicBezTo>
                  <a:cubicBezTo>
                    <a:pt x="217" y="1099"/>
                    <a:pt x="431" y="1367"/>
                    <a:pt x="703" y="1585"/>
                  </a:cubicBezTo>
                  <a:cubicBezTo>
                    <a:pt x="974" y="1803"/>
                    <a:pt x="1281" y="1953"/>
                    <a:pt x="1556" y="2002"/>
                  </a:cubicBezTo>
                  <a:cubicBezTo>
                    <a:pt x="1831" y="2051"/>
                    <a:pt x="2052" y="1996"/>
                    <a:pt x="2169" y="1847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 w="20638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409">
              <a:extLst>
                <a:ext uri="{FF2B5EF4-FFF2-40B4-BE49-F238E27FC236}">
                  <a16:creationId xmlns:a16="http://schemas.microsoft.com/office/drawing/2014/main" id="{EE80347F-D69D-4447-AAAE-03B743C648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2979" y="2996513"/>
              <a:ext cx="644368" cy="352595"/>
            </a:xfrm>
            <a:custGeom>
              <a:avLst/>
              <a:gdLst>
                <a:gd name="T0" fmla="*/ 2598 w 2650"/>
                <a:gd name="T1" fmla="*/ 1198 h 1454"/>
                <a:gd name="T2" fmla="*/ 2364 w 2650"/>
                <a:gd name="T3" fmla="*/ 679 h 1454"/>
                <a:gd name="T4" fmla="*/ 1522 w 2650"/>
                <a:gd name="T5" fmla="*/ 188 h 1454"/>
                <a:gd name="T6" fmla="*/ 565 w 2650"/>
                <a:gd name="T7" fmla="*/ 12 h 1454"/>
                <a:gd name="T8" fmla="*/ 53 w 2650"/>
                <a:gd name="T9" fmla="*/ 256 h 1454"/>
                <a:gd name="T10" fmla="*/ 286 w 2650"/>
                <a:gd name="T11" fmla="*/ 775 h 1454"/>
                <a:gd name="T12" fmla="*/ 1128 w 2650"/>
                <a:gd name="T13" fmla="*/ 1266 h 1454"/>
                <a:gd name="T14" fmla="*/ 2086 w 2650"/>
                <a:gd name="T15" fmla="*/ 1442 h 1454"/>
                <a:gd name="T16" fmla="*/ 2598 w 2650"/>
                <a:gd name="T17" fmla="*/ 1198 h 1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50" h="1454">
                  <a:moveTo>
                    <a:pt x="2598" y="1198"/>
                  </a:moveTo>
                  <a:cubicBezTo>
                    <a:pt x="2650" y="1055"/>
                    <a:pt x="2566" y="868"/>
                    <a:pt x="2364" y="679"/>
                  </a:cubicBezTo>
                  <a:cubicBezTo>
                    <a:pt x="2162" y="489"/>
                    <a:pt x="1860" y="313"/>
                    <a:pt x="1522" y="188"/>
                  </a:cubicBezTo>
                  <a:cubicBezTo>
                    <a:pt x="1185" y="63"/>
                    <a:pt x="840" y="0"/>
                    <a:pt x="565" y="12"/>
                  </a:cubicBezTo>
                  <a:cubicBezTo>
                    <a:pt x="289" y="25"/>
                    <a:pt x="105" y="113"/>
                    <a:pt x="53" y="256"/>
                  </a:cubicBezTo>
                  <a:cubicBezTo>
                    <a:pt x="0" y="399"/>
                    <a:pt x="84" y="585"/>
                    <a:pt x="286" y="775"/>
                  </a:cubicBezTo>
                  <a:cubicBezTo>
                    <a:pt x="488" y="964"/>
                    <a:pt x="791" y="1141"/>
                    <a:pt x="1128" y="1266"/>
                  </a:cubicBezTo>
                  <a:cubicBezTo>
                    <a:pt x="1466" y="1391"/>
                    <a:pt x="1810" y="1454"/>
                    <a:pt x="2086" y="1442"/>
                  </a:cubicBezTo>
                  <a:cubicBezTo>
                    <a:pt x="2361" y="1429"/>
                    <a:pt x="2545" y="1341"/>
                    <a:pt x="2598" y="1198"/>
                  </a:cubicBezTo>
                  <a:close/>
                </a:path>
              </a:pathLst>
            </a:custGeom>
            <a:solidFill>
              <a:srgbClr val="999999">
                <a:alpha val="25000"/>
              </a:srgbClr>
            </a:solidFill>
            <a:ln w="285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411">
              <a:extLst>
                <a:ext uri="{FF2B5EF4-FFF2-40B4-BE49-F238E27FC236}">
                  <a16:creationId xmlns:a16="http://schemas.microsoft.com/office/drawing/2014/main" id="{FCDB96EB-4573-4C54-B3FB-E08036EC24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0639" y="3697215"/>
              <a:ext cx="557061" cy="497584"/>
            </a:xfrm>
            <a:custGeom>
              <a:avLst/>
              <a:gdLst>
                <a:gd name="T0" fmla="*/ 2170 w 2292"/>
                <a:gd name="T1" fmla="*/ 1848 h 2052"/>
                <a:gd name="T2" fmla="*/ 2183 w 2292"/>
                <a:gd name="T3" fmla="*/ 1211 h 2052"/>
                <a:gd name="T4" fmla="*/ 1589 w 2292"/>
                <a:gd name="T5" fmla="*/ 466 h 2052"/>
                <a:gd name="T6" fmla="*/ 735 w 2292"/>
                <a:gd name="T7" fmla="*/ 49 h 2052"/>
                <a:gd name="T8" fmla="*/ 122 w 2292"/>
                <a:gd name="T9" fmla="*/ 204 h 2052"/>
                <a:gd name="T10" fmla="*/ 109 w 2292"/>
                <a:gd name="T11" fmla="*/ 841 h 2052"/>
                <a:gd name="T12" fmla="*/ 703 w 2292"/>
                <a:gd name="T13" fmla="*/ 1586 h 2052"/>
                <a:gd name="T14" fmla="*/ 1557 w 2292"/>
                <a:gd name="T15" fmla="*/ 2003 h 2052"/>
                <a:gd name="T16" fmla="*/ 2170 w 2292"/>
                <a:gd name="T17" fmla="*/ 1848 h 2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2" h="2052">
                  <a:moveTo>
                    <a:pt x="2170" y="1848"/>
                  </a:moveTo>
                  <a:cubicBezTo>
                    <a:pt x="2287" y="1699"/>
                    <a:pt x="2292" y="1470"/>
                    <a:pt x="2183" y="1211"/>
                  </a:cubicBezTo>
                  <a:cubicBezTo>
                    <a:pt x="2074" y="952"/>
                    <a:pt x="1860" y="684"/>
                    <a:pt x="1589" y="466"/>
                  </a:cubicBezTo>
                  <a:cubicBezTo>
                    <a:pt x="1317" y="248"/>
                    <a:pt x="1010" y="98"/>
                    <a:pt x="735" y="49"/>
                  </a:cubicBezTo>
                  <a:cubicBezTo>
                    <a:pt x="460" y="0"/>
                    <a:pt x="240" y="56"/>
                    <a:pt x="122" y="204"/>
                  </a:cubicBezTo>
                  <a:cubicBezTo>
                    <a:pt x="5" y="353"/>
                    <a:pt x="0" y="582"/>
                    <a:pt x="109" y="841"/>
                  </a:cubicBezTo>
                  <a:cubicBezTo>
                    <a:pt x="218" y="1100"/>
                    <a:pt x="432" y="1368"/>
                    <a:pt x="703" y="1586"/>
                  </a:cubicBezTo>
                  <a:cubicBezTo>
                    <a:pt x="975" y="1804"/>
                    <a:pt x="1282" y="1954"/>
                    <a:pt x="1557" y="2003"/>
                  </a:cubicBezTo>
                  <a:cubicBezTo>
                    <a:pt x="1832" y="2052"/>
                    <a:pt x="2052" y="1996"/>
                    <a:pt x="2170" y="1848"/>
                  </a:cubicBezTo>
                  <a:close/>
                </a:path>
              </a:pathLst>
            </a:custGeom>
            <a:solidFill>
              <a:srgbClr val="999999">
                <a:alpha val="25000"/>
              </a:srgbClr>
            </a:solidFill>
            <a:ln w="285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2">
              <a:extLst>
                <a:ext uri="{FF2B5EF4-FFF2-40B4-BE49-F238E27FC236}">
                  <a16:creationId xmlns:a16="http://schemas.microsoft.com/office/drawing/2014/main" id="{B0062EB3-F33F-4E45-9D58-A5C7291D2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5551" y="2998757"/>
              <a:ext cx="562896" cy="517784"/>
            </a:xfrm>
            <a:custGeom>
              <a:avLst/>
              <a:gdLst>
                <a:gd name="T0" fmla="*/ 2174 w 2315"/>
                <a:gd name="T1" fmla="*/ 207 h 2135"/>
                <a:gd name="T2" fmla="*/ 1538 w 2315"/>
                <a:gd name="T3" fmla="*/ 54 h 2135"/>
                <a:gd name="T4" fmla="*/ 680 w 2315"/>
                <a:gd name="T5" fmla="*/ 496 h 2135"/>
                <a:gd name="T6" fmla="*/ 101 w 2315"/>
                <a:gd name="T7" fmla="*/ 1272 h 2135"/>
                <a:gd name="T8" fmla="*/ 140 w 2315"/>
                <a:gd name="T9" fmla="*/ 1928 h 2135"/>
                <a:gd name="T10" fmla="*/ 776 w 2315"/>
                <a:gd name="T11" fmla="*/ 2081 h 2135"/>
                <a:gd name="T12" fmla="*/ 1634 w 2315"/>
                <a:gd name="T13" fmla="*/ 1639 h 2135"/>
                <a:gd name="T14" fmla="*/ 2213 w 2315"/>
                <a:gd name="T15" fmla="*/ 863 h 2135"/>
                <a:gd name="T16" fmla="*/ 2174 w 2315"/>
                <a:gd name="T17" fmla="*/ 207 h 2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5" h="2135">
                  <a:moveTo>
                    <a:pt x="2174" y="207"/>
                  </a:moveTo>
                  <a:cubicBezTo>
                    <a:pt x="2047" y="55"/>
                    <a:pt x="1819" y="0"/>
                    <a:pt x="1538" y="54"/>
                  </a:cubicBezTo>
                  <a:cubicBezTo>
                    <a:pt x="1258" y="109"/>
                    <a:pt x="949" y="267"/>
                    <a:pt x="680" y="496"/>
                  </a:cubicBezTo>
                  <a:cubicBezTo>
                    <a:pt x="410" y="724"/>
                    <a:pt x="202" y="1003"/>
                    <a:pt x="101" y="1272"/>
                  </a:cubicBezTo>
                  <a:cubicBezTo>
                    <a:pt x="0" y="1541"/>
                    <a:pt x="14" y="1777"/>
                    <a:pt x="140" y="1928"/>
                  </a:cubicBezTo>
                  <a:cubicBezTo>
                    <a:pt x="267" y="2080"/>
                    <a:pt x="496" y="2135"/>
                    <a:pt x="776" y="2081"/>
                  </a:cubicBezTo>
                  <a:cubicBezTo>
                    <a:pt x="1056" y="2026"/>
                    <a:pt x="1365" y="1868"/>
                    <a:pt x="1634" y="1639"/>
                  </a:cubicBezTo>
                  <a:cubicBezTo>
                    <a:pt x="1904" y="1411"/>
                    <a:pt x="2112" y="1132"/>
                    <a:pt x="2213" y="863"/>
                  </a:cubicBezTo>
                  <a:cubicBezTo>
                    <a:pt x="2315" y="594"/>
                    <a:pt x="2300" y="358"/>
                    <a:pt x="2174" y="207"/>
                  </a:cubicBezTo>
                  <a:close/>
                </a:path>
              </a:pathLst>
            </a:custGeom>
            <a:solidFill>
              <a:srgbClr val="999999">
                <a:alpha val="25000"/>
              </a:srgbClr>
            </a:solidFill>
            <a:ln w="285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374">
              <a:extLst>
                <a:ext uri="{FF2B5EF4-FFF2-40B4-BE49-F238E27FC236}">
                  <a16:creationId xmlns:a16="http://schemas.microsoft.com/office/drawing/2014/main" id="{C961141A-21BB-413B-A5F9-027EBB6079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0634" y="3233915"/>
              <a:ext cx="636947" cy="348944"/>
            </a:xfrm>
            <a:custGeom>
              <a:avLst/>
              <a:gdLst>
                <a:gd name="T0" fmla="*/ 2598 w 2650"/>
                <a:gd name="T1" fmla="*/ 1199 h 1455"/>
                <a:gd name="T2" fmla="*/ 2364 w 2650"/>
                <a:gd name="T3" fmla="*/ 679 h 1455"/>
                <a:gd name="T4" fmla="*/ 1522 w 2650"/>
                <a:gd name="T5" fmla="*/ 188 h 1455"/>
                <a:gd name="T6" fmla="*/ 565 w 2650"/>
                <a:gd name="T7" fmla="*/ 13 h 1455"/>
                <a:gd name="T8" fmla="*/ 53 w 2650"/>
                <a:gd name="T9" fmla="*/ 256 h 1455"/>
                <a:gd name="T10" fmla="*/ 286 w 2650"/>
                <a:gd name="T11" fmla="*/ 775 h 1455"/>
                <a:gd name="T12" fmla="*/ 1128 w 2650"/>
                <a:gd name="T13" fmla="*/ 1267 h 1455"/>
                <a:gd name="T14" fmla="*/ 2086 w 2650"/>
                <a:gd name="T15" fmla="*/ 1442 h 1455"/>
                <a:gd name="T16" fmla="*/ 2598 w 2650"/>
                <a:gd name="T17" fmla="*/ 1199 h 1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50" h="1455">
                  <a:moveTo>
                    <a:pt x="2598" y="1199"/>
                  </a:moveTo>
                  <a:cubicBezTo>
                    <a:pt x="2650" y="1056"/>
                    <a:pt x="2566" y="869"/>
                    <a:pt x="2364" y="679"/>
                  </a:cubicBezTo>
                  <a:cubicBezTo>
                    <a:pt x="2163" y="490"/>
                    <a:pt x="1860" y="313"/>
                    <a:pt x="1522" y="188"/>
                  </a:cubicBezTo>
                  <a:cubicBezTo>
                    <a:pt x="1185" y="63"/>
                    <a:pt x="840" y="0"/>
                    <a:pt x="565" y="13"/>
                  </a:cubicBezTo>
                  <a:cubicBezTo>
                    <a:pt x="289" y="25"/>
                    <a:pt x="105" y="113"/>
                    <a:pt x="53" y="256"/>
                  </a:cubicBezTo>
                  <a:cubicBezTo>
                    <a:pt x="0" y="399"/>
                    <a:pt x="84" y="586"/>
                    <a:pt x="286" y="775"/>
                  </a:cubicBezTo>
                  <a:cubicBezTo>
                    <a:pt x="488" y="965"/>
                    <a:pt x="791" y="1142"/>
                    <a:pt x="1128" y="1267"/>
                  </a:cubicBezTo>
                  <a:cubicBezTo>
                    <a:pt x="1466" y="1392"/>
                    <a:pt x="1810" y="1455"/>
                    <a:pt x="2086" y="1442"/>
                  </a:cubicBezTo>
                  <a:cubicBezTo>
                    <a:pt x="2361" y="1429"/>
                    <a:pt x="2546" y="1342"/>
                    <a:pt x="2598" y="1199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 w="20638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376">
              <a:extLst>
                <a:ext uri="{FF2B5EF4-FFF2-40B4-BE49-F238E27FC236}">
                  <a16:creationId xmlns:a16="http://schemas.microsoft.com/office/drawing/2014/main" id="{4FA19837-5EF0-4FB5-8F0A-C61B2F287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3829" y="3233915"/>
              <a:ext cx="566340" cy="521008"/>
            </a:xfrm>
            <a:custGeom>
              <a:avLst/>
              <a:gdLst>
                <a:gd name="T0" fmla="*/ 2174 w 2315"/>
                <a:gd name="T1" fmla="*/ 207 h 2135"/>
                <a:gd name="T2" fmla="*/ 1538 w 2315"/>
                <a:gd name="T3" fmla="*/ 55 h 2135"/>
                <a:gd name="T4" fmla="*/ 680 w 2315"/>
                <a:gd name="T5" fmla="*/ 496 h 2135"/>
                <a:gd name="T6" fmla="*/ 101 w 2315"/>
                <a:gd name="T7" fmla="*/ 1272 h 2135"/>
                <a:gd name="T8" fmla="*/ 141 w 2315"/>
                <a:gd name="T9" fmla="*/ 1929 h 2135"/>
                <a:gd name="T10" fmla="*/ 776 w 2315"/>
                <a:gd name="T11" fmla="*/ 2081 h 2135"/>
                <a:gd name="T12" fmla="*/ 1634 w 2315"/>
                <a:gd name="T13" fmla="*/ 1639 h 2135"/>
                <a:gd name="T14" fmla="*/ 2213 w 2315"/>
                <a:gd name="T15" fmla="*/ 863 h 2135"/>
                <a:gd name="T16" fmla="*/ 2174 w 2315"/>
                <a:gd name="T17" fmla="*/ 207 h 2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5" h="2135">
                  <a:moveTo>
                    <a:pt x="2174" y="207"/>
                  </a:moveTo>
                  <a:cubicBezTo>
                    <a:pt x="2047" y="55"/>
                    <a:pt x="1819" y="0"/>
                    <a:pt x="1538" y="55"/>
                  </a:cubicBezTo>
                  <a:cubicBezTo>
                    <a:pt x="1258" y="109"/>
                    <a:pt x="949" y="268"/>
                    <a:pt x="680" y="496"/>
                  </a:cubicBezTo>
                  <a:cubicBezTo>
                    <a:pt x="410" y="724"/>
                    <a:pt x="202" y="1004"/>
                    <a:pt x="101" y="1272"/>
                  </a:cubicBezTo>
                  <a:cubicBezTo>
                    <a:pt x="0" y="1541"/>
                    <a:pt x="14" y="1777"/>
                    <a:pt x="141" y="1929"/>
                  </a:cubicBezTo>
                  <a:cubicBezTo>
                    <a:pt x="267" y="2080"/>
                    <a:pt x="496" y="2135"/>
                    <a:pt x="776" y="2081"/>
                  </a:cubicBezTo>
                  <a:cubicBezTo>
                    <a:pt x="1056" y="2027"/>
                    <a:pt x="1365" y="1868"/>
                    <a:pt x="1634" y="1639"/>
                  </a:cubicBezTo>
                  <a:cubicBezTo>
                    <a:pt x="1904" y="1411"/>
                    <a:pt x="2112" y="1132"/>
                    <a:pt x="2213" y="863"/>
                  </a:cubicBezTo>
                  <a:cubicBezTo>
                    <a:pt x="2315" y="595"/>
                    <a:pt x="2300" y="358"/>
                    <a:pt x="2174" y="207"/>
                  </a:cubicBezTo>
                  <a:close/>
                </a:path>
              </a:pathLst>
            </a:custGeom>
            <a:solidFill>
              <a:schemeClr val="accent2">
                <a:alpha val="25000"/>
              </a:schemeClr>
            </a:solidFill>
            <a:ln w="20638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cxnSp>
          <p:nvCxnSpPr>
            <p:cNvPr id="31" name="Google Shape;121;p13">
              <a:extLst>
                <a:ext uri="{FF2B5EF4-FFF2-40B4-BE49-F238E27FC236}">
                  <a16:creationId xmlns:a16="http://schemas.microsoft.com/office/drawing/2014/main" id="{304CEEB4-3BDA-4506-8941-F9E2F87EDA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92828" y="3303558"/>
              <a:ext cx="1" cy="264026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79" name="Google Shape;121;p13">
              <a:extLst>
                <a:ext uri="{FF2B5EF4-FFF2-40B4-BE49-F238E27FC236}">
                  <a16:creationId xmlns:a16="http://schemas.microsoft.com/office/drawing/2014/main" id="{E7DEA027-867C-4AC3-A12D-667C2253CE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55247" y="3175991"/>
              <a:ext cx="1" cy="264026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0" name="Google Shape;121;p13">
              <a:extLst>
                <a:ext uri="{FF2B5EF4-FFF2-40B4-BE49-F238E27FC236}">
                  <a16:creationId xmlns:a16="http://schemas.microsoft.com/office/drawing/2014/main" id="{47A09290-242D-4E71-8A5A-B246AD2532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99169" y="3945555"/>
              <a:ext cx="1" cy="264026"/>
            </a:xfrm>
            <a:prstGeom prst="straightConnector1">
              <a:avLst/>
            </a:pr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cxnSp>
        <p:nvCxnSpPr>
          <p:cNvPr id="62" name="Google Shape;704;p58">
            <a:extLst>
              <a:ext uri="{FF2B5EF4-FFF2-40B4-BE49-F238E27FC236}">
                <a16:creationId xmlns:a16="http://schemas.microsoft.com/office/drawing/2014/main" id="{B63DB8BD-0622-486A-A8A5-5C9C66C9B091}"/>
              </a:ext>
            </a:extLst>
          </p:cNvPr>
          <p:cNvCxnSpPr>
            <a:cxnSpLocks/>
            <a:stCxn id="63" idx="0"/>
          </p:cNvCxnSpPr>
          <p:nvPr/>
        </p:nvCxnSpPr>
        <p:spPr>
          <a:xfrm flipV="1">
            <a:off x="6521880" y="1886766"/>
            <a:ext cx="404921" cy="1719579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3" name="Google Shape;706;p58">
            <a:extLst>
              <a:ext uri="{FF2B5EF4-FFF2-40B4-BE49-F238E27FC236}">
                <a16:creationId xmlns:a16="http://schemas.microsoft.com/office/drawing/2014/main" id="{D9A50A00-B33C-4A35-AD9C-32D9B0A770EF}"/>
              </a:ext>
            </a:extLst>
          </p:cNvPr>
          <p:cNvSpPr txBox="1"/>
          <p:nvPr/>
        </p:nvSpPr>
        <p:spPr>
          <a:xfrm>
            <a:off x="5414930" y="3606345"/>
            <a:ext cx="2213899" cy="969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latin typeface="Lato"/>
                <a:ea typeface="Lato"/>
                <a:cs typeface="Lato"/>
                <a:sym typeface="Lato"/>
              </a:rPr>
              <a:t>Weight matrix learned through maximum likelihood mapping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Lato"/>
              <a:ea typeface="Lato"/>
              <a:cs typeface="Lato"/>
              <a:sym typeface="Lat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1BF1A9D-E08F-46B8-A4DF-C13B58FE6596}"/>
                  </a:ext>
                </a:extLst>
              </p:cNvPr>
              <p:cNvSpPr txBox="1"/>
              <p:nvPr/>
            </p:nvSpPr>
            <p:spPr>
              <a:xfrm>
                <a:off x="7350660" y="1052538"/>
                <a:ext cx="1991069" cy="33020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  <a:sym typeface="Lato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sym typeface="Lato"/>
                            </a:rPr>
                            <m:t>𝐼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sym typeface="Lato"/>
                            </a:rPr>
                            <m:t>𝑢𝑡𝑡</m:t>
                          </m:r>
                        </m:sub>
                      </m:sSub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eqArr>
                                    <m:eqArr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</m:eqAr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eqArr>
                                    <m:eqArr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eqArrPr>
                                    <m:e>
                                      <m:eqArr>
                                        <m:eqArr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eqArrPr>
                                        <m:e>
                                          <m: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eqArr>
                                    </m:e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eqArr>
                                </m:sub>
                              </m:sSub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400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1BF1A9D-E08F-46B8-A4DF-C13B58FE65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0660" y="1052538"/>
                <a:ext cx="1991069" cy="33020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006571C-B36B-4158-8BBF-D366F840E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395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117;p13">
            <a:extLst>
              <a:ext uri="{FF2B5EF4-FFF2-40B4-BE49-F238E27FC236}">
                <a16:creationId xmlns:a16="http://schemas.microsoft.com/office/drawing/2014/main" id="{FF6CC952-04A2-486C-9F0A-067843DF8F3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9854" y="862582"/>
            <a:ext cx="1244291" cy="145407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69;p13">
            <a:extLst>
              <a:ext uri="{FF2B5EF4-FFF2-40B4-BE49-F238E27FC236}">
                <a16:creationId xmlns:a16="http://schemas.microsoft.com/office/drawing/2014/main" id="{CCEEE5AF-CE36-42D7-BE36-BA06CFDEAF7A}"/>
              </a:ext>
            </a:extLst>
          </p:cNvPr>
          <p:cNvSpPr txBox="1"/>
          <p:nvPr/>
        </p:nvSpPr>
        <p:spPr>
          <a:xfrm>
            <a:off x="6392023" y="982440"/>
            <a:ext cx="2670629" cy="15228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tx1"/>
                </a:solidFill>
              </a:rPr>
              <a:t>Long timescale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tx1"/>
                </a:solidFill>
              </a:rPr>
              <a:t>Speaker information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i="1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chemeClr val="tx1"/>
                </a:solidFill>
              </a:rPr>
              <a:t>Utterance-level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chemeClr val="tx1"/>
                </a:solidFill>
              </a:rPr>
              <a:t>I-Vectors</a:t>
            </a:r>
            <a:endParaRPr sz="1800" i="1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4E87027-EEE0-49A2-AB40-8180B6079D2C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5194145" y="1589617"/>
            <a:ext cx="1197878" cy="1542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1D8879F-84D1-4CC0-A2D5-59E4A6AE90C5}"/>
              </a:ext>
            </a:extLst>
          </p:cNvPr>
          <p:cNvCxnSpPr>
            <a:cxnSpLocks/>
            <a:stCxn id="21" idx="1"/>
            <a:endCxn id="25" idx="3"/>
          </p:cNvCxnSpPr>
          <p:nvPr/>
        </p:nvCxnSpPr>
        <p:spPr>
          <a:xfrm flipH="1">
            <a:off x="2751977" y="1589617"/>
            <a:ext cx="1197877" cy="15422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Google Shape;69;p13">
            <a:extLst>
              <a:ext uri="{FF2B5EF4-FFF2-40B4-BE49-F238E27FC236}">
                <a16:creationId xmlns:a16="http://schemas.microsoft.com/office/drawing/2014/main" id="{94704D61-6113-4068-A1E6-E5DE9A6792DB}"/>
              </a:ext>
            </a:extLst>
          </p:cNvPr>
          <p:cNvSpPr txBox="1"/>
          <p:nvPr/>
        </p:nvSpPr>
        <p:spPr>
          <a:xfrm>
            <a:off x="81348" y="982439"/>
            <a:ext cx="2670629" cy="1522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tx1"/>
                </a:solidFill>
              </a:rPr>
              <a:t>Short timescale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tx1"/>
                </a:solidFill>
              </a:rPr>
              <a:t>Phonetic information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1" i="1" dirty="0">
              <a:solidFill>
                <a:schemeClr val="tx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chemeClr val="tx1"/>
                </a:solidFill>
              </a:rPr>
              <a:t>Frame-level Gaussian Activations</a:t>
            </a:r>
            <a:endParaRPr sz="1800" i="1" dirty="0">
              <a:solidFill>
                <a:schemeClr val="tx1"/>
              </a:solidFill>
            </a:endParaRPr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012C6745-17E1-4A59-9FB7-BDF400AE1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CC2BD3C-4506-44A8-9E96-AA6880E60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638251"/>
            <a:ext cx="7886700" cy="1994471"/>
          </a:xfrm>
        </p:spPr>
        <p:txBody>
          <a:bodyPr/>
          <a:lstStyle/>
          <a:p>
            <a:r>
              <a:rPr lang="en-US" dirty="0"/>
              <a:t>Infants were able to discriminate between speakers of their native language but not of a non-native language</a:t>
            </a:r>
          </a:p>
          <a:p>
            <a:r>
              <a:rPr lang="en-US" dirty="0"/>
              <a:t>We have built a model of how infants could represent speech and can now use this to test for a language familiarity effect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952489-0817-4519-B4AE-DE4A59F62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690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8A61B0F9-B9CA-4BA8-B00A-304637D93DB1}"/>
              </a:ext>
            </a:extLst>
          </p:cNvPr>
          <p:cNvGraphicFramePr>
            <a:graphicFrameLocks noGrp="1"/>
          </p:cNvGraphicFramePr>
          <p:nvPr/>
        </p:nvGraphicFramePr>
        <p:xfrm>
          <a:off x="5083805" y="2615249"/>
          <a:ext cx="3356820" cy="1201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205">
                  <a:extLst>
                    <a:ext uri="{9D8B030D-6E8A-4147-A177-3AD203B41FA5}">
                      <a16:colId xmlns:a16="http://schemas.microsoft.com/office/drawing/2014/main" val="3579300143"/>
                    </a:ext>
                  </a:extLst>
                </a:gridCol>
                <a:gridCol w="839205">
                  <a:extLst>
                    <a:ext uri="{9D8B030D-6E8A-4147-A177-3AD203B41FA5}">
                      <a16:colId xmlns:a16="http://schemas.microsoft.com/office/drawing/2014/main" val="1877290591"/>
                    </a:ext>
                  </a:extLst>
                </a:gridCol>
                <a:gridCol w="839205">
                  <a:extLst>
                    <a:ext uri="{9D8B030D-6E8A-4147-A177-3AD203B41FA5}">
                      <a16:colId xmlns:a16="http://schemas.microsoft.com/office/drawing/2014/main" val="3508171120"/>
                    </a:ext>
                  </a:extLst>
                </a:gridCol>
                <a:gridCol w="839205">
                  <a:extLst>
                    <a:ext uri="{9D8B030D-6E8A-4147-A177-3AD203B41FA5}">
                      <a16:colId xmlns:a16="http://schemas.microsoft.com/office/drawing/2014/main" val="1253372030"/>
                    </a:ext>
                  </a:extLst>
                </a:gridCol>
              </a:tblGrid>
              <a:tr h="1201436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381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381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381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381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8038102"/>
                  </a:ext>
                </a:extLst>
              </a:tr>
            </a:tbl>
          </a:graphicData>
        </a:graphic>
      </p:graphicFrame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id="{E0DBB235-60A6-4B08-960F-9C5A0D21B97B}"/>
              </a:ext>
            </a:extLst>
          </p:cNvPr>
          <p:cNvGraphicFramePr>
            <a:graphicFrameLocks noGrp="1"/>
          </p:cNvGraphicFramePr>
          <p:nvPr/>
        </p:nvGraphicFramePr>
        <p:xfrm>
          <a:off x="5088318" y="974150"/>
          <a:ext cx="3356820" cy="1200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205">
                  <a:extLst>
                    <a:ext uri="{9D8B030D-6E8A-4147-A177-3AD203B41FA5}">
                      <a16:colId xmlns:a16="http://schemas.microsoft.com/office/drawing/2014/main" val="3579300143"/>
                    </a:ext>
                  </a:extLst>
                </a:gridCol>
                <a:gridCol w="839205">
                  <a:extLst>
                    <a:ext uri="{9D8B030D-6E8A-4147-A177-3AD203B41FA5}">
                      <a16:colId xmlns:a16="http://schemas.microsoft.com/office/drawing/2014/main" val="1877290591"/>
                    </a:ext>
                  </a:extLst>
                </a:gridCol>
                <a:gridCol w="839205">
                  <a:extLst>
                    <a:ext uri="{9D8B030D-6E8A-4147-A177-3AD203B41FA5}">
                      <a16:colId xmlns:a16="http://schemas.microsoft.com/office/drawing/2014/main" val="3508171120"/>
                    </a:ext>
                  </a:extLst>
                </a:gridCol>
                <a:gridCol w="839205">
                  <a:extLst>
                    <a:ext uri="{9D8B030D-6E8A-4147-A177-3AD203B41FA5}">
                      <a16:colId xmlns:a16="http://schemas.microsoft.com/office/drawing/2014/main" val="1253372030"/>
                    </a:ext>
                  </a:extLst>
                </a:gridCol>
              </a:tblGrid>
              <a:tr h="120077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38100" cap="flat" cmpd="sng" algn="ctr">
                      <a:solidFill>
                        <a:srgbClr val="2158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2158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2158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158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38100" cap="flat" cmpd="sng" algn="ctr">
                      <a:solidFill>
                        <a:srgbClr val="2158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2158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2158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158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38100" cap="flat" cmpd="sng" algn="ctr">
                      <a:solidFill>
                        <a:srgbClr val="2158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2158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2158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158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38100" cap="flat" cmpd="sng" algn="ctr">
                      <a:solidFill>
                        <a:srgbClr val="2158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2158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2158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158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8038102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1976930-1C23-4055-A826-1D6ECF1F45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96" t="25662" r="47857" b="53385"/>
          <a:stretch/>
        </p:blipFill>
        <p:spPr>
          <a:xfrm flipH="1">
            <a:off x="5077032" y="2809608"/>
            <a:ext cx="848436" cy="99723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473D2776-58D4-4EE8-A24D-F19F31E95A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6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46" t="51774" r="14407" b="27273"/>
          <a:stretch/>
        </p:blipFill>
        <p:spPr>
          <a:xfrm flipH="1">
            <a:off x="5082755" y="1143776"/>
            <a:ext cx="880078" cy="1034429"/>
          </a:xfrm>
          <a:prstGeom prst="rect">
            <a:avLst/>
          </a:prstGeom>
        </p:spPr>
      </p:pic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1F38DF40-AD92-4FA3-8D02-FAC12D6BA54A}"/>
              </a:ext>
            </a:extLst>
          </p:cNvPr>
          <p:cNvGraphicFramePr>
            <a:graphicFrameLocks noGrp="1"/>
          </p:cNvGraphicFramePr>
          <p:nvPr/>
        </p:nvGraphicFramePr>
        <p:xfrm>
          <a:off x="269337" y="2130411"/>
          <a:ext cx="3356820" cy="11825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205">
                  <a:extLst>
                    <a:ext uri="{9D8B030D-6E8A-4147-A177-3AD203B41FA5}">
                      <a16:colId xmlns:a16="http://schemas.microsoft.com/office/drawing/2014/main" val="3579300143"/>
                    </a:ext>
                  </a:extLst>
                </a:gridCol>
                <a:gridCol w="839205">
                  <a:extLst>
                    <a:ext uri="{9D8B030D-6E8A-4147-A177-3AD203B41FA5}">
                      <a16:colId xmlns:a16="http://schemas.microsoft.com/office/drawing/2014/main" val="1877290591"/>
                    </a:ext>
                  </a:extLst>
                </a:gridCol>
                <a:gridCol w="839205">
                  <a:extLst>
                    <a:ext uri="{9D8B030D-6E8A-4147-A177-3AD203B41FA5}">
                      <a16:colId xmlns:a16="http://schemas.microsoft.com/office/drawing/2014/main" val="3508171120"/>
                    </a:ext>
                  </a:extLst>
                </a:gridCol>
                <a:gridCol w="839205">
                  <a:extLst>
                    <a:ext uri="{9D8B030D-6E8A-4147-A177-3AD203B41FA5}">
                      <a16:colId xmlns:a16="http://schemas.microsoft.com/office/drawing/2014/main" val="1253372030"/>
                    </a:ext>
                  </a:extLst>
                </a:gridCol>
              </a:tblGrid>
              <a:tr h="1182523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8038102"/>
                  </a:ext>
                </a:extLst>
              </a:tr>
            </a:tbl>
          </a:graphicData>
        </a:graphic>
      </p:graphicFrame>
      <p:pic>
        <p:nvPicPr>
          <p:cNvPr id="36" name="Picture 35">
            <a:extLst>
              <a:ext uri="{FF2B5EF4-FFF2-40B4-BE49-F238E27FC236}">
                <a16:creationId xmlns:a16="http://schemas.microsoft.com/office/drawing/2014/main" id="{3ED94494-CC06-4C1F-90FD-856C858472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6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46" t="51774" r="14407" b="27273"/>
          <a:stretch/>
        </p:blipFill>
        <p:spPr>
          <a:xfrm flipH="1">
            <a:off x="281588" y="2296468"/>
            <a:ext cx="880078" cy="10344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C660F0-18E1-4D44-81C4-1DED8A1FE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en-US" dirty="0"/>
              <a:t>Visual Fixation Procedure</a:t>
            </a:r>
          </a:p>
        </p:txBody>
      </p:sp>
      <p:sp>
        <p:nvSpPr>
          <p:cNvPr id="33" name="Google Shape;69;p13">
            <a:extLst>
              <a:ext uri="{FF2B5EF4-FFF2-40B4-BE49-F238E27FC236}">
                <a16:creationId xmlns:a16="http://schemas.microsoft.com/office/drawing/2014/main" id="{D816B73F-F4A6-4168-9084-B96C2B4D13B2}"/>
              </a:ext>
            </a:extLst>
          </p:cNvPr>
          <p:cNvSpPr txBox="1"/>
          <p:nvPr/>
        </p:nvSpPr>
        <p:spPr>
          <a:xfrm>
            <a:off x="0" y="4143783"/>
            <a:ext cx="4571999" cy="682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</a:rPr>
              <a:t>Habituation Phase</a:t>
            </a:r>
            <a:endParaRPr sz="2000" i="1" dirty="0">
              <a:solidFill>
                <a:schemeClr val="tx1"/>
              </a:solidFill>
            </a:endParaRPr>
          </a:p>
        </p:txBody>
      </p:sp>
      <p:sp>
        <p:nvSpPr>
          <p:cNvPr id="34" name="Google Shape;69;p13">
            <a:extLst>
              <a:ext uri="{FF2B5EF4-FFF2-40B4-BE49-F238E27FC236}">
                <a16:creationId xmlns:a16="http://schemas.microsoft.com/office/drawing/2014/main" id="{A9513395-B95F-45F6-B790-10D12AF35433}"/>
              </a:ext>
            </a:extLst>
          </p:cNvPr>
          <p:cNvSpPr txBox="1"/>
          <p:nvPr/>
        </p:nvSpPr>
        <p:spPr>
          <a:xfrm>
            <a:off x="4881285" y="4169325"/>
            <a:ext cx="4262713" cy="682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</a:rPr>
              <a:t>Test Phase</a:t>
            </a:r>
            <a:endParaRPr sz="2000" i="1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154394D-40F7-44AD-BE3B-EB09B6558040}"/>
              </a:ext>
            </a:extLst>
          </p:cNvPr>
          <p:cNvSpPr txBox="1"/>
          <p:nvPr/>
        </p:nvSpPr>
        <p:spPr>
          <a:xfrm>
            <a:off x="5623420" y="4717256"/>
            <a:ext cx="3520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Fecher</a:t>
            </a:r>
            <a:r>
              <a:rPr lang="en-US" dirty="0"/>
              <a:t> &amp; Johnson 2019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57B9E9E8-27F8-4C42-8742-DDEC03A728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96" t="25662" r="47857" b="53385"/>
          <a:stretch/>
        </p:blipFill>
        <p:spPr>
          <a:xfrm flipH="1">
            <a:off x="5906614" y="2792110"/>
            <a:ext cx="848436" cy="997236"/>
          </a:xfrm>
          <a:prstGeom prst="rect">
            <a:avLst/>
          </a:prstGeom>
        </p:spPr>
      </p:pic>
      <p:sp>
        <p:nvSpPr>
          <p:cNvPr id="46" name="Google Shape;69;p13">
            <a:extLst>
              <a:ext uri="{FF2B5EF4-FFF2-40B4-BE49-F238E27FC236}">
                <a16:creationId xmlns:a16="http://schemas.microsoft.com/office/drawing/2014/main" id="{769847D2-669E-4A55-AF4F-4AC1C631E8BA}"/>
              </a:ext>
            </a:extLst>
          </p:cNvPr>
          <p:cNvSpPr txBox="1"/>
          <p:nvPr/>
        </p:nvSpPr>
        <p:spPr>
          <a:xfrm>
            <a:off x="5099922" y="3858629"/>
            <a:ext cx="3340701" cy="434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93CDDD"/>
                </a:solidFill>
              </a:rPr>
              <a:t>Different Voice</a:t>
            </a:r>
            <a:endParaRPr sz="1600" i="1" dirty="0">
              <a:solidFill>
                <a:srgbClr val="93CDDD"/>
              </a:solidFill>
            </a:endParaRPr>
          </a:p>
        </p:txBody>
      </p:sp>
      <p:sp>
        <p:nvSpPr>
          <p:cNvPr id="47" name="Google Shape;69;p13">
            <a:extLst>
              <a:ext uri="{FF2B5EF4-FFF2-40B4-BE49-F238E27FC236}">
                <a16:creationId xmlns:a16="http://schemas.microsoft.com/office/drawing/2014/main" id="{9F790B04-C10A-49BD-BB1E-F621E17949B0}"/>
              </a:ext>
            </a:extLst>
          </p:cNvPr>
          <p:cNvSpPr txBox="1"/>
          <p:nvPr/>
        </p:nvSpPr>
        <p:spPr>
          <a:xfrm>
            <a:off x="5099923" y="2205996"/>
            <a:ext cx="3340701" cy="330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215867"/>
                </a:solidFill>
              </a:rPr>
              <a:t>Same Voice</a:t>
            </a:r>
            <a:endParaRPr sz="1600" i="1" dirty="0">
              <a:solidFill>
                <a:srgbClr val="215867"/>
              </a:solidFill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2B4C5A2-C875-4BC4-9BAA-A3384008265B}"/>
              </a:ext>
            </a:extLst>
          </p:cNvPr>
          <p:cNvSpPr/>
          <p:nvPr/>
        </p:nvSpPr>
        <p:spPr>
          <a:xfrm rot="18647283">
            <a:off x="3963090" y="2028509"/>
            <a:ext cx="1247180" cy="290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D38D1F9F-6C66-4F49-A588-8FF6C46C3D31}"/>
              </a:ext>
            </a:extLst>
          </p:cNvPr>
          <p:cNvSpPr/>
          <p:nvPr/>
        </p:nvSpPr>
        <p:spPr>
          <a:xfrm rot="937020">
            <a:off x="4070965" y="2990371"/>
            <a:ext cx="909801" cy="2420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7686FA3-D0E2-4F6D-A6A2-5EF36AC7BE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96" t="25662" r="47857" b="53385"/>
          <a:stretch/>
        </p:blipFill>
        <p:spPr>
          <a:xfrm flipH="1">
            <a:off x="6756238" y="2804883"/>
            <a:ext cx="848436" cy="99723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CCB5263-0F6C-4F64-A045-AA032D9FBC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96" t="25662" r="47857" b="53385"/>
          <a:stretch/>
        </p:blipFill>
        <p:spPr>
          <a:xfrm flipH="1">
            <a:off x="7574709" y="2782530"/>
            <a:ext cx="848436" cy="99723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AD4EF15-7AEA-4E36-9157-7192907CB1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6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46" t="51774" r="14407" b="27273"/>
          <a:stretch/>
        </p:blipFill>
        <p:spPr>
          <a:xfrm flipH="1">
            <a:off x="1117268" y="2273539"/>
            <a:ext cx="880078" cy="1034429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2EBF0886-FE0E-49BA-9602-066D2B3D15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6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46" t="51774" r="14407" b="27273"/>
          <a:stretch/>
        </p:blipFill>
        <p:spPr>
          <a:xfrm flipH="1">
            <a:off x="1955030" y="2269763"/>
            <a:ext cx="880078" cy="1034429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D68A302C-8DF8-4445-8FDD-7C1B33D13B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6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46" t="51774" r="14407" b="27273"/>
          <a:stretch/>
        </p:blipFill>
        <p:spPr>
          <a:xfrm flipH="1">
            <a:off x="2801690" y="2279922"/>
            <a:ext cx="880078" cy="1034429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679723E6-B850-447A-8832-02BBD84E3B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6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46" t="51774" r="14407" b="27273"/>
          <a:stretch/>
        </p:blipFill>
        <p:spPr>
          <a:xfrm flipH="1">
            <a:off x="5917702" y="1141167"/>
            <a:ext cx="880078" cy="1034429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8EBB761F-EE60-4D32-9B90-2E19B462F1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6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46" t="51774" r="14407" b="27273"/>
          <a:stretch/>
        </p:blipFill>
        <p:spPr>
          <a:xfrm flipH="1">
            <a:off x="6755464" y="1147551"/>
            <a:ext cx="880078" cy="1034429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3595727B-048D-412F-A9E2-BD556D4609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6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46" t="51774" r="14407" b="27273"/>
          <a:stretch/>
        </p:blipFill>
        <p:spPr>
          <a:xfrm flipH="1">
            <a:off x="7611551" y="1147550"/>
            <a:ext cx="880078" cy="1034429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083D7D26-B3E7-4BD5-A8FA-61FB921294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882" t="15137" r="30024" b="15489"/>
          <a:stretch/>
        </p:blipFill>
        <p:spPr>
          <a:xfrm>
            <a:off x="2285999" y="5811088"/>
            <a:ext cx="3757554" cy="35682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46237EB-7055-466D-9FF9-C95DD5D1E0A7}"/>
              </a:ext>
            </a:extLst>
          </p:cNvPr>
          <p:cNvSpPr txBox="1"/>
          <p:nvPr/>
        </p:nvSpPr>
        <p:spPr>
          <a:xfrm>
            <a:off x="3592663" y="2298661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21B43A9-CD80-4BB4-AAD4-6D9E783982AC}"/>
              </a:ext>
            </a:extLst>
          </p:cNvPr>
          <p:cNvSpPr txBox="1"/>
          <p:nvPr/>
        </p:nvSpPr>
        <p:spPr>
          <a:xfrm>
            <a:off x="8449313" y="1107401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BF81757-0FFE-4628-876A-0C53D2C02A61}"/>
              </a:ext>
            </a:extLst>
          </p:cNvPr>
          <p:cNvSpPr txBox="1"/>
          <p:nvPr/>
        </p:nvSpPr>
        <p:spPr>
          <a:xfrm>
            <a:off x="8449313" y="2786032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8B56D-7DB4-4803-9651-7F7A7C29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3210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46" grpId="0"/>
      <p:bldP spid="47" grpId="0"/>
      <p:bldP spid="11" grpId="0" animBg="1"/>
      <p:bldP spid="11" grpId="1" animBg="1"/>
      <p:bldP spid="48" grpId="0" animBg="1"/>
      <p:bldP spid="48" grpId="1" animBg="1"/>
      <p:bldP spid="4" grpId="0"/>
      <p:bldP spid="39" grpId="0"/>
      <p:bldP spid="4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8A61B0F9-B9CA-4BA8-B00A-304637D93DB1}"/>
              </a:ext>
            </a:extLst>
          </p:cNvPr>
          <p:cNvGraphicFramePr>
            <a:graphicFrameLocks noGrp="1"/>
          </p:cNvGraphicFramePr>
          <p:nvPr/>
        </p:nvGraphicFramePr>
        <p:xfrm>
          <a:off x="5083805" y="2615249"/>
          <a:ext cx="3356820" cy="1201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205">
                  <a:extLst>
                    <a:ext uri="{9D8B030D-6E8A-4147-A177-3AD203B41FA5}">
                      <a16:colId xmlns:a16="http://schemas.microsoft.com/office/drawing/2014/main" val="3579300143"/>
                    </a:ext>
                  </a:extLst>
                </a:gridCol>
                <a:gridCol w="839205">
                  <a:extLst>
                    <a:ext uri="{9D8B030D-6E8A-4147-A177-3AD203B41FA5}">
                      <a16:colId xmlns:a16="http://schemas.microsoft.com/office/drawing/2014/main" val="1877290591"/>
                    </a:ext>
                  </a:extLst>
                </a:gridCol>
                <a:gridCol w="839205">
                  <a:extLst>
                    <a:ext uri="{9D8B030D-6E8A-4147-A177-3AD203B41FA5}">
                      <a16:colId xmlns:a16="http://schemas.microsoft.com/office/drawing/2014/main" val="3508171120"/>
                    </a:ext>
                  </a:extLst>
                </a:gridCol>
                <a:gridCol w="839205">
                  <a:extLst>
                    <a:ext uri="{9D8B030D-6E8A-4147-A177-3AD203B41FA5}">
                      <a16:colId xmlns:a16="http://schemas.microsoft.com/office/drawing/2014/main" val="1253372030"/>
                    </a:ext>
                  </a:extLst>
                </a:gridCol>
              </a:tblGrid>
              <a:tr h="1201436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381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381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381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381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8038102"/>
                  </a:ext>
                </a:extLst>
              </a:tr>
            </a:tbl>
          </a:graphicData>
        </a:graphic>
      </p:graphicFrame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id="{E0DBB235-60A6-4B08-960F-9C5A0D21B97B}"/>
              </a:ext>
            </a:extLst>
          </p:cNvPr>
          <p:cNvGraphicFramePr>
            <a:graphicFrameLocks noGrp="1"/>
          </p:cNvGraphicFramePr>
          <p:nvPr/>
        </p:nvGraphicFramePr>
        <p:xfrm>
          <a:off x="5088318" y="974150"/>
          <a:ext cx="3356820" cy="1200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205">
                  <a:extLst>
                    <a:ext uri="{9D8B030D-6E8A-4147-A177-3AD203B41FA5}">
                      <a16:colId xmlns:a16="http://schemas.microsoft.com/office/drawing/2014/main" val="3579300143"/>
                    </a:ext>
                  </a:extLst>
                </a:gridCol>
                <a:gridCol w="839205">
                  <a:extLst>
                    <a:ext uri="{9D8B030D-6E8A-4147-A177-3AD203B41FA5}">
                      <a16:colId xmlns:a16="http://schemas.microsoft.com/office/drawing/2014/main" val="1877290591"/>
                    </a:ext>
                  </a:extLst>
                </a:gridCol>
                <a:gridCol w="839205">
                  <a:extLst>
                    <a:ext uri="{9D8B030D-6E8A-4147-A177-3AD203B41FA5}">
                      <a16:colId xmlns:a16="http://schemas.microsoft.com/office/drawing/2014/main" val="3508171120"/>
                    </a:ext>
                  </a:extLst>
                </a:gridCol>
                <a:gridCol w="839205">
                  <a:extLst>
                    <a:ext uri="{9D8B030D-6E8A-4147-A177-3AD203B41FA5}">
                      <a16:colId xmlns:a16="http://schemas.microsoft.com/office/drawing/2014/main" val="1253372030"/>
                    </a:ext>
                  </a:extLst>
                </a:gridCol>
              </a:tblGrid>
              <a:tr h="120077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38100" cap="flat" cmpd="sng" algn="ctr">
                      <a:solidFill>
                        <a:srgbClr val="2158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2158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2158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158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38100" cap="flat" cmpd="sng" algn="ctr">
                      <a:solidFill>
                        <a:srgbClr val="2158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2158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2158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158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38100" cap="flat" cmpd="sng" algn="ctr">
                      <a:solidFill>
                        <a:srgbClr val="2158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2158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2158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158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38100" cap="flat" cmpd="sng" algn="ctr">
                      <a:solidFill>
                        <a:srgbClr val="2158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2158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2158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158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8038102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1976930-1C23-4055-A826-1D6ECF1F45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96" t="25662" r="47857" b="53385"/>
          <a:stretch/>
        </p:blipFill>
        <p:spPr>
          <a:xfrm flipH="1">
            <a:off x="5077032" y="2809608"/>
            <a:ext cx="848436" cy="99723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473D2776-58D4-4EE8-A24D-F19F31E95A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6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46" t="51774" r="14407" b="27273"/>
          <a:stretch/>
        </p:blipFill>
        <p:spPr>
          <a:xfrm flipH="1">
            <a:off x="5082755" y="1143776"/>
            <a:ext cx="880078" cy="1034429"/>
          </a:xfrm>
          <a:prstGeom prst="rect">
            <a:avLst/>
          </a:prstGeom>
        </p:spPr>
      </p:pic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1F38DF40-AD92-4FA3-8D02-FAC12D6BA54A}"/>
              </a:ext>
            </a:extLst>
          </p:cNvPr>
          <p:cNvGraphicFramePr>
            <a:graphicFrameLocks noGrp="1"/>
          </p:cNvGraphicFramePr>
          <p:nvPr/>
        </p:nvGraphicFramePr>
        <p:xfrm>
          <a:off x="269337" y="2130411"/>
          <a:ext cx="3356820" cy="11825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205">
                  <a:extLst>
                    <a:ext uri="{9D8B030D-6E8A-4147-A177-3AD203B41FA5}">
                      <a16:colId xmlns:a16="http://schemas.microsoft.com/office/drawing/2014/main" val="3579300143"/>
                    </a:ext>
                  </a:extLst>
                </a:gridCol>
                <a:gridCol w="839205">
                  <a:extLst>
                    <a:ext uri="{9D8B030D-6E8A-4147-A177-3AD203B41FA5}">
                      <a16:colId xmlns:a16="http://schemas.microsoft.com/office/drawing/2014/main" val="1877290591"/>
                    </a:ext>
                  </a:extLst>
                </a:gridCol>
                <a:gridCol w="839205">
                  <a:extLst>
                    <a:ext uri="{9D8B030D-6E8A-4147-A177-3AD203B41FA5}">
                      <a16:colId xmlns:a16="http://schemas.microsoft.com/office/drawing/2014/main" val="3508171120"/>
                    </a:ext>
                  </a:extLst>
                </a:gridCol>
                <a:gridCol w="839205">
                  <a:extLst>
                    <a:ext uri="{9D8B030D-6E8A-4147-A177-3AD203B41FA5}">
                      <a16:colId xmlns:a16="http://schemas.microsoft.com/office/drawing/2014/main" val="1253372030"/>
                    </a:ext>
                  </a:extLst>
                </a:gridCol>
              </a:tblGrid>
              <a:tr h="1182523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8038102"/>
                  </a:ext>
                </a:extLst>
              </a:tr>
            </a:tbl>
          </a:graphicData>
        </a:graphic>
      </p:graphicFrame>
      <p:pic>
        <p:nvPicPr>
          <p:cNvPr id="36" name="Picture 35">
            <a:extLst>
              <a:ext uri="{FF2B5EF4-FFF2-40B4-BE49-F238E27FC236}">
                <a16:creationId xmlns:a16="http://schemas.microsoft.com/office/drawing/2014/main" id="{3ED94494-CC06-4C1F-90FD-856C858472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6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46" t="51774" r="14407" b="27273"/>
          <a:stretch/>
        </p:blipFill>
        <p:spPr>
          <a:xfrm flipH="1">
            <a:off x="281588" y="2296468"/>
            <a:ext cx="880078" cy="10344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C660F0-18E1-4D44-81C4-1DED8A1FE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en-US" dirty="0"/>
              <a:t>Visual Fixation Procedure</a:t>
            </a:r>
          </a:p>
        </p:txBody>
      </p:sp>
      <p:sp>
        <p:nvSpPr>
          <p:cNvPr id="33" name="Google Shape;69;p13">
            <a:extLst>
              <a:ext uri="{FF2B5EF4-FFF2-40B4-BE49-F238E27FC236}">
                <a16:creationId xmlns:a16="http://schemas.microsoft.com/office/drawing/2014/main" id="{D816B73F-F4A6-4168-9084-B96C2B4D13B2}"/>
              </a:ext>
            </a:extLst>
          </p:cNvPr>
          <p:cNvSpPr txBox="1"/>
          <p:nvPr/>
        </p:nvSpPr>
        <p:spPr>
          <a:xfrm>
            <a:off x="0" y="4143783"/>
            <a:ext cx="4571999" cy="682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</a:rPr>
              <a:t>Habituation Phase</a:t>
            </a:r>
            <a:endParaRPr sz="2000" i="1" dirty="0">
              <a:solidFill>
                <a:schemeClr val="tx1"/>
              </a:solidFill>
            </a:endParaRPr>
          </a:p>
        </p:txBody>
      </p:sp>
      <p:sp>
        <p:nvSpPr>
          <p:cNvPr id="34" name="Google Shape;69;p13">
            <a:extLst>
              <a:ext uri="{FF2B5EF4-FFF2-40B4-BE49-F238E27FC236}">
                <a16:creationId xmlns:a16="http://schemas.microsoft.com/office/drawing/2014/main" id="{A9513395-B95F-45F6-B790-10D12AF35433}"/>
              </a:ext>
            </a:extLst>
          </p:cNvPr>
          <p:cNvSpPr txBox="1"/>
          <p:nvPr/>
        </p:nvSpPr>
        <p:spPr>
          <a:xfrm>
            <a:off x="4881285" y="4169325"/>
            <a:ext cx="4262713" cy="682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</a:rPr>
              <a:t>Test Phase</a:t>
            </a:r>
            <a:endParaRPr sz="2000" i="1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154394D-40F7-44AD-BE3B-EB09B6558040}"/>
              </a:ext>
            </a:extLst>
          </p:cNvPr>
          <p:cNvSpPr txBox="1"/>
          <p:nvPr/>
        </p:nvSpPr>
        <p:spPr>
          <a:xfrm>
            <a:off x="5623420" y="4717256"/>
            <a:ext cx="3520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Fecher</a:t>
            </a:r>
            <a:r>
              <a:rPr lang="en-US" dirty="0"/>
              <a:t> &amp; Johnson 2019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57B9E9E8-27F8-4C42-8742-DDEC03A728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96" t="25662" r="47857" b="53385"/>
          <a:stretch/>
        </p:blipFill>
        <p:spPr>
          <a:xfrm flipH="1">
            <a:off x="5906614" y="2792110"/>
            <a:ext cx="848436" cy="997236"/>
          </a:xfrm>
          <a:prstGeom prst="rect">
            <a:avLst/>
          </a:prstGeom>
        </p:spPr>
      </p:pic>
      <p:sp>
        <p:nvSpPr>
          <p:cNvPr id="46" name="Google Shape;69;p13">
            <a:extLst>
              <a:ext uri="{FF2B5EF4-FFF2-40B4-BE49-F238E27FC236}">
                <a16:creationId xmlns:a16="http://schemas.microsoft.com/office/drawing/2014/main" id="{769847D2-669E-4A55-AF4F-4AC1C631E8BA}"/>
              </a:ext>
            </a:extLst>
          </p:cNvPr>
          <p:cNvSpPr txBox="1"/>
          <p:nvPr/>
        </p:nvSpPr>
        <p:spPr>
          <a:xfrm>
            <a:off x="5099922" y="3858629"/>
            <a:ext cx="3340701" cy="434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93CDDD"/>
                </a:solidFill>
              </a:rPr>
              <a:t>Different Voice</a:t>
            </a:r>
            <a:endParaRPr sz="1600" i="1" dirty="0">
              <a:solidFill>
                <a:srgbClr val="93CDDD"/>
              </a:solidFill>
            </a:endParaRPr>
          </a:p>
        </p:txBody>
      </p:sp>
      <p:sp>
        <p:nvSpPr>
          <p:cNvPr id="47" name="Google Shape;69;p13">
            <a:extLst>
              <a:ext uri="{FF2B5EF4-FFF2-40B4-BE49-F238E27FC236}">
                <a16:creationId xmlns:a16="http://schemas.microsoft.com/office/drawing/2014/main" id="{9F790B04-C10A-49BD-BB1E-F621E17949B0}"/>
              </a:ext>
            </a:extLst>
          </p:cNvPr>
          <p:cNvSpPr txBox="1"/>
          <p:nvPr/>
        </p:nvSpPr>
        <p:spPr>
          <a:xfrm>
            <a:off x="5099923" y="2205996"/>
            <a:ext cx="3340701" cy="330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215867"/>
                </a:solidFill>
              </a:rPr>
              <a:t>Same Voice</a:t>
            </a:r>
            <a:endParaRPr sz="1600" i="1" dirty="0">
              <a:solidFill>
                <a:srgbClr val="215867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7686FA3-D0E2-4F6D-A6A2-5EF36AC7BE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96" t="25662" r="47857" b="53385"/>
          <a:stretch/>
        </p:blipFill>
        <p:spPr>
          <a:xfrm flipH="1">
            <a:off x="6756238" y="2804883"/>
            <a:ext cx="848436" cy="99723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CCB5263-0F6C-4F64-A045-AA032D9FBC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96" t="25662" r="47857" b="53385"/>
          <a:stretch/>
        </p:blipFill>
        <p:spPr>
          <a:xfrm flipH="1">
            <a:off x="7574709" y="2782530"/>
            <a:ext cx="848436" cy="99723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AD4EF15-7AEA-4E36-9157-7192907CB1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6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46" t="51774" r="14407" b="27273"/>
          <a:stretch/>
        </p:blipFill>
        <p:spPr>
          <a:xfrm flipH="1">
            <a:off x="1117268" y="2273539"/>
            <a:ext cx="880078" cy="1034429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2EBF0886-FE0E-49BA-9602-066D2B3D15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6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46" t="51774" r="14407" b="27273"/>
          <a:stretch/>
        </p:blipFill>
        <p:spPr>
          <a:xfrm flipH="1">
            <a:off x="1955030" y="2269763"/>
            <a:ext cx="880078" cy="1034429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D68A302C-8DF8-4445-8FDD-7C1B33D13B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6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46" t="51774" r="14407" b="27273"/>
          <a:stretch/>
        </p:blipFill>
        <p:spPr>
          <a:xfrm flipH="1">
            <a:off x="2801690" y="2279922"/>
            <a:ext cx="880078" cy="1034429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679723E6-B850-447A-8832-02BBD84E3B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6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46" t="51774" r="14407" b="27273"/>
          <a:stretch/>
        </p:blipFill>
        <p:spPr>
          <a:xfrm flipH="1">
            <a:off x="5917702" y="1141167"/>
            <a:ext cx="880078" cy="1034429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8EBB761F-EE60-4D32-9B90-2E19B462F1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6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46" t="51774" r="14407" b="27273"/>
          <a:stretch/>
        </p:blipFill>
        <p:spPr>
          <a:xfrm flipH="1">
            <a:off x="6755464" y="1147551"/>
            <a:ext cx="880078" cy="1034429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3595727B-048D-412F-A9E2-BD556D4609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6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46" t="51774" r="14407" b="27273"/>
          <a:stretch/>
        </p:blipFill>
        <p:spPr>
          <a:xfrm flipH="1">
            <a:off x="7611551" y="1147550"/>
            <a:ext cx="880078" cy="1034429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083D7D26-B3E7-4BD5-A8FA-61FB921294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882" t="15137" r="30024" b="15489"/>
          <a:stretch/>
        </p:blipFill>
        <p:spPr>
          <a:xfrm>
            <a:off x="2285999" y="5811088"/>
            <a:ext cx="3757554" cy="35682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46237EB-7055-466D-9FF9-C95DD5D1E0A7}"/>
              </a:ext>
            </a:extLst>
          </p:cNvPr>
          <p:cNvSpPr txBox="1"/>
          <p:nvPr/>
        </p:nvSpPr>
        <p:spPr>
          <a:xfrm>
            <a:off x="3592663" y="2298661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21B43A9-CD80-4BB4-AAD4-6D9E783982AC}"/>
              </a:ext>
            </a:extLst>
          </p:cNvPr>
          <p:cNvSpPr txBox="1"/>
          <p:nvPr/>
        </p:nvSpPr>
        <p:spPr>
          <a:xfrm>
            <a:off x="8449313" y="1107401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BF81757-0FFE-4628-876A-0C53D2C02A61}"/>
              </a:ext>
            </a:extLst>
          </p:cNvPr>
          <p:cNvSpPr txBox="1"/>
          <p:nvPr/>
        </p:nvSpPr>
        <p:spPr>
          <a:xfrm>
            <a:off x="8449313" y="2786032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9943DC2-C9BB-488D-8D4D-4CD7BDA20B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882" t="15137" r="30024" b="15489"/>
          <a:stretch/>
        </p:blipFill>
        <p:spPr>
          <a:xfrm>
            <a:off x="232156" y="1091370"/>
            <a:ext cx="4107685" cy="390077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D8B56D-7DB4-4803-9651-7F7A7C291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16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146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46" grpId="0"/>
      <p:bldP spid="47" grpId="0"/>
      <p:bldP spid="4" grpId="0"/>
      <p:bldP spid="39" grpId="0"/>
      <p:bldP spid="4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D68A302C-8DF8-4445-8FDD-7C1B33D13B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6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46" t="51774" r="14407" b="27273"/>
          <a:stretch/>
        </p:blipFill>
        <p:spPr>
          <a:xfrm flipH="1">
            <a:off x="1915578" y="1655439"/>
            <a:ext cx="1472348" cy="1730573"/>
          </a:xfrm>
          <a:prstGeom prst="rect">
            <a:avLst/>
          </a:prstGeom>
        </p:spPr>
      </p:pic>
      <p:graphicFrame>
        <p:nvGraphicFramePr>
          <p:cNvPr id="80" name="Table 4">
            <a:extLst>
              <a:ext uri="{FF2B5EF4-FFF2-40B4-BE49-F238E27FC236}">
                <a16:creationId xmlns:a16="http://schemas.microsoft.com/office/drawing/2014/main" id="{7CAE5D39-5F3D-41DC-9DFC-42533AE51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174198"/>
              </p:ext>
            </p:extLst>
          </p:nvPr>
        </p:nvGraphicFramePr>
        <p:xfrm>
          <a:off x="5464539" y="2546505"/>
          <a:ext cx="1934299" cy="1874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4299">
                  <a:extLst>
                    <a:ext uri="{9D8B030D-6E8A-4147-A177-3AD203B41FA5}">
                      <a16:colId xmlns:a16="http://schemas.microsoft.com/office/drawing/2014/main" val="3579300143"/>
                    </a:ext>
                  </a:extLst>
                </a:gridCol>
              </a:tblGrid>
              <a:tr h="1874996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134855" marR="134855" marT="67427" marB="6742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8038102"/>
                  </a:ext>
                </a:extLst>
              </a:tr>
            </a:tbl>
          </a:graphicData>
        </a:graphic>
      </p:graphicFrame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id="{E0DBB235-60A6-4B08-960F-9C5A0D21B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854972"/>
              </p:ext>
            </p:extLst>
          </p:nvPr>
        </p:nvGraphicFramePr>
        <p:xfrm>
          <a:off x="5464539" y="499943"/>
          <a:ext cx="1934299" cy="1874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4299">
                  <a:extLst>
                    <a:ext uri="{9D8B030D-6E8A-4147-A177-3AD203B41FA5}">
                      <a16:colId xmlns:a16="http://schemas.microsoft.com/office/drawing/2014/main" val="3579300143"/>
                    </a:ext>
                  </a:extLst>
                </a:gridCol>
              </a:tblGrid>
              <a:tr h="1874996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134855" marR="134855" marT="67427" marB="6742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8038102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1F38DF40-AD92-4FA3-8D02-FAC12D6BA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905928"/>
              </p:ext>
            </p:extLst>
          </p:nvPr>
        </p:nvGraphicFramePr>
        <p:xfrm>
          <a:off x="1790220" y="1637587"/>
          <a:ext cx="1917061" cy="1806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7061">
                  <a:extLst>
                    <a:ext uri="{9D8B030D-6E8A-4147-A177-3AD203B41FA5}">
                      <a16:colId xmlns:a16="http://schemas.microsoft.com/office/drawing/2014/main" val="1253372030"/>
                    </a:ext>
                  </a:extLst>
                </a:gridCol>
              </a:tblGrid>
              <a:tr h="1806635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152460" marR="152460" marT="76230" marB="7623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8038102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CC660F0-18E1-4D44-81C4-1DED8A1FE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en-US" dirty="0"/>
              <a:t>Machine ABX Task</a:t>
            </a:r>
          </a:p>
        </p:txBody>
      </p:sp>
      <p:sp>
        <p:nvSpPr>
          <p:cNvPr id="33" name="Google Shape;69;p13">
            <a:extLst>
              <a:ext uri="{FF2B5EF4-FFF2-40B4-BE49-F238E27FC236}">
                <a16:creationId xmlns:a16="http://schemas.microsoft.com/office/drawing/2014/main" id="{D816B73F-F4A6-4168-9084-B96C2B4D13B2}"/>
              </a:ext>
            </a:extLst>
          </p:cNvPr>
          <p:cNvSpPr txBox="1"/>
          <p:nvPr/>
        </p:nvSpPr>
        <p:spPr>
          <a:xfrm>
            <a:off x="0" y="4143783"/>
            <a:ext cx="4571999" cy="682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976930-1C23-4055-A826-1D6ECF1F45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96" t="25662" r="47857" b="53385"/>
          <a:stretch/>
        </p:blipFill>
        <p:spPr>
          <a:xfrm flipH="1">
            <a:off x="5561504" y="2607062"/>
            <a:ext cx="1503995" cy="176776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154394D-40F7-44AD-BE3B-EB09B6558040}"/>
              </a:ext>
            </a:extLst>
          </p:cNvPr>
          <p:cNvSpPr txBox="1"/>
          <p:nvPr/>
        </p:nvSpPr>
        <p:spPr>
          <a:xfrm>
            <a:off x="5623420" y="4717256"/>
            <a:ext cx="3520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Schatz et al 2013, Schatz 2016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2B4C5A2-C875-4BC4-9BAA-A3384008265B}"/>
              </a:ext>
            </a:extLst>
          </p:cNvPr>
          <p:cNvSpPr/>
          <p:nvPr/>
        </p:nvSpPr>
        <p:spPr>
          <a:xfrm rot="19786552">
            <a:off x="4030060" y="2301991"/>
            <a:ext cx="909801" cy="2420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D38D1F9F-6C66-4F49-A588-8FF6C46C3D31}"/>
              </a:ext>
            </a:extLst>
          </p:cNvPr>
          <p:cNvSpPr/>
          <p:nvPr/>
        </p:nvSpPr>
        <p:spPr>
          <a:xfrm rot="1939993">
            <a:off x="3977295" y="3057267"/>
            <a:ext cx="909801" cy="2420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473D2776-58D4-4EE8-A24D-F19F31E95A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6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46" t="51774" r="14407" b="27273"/>
          <a:stretch/>
        </p:blipFill>
        <p:spPr>
          <a:xfrm flipH="1">
            <a:off x="5680519" y="620112"/>
            <a:ext cx="1419632" cy="166861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FCE342-201A-4101-A02A-56425CE5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453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11" grpId="0" animBg="1"/>
      <p:bldP spid="4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660F0-18E1-4D44-81C4-1DED8A1FE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en-US" dirty="0"/>
              <a:t>Machine ABX Task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2B4C5A2-C875-4BC4-9BAA-A3384008265B}"/>
              </a:ext>
            </a:extLst>
          </p:cNvPr>
          <p:cNvSpPr/>
          <p:nvPr/>
        </p:nvSpPr>
        <p:spPr>
          <a:xfrm rot="19786552">
            <a:off x="4030060" y="2301991"/>
            <a:ext cx="909801" cy="2420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D38D1F9F-6C66-4F49-A588-8FF6C46C3D31}"/>
              </a:ext>
            </a:extLst>
          </p:cNvPr>
          <p:cNvSpPr/>
          <p:nvPr/>
        </p:nvSpPr>
        <p:spPr>
          <a:xfrm rot="1939993">
            <a:off x="3977295" y="3057267"/>
            <a:ext cx="909801" cy="2420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064A93C-780D-4D49-9953-8EAA78524F28}"/>
              </a:ext>
            </a:extLst>
          </p:cNvPr>
          <p:cNvGrpSpPr/>
          <p:nvPr/>
        </p:nvGrpSpPr>
        <p:grpSpPr>
          <a:xfrm>
            <a:off x="1849908" y="1728735"/>
            <a:ext cx="1830046" cy="1514195"/>
            <a:chOff x="120044" y="981528"/>
            <a:chExt cx="2890420" cy="239155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7874F51-338E-4F61-B5BC-5461E128C425}"/>
                </a:ext>
              </a:extLst>
            </p:cNvPr>
            <p:cNvGrpSpPr/>
            <p:nvPr/>
          </p:nvGrpSpPr>
          <p:grpSpPr>
            <a:xfrm>
              <a:off x="443978" y="1133475"/>
              <a:ext cx="2250670" cy="1990776"/>
              <a:chOff x="516323" y="1455863"/>
              <a:chExt cx="3361476" cy="2973313"/>
            </a:xfrm>
            <a:solidFill>
              <a:schemeClr val="tx2">
                <a:lumMod val="40000"/>
                <a:lumOff val="60000"/>
              </a:schemeClr>
            </a:solidFill>
          </p:grpSpPr>
          <p:sp>
            <p:nvSpPr>
              <p:cNvPr id="23" name="Freeform 409">
                <a:extLst>
                  <a:ext uri="{FF2B5EF4-FFF2-40B4-BE49-F238E27FC236}">
                    <a16:creationId xmlns:a16="http://schemas.microsoft.com/office/drawing/2014/main" id="{B32E77EB-56ED-44B3-8C45-AAD9876F57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323" y="1455863"/>
                <a:ext cx="1598873" cy="874897"/>
              </a:xfrm>
              <a:custGeom>
                <a:avLst/>
                <a:gdLst>
                  <a:gd name="T0" fmla="*/ 2598 w 2650"/>
                  <a:gd name="T1" fmla="*/ 1198 h 1454"/>
                  <a:gd name="T2" fmla="*/ 2364 w 2650"/>
                  <a:gd name="T3" fmla="*/ 679 h 1454"/>
                  <a:gd name="T4" fmla="*/ 1522 w 2650"/>
                  <a:gd name="T5" fmla="*/ 188 h 1454"/>
                  <a:gd name="T6" fmla="*/ 565 w 2650"/>
                  <a:gd name="T7" fmla="*/ 12 h 1454"/>
                  <a:gd name="T8" fmla="*/ 53 w 2650"/>
                  <a:gd name="T9" fmla="*/ 256 h 1454"/>
                  <a:gd name="T10" fmla="*/ 286 w 2650"/>
                  <a:gd name="T11" fmla="*/ 775 h 1454"/>
                  <a:gd name="T12" fmla="*/ 1128 w 2650"/>
                  <a:gd name="T13" fmla="*/ 1266 h 1454"/>
                  <a:gd name="T14" fmla="*/ 2086 w 2650"/>
                  <a:gd name="T15" fmla="*/ 1442 h 1454"/>
                  <a:gd name="T16" fmla="*/ 2598 w 2650"/>
                  <a:gd name="T17" fmla="*/ 1198 h 1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50" h="1454">
                    <a:moveTo>
                      <a:pt x="2598" y="1198"/>
                    </a:moveTo>
                    <a:cubicBezTo>
                      <a:pt x="2650" y="1055"/>
                      <a:pt x="2566" y="868"/>
                      <a:pt x="2364" y="679"/>
                    </a:cubicBezTo>
                    <a:cubicBezTo>
                      <a:pt x="2162" y="489"/>
                      <a:pt x="1860" y="313"/>
                      <a:pt x="1522" y="188"/>
                    </a:cubicBezTo>
                    <a:cubicBezTo>
                      <a:pt x="1185" y="63"/>
                      <a:pt x="840" y="0"/>
                      <a:pt x="565" y="12"/>
                    </a:cubicBezTo>
                    <a:cubicBezTo>
                      <a:pt x="289" y="25"/>
                      <a:pt x="105" y="113"/>
                      <a:pt x="53" y="256"/>
                    </a:cubicBezTo>
                    <a:cubicBezTo>
                      <a:pt x="0" y="399"/>
                      <a:pt x="84" y="585"/>
                      <a:pt x="286" y="775"/>
                    </a:cubicBezTo>
                    <a:cubicBezTo>
                      <a:pt x="488" y="964"/>
                      <a:pt x="791" y="1141"/>
                      <a:pt x="1128" y="1266"/>
                    </a:cubicBezTo>
                    <a:cubicBezTo>
                      <a:pt x="1466" y="1391"/>
                      <a:pt x="1810" y="1454"/>
                      <a:pt x="2086" y="1442"/>
                    </a:cubicBezTo>
                    <a:cubicBezTo>
                      <a:pt x="2361" y="1429"/>
                      <a:pt x="2545" y="1341"/>
                      <a:pt x="2598" y="1198"/>
                    </a:cubicBezTo>
                    <a:close/>
                  </a:path>
                </a:pathLst>
              </a:custGeom>
              <a:grpFill/>
              <a:ln w="285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411">
                <a:extLst>
                  <a:ext uri="{FF2B5EF4-FFF2-40B4-BE49-F238E27FC236}">
                    <a16:creationId xmlns:a16="http://schemas.microsoft.com/office/drawing/2014/main" id="{366EDE93-BF5C-4A1D-8F1B-5CB40EFEA4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5562" y="3194519"/>
                <a:ext cx="1382237" cy="1234657"/>
              </a:xfrm>
              <a:custGeom>
                <a:avLst/>
                <a:gdLst>
                  <a:gd name="T0" fmla="*/ 2170 w 2292"/>
                  <a:gd name="T1" fmla="*/ 1848 h 2052"/>
                  <a:gd name="T2" fmla="*/ 2183 w 2292"/>
                  <a:gd name="T3" fmla="*/ 1211 h 2052"/>
                  <a:gd name="T4" fmla="*/ 1589 w 2292"/>
                  <a:gd name="T5" fmla="*/ 466 h 2052"/>
                  <a:gd name="T6" fmla="*/ 735 w 2292"/>
                  <a:gd name="T7" fmla="*/ 49 h 2052"/>
                  <a:gd name="T8" fmla="*/ 122 w 2292"/>
                  <a:gd name="T9" fmla="*/ 204 h 2052"/>
                  <a:gd name="T10" fmla="*/ 109 w 2292"/>
                  <a:gd name="T11" fmla="*/ 841 h 2052"/>
                  <a:gd name="T12" fmla="*/ 703 w 2292"/>
                  <a:gd name="T13" fmla="*/ 1586 h 2052"/>
                  <a:gd name="T14" fmla="*/ 1557 w 2292"/>
                  <a:gd name="T15" fmla="*/ 2003 h 2052"/>
                  <a:gd name="T16" fmla="*/ 2170 w 2292"/>
                  <a:gd name="T17" fmla="*/ 1848 h 20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92" h="2052">
                    <a:moveTo>
                      <a:pt x="2170" y="1848"/>
                    </a:moveTo>
                    <a:cubicBezTo>
                      <a:pt x="2287" y="1699"/>
                      <a:pt x="2292" y="1470"/>
                      <a:pt x="2183" y="1211"/>
                    </a:cubicBezTo>
                    <a:cubicBezTo>
                      <a:pt x="2074" y="952"/>
                      <a:pt x="1860" y="684"/>
                      <a:pt x="1589" y="466"/>
                    </a:cubicBezTo>
                    <a:cubicBezTo>
                      <a:pt x="1317" y="248"/>
                      <a:pt x="1010" y="98"/>
                      <a:pt x="735" y="49"/>
                    </a:cubicBezTo>
                    <a:cubicBezTo>
                      <a:pt x="460" y="0"/>
                      <a:pt x="240" y="56"/>
                      <a:pt x="122" y="204"/>
                    </a:cubicBezTo>
                    <a:cubicBezTo>
                      <a:pt x="5" y="353"/>
                      <a:pt x="0" y="582"/>
                      <a:pt x="109" y="841"/>
                    </a:cubicBezTo>
                    <a:cubicBezTo>
                      <a:pt x="218" y="1100"/>
                      <a:pt x="432" y="1368"/>
                      <a:pt x="703" y="1586"/>
                    </a:cubicBezTo>
                    <a:cubicBezTo>
                      <a:pt x="975" y="1804"/>
                      <a:pt x="1282" y="1954"/>
                      <a:pt x="1557" y="2003"/>
                    </a:cubicBezTo>
                    <a:cubicBezTo>
                      <a:pt x="1832" y="2052"/>
                      <a:pt x="2052" y="1996"/>
                      <a:pt x="2170" y="1848"/>
                    </a:cubicBezTo>
                    <a:close/>
                  </a:path>
                </a:pathLst>
              </a:custGeom>
              <a:grpFill/>
              <a:ln w="285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202">
                <a:extLst>
                  <a:ext uri="{FF2B5EF4-FFF2-40B4-BE49-F238E27FC236}">
                    <a16:creationId xmlns:a16="http://schemas.microsoft.com/office/drawing/2014/main" id="{E173E795-842B-44B4-A1F7-137EB312CA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34059" y="1461432"/>
                <a:ext cx="1396716" cy="1284779"/>
              </a:xfrm>
              <a:custGeom>
                <a:avLst/>
                <a:gdLst>
                  <a:gd name="T0" fmla="*/ 2174 w 2315"/>
                  <a:gd name="T1" fmla="*/ 207 h 2135"/>
                  <a:gd name="T2" fmla="*/ 1538 w 2315"/>
                  <a:gd name="T3" fmla="*/ 54 h 2135"/>
                  <a:gd name="T4" fmla="*/ 680 w 2315"/>
                  <a:gd name="T5" fmla="*/ 496 h 2135"/>
                  <a:gd name="T6" fmla="*/ 101 w 2315"/>
                  <a:gd name="T7" fmla="*/ 1272 h 2135"/>
                  <a:gd name="T8" fmla="*/ 140 w 2315"/>
                  <a:gd name="T9" fmla="*/ 1928 h 2135"/>
                  <a:gd name="T10" fmla="*/ 776 w 2315"/>
                  <a:gd name="T11" fmla="*/ 2081 h 2135"/>
                  <a:gd name="T12" fmla="*/ 1634 w 2315"/>
                  <a:gd name="T13" fmla="*/ 1639 h 2135"/>
                  <a:gd name="T14" fmla="*/ 2213 w 2315"/>
                  <a:gd name="T15" fmla="*/ 863 h 2135"/>
                  <a:gd name="T16" fmla="*/ 2174 w 2315"/>
                  <a:gd name="T17" fmla="*/ 207 h 2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15" h="2135">
                    <a:moveTo>
                      <a:pt x="2174" y="207"/>
                    </a:moveTo>
                    <a:cubicBezTo>
                      <a:pt x="2047" y="55"/>
                      <a:pt x="1819" y="0"/>
                      <a:pt x="1538" y="54"/>
                    </a:cubicBezTo>
                    <a:cubicBezTo>
                      <a:pt x="1258" y="109"/>
                      <a:pt x="949" y="267"/>
                      <a:pt x="680" y="496"/>
                    </a:cubicBezTo>
                    <a:cubicBezTo>
                      <a:pt x="410" y="724"/>
                      <a:pt x="202" y="1003"/>
                      <a:pt x="101" y="1272"/>
                    </a:cubicBezTo>
                    <a:cubicBezTo>
                      <a:pt x="0" y="1541"/>
                      <a:pt x="14" y="1777"/>
                      <a:pt x="140" y="1928"/>
                    </a:cubicBezTo>
                    <a:cubicBezTo>
                      <a:pt x="267" y="2080"/>
                      <a:pt x="496" y="2135"/>
                      <a:pt x="776" y="2081"/>
                    </a:cubicBezTo>
                    <a:cubicBezTo>
                      <a:pt x="1056" y="2026"/>
                      <a:pt x="1365" y="1868"/>
                      <a:pt x="1634" y="1639"/>
                    </a:cubicBezTo>
                    <a:cubicBezTo>
                      <a:pt x="1904" y="1411"/>
                      <a:pt x="2112" y="1132"/>
                      <a:pt x="2213" y="863"/>
                    </a:cubicBezTo>
                    <a:cubicBezTo>
                      <a:pt x="2315" y="594"/>
                      <a:pt x="2300" y="358"/>
                      <a:pt x="2174" y="207"/>
                    </a:cubicBezTo>
                    <a:close/>
                  </a:path>
                </a:pathLst>
              </a:custGeom>
              <a:grpFill/>
              <a:ln w="285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7" name="Freeform 215">
              <a:extLst>
                <a:ext uri="{FF2B5EF4-FFF2-40B4-BE49-F238E27FC236}">
                  <a16:creationId xmlns:a16="http://schemas.microsoft.com/office/drawing/2014/main" id="{D227042D-1CF7-47AB-B624-3F92F9C2E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44" y="981528"/>
              <a:ext cx="1070522" cy="585786"/>
            </a:xfrm>
            <a:custGeom>
              <a:avLst/>
              <a:gdLst>
                <a:gd name="T0" fmla="*/ 2598 w 2650"/>
                <a:gd name="T1" fmla="*/ 1198 h 1454"/>
                <a:gd name="T2" fmla="*/ 2364 w 2650"/>
                <a:gd name="T3" fmla="*/ 679 h 1454"/>
                <a:gd name="T4" fmla="*/ 1522 w 2650"/>
                <a:gd name="T5" fmla="*/ 188 h 1454"/>
                <a:gd name="T6" fmla="*/ 565 w 2650"/>
                <a:gd name="T7" fmla="*/ 12 h 1454"/>
                <a:gd name="T8" fmla="*/ 53 w 2650"/>
                <a:gd name="T9" fmla="*/ 256 h 1454"/>
                <a:gd name="T10" fmla="*/ 286 w 2650"/>
                <a:gd name="T11" fmla="*/ 775 h 1454"/>
                <a:gd name="T12" fmla="*/ 1128 w 2650"/>
                <a:gd name="T13" fmla="*/ 1266 h 1454"/>
                <a:gd name="T14" fmla="*/ 2086 w 2650"/>
                <a:gd name="T15" fmla="*/ 1442 h 1454"/>
                <a:gd name="T16" fmla="*/ 2598 w 2650"/>
                <a:gd name="T17" fmla="*/ 1198 h 1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50" h="1454">
                  <a:moveTo>
                    <a:pt x="2598" y="1198"/>
                  </a:moveTo>
                  <a:cubicBezTo>
                    <a:pt x="2650" y="1055"/>
                    <a:pt x="2566" y="868"/>
                    <a:pt x="2364" y="679"/>
                  </a:cubicBezTo>
                  <a:cubicBezTo>
                    <a:pt x="2162" y="489"/>
                    <a:pt x="1860" y="313"/>
                    <a:pt x="1522" y="188"/>
                  </a:cubicBezTo>
                  <a:cubicBezTo>
                    <a:pt x="1185" y="63"/>
                    <a:pt x="840" y="0"/>
                    <a:pt x="565" y="12"/>
                  </a:cubicBezTo>
                  <a:cubicBezTo>
                    <a:pt x="289" y="25"/>
                    <a:pt x="105" y="113"/>
                    <a:pt x="53" y="256"/>
                  </a:cubicBezTo>
                  <a:cubicBezTo>
                    <a:pt x="0" y="399"/>
                    <a:pt x="84" y="585"/>
                    <a:pt x="286" y="775"/>
                  </a:cubicBezTo>
                  <a:cubicBezTo>
                    <a:pt x="488" y="964"/>
                    <a:pt x="791" y="1141"/>
                    <a:pt x="1128" y="1266"/>
                  </a:cubicBezTo>
                  <a:cubicBezTo>
                    <a:pt x="1466" y="1391"/>
                    <a:pt x="1810" y="1454"/>
                    <a:pt x="2086" y="1442"/>
                  </a:cubicBezTo>
                  <a:cubicBezTo>
                    <a:pt x="2361" y="1429"/>
                    <a:pt x="2545" y="1341"/>
                    <a:pt x="2598" y="1198"/>
                  </a:cubicBezTo>
                  <a:close/>
                </a:path>
              </a:pathLst>
            </a:custGeom>
            <a:solidFill>
              <a:srgbClr val="AB943F">
                <a:alpha val="72157"/>
              </a:srgbClr>
            </a:solidFill>
            <a:ln w="285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16">
              <a:extLst>
                <a:ext uri="{FF2B5EF4-FFF2-40B4-BE49-F238E27FC236}">
                  <a16:creationId xmlns:a16="http://schemas.microsoft.com/office/drawing/2014/main" id="{1BD7A759-C74A-4320-91B7-F0C077ED7A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4990" y="2546423"/>
              <a:ext cx="925474" cy="826662"/>
            </a:xfrm>
            <a:custGeom>
              <a:avLst/>
              <a:gdLst>
                <a:gd name="T0" fmla="*/ 2170 w 2292"/>
                <a:gd name="T1" fmla="*/ 1848 h 2052"/>
                <a:gd name="T2" fmla="*/ 2183 w 2292"/>
                <a:gd name="T3" fmla="*/ 1211 h 2052"/>
                <a:gd name="T4" fmla="*/ 1589 w 2292"/>
                <a:gd name="T5" fmla="*/ 466 h 2052"/>
                <a:gd name="T6" fmla="*/ 735 w 2292"/>
                <a:gd name="T7" fmla="*/ 49 h 2052"/>
                <a:gd name="T8" fmla="*/ 122 w 2292"/>
                <a:gd name="T9" fmla="*/ 204 h 2052"/>
                <a:gd name="T10" fmla="*/ 109 w 2292"/>
                <a:gd name="T11" fmla="*/ 841 h 2052"/>
                <a:gd name="T12" fmla="*/ 703 w 2292"/>
                <a:gd name="T13" fmla="*/ 1586 h 2052"/>
                <a:gd name="T14" fmla="*/ 1557 w 2292"/>
                <a:gd name="T15" fmla="*/ 2003 h 2052"/>
                <a:gd name="T16" fmla="*/ 2170 w 2292"/>
                <a:gd name="T17" fmla="*/ 1848 h 2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2" h="2052">
                  <a:moveTo>
                    <a:pt x="2170" y="1848"/>
                  </a:moveTo>
                  <a:cubicBezTo>
                    <a:pt x="2287" y="1699"/>
                    <a:pt x="2292" y="1470"/>
                    <a:pt x="2183" y="1211"/>
                  </a:cubicBezTo>
                  <a:cubicBezTo>
                    <a:pt x="2074" y="952"/>
                    <a:pt x="1860" y="684"/>
                    <a:pt x="1589" y="466"/>
                  </a:cubicBezTo>
                  <a:cubicBezTo>
                    <a:pt x="1317" y="248"/>
                    <a:pt x="1010" y="98"/>
                    <a:pt x="735" y="49"/>
                  </a:cubicBezTo>
                  <a:cubicBezTo>
                    <a:pt x="460" y="0"/>
                    <a:pt x="240" y="56"/>
                    <a:pt x="122" y="204"/>
                  </a:cubicBezTo>
                  <a:cubicBezTo>
                    <a:pt x="5" y="353"/>
                    <a:pt x="0" y="582"/>
                    <a:pt x="109" y="841"/>
                  </a:cubicBezTo>
                  <a:cubicBezTo>
                    <a:pt x="218" y="1100"/>
                    <a:pt x="432" y="1368"/>
                    <a:pt x="703" y="1586"/>
                  </a:cubicBezTo>
                  <a:cubicBezTo>
                    <a:pt x="975" y="1804"/>
                    <a:pt x="1282" y="1954"/>
                    <a:pt x="1557" y="2003"/>
                  </a:cubicBezTo>
                  <a:cubicBezTo>
                    <a:pt x="1832" y="2052"/>
                    <a:pt x="2052" y="1996"/>
                    <a:pt x="2170" y="1848"/>
                  </a:cubicBezTo>
                  <a:close/>
                </a:path>
              </a:pathLst>
            </a:custGeom>
            <a:solidFill>
              <a:srgbClr val="AB943F">
                <a:alpha val="72157"/>
              </a:srgbClr>
            </a:solidFill>
            <a:ln w="285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17">
              <a:extLst>
                <a:ext uri="{FF2B5EF4-FFF2-40B4-BE49-F238E27FC236}">
                  <a16:creationId xmlns:a16="http://schemas.microsoft.com/office/drawing/2014/main" id="{749198A5-B792-45A2-BDB7-C249BF3EB5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2125" y="1022873"/>
              <a:ext cx="935169" cy="860221"/>
            </a:xfrm>
            <a:custGeom>
              <a:avLst/>
              <a:gdLst>
                <a:gd name="T0" fmla="*/ 2174 w 2315"/>
                <a:gd name="T1" fmla="*/ 207 h 2135"/>
                <a:gd name="T2" fmla="*/ 1538 w 2315"/>
                <a:gd name="T3" fmla="*/ 54 h 2135"/>
                <a:gd name="T4" fmla="*/ 680 w 2315"/>
                <a:gd name="T5" fmla="*/ 496 h 2135"/>
                <a:gd name="T6" fmla="*/ 101 w 2315"/>
                <a:gd name="T7" fmla="*/ 1272 h 2135"/>
                <a:gd name="T8" fmla="*/ 140 w 2315"/>
                <a:gd name="T9" fmla="*/ 1928 h 2135"/>
                <a:gd name="T10" fmla="*/ 776 w 2315"/>
                <a:gd name="T11" fmla="*/ 2081 h 2135"/>
                <a:gd name="T12" fmla="*/ 1634 w 2315"/>
                <a:gd name="T13" fmla="*/ 1639 h 2135"/>
                <a:gd name="T14" fmla="*/ 2213 w 2315"/>
                <a:gd name="T15" fmla="*/ 863 h 2135"/>
                <a:gd name="T16" fmla="*/ 2174 w 2315"/>
                <a:gd name="T17" fmla="*/ 207 h 2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5" h="2135">
                  <a:moveTo>
                    <a:pt x="2174" y="207"/>
                  </a:moveTo>
                  <a:cubicBezTo>
                    <a:pt x="2047" y="55"/>
                    <a:pt x="1819" y="0"/>
                    <a:pt x="1538" y="54"/>
                  </a:cubicBezTo>
                  <a:cubicBezTo>
                    <a:pt x="1258" y="109"/>
                    <a:pt x="949" y="267"/>
                    <a:pt x="680" y="496"/>
                  </a:cubicBezTo>
                  <a:cubicBezTo>
                    <a:pt x="410" y="724"/>
                    <a:pt x="202" y="1003"/>
                    <a:pt x="101" y="1272"/>
                  </a:cubicBezTo>
                  <a:cubicBezTo>
                    <a:pt x="0" y="1541"/>
                    <a:pt x="14" y="1777"/>
                    <a:pt x="140" y="1928"/>
                  </a:cubicBezTo>
                  <a:cubicBezTo>
                    <a:pt x="267" y="2080"/>
                    <a:pt x="496" y="2135"/>
                    <a:pt x="776" y="2081"/>
                  </a:cubicBezTo>
                  <a:cubicBezTo>
                    <a:pt x="1056" y="2026"/>
                    <a:pt x="1365" y="1868"/>
                    <a:pt x="1634" y="1639"/>
                  </a:cubicBezTo>
                  <a:cubicBezTo>
                    <a:pt x="1904" y="1411"/>
                    <a:pt x="2112" y="1132"/>
                    <a:pt x="2213" y="863"/>
                  </a:cubicBezTo>
                  <a:cubicBezTo>
                    <a:pt x="2315" y="594"/>
                    <a:pt x="2300" y="358"/>
                    <a:pt x="2174" y="207"/>
                  </a:cubicBezTo>
                  <a:close/>
                </a:path>
              </a:pathLst>
            </a:custGeom>
            <a:solidFill>
              <a:srgbClr val="AB943F">
                <a:alpha val="72157"/>
              </a:srgbClr>
            </a:solidFill>
            <a:ln w="285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20" name="Google Shape;120;p13">
              <a:extLst>
                <a:ext uri="{FF2B5EF4-FFF2-40B4-BE49-F238E27FC236}">
                  <a16:creationId xmlns:a16="http://schemas.microsoft.com/office/drawing/2014/main" id="{7519E459-B32D-43D9-AC59-E1C005539C5E}"/>
                </a:ext>
              </a:extLst>
            </p:cNvPr>
            <p:cNvCxnSpPr/>
            <p:nvPr/>
          </p:nvCxnSpPr>
          <p:spPr>
            <a:xfrm flipH="1" flipV="1">
              <a:off x="625230" y="1253314"/>
              <a:ext cx="472179" cy="235944"/>
            </a:xfrm>
            <a:prstGeom prst="straightConnector1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1" name="Google Shape;121;p13">
              <a:extLst>
                <a:ext uri="{FF2B5EF4-FFF2-40B4-BE49-F238E27FC236}">
                  <a16:creationId xmlns:a16="http://schemas.microsoft.com/office/drawing/2014/main" id="{6C239530-16AF-466F-B56D-EF21A4CEC4B9}"/>
                </a:ext>
              </a:extLst>
            </p:cNvPr>
            <p:cNvCxnSpPr/>
            <p:nvPr/>
          </p:nvCxnSpPr>
          <p:spPr>
            <a:xfrm flipV="1">
              <a:off x="2078699" y="1405036"/>
              <a:ext cx="494460" cy="218455"/>
            </a:xfrm>
            <a:prstGeom prst="straightConnector1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" name="Google Shape;122;p13">
              <a:extLst>
                <a:ext uri="{FF2B5EF4-FFF2-40B4-BE49-F238E27FC236}">
                  <a16:creationId xmlns:a16="http://schemas.microsoft.com/office/drawing/2014/main" id="{2D23C725-7CB4-43A8-A437-7C6C2C41FEB6}"/>
                </a:ext>
              </a:extLst>
            </p:cNvPr>
            <p:cNvCxnSpPr/>
            <p:nvPr/>
          </p:nvCxnSpPr>
          <p:spPr>
            <a:xfrm>
              <a:off x="2213510" y="2660754"/>
              <a:ext cx="382699" cy="312836"/>
            </a:xfrm>
            <a:prstGeom prst="straightConnector1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E66A386-AC91-4EA3-A01D-CC231B8102E9}"/>
              </a:ext>
            </a:extLst>
          </p:cNvPr>
          <p:cNvGrpSpPr/>
          <p:nvPr/>
        </p:nvGrpSpPr>
        <p:grpSpPr>
          <a:xfrm>
            <a:off x="5532380" y="2598351"/>
            <a:ext cx="1842949" cy="1630136"/>
            <a:chOff x="3424718" y="1133475"/>
            <a:chExt cx="2250670" cy="1990776"/>
          </a:xfrm>
        </p:grpSpPr>
        <p:sp>
          <p:nvSpPr>
            <p:cNvPr id="36" name="Freeform 204">
              <a:extLst>
                <a:ext uri="{FF2B5EF4-FFF2-40B4-BE49-F238E27FC236}">
                  <a16:creationId xmlns:a16="http://schemas.microsoft.com/office/drawing/2014/main" id="{8245EF9D-64BC-48A8-9148-F3E8089A38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4718" y="1133475"/>
              <a:ext cx="1070522" cy="585786"/>
            </a:xfrm>
            <a:custGeom>
              <a:avLst/>
              <a:gdLst>
                <a:gd name="T0" fmla="*/ 2598 w 2650"/>
                <a:gd name="T1" fmla="*/ 1198 h 1454"/>
                <a:gd name="T2" fmla="*/ 2364 w 2650"/>
                <a:gd name="T3" fmla="*/ 679 h 1454"/>
                <a:gd name="T4" fmla="*/ 1522 w 2650"/>
                <a:gd name="T5" fmla="*/ 188 h 1454"/>
                <a:gd name="T6" fmla="*/ 565 w 2650"/>
                <a:gd name="T7" fmla="*/ 12 h 1454"/>
                <a:gd name="T8" fmla="*/ 53 w 2650"/>
                <a:gd name="T9" fmla="*/ 256 h 1454"/>
                <a:gd name="T10" fmla="*/ 286 w 2650"/>
                <a:gd name="T11" fmla="*/ 775 h 1454"/>
                <a:gd name="T12" fmla="*/ 1128 w 2650"/>
                <a:gd name="T13" fmla="*/ 1266 h 1454"/>
                <a:gd name="T14" fmla="*/ 2086 w 2650"/>
                <a:gd name="T15" fmla="*/ 1442 h 1454"/>
                <a:gd name="T16" fmla="*/ 2598 w 2650"/>
                <a:gd name="T17" fmla="*/ 1198 h 1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50" h="1454">
                  <a:moveTo>
                    <a:pt x="2598" y="1198"/>
                  </a:moveTo>
                  <a:cubicBezTo>
                    <a:pt x="2650" y="1055"/>
                    <a:pt x="2566" y="868"/>
                    <a:pt x="2364" y="679"/>
                  </a:cubicBezTo>
                  <a:cubicBezTo>
                    <a:pt x="2162" y="489"/>
                    <a:pt x="1860" y="313"/>
                    <a:pt x="1522" y="188"/>
                  </a:cubicBezTo>
                  <a:cubicBezTo>
                    <a:pt x="1185" y="63"/>
                    <a:pt x="840" y="0"/>
                    <a:pt x="565" y="12"/>
                  </a:cubicBezTo>
                  <a:cubicBezTo>
                    <a:pt x="289" y="25"/>
                    <a:pt x="105" y="113"/>
                    <a:pt x="53" y="256"/>
                  </a:cubicBezTo>
                  <a:cubicBezTo>
                    <a:pt x="0" y="399"/>
                    <a:pt x="84" y="585"/>
                    <a:pt x="286" y="775"/>
                  </a:cubicBezTo>
                  <a:cubicBezTo>
                    <a:pt x="488" y="964"/>
                    <a:pt x="791" y="1141"/>
                    <a:pt x="1128" y="1266"/>
                  </a:cubicBezTo>
                  <a:cubicBezTo>
                    <a:pt x="1466" y="1391"/>
                    <a:pt x="1810" y="1454"/>
                    <a:pt x="2086" y="1442"/>
                  </a:cubicBezTo>
                  <a:cubicBezTo>
                    <a:pt x="2361" y="1429"/>
                    <a:pt x="2545" y="1341"/>
                    <a:pt x="2598" y="1198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285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208">
              <a:extLst>
                <a:ext uri="{FF2B5EF4-FFF2-40B4-BE49-F238E27FC236}">
                  <a16:creationId xmlns:a16="http://schemas.microsoft.com/office/drawing/2014/main" id="{19009F12-8723-474F-8CD7-A3D66F9E9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9914" y="2297589"/>
              <a:ext cx="925474" cy="826662"/>
            </a:xfrm>
            <a:custGeom>
              <a:avLst/>
              <a:gdLst>
                <a:gd name="T0" fmla="*/ 2170 w 2292"/>
                <a:gd name="T1" fmla="*/ 1848 h 2052"/>
                <a:gd name="T2" fmla="*/ 2183 w 2292"/>
                <a:gd name="T3" fmla="*/ 1211 h 2052"/>
                <a:gd name="T4" fmla="*/ 1589 w 2292"/>
                <a:gd name="T5" fmla="*/ 466 h 2052"/>
                <a:gd name="T6" fmla="*/ 735 w 2292"/>
                <a:gd name="T7" fmla="*/ 49 h 2052"/>
                <a:gd name="T8" fmla="*/ 122 w 2292"/>
                <a:gd name="T9" fmla="*/ 204 h 2052"/>
                <a:gd name="T10" fmla="*/ 109 w 2292"/>
                <a:gd name="T11" fmla="*/ 841 h 2052"/>
                <a:gd name="T12" fmla="*/ 703 w 2292"/>
                <a:gd name="T13" fmla="*/ 1586 h 2052"/>
                <a:gd name="T14" fmla="*/ 1557 w 2292"/>
                <a:gd name="T15" fmla="*/ 2003 h 2052"/>
                <a:gd name="T16" fmla="*/ 2170 w 2292"/>
                <a:gd name="T17" fmla="*/ 1848 h 2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2" h="2052">
                  <a:moveTo>
                    <a:pt x="2170" y="1848"/>
                  </a:moveTo>
                  <a:cubicBezTo>
                    <a:pt x="2287" y="1699"/>
                    <a:pt x="2292" y="1470"/>
                    <a:pt x="2183" y="1211"/>
                  </a:cubicBezTo>
                  <a:cubicBezTo>
                    <a:pt x="2074" y="952"/>
                    <a:pt x="1860" y="684"/>
                    <a:pt x="1589" y="466"/>
                  </a:cubicBezTo>
                  <a:cubicBezTo>
                    <a:pt x="1317" y="248"/>
                    <a:pt x="1010" y="98"/>
                    <a:pt x="735" y="49"/>
                  </a:cubicBezTo>
                  <a:cubicBezTo>
                    <a:pt x="460" y="0"/>
                    <a:pt x="240" y="56"/>
                    <a:pt x="122" y="204"/>
                  </a:cubicBezTo>
                  <a:cubicBezTo>
                    <a:pt x="5" y="353"/>
                    <a:pt x="0" y="582"/>
                    <a:pt x="109" y="841"/>
                  </a:cubicBezTo>
                  <a:cubicBezTo>
                    <a:pt x="218" y="1100"/>
                    <a:pt x="432" y="1368"/>
                    <a:pt x="703" y="1586"/>
                  </a:cubicBezTo>
                  <a:cubicBezTo>
                    <a:pt x="975" y="1804"/>
                    <a:pt x="1282" y="1954"/>
                    <a:pt x="1557" y="2003"/>
                  </a:cubicBezTo>
                  <a:cubicBezTo>
                    <a:pt x="1832" y="2052"/>
                    <a:pt x="2052" y="1996"/>
                    <a:pt x="2170" y="1848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285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209">
              <a:extLst>
                <a:ext uri="{FF2B5EF4-FFF2-40B4-BE49-F238E27FC236}">
                  <a16:creationId xmlns:a16="http://schemas.microsoft.com/office/drawing/2014/main" id="{19DA73A6-9734-48F2-87D9-12EA865FBD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1780" y="1137204"/>
              <a:ext cx="935169" cy="860221"/>
            </a:xfrm>
            <a:custGeom>
              <a:avLst/>
              <a:gdLst>
                <a:gd name="T0" fmla="*/ 2174 w 2315"/>
                <a:gd name="T1" fmla="*/ 207 h 2135"/>
                <a:gd name="T2" fmla="*/ 1538 w 2315"/>
                <a:gd name="T3" fmla="*/ 54 h 2135"/>
                <a:gd name="T4" fmla="*/ 680 w 2315"/>
                <a:gd name="T5" fmla="*/ 496 h 2135"/>
                <a:gd name="T6" fmla="*/ 101 w 2315"/>
                <a:gd name="T7" fmla="*/ 1272 h 2135"/>
                <a:gd name="T8" fmla="*/ 140 w 2315"/>
                <a:gd name="T9" fmla="*/ 1928 h 2135"/>
                <a:gd name="T10" fmla="*/ 776 w 2315"/>
                <a:gd name="T11" fmla="*/ 2081 h 2135"/>
                <a:gd name="T12" fmla="*/ 1634 w 2315"/>
                <a:gd name="T13" fmla="*/ 1639 h 2135"/>
                <a:gd name="T14" fmla="*/ 2213 w 2315"/>
                <a:gd name="T15" fmla="*/ 863 h 2135"/>
                <a:gd name="T16" fmla="*/ 2174 w 2315"/>
                <a:gd name="T17" fmla="*/ 207 h 2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5" h="2135">
                  <a:moveTo>
                    <a:pt x="2174" y="207"/>
                  </a:moveTo>
                  <a:cubicBezTo>
                    <a:pt x="2047" y="55"/>
                    <a:pt x="1819" y="0"/>
                    <a:pt x="1538" y="54"/>
                  </a:cubicBezTo>
                  <a:cubicBezTo>
                    <a:pt x="1258" y="109"/>
                    <a:pt x="949" y="267"/>
                    <a:pt x="680" y="496"/>
                  </a:cubicBezTo>
                  <a:cubicBezTo>
                    <a:pt x="410" y="724"/>
                    <a:pt x="202" y="1003"/>
                    <a:pt x="101" y="1272"/>
                  </a:cubicBezTo>
                  <a:cubicBezTo>
                    <a:pt x="0" y="1541"/>
                    <a:pt x="14" y="1777"/>
                    <a:pt x="140" y="1928"/>
                  </a:cubicBezTo>
                  <a:cubicBezTo>
                    <a:pt x="267" y="2080"/>
                    <a:pt x="496" y="2135"/>
                    <a:pt x="776" y="2081"/>
                  </a:cubicBezTo>
                  <a:cubicBezTo>
                    <a:pt x="1056" y="2026"/>
                    <a:pt x="1365" y="1868"/>
                    <a:pt x="1634" y="1639"/>
                  </a:cubicBezTo>
                  <a:cubicBezTo>
                    <a:pt x="1904" y="1411"/>
                    <a:pt x="2112" y="1132"/>
                    <a:pt x="2213" y="863"/>
                  </a:cubicBezTo>
                  <a:cubicBezTo>
                    <a:pt x="2315" y="594"/>
                    <a:pt x="2300" y="358"/>
                    <a:pt x="2174" y="207"/>
                  </a:cubicBezTo>
                  <a:close/>
                </a:path>
              </a:pathLst>
            </a:custGeom>
            <a:solidFill>
              <a:schemeClr val="tx2">
                <a:lumMod val="40000"/>
                <a:lumOff val="60000"/>
              </a:schemeClr>
            </a:solidFill>
            <a:ln w="285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8" name="Freeform 410">
            <a:extLst>
              <a:ext uri="{FF2B5EF4-FFF2-40B4-BE49-F238E27FC236}">
                <a16:creationId xmlns:a16="http://schemas.microsoft.com/office/drawing/2014/main" id="{2458871F-5096-428B-852E-1AFD710C31EA}"/>
              </a:ext>
            </a:extLst>
          </p:cNvPr>
          <p:cNvSpPr>
            <a:spLocks/>
          </p:cNvSpPr>
          <p:nvPr/>
        </p:nvSpPr>
        <p:spPr bwMode="auto">
          <a:xfrm>
            <a:off x="5658191" y="2783501"/>
            <a:ext cx="876591" cy="479668"/>
          </a:xfrm>
          <a:custGeom>
            <a:avLst/>
            <a:gdLst>
              <a:gd name="T0" fmla="*/ 2598 w 2650"/>
              <a:gd name="T1" fmla="*/ 1198 h 1454"/>
              <a:gd name="T2" fmla="*/ 2364 w 2650"/>
              <a:gd name="T3" fmla="*/ 679 h 1454"/>
              <a:gd name="T4" fmla="*/ 1522 w 2650"/>
              <a:gd name="T5" fmla="*/ 188 h 1454"/>
              <a:gd name="T6" fmla="*/ 565 w 2650"/>
              <a:gd name="T7" fmla="*/ 12 h 1454"/>
              <a:gd name="T8" fmla="*/ 53 w 2650"/>
              <a:gd name="T9" fmla="*/ 256 h 1454"/>
              <a:gd name="T10" fmla="*/ 286 w 2650"/>
              <a:gd name="T11" fmla="*/ 775 h 1454"/>
              <a:gd name="T12" fmla="*/ 1128 w 2650"/>
              <a:gd name="T13" fmla="*/ 1266 h 1454"/>
              <a:gd name="T14" fmla="*/ 2086 w 2650"/>
              <a:gd name="T15" fmla="*/ 1442 h 1454"/>
              <a:gd name="T16" fmla="*/ 2598 w 2650"/>
              <a:gd name="T17" fmla="*/ 1198 h 1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50" h="1454">
                <a:moveTo>
                  <a:pt x="2598" y="1198"/>
                </a:moveTo>
                <a:cubicBezTo>
                  <a:pt x="2650" y="1055"/>
                  <a:pt x="2566" y="868"/>
                  <a:pt x="2364" y="679"/>
                </a:cubicBezTo>
                <a:cubicBezTo>
                  <a:pt x="2162" y="489"/>
                  <a:pt x="1860" y="313"/>
                  <a:pt x="1522" y="188"/>
                </a:cubicBezTo>
                <a:cubicBezTo>
                  <a:pt x="1185" y="63"/>
                  <a:pt x="840" y="0"/>
                  <a:pt x="565" y="12"/>
                </a:cubicBezTo>
                <a:cubicBezTo>
                  <a:pt x="289" y="25"/>
                  <a:pt x="105" y="113"/>
                  <a:pt x="53" y="256"/>
                </a:cubicBezTo>
                <a:cubicBezTo>
                  <a:pt x="0" y="399"/>
                  <a:pt x="84" y="585"/>
                  <a:pt x="286" y="775"/>
                </a:cubicBezTo>
                <a:cubicBezTo>
                  <a:pt x="488" y="964"/>
                  <a:pt x="791" y="1141"/>
                  <a:pt x="1128" y="1266"/>
                </a:cubicBezTo>
                <a:cubicBezTo>
                  <a:pt x="1466" y="1391"/>
                  <a:pt x="1810" y="1454"/>
                  <a:pt x="2086" y="1442"/>
                </a:cubicBezTo>
                <a:cubicBezTo>
                  <a:pt x="2361" y="1429"/>
                  <a:pt x="2545" y="1341"/>
                  <a:pt x="2598" y="1198"/>
                </a:cubicBezTo>
                <a:close/>
              </a:path>
            </a:pathLst>
          </a:custGeom>
          <a:solidFill>
            <a:srgbClr val="7030A0">
              <a:alpha val="74902"/>
            </a:srgbClr>
          </a:solidFill>
          <a:ln w="285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412">
            <a:extLst>
              <a:ext uri="{FF2B5EF4-FFF2-40B4-BE49-F238E27FC236}">
                <a16:creationId xmlns:a16="http://schemas.microsoft.com/office/drawing/2014/main" id="{96511537-D67F-4BEF-B9AB-9D88EEB1BEB3}"/>
              </a:ext>
            </a:extLst>
          </p:cNvPr>
          <p:cNvSpPr>
            <a:spLocks/>
          </p:cNvSpPr>
          <p:nvPr/>
        </p:nvSpPr>
        <p:spPr bwMode="auto">
          <a:xfrm>
            <a:off x="6385686" y="3299090"/>
            <a:ext cx="757819" cy="676908"/>
          </a:xfrm>
          <a:custGeom>
            <a:avLst/>
            <a:gdLst>
              <a:gd name="T0" fmla="*/ 2170 w 2292"/>
              <a:gd name="T1" fmla="*/ 1848 h 2052"/>
              <a:gd name="T2" fmla="*/ 2183 w 2292"/>
              <a:gd name="T3" fmla="*/ 1211 h 2052"/>
              <a:gd name="T4" fmla="*/ 1589 w 2292"/>
              <a:gd name="T5" fmla="*/ 466 h 2052"/>
              <a:gd name="T6" fmla="*/ 735 w 2292"/>
              <a:gd name="T7" fmla="*/ 49 h 2052"/>
              <a:gd name="T8" fmla="*/ 122 w 2292"/>
              <a:gd name="T9" fmla="*/ 204 h 2052"/>
              <a:gd name="T10" fmla="*/ 109 w 2292"/>
              <a:gd name="T11" fmla="*/ 841 h 2052"/>
              <a:gd name="T12" fmla="*/ 703 w 2292"/>
              <a:gd name="T13" fmla="*/ 1586 h 2052"/>
              <a:gd name="T14" fmla="*/ 1557 w 2292"/>
              <a:gd name="T15" fmla="*/ 2003 h 2052"/>
              <a:gd name="T16" fmla="*/ 2170 w 2292"/>
              <a:gd name="T17" fmla="*/ 1848 h 20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2" h="2052">
                <a:moveTo>
                  <a:pt x="2170" y="1848"/>
                </a:moveTo>
                <a:cubicBezTo>
                  <a:pt x="2287" y="1699"/>
                  <a:pt x="2292" y="1470"/>
                  <a:pt x="2183" y="1211"/>
                </a:cubicBezTo>
                <a:cubicBezTo>
                  <a:pt x="2074" y="952"/>
                  <a:pt x="1860" y="684"/>
                  <a:pt x="1589" y="466"/>
                </a:cubicBezTo>
                <a:cubicBezTo>
                  <a:pt x="1317" y="248"/>
                  <a:pt x="1010" y="98"/>
                  <a:pt x="735" y="49"/>
                </a:cubicBezTo>
                <a:cubicBezTo>
                  <a:pt x="460" y="0"/>
                  <a:pt x="240" y="56"/>
                  <a:pt x="122" y="204"/>
                </a:cubicBezTo>
                <a:cubicBezTo>
                  <a:pt x="5" y="353"/>
                  <a:pt x="0" y="582"/>
                  <a:pt x="109" y="841"/>
                </a:cubicBezTo>
                <a:cubicBezTo>
                  <a:pt x="218" y="1100"/>
                  <a:pt x="432" y="1368"/>
                  <a:pt x="703" y="1586"/>
                </a:cubicBezTo>
                <a:cubicBezTo>
                  <a:pt x="975" y="1804"/>
                  <a:pt x="1282" y="1954"/>
                  <a:pt x="1557" y="2003"/>
                </a:cubicBezTo>
                <a:cubicBezTo>
                  <a:pt x="1832" y="2052"/>
                  <a:pt x="2052" y="1996"/>
                  <a:pt x="2170" y="1848"/>
                </a:cubicBezTo>
                <a:close/>
              </a:path>
            </a:pathLst>
          </a:custGeom>
          <a:solidFill>
            <a:srgbClr val="7030A0">
              <a:alpha val="74902"/>
            </a:srgbClr>
          </a:solidFill>
          <a:ln w="285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413">
            <a:extLst>
              <a:ext uri="{FF2B5EF4-FFF2-40B4-BE49-F238E27FC236}">
                <a16:creationId xmlns:a16="http://schemas.microsoft.com/office/drawing/2014/main" id="{5CDE00FA-204C-4907-B196-A26BCB1BB863}"/>
              </a:ext>
            </a:extLst>
          </p:cNvPr>
          <p:cNvSpPr>
            <a:spLocks/>
          </p:cNvSpPr>
          <p:nvPr/>
        </p:nvSpPr>
        <p:spPr bwMode="auto">
          <a:xfrm>
            <a:off x="6340508" y="2775743"/>
            <a:ext cx="765758" cy="704387"/>
          </a:xfrm>
          <a:custGeom>
            <a:avLst/>
            <a:gdLst>
              <a:gd name="T0" fmla="*/ 2174 w 2315"/>
              <a:gd name="T1" fmla="*/ 207 h 2135"/>
              <a:gd name="T2" fmla="*/ 1538 w 2315"/>
              <a:gd name="T3" fmla="*/ 54 h 2135"/>
              <a:gd name="T4" fmla="*/ 680 w 2315"/>
              <a:gd name="T5" fmla="*/ 496 h 2135"/>
              <a:gd name="T6" fmla="*/ 101 w 2315"/>
              <a:gd name="T7" fmla="*/ 1272 h 2135"/>
              <a:gd name="T8" fmla="*/ 140 w 2315"/>
              <a:gd name="T9" fmla="*/ 1928 h 2135"/>
              <a:gd name="T10" fmla="*/ 776 w 2315"/>
              <a:gd name="T11" fmla="*/ 2081 h 2135"/>
              <a:gd name="T12" fmla="*/ 1634 w 2315"/>
              <a:gd name="T13" fmla="*/ 1639 h 2135"/>
              <a:gd name="T14" fmla="*/ 2213 w 2315"/>
              <a:gd name="T15" fmla="*/ 863 h 2135"/>
              <a:gd name="T16" fmla="*/ 2174 w 2315"/>
              <a:gd name="T17" fmla="*/ 207 h 2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15" h="2135">
                <a:moveTo>
                  <a:pt x="2174" y="207"/>
                </a:moveTo>
                <a:cubicBezTo>
                  <a:pt x="2047" y="55"/>
                  <a:pt x="1819" y="0"/>
                  <a:pt x="1538" y="54"/>
                </a:cubicBezTo>
                <a:cubicBezTo>
                  <a:pt x="1258" y="109"/>
                  <a:pt x="949" y="267"/>
                  <a:pt x="680" y="496"/>
                </a:cubicBezTo>
                <a:cubicBezTo>
                  <a:pt x="410" y="724"/>
                  <a:pt x="202" y="1003"/>
                  <a:pt x="101" y="1272"/>
                </a:cubicBezTo>
                <a:cubicBezTo>
                  <a:pt x="0" y="1541"/>
                  <a:pt x="14" y="1777"/>
                  <a:pt x="140" y="1928"/>
                </a:cubicBezTo>
                <a:cubicBezTo>
                  <a:pt x="267" y="2080"/>
                  <a:pt x="496" y="2135"/>
                  <a:pt x="776" y="2081"/>
                </a:cubicBezTo>
                <a:cubicBezTo>
                  <a:pt x="1056" y="2026"/>
                  <a:pt x="1365" y="1868"/>
                  <a:pt x="1634" y="1639"/>
                </a:cubicBezTo>
                <a:cubicBezTo>
                  <a:pt x="1904" y="1411"/>
                  <a:pt x="2112" y="1132"/>
                  <a:pt x="2213" y="863"/>
                </a:cubicBezTo>
                <a:cubicBezTo>
                  <a:pt x="2315" y="594"/>
                  <a:pt x="2300" y="358"/>
                  <a:pt x="2174" y="207"/>
                </a:cubicBezTo>
                <a:close/>
              </a:path>
            </a:pathLst>
          </a:custGeom>
          <a:solidFill>
            <a:srgbClr val="7030A0">
              <a:alpha val="74902"/>
            </a:srgbClr>
          </a:solidFill>
          <a:ln w="285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32" name="Google Shape;120;p13">
            <a:extLst>
              <a:ext uri="{FF2B5EF4-FFF2-40B4-BE49-F238E27FC236}">
                <a16:creationId xmlns:a16="http://schemas.microsoft.com/office/drawing/2014/main" id="{6D4BA611-768D-4616-BFB7-72C39C96B92D}"/>
              </a:ext>
            </a:extLst>
          </p:cNvPr>
          <p:cNvCxnSpPr/>
          <p:nvPr/>
        </p:nvCxnSpPr>
        <p:spPr>
          <a:xfrm>
            <a:off x="6037750" y="2820717"/>
            <a:ext cx="101683" cy="227957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" name="Google Shape;121;p13">
            <a:extLst>
              <a:ext uri="{FF2B5EF4-FFF2-40B4-BE49-F238E27FC236}">
                <a16:creationId xmlns:a16="http://schemas.microsoft.com/office/drawing/2014/main" id="{F575A303-479E-446D-9FFB-E5798A95D555}"/>
              </a:ext>
            </a:extLst>
          </p:cNvPr>
          <p:cNvCxnSpPr/>
          <p:nvPr/>
        </p:nvCxnSpPr>
        <p:spPr>
          <a:xfrm flipH="1">
            <a:off x="6698321" y="2917955"/>
            <a:ext cx="242742" cy="202999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" name="Google Shape;122;p13">
            <a:extLst>
              <a:ext uri="{FF2B5EF4-FFF2-40B4-BE49-F238E27FC236}">
                <a16:creationId xmlns:a16="http://schemas.microsoft.com/office/drawing/2014/main" id="{97F07C63-7A7D-4014-958A-D8BBD30FB8B6}"/>
              </a:ext>
            </a:extLst>
          </p:cNvPr>
          <p:cNvCxnSpPr/>
          <p:nvPr/>
        </p:nvCxnSpPr>
        <p:spPr>
          <a:xfrm flipH="1" flipV="1">
            <a:off x="6763989" y="3619850"/>
            <a:ext cx="269962" cy="304907"/>
          </a:xfrm>
          <a:prstGeom prst="straightConnector1">
            <a:avLst/>
          </a:pr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0051F1C-EB9B-4F50-8065-9C5857672897}"/>
              </a:ext>
            </a:extLst>
          </p:cNvPr>
          <p:cNvGrpSpPr/>
          <p:nvPr/>
        </p:nvGrpSpPr>
        <p:grpSpPr>
          <a:xfrm>
            <a:off x="5586078" y="573478"/>
            <a:ext cx="1645786" cy="1758647"/>
            <a:chOff x="6340196" y="823204"/>
            <a:chExt cx="2399190" cy="2563717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8B53E9E-D43B-4608-BAE2-6A1D9BDFBEF9}"/>
                </a:ext>
              </a:extLst>
            </p:cNvPr>
            <p:cNvGrpSpPr/>
            <p:nvPr/>
          </p:nvGrpSpPr>
          <p:grpSpPr>
            <a:xfrm>
              <a:off x="6428508" y="1133475"/>
              <a:ext cx="2250670" cy="1990776"/>
              <a:chOff x="516323" y="1455863"/>
              <a:chExt cx="3361476" cy="2973313"/>
            </a:xfrm>
            <a:solidFill>
              <a:schemeClr val="tx2">
                <a:lumMod val="40000"/>
                <a:lumOff val="60000"/>
              </a:schemeClr>
            </a:solidFill>
          </p:grpSpPr>
          <p:sp>
            <p:nvSpPr>
              <p:cNvPr id="49" name="Freeform 211">
                <a:extLst>
                  <a:ext uri="{FF2B5EF4-FFF2-40B4-BE49-F238E27FC236}">
                    <a16:creationId xmlns:a16="http://schemas.microsoft.com/office/drawing/2014/main" id="{3ED996EA-2327-4B33-B81C-AD28B432CF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323" y="1455863"/>
                <a:ext cx="1598873" cy="874897"/>
              </a:xfrm>
              <a:custGeom>
                <a:avLst/>
                <a:gdLst>
                  <a:gd name="T0" fmla="*/ 2598 w 2650"/>
                  <a:gd name="T1" fmla="*/ 1198 h 1454"/>
                  <a:gd name="T2" fmla="*/ 2364 w 2650"/>
                  <a:gd name="T3" fmla="*/ 679 h 1454"/>
                  <a:gd name="T4" fmla="*/ 1522 w 2650"/>
                  <a:gd name="T5" fmla="*/ 188 h 1454"/>
                  <a:gd name="T6" fmla="*/ 565 w 2650"/>
                  <a:gd name="T7" fmla="*/ 12 h 1454"/>
                  <a:gd name="T8" fmla="*/ 53 w 2650"/>
                  <a:gd name="T9" fmla="*/ 256 h 1454"/>
                  <a:gd name="T10" fmla="*/ 286 w 2650"/>
                  <a:gd name="T11" fmla="*/ 775 h 1454"/>
                  <a:gd name="T12" fmla="*/ 1128 w 2650"/>
                  <a:gd name="T13" fmla="*/ 1266 h 1454"/>
                  <a:gd name="T14" fmla="*/ 2086 w 2650"/>
                  <a:gd name="T15" fmla="*/ 1442 h 1454"/>
                  <a:gd name="T16" fmla="*/ 2598 w 2650"/>
                  <a:gd name="T17" fmla="*/ 1198 h 14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650" h="1454">
                    <a:moveTo>
                      <a:pt x="2598" y="1198"/>
                    </a:moveTo>
                    <a:cubicBezTo>
                      <a:pt x="2650" y="1055"/>
                      <a:pt x="2566" y="868"/>
                      <a:pt x="2364" y="679"/>
                    </a:cubicBezTo>
                    <a:cubicBezTo>
                      <a:pt x="2162" y="489"/>
                      <a:pt x="1860" y="313"/>
                      <a:pt x="1522" y="188"/>
                    </a:cubicBezTo>
                    <a:cubicBezTo>
                      <a:pt x="1185" y="63"/>
                      <a:pt x="840" y="0"/>
                      <a:pt x="565" y="12"/>
                    </a:cubicBezTo>
                    <a:cubicBezTo>
                      <a:pt x="289" y="25"/>
                      <a:pt x="105" y="113"/>
                      <a:pt x="53" y="256"/>
                    </a:cubicBezTo>
                    <a:cubicBezTo>
                      <a:pt x="0" y="399"/>
                      <a:pt x="84" y="585"/>
                      <a:pt x="286" y="775"/>
                    </a:cubicBezTo>
                    <a:cubicBezTo>
                      <a:pt x="488" y="964"/>
                      <a:pt x="791" y="1141"/>
                      <a:pt x="1128" y="1266"/>
                    </a:cubicBezTo>
                    <a:cubicBezTo>
                      <a:pt x="1466" y="1391"/>
                      <a:pt x="1810" y="1454"/>
                      <a:pt x="2086" y="1442"/>
                    </a:cubicBezTo>
                    <a:cubicBezTo>
                      <a:pt x="2361" y="1429"/>
                      <a:pt x="2545" y="1341"/>
                      <a:pt x="2598" y="1198"/>
                    </a:cubicBezTo>
                    <a:close/>
                  </a:path>
                </a:pathLst>
              </a:custGeom>
              <a:grpFill/>
              <a:ln w="285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212">
                <a:extLst>
                  <a:ext uri="{FF2B5EF4-FFF2-40B4-BE49-F238E27FC236}">
                    <a16:creationId xmlns:a16="http://schemas.microsoft.com/office/drawing/2014/main" id="{7C643088-D5FB-4F83-AF4A-FA634BF7B7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5562" y="3194519"/>
                <a:ext cx="1382237" cy="1234657"/>
              </a:xfrm>
              <a:custGeom>
                <a:avLst/>
                <a:gdLst>
                  <a:gd name="T0" fmla="*/ 2170 w 2292"/>
                  <a:gd name="T1" fmla="*/ 1848 h 2052"/>
                  <a:gd name="T2" fmla="*/ 2183 w 2292"/>
                  <a:gd name="T3" fmla="*/ 1211 h 2052"/>
                  <a:gd name="T4" fmla="*/ 1589 w 2292"/>
                  <a:gd name="T5" fmla="*/ 466 h 2052"/>
                  <a:gd name="T6" fmla="*/ 735 w 2292"/>
                  <a:gd name="T7" fmla="*/ 49 h 2052"/>
                  <a:gd name="T8" fmla="*/ 122 w 2292"/>
                  <a:gd name="T9" fmla="*/ 204 h 2052"/>
                  <a:gd name="T10" fmla="*/ 109 w 2292"/>
                  <a:gd name="T11" fmla="*/ 841 h 2052"/>
                  <a:gd name="T12" fmla="*/ 703 w 2292"/>
                  <a:gd name="T13" fmla="*/ 1586 h 2052"/>
                  <a:gd name="T14" fmla="*/ 1557 w 2292"/>
                  <a:gd name="T15" fmla="*/ 2003 h 2052"/>
                  <a:gd name="T16" fmla="*/ 2170 w 2292"/>
                  <a:gd name="T17" fmla="*/ 1848 h 20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292" h="2052">
                    <a:moveTo>
                      <a:pt x="2170" y="1848"/>
                    </a:moveTo>
                    <a:cubicBezTo>
                      <a:pt x="2287" y="1699"/>
                      <a:pt x="2292" y="1470"/>
                      <a:pt x="2183" y="1211"/>
                    </a:cubicBezTo>
                    <a:cubicBezTo>
                      <a:pt x="2074" y="952"/>
                      <a:pt x="1860" y="684"/>
                      <a:pt x="1589" y="466"/>
                    </a:cubicBezTo>
                    <a:cubicBezTo>
                      <a:pt x="1317" y="248"/>
                      <a:pt x="1010" y="98"/>
                      <a:pt x="735" y="49"/>
                    </a:cubicBezTo>
                    <a:cubicBezTo>
                      <a:pt x="460" y="0"/>
                      <a:pt x="240" y="56"/>
                      <a:pt x="122" y="204"/>
                    </a:cubicBezTo>
                    <a:cubicBezTo>
                      <a:pt x="5" y="353"/>
                      <a:pt x="0" y="582"/>
                      <a:pt x="109" y="841"/>
                    </a:cubicBezTo>
                    <a:cubicBezTo>
                      <a:pt x="218" y="1100"/>
                      <a:pt x="432" y="1368"/>
                      <a:pt x="703" y="1586"/>
                    </a:cubicBezTo>
                    <a:cubicBezTo>
                      <a:pt x="975" y="1804"/>
                      <a:pt x="1282" y="1954"/>
                      <a:pt x="1557" y="2003"/>
                    </a:cubicBezTo>
                    <a:cubicBezTo>
                      <a:pt x="1832" y="2052"/>
                      <a:pt x="2052" y="1996"/>
                      <a:pt x="2170" y="1848"/>
                    </a:cubicBezTo>
                    <a:close/>
                  </a:path>
                </a:pathLst>
              </a:custGeom>
              <a:grpFill/>
              <a:ln w="285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213">
                <a:extLst>
                  <a:ext uri="{FF2B5EF4-FFF2-40B4-BE49-F238E27FC236}">
                    <a16:creationId xmlns:a16="http://schemas.microsoft.com/office/drawing/2014/main" id="{BCE18164-5A4A-423A-8599-8764128F0B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34059" y="1461432"/>
                <a:ext cx="1396716" cy="1284779"/>
              </a:xfrm>
              <a:custGeom>
                <a:avLst/>
                <a:gdLst>
                  <a:gd name="T0" fmla="*/ 2174 w 2315"/>
                  <a:gd name="T1" fmla="*/ 207 h 2135"/>
                  <a:gd name="T2" fmla="*/ 1538 w 2315"/>
                  <a:gd name="T3" fmla="*/ 54 h 2135"/>
                  <a:gd name="T4" fmla="*/ 680 w 2315"/>
                  <a:gd name="T5" fmla="*/ 496 h 2135"/>
                  <a:gd name="T6" fmla="*/ 101 w 2315"/>
                  <a:gd name="T7" fmla="*/ 1272 h 2135"/>
                  <a:gd name="T8" fmla="*/ 140 w 2315"/>
                  <a:gd name="T9" fmla="*/ 1928 h 2135"/>
                  <a:gd name="T10" fmla="*/ 776 w 2315"/>
                  <a:gd name="T11" fmla="*/ 2081 h 2135"/>
                  <a:gd name="T12" fmla="*/ 1634 w 2315"/>
                  <a:gd name="T13" fmla="*/ 1639 h 2135"/>
                  <a:gd name="T14" fmla="*/ 2213 w 2315"/>
                  <a:gd name="T15" fmla="*/ 863 h 2135"/>
                  <a:gd name="T16" fmla="*/ 2174 w 2315"/>
                  <a:gd name="T17" fmla="*/ 207 h 2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315" h="2135">
                    <a:moveTo>
                      <a:pt x="2174" y="207"/>
                    </a:moveTo>
                    <a:cubicBezTo>
                      <a:pt x="2047" y="55"/>
                      <a:pt x="1819" y="0"/>
                      <a:pt x="1538" y="54"/>
                    </a:cubicBezTo>
                    <a:cubicBezTo>
                      <a:pt x="1258" y="109"/>
                      <a:pt x="949" y="267"/>
                      <a:pt x="680" y="496"/>
                    </a:cubicBezTo>
                    <a:cubicBezTo>
                      <a:pt x="410" y="724"/>
                      <a:pt x="202" y="1003"/>
                      <a:pt x="101" y="1272"/>
                    </a:cubicBezTo>
                    <a:cubicBezTo>
                      <a:pt x="0" y="1541"/>
                      <a:pt x="14" y="1777"/>
                      <a:pt x="140" y="1928"/>
                    </a:cubicBezTo>
                    <a:cubicBezTo>
                      <a:pt x="267" y="2080"/>
                      <a:pt x="496" y="2135"/>
                      <a:pt x="776" y="2081"/>
                    </a:cubicBezTo>
                    <a:cubicBezTo>
                      <a:pt x="1056" y="2026"/>
                      <a:pt x="1365" y="1868"/>
                      <a:pt x="1634" y="1639"/>
                    </a:cubicBezTo>
                    <a:cubicBezTo>
                      <a:pt x="1904" y="1411"/>
                      <a:pt x="2112" y="1132"/>
                      <a:pt x="2213" y="863"/>
                    </a:cubicBezTo>
                    <a:cubicBezTo>
                      <a:pt x="2315" y="594"/>
                      <a:pt x="2300" y="358"/>
                      <a:pt x="2174" y="207"/>
                    </a:cubicBezTo>
                    <a:close/>
                  </a:path>
                </a:pathLst>
              </a:custGeom>
              <a:grpFill/>
              <a:ln w="285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42" name="Freeform 415">
              <a:extLst>
                <a:ext uri="{FF2B5EF4-FFF2-40B4-BE49-F238E27FC236}">
                  <a16:creationId xmlns:a16="http://schemas.microsoft.com/office/drawing/2014/main" id="{406E4AC4-BCFC-4F1C-A98F-9FB221279A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0196" y="867197"/>
              <a:ext cx="1070522" cy="585786"/>
            </a:xfrm>
            <a:custGeom>
              <a:avLst/>
              <a:gdLst>
                <a:gd name="T0" fmla="*/ 2598 w 2650"/>
                <a:gd name="T1" fmla="*/ 1198 h 1454"/>
                <a:gd name="T2" fmla="*/ 2364 w 2650"/>
                <a:gd name="T3" fmla="*/ 679 h 1454"/>
                <a:gd name="T4" fmla="*/ 1522 w 2650"/>
                <a:gd name="T5" fmla="*/ 188 h 1454"/>
                <a:gd name="T6" fmla="*/ 565 w 2650"/>
                <a:gd name="T7" fmla="*/ 12 h 1454"/>
                <a:gd name="T8" fmla="*/ 53 w 2650"/>
                <a:gd name="T9" fmla="*/ 256 h 1454"/>
                <a:gd name="T10" fmla="*/ 286 w 2650"/>
                <a:gd name="T11" fmla="*/ 775 h 1454"/>
                <a:gd name="T12" fmla="*/ 1128 w 2650"/>
                <a:gd name="T13" fmla="*/ 1266 h 1454"/>
                <a:gd name="T14" fmla="*/ 2086 w 2650"/>
                <a:gd name="T15" fmla="*/ 1442 h 1454"/>
                <a:gd name="T16" fmla="*/ 2598 w 2650"/>
                <a:gd name="T17" fmla="*/ 1198 h 1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50" h="1454">
                  <a:moveTo>
                    <a:pt x="2598" y="1198"/>
                  </a:moveTo>
                  <a:cubicBezTo>
                    <a:pt x="2650" y="1055"/>
                    <a:pt x="2566" y="868"/>
                    <a:pt x="2364" y="679"/>
                  </a:cubicBezTo>
                  <a:cubicBezTo>
                    <a:pt x="2162" y="489"/>
                    <a:pt x="1860" y="313"/>
                    <a:pt x="1522" y="188"/>
                  </a:cubicBezTo>
                  <a:cubicBezTo>
                    <a:pt x="1185" y="63"/>
                    <a:pt x="840" y="0"/>
                    <a:pt x="565" y="12"/>
                  </a:cubicBezTo>
                  <a:cubicBezTo>
                    <a:pt x="289" y="25"/>
                    <a:pt x="105" y="113"/>
                    <a:pt x="53" y="256"/>
                  </a:cubicBezTo>
                  <a:cubicBezTo>
                    <a:pt x="0" y="399"/>
                    <a:pt x="84" y="585"/>
                    <a:pt x="286" y="775"/>
                  </a:cubicBezTo>
                  <a:cubicBezTo>
                    <a:pt x="488" y="964"/>
                    <a:pt x="791" y="1141"/>
                    <a:pt x="1128" y="1266"/>
                  </a:cubicBezTo>
                  <a:cubicBezTo>
                    <a:pt x="1466" y="1391"/>
                    <a:pt x="1810" y="1454"/>
                    <a:pt x="2086" y="1442"/>
                  </a:cubicBezTo>
                  <a:cubicBezTo>
                    <a:pt x="2361" y="1429"/>
                    <a:pt x="2545" y="1341"/>
                    <a:pt x="2598" y="1198"/>
                  </a:cubicBezTo>
                  <a:close/>
                </a:path>
              </a:pathLst>
            </a:custGeom>
            <a:solidFill>
              <a:srgbClr val="AB943F">
                <a:alpha val="74902"/>
              </a:srgbClr>
            </a:solidFill>
            <a:ln w="285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416">
              <a:extLst>
                <a:ext uri="{FF2B5EF4-FFF2-40B4-BE49-F238E27FC236}">
                  <a16:creationId xmlns:a16="http://schemas.microsoft.com/office/drawing/2014/main" id="{D5B0E79E-7BEC-418A-B4EA-630AA2B07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13912" y="2560259"/>
              <a:ext cx="925474" cy="826662"/>
            </a:xfrm>
            <a:custGeom>
              <a:avLst/>
              <a:gdLst>
                <a:gd name="T0" fmla="*/ 2170 w 2292"/>
                <a:gd name="T1" fmla="*/ 1848 h 2052"/>
                <a:gd name="T2" fmla="*/ 2183 w 2292"/>
                <a:gd name="T3" fmla="*/ 1211 h 2052"/>
                <a:gd name="T4" fmla="*/ 1589 w 2292"/>
                <a:gd name="T5" fmla="*/ 466 h 2052"/>
                <a:gd name="T6" fmla="*/ 735 w 2292"/>
                <a:gd name="T7" fmla="*/ 49 h 2052"/>
                <a:gd name="T8" fmla="*/ 122 w 2292"/>
                <a:gd name="T9" fmla="*/ 204 h 2052"/>
                <a:gd name="T10" fmla="*/ 109 w 2292"/>
                <a:gd name="T11" fmla="*/ 841 h 2052"/>
                <a:gd name="T12" fmla="*/ 703 w 2292"/>
                <a:gd name="T13" fmla="*/ 1586 h 2052"/>
                <a:gd name="T14" fmla="*/ 1557 w 2292"/>
                <a:gd name="T15" fmla="*/ 2003 h 2052"/>
                <a:gd name="T16" fmla="*/ 2170 w 2292"/>
                <a:gd name="T17" fmla="*/ 1848 h 20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292" h="2052">
                  <a:moveTo>
                    <a:pt x="2170" y="1848"/>
                  </a:moveTo>
                  <a:cubicBezTo>
                    <a:pt x="2287" y="1699"/>
                    <a:pt x="2292" y="1470"/>
                    <a:pt x="2183" y="1211"/>
                  </a:cubicBezTo>
                  <a:cubicBezTo>
                    <a:pt x="2074" y="952"/>
                    <a:pt x="1860" y="684"/>
                    <a:pt x="1589" y="466"/>
                  </a:cubicBezTo>
                  <a:cubicBezTo>
                    <a:pt x="1317" y="248"/>
                    <a:pt x="1010" y="98"/>
                    <a:pt x="735" y="49"/>
                  </a:cubicBezTo>
                  <a:cubicBezTo>
                    <a:pt x="460" y="0"/>
                    <a:pt x="240" y="56"/>
                    <a:pt x="122" y="204"/>
                  </a:cubicBezTo>
                  <a:cubicBezTo>
                    <a:pt x="5" y="353"/>
                    <a:pt x="0" y="582"/>
                    <a:pt x="109" y="841"/>
                  </a:cubicBezTo>
                  <a:cubicBezTo>
                    <a:pt x="218" y="1100"/>
                    <a:pt x="432" y="1368"/>
                    <a:pt x="703" y="1586"/>
                  </a:cubicBezTo>
                  <a:cubicBezTo>
                    <a:pt x="975" y="1804"/>
                    <a:pt x="1282" y="1954"/>
                    <a:pt x="1557" y="2003"/>
                  </a:cubicBezTo>
                  <a:cubicBezTo>
                    <a:pt x="1832" y="2052"/>
                    <a:pt x="2052" y="1996"/>
                    <a:pt x="2170" y="1848"/>
                  </a:cubicBezTo>
                  <a:close/>
                </a:path>
              </a:pathLst>
            </a:custGeom>
            <a:solidFill>
              <a:srgbClr val="AB943F">
                <a:alpha val="74902"/>
              </a:srgbClr>
            </a:solidFill>
            <a:ln w="285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417">
              <a:extLst>
                <a:ext uri="{FF2B5EF4-FFF2-40B4-BE49-F238E27FC236}">
                  <a16:creationId xmlns:a16="http://schemas.microsoft.com/office/drawing/2014/main" id="{35CABA6F-58CB-4BCD-A38E-5818288A2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04217" y="823204"/>
              <a:ext cx="935169" cy="860221"/>
            </a:xfrm>
            <a:custGeom>
              <a:avLst/>
              <a:gdLst>
                <a:gd name="T0" fmla="*/ 2174 w 2315"/>
                <a:gd name="T1" fmla="*/ 207 h 2135"/>
                <a:gd name="T2" fmla="*/ 1538 w 2315"/>
                <a:gd name="T3" fmla="*/ 54 h 2135"/>
                <a:gd name="T4" fmla="*/ 680 w 2315"/>
                <a:gd name="T5" fmla="*/ 496 h 2135"/>
                <a:gd name="T6" fmla="*/ 101 w 2315"/>
                <a:gd name="T7" fmla="*/ 1272 h 2135"/>
                <a:gd name="T8" fmla="*/ 140 w 2315"/>
                <a:gd name="T9" fmla="*/ 1928 h 2135"/>
                <a:gd name="T10" fmla="*/ 776 w 2315"/>
                <a:gd name="T11" fmla="*/ 2081 h 2135"/>
                <a:gd name="T12" fmla="*/ 1634 w 2315"/>
                <a:gd name="T13" fmla="*/ 1639 h 2135"/>
                <a:gd name="T14" fmla="*/ 2213 w 2315"/>
                <a:gd name="T15" fmla="*/ 863 h 2135"/>
                <a:gd name="T16" fmla="*/ 2174 w 2315"/>
                <a:gd name="T17" fmla="*/ 207 h 2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15" h="2135">
                  <a:moveTo>
                    <a:pt x="2174" y="207"/>
                  </a:moveTo>
                  <a:cubicBezTo>
                    <a:pt x="2047" y="55"/>
                    <a:pt x="1819" y="0"/>
                    <a:pt x="1538" y="54"/>
                  </a:cubicBezTo>
                  <a:cubicBezTo>
                    <a:pt x="1258" y="109"/>
                    <a:pt x="949" y="267"/>
                    <a:pt x="680" y="496"/>
                  </a:cubicBezTo>
                  <a:cubicBezTo>
                    <a:pt x="410" y="724"/>
                    <a:pt x="202" y="1003"/>
                    <a:pt x="101" y="1272"/>
                  </a:cubicBezTo>
                  <a:cubicBezTo>
                    <a:pt x="0" y="1541"/>
                    <a:pt x="14" y="1777"/>
                    <a:pt x="140" y="1928"/>
                  </a:cubicBezTo>
                  <a:cubicBezTo>
                    <a:pt x="267" y="2080"/>
                    <a:pt x="496" y="2135"/>
                    <a:pt x="776" y="2081"/>
                  </a:cubicBezTo>
                  <a:cubicBezTo>
                    <a:pt x="1056" y="2026"/>
                    <a:pt x="1365" y="1868"/>
                    <a:pt x="1634" y="1639"/>
                  </a:cubicBezTo>
                  <a:cubicBezTo>
                    <a:pt x="1904" y="1411"/>
                    <a:pt x="2112" y="1132"/>
                    <a:pt x="2213" y="863"/>
                  </a:cubicBezTo>
                  <a:cubicBezTo>
                    <a:pt x="2315" y="594"/>
                    <a:pt x="2300" y="358"/>
                    <a:pt x="2174" y="207"/>
                  </a:cubicBezTo>
                  <a:close/>
                </a:path>
              </a:pathLst>
            </a:custGeom>
            <a:solidFill>
              <a:srgbClr val="AB943F">
                <a:alpha val="74902"/>
              </a:srgbClr>
            </a:solidFill>
            <a:ln w="285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45" name="Google Shape;120;p13">
              <a:extLst>
                <a:ext uri="{FF2B5EF4-FFF2-40B4-BE49-F238E27FC236}">
                  <a16:creationId xmlns:a16="http://schemas.microsoft.com/office/drawing/2014/main" id="{3D0F08E9-A97B-4116-8DCB-56134817F99A}"/>
                </a:ext>
              </a:extLst>
            </p:cNvPr>
            <p:cNvCxnSpPr/>
            <p:nvPr/>
          </p:nvCxnSpPr>
          <p:spPr>
            <a:xfrm flipH="1" flipV="1">
              <a:off x="6915500" y="1133475"/>
              <a:ext cx="48503" cy="270892"/>
            </a:xfrm>
            <a:prstGeom prst="straightConnector1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6" name="Google Shape;121;p13">
              <a:extLst>
                <a:ext uri="{FF2B5EF4-FFF2-40B4-BE49-F238E27FC236}">
                  <a16:creationId xmlns:a16="http://schemas.microsoft.com/office/drawing/2014/main" id="{D48AC473-82A9-44C5-9C45-2462DA9AB7CA}"/>
                </a:ext>
              </a:extLst>
            </p:cNvPr>
            <p:cNvCxnSpPr>
              <a:stCxn id="44" idx="5"/>
            </p:cNvCxnSpPr>
            <p:nvPr/>
          </p:nvCxnSpPr>
          <p:spPr>
            <a:xfrm flipV="1">
              <a:off x="8117690" y="1288061"/>
              <a:ext cx="176427" cy="373607"/>
            </a:xfrm>
            <a:prstGeom prst="straightConnector1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7" name="Google Shape;122;p13">
              <a:extLst>
                <a:ext uri="{FF2B5EF4-FFF2-40B4-BE49-F238E27FC236}">
                  <a16:creationId xmlns:a16="http://schemas.microsoft.com/office/drawing/2014/main" id="{BE61388B-A9B4-47A1-9380-B06EED771DB9}"/>
                </a:ext>
              </a:extLst>
            </p:cNvPr>
            <p:cNvCxnSpPr/>
            <p:nvPr/>
          </p:nvCxnSpPr>
          <p:spPr>
            <a:xfrm>
              <a:off x="8232705" y="2660754"/>
              <a:ext cx="75050" cy="324515"/>
            </a:xfrm>
            <a:prstGeom prst="straightConnector1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aphicFrame>
        <p:nvGraphicFramePr>
          <p:cNvPr id="56" name="Table 4">
            <a:extLst>
              <a:ext uri="{FF2B5EF4-FFF2-40B4-BE49-F238E27FC236}">
                <a16:creationId xmlns:a16="http://schemas.microsoft.com/office/drawing/2014/main" id="{9C08A464-39BD-43CD-8C39-A8D7797D5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449171"/>
              </p:ext>
            </p:extLst>
          </p:nvPr>
        </p:nvGraphicFramePr>
        <p:xfrm>
          <a:off x="5464539" y="499943"/>
          <a:ext cx="1934299" cy="1874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4299">
                  <a:extLst>
                    <a:ext uri="{9D8B030D-6E8A-4147-A177-3AD203B41FA5}">
                      <a16:colId xmlns:a16="http://schemas.microsoft.com/office/drawing/2014/main" val="3579300143"/>
                    </a:ext>
                  </a:extLst>
                </a:gridCol>
              </a:tblGrid>
              <a:tr h="1874996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134855" marR="134855" marT="67427" marB="6742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8038102"/>
                  </a:ext>
                </a:extLst>
              </a:tr>
            </a:tbl>
          </a:graphicData>
        </a:graphic>
      </p:graphicFrame>
      <p:graphicFrame>
        <p:nvGraphicFramePr>
          <p:cNvPr id="57" name="Table 4">
            <a:extLst>
              <a:ext uri="{FF2B5EF4-FFF2-40B4-BE49-F238E27FC236}">
                <a16:creationId xmlns:a16="http://schemas.microsoft.com/office/drawing/2014/main" id="{CFA81165-7E90-4376-93DC-C053E267E2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7236750"/>
              </p:ext>
            </p:extLst>
          </p:nvPr>
        </p:nvGraphicFramePr>
        <p:xfrm>
          <a:off x="1790220" y="1637587"/>
          <a:ext cx="1917061" cy="1806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7061">
                  <a:extLst>
                    <a:ext uri="{9D8B030D-6E8A-4147-A177-3AD203B41FA5}">
                      <a16:colId xmlns:a16="http://schemas.microsoft.com/office/drawing/2014/main" val="1253372030"/>
                    </a:ext>
                  </a:extLst>
                </a:gridCol>
              </a:tblGrid>
              <a:tr h="1806635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152460" marR="152460" marT="76230" marB="7623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8038102"/>
                  </a:ext>
                </a:extLst>
              </a:tr>
            </a:tbl>
          </a:graphicData>
        </a:graphic>
      </p:graphicFrame>
      <p:graphicFrame>
        <p:nvGraphicFramePr>
          <p:cNvPr id="55" name="Table 4">
            <a:extLst>
              <a:ext uri="{FF2B5EF4-FFF2-40B4-BE49-F238E27FC236}">
                <a16:creationId xmlns:a16="http://schemas.microsoft.com/office/drawing/2014/main" id="{9F3FA255-8BDE-4A35-A4C0-82057DB3DD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643053"/>
              </p:ext>
            </p:extLst>
          </p:nvPr>
        </p:nvGraphicFramePr>
        <p:xfrm>
          <a:off x="5464539" y="2546505"/>
          <a:ext cx="1934299" cy="1874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4299">
                  <a:extLst>
                    <a:ext uri="{9D8B030D-6E8A-4147-A177-3AD203B41FA5}">
                      <a16:colId xmlns:a16="http://schemas.microsoft.com/office/drawing/2014/main" val="3579300143"/>
                    </a:ext>
                  </a:extLst>
                </a:gridCol>
              </a:tblGrid>
              <a:tr h="1874996">
                <a:tc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134855" marR="134855" marT="67427" marB="67427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8038102"/>
                  </a:ext>
                </a:extLst>
              </a:tr>
            </a:tbl>
          </a:graphicData>
        </a:graphic>
      </p:graphicFrame>
      <p:sp>
        <p:nvSpPr>
          <p:cNvPr id="58" name="Google Shape;81;p13">
            <a:extLst>
              <a:ext uri="{FF2B5EF4-FFF2-40B4-BE49-F238E27FC236}">
                <a16:creationId xmlns:a16="http://schemas.microsoft.com/office/drawing/2014/main" id="{2A8FED97-1186-49F5-A21C-D7A875269A2C}"/>
              </a:ext>
            </a:extLst>
          </p:cNvPr>
          <p:cNvSpPr txBox="1"/>
          <p:nvPr/>
        </p:nvSpPr>
        <p:spPr>
          <a:xfrm>
            <a:off x="744729" y="3808658"/>
            <a:ext cx="4298623" cy="9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38761D"/>
                </a:solidFill>
              </a:rPr>
              <a:t>X is closer to A in i-vector space. Success!</a:t>
            </a:r>
            <a:endParaRPr sz="2000" b="1" dirty="0">
              <a:solidFill>
                <a:srgbClr val="38761D"/>
              </a:solidFill>
            </a:endParaRPr>
          </a:p>
        </p:txBody>
      </p:sp>
      <p:pic>
        <p:nvPicPr>
          <p:cNvPr id="59" name="Google Shape;87;p13">
            <a:extLst>
              <a:ext uri="{FF2B5EF4-FFF2-40B4-BE49-F238E27FC236}">
                <a16:creationId xmlns:a16="http://schemas.microsoft.com/office/drawing/2014/main" id="{461693DF-31A1-40F4-AFD7-6CA30CD0FEA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5512" y="4091233"/>
            <a:ext cx="625518" cy="43359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2F5A33-EC7B-4433-B47F-1E682B043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18</a:t>
            </a:fld>
            <a:endParaRPr lang="en-GB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8EF5680-2A0E-441A-B94F-5E54F0763EAF}"/>
              </a:ext>
            </a:extLst>
          </p:cNvPr>
          <p:cNvSpPr txBox="1"/>
          <p:nvPr/>
        </p:nvSpPr>
        <p:spPr>
          <a:xfrm>
            <a:off x="5667665" y="4717256"/>
            <a:ext cx="3520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Schatz et al 2013, Schatz 2016</a:t>
            </a:r>
          </a:p>
        </p:txBody>
      </p:sp>
    </p:spTree>
    <p:extLst>
      <p:ext uri="{BB962C8B-B14F-4D97-AF65-F5344CB8AC3E}">
        <p14:creationId xmlns:p14="http://schemas.microsoft.com/office/powerpoint/2010/main" val="2761972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Predicted Results</a:t>
            </a:r>
            <a:endParaRPr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F31FCE9-A0E8-47C6-9E05-C050DC8B4400}"/>
              </a:ext>
            </a:extLst>
          </p:cNvPr>
          <p:cNvCxnSpPr>
            <a:cxnSpLocks/>
          </p:cNvCxnSpPr>
          <p:nvPr/>
        </p:nvCxnSpPr>
        <p:spPr>
          <a:xfrm>
            <a:off x="4262505" y="1069946"/>
            <a:ext cx="0" cy="323083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0F59AE3-1CAB-4D72-8D06-DDB277B6E530}"/>
              </a:ext>
            </a:extLst>
          </p:cNvPr>
          <p:cNvSpPr txBox="1"/>
          <p:nvPr/>
        </p:nvSpPr>
        <p:spPr>
          <a:xfrm>
            <a:off x="279654" y="2258175"/>
            <a:ext cx="3230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ABX Trials Performed Correctly (%)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8E3F7F-EB49-4982-8C79-9DC8874E8D12}"/>
              </a:ext>
            </a:extLst>
          </p:cNvPr>
          <p:cNvSpPr/>
          <p:nvPr/>
        </p:nvSpPr>
        <p:spPr>
          <a:xfrm>
            <a:off x="6066269" y="1395181"/>
            <a:ext cx="1266420" cy="2881213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165503-C220-4A8D-8511-DACFC92E8851}"/>
              </a:ext>
            </a:extLst>
          </p:cNvPr>
          <p:cNvSpPr/>
          <p:nvPr/>
        </p:nvSpPr>
        <p:spPr>
          <a:xfrm>
            <a:off x="4572000" y="1156600"/>
            <a:ext cx="1266420" cy="3095407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A62D126-82E9-4250-A212-74D0FA55A9FE}"/>
              </a:ext>
            </a:extLst>
          </p:cNvPr>
          <p:cNvCxnSpPr>
            <a:cxnSpLocks/>
          </p:cNvCxnSpPr>
          <p:nvPr/>
        </p:nvCxnSpPr>
        <p:spPr>
          <a:xfrm flipV="1">
            <a:off x="4262505" y="4276391"/>
            <a:ext cx="3430740" cy="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6F98B40-DA83-4506-BB76-2FD285F97F23}"/>
              </a:ext>
            </a:extLst>
          </p:cNvPr>
          <p:cNvSpPr txBox="1"/>
          <p:nvPr/>
        </p:nvSpPr>
        <p:spPr>
          <a:xfrm>
            <a:off x="4222421" y="4403559"/>
            <a:ext cx="1755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Native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A7120E-2DD2-41DE-8F2E-21CDA4E29772}"/>
              </a:ext>
            </a:extLst>
          </p:cNvPr>
          <p:cNvSpPr txBox="1"/>
          <p:nvPr/>
        </p:nvSpPr>
        <p:spPr>
          <a:xfrm>
            <a:off x="5867941" y="4403559"/>
            <a:ext cx="1755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Non-Native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353A56-24AA-47D2-ADE3-7642EE0D1471}"/>
              </a:ext>
            </a:extLst>
          </p:cNvPr>
          <p:cNvSpPr txBox="1"/>
          <p:nvPr/>
        </p:nvSpPr>
        <p:spPr>
          <a:xfrm>
            <a:off x="3609666" y="4076336"/>
            <a:ext cx="555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0%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CEF987-2072-4673-A70B-CEB8618347E0}"/>
              </a:ext>
            </a:extLst>
          </p:cNvPr>
          <p:cNvSpPr txBox="1"/>
          <p:nvPr/>
        </p:nvSpPr>
        <p:spPr>
          <a:xfrm>
            <a:off x="3314700" y="905075"/>
            <a:ext cx="850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100%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F222A6-9789-49A5-9555-A2A4CFAC2B93}"/>
              </a:ext>
            </a:extLst>
          </p:cNvPr>
          <p:cNvSpPr txBox="1"/>
          <p:nvPr/>
        </p:nvSpPr>
        <p:spPr>
          <a:xfrm>
            <a:off x="3336683" y="2359901"/>
            <a:ext cx="850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50%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B616B-757B-4397-9D6C-B86515537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725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11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9293" y="1953444"/>
            <a:ext cx="1299962" cy="15191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42" t="24530" r="32211" b="53374"/>
          <a:stretch/>
        </p:blipFill>
        <p:spPr>
          <a:xfrm>
            <a:off x="8236210" y="1353439"/>
            <a:ext cx="894223" cy="1108371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479" r="83952" b="79526"/>
          <a:stretch/>
        </p:blipFill>
        <p:spPr>
          <a:xfrm flipH="1">
            <a:off x="4896618" y="1467370"/>
            <a:ext cx="802863" cy="943670"/>
          </a:xfrm>
          <a:prstGeom prst="rect">
            <a:avLst/>
          </a:prstGeom>
        </p:spPr>
      </p:pic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The Language Familiarity Effect</a:t>
            </a:r>
            <a:endParaRPr dirty="0"/>
          </a:p>
        </p:txBody>
      </p:sp>
      <p:sp>
        <p:nvSpPr>
          <p:cNvPr id="24" name="Google Shape;69;p13"/>
          <p:cNvSpPr txBox="1"/>
          <p:nvPr/>
        </p:nvSpPr>
        <p:spPr>
          <a:xfrm>
            <a:off x="0" y="3461475"/>
            <a:ext cx="4572000" cy="1905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accent4">
                    <a:lumMod val="75000"/>
                  </a:schemeClr>
                </a:solidFill>
              </a:rPr>
              <a:t>English Learner </a:t>
            </a:r>
            <a:r>
              <a:rPr lang="en-GB" sz="2000" i="1" dirty="0">
                <a:solidFill>
                  <a:schemeClr val="accent4">
                    <a:lumMod val="75000"/>
                  </a:schemeClr>
                </a:solidFill>
              </a:rPr>
              <a:t>(native)</a:t>
            </a:r>
            <a:endParaRPr sz="2000" i="1" dirty="0">
              <a:solidFill>
                <a:schemeClr val="accent4">
                  <a:lumMod val="75000"/>
                </a:schemeClr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E6913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chemeClr val="accent5"/>
                </a:solidFill>
              </a:rPr>
              <a:t>Japanese Learner </a:t>
            </a:r>
            <a:r>
              <a:rPr lang="en-GB" sz="2000" i="1" dirty="0">
                <a:solidFill>
                  <a:schemeClr val="accent5"/>
                </a:solidFill>
              </a:rPr>
              <a:t>(non-native)</a:t>
            </a:r>
            <a:endParaRPr sz="2000" i="1" dirty="0">
              <a:solidFill>
                <a:schemeClr val="accent5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i="1" dirty="0"/>
          </a:p>
        </p:txBody>
      </p:sp>
      <p:pic>
        <p:nvPicPr>
          <p:cNvPr id="25" name="Google Shape;115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66587" y="4078353"/>
            <a:ext cx="350103" cy="368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116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59274" y="3524416"/>
            <a:ext cx="307313" cy="377149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67;p13"/>
          <p:cNvSpPr txBox="1"/>
          <p:nvPr/>
        </p:nvSpPr>
        <p:spPr>
          <a:xfrm rot="-1308641">
            <a:off x="545127" y="1413257"/>
            <a:ext cx="1722287" cy="362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7030A0"/>
                </a:solidFill>
              </a:rPr>
              <a:t>Hello!</a:t>
            </a:r>
            <a:endParaRPr sz="2000" dirty="0">
              <a:solidFill>
                <a:srgbClr val="7030A0"/>
              </a:solidFill>
            </a:endParaRPr>
          </a:p>
        </p:txBody>
      </p:sp>
      <p:sp>
        <p:nvSpPr>
          <p:cNvPr id="28" name="Google Shape;68;p13"/>
          <p:cNvSpPr txBox="1"/>
          <p:nvPr/>
        </p:nvSpPr>
        <p:spPr>
          <a:xfrm rot="833809">
            <a:off x="1538679" y="1287975"/>
            <a:ext cx="2362037" cy="1222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>
                <a:solidFill>
                  <a:srgbClr val="002060"/>
                </a:solidFill>
              </a:rPr>
              <a:t>Good Morning!</a:t>
            </a:r>
            <a:endParaRPr sz="2000" dirty="0">
              <a:solidFill>
                <a:srgbClr val="002060"/>
              </a:solidFill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 rotWithShape="1"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46" t="51774" r="14407" b="27273"/>
          <a:stretch/>
        </p:blipFill>
        <p:spPr>
          <a:xfrm flipH="1">
            <a:off x="355699" y="1447415"/>
            <a:ext cx="780452" cy="91733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81" t="-598" r="33472" b="79645"/>
          <a:stretch/>
        </p:blipFill>
        <p:spPr>
          <a:xfrm>
            <a:off x="3505137" y="1487609"/>
            <a:ext cx="780927" cy="917888"/>
          </a:xfrm>
          <a:prstGeom prst="rect">
            <a:avLst/>
          </a:prstGeom>
        </p:spPr>
      </p:pic>
      <p:pic>
        <p:nvPicPr>
          <p:cNvPr id="35" name="Google Shape;11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2042" y="1907625"/>
            <a:ext cx="1299962" cy="1519126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69;p13"/>
          <p:cNvSpPr txBox="1"/>
          <p:nvPr/>
        </p:nvSpPr>
        <p:spPr>
          <a:xfrm>
            <a:off x="4580476" y="3453010"/>
            <a:ext cx="4572000" cy="1905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GB" sz="2000" b="1" dirty="0">
                <a:solidFill>
                  <a:schemeClr val="accent5"/>
                </a:solidFill>
              </a:rPr>
              <a:t>English Learner </a:t>
            </a:r>
            <a:r>
              <a:rPr lang="en-GB" sz="2000" i="1" dirty="0">
                <a:solidFill>
                  <a:schemeClr val="accent5"/>
                </a:solidFill>
              </a:rPr>
              <a:t>(non-native)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E69138"/>
              </a:solidFill>
            </a:endParaRPr>
          </a:p>
          <a:p>
            <a:pPr algn="ctr"/>
            <a:r>
              <a:rPr lang="en-GB" sz="2000" b="1" dirty="0">
                <a:solidFill>
                  <a:schemeClr val="accent4">
                    <a:lumMod val="75000"/>
                  </a:schemeClr>
                </a:solidFill>
              </a:rPr>
              <a:t>Japanese Learner </a:t>
            </a:r>
            <a:r>
              <a:rPr lang="en-GB" sz="2000" i="1" dirty="0">
                <a:solidFill>
                  <a:schemeClr val="accent4">
                    <a:lumMod val="75000"/>
                  </a:schemeClr>
                </a:solidFill>
              </a:rPr>
              <a:t>(native)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i="1" dirty="0"/>
          </a:p>
        </p:txBody>
      </p:sp>
      <p:pic>
        <p:nvPicPr>
          <p:cNvPr id="37" name="Google Shape;115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17715" y="3540741"/>
            <a:ext cx="350103" cy="3687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116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485454" y="4061511"/>
            <a:ext cx="307313" cy="377149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67;p13"/>
          <p:cNvSpPr txBox="1"/>
          <p:nvPr/>
        </p:nvSpPr>
        <p:spPr>
          <a:xfrm rot="-1308641">
            <a:off x="5397824" y="1520436"/>
            <a:ext cx="1722287" cy="362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ja-JP" altLang="en-US" sz="2000" dirty="0">
                <a:solidFill>
                  <a:srgbClr val="017374"/>
                </a:solidFill>
              </a:rPr>
              <a:t>こんにちは</a:t>
            </a:r>
            <a:r>
              <a:rPr lang="en-US" altLang="ja-JP" sz="2000" dirty="0">
                <a:solidFill>
                  <a:srgbClr val="017374"/>
                </a:solidFill>
              </a:rPr>
              <a:t>!</a:t>
            </a:r>
            <a:endParaRPr lang="ja-JP" altLang="en-US" sz="2000" dirty="0">
              <a:solidFill>
                <a:srgbClr val="017374"/>
              </a:solidFill>
            </a:endParaRPr>
          </a:p>
        </p:txBody>
      </p:sp>
      <p:sp>
        <p:nvSpPr>
          <p:cNvPr id="40" name="Google Shape;68;p13"/>
          <p:cNvSpPr txBox="1"/>
          <p:nvPr/>
        </p:nvSpPr>
        <p:spPr>
          <a:xfrm rot="833809">
            <a:off x="6013061" y="1061178"/>
            <a:ext cx="2515927" cy="525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GB" sz="2000" dirty="0" err="1">
                <a:solidFill>
                  <a:schemeClr val="accent6">
                    <a:lumMod val="50000"/>
                  </a:schemeClr>
                </a:solidFill>
              </a:rPr>
              <a:t>おはようございます</a:t>
            </a:r>
            <a:endParaRPr sz="2000" dirty="0">
              <a:solidFill>
                <a:srgbClr val="00206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CD7D5E-F599-4F24-AAA9-F8CC54EA980E}"/>
              </a:ext>
            </a:extLst>
          </p:cNvPr>
          <p:cNvSpPr txBox="1"/>
          <p:nvPr/>
        </p:nvSpPr>
        <p:spPr>
          <a:xfrm>
            <a:off x="3505137" y="4717256"/>
            <a:ext cx="5638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Johnson, </a:t>
            </a:r>
            <a:r>
              <a:rPr lang="en-US" dirty="0" err="1"/>
              <a:t>Westreck</a:t>
            </a:r>
            <a:r>
              <a:rPr lang="en-US" dirty="0"/>
              <a:t> &amp; Cutler 2011; </a:t>
            </a:r>
            <a:r>
              <a:rPr lang="en-US" dirty="0" err="1"/>
              <a:t>Fecher</a:t>
            </a:r>
            <a:r>
              <a:rPr lang="en-US" dirty="0"/>
              <a:t> &amp; Johnson 2019</a:t>
            </a:r>
          </a:p>
          <a:p>
            <a:pPr algn="r"/>
            <a:r>
              <a:rPr lang="en-US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A78F68-2B26-4643-A546-603D2910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05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/>
      <p:bldP spid="27" grpId="0"/>
      <p:bldP spid="28" grpId="0"/>
      <p:bldP spid="36" grpId="0"/>
      <p:bldP spid="39" grpId="0"/>
      <p:bldP spid="40" grpId="0"/>
      <p:bldP spid="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Predicted Results</a:t>
            </a:r>
            <a:endParaRPr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F31FCE9-A0E8-47C6-9E05-C050DC8B4400}"/>
              </a:ext>
            </a:extLst>
          </p:cNvPr>
          <p:cNvCxnSpPr>
            <a:cxnSpLocks/>
          </p:cNvCxnSpPr>
          <p:nvPr/>
        </p:nvCxnSpPr>
        <p:spPr>
          <a:xfrm>
            <a:off x="4262505" y="1069946"/>
            <a:ext cx="0" cy="323083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0F59AE3-1CAB-4D72-8D06-DDB277B6E530}"/>
              </a:ext>
            </a:extLst>
          </p:cNvPr>
          <p:cNvSpPr txBox="1"/>
          <p:nvPr/>
        </p:nvSpPr>
        <p:spPr>
          <a:xfrm>
            <a:off x="195895" y="2023642"/>
            <a:ext cx="32308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ABX Error Rate (%)</a:t>
            </a:r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Probability of incorrect judgement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8E3F7F-EB49-4982-8C79-9DC8874E8D12}"/>
              </a:ext>
            </a:extLst>
          </p:cNvPr>
          <p:cNvSpPr/>
          <p:nvPr/>
        </p:nvSpPr>
        <p:spPr>
          <a:xfrm>
            <a:off x="6066269" y="3705239"/>
            <a:ext cx="1266420" cy="57115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165503-C220-4A8D-8511-DACFC92E8851}"/>
              </a:ext>
            </a:extLst>
          </p:cNvPr>
          <p:cNvSpPr/>
          <p:nvPr/>
        </p:nvSpPr>
        <p:spPr>
          <a:xfrm>
            <a:off x="4572000" y="3905255"/>
            <a:ext cx="1266420" cy="346751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A62D126-82E9-4250-A212-74D0FA55A9FE}"/>
              </a:ext>
            </a:extLst>
          </p:cNvPr>
          <p:cNvCxnSpPr>
            <a:cxnSpLocks/>
          </p:cNvCxnSpPr>
          <p:nvPr/>
        </p:nvCxnSpPr>
        <p:spPr>
          <a:xfrm flipV="1">
            <a:off x="4262505" y="4276391"/>
            <a:ext cx="3430740" cy="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6F98B40-DA83-4506-BB76-2FD285F97F23}"/>
              </a:ext>
            </a:extLst>
          </p:cNvPr>
          <p:cNvSpPr txBox="1"/>
          <p:nvPr/>
        </p:nvSpPr>
        <p:spPr>
          <a:xfrm>
            <a:off x="4222421" y="4403559"/>
            <a:ext cx="1755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Native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A7120E-2DD2-41DE-8F2E-21CDA4E29772}"/>
              </a:ext>
            </a:extLst>
          </p:cNvPr>
          <p:cNvSpPr txBox="1"/>
          <p:nvPr/>
        </p:nvSpPr>
        <p:spPr>
          <a:xfrm>
            <a:off x="5867941" y="4403559"/>
            <a:ext cx="1755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Non-Native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455743-CF5D-41AC-BF8F-35C8C793F9BF}"/>
              </a:ext>
            </a:extLst>
          </p:cNvPr>
          <p:cNvSpPr txBox="1"/>
          <p:nvPr/>
        </p:nvSpPr>
        <p:spPr>
          <a:xfrm>
            <a:off x="3609666" y="4076336"/>
            <a:ext cx="555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0%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3F45B4-7650-4B58-871F-2461C079B256}"/>
              </a:ext>
            </a:extLst>
          </p:cNvPr>
          <p:cNvSpPr txBox="1"/>
          <p:nvPr/>
        </p:nvSpPr>
        <p:spPr>
          <a:xfrm>
            <a:off x="3314700" y="905075"/>
            <a:ext cx="850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100%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7A48EF-466E-4196-A618-ECEC59EB1395}"/>
              </a:ext>
            </a:extLst>
          </p:cNvPr>
          <p:cNvSpPr txBox="1"/>
          <p:nvPr/>
        </p:nvSpPr>
        <p:spPr>
          <a:xfrm>
            <a:off x="3336683" y="2359901"/>
            <a:ext cx="850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50%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320A2-0C6D-490E-91A1-90E99273B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5673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Experimental Paradigm</a:t>
            </a:r>
            <a:endParaRPr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7C542BA-62B6-4363-8861-A226C5356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10" y="1135933"/>
            <a:ext cx="3604957" cy="3496790"/>
          </a:xfrm>
        </p:spPr>
        <p:txBody>
          <a:bodyPr/>
          <a:lstStyle/>
          <a:p>
            <a:r>
              <a:rPr lang="en-US" dirty="0"/>
              <a:t>Train models on four corpora</a:t>
            </a:r>
          </a:p>
          <a:p>
            <a:pPr lvl="1"/>
            <a:r>
              <a:rPr lang="en-US" dirty="0"/>
              <a:t>English and Japanese</a:t>
            </a:r>
          </a:p>
          <a:p>
            <a:pPr lvl="1"/>
            <a:r>
              <a:rPr lang="en-US" dirty="0"/>
              <a:t>Read and Spontaneous</a:t>
            </a:r>
          </a:p>
          <a:p>
            <a:pPr lvl="1"/>
            <a:endParaRPr lang="en-US" dirty="0"/>
          </a:p>
          <a:p>
            <a:r>
              <a:rPr lang="en-US" dirty="0"/>
              <a:t>Test on utterances from all corpora</a:t>
            </a:r>
          </a:p>
          <a:p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6366E97-9914-4AC4-8051-98E8537010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984919"/>
              </p:ext>
            </p:extLst>
          </p:nvPr>
        </p:nvGraphicFramePr>
        <p:xfrm>
          <a:off x="3916052" y="1411840"/>
          <a:ext cx="4821613" cy="25957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193">
                  <a:extLst>
                    <a:ext uri="{9D8B030D-6E8A-4147-A177-3AD203B41FA5}">
                      <a16:colId xmlns:a16="http://schemas.microsoft.com/office/drawing/2014/main" val="2549234946"/>
                    </a:ext>
                  </a:extLst>
                </a:gridCol>
                <a:gridCol w="988485">
                  <a:extLst>
                    <a:ext uri="{9D8B030D-6E8A-4147-A177-3AD203B41FA5}">
                      <a16:colId xmlns:a16="http://schemas.microsoft.com/office/drawing/2014/main" val="684977518"/>
                    </a:ext>
                  </a:extLst>
                </a:gridCol>
                <a:gridCol w="1526661">
                  <a:extLst>
                    <a:ext uri="{9D8B030D-6E8A-4147-A177-3AD203B41FA5}">
                      <a16:colId xmlns:a16="http://schemas.microsoft.com/office/drawing/2014/main" val="919349050"/>
                    </a:ext>
                  </a:extLst>
                </a:gridCol>
                <a:gridCol w="1779274">
                  <a:extLst>
                    <a:ext uri="{9D8B030D-6E8A-4147-A177-3AD203B41FA5}">
                      <a16:colId xmlns:a16="http://schemas.microsoft.com/office/drawing/2014/main" val="529803237"/>
                    </a:ext>
                  </a:extLst>
                </a:gridCol>
              </a:tblGrid>
              <a:tr h="466655">
                <a:tc rowSpan="2" gridSpan="2"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106537" marR="106537" marT="53268" marB="53268"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100" u="sng" dirty="0">
                          <a:solidFill>
                            <a:schemeClr val="tx1"/>
                          </a:solidFill>
                        </a:rPr>
                        <a:t>Training Language</a:t>
                      </a:r>
                    </a:p>
                  </a:txBody>
                  <a:tcPr marL="106537" marR="106537" marT="53268" marB="53268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496212"/>
                  </a:ext>
                </a:extLst>
              </a:tr>
              <a:tr h="363848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/>
                        <a:t>English</a:t>
                      </a:r>
                    </a:p>
                  </a:txBody>
                  <a:tcPr marL="94979" marR="94979" marT="47489" marB="47489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0" dirty="0"/>
                        <a:t>Japanese</a:t>
                      </a:r>
                    </a:p>
                  </a:txBody>
                  <a:tcPr marL="94979" marR="94979" marT="47489" marB="47489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8419652"/>
                  </a:ext>
                </a:extLst>
              </a:tr>
              <a:tr h="882612">
                <a:tc row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1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Test Language</a:t>
                      </a:r>
                    </a:p>
                  </a:txBody>
                  <a:tcPr marL="106537" marR="106537" marT="53268" marB="53268" vert="vert27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English</a:t>
                      </a:r>
                    </a:p>
                  </a:txBody>
                  <a:tcPr marL="94979" marR="94979" marT="47489" marB="4748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Native </a:t>
                      </a:r>
                    </a:p>
                  </a:txBody>
                  <a:tcPr marL="94979" marR="94979" marT="47489" marB="47489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Non-Native</a:t>
                      </a:r>
                    </a:p>
                  </a:txBody>
                  <a:tcPr marL="94979" marR="94979" marT="47489" marB="47489" anchor="ctr">
                    <a:solidFill>
                      <a:srgbClr val="93C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115013"/>
                  </a:ext>
                </a:extLst>
              </a:tr>
              <a:tr h="882612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Japanese</a:t>
                      </a:r>
                    </a:p>
                  </a:txBody>
                  <a:tcPr marL="94979" marR="94979" marT="47489" marB="47489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Non-Native</a:t>
                      </a:r>
                    </a:p>
                  </a:txBody>
                  <a:tcPr marL="94979" marR="94979" marT="47489" marB="47489" anchor="ctr"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/>
                        <a:t>Native</a:t>
                      </a:r>
                    </a:p>
                  </a:txBody>
                  <a:tcPr marL="94979" marR="94979" marT="47489" marB="47489" anchor="ctr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164778"/>
                  </a:ext>
                </a:extLst>
              </a:tr>
            </a:tbl>
          </a:graphicData>
        </a:graphic>
      </p:graphicFrame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15F7873-03E1-4D21-B4FB-CF3013176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21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0598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D8B665-3F67-45C8-8A5B-F7B05F7E3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87" y="1400943"/>
            <a:ext cx="4468849" cy="27470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262" y="1369219"/>
            <a:ext cx="4494620" cy="2762904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28F07F-D03D-4D8F-BE29-7A79E4BE3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22</a:t>
            </a:fld>
            <a:endParaRPr lang="en-GB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0F66F-75C5-4342-A0EC-18F7765EC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 Familiarity Effect is found in infants at 4.5 months old</a:t>
            </a:r>
          </a:p>
          <a:p>
            <a:r>
              <a:rPr lang="en-US" dirty="0"/>
              <a:t>This is the first model to account for this effect</a:t>
            </a:r>
          </a:p>
          <a:p>
            <a:r>
              <a:rPr lang="en-US" dirty="0"/>
              <a:t>We propose that the infant uses acoustic variability hierarchically at multiple timescales</a:t>
            </a:r>
          </a:p>
          <a:p>
            <a:r>
              <a:rPr lang="en-US" dirty="0"/>
              <a:t>No sophisticated linguistic knowledge required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66DC7-4BC1-47F8-B457-EE0F12997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23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90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0F66F-75C5-4342-A0EC-18F7765EC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Validating against languages and conditions used in infant experiments (</a:t>
            </a:r>
            <a:r>
              <a:rPr lang="en-US" dirty="0" err="1"/>
              <a:t>ie</a:t>
            </a:r>
            <a:r>
              <a:rPr lang="en-US" dirty="0"/>
              <a:t>. Reversed speech)</a:t>
            </a:r>
          </a:p>
          <a:p>
            <a:r>
              <a:rPr lang="en-US" dirty="0"/>
              <a:t>Investigating robustness to amount of training data</a:t>
            </a:r>
          </a:p>
          <a:p>
            <a:r>
              <a:rPr lang="en-US" dirty="0"/>
              <a:t>Confirming this model empirically in other paradigms</a:t>
            </a:r>
          </a:p>
          <a:p>
            <a:r>
              <a:rPr lang="en-US" dirty="0"/>
              <a:t>Connecting this model to the adult mechanism</a:t>
            </a:r>
          </a:p>
          <a:p>
            <a:r>
              <a:rPr lang="en-US" dirty="0"/>
              <a:t>Showing other infant native language biases with this model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FFD84-B6A7-47D8-8D67-4E01D407B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24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151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D86DE5E-7264-4C21-B359-DF4154E3F146}"/>
              </a:ext>
            </a:extLst>
          </p:cNvPr>
          <p:cNvSpPr txBox="1">
            <a:spLocks/>
          </p:cNvSpPr>
          <p:nvPr/>
        </p:nvSpPr>
        <p:spPr>
          <a:xfrm>
            <a:off x="628649" y="1369219"/>
            <a:ext cx="4838073" cy="3263504"/>
          </a:xfrm>
          <a:prstGeom prst="rect">
            <a:avLst/>
          </a:prstGeom>
        </p:spPr>
        <p:txBody>
          <a:bodyPr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Tx/>
            </a:pPr>
            <a:r>
              <a:rPr lang="en-US" dirty="0"/>
              <a:t>Thomas Schatz</a:t>
            </a:r>
          </a:p>
          <a:p>
            <a:pPr>
              <a:buClrTx/>
            </a:pPr>
            <a:r>
              <a:rPr lang="en-US" dirty="0"/>
              <a:t>Naomi Feldman</a:t>
            </a:r>
          </a:p>
          <a:p>
            <a:pPr>
              <a:buClrTx/>
            </a:pPr>
            <a:endParaRPr lang="en-US" dirty="0"/>
          </a:p>
          <a:p>
            <a:pPr>
              <a:buClrTx/>
            </a:pPr>
            <a:r>
              <a:rPr lang="en-US" dirty="0"/>
              <a:t>Thanks to Elizabeth Johnson and the Maryland Phonology Circle for helpful discussions</a:t>
            </a:r>
          </a:p>
          <a:p>
            <a:pPr>
              <a:buClrTx/>
            </a:pPr>
            <a:r>
              <a:rPr lang="en-US" dirty="0"/>
              <a:t>NSF grant BCS-1734245</a:t>
            </a:r>
          </a:p>
          <a:p>
            <a:pPr>
              <a:buClrTx/>
            </a:pPr>
            <a:r>
              <a:rPr lang="en-US" dirty="0"/>
              <a:t>ESRC grant ES/R006660/1</a:t>
            </a:r>
          </a:p>
          <a:p>
            <a:pPr>
              <a:buClrTx/>
            </a:pPr>
            <a:endParaRPr lang="en-US" dirty="0"/>
          </a:p>
          <a:p>
            <a:pPr marL="0" indent="0">
              <a:buClrTx/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1030" name="Picture 6" descr="logo example">
            <a:extLst>
              <a:ext uri="{FF2B5EF4-FFF2-40B4-BE49-F238E27FC236}">
                <a16:creationId xmlns:a16="http://schemas.microsoft.com/office/drawing/2014/main" id="{03DAA58A-8F17-4DC9-9E16-3CF400CAE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744" y="975970"/>
            <a:ext cx="2429611" cy="108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749BE003-69B8-4FC8-B0CA-F800BA0734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723" y="2521570"/>
            <a:ext cx="3345651" cy="29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989C87F9-1C3C-4FC7-975D-5862B25D99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83"/>
          <a:stretch/>
        </p:blipFill>
        <p:spPr bwMode="auto">
          <a:xfrm>
            <a:off x="6305423" y="3190097"/>
            <a:ext cx="1668249" cy="1044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B6A0F8-0D67-4431-ABAB-1020068D9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1709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D1BC5-E94F-41D3-B13E-EFD8179E4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91ECDF-BC11-41F1-A00A-5F2CC20E0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398044"/>
          </a:xfrm>
        </p:spPr>
        <p:txBody>
          <a:bodyPr>
            <a:normAutofit fontScale="92500"/>
          </a:bodyPr>
          <a:lstStyle/>
          <a:p>
            <a:r>
              <a:rPr lang="en-US" sz="1400" dirty="0"/>
              <a:t>Carbajal, M. J., Fer, R., &amp; </a:t>
            </a:r>
            <a:r>
              <a:rPr lang="en-US" sz="1400" dirty="0" err="1"/>
              <a:t>Dupoux</a:t>
            </a:r>
            <a:r>
              <a:rPr lang="en-US" sz="1400" dirty="0"/>
              <a:t>, E. (2016). Modeling language discrimination in infants using i-vector representations. </a:t>
            </a:r>
            <a:r>
              <a:rPr lang="en-US" sz="1400" i="1" dirty="0"/>
              <a:t>In Proceedings of the 38th Annual Conference of the Cognitive Science Society </a:t>
            </a:r>
            <a:r>
              <a:rPr lang="en-US" sz="1400" dirty="0"/>
              <a:t>(pp. 889–894).</a:t>
            </a:r>
          </a:p>
          <a:p>
            <a:r>
              <a:rPr lang="en-US" sz="1400" dirty="0" err="1"/>
              <a:t>Dehak</a:t>
            </a:r>
            <a:r>
              <a:rPr lang="en-US" sz="1400" dirty="0"/>
              <a:t>, N., Kenny, P. J., </a:t>
            </a:r>
            <a:r>
              <a:rPr lang="en-US" sz="1400" dirty="0" err="1"/>
              <a:t>Dehak</a:t>
            </a:r>
            <a:r>
              <a:rPr lang="en-US" sz="1400" dirty="0"/>
              <a:t>, R., </a:t>
            </a:r>
            <a:r>
              <a:rPr lang="en-US" sz="1400" dirty="0" err="1"/>
              <a:t>Dumouchel</a:t>
            </a:r>
            <a:r>
              <a:rPr lang="en-US" sz="1400" dirty="0"/>
              <a:t>, P., &amp; Ouellet, P. (2010). Front-end factor analysis for speaker verification. </a:t>
            </a:r>
            <a:r>
              <a:rPr lang="en-US" sz="1400" i="1" dirty="0"/>
              <a:t>IEEE Transactions on Audio, Speech, and Language Processing</a:t>
            </a:r>
            <a:r>
              <a:rPr lang="en-US" sz="1400" dirty="0"/>
              <a:t>, 19(4), 788–798.</a:t>
            </a:r>
          </a:p>
          <a:p>
            <a:r>
              <a:rPr lang="en-US" sz="1400" dirty="0" err="1"/>
              <a:t>Fecher</a:t>
            </a:r>
            <a:r>
              <a:rPr lang="en-US" sz="1400" dirty="0"/>
              <a:t>, N., &amp; Johnson, E. K. (2019). By 4.5 months, linguistic experience already affects infants talker processing abilities. </a:t>
            </a:r>
            <a:r>
              <a:rPr lang="en-US" sz="1400" i="1" dirty="0"/>
              <a:t>Child Development</a:t>
            </a:r>
            <a:r>
              <a:rPr lang="en-US" sz="1400" dirty="0"/>
              <a:t>.</a:t>
            </a:r>
          </a:p>
          <a:p>
            <a:r>
              <a:rPr lang="en-US" sz="1400" dirty="0"/>
              <a:t>Johnson, E. K., </a:t>
            </a:r>
            <a:r>
              <a:rPr lang="en-US" sz="1400" dirty="0" err="1"/>
              <a:t>Westrek</a:t>
            </a:r>
            <a:r>
              <a:rPr lang="en-US" sz="1400" dirty="0"/>
              <a:t>, E., </a:t>
            </a:r>
            <a:r>
              <a:rPr lang="en-US" sz="1400" dirty="0" err="1"/>
              <a:t>Nazzi</a:t>
            </a:r>
            <a:r>
              <a:rPr lang="en-US" sz="1400" dirty="0"/>
              <a:t>, T., &amp; Cutler, A. (2011). Infant ability to tell voices apart rests on language experience. </a:t>
            </a:r>
            <a:r>
              <a:rPr lang="en-US" sz="1400" i="1" dirty="0"/>
              <a:t>Developmental Science</a:t>
            </a:r>
            <a:r>
              <a:rPr lang="en-US" sz="1400" dirty="0"/>
              <a:t>, 14(5), 1002–1011.</a:t>
            </a:r>
          </a:p>
          <a:p>
            <a:r>
              <a:rPr lang="en-US" sz="1400" dirty="0"/>
              <a:t>Schatz, T. (2016). ABX-discriminability measures and applications Doctoral dissertation. </a:t>
            </a:r>
            <a:r>
              <a:rPr lang="en-US" sz="1400" dirty="0" err="1"/>
              <a:t>Universite</a:t>
            </a:r>
            <a:r>
              <a:rPr lang="en-US" sz="1400" dirty="0"/>
              <a:t> Paris 6 (UPMC). </a:t>
            </a:r>
          </a:p>
          <a:p>
            <a:r>
              <a:rPr lang="en-US" sz="1400" dirty="0"/>
              <a:t>Schatz, T., Feldman, N., Goldwater, S., Cao, X. N., &amp; </a:t>
            </a:r>
            <a:r>
              <a:rPr lang="en-US" sz="1400" dirty="0" err="1"/>
              <a:t>Dupoux</a:t>
            </a:r>
            <a:r>
              <a:rPr lang="en-US" sz="1400" dirty="0"/>
              <a:t>, E. (2019). Early phonetic learning without phonetic categories – Insights from machine learning (preprint). </a:t>
            </a:r>
            <a:r>
              <a:rPr lang="en-US" sz="1400" dirty="0" err="1"/>
              <a:t>PsyArXiv</a:t>
            </a:r>
            <a:r>
              <a:rPr lang="en-US" sz="1400" dirty="0"/>
              <a:t>.</a:t>
            </a:r>
          </a:p>
          <a:p>
            <a:r>
              <a:rPr lang="en-US" sz="1400" dirty="0"/>
              <a:t>Schatz, T., </a:t>
            </a:r>
            <a:r>
              <a:rPr lang="en-US" sz="1400" dirty="0" err="1"/>
              <a:t>Peddinti</a:t>
            </a:r>
            <a:r>
              <a:rPr lang="en-US" sz="1400" dirty="0"/>
              <a:t>, V., Bach, F., Jansen, A., </a:t>
            </a:r>
            <a:r>
              <a:rPr lang="en-US" sz="1400" dirty="0" err="1"/>
              <a:t>Hermansky</a:t>
            </a:r>
            <a:r>
              <a:rPr lang="en-US" sz="1400" dirty="0"/>
              <a:t>, H., &amp; </a:t>
            </a:r>
            <a:r>
              <a:rPr lang="en-US" sz="1400" dirty="0" err="1"/>
              <a:t>Dupoux</a:t>
            </a:r>
            <a:r>
              <a:rPr lang="en-US" sz="1400" dirty="0"/>
              <a:t>, E. (2013). Evaluating speech features with the </a:t>
            </a:r>
            <a:r>
              <a:rPr lang="en-US" sz="1400" dirty="0" err="1"/>
              <a:t>minimaln</a:t>
            </a:r>
            <a:r>
              <a:rPr lang="en-US" sz="1400" dirty="0"/>
              <a:t> pair ABX task: Analysis of the classical MFC/PLP pipeline. </a:t>
            </a:r>
            <a:r>
              <a:rPr lang="en-US" sz="1400" i="1" dirty="0"/>
              <a:t>In Proc. INTERSPEECH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39C1B7-F9D6-4052-99DC-9C8A762F1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26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6744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8A61B0F9-B9CA-4BA8-B00A-304637D93D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1937808"/>
              </p:ext>
            </p:extLst>
          </p:nvPr>
        </p:nvGraphicFramePr>
        <p:xfrm>
          <a:off x="5083805" y="2615249"/>
          <a:ext cx="3356820" cy="1201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205">
                  <a:extLst>
                    <a:ext uri="{9D8B030D-6E8A-4147-A177-3AD203B41FA5}">
                      <a16:colId xmlns:a16="http://schemas.microsoft.com/office/drawing/2014/main" val="3579300143"/>
                    </a:ext>
                  </a:extLst>
                </a:gridCol>
                <a:gridCol w="839205">
                  <a:extLst>
                    <a:ext uri="{9D8B030D-6E8A-4147-A177-3AD203B41FA5}">
                      <a16:colId xmlns:a16="http://schemas.microsoft.com/office/drawing/2014/main" val="1877290591"/>
                    </a:ext>
                  </a:extLst>
                </a:gridCol>
                <a:gridCol w="839205">
                  <a:extLst>
                    <a:ext uri="{9D8B030D-6E8A-4147-A177-3AD203B41FA5}">
                      <a16:colId xmlns:a16="http://schemas.microsoft.com/office/drawing/2014/main" val="3508171120"/>
                    </a:ext>
                  </a:extLst>
                </a:gridCol>
                <a:gridCol w="839205">
                  <a:extLst>
                    <a:ext uri="{9D8B030D-6E8A-4147-A177-3AD203B41FA5}">
                      <a16:colId xmlns:a16="http://schemas.microsoft.com/office/drawing/2014/main" val="1253372030"/>
                    </a:ext>
                  </a:extLst>
                </a:gridCol>
              </a:tblGrid>
              <a:tr h="1201436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381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381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381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381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8038102"/>
                  </a:ext>
                </a:extLst>
              </a:tr>
            </a:tbl>
          </a:graphicData>
        </a:graphic>
      </p:graphicFrame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id="{E0DBB235-60A6-4B08-960F-9C5A0D21B9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507183"/>
              </p:ext>
            </p:extLst>
          </p:nvPr>
        </p:nvGraphicFramePr>
        <p:xfrm>
          <a:off x="5088318" y="974150"/>
          <a:ext cx="3356820" cy="1200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205">
                  <a:extLst>
                    <a:ext uri="{9D8B030D-6E8A-4147-A177-3AD203B41FA5}">
                      <a16:colId xmlns:a16="http://schemas.microsoft.com/office/drawing/2014/main" val="3579300143"/>
                    </a:ext>
                  </a:extLst>
                </a:gridCol>
                <a:gridCol w="839205">
                  <a:extLst>
                    <a:ext uri="{9D8B030D-6E8A-4147-A177-3AD203B41FA5}">
                      <a16:colId xmlns:a16="http://schemas.microsoft.com/office/drawing/2014/main" val="1877290591"/>
                    </a:ext>
                  </a:extLst>
                </a:gridCol>
                <a:gridCol w="839205">
                  <a:extLst>
                    <a:ext uri="{9D8B030D-6E8A-4147-A177-3AD203B41FA5}">
                      <a16:colId xmlns:a16="http://schemas.microsoft.com/office/drawing/2014/main" val="3508171120"/>
                    </a:ext>
                  </a:extLst>
                </a:gridCol>
                <a:gridCol w="839205">
                  <a:extLst>
                    <a:ext uri="{9D8B030D-6E8A-4147-A177-3AD203B41FA5}">
                      <a16:colId xmlns:a16="http://schemas.microsoft.com/office/drawing/2014/main" val="1253372030"/>
                    </a:ext>
                  </a:extLst>
                </a:gridCol>
              </a:tblGrid>
              <a:tr h="120077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38100" cap="flat" cmpd="sng" algn="ctr">
                      <a:solidFill>
                        <a:srgbClr val="2158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2158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2158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158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38100" cap="flat" cmpd="sng" algn="ctr">
                      <a:solidFill>
                        <a:srgbClr val="2158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2158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2158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158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38100" cap="flat" cmpd="sng" algn="ctr">
                      <a:solidFill>
                        <a:srgbClr val="2158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2158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2158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158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38100" cap="flat" cmpd="sng" algn="ctr">
                      <a:solidFill>
                        <a:srgbClr val="2158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2158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2158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158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8038102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1976930-1C23-4055-A826-1D6ECF1F45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96" t="25662" r="47857" b="53385"/>
          <a:stretch/>
        </p:blipFill>
        <p:spPr>
          <a:xfrm flipH="1">
            <a:off x="5077032" y="2809608"/>
            <a:ext cx="848436" cy="99723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473D2776-58D4-4EE8-A24D-F19F31E95A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6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46" t="51774" r="14407" b="27273"/>
          <a:stretch/>
        </p:blipFill>
        <p:spPr>
          <a:xfrm flipH="1">
            <a:off x="5082755" y="1143776"/>
            <a:ext cx="880078" cy="1034429"/>
          </a:xfrm>
          <a:prstGeom prst="rect">
            <a:avLst/>
          </a:prstGeom>
        </p:spPr>
      </p:pic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1F38DF40-AD92-4FA3-8D02-FAC12D6BA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053380"/>
              </p:ext>
            </p:extLst>
          </p:nvPr>
        </p:nvGraphicFramePr>
        <p:xfrm>
          <a:off x="269337" y="2130411"/>
          <a:ext cx="3356820" cy="11825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205">
                  <a:extLst>
                    <a:ext uri="{9D8B030D-6E8A-4147-A177-3AD203B41FA5}">
                      <a16:colId xmlns:a16="http://schemas.microsoft.com/office/drawing/2014/main" val="3579300143"/>
                    </a:ext>
                  </a:extLst>
                </a:gridCol>
                <a:gridCol w="839205">
                  <a:extLst>
                    <a:ext uri="{9D8B030D-6E8A-4147-A177-3AD203B41FA5}">
                      <a16:colId xmlns:a16="http://schemas.microsoft.com/office/drawing/2014/main" val="1877290591"/>
                    </a:ext>
                  </a:extLst>
                </a:gridCol>
                <a:gridCol w="839205">
                  <a:extLst>
                    <a:ext uri="{9D8B030D-6E8A-4147-A177-3AD203B41FA5}">
                      <a16:colId xmlns:a16="http://schemas.microsoft.com/office/drawing/2014/main" val="3508171120"/>
                    </a:ext>
                  </a:extLst>
                </a:gridCol>
                <a:gridCol w="839205">
                  <a:extLst>
                    <a:ext uri="{9D8B030D-6E8A-4147-A177-3AD203B41FA5}">
                      <a16:colId xmlns:a16="http://schemas.microsoft.com/office/drawing/2014/main" val="1253372030"/>
                    </a:ext>
                  </a:extLst>
                </a:gridCol>
              </a:tblGrid>
              <a:tr h="1182523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8038102"/>
                  </a:ext>
                </a:extLst>
              </a:tr>
            </a:tbl>
          </a:graphicData>
        </a:graphic>
      </p:graphicFrame>
      <p:pic>
        <p:nvPicPr>
          <p:cNvPr id="36" name="Picture 35">
            <a:extLst>
              <a:ext uri="{FF2B5EF4-FFF2-40B4-BE49-F238E27FC236}">
                <a16:creationId xmlns:a16="http://schemas.microsoft.com/office/drawing/2014/main" id="{3ED94494-CC06-4C1F-90FD-856C858472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6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46" t="51774" r="14407" b="27273"/>
          <a:stretch/>
        </p:blipFill>
        <p:spPr>
          <a:xfrm flipH="1">
            <a:off x="281588" y="2296468"/>
            <a:ext cx="880078" cy="10344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C660F0-18E1-4D44-81C4-1DED8A1FE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en-US" dirty="0"/>
              <a:t>Visual Fixation Procedure</a:t>
            </a:r>
          </a:p>
        </p:txBody>
      </p:sp>
      <p:sp>
        <p:nvSpPr>
          <p:cNvPr id="33" name="Google Shape;69;p13">
            <a:extLst>
              <a:ext uri="{FF2B5EF4-FFF2-40B4-BE49-F238E27FC236}">
                <a16:creationId xmlns:a16="http://schemas.microsoft.com/office/drawing/2014/main" id="{D816B73F-F4A6-4168-9084-B96C2B4D13B2}"/>
              </a:ext>
            </a:extLst>
          </p:cNvPr>
          <p:cNvSpPr txBox="1"/>
          <p:nvPr/>
        </p:nvSpPr>
        <p:spPr>
          <a:xfrm>
            <a:off x="0" y="4143783"/>
            <a:ext cx="4571999" cy="682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</a:rPr>
              <a:t>Habituation Phase</a:t>
            </a:r>
            <a:endParaRPr sz="2000" i="1" dirty="0">
              <a:solidFill>
                <a:schemeClr val="tx1"/>
              </a:solidFill>
            </a:endParaRPr>
          </a:p>
        </p:txBody>
      </p:sp>
      <p:sp>
        <p:nvSpPr>
          <p:cNvPr id="34" name="Google Shape;69;p13">
            <a:extLst>
              <a:ext uri="{FF2B5EF4-FFF2-40B4-BE49-F238E27FC236}">
                <a16:creationId xmlns:a16="http://schemas.microsoft.com/office/drawing/2014/main" id="{A9513395-B95F-45F6-B790-10D12AF35433}"/>
              </a:ext>
            </a:extLst>
          </p:cNvPr>
          <p:cNvSpPr txBox="1"/>
          <p:nvPr/>
        </p:nvSpPr>
        <p:spPr>
          <a:xfrm>
            <a:off x="4881285" y="4169325"/>
            <a:ext cx="4262713" cy="682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</a:rPr>
              <a:t>Test Phase</a:t>
            </a:r>
            <a:endParaRPr sz="2000" i="1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154394D-40F7-44AD-BE3B-EB09B6558040}"/>
              </a:ext>
            </a:extLst>
          </p:cNvPr>
          <p:cNvSpPr txBox="1"/>
          <p:nvPr/>
        </p:nvSpPr>
        <p:spPr>
          <a:xfrm>
            <a:off x="5623420" y="4717256"/>
            <a:ext cx="3520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Fecher</a:t>
            </a:r>
            <a:r>
              <a:rPr lang="en-US" dirty="0"/>
              <a:t> &amp; Johnson 2019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57B9E9E8-27F8-4C42-8742-DDEC03A728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96" t="25662" r="47857" b="53385"/>
          <a:stretch/>
        </p:blipFill>
        <p:spPr>
          <a:xfrm flipH="1">
            <a:off x="5906614" y="2792110"/>
            <a:ext cx="848436" cy="997236"/>
          </a:xfrm>
          <a:prstGeom prst="rect">
            <a:avLst/>
          </a:prstGeom>
        </p:spPr>
      </p:pic>
      <p:sp>
        <p:nvSpPr>
          <p:cNvPr id="46" name="Google Shape;69;p13">
            <a:extLst>
              <a:ext uri="{FF2B5EF4-FFF2-40B4-BE49-F238E27FC236}">
                <a16:creationId xmlns:a16="http://schemas.microsoft.com/office/drawing/2014/main" id="{769847D2-669E-4A55-AF4F-4AC1C631E8BA}"/>
              </a:ext>
            </a:extLst>
          </p:cNvPr>
          <p:cNvSpPr txBox="1"/>
          <p:nvPr/>
        </p:nvSpPr>
        <p:spPr>
          <a:xfrm>
            <a:off x="5099922" y="3858629"/>
            <a:ext cx="3340701" cy="434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93CDDD"/>
                </a:solidFill>
              </a:rPr>
              <a:t>Different Voice</a:t>
            </a:r>
            <a:endParaRPr sz="1600" i="1" dirty="0">
              <a:solidFill>
                <a:srgbClr val="93CDDD"/>
              </a:solidFill>
            </a:endParaRPr>
          </a:p>
        </p:txBody>
      </p:sp>
      <p:sp>
        <p:nvSpPr>
          <p:cNvPr id="47" name="Google Shape;69;p13">
            <a:extLst>
              <a:ext uri="{FF2B5EF4-FFF2-40B4-BE49-F238E27FC236}">
                <a16:creationId xmlns:a16="http://schemas.microsoft.com/office/drawing/2014/main" id="{9F790B04-C10A-49BD-BB1E-F621E17949B0}"/>
              </a:ext>
            </a:extLst>
          </p:cNvPr>
          <p:cNvSpPr txBox="1"/>
          <p:nvPr/>
        </p:nvSpPr>
        <p:spPr>
          <a:xfrm>
            <a:off x="5099923" y="2205996"/>
            <a:ext cx="3340701" cy="330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215867"/>
                </a:solidFill>
              </a:rPr>
              <a:t>Same Voice</a:t>
            </a:r>
            <a:endParaRPr sz="1600" i="1" dirty="0">
              <a:solidFill>
                <a:srgbClr val="215867"/>
              </a:solidFill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12B4C5A2-C875-4BC4-9BAA-A3384008265B}"/>
              </a:ext>
            </a:extLst>
          </p:cNvPr>
          <p:cNvSpPr/>
          <p:nvPr/>
        </p:nvSpPr>
        <p:spPr>
          <a:xfrm rot="18647283">
            <a:off x="3963090" y="2028509"/>
            <a:ext cx="1247180" cy="29026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D38D1F9F-6C66-4F49-A588-8FF6C46C3D31}"/>
              </a:ext>
            </a:extLst>
          </p:cNvPr>
          <p:cNvSpPr/>
          <p:nvPr/>
        </p:nvSpPr>
        <p:spPr>
          <a:xfrm rot="937020">
            <a:off x="4070965" y="2990371"/>
            <a:ext cx="909801" cy="24201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7686FA3-D0E2-4F6D-A6A2-5EF36AC7BE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96" t="25662" r="47857" b="53385"/>
          <a:stretch/>
        </p:blipFill>
        <p:spPr>
          <a:xfrm flipH="1">
            <a:off x="6756238" y="2804883"/>
            <a:ext cx="848436" cy="99723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CCB5263-0F6C-4F64-A045-AA032D9FBC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96" t="25662" r="47857" b="53385"/>
          <a:stretch/>
        </p:blipFill>
        <p:spPr>
          <a:xfrm flipH="1">
            <a:off x="7574709" y="2782530"/>
            <a:ext cx="848436" cy="99723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AD4EF15-7AEA-4E36-9157-7192907CB1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6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46" t="51774" r="14407" b="27273"/>
          <a:stretch/>
        </p:blipFill>
        <p:spPr>
          <a:xfrm flipH="1">
            <a:off x="1117268" y="2273539"/>
            <a:ext cx="880078" cy="1034429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2EBF0886-FE0E-49BA-9602-066D2B3D15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6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46" t="51774" r="14407" b="27273"/>
          <a:stretch/>
        </p:blipFill>
        <p:spPr>
          <a:xfrm flipH="1">
            <a:off x="1955030" y="2269763"/>
            <a:ext cx="880078" cy="1034429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D68A302C-8DF8-4445-8FDD-7C1B33D13B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6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46" t="51774" r="14407" b="27273"/>
          <a:stretch/>
        </p:blipFill>
        <p:spPr>
          <a:xfrm flipH="1">
            <a:off x="2801690" y="2279922"/>
            <a:ext cx="880078" cy="1034429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679723E6-B850-447A-8832-02BBD84E3B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6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46" t="51774" r="14407" b="27273"/>
          <a:stretch/>
        </p:blipFill>
        <p:spPr>
          <a:xfrm flipH="1">
            <a:off x="5917702" y="1141167"/>
            <a:ext cx="880078" cy="1034429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8EBB761F-EE60-4D32-9B90-2E19B462F1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6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46" t="51774" r="14407" b="27273"/>
          <a:stretch/>
        </p:blipFill>
        <p:spPr>
          <a:xfrm flipH="1">
            <a:off x="6755464" y="1147551"/>
            <a:ext cx="880078" cy="1034429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3595727B-048D-412F-A9E2-BD556D4609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6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46" t="51774" r="14407" b="27273"/>
          <a:stretch/>
        </p:blipFill>
        <p:spPr>
          <a:xfrm flipH="1">
            <a:off x="7611551" y="1147550"/>
            <a:ext cx="880078" cy="1034429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083D7D26-B3E7-4BD5-A8FA-61FB921294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882" t="15137" r="30024" b="15489"/>
          <a:stretch/>
        </p:blipFill>
        <p:spPr>
          <a:xfrm>
            <a:off x="2285999" y="5811088"/>
            <a:ext cx="3757554" cy="35682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46237EB-7055-466D-9FF9-C95DD5D1E0A7}"/>
              </a:ext>
            </a:extLst>
          </p:cNvPr>
          <p:cNvSpPr txBox="1"/>
          <p:nvPr/>
        </p:nvSpPr>
        <p:spPr>
          <a:xfrm>
            <a:off x="3592663" y="2298661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21B43A9-CD80-4BB4-AAD4-6D9E783982AC}"/>
              </a:ext>
            </a:extLst>
          </p:cNvPr>
          <p:cNvSpPr txBox="1"/>
          <p:nvPr/>
        </p:nvSpPr>
        <p:spPr>
          <a:xfrm>
            <a:off x="8449313" y="1107401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BF81757-0FFE-4628-876A-0C53D2C02A61}"/>
              </a:ext>
            </a:extLst>
          </p:cNvPr>
          <p:cNvSpPr txBox="1"/>
          <p:nvPr/>
        </p:nvSpPr>
        <p:spPr>
          <a:xfrm>
            <a:off x="8449313" y="2786032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E20F2E-5E6D-4DA9-8305-E466549AC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6319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46" grpId="0"/>
      <p:bldP spid="47" grpId="0"/>
      <p:bldP spid="11" grpId="0" animBg="1"/>
      <p:bldP spid="11" grpId="1" animBg="1"/>
      <p:bldP spid="48" grpId="0" animBg="1"/>
      <p:bldP spid="48" grpId="1" animBg="1"/>
      <p:bldP spid="4" grpId="0"/>
      <p:bldP spid="39" grpId="0"/>
      <p:bldP spid="4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Table 4">
            <a:extLst>
              <a:ext uri="{FF2B5EF4-FFF2-40B4-BE49-F238E27FC236}">
                <a16:creationId xmlns:a16="http://schemas.microsoft.com/office/drawing/2014/main" id="{8A61B0F9-B9CA-4BA8-B00A-304637D93DB1}"/>
              </a:ext>
            </a:extLst>
          </p:cNvPr>
          <p:cNvGraphicFramePr>
            <a:graphicFrameLocks noGrp="1"/>
          </p:cNvGraphicFramePr>
          <p:nvPr/>
        </p:nvGraphicFramePr>
        <p:xfrm>
          <a:off x="5083805" y="2615249"/>
          <a:ext cx="3356820" cy="1201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205">
                  <a:extLst>
                    <a:ext uri="{9D8B030D-6E8A-4147-A177-3AD203B41FA5}">
                      <a16:colId xmlns:a16="http://schemas.microsoft.com/office/drawing/2014/main" val="3579300143"/>
                    </a:ext>
                  </a:extLst>
                </a:gridCol>
                <a:gridCol w="839205">
                  <a:extLst>
                    <a:ext uri="{9D8B030D-6E8A-4147-A177-3AD203B41FA5}">
                      <a16:colId xmlns:a16="http://schemas.microsoft.com/office/drawing/2014/main" val="1877290591"/>
                    </a:ext>
                  </a:extLst>
                </a:gridCol>
                <a:gridCol w="839205">
                  <a:extLst>
                    <a:ext uri="{9D8B030D-6E8A-4147-A177-3AD203B41FA5}">
                      <a16:colId xmlns:a16="http://schemas.microsoft.com/office/drawing/2014/main" val="3508171120"/>
                    </a:ext>
                  </a:extLst>
                </a:gridCol>
                <a:gridCol w="839205">
                  <a:extLst>
                    <a:ext uri="{9D8B030D-6E8A-4147-A177-3AD203B41FA5}">
                      <a16:colId xmlns:a16="http://schemas.microsoft.com/office/drawing/2014/main" val="1253372030"/>
                    </a:ext>
                  </a:extLst>
                </a:gridCol>
              </a:tblGrid>
              <a:tr h="1201436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381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381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>
                    <a:lnL w="381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>
                    <a:lnL w="381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3C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8038102"/>
                  </a:ext>
                </a:extLst>
              </a:tr>
            </a:tbl>
          </a:graphicData>
        </a:graphic>
      </p:graphicFrame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id="{E0DBB235-60A6-4B08-960F-9C5A0D21B97B}"/>
              </a:ext>
            </a:extLst>
          </p:cNvPr>
          <p:cNvGraphicFramePr>
            <a:graphicFrameLocks noGrp="1"/>
          </p:cNvGraphicFramePr>
          <p:nvPr/>
        </p:nvGraphicFramePr>
        <p:xfrm>
          <a:off x="5088318" y="974150"/>
          <a:ext cx="3356820" cy="12007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205">
                  <a:extLst>
                    <a:ext uri="{9D8B030D-6E8A-4147-A177-3AD203B41FA5}">
                      <a16:colId xmlns:a16="http://schemas.microsoft.com/office/drawing/2014/main" val="3579300143"/>
                    </a:ext>
                  </a:extLst>
                </a:gridCol>
                <a:gridCol w="839205">
                  <a:extLst>
                    <a:ext uri="{9D8B030D-6E8A-4147-A177-3AD203B41FA5}">
                      <a16:colId xmlns:a16="http://schemas.microsoft.com/office/drawing/2014/main" val="1877290591"/>
                    </a:ext>
                  </a:extLst>
                </a:gridCol>
                <a:gridCol w="839205">
                  <a:extLst>
                    <a:ext uri="{9D8B030D-6E8A-4147-A177-3AD203B41FA5}">
                      <a16:colId xmlns:a16="http://schemas.microsoft.com/office/drawing/2014/main" val="3508171120"/>
                    </a:ext>
                  </a:extLst>
                </a:gridCol>
                <a:gridCol w="839205">
                  <a:extLst>
                    <a:ext uri="{9D8B030D-6E8A-4147-A177-3AD203B41FA5}">
                      <a16:colId xmlns:a16="http://schemas.microsoft.com/office/drawing/2014/main" val="1253372030"/>
                    </a:ext>
                  </a:extLst>
                </a:gridCol>
              </a:tblGrid>
              <a:tr h="120077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38100" cap="flat" cmpd="sng" algn="ctr">
                      <a:solidFill>
                        <a:srgbClr val="2158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2158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2158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158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38100" cap="flat" cmpd="sng" algn="ctr">
                      <a:solidFill>
                        <a:srgbClr val="2158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2158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2158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158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>
                    <a:lnL w="38100" cap="flat" cmpd="sng" algn="ctr">
                      <a:solidFill>
                        <a:srgbClr val="2158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2158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2158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158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lnL w="38100" cap="flat" cmpd="sng" algn="ctr">
                      <a:solidFill>
                        <a:srgbClr val="2158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2158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2158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21586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8038102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1976930-1C23-4055-A826-1D6ECF1F45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96" t="25662" r="47857" b="53385"/>
          <a:stretch/>
        </p:blipFill>
        <p:spPr>
          <a:xfrm flipH="1">
            <a:off x="5077032" y="2809608"/>
            <a:ext cx="848436" cy="99723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473D2776-58D4-4EE8-A24D-F19F31E95A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6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46" t="51774" r="14407" b="27273"/>
          <a:stretch/>
        </p:blipFill>
        <p:spPr>
          <a:xfrm flipH="1">
            <a:off x="5082755" y="1143776"/>
            <a:ext cx="880078" cy="1034429"/>
          </a:xfrm>
          <a:prstGeom prst="rect">
            <a:avLst/>
          </a:prstGeom>
        </p:spPr>
      </p:pic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1F38DF40-AD92-4FA3-8D02-FAC12D6BA54A}"/>
              </a:ext>
            </a:extLst>
          </p:cNvPr>
          <p:cNvGraphicFramePr>
            <a:graphicFrameLocks noGrp="1"/>
          </p:cNvGraphicFramePr>
          <p:nvPr/>
        </p:nvGraphicFramePr>
        <p:xfrm>
          <a:off x="269337" y="2130411"/>
          <a:ext cx="3356820" cy="11825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205">
                  <a:extLst>
                    <a:ext uri="{9D8B030D-6E8A-4147-A177-3AD203B41FA5}">
                      <a16:colId xmlns:a16="http://schemas.microsoft.com/office/drawing/2014/main" val="3579300143"/>
                    </a:ext>
                  </a:extLst>
                </a:gridCol>
                <a:gridCol w="839205">
                  <a:extLst>
                    <a:ext uri="{9D8B030D-6E8A-4147-A177-3AD203B41FA5}">
                      <a16:colId xmlns:a16="http://schemas.microsoft.com/office/drawing/2014/main" val="1877290591"/>
                    </a:ext>
                  </a:extLst>
                </a:gridCol>
                <a:gridCol w="839205">
                  <a:extLst>
                    <a:ext uri="{9D8B030D-6E8A-4147-A177-3AD203B41FA5}">
                      <a16:colId xmlns:a16="http://schemas.microsoft.com/office/drawing/2014/main" val="3508171120"/>
                    </a:ext>
                  </a:extLst>
                </a:gridCol>
                <a:gridCol w="839205">
                  <a:extLst>
                    <a:ext uri="{9D8B030D-6E8A-4147-A177-3AD203B41FA5}">
                      <a16:colId xmlns:a16="http://schemas.microsoft.com/office/drawing/2014/main" val="1253372030"/>
                    </a:ext>
                  </a:extLst>
                </a:gridCol>
              </a:tblGrid>
              <a:tr h="1182523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8038102"/>
                  </a:ext>
                </a:extLst>
              </a:tr>
            </a:tbl>
          </a:graphicData>
        </a:graphic>
      </p:graphicFrame>
      <p:pic>
        <p:nvPicPr>
          <p:cNvPr id="36" name="Picture 35">
            <a:extLst>
              <a:ext uri="{FF2B5EF4-FFF2-40B4-BE49-F238E27FC236}">
                <a16:creationId xmlns:a16="http://schemas.microsoft.com/office/drawing/2014/main" id="{3ED94494-CC06-4C1F-90FD-856C858472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6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46" t="51774" r="14407" b="27273"/>
          <a:stretch/>
        </p:blipFill>
        <p:spPr>
          <a:xfrm flipH="1">
            <a:off x="281588" y="2296468"/>
            <a:ext cx="880078" cy="103442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C660F0-18E1-4D44-81C4-1DED8A1FE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/>
          <a:lstStyle/>
          <a:p>
            <a:r>
              <a:rPr lang="en-US" dirty="0"/>
              <a:t>Visual Fixation Procedure</a:t>
            </a:r>
          </a:p>
        </p:txBody>
      </p:sp>
      <p:sp>
        <p:nvSpPr>
          <p:cNvPr id="33" name="Google Shape;69;p13">
            <a:extLst>
              <a:ext uri="{FF2B5EF4-FFF2-40B4-BE49-F238E27FC236}">
                <a16:creationId xmlns:a16="http://schemas.microsoft.com/office/drawing/2014/main" id="{D816B73F-F4A6-4168-9084-B96C2B4D13B2}"/>
              </a:ext>
            </a:extLst>
          </p:cNvPr>
          <p:cNvSpPr txBox="1"/>
          <p:nvPr/>
        </p:nvSpPr>
        <p:spPr>
          <a:xfrm>
            <a:off x="0" y="4143783"/>
            <a:ext cx="4571999" cy="682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</a:rPr>
              <a:t>Habituation Phase</a:t>
            </a:r>
            <a:endParaRPr sz="2000" i="1" dirty="0">
              <a:solidFill>
                <a:schemeClr val="tx1"/>
              </a:solidFill>
            </a:endParaRPr>
          </a:p>
        </p:txBody>
      </p:sp>
      <p:sp>
        <p:nvSpPr>
          <p:cNvPr id="34" name="Google Shape;69;p13">
            <a:extLst>
              <a:ext uri="{FF2B5EF4-FFF2-40B4-BE49-F238E27FC236}">
                <a16:creationId xmlns:a16="http://schemas.microsoft.com/office/drawing/2014/main" id="{A9513395-B95F-45F6-B790-10D12AF35433}"/>
              </a:ext>
            </a:extLst>
          </p:cNvPr>
          <p:cNvSpPr txBox="1"/>
          <p:nvPr/>
        </p:nvSpPr>
        <p:spPr>
          <a:xfrm>
            <a:off x="4881285" y="4169325"/>
            <a:ext cx="4262713" cy="682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tx1"/>
                </a:solidFill>
              </a:rPr>
              <a:t>Test Phase</a:t>
            </a:r>
            <a:endParaRPr sz="2000" i="1" dirty="0">
              <a:solidFill>
                <a:schemeClr val="tx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154394D-40F7-44AD-BE3B-EB09B6558040}"/>
              </a:ext>
            </a:extLst>
          </p:cNvPr>
          <p:cNvSpPr txBox="1"/>
          <p:nvPr/>
        </p:nvSpPr>
        <p:spPr>
          <a:xfrm>
            <a:off x="5623420" y="4717256"/>
            <a:ext cx="3520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Fecher</a:t>
            </a:r>
            <a:r>
              <a:rPr lang="en-US" dirty="0"/>
              <a:t> &amp; Johnson 2019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57B9E9E8-27F8-4C42-8742-DDEC03A7289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96" t="25662" r="47857" b="53385"/>
          <a:stretch/>
        </p:blipFill>
        <p:spPr>
          <a:xfrm flipH="1">
            <a:off x="5906614" y="2792110"/>
            <a:ext cx="848436" cy="997236"/>
          </a:xfrm>
          <a:prstGeom prst="rect">
            <a:avLst/>
          </a:prstGeom>
        </p:spPr>
      </p:pic>
      <p:sp>
        <p:nvSpPr>
          <p:cNvPr id="46" name="Google Shape;69;p13">
            <a:extLst>
              <a:ext uri="{FF2B5EF4-FFF2-40B4-BE49-F238E27FC236}">
                <a16:creationId xmlns:a16="http://schemas.microsoft.com/office/drawing/2014/main" id="{769847D2-669E-4A55-AF4F-4AC1C631E8BA}"/>
              </a:ext>
            </a:extLst>
          </p:cNvPr>
          <p:cNvSpPr txBox="1"/>
          <p:nvPr/>
        </p:nvSpPr>
        <p:spPr>
          <a:xfrm>
            <a:off x="5099922" y="3858629"/>
            <a:ext cx="3340701" cy="434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93CDDD"/>
                </a:solidFill>
              </a:rPr>
              <a:t>Different Voice</a:t>
            </a:r>
            <a:endParaRPr sz="1600" i="1" dirty="0">
              <a:solidFill>
                <a:srgbClr val="93CDDD"/>
              </a:solidFill>
            </a:endParaRPr>
          </a:p>
        </p:txBody>
      </p:sp>
      <p:sp>
        <p:nvSpPr>
          <p:cNvPr id="47" name="Google Shape;69;p13">
            <a:extLst>
              <a:ext uri="{FF2B5EF4-FFF2-40B4-BE49-F238E27FC236}">
                <a16:creationId xmlns:a16="http://schemas.microsoft.com/office/drawing/2014/main" id="{9F790B04-C10A-49BD-BB1E-F621E17949B0}"/>
              </a:ext>
            </a:extLst>
          </p:cNvPr>
          <p:cNvSpPr txBox="1"/>
          <p:nvPr/>
        </p:nvSpPr>
        <p:spPr>
          <a:xfrm>
            <a:off x="5099923" y="2205996"/>
            <a:ext cx="3340701" cy="330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215867"/>
                </a:solidFill>
              </a:rPr>
              <a:t>Same Voice</a:t>
            </a:r>
            <a:endParaRPr sz="1600" i="1" dirty="0">
              <a:solidFill>
                <a:srgbClr val="215867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7686FA3-D0E2-4F6D-A6A2-5EF36AC7BE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96" t="25662" r="47857" b="53385"/>
          <a:stretch/>
        </p:blipFill>
        <p:spPr>
          <a:xfrm flipH="1">
            <a:off x="6756238" y="2804883"/>
            <a:ext cx="848436" cy="99723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CCB5263-0F6C-4F64-A045-AA032D9FBC3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7030A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96" t="25662" r="47857" b="53385"/>
          <a:stretch/>
        </p:blipFill>
        <p:spPr>
          <a:xfrm flipH="1">
            <a:off x="7574709" y="2782530"/>
            <a:ext cx="848436" cy="997236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5AD4EF15-7AEA-4E36-9157-7192907CB1C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6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46" t="51774" r="14407" b="27273"/>
          <a:stretch/>
        </p:blipFill>
        <p:spPr>
          <a:xfrm flipH="1">
            <a:off x="1117268" y="2273539"/>
            <a:ext cx="880078" cy="1034429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2EBF0886-FE0E-49BA-9602-066D2B3D15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6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46" t="51774" r="14407" b="27273"/>
          <a:stretch/>
        </p:blipFill>
        <p:spPr>
          <a:xfrm flipH="1">
            <a:off x="1955030" y="2269763"/>
            <a:ext cx="880078" cy="1034429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D68A302C-8DF8-4445-8FDD-7C1B33D13B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6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46" t="51774" r="14407" b="27273"/>
          <a:stretch/>
        </p:blipFill>
        <p:spPr>
          <a:xfrm flipH="1">
            <a:off x="2801690" y="2279922"/>
            <a:ext cx="880078" cy="1034429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679723E6-B850-447A-8832-02BBD84E3B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6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46" t="51774" r="14407" b="27273"/>
          <a:stretch/>
        </p:blipFill>
        <p:spPr>
          <a:xfrm flipH="1">
            <a:off x="5917702" y="1141167"/>
            <a:ext cx="880078" cy="1034429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8EBB761F-EE60-4D32-9B90-2E19B462F1F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6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46" t="51774" r="14407" b="27273"/>
          <a:stretch/>
        </p:blipFill>
        <p:spPr>
          <a:xfrm flipH="1">
            <a:off x="6755464" y="1147551"/>
            <a:ext cx="880078" cy="1034429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3595727B-048D-412F-A9E2-BD556D46099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6">
                <a:lumMod val="50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46" t="51774" r="14407" b="27273"/>
          <a:stretch/>
        </p:blipFill>
        <p:spPr>
          <a:xfrm flipH="1">
            <a:off x="7611551" y="1147550"/>
            <a:ext cx="880078" cy="1034429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083D7D26-B3E7-4BD5-A8FA-61FB921294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882" t="15137" r="30024" b="15489"/>
          <a:stretch/>
        </p:blipFill>
        <p:spPr>
          <a:xfrm>
            <a:off x="2285999" y="5811088"/>
            <a:ext cx="3757554" cy="35682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46237EB-7055-466D-9FF9-C95DD5D1E0A7}"/>
              </a:ext>
            </a:extLst>
          </p:cNvPr>
          <p:cNvSpPr txBox="1"/>
          <p:nvPr/>
        </p:nvSpPr>
        <p:spPr>
          <a:xfrm>
            <a:off x="3592663" y="2298661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21B43A9-CD80-4BB4-AAD4-6D9E783982AC}"/>
              </a:ext>
            </a:extLst>
          </p:cNvPr>
          <p:cNvSpPr txBox="1"/>
          <p:nvPr/>
        </p:nvSpPr>
        <p:spPr>
          <a:xfrm>
            <a:off x="8449313" y="1107401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BF81757-0FFE-4628-876A-0C53D2C02A61}"/>
              </a:ext>
            </a:extLst>
          </p:cNvPr>
          <p:cNvSpPr txBox="1"/>
          <p:nvPr/>
        </p:nvSpPr>
        <p:spPr>
          <a:xfrm>
            <a:off x="8449313" y="2786032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9943DC2-C9BB-488D-8D4D-4CD7BDA20B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8882" t="15137" r="30024" b="15489"/>
          <a:stretch/>
        </p:blipFill>
        <p:spPr>
          <a:xfrm>
            <a:off x="232156" y="1091370"/>
            <a:ext cx="4107685" cy="390077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E20F2E-5E6D-4DA9-8305-E466549AC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438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46" grpId="0"/>
      <p:bldP spid="47" grpId="0"/>
      <p:bldP spid="4" grpId="0"/>
      <p:bldP spid="39" grpId="0"/>
      <p:bldP spid="4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F969F-0114-450E-820B-2629427CD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could infants learn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6B353-FAF3-49C1-AA94-CB63FBFE3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look to adults</a:t>
            </a:r>
          </a:p>
          <a:p>
            <a:pPr lvl="1"/>
            <a:r>
              <a:rPr lang="en-US" dirty="0"/>
              <a:t>Adults are also known to show a language familiarity effect</a:t>
            </a:r>
          </a:p>
          <a:p>
            <a:pPr lvl="1"/>
            <a:r>
              <a:rPr lang="en-US" dirty="0"/>
              <a:t>Thought to require some abstract phonological knowledge or comprehension</a:t>
            </a:r>
          </a:p>
          <a:p>
            <a:r>
              <a:rPr lang="en-US" dirty="0"/>
              <a:t>We can model this using acoustic properties of input</a:t>
            </a:r>
          </a:p>
          <a:p>
            <a:pPr lvl="1"/>
            <a:r>
              <a:rPr lang="en-US" dirty="0"/>
              <a:t>We will look at higher and lower level features at two timescales</a:t>
            </a:r>
          </a:p>
        </p:txBody>
      </p:sp>
      <p:sp>
        <p:nvSpPr>
          <p:cNvPr id="5" name="Google Shape;497;p47">
            <a:extLst>
              <a:ext uri="{FF2B5EF4-FFF2-40B4-BE49-F238E27FC236}">
                <a16:creationId xmlns:a16="http://schemas.microsoft.com/office/drawing/2014/main" id="{AD3098B1-794D-4F31-A25D-D733FDB13196}"/>
              </a:ext>
            </a:extLst>
          </p:cNvPr>
          <p:cNvSpPr txBox="1">
            <a:spLocks/>
          </p:cNvSpPr>
          <p:nvPr/>
        </p:nvSpPr>
        <p:spPr>
          <a:xfrm>
            <a:off x="781050" y="426244"/>
            <a:ext cx="7886700" cy="99417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Tx/>
              <a:buFontTx/>
            </a:pPr>
            <a:endParaRPr lang="en-US" dirty="0"/>
          </a:p>
        </p:txBody>
      </p:sp>
      <p:sp>
        <p:nvSpPr>
          <p:cNvPr id="8" name="Google Shape;497;p47">
            <a:extLst>
              <a:ext uri="{FF2B5EF4-FFF2-40B4-BE49-F238E27FC236}">
                <a16:creationId xmlns:a16="http://schemas.microsoft.com/office/drawing/2014/main" id="{063AF72F-561D-450A-9C3D-FA27B47BDA3F}"/>
              </a:ext>
            </a:extLst>
          </p:cNvPr>
          <p:cNvSpPr txBox="1">
            <a:spLocks/>
          </p:cNvSpPr>
          <p:nvPr/>
        </p:nvSpPr>
        <p:spPr>
          <a:xfrm>
            <a:off x="72571" y="3604277"/>
            <a:ext cx="7886700" cy="99417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Tx/>
              <a:buFontTx/>
            </a:pPr>
            <a:endParaRPr lang="en-US" dirty="0"/>
          </a:p>
        </p:txBody>
      </p:sp>
      <p:pic>
        <p:nvPicPr>
          <p:cNvPr id="9" name="Google Shape;117;p13">
            <a:extLst>
              <a:ext uri="{FF2B5EF4-FFF2-40B4-BE49-F238E27FC236}">
                <a16:creationId xmlns:a16="http://schemas.microsoft.com/office/drawing/2014/main" id="{F5EF09FC-32D8-4835-B501-E66378F07BB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9854" y="3374328"/>
            <a:ext cx="1244291" cy="145407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69;p13">
            <a:extLst>
              <a:ext uri="{FF2B5EF4-FFF2-40B4-BE49-F238E27FC236}">
                <a16:creationId xmlns:a16="http://schemas.microsoft.com/office/drawing/2014/main" id="{04C9A604-DF9A-406F-95F4-FDF38E264BAF}"/>
              </a:ext>
            </a:extLst>
          </p:cNvPr>
          <p:cNvSpPr txBox="1"/>
          <p:nvPr/>
        </p:nvSpPr>
        <p:spPr>
          <a:xfrm>
            <a:off x="6400800" y="3417604"/>
            <a:ext cx="2670629" cy="682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tx1"/>
                </a:solidFill>
              </a:rPr>
              <a:t>Long timescale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1"/>
                </a:solidFill>
              </a:rPr>
              <a:t>e.g. Speaker information</a:t>
            </a:r>
            <a:endParaRPr sz="1600" i="1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D2E220C-215A-41EA-BBA3-BA9817E03D44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5194145" y="3758758"/>
            <a:ext cx="1206655" cy="34260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805929B-0100-4D20-B4B3-C3287801B765}"/>
              </a:ext>
            </a:extLst>
          </p:cNvPr>
          <p:cNvCxnSpPr>
            <a:cxnSpLocks/>
            <a:stCxn id="9" idx="1"/>
            <a:endCxn id="18" idx="3"/>
          </p:cNvCxnSpPr>
          <p:nvPr/>
        </p:nvCxnSpPr>
        <p:spPr>
          <a:xfrm flipH="1" flipV="1">
            <a:off x="3057524" y="3793031"/>
            <a:ext cx="892330" cy="30833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69;p13">
            <a:extLst>
              <a:ext uri="{FF2B5EF4-FFF2-40B4-BE49-F238E27FC236}">
                <a16:creationId xmlns:a16="http://schemas.microsoft.com/office/drawing/2014/main" id="{0EA8CC6D-2622-4DF0-8B11-F535C4793EBF}"/>
              </a:ext>
            </a:extLst>
          </p:cNvPr>
          <p:cNvSpPr txBox="1"/>
          <p:nvPr/>
        </p:nvSpPr>
        <p:spPr>
          <a:xfrm>
            <a:off x="100691" y="3451877"/>
            <a:ext cx="2956833" cy="682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tx1"/>
                </a:solidFill>
              </a:rPr>
              <a:t>Short timescale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tx1"/>
                </a:solidFill>
              </a:rPr>
              <a:t>e.g. Phonetic information</a:t>
            </a:r>
            <a:endParaRPr sz="1600" i="1" dirty="0">
              <a:solidFill>
                <a:schemeClr val="tx1"/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1E677437-57DC-4517-927F-24874D23E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297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Picture 220"/>
          <p:cNvPicPr>
            <a:picLocks noChangeAspect="1"/>
          </p:cNvPicPr>
          <p:nvPr/>
        </p:nvPicPr>
        <p:blipFill rotWithShape="1"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11"/>
          <a:stretch/>
        </p:blipFill>
        <p:spPr>
          <a:xfrm>
            <a:off x="6112284" y="2434738"/>
            <a:ext cx="691331" cy="904217"/>
          </a:xfrm>
          <a:prstGeom prst="rect">
            <a:avLst/>
          </a:prstGeom>
        </p:spPr>
      </p:pic>
      <p:pic>
        <p:nvPicPr>
          <p:cNvPr id="222" name="Picture 221"/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6" t="4434" r="42993" b="-4434"/>
          <a:stretch/>
        </p:blipFill>
        <p:spPr>
          <a:xfrm>
            <a:off x="2266657" y="2072334"/>
            <a:ext cx="649420" cy="904217"/>
          </a:xfrm>
          <a:prstGeom prst="rect">
            <a:avLst/>
          </a:prstGeom>
        </p:spPr>
      </p:pic>
      <p:sp>
        <p:nvSpPr>
          <p:cNvPr id="484" name="Google Shape;484;p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Short Timescale – Phonetic Information</a:t>
            </a:r>
            <a:endParaRPr dirty="0"/>
          </a:p>
        </p:txBody>
      </p:sp>
      <p:sp>
        <p:nvSpPr>
          <p:cNvPr id="229" name="AutoShape 3"/>
          <p:cNvSpPr>
            <a:spLocks noChangeAspect="1" noChangeArrowheads="1" noTextEdit="1"/>
          </p:cNvSpPr>
          <p:nvPr/>
        </p:nvSpPr>
        <p:spPr bwMode="auto">
          <a:xfrm>
            <a:off x="2366070" y="691683"/>
            <a:ext cx="4360562" cy="4349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0" name="Freeform 229"/>
          <p:cNvSpPr>
            <a:spLocks/>
          </p:cNvSpPr>
          <p:nvPr/>
        </p:nvSpPr>
        <p:spPr bwMode="auto">
          <a:xfrm>
            <a:off x="4655504" y="1992612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4"/>
                  <a:pt x="52" y="27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4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1" name="Freeform 230"/>
          <p:cNvSpPr>
            <a:spLocks/>
          </p:cNvSpPr>
          <p:nvPr/>
        </p:nvSpPr>
        <p:spPr bwMode="auto">
          <a:xfrm>
            <a:off x="4280151" y="1434037"/>
            <a:ext cx="31744" cy="31744"/>
          </a:xfrm>
          <a:custGeom>
            <a:avLst/>
            <a:gdLst>
              <a:gd name="T0" fmla="*/ 26 w 52"/>
              <a:gd name="T1" fmla="*/ 52 h 52"/>
              <a:gd name="T2" fmla="*/ 45 w 52"/>
              <a:gd name="T3" fmla="*/ 45 h 52"/>
              <a:gd name="T4" fmla="*/ 52 w 52"/>
              <a:gd name="T5" fmla="*/ 26 h 52"/>
              <a:gd name="T6" fmla="*/ 45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2" y="2"/>
                  <a:pt x="7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7" y="45"/>
                </a:cubicBezTo>
                <a:cubicBezTo>
                  <a:pt x="12" y="50"/>
                  <a:pt x="19" y="52"/>
                  <a:pt x="26" y="52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2" name="Freeform 231"/>
          <p:cNvSpPr>
            <a:spLocks/>
          </p:cNvSpPr>
          <p:nvPr/>
        </p:nvSpPr>
        <p:spPr bwMode="auto">
          <a:xfrm>
            <a:off x="4705069" y="2410847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3" name="Freeform 232"/>
          <p:cNvSpPr>
            <a:spLocks/>
          </p:cNvSpPr>
          <p:nvPr/>
        </p:nvSpPr>
        <p:spPr bwMode="auto">
          <a:xfrm>
            <a:off x="4266228" y="2160240"/>
            <a:ext cx="32300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4" name="Freeform 233"/>
          <p:cNvSpPr>
            <a:spLocks/>
          </p:cNvSpPr>
          <p:nvPr/>
        </p:nvSpPr>
        <p:spPr bwMode="auto">
          <a:xfrm>
            <a:off x="3763343" y="1989827"/>
            <a:ext cx="31744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" name="Freeform 234"/>
          <p:cNvSpPr>
            <a:spLocks/>
          </p:cNvSpPr>
          <p:nvPr/>
        </p:nvSpPr>
        <p:spPr bwMode="auto">
          <a:xfrm>
            <a:off x="3881407" y="1672392"/>
            <a:ext cx="31744" cy="32300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4"/>
                  <a:pt x="52" y="27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" name="Freeform 235"/>
          <p:cNvSpPr>
            <a:spLocks/>
          </p:cNvSpPr>
          <p:nvPr/>
        </p:nvSpPr>
        <p:spPr bwMode="auto">
          <a:xfrm>
            <a:off x="4176010" y="2077818"/>
            <a:ext cx="31744" cy="31187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2"/>
                  <a:pt x="27" y="52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7" name="Freeform 236"/>
          <p:cNvSpPr>
            <a:spLocks/>
          </p:cNvSpPr>
          <p:nvPr/>
        </p:nvSpPr>
        <p:spPr bwMode="auto">
          <a:xfrm>
            <a:off x="4024532" y="2013217"/>
            <a:ext cx="31744" cy="31187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2"/>
                  <a:pt x="27" y="52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8" name="Freeform 237"/>
          <p:cNvSpPr>
            <a:spLocks/>
          </p:cNvSpPr>
          <p:nvPr/>
        </p:nvSpPr>
        <p:spPr bwMode="auto">
          <a:xfrm>
            <a:off x="4526302" y="2176947"/>
            <a:ext cx="32300" cy="31187"/>
          </a:xfrm>
          <a:custGeom>
            <a:avLst/>
            <a:gdLst>
              <a:gd name="T0" fmla="*/ 26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6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6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6" y="52"/>
                </a:moveTo>
                <a:cubicBezTo>
                  <a:pt x="33" y="52"/>
                  <a:pt x="40" y="49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49"/>
                  <a:pt x="19" y="52"/>
                  <a:pt x="26" y="52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9" name="Freeform 238"/>
          <p:cNvSpPr>
            <a:spLocks/>
          </p:cNvSpPr>
          <p:nvPr/>
        </p:nvSpPr>
        <p:spPr bwMode="auto">
          <a:xfrm>
            <a:off x="3962158" y="2373535"/>
            <a:ext cx="31744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0" name="Freeform 239"/>
          <p:cNvSpPr>
            <a:spLocks/>
          </p:cNvSpPr>
          <p:nvPr/>
        </p:nvSpPr>
        <p:spPr bwMode="auto">
          <a:xfrm>
            <a:off x="2592730" y="1915759"/>
            <a:ext cx="31744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8 w 52"/>
              <a:gd name="T11" fmla="*/ 8 h 53"/>
              <a:gd name="T12" fmla="*/ 0 w 52"/>
              <a:gd name="T13" fmla="*/ 27 h 53"/>
              <a:gd name="T14" fmla="*/ 8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4"/>
                  <a:pt x="52" y="27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1" name="Freeform 240"/>
          <p:cNvSpPr>
            <a:spLocks/>
          </p:cNvSpPr>
          <p:nvPr/>
        </p:nvSpPr>
        <p:spPr bwMode="auto">
          <a:xfrm>
            <a:off x="4225574" y="2339563"/>
            <a:ext cx="31744" cy="31744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2" name="Freeform 241"/>
          <p:cNvSpPr>
            <a:spLocks/>
          </p:cNvSpPr>
          <p:nvPr/>
        </p:nvSpPr>
        <p:spPr bwMode="auto">
          <a:xfrm>
            <a:off x="4896644" y="2556199"/>
            <a:ext cx="32300" cy="31187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2"/>
                  <a:pt x="27" y="52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3" name="Freeform 242"/>
          <p:cNvSpPr>
            <a:spLocks/>
          </p:cNvSpPr>
          <p:nvPr/>
        </p:nvSpPr>
        <p:spPr bwMode="auto">
          <a:xfrm>
            <a:off x="3834627" y="2170821"/>
            <a:ext cx="31744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1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1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4" name="Freeform 243"/>
          <p:cNvSpPr>
            <a:spLocks/>
          </p:cNvSpPr>
          <p:nvPr/>
        </p:nvSpPr>
        <p:spPr bwMode="auto">
          <a:xfrm>
            <a:off x="4545237" y="1668493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49" y="40"/>
                  <a:pt x="52" y="33"/>
                  <a:pt x="52" y="26"/>
                </a:cubicBezTo>
                <a:cubicBezTo>
                  <a:pt x="52" y="19"/>
                  <a:pt x="49" y="12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2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" name="Freeform 244"/>
          <p:cNvSpPr>
            <a:spLocks/>
          </p:cNvSpPr>
          <p:nvPr/>
        </p:nvSpPr>
        <p:spPr bwMode="auto">
          <a:xfrm>
            <a:off x="3886419" y="1999295"/>
            <a:ext cx="31744" cy="31744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" name="Freeform 245"/>
          <p:cNvSpPr>
            <a:spLocks/>
          </p:cNvSpPr>
          <p:nvPr/>
        </p:nvSpPr>
        <p:spPr bwMode="auto">
          <a:xfrm>
            <a:off x="3388547" y="2715474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49" y="40"/>
                  <a:pt x="52" y="34"/>
                  <a:pt x="52" y="27"/>
                </a:cubicBezTo>
                <a:cubicBezTo>
                  <a:pt x="52" y="20"/>
                  <a:pt x="49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4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" name="Freeform 246"/>
          <p:cNvSpPr>
            <a:spLocks/>
          </p:cNvSpPr>
          <p:nvPr/>
        </p:nvSpPr>
        <p:spPr bwMode="auto">
          <a:xfrm>
            <a:off x="3646393" y="2066680"/>
            <a:ext cx="31744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8" name="Freeform 247"/>
          <p:cNvSpPr>
            <a:spLocks/>
          </p:cNvSpPr>
          <p:nvPr/>
        </p:nvSpPr>
        <p:spPr bwMode="auto">
          <a:xfrm>
            <a:off x="4400442" y="1749245"/>
            <a:ext cx="31744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1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1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9" name="Freeform 248"/>
          <p:cNvSpPr>
            <a:spLocks/>
          </p:cNvSpPr>
          <p:nvPr/>
        </p:nvSpPr>
        <p:spPr bwMode="auto">
          <a:xfrm>
            <a:off x="3627459" y="2206463"/>
            <a:ext cx="32300" cy="31187"/>
          </a:xfrm>
          <a:custGeom>
            <a:avLst/>
            <a:gdLst>
              <a:gd name="T0" fmla="*/ 26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6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6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6" y="52"/>
                </a:moveTo>
                <a:cubicBezTo>
                  <a:pt x="33" y="52"/>
                  <a:pt x="40" y="49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49"/>
                  <a:pt x="19" y="52"/>
                  <a:pt x="26" y="52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0" name="Freeform 249"/>
          <p:cNvSpPr>
            <a:spLocks/>
          </p:cNvSpPr>
          <p:nvPr/>
        </p:nvSpPr>
        <p:spPr bwMode="auto">
          <a:xfrm>
            <a:off x="5573840" y="2350145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49" y="40"/>
                  <a:pt x="52" y="34"/>
                  <a:pt x="52" y="27"/>
                </a:cubicBezTo>
                <a:cubicBezTo>
                  <a:pt x="52" y="20"/>
                  <a:pt x="49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4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" name="Freeform 250"/>
          <p:cNvSpPr>
            <a:spLocks/>
          </p:cNvSpPr>
          <p:nvPr/>
        </p:nvSpPr>
        <p:spPr bwMode="auto">
          <a:xfrm>
            <a:off x="5544881" y="1829439"/>
            <a:ext cx="31187" cy="32300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2" name="Freeform 251"/>
          <p:cNvSpPr>
            <a:spLocks/>
          </p:cNvSpPr>
          <p:nvPr/>
        </p:nvSpPr>
        <p:spPr bwMode="auto">
          <a:xfrm>
            <a:off x="5177324" y="2146318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49" y="40"/>
                  <a:pt x="52" y="34"/>
                  <a:pt x="52" y="27"/>
                </a:cubicBezTo>
                <a:cubicBezTo>
                  <a:pt x="52" y="20"/>
                  <a:pt x="49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4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3" name="Freeform 252"/>
          <p:cNvSpPr>
            <a:spLocks/>
          </p:cNvSpPr>
          <p:nvPr/>
        </p:nvSpPr>
        <p:spPr bwMode="auto">
          <a:xfrm>
            <a:off x="5273111" y="1716944"/>
            <a:ext cx="31744" cy="32300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4"/>
                  <a:pt x="52" y="27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4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4" name="Freeform 253"/>
          <p:cNvSpPr>
            <a:spLocks/>
          </p:cNvSpPr>
          <p:nvPr/>
        </p:nvSpPr>
        <p:spPr bwMode="auto">
          <a:xfrm>
            <a:off x="5682993" y="2027140"/>
            <a:ext cx="31744" cy="31187"/>
          </a:xfrm>
          <a:custGeom>
            <a:avLst/>
            <a:gdLst>
              <a:gd name="T0" fmla="*/ 26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6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6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19" y="52"/>
                  <a:pt x="26" y="52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5" name="Freeform 254"/>
          <p:cNvSpPr>
            <a:spLocks/>
          </p:cNvSpPr>
          <p:nvPr/>
        </p:nvSpPr>
        <p:spPr bwMode="auto">
          <a:xfrm>
            <a:off x="5148922" y="1998738"/>
            <a:ext cx="32300" cy="31187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2"/>
                  <a:pt x="27" y="52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" name="Freeform 255"/>
          <p:cNvSpPr>
            <a:spLocks/>
          </p:cNvSpPr>
          <p:nvPr/>
        </p:nvSpPr>
        <p:spPr bwMode="auto">
          <a:xfrm>
            <a:off x="5184564" y="2107891"/>
            <a:ext cx="31744" cy="31187"/>
          </a:xfrm>
          <a:custGeom>
            <a:avLst/>
            <a:gdLst>
              <a:gd name="T0" fmla="*/ 26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6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6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19" y="52"/>
                  <a:pt x="26" y="52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" name="Freeform 256"/>
          <p:cNvSpPr>
            <a:spLocks/>
          </p:cNvSpPr>
          <p:nvPr/>
        </p:nvSpPr>
        <p:spPr bwMode="auto">
          <a:xfrm>
            <a:off x="5199043" y="1969222"/>
            <a:ext cx="31187" cy="31187"/>
          </a:xfrm>
          <a:custGeom>
            <a:avLst/>
            <a:gdLst>
              <a:gd name="T0" fmla="*/ 26 w 52"/>
              <a:gd name="T1" fmla="*/ 52 h 52"/>
              <a:gd name="T2" fmla="*/ 45 w 52"/>
              <a:gd name="T3" fmla="*/ 45 h 52"/>
              <a:gd name="T4" fmla="*/ 52 w 52"/>
              <a:gd name="T5" fmla="*/ 26 h 52"/>
              <a:gd name="T6" fmla="*/ 45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2"/>
                  <a:pt x="45" y="7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7"/>
                </a:cubicBezTo>
                <a:cubicBezTo>
                  <a:pt x="2" y="12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2"/>
                  <a:pt x="26" y="52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8" name="Freeform 257"/>
          <p:cNvSpPr>
            <a:spLocks/>
          </p:cNvSpPr>
          <p:nvPr/>
        </p:nvSpPr>
        <p:spPr bwMode="auto">
          <a:xfrm>
            <a:off x="5647351" y="2158569"/>
            <a:ext cx="31744" cy="32300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9" name="Freeform 258"/>
          <p:cNvSpPr>
            <a:spLocks/>
          </p:cNvSpPr>
          <p:nvPr/>
        </p:nvSpPr>
        <p:spPr bwMode="auto">
          <a:xfrm>
            <a:off x="5581080" y="2349031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0" name="Freeform 259"/>
          <p:cNvSpPr>
            <a:spLocks/>
          </p:cNvSpPr>
          <p:nvPr/>
        </p:nvSpPr>
        <p:spPr bwMode="auto">
          <a:xfrm>
            <a:off x="4882164" y="2019900"/>
            <a:ext cx="32300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1" name="Freeform 260"/>
          <p:cNvSpPr>
            <a:spLocks/>
          </p:cNvSpPr>
          <p:nvPr/>
        </p:nvSpPr>
        <p:spPr bwMode="auto">
          <a:xfrm>
            <a:off x="5495873" y="1978132"/>
            <a:ext cx="31744" cy="31187"/>
          </a:xfrm>
          <a:custGeom>
            <a:avLst/>
            <a:gdLst>
              <a:gd name="T0" fmla="*/ 26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6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6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6" y="52"/>
                </a:moveTo>
                <a:cubicBezTo>
                  <a:pt x="33" y="52"/>
                  <a:pt x="40" y="49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49"/>
                  <a:pt x="19" y="52"/>
                  <a:pt x="26" y="52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2" name="Freeform 261"/>
          <p:cNvSpPr>
            <a:spLocks/>
          </p:cNvSpPr>
          <p:nvPr/>
        </p:nvSpPr>
        <p:spPr bwMode="auto">
          <a:xfrm>
            <a:off x="6316193" y="1911304"/>
            <a:ext cx="31744" cy="32300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20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3" name="Freeform 262"/>
          <p:cNvSpPr>
            <a:spLocks/>
          </p:cNvSpPr>
          <p:nvPr/>
        </p:nvSpPr>
        <p:spPr bwMode="auto">
          <a:xfrm>
            <a:off x="5096573" y="1874548"/>
            <a:ext cx="31187" cy="31744"/>
          </a:xfrm>
          <a:custGeom>
            <a:avLst/>
            <a:gdLst>
              <a:gd name="T0" fmla="*/ 26 w 52"/>
              <a:gd name="T1" fmla="*/ 52 h 52"/>
              <a:gd name="T2" fmla="*/ 45 w 52"/>
              <a:gd name="T3" fmla="*/ 45 h 52"/>
              <a:gd name="T4" fmla="*/ 52 w 52"/>
              <a:gd name="T5" fmla="*/ 26 h 52"/>
              <a:gd name="T6" fmla="*/ 45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2" y="2"/>
                  <a:pt x="7" y="7"/>
                </a:cubicBezTo>
                <a:cubicBezTo>
                  <a:pt x="2" y="12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2"/>
                  <a:pt x="26" y="52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4" name="Freeform 263"/>
          <p:cNvSpPr>
            <a:spLocks/>
          </p:cNvSpPr>
          <p:nvPr/>
        </p:nvSpPr>
        <p:spPr bwMode="auto">
          <a:xfrm>
            <a:off x="4946765" y="2213703"/>
            <a:ext cx="32300" cy="31187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2"/>
                  <a:pt x="27" y="52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5" name="Freeform 264"/>
          <p:cNvSpPr>
            <a:spLocks/>
          </p:cNvSpPr>
          <p:nvPr/>
        </p:nvSpPr>
        <p:spPr bwMode="auto">
          <a:xfrm>
            <a:off x="5408996" y="1746460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8 w 52"/>
              <a:gd name="T11" fmla="*/ 8 h 53"/>
              <a:gd name="T12" fmla="*/ 0 w 52"/>
              <a:gd name="T13" fmla="*/ 26 h 53"/>
              <a:gd name="T14" fmla="*/ 8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" name="Freeform 265"/>
          <p:cNvSpPr>
            <a:spLocks/>
          </p:cNvSpPr>
          <p:nvPr/>
        </p:nvSpPr>
        <p:spPr bwMode="auto">
          <a:xfrm>
            <a:off x="5158389" y="2291670"/>
            <a:ext cx="31744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" name="Freeform 266"/>
          <p:cNvSpPr>
            <a:spLocks/>
          </p:cNvSpPr>
          <p:nvPr/>
        </p:nvSpPr>
        <p:spPr bwMode="auto">
          <a:xfrm>
            <a:off x="5397301" y="2257141"/>
            <a:ext cx="32300" cy="31187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2"/>
                  <a:pt x="27" y="52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8" name="Freeform 267"/>
          <p:cNvSpPr>
            <a:spLocks/>
          </p:cNvSpPr>
          <p:nvPr/>
        </p:nvSpPr>
        <p:spPr bwMode="auto">
          <a:xfrm>
            <a:off x="5851178" y="2345689"/>
            <a:ext cx="31187" cy="32300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8 w 52"/>
              <a:gd name="T11" fmla="*/ 8 h 53"/>
              <a:gd name="T12" fmla="*/ 0 w 52"/>
              <a:gd name="T13" fmla="*/ 27 h 53"/>
              <a:gd name="T14" fmla="*/ 8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4"/>
                  <a:pt x="52" y="27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9" name="Freeform 268"/>
          <p:cNvSpPr>
            <a:spLocks/>
          </p:cNvSpPr>
          <p:nvPr/>
        </p:nvSpPr>
        <p:spPr bwMode="auto">
          <a:xfrm>
            <a:off x="5009696" y="2208134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4"/>
                  <a:pt x="52" y="27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0" name="Freeform 269"/>
          <p:cNvSpPr>
            <a:spLocks/>
          </p:cNvSpPr>
          <p:nvPr/>
        </p:nvSpPr>
        <p:spPr bwMode="auto">
          <a:xfrm>
            <a:off x="5314322" y="4016960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1" name="Freeform 270"/>
          <p:cNvSpPr>
            <a:spLocks/>
          </p:cNvSpPr>
          <p:nvPr/>
        </p:nvSpPr>
        <p:spPr bwMode="auto">
          <a:xfrm>
            <a:off x="5343838" y="3800324"/>
            <a:ext cx="31744" cy="31744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1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1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2" name="Freeform 271"/>
          <p:cNvSpPr>
            <a:spLocks/>
          </p:cNvSpPr>
          <p:nvPr/>
        </p:nvSpPr>
        <p:spPr bwMode="auto">
          <a:xfrm>
            <a:off x="4927831" y="3876063"/>
            <a:ext cx="31744" cy="31187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2"/>
                  <a:pt x="27" y="52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" name="Freeform 272"/>
          <p:cNvSpPr>
            <a:spLocks/>
          </p:cNvSpPr>
          <p:nvPr/>
        </p:nvSpPr>
        <p:spPr bwMode="auto">
          <a:xfrm>
            <a:off x="5760403" y="3248431"/>
            <a:ext cx="31744" cy="32300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4" name="Freeform 273"/>
          <p:cNvSpPr>
            <a:spLocks/>
          </p:cNvSpPr>
          <p:nvPr/>
        </p:nvSpPr>
        <p:spPr bwMode="auto">
          <a:xfrm>
            <a:off x="4990761" y="4092699"/>
            <a:ext cx="32300" cy="31187"/>
          </a:xfrm>
          <a:custGeom>
            <a:avLst/>
            <a:gdLst>
              <a:gd name="T0" fmla="*/ 26 w 53"/>
              <a:gd name="T1" fmla="*/ 52 h 52"/>
              <a:gd name="T2" fmla="*/ 45 w 53"/>
              <a:gd name="T3" fmla="*/ 44 h 52"/>
              <a:gd name="T4" fmla="*/ 53 w 53"/>
              <a:gd name="T5" fmla="*/ 26 h 52"/>
              <a:gd name="T6" fmla="*/ 45 w 53"/>
              <a:gd name="T7" fmla="*/ 7 h 52"/>
              <a:gd name="T8" fmla="*/ 26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4 h 52"/>
              <a:gd name="T16" fmla="*/ 26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6" y="52"/>
                </a:moveTo>
                <a:cubicBezTo>
                  <a:pt x="33" y="52"/>
                  <a:pt x="40" y="49"/>
                  <a:pt x="45" y="44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4"/>
                </a:cubicBezTo>
                <a:cubicBezTo>
                  <a:pt x="13" y="49"/>
                  <a:pt x="20" y="52"/>
                  <a:pt x="26" y="52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5" name="Freeform 274"/>
          <p:cNvSpPr>
            <a:spLocks/>
          </p:cNvSpPr>
          <p:nvPr/>
        </p:nvSpPr>
        <p:spPr bwMode="auto">
          <a:xfrm>
            <a:off x="5259746" y="3520201"/>
            <a:ext cx="32300" cy="31187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49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49"/>
                  <a:pt x="20" y="52"/>
                  <a:pt x="27" y="52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" name="Freeform 275"/>
          <p:cNvSpPr>
            <a:spLocks/>
          </p:cNvSpPr>
          <p:nvPr/>
        </p:nvSpPr>
        <p:spPr bwMode="auto">
          <a:xfrm>
            <a:off x="5337712" y="3682260"/>
            <a:ext cx="31744" cy="32300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" name="Freeform 276"/>
          <p:cNvSpPr>
            <a:spLocks/>
          </p:cNvSpPr>
          <p:nvPr/>
        </p:nvSpPr>
        <p:spPr bwMode="auto">
          <a:xfrm>
            <a:off x="5644567" y="3446689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8" name="Freeform 277"/>
          <p:cNvSpPr>
            <a:spLocks/>
          </p:cNvSpPr>
          <p:nvPr/>
        </p:nvSpPr>
        <p:spPr bwMode="auto">
          <a:xfrm>
            <a:off x="5016378" y="4054829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" name="Freeform 278"/>
          <p:cNvSpPr>
            <a:spLocks/>
          </p:cNvSpPr>
          <p:nvPr/>
        </p:nvSpPr>
        <p:spPr bwMode="auto">
          <a:xfrm>
            <a:off x="5618392" y="4422943"/>
            <a:ext cx="31744" cy="31744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49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49"/>
                  <a:pt x="20" y="52"/>
                  <a:pt x="27" y="52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0" name="Freeform 279"/>
          <p:cNvSpPr>
            <a:spLocks/>
          </p:cNvSpPr>
          <p:nvPr/>
        </p:nvSpPr>
        <p:spPr bwMode="auto">
          <a:xfrm>
            <a:off x="5280908" y="4253644"/>
            <a:ext cx="31744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8 w 52"/>
              <a:gd name="T11" fmla="*/ 8 h 53"/>
              <a:gd name="T12" fmla="*/ 0 w 52"/>
              <a:gd name="T13" fmla="*/ 27 h 53"/>
              <a:gd name="T14" fmla="*/ 8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4"/>
                  <a:pt x="52" y="27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1" name="Freeform 280"/>
          <p:cNvSpPr>
            <a:spLocks/>
          </p:cNvSpPr>
          <p:nvPr/>
        </p:nvSpPr>
        <p:spPr bwMode="auto">
          <a:xfrm>
            <a:off x="5417906" y="3999696"/>
            <a:ext cx="32300" cy="31187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2"/>
                  <a:pt x="27" y="52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2" name="Freeform 281"/>
          <p:cNvSpPr>
            <a:spLocks/>
          </p:cNvSpPr>
          <p:nvPr/>
        </p:nvSpPr>
        <p:spPr bwMode="auto">
          <a:xfrm>
            <a:off x="5490861" y="4574978"/>
            <a:ext cx="32300" cy="31187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2"/>
                  <a:pt x="27" y="52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3" name="Freeform 282"/>
          <p:cNvSpPr>
            <a:spLocks/>
          </p:cNvSpPr>
          <p:nvPr/>
        </p:nvSpPr>
        <p:spPr bwMode="auto">
          <a:xfrm>
            <a:off x="5460788" y="3517973"/>
            <a:ext cx="32300" cy="32300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1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1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" name="Freeform 283"/>
          <p:cNvSpPr>
            <a:spLocks/>
          </p:cNvSpPr>
          <p:nvPr/>
        </p:nvSpPr>
        <p:spPr bwMode="auto">
          <a:xfrm>
            <a:off x="5463573" y="3876620"/>
            <a:ext cx="31744" cy="32300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5" name="Freeform 284"/>
          <p:cNvSpPr>
            <a:spLocks/>
          </p:cNvSpPr>
          <p:nvPr/>
        </p:nvSpPr>
        <p:spPr bwMode="auto">
          <a:xfrm>
            <a:off x="4596472" y="3572550"/>
            <a:ext cx="31744" cy="31187"/>
          </a:xfrm>
          <a:custGeom>
            <a:avLst/>
            <a:gdLst>
              <a:gd name="T0" fmla="*/ 26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6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6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6" y="52"/>
                </a:moveTo>
                <a:cubicBezTo>
                  <a:pt x="33" y="52"/>
                  <a:pt x="40" y="49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49"/>
                  <a:pt x="19" y="52"/>
                  <a:pt x="26" y="52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" name="Freeform 285"/>
          <p:cNvSpPr>
            <a:spLocks/>
          </p:cNvSpPr>
          <p:nvPr/>
        </p:nvSpPr>
        <p:spPr bwMode="auto">
          <a:xfrm>
            <a:off x="5552120" y="2903708"/>
            <a:ext cx="31744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" name="Freeform 286"/>
          <p:cNvSpPr>
            <a:spLocks/>
          </p:cNvSpPr>
          <p:nvPr/>
        </p:nvSpPr>
        <p:spPr bwMode="auto">
          <a:xfrm>
            <a:off x="5315993" y="4023643"/>
            <a:ext cx="32300" cy="31187"/>
          </a:xfrm>
          <a:custGeom>
            <a:avLst/>
            <a:gdLst>
              <a:gd name="T0" fmla="*/ 26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6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6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2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2" y="50"/>
                  <a:pt x="19" y="52"/>
                  <a:pt x="26" y="52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" name="Freeform 287"/>
          <p:cNvSpPr>
            <a:spLocks/>
          </p:cNvSpPr>
          <p:nvPr/>
        </p:nvSpPr>
        <p:spPr bwMode="auto">
          <a:xfrm>
            <a:off x="5398972" y="3531339"/>
            <a:ext cx="31744" cy="31744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1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1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" name="Freeform 288"/>
          <p:cNvSpPr>
            <a:spLocks/>
          </p:cNvSpPr>
          <p:nvPr/>
        </p:nvSpPr>
        <p:spPr bwMode="auto">
          <a:xfrm>
            <a:off x="6058347" y="4615075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" name="Freeform 289"/>
          <p:cNvSpPr>
            <a:spLocks/>
          </p:cNvSpPr>
          <p:nvPr/>
        </p:nvSpPr>
        <p:spPr bwMode="auto">
          <a:xfrm>
            <a:off x="2987575" y="2219829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" name="Freeform 290"/>
          <p:cNvSpPr>
            <a:spLocks/>
          </p:cNvSpPr>
          <p:nvPr/>
        </p:nvSpPr>
        <p:spPr bwMode="auto">
          <a:xfrm>
            <a:off x="2672924" y="1196795"/>
            <a:ext cx="31744" cy="31187"/>
          </a:xfrm>
          <a:custGeom>
            <a:avLst/>
            <a:gdLst>
              <a:gd name="T0" fmla="*/ 26 w 52"/>
              <a:gd name="T1" fmla="*/ 52 h 52"/>
              <a:gd name="T2" fmla="*/ 45 w 52"/>
              <a:gd name="T3" fmla="*/ 45 h 52"/>
              <a:gd name="T4" fmla="*/ 52 w 52"/>
              <a:gd name="T5" fmla="*/ 26 h 52"/>
              <a:gd name="T6" fmla="*/ 45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49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2" y="2"/>
                  <a:pt x="7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7" y="45"/>
                </a:cubicBezTo>
                <a:cubicBezTo>
                  <a:pt x="12" y="49"/>
                  <a:pt x="19" y="52"/>
                  <a:pt x="26" y="52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" name="Freeform 291"/>
          <p:cNvSpPr>
            <a:spLocks/>
          </p:cNvSpPr>
          <p:nvPr/>
        </p:nvSpPr>
        <p:spPr bwMode="auto">
          <a:xfrm>
            <a:off x="3244308" y="1921885"/>
            <a:ext cx="32300" cy="31187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2"/>
                  <a:pt x="27" y="52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" name="Freeform 292"/>
          <p:cNvSpPr>
            <a:spLocks/>
          </p:cNvSpPr>
          <p:nvPr/>
        </p:nvSpPr>
        <p:spPr bwMode="auto">
          <a:xfrm>
            <a:off x="2889560" y="1552100"/>
            <a:ext cx="32300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" name="Freeform 293"/>
          <p:cNvSpPr>
            <a:spLocks/>
          </p:cNvSpPr>
          <p:nvPr/>
        </p:nvSpPr>
        <p:spPr bwMode="auto">
          <a:xfrm>
            <a:off x="2716920" y="1852829"/>
            <a:ext cx="32300" cy="32300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5" name="Freeform 294"/>
          <p:cNvSpPr>
            <a:spLocks/>
          </p:cNvSpPr>
          <p:nvPr/>
        </p:nvSpPr>
        <p:spPr bwMode="auto">
          <a:xfrm>
            <a:off x="3060530" y="1670721"/>
            <a:ext cx="31744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6" name="Freeform 295"/>
          <p:cNvSpPr>
            <a:spLocks/>
          </p:cNvSpPr>
          <p:nvPr/>
        </p:nvSpPr>
        <p:spPr bwMode="auto">
          <a:xfrm>
            <a:off x="3244308" y="2146874"/>
            <a:ext cx="31744" cy="31744"/>
          </a:xfrm>
          <a:custGeom>
            <a:avLst/>
            <a:gdLst>
              <a:gd name="T0" fmla="*/ 26 w 52"/>
              <a:gd name="T1" fmla="*/ 53 h 53"/>
              <a:gd name="T2" fmla="*/ 44 w 52"/>
              <a:gd name="T3" fmla="*/ 45 h 53"/>
              <a:gd name="T4" fmla="*/ 52 w 52"/>
              <a:gd name="T5" fmla="*/ 27 h 53"/>
              <a:gd name="T6" fmla="*/ 44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4" y="45"/>
                </a:cubicBezTo>
                <a:cubicBezTo>
                  <a:pt x="49" y="40"/>
                  <a:pt x="52" y="34"/>
                  <a:pt x="52" y="27"/>
                </a:cubicBezTo>
                <a:cubicBezTo>
                  <a:pt x="52" y="20"/>
                  <a:pt x="49" y="13"/>
                  <a:pt x="44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4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" name="Freeform 296"/>
          <p:cNvSpPr>
            <a:spLocks/>
          </p:cNvSpPr>
          <p:nvPr/>
        </p:nvSpPr>
        <p:spPr bwMode="auto">
          <a:xfrm>
            <a:off x="3474867" y="1658469"/>
            <a:ext cx="31187" cy="31744"/>
          </a:xfrm>
          <a:custGeom>
            <a:avLst/>
            <a:gdLst>
              <a:gd name="T0" fmla="*/ 26 w 52"/>
              <a:gd name="T1" fmla="*/ 52 h 52"/>
              <a:gd name="T2" fmla="*/ 45 w 52"/>
              <a:gd name="T3" fmla="*/ 45 h 52"/>
              <a:gd name="T4" fmla="*/ 52 w 52"/>
              <a:gd name="T5" fmla="*/ 26 h 52"/>
              <a:gd name="T6" fmla="*/ 45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49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2" y="2"/>
                  <a:pt x="7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7" y="45"/>
                </a:cubicBezTo>
                <a:cubicBezTo>
                  <a:pt x="12" y="49"/>
                  <a:pt x="19" y="52"/>
                  <a:pt x="26" y="52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8" name="Freeform 297"/>
          <p:cNvSpPr>
            <a:spLocks/>
          </p:cNvSpPr>
          <p:nvPr/>
        </p:nvSpPr>
        <p:spPr bwMode="auto">
          <a:xfrm>
            <a:off x="3519976" y="1696896"/>
            <a:ext cx="31744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9" name="Freeform 298"/>
          <p:cNvSpPr>
            <a:spLocks/>
          </p:cNvSpPr>
          <p:nvPr/>
        </p:nvSpPr>
        <p:spPr bwMode="auto">
          <a:xfrm>
            <a:off x="3185276" y="1899052"/>
            <a:ext cx="31187" cy="31187"/>
          </a:xfrm>
          <a:custGeom>
            <a:avLst/>
            <a:gdLst>
              <a:gd name="T0" fmla="*/ 26 w 52"/>
              <a:gd name="T1" fmla="*/ 52 h 52"/>
              <a:gd name="T2" fmla="*/ 45 w 52"/>
              <a:gd name="T3" fmla="*/ 45 h 52"/>
              <a:gd name="T4" fmla="*/ 52 w 52"/>
              <a:gd name="T5" fmla="*/ 26 h 52"/>
              <a:gd name="T6" fmla="*/ 45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2" y="2"/>
                  <a:pt x="7" y="7"/>
                </a:cubicBezTo>
                <a:cubicBezTo>
                  <a:pt x="2" y="12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2"/>
                  <a:pt x="26" y="52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0" name="Freeform 299"/>
          <p:cNvSpPr>
            <a:spLocks/>
          </p:cNvSpPr>
          <p:nvPr/>
        </p:nvSpPr>
        <p:spPr bwMode="auto">
          <a:xfrm>
            <a:off x="3166899" y="1897381"/>
            <a:ext cx="31744" cy="32300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1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1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1" name="Freeform 300"/>
          <p:cNvSpPr>
            <a:spLocks/>
          </p:cNvSpPr>
          <p:nvPr/>
        </p:nvSpPr>
        <p:spPr bwMode="auto">
          <a:xfrm>
            <a:off x="3099513" y="2312275"/>
            <a:ext cx="32300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2" name="Freeform 301"/>
          <p:cNvSpPr>
            <a:spLocks/>
          </p:cNvSpPr>
          <p:nvPr/>
        </p:nvSpPr>
        <p:spPr bwMode="auto">
          <a:xfrm>
            <a:off x="3573439" y="1910190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49" y="40"/>
                  <a:pt x="52" y="34"/>
                  <a:pt x="52" y="27"/>
                </a:cubicBezTo>
                <a:cubicBezTo>
                  <a:pt x="52" y="20"/>
                  <a:pt x="49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4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3" name="Freeform 302"/>
          <p:cNvSpPr>
            <a:spLocks/>
          </p:cNvSpPr>
          <p:nvPr/>
        </p:nvSpPr>
        <p:spPr bwMode="auto">
          <a:xfrm>
            <a:off x="2709123" y="1647888"/>
            <a:ext cx="32300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3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4" name="Freeform 303"/>
          <p:cNvSpPr>
            <a:spLocks/>
          </p:cNvSpPr>
          <p:nvPr/>
        </p:nvSpPr>
        <p:spPr bwMode="auto">
          <a:xfrm>
            <a:off x="3054961" y="1772635"/>
            <a:ext cx="31187" cy="31744"/>
          </a:xfrm>
          <a:custGeom>
            <a:avLst/>
            <a:gdLst>
              <a:gd name="T0" fmla="*/ 26 w 52"/>
              <a:gd name="T1" fmla="*/ 53 h 53"/>
              <a:gd name="T2" fmla="*/ 44 w 52"/>
              <a:gd name="T3" fmla="*/ 45 h 53"/>
              <a:gd name="T4" fmla="*/ 52 w 52"/>
              <a:gd name="T5" fmla="*/ 27 h 53"/>
              <a:gd name="T6" fmla="*/ 44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4" y="45"/>
                </a:cubicBezTo>
                <a:cubicBezTo>
                  <a:pt x="49" y="40"/>
                  <a:pt x="52" y="34"/>
                  <a:pt x="52" y="27"/>
                </a:cubicBezTo>
                <a:cubicBezTo>
                  <a:pt x="52" y="20"/>
                  <a:pt x="49" y="13"/>
                  <a:pt x="44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4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5" name="Freeform 304"/>
          <p:cNvSpPr>
            <a:spLocks/>
          </p:cNvSpPr>
          <p:nvPr/>
        </p:nvSpPr>
        <p:spPr bwMode="auto">
          <a:xfrm>
            <a:off x="3836298" y="1749802"/>
            <a:ext cx="31744" cy="31187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1" y="49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1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49"/>
                  <a:pt x="20" y="52"/>
                  <a:pt x="27" y="52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6" name="Freeform 305"/>
          <p:cNvSpPr>
            <a:spLocks/>
          </p:cNvSpPr>
          <p:nvPr/>
        </p:nvSpPr>
        <p:spPr bwMode="auto">
          <a:xfrm>
            <a:off x="4032328" y="2163582"/>
            <a:ext cx="31744" cy="31187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49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49"/>
                  <a:pt x="20" y="52"/>
                  <a:pt x="27" y="52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" name="Freeform 306"/>
          <p:cNvSpPr>
            <a:spLocks/>
          </p:cNvSpPr>
          <p:nvPr/>
        </p:nvSpPr>
        <p:spPr bwMode="auto">
          <a:xfrm>
            <a:off x="3680365" y="1996510"/>
            <a:ext cx="31744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" name="Freeform 307"/>
          <p:cNvSpPr>
            <a:spLocks/>
          </p:cNvSpPr>
          <p:nvPr/>
        </p:nvSpPr>
        <p:spPr bwMode="auto">
          <a:xfrm>
            <a:off x="3071668" y="1964210"/>
            <a:ext cx="32300" cy="31744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2"/>
                  <a:pt x="27" y="52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" name="Freeform 308"/>
          <p:cNvSpPr>
            <a:spLocks/>
          </p:cNvSpPr>
          <p:nvPr/>
        </p:nvSpPr>
        <p:spPr bwMode="auto">
          <a:xfrm>
            <a:off x="3338982" y="1771521"/>
            <a:ext cx="32300" cy="31744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" name="Freeform 309"/>
          <p:cNvSpPr>
            <a:spLocks/>
          </p:cNvSpPr>
          <p:nvPr/>
        </p:nvSpPr>
        <p:spPr bwMode="auto">
          <a:xfrm>
            <a:off x="5574397" y="1373891"/>
            <a:ext cx="31187" cy="32300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4"/>
                  <a:pt x="52" y="27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" name="Freeform 310"/>
          <p:cNvSpPr>
            <a:spLocks/>
          </p:cNvSpPr>
          <p:nvPr/>
        </p:nvSpPr>
        <p:spPr bwMode="auto">
          <a:xfrm>
            <a:off x="6110139" y="1769293"/>
            <a:ext cx="31187" cy="32300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4"/>
                  <a:pt x="52" y="27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4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" name="Freeform 311"/>
          <p:cNvSpPr>
            <a:spLocks/>
          </p:cNvSpPr>
          <p:nvPr/>
        </p:nvSpPr>
        <p:spPr bwMode="auto">
          <a:xfrm>
            <a:off x="5305412" y="1607234"/>
            <a:ext cx="31187" cy="31744"/>
          </a:xfrm>
          <a:custGeom>
            <a:avLst/>
            <a:gdLst>
              <a:gd name="T0" fmla="*/ 26 w 52"/>
              <a:gd name="T1" fmla="*/ 53 h 53"/>
              <a:gd name="T2" fmla="*/ 44 w 52"/>
              <a:gd name="T3" fmla="*/ 45 h 53"/>
              <a:gd name="T4" fmla="*/ 52 w 52"/>
              <a:gd name="T5" fmla="*/ 27 h 53"/>
              <a:gd name="T6" fmla="*/ 44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4" y="45"/>
                </a:cubicBezTo>
                <a:cubicBezTo>
                  <a:pt x="49" y="40"/>
                  <a:pt x="52" y="34"/>
                  <a:pt x="52" y="27"/>
                </a:cubicBezTo>
                <a:cubicBezTo>
                  <a:pt x="52" y="20"/>
                  <a:pt x="49" y="13"/>
                  <a:pt x="44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4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" name="Freeform 312"/>
          <p:cNvSpPr>
            <a:spLocks/>
          </p:cNvSpPr>
          <p:nvPr/>
        </p:nvSpPr>
        <p:spPr bwMode="auto">
          <a:xfrm>
            <a:off x="5388391" y="2120143"/>
            <a:ext cx="31744" cy="31187"/>
          </a:xfrm>
          <a:custGeom>
            <a:avLst/>
            <a:gdLst>
              <a:gd name="T0" fmla="*/ 26 w 52"/>
              <a:gd name="T1" fmla="*/ 52 h 52"/>
              <a:gd name="T2" fmla="*/ 45 w 52"/>
              <a:gd name="T3" fmla="*/ 45 h 52"/>
              <a:gd name="T4" fmla="*/ 52 w 52"/>
              <a:gd name="T5" fmla="*/ 26 h 52"/>
              <a:gd name="T6" fmla="*/ 45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2" y="2"/>
                  <a:pt x="7" y="7"/>
                </a:cubicBezTo>
                <a:cubicBezTo>
                  <a:pt x="2" y="12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2"/>
                  <a:pt x="26" y="52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" name="Freeform 313"/>
          <p:cNvSpPr>
            <a:spLocks/>
          </p:cNvSpPr>
          <p:nvPr/>
        </p:nvSpPr>
        <p:spPr bwMode="auto">
          <a:xfrm>
            <a:off x="6198130" y="1720842"/>
            <a:ext cx="31744" cy="31187"/>
          </a:xfrm>
          <a:custGeom>
            <a:avLst/>
            <a:gdLst>
              <a:gd name="T0" fmla="*/ 26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6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6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6" y="52"/>
                </a:moveTo>
                <a:cubicBezTo>
                  <a:pt x="33" y="52"/>
                  <a:pt x="40" y="49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49"/>
                  <a:pt x="19" y="52"/>
                  <a:pt x="26" y="52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5" name="Freeform 314"/>
          <p:cNvSpPr>
            <a:spLocks/>
          </p:cNvSpPr>
          <p:nvPr/>
        </p:nvSpPr>
        <p:spPr bwMode="auto">
          <a:xfrm>
            <a:off x="6099001" y="1720286"/>
            <a:ext cx="32300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6" name="Freeform 315"/>
          <p:cNvSpPr>
            <a:spLocks/>
          </p:cNvSpPr>
          <p:nvPr/>
        </p:nvSpPr>
        <p:spPr bwMode="auto">
          <a:xfrm>
            <a:off x="6075611" y="1928568"/>
            <a:ext cx="31744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" name="Freeform 316"/>
          <p:cNvSpPr>
            <a:spLocks/>
          </p:cNvSpPr>
          <p:nvPr/>
        </p:nvSpPr>
        <p:spPr bwMode="auto">
          <a:xfrm>
            <a:off x="5375582" y="1641762"/>
            <a:ext cx="31744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8 w 52"/>
              <a:gd name="T11" fmla="*/ 8 h 53"/>
              <a:gd name="T12" fmla="*/ 0 w 52"/>
              <a:gd name="T13" fmla="*/ 27 h 53"/>
              <a:gd name="T14" fmla="*/ 8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1"/>
                  <a:pt x="52" y="34"/>
                  <a:pt x="52" y="27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1"/>
                  <a:pt x="8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8" name="Freeform 317"/>
          <p:cNvSpPr>
            <a:spLocks/>
          </p:cNvSpPr>
          <p:nvPr/>
        </p:nvSpPr>
        <p:spPr bwMode="auto">
          <a:xfrm>
            <a:off x="5460788" y="1936921"/>
            <a:ext cx="32300" cy="31187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2"/>
                  <a:pt x="27" y="52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9" name="Freeform 318"/>
          <p:cNvSpPr>
            <a:spLocks/>
          </p:cNvSpPr>
          <p:nvPr/>
        </p:nvSpPr>
        <p:spPr bwMode="auto">
          <a:xfrm>
            <a:off x="5589990" y="1784330"/>
            <a:ext cx="31744" cy="32300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0" name="Freeform 319"/>
          <p:cNvSpPr>
            <a:spLocks/>
          </p:cNvSpPr>
          <p:nvPr/>
        </p:nvSpPr>
        <p:spPr bwMode="auto">
          <a:xfrm>
            <a:off x="5627303" y="2083387"/>
            <a:ext cx="32300" cy="32300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1" name="Freeform 320"/>
          <p:cNvSpPr>
            <a:spLocks/>
          </p:cNvSpPr>
          <p:nvPr/>
        </p:nvSpPr>
        <p:spPr bwMode="auto">
          <a:xfrm>
            <a:off x="5519820" y="2266052"/>
            <a:ext cx="32300" cy="31187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2"/>
                  <a:pt x="27" y="52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2" name="Freeform 321"/>
          <p:cNvSpPr>
            <a:spLocks/>
          </p:cNvSpPr>
          <p:nvPr/>
        </p:nvSpPr>
        <p:spPr bwMode="auto">
          <a:xfrm>
            <a:off x="5989847" y="2132395"/>
            <a:ext cx="32300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3" name="Freeform 322"/>
          <p:cNvSpPr>
            <a:spLocks/>
          </p:cNvSpPr>
          <p:nvPr/>
        </p:nvSpPr>
        <p:spPr bwMode="auto">
          <a:xfrm>
            <a:off x="5349964" y="1777090"/>
            <a:ext cx="31187" cy="32300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" name="Freeform 323"/>
          <p:cNvSpPr>
            <a:spLocks/>
          </p:cNvSpPr>
          <p:nvPr/>
        </p:nvSpPr>
        <p:spPr bwMode="auto">
          <a:xfrm>
            <a:off x="5485292" y="1456870"/>
            <a:ext cx="31187" cy="32300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49" y="40"/>
                  <a:pt x="52" y="34"/>
                  <a:pt x="52" y="27"/>
                </a:cubicBezTo>
                <a:cubicBezTo>
                  <a:pt x="52" y="20"/>
                  <a:pt x="49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4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5" name="Freeform 324"/>
          <p:cNvSpPr>
            <a:spLocks/>
          </p:cNvSpPr>
          <p:nvPr/>
        </p:nvSpPr>
        <p:spPr bwMode="auto">
          <a:xfrm>
            <a:off x="5279794" y="1730867"/>
            <a:ext cx="32300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3" y="50"/>
                  <a:pt x="20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6" name="Freeform 325"/>
          <p:cNvSpPr>
            <a:spLocks/>
          </p:cNvSpPr>
          <p:nvPr/>
        </p:nvSpPr>
        <p:spPr bwMode="auto">
          <a:xfrm>
            <a:off x="5743696" y="2038835"/>
            <a:ext cx="32300" cy="32300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3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" name="Freeform 326"/>
          <p:cNvSpPr>
            <a:spLocks/>
          </p:cNvSpPr>
          <p:nvPr/>
        </p:nvSpPr>
        <p:spPr bwMode="auto">
          <a:xfrm>
            <a:off x="5951978" y="1825541"/>
            <a:ext cx="31744" cy="31744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8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8" name="Freeform 327"/>
          <p:cNvSpPr>
            <a:spLocks/>
          </p:cNvSpPr>
          <p:nvPr/>
        </p:nvSpPr>
        <p:spPr bwMode="auto">
          <a:xfrm>
            <a:off x="6044424" y="1611689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9" name="Freeform 328"/>
          <p:cNvSpPr>
            <a:spLocks/>
          </p:cNvSpPr>
          <p:nvPr/>
        </p:nvSpPr>
        <p:spPr bwMode="auto">
          <a:xfrm>
            <a:off x="6559004" y="1501422"/>
            <a:ext cx="31744" cy="32300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0" name="Freeform 329"/>
          <p:cNvSpPr>
            <a:spLocks/>
          </p:cNvSpPr>
          <p:nvPr/>
        </p:nvSpPr>
        <p:spPr bwMode="auto">
          <a:xfrm>
            <a:off x="6066700" y="4116646"/>
            <a:ext cx="31744" cy="31744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49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49"/>
                  <a:pt x="20" y="52"/>
                  <a:pt x="27" y="52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1" name="Freeform 330"/>
          <p:cNvSpPr>
            <a:spLocks/>
          </p:cNvSpPr>
          <p:nvPr/>
        </p:nvSpPr>
        <p:spPr bwMode="auto">
          <a:xfrm>
            <a:off x="6222633" y="4366139"/>
            <a:ext cx="31744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8 w 52"/>
              <a:gd name="T11" fmla="*/ 8 h 53"/>
              <a:gd name="T12" fmla="*/ 0 w 52"/>
              <a:gd name="T13" fmla="*/ 27 h 53"/>
              <a:gd name="T14" fmla="*/ 8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4"/>
                  <a:pt x="52" y="27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2" name="Freeform 331"/>
          <p:cNvSpPr>
            <a:spLocks/>
          </p:cNvSpPr>
          <p:nvPr/>
        </p:nvSpPr>
        <p:spPr bwMode="auto">
          <a:xfrm>
            <a:off x="5942511" y="3946233"/>
            <a:ext cx="31744" cy="31744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3" name="Freeform 332"/>
          <p:cNvSpPr>
            <a:spLocks/>
          </p:cNvSpPr>
          <p:nvPr/>
        </p:nvSpPr>
        <p:spPr bwMode="auto">
          <a:xfrm>
            <a:off x="6124618" y="4517617"/>
            <a:ext cx="31744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4" name="Freeform 333"/>
          <p:cNvSpPr>
            <a:spLocks/>
          </p:cNvSpPr>
          <p:nvPr/>
        </p:nvSpPr>
        <p:spPr bwMode="auto">
          <a:xfrm>
            <a:off x="6151907" y="3773035"/>
            <a:ext cx="31744" cy="31744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49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49"/>
                  <a:pt x="20" y="52"/>
                  <a:pt x="27" y="52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5" name="Freeform 334"/>
          <p:cNvSpPr>
            <a:spLocks/>
          </p:cNvSpPr>
          <p:nvPr/>
        </p:nvSpPr>
        <p:spPr bwMode="auto">
          <a:xfrm>
            <a:off x="5612823" y="4338850"/>
            <a:ext cx="32300" cy="31187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2"/>
                  <a:pt x="27" y="52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6" name="Freeform 335"/>
          <p:cNvSpPr>
            <a:spLocks/>
          </p:cNvSpPr>
          <p:nvPr/>
        </p:nvSpPr>
        <p:spPr bwMode="auto">
          <a:xfrm>
            <a:off x="5437955" y="3080246"/>
            <a:ext cx="31744" cy="31744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" name="Freeform 336"/>
          <p:cNvSpPr>
            <a:spLocks/>
          </p:cNvSpPr>
          <p:nvPr/>
        </p:nvSpPr>
        <p:spPr bwMode="auto">
          <a:xfrm>
            <a:off x="6102342" y="4127784"/>
            <a:ext cx="31187" cy="31187"/>
          </a:xfrm>
          <a:custGeom>
            <a:avLst/>
            <a:gdLst>
              <a:gd name="T0" fmla="*/ 26 w 52"/>
              <a:gd name="T1" fmla="*/ 52 h 52"/>
              <a:gd name="T2" fmla="*/ 45 w 52"/>
              <a:gd name="T3" fmla="*/ 45 h 52"/>
              <a:gd name="T4" fmla="*/ 52 w 52"/>
              <a:gd name="T5" fmla="*/ 26 h 52"/>
              <a:gd name="T6" fmla="*/ 45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2" y="2"/>
                  <a:pt x="7" y="7"/>
                </a:cubicBezTo>
                <a:cubicBezTo>
                  <a:pt x="2" y="12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2"/>
                  <a:pt x="26" y="52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" name="Freeform 337"/>
          <p:cNvSpPr>
            <a:spLocks/>
          </p:cNvSpPr>
          <p:nvPr/>
        </p:nvSpPr>
        <p:spPr bwMode="auto">
          <a:xfrm>
            <a:off x="5934714" y="4026984"/>
            <a:ext cx="31744" cy="32300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9" name="Freeform 338"/>
          <p:cNvSpPr>
            <a:spLocks/>
          </p:cNvSpPr>
          <p:nvPr/>
        </p:nvSpPr>
        <p:spPr bwMode="auto">
          <a:xfrm>
            <a:off x="5870670" y="4240835"/>
            <a:ext cx="31187" cy="31187"/>
          </a:xfrm>
          <a:custGeom>
            <a:avLst/>
            <a:gdLst>
              <a:gd name="T0" fmla="*/ 26 w 52"/>
              <a:gd name="T1" fmla="*/ 52 h 52"/>
              <a:gd name="T2" fmla="*/ 45 w 52"/>
              <a:gd name="T3" fmla="*/ 45 h 52"/>
              <a:gd name="T4" fmla="*/ 52 w 52"/>
              <a:gd name="T5" fmla="*/ 26 h 52"/>
              <a:gd name="T6" fmla="*/ 45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2" y="2"/>
                  <a:pt x="7" y="7"/>
                </a:cubicBezTo>
                <a:cubicBezTo>
                  <a:pt x="2" y="12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2"/>
                  <a:pt x="26" y="52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0" name="Freeform 339"/>
          <p:cNvSpPr>
            <a:spLocks/>
          </p:cNvSpPr>
          <p:nvPr/>
        </p:nvSpPr>
        <p:spPr bwMode="auto">
          <a:xfrm>
            <a:off x="6259389" y="4630111"/>
            <a:ext cx="31744" cy="31187"/>
          </a:xfrm>
          <a:custGeom>
            <a:avLst/>
            <a:gdLst>
              <a:gd name="T0" fmla="*/ 26 w 52"/>
              <a:gd name="T1" fmla="*/ 52 h 52"/>
              <a:gd name="T2" fmla="*/ 45 w 52"/>
              <a:gd name="T3" fmla="*/ 45 h 52"/>
              <a:gd name="T4" fmla="*/ 52 w 52"/>
              <a:gd name="T5" fmla="*/ 26 h 52"/>
              <a:gd name="T6" fmla="*/ 45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2"/>
                  <a:pt x="45" y="7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7" y="45"/>
                </a:cubicBezTo>
                <a:cubicBezTo>
                  <a:pt x="12" y="50"/>
                  <a:pt x="19" y="52"/>
                  <a:pt x="26" y="52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1" name="Freeform 340"/>
          <p:cNvSpPr>
            <a:spLocks/>
          </p:cNvSpPr>
          <p:nvPr/>
        </p:nvSpPr>
        <p:spPr bwMode="auto">
          <a:xfrm>
            <a:off x="5553234" y="4119987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49" y="40"/>
                  <a:pt x="52" y="33"/>
                  <a:pt x="52" y="26"/>
                </a:cubicBezTo>
                <a:cubicBezTo>
                  <a:pt x="52" y="19"/>
                  <a:pt x="49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2" name="Freeform 341"/>
          <p:cNvSpPr>
            <a:spLocks/>
          </p:cNvSpPr>
          <p:nvPr/>
        </p:nvSpPr>
        <p:spPr bwMode="auto">
          <a:xfrm>
            <a:off x="5618949" y="3783060"/>
            <a:ext cx="31744" cy="31744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1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1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3" name="Freeform 342"/>
          <p:cNvSpPr>
            <a:spLocks/>
          </p:cNvSpPr>
          <p:nvPr/>
        </p:nvSpPr>
        <p:spPr bwMode="auto">
          <a:xfrm>
            <a:off x="5351635" y="4642363"/>
            <a:ext cx="31187" cy="31187"/>
          </a:xfrm>
          <a:custGeom>
            <a:avLst/>
            <a:gdLst>
              <a:gd name="T0" fmla="*/ 26 w 52"/>
              <a:gd name="T1" fmla="*/ 52 h 52"/>
              <a:gd name="T2" fmla="*/ 45 w 52"/>
              <a:gd name="T3" fmla="*/ 45 h 52"/>
              <a:gd name="T4" fmla="*/ 52 w 52"/>
              <a:gd name="T5" fmla="*/ 26 h 52"/>
              <a:gd name="T6" fmla="*/ 45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49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2" y="2"/>
                  <a:pt x="7" y="7"/>
                </a:cubicBezTo>
                <a:cubicBezTo>
                  <a:pt x="2" y="12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49"/>
                  <a:pt x="19" y="52"/>
                  <a:pt x="26" y="52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4" name="Freeform 343"/>
          <p:cNvSpPr>
            <a:spLocks/>
          </p:cNvSpPr>
          <p:nvPr/>
        </p:nvSpPr>
        <p:spPr bwMode="auto">
          <a:xfrm>
            <a:off x="5710281" y="3771365"/>
            <a:ext cx="31744" cy="31187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2"/>
                  <a:pt x="27" y="52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5" name="Freeform 344"/>
          <p:cNvSpPr>
            <a:spLocks/>
          </p:cNvSpPr>
          <p:nvPr/>
        </p:nvSpPr>
        <p:spPr bwMode="auto">
          <a:xfrm>
            <a:off x="6083964" y="4126670"/>
            <a:ext cx="32300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6" name="Freeform 345"/>
          <p:cNvSpPr>
            <a:spLocks/>
          </p:cNvSpPr>
          <p:nvPr/>
        </p:nvSpPr>
        <p:spPr bwMode="auto">
          <a:xfrm>
            <a:off x="5537641" y="4553259"/>
            <a:ext cx="31744" cy="31187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2"/>
                  <a:pt x="27" y="52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7" name="Freeform 346"/>
          <p:cNvSpPr>
            <a:spLocks/>
          </p:cNvSpPr>
          <p:nvPr/>
        </p:nvSpPr>
        <p:spPr bwMode="auto">
          <a:xfrm>
            <a:off x="5787134" y="4234152"/>
            <a:ext cx="31744" cy="31744"/>
          </a:xfrm>
          <a:custGeom>
            <a:avLst/>
            <a:gdLst>
              <a:gd name="T0" fmla="*/ 26 w 52"/>
              <a:gd name="T1" fmla="*/ 53 h 53"/>
              <a:gd name="T2" fmla="*/ 44 w 52"/>
              <a:gd name="T3" fmla="*/ 45 h 53"/>
              <a:gd name="T4" fmla="*/ 52 w 52"/>
              <a:gd name="T5" fmla="*/ 27 h 53"/>
              <a:gd name="T6" fmla="*/ 44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4" y="45"/>
                </a:cubicBezTo>
                <a:cubicBezTo>
                  <a:pt x="49" y="40"/>
                  <a:pt x="52" y="34"/>
                  <a:pt x="52" y="27"/>
                </a:cubicBezTo>
                <a:cubicBezTo>
                  <a:pt x="52" y="20"/>
                  <a:pt x="49" y="13"/>
                  <a:pt x="44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4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" name="Freeform 347"/>
          <p:cNvSpPr>
            <a:spLocks/>
          </p:cNvSpPr>
          <p:nvPr/>
        </p:nvSpPr>
        <p:spPr bwMode="auto">
          <a:xfrm>
            <a:off x="5671855" y="4087687"/>
            <a:ext cx="31744" cy="31187"/>
          </a:xfrm>
          <a:custGeom>
            <a:avLst/>
            <a:gdLst>
              <a:gd name="T0" fmla="*/ 26 w 52"/>
              <a:gd name="T1" fmla="*/ 52 h 52"/>
              <a:gd name="T2" fmla="*/ 45 w 52"/>
              <a:gd name="T3" fmla="*/ 45 h 52"/>
              <a:gd name="T4" fmla="*/ 52 w 52"/>
              <a:gd name="T5" fmla="*/ 26 h 52"/>
              <a:gd name="T6" fmla="*/ 45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49" y="40"/>
                  <a:pt x="52" y="33"/>
                  <a:pt x="52" y="26"/>
                </a:cubicBezTo>
                <a:cubicBezTo>
                  <a:pt x="52" y="19"/>
                  <a:pt x="49" y="12"/>
                  <a:pt x="45" y="7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7"/>
                </a:cubicBezTo>
                <a:cubicBezTo>
                  <a:pt x="2" y="12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2"/>
                  <a:pt x="26" y="52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" name="Freeform 348"/>
          <p:cNvSpPr>
            <a:spLocks/>
          </p:cNvSpPr>
          <p:nvPr/>
        </p:nvSpPr>
        <p:spPr bwMode="auto">
          <a:xfrm>
            <a:off x="5726432" y="4096040"/>
            <a:ext cx="31187" cy="31187"/>
          </a:xfrm>
          <a:custGeom>
            <a:avLst/>
            <a:gdLst>
              <a:gd name="T0" fmla="*/ 26 w 52"/>
              <a:gd name="T1" fmla="*/ 52 h 52"/>
              <a:gd name="T2" fmla="*/ 44 w 52"/>
              <a:gd name="T3" fmla="*/ 45 h 52"/>
              <a:gd name="T4" fmla="*/ 52 w 52"/>
              <a:gd name="T5" fmla="*/ 26 h 52"/>
              <a:gd name="T6" fmla="*/ 44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50"/>
                  <a:pt x="44" y="45"/>
                </a:cubicBezTo>
                <a:cubicBezTo>
                  <a:pt x="49" y="40"/>
                  <a:pt x="52" y="33"/>
                  <a:pt x="52" y="26"/>
                </a:cubicBezTo>
                <a:cubicBezTo>
                  <a:pt x="52" y="19"/>
                  <a:pt x="49" y="12"/>
                  <a:pt x="44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2" y="2"/>
                  <a:pt x="7" y="7"/>
                </a:cubicBezTo>
                <a:cubicBezTo>
                  <a:pt x="2" y="12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2"/>
                  <a:pt x="26" y="52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" name="Freeform 349"/>
          <p:cNvSpPr>
            <a:spLocks/>
          </p:cNvSpPr>
          <p:nvPr/>
        </p:nvSpPr>
        <p:spPr bwMode="auto">
          <a:xfrm>
            <a:off x="3580122" y="2166366"/>
            <a:ext cx="31744" cy="32300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1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1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" name="Freeform 350"/>
          <p:cNvSpPr>
            <a:spLocks/>
          </p:cNvSpPr>
          <p:nvPr/>
        </p:nvSpPr>
        <p:spPr bwMode="auto">
          <a:xfrm>
            <a:off x="4359231" y="2905935"/>
            <a:ext cx="32300" cy="32300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1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1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" name="Freeform 351"/>
          <p:cNvSpPr>
            <a:spLocks/>
          </p:cNvSpPr>
          <p:nvPr/>
        </p:nvSpPr>
        <p:spPr bwMode="auto">
          <a:xfrm>
            <a:off x="4848193" y="1864524"/>
            <a:ext cx="31744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" name="Freeform 352"/>
          <p:cNvSpPr>
            <a:spLocks/>
          </p:cNvSpPr>
          <p:nvPr/>
        </p:nvSpPr>
        <p:spPr bwMode="auto">
          <a:xfrm>
            <a:off x="4700057" y="2494383"/>
            <a:ext cx="31744" cy="32300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8 w 52"/>
              <a:gd name="T11" fmla="*/ 8 h 53"/>
              <a:gd name="T12" fmla="*/ 0 w 52"/>
              <a:gd name="T13" fmla="*/ 27 h 53"/>
              <a:gd name="T14" fmla="*/ 8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4"/>
                  <a:pt x="52" y="27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" name="Freeform 353"/>
          <p:cNvSpPr>
            <a:spLocks/>
          </p:cNvSpPr>
          <p:nvPr/>
        </p:nvSpPr>
        <p:spPr bwMode="auto">
          <a:xfrm>
            <a:off x="3625231" y="2120143"/>
            <a:ext cx="31744" cy="31187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49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49"/>
                  <a:pt x="20" y="52"/>
                  <a:pt x="27" y="52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5" name="Freeform 354"/>
          <p:cNvSpPr>
            <a:spLocks/>
          </p:cNvSpPr>
          <p:nvPr/>
        </p:nvSpPr>
        <p:spPr bwMode="auto">
          <a:xfrm>
            <a:off x="3944337" y="2068908"/>
            <a:ext cx="31744" cy="32300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6" name="Freeform 355"/>
          <p:cNvSpPr>
            <a:spLocks/>
          </p:cNvSpPr>
          <p:nvPr/>
        </p:nvSpPr>
        <p:spPr bwMode="auto">
          <a:xfrm>
            <a:off x="4236155" y="2143533"/>
            <a:ext cx="32300" cy="32300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8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7" name="Freeform 356"/>
          <p:cNvSpPr>
            <a:spLocks/>
          </p:cNvSpPr>
          <p:nvPr/>
        </p:nvSpPr>
        <p:spPr bwMode="auto">
          <a:xfrm>
            <a:off x="4306882" y="2225398"/>
            <a:ext cx="31744" cy="32300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1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1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" name="Freeform 357"/>
          <p:cNvSpPr>
            <a:spLocks/>
          </p:cNvSpPr>
          <p:nvPr/>
        </p:nvSpPr>
        <p:spPr bwMode="auto">
          <a:xfrm>
            <a:off x="4142038" y="1897938"/>
            <a:ext cx="31187" cy="31744"/>
          </a:xfrm>
          <a:custGeom>
            <a:avLst/>
            <a:gdLst>
              <a:gd name="T0" fmla="*/ 26 w 52"/>
              <a:gd name="T1" fmla="*/ 52 h 52"/>
              <a:gd name="T2" fmla="*/ 45 w 52"/>
              <a:gd name="T3" fmla="*/ 45 h 52"/>
              <a:gd name="T4" fmla="*/ 52 w 52"/>
              <a:gd name="T5" fmla="*/ 26 h 52"/>
              <a:gd name="T6" fmla="*/ 45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49" y="40"/>
                  <a:pt x="52" y="33"/>
                  <a:pt x="52" y="26"/>
                </a:cubicBezTo>
                <a:cubicBezTo>
                  <a:pt x="52" y="19"/>
                  <a:pt x="49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2" y="2"/>
                  <a:pt x="7" y="7"/>
                </a:cubicBezTo>
                <a:cubicBezTo>
                  <a:pt x="2" y="12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2"/>
                  <a:pt x="26" y="52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" name="Freeform 358"/>
          <p:cNvSpPr>
            <a:spLocks/>
          </p:cNvSpPr>
          <p:nvPr/>
        </p:nvSpPr>
        <p:spPr bwMode="auto">
          <a:xfrm>
            <a:off x="4197729" y="2318401"/>
            <a:ext cx="31187" cy="31187"/>
          </a:xfrm>
          <a:custGeom>
            <a:avLst/>
            <a:gdLst>
              <a:gd name="T0" fmla="*/ 26 w 52"/>
              <a:gd name="T1" fmla="*/ 52 h 52"/>
              <a:gd name="T2" fmla="*/ 45 w 52"/>
              <a:gd name="T3" fmla="*/ 45 h 52"/>
              <a:gd name="T4" fmla="*/ 52 w 52"/>
              <a:gd name="T5" fmla="*/ 26 h 52"/>
              <a:gd name="T6" fmla="*/ 45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2" y="2"/>
                  <a:pt x="7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7" y="45"/>
                </a:cubicBezTo>
                <a:cubicBezTo>
                  <a:pt x="12" y="50"/>
                  <a:pt x="19" y="52"/>
                  <a:pt x="26" y="52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" name="Freeform 359"/>
          <p:cNvSpPr>
            <a:spLocks/>
          </p:cNvSpPr>
          <p:nvPr/>
        </p:nvSpPr>
        <p:spPr bwMode="auto">
          <a:xfrm>
            <a:off x="5036984" y="2849131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4"/>
                  <a:pt x="52" y="27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4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" name="Freeform 360"/>
          <p:cNvSpPr>
            <a:spLocks/>
          </p:cNvSpPr>
          <p:nvPr/>
        </p:nvSpPr>
        <p:spPr bwMode="auto">
          <a:xfrm>
            <a:off x="3530000" y="2145761"/>
            <a:ext cx="31744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1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1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" name="Freeform 361"/>
          <p:cNvSpPr>
            <a:spLocks/>
          </p:cNvSpPr>
          <p:nvPr/>
        </p:nvSpPr>
        <p:spPr bwMode="auto">
          <a:xfrm>
            <a:off x="3576223" y="1850044"/>
            <a:ext cx="31744" cy="31744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" name="Freeform 362"/>
          <p:cNvSpPr>
            <a:spLocks/>
          </p:cNvSpPr>
          <p:nvPr/>
        </p:nvSpPr>
        <p:spPr bwMode="auto">
          <a:xfrm>
            <a:off x="3939325" y="2667023"/>
            <a:ext cx="31744" cy="31744"/>
          </a:xfrm>
          <a:custGeom>
            <a:avLst/>
            <a:gdLst>
              <a:gd name="T0" fmla="*/ 26 w 52"/>
              <a:gd name="T1" fmla="*/ 52 h 52"/>
              <a:gd name="T2" fmla="*/ 45 w 52"/>
              <a:gd name="T3" fmla="*/ 45 h 52"/>
              <a:gd name="T4" fmla="*/ 52 w 52"/>
              <a:gd name="T5" fmla="*/ 26 h 52"/>
              <a:gd name="T6" fmla="*/ 45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49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2" y="2"/>
                  <a:pt x="7" y="7"/>
                </a:cubicBezTo>
                <a:cubicBezTo>
                  <a:pt x="2" y="12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49"/>
                  <a:pt x="19" y="52"/>
                  <a:pt x="26" y="52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4" name="Freeform 363"/>
          <p:cNvSpPr>
            <a:spLocks/>
          </p:cNvSpPr>
          <p:nvPr/>
        </p:nvSpPr>
        <p:spPr bwMode="auto">
          <a:xfrm>
            <a:off x="5055362" y="1990941"/>
            <a:ext cx="32300" cy="31187"/>
          </a:xfrm>
          <a:custGeom>
            <a:avLst/>
            <a:gdLst>
              <a:gd name="T0" fmla="*/ 26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6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6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2"/>
                  <a:pt x="26" y="52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5" name="Freeform 364"/>
          <p:cNvSpPr>
            <a:spLocks/>
          </p:cNvSpPr>
          <p:nvPr/>
        </p:nvSpPr>
        <p:spPr bwMode="auto">
          <a:xfrm>
            <a:off x="5029187" y="2164695"/>
            <a:ext cx="31744" cy="31744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6" name="Freeform 365"/>
          <p:cNvSpPr>
            <a:spLocks/>
          </p:cNvSpPr>
          <p:nvPr/>
        </p:nvSpPr>
        <p:spPr bwMode="auto">
          <a:xfrm>
            <a:off x="3725474" y="1860069"/>
            <a:ext cx="31744" cy="32300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7" name="Freeform 366"/>
          <p:cNvSpPr>
            <a:spLocks/>
          </p:cNvSpPr>
          <p:nvPr/>
        </p:nvSpPr>
        <p:spPr bwMode="auto">
          <a:xfrm>
            <a:off x="4008938" y="2196439"/>
            <a:ext cx="31744" cy="31744"/>
          </a:xfrm>
          <a:custGeom>
            <a:avLst/>
            <a:gdLst>
              <a:gd name="T0" fmla="*/ 26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6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6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19" y="52"/>
                  <a:pt x="26" y="52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" name="Freeform 367"/>
          <p:cNvSpPr>
            <a:spLocks/>
          </p:cNvSpPr>
          <p:nvPr/>
        </p:nvSpPr>
        <p:spPr bwMode="auto">
          <a:xfrm>
            <a:off x="4589233" y="2487143"/>
            <a:ext cx="31744" cy="31744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2"/>
                  <a:pt x="27" y="52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9" name="Freeform 368"/>
          <p:cNvSpPr>
            <a:spLocks/>
          </p:cNvSpPr>
          <p:nvPr/>
        </p:nvSpPr>
        <p:spPr bwMode="auto">
          <a:xfrm>
            <a:off x="4430515" y="2160240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4"/>
                  <a:pt x="52" y="27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4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0" name="Freeform 369"/>
          <p:cNvSpPr>
            <a:spLocks/>
          </p:cNvSpPr>
          <p:nvPr/>
        </p:nvSpPr>
        <p:spPr bwMode="auto">
          <a:xfrm>
            <a:off x="4973497" y="2491598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1" name="Freeform 370"/>
          <p:cNvSpPr>
            <a:spLocks/>
          </p:cNvSpPr>
          <p:nvPr/>
        </p:nvSpPr>
        <p:spPr bwMode="auto">
          <a:xfrm>
            <a:off x="5517035" y="2299466"/>
            <a:ext cx="31187" cy="31187"/>
          </a:xfrm>
          <a:custGeom>
            <a:avLst/>
            <a:gdLst>
              <a:gd name="T0" fmla="*/ 26 w 52"/>
              <a:gd name="T1" fmla="*/ 52 h 52"/>
              <a:gd name="T2" fmla="*/ 45 w 52"/>
              <a:gd name="T3" fmla="*/ 45 h 52"/>
              <a:gd name="T4" fmla="*/ 52 w 52"/>
              <a:gd name="T5" fmla="*/ 26 h 52"/>
              <a:gd name="T6" fmla="*/ 45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2"/>
                  <a:pt x="45" y="7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7"/>
                </a:cubicBezTo>
                <a:cubicBezTo>
                  <a:pt x="2" y="12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2"/>
                  <a:pt x="26" y="52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2" name="Freeform 371"/>
          <p:cNvSpPr>
            <a:spLocks/>
          </p:cNvSpPr>
          <p:nvPr/>
        </p:nvSpPr>
        <p:spPr bwMode="auto">
          <a:xfrm>
            <a:off x="5346623" y="2786758"/>
            <a:ext cx="31744" cy="32300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4"/>
                  <a:pt x="52" y="27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3" name="Freeform 372"/>
          <p:cNvSpPr>
            <a:spLocks/>
          </p:cNvSpPr>
          <p:nvPr/>
        </p:nvSpPr>
        <p:spPr bwMode="auto">
          <a:xfrm>
            <a:off x="5100471" y="2598524"/>
            <a:ext cx="32300" cy="31187"/>
          </a:xfrm>
          <a:custGeom>
            <a:avLst/>
            <a:gdLst>
              <a:gd name="T0" fmla="*/ 26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6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6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19" y="52"/>
                  <a:pt x="26" y="52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4" name="Freeform 373"/>
          <p:cNvSpPr>
            <a:spLocks/>
          </p:cNvSpPr>
          <p:nvPr/>
        </p:nvSpPr>
        <p:spPr bwMode="auto">
          <a:xfrm>
            <a:off x="5213523" y="2460969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1"/>
                  <a:pt x="52" y="34"/>
                  <a:pt x="52" y="27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1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5" name="Freeform 374"/>
          <p:cNvSpPr>
            <a:spLocks/>
          </p:cNvSpPr>
          <p:nvPr/>
        </p:nvSpPr>
        <p:spPr bwMode="auto">
          <a:xfrm>
            <a:off x="5446309" y="2371864"/>
            <a:ext cx="32300" cy="31744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6" name="Freeform 375"/>
          <p:cNvSpPr>
            <a:spLocks/>
          </p:cNvSpPr>
          <p:nvPr/>
        </p:nvSpPr>
        <p:spPr bwMode="auto">
          <a:xfrm>
            <a:off x="5400642" y="2540049"/>
            <a:ext cx="31744" cy="32300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7" name="Freeform 376"/>
          <p:cNvSpPr>
            <a:spLocks/>
          </p:cNvSpPr>
          <p:nvPr/>
        </p:nvSpPr>
        <p:spPr bwMode="auto">
          <a:xfrm>
            <a:off x="4760759" y="2528354"/>
            <a:ext cx="31187" cy="31187"/>
          </a:xfrm>
          <a:custGeom>
            <a:avLst/>
            <a:gdLst>
              <a:gd name="T0" fmla="*/ 26 w 52"/>
              <a:gd name="T1" fmla="*/ 52 h 52"/>
              <a:gd name="T2" fmla="*/ 45 w 52"/>
              <a:gd name="T3" fmla="*/ 45 h 52"/>
              <a:gd name="T4" fmla="*/ 52 w 52"/>
              <a:gd name="T5" fmla="*/ 26 h 52"/>
              <a:gd name="T6" fmla="*/ 45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2"/>
                  <a:pt x="45" y="7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7"/>
                </a:cubicBezTo>
                <a:cubicBezTo>
                  <a:pt x="2" y="12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2"/>
                  <a:pt x="26" y="52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" name="Freeform 377"/>
          <p:cNvSpPr>
            <a:spLocks/>
          </p:cNvSpPr>
          <p:nvPr/>
        </p:nvSpPr>
        <p:spPr bwMode="auto">
          <a:xfrm>
            <a:off x="5103812" y="2358498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4"/>
                  <a:pt x="52" y="27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4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" name="Freeform 378"/>
          <p:cNvSpPr>
            <a:spLocks/>
          </p:cNvSpPr>
          <p:nvPr/>
        </p:nvSpPr>
        <p:spPr bwMode="auto">
          <a:xfrm>
            <a:off x="5945852" y="2449274"/>
            <a:ext cx="32300" cy="31187"/>
          </a:xfrm>
          <a:custGeom>
            <a:avLst/>
            <a:gdLst>
              <a:gd name="T0" fmla="*/ 26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6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6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6" y="52"/>
                </a:moveTo>
                <a:cubicBezTo>
                  <a:pt x="33" y="52"/>
                  <a:pt x="40" y="49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49"/>
                  <a:pt x="19" y="52"/>
                  <a:pt x="26" y="52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0" name="Freeform 379"/>
          <p:cNvSpPr>
            <a:spLocks/>
          </p:cNvSpPr>
          <p:nvPr/>
        </p:nvSpPr>
        <p:spPr bwMode="auto">
          <a:xfrm>
            <a:off x="4756304" y="2514431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1" name="Freeform 380"/>
          <p:cNvSpPr>
            <a:spLocks/>
          </p:cNvSpPr>
          <p:nvPr/>
        </p:nvSpPr>
        <p:spPr bwMode="auto">
          <a:xfrm>
            <a:off x="4938412" y="2336779"/>
            <a:ext cx="31187" cy="31187"/>
          </a:xfrm>
          <a:custGeom>
            <a:avLst/>
            <a:gdLst>
              <a:gd name="T0" fmla="*/ 26 w 52"/>
              <a:gd name="T1" fmla="*/ 52 h 52"/>
              <a:gd name="T2" fmla="*/ 45 w 52"/>
              <a:gd name="T3" fmla="*/ 45 h 52"/>
              <a:gd name="T4" fmla="*/ 52 w 52"/>
              <a:gd name="T5" fmla="*/ 26 h 52"/>
              <a:gd name="T6" fmla="*/ 45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2"/>
                  <a:pt x="45" y="7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7"/>
                </a:cubicBezTo>
                <a:cubicBezTo>
                  <a:pt x="2" y="12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2"/>
                  <a:pt x="26" y="52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" name="Freeform 381"/>
          <p:cNvSpPr>
            <a:spLocks/>
          </p:cNvSpPr>
          <p:nvPr/>
        </p:nvSpPr>
        <p:spPr bwMode="auto">
          <a:xfrm>
            <a:off x="4539668" y="2426440"/>
            <a:ext cx="31744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" name="Freeform 382"/>
          <p:cNvSpPr>
            <a:spLocks/>
          </p:cNvSpPr>
          <p:nvPr/>
        </p:nvSpPr>
        <p:spPr bwMode="auto">
          <a:xfrm>
            <a:off x="5167856" y="2390242"/>
            <a:ext cx="31744" cy="31744"/>
          </a:xfrm>
          <a:custGeom>
            <a:avLst/>
            <a:gdLst>
              <a:gd name="T0" fmla="*/ 26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6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6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19" y="52"/>
                  <a:pt x="26" y="52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4" name="Freeform 383"/>
          <p:cNvSpPr>
            <a:spLocks/>
          </p:cNvSpPr>
          <p:nvPr/>
        </p:nvSpPr>
        <p:spPr bwMode="auto">
          <a:xfrm>
            <a:off x="4888847" y="2491041"/>
            <a:ext cx="31744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4"/>
                  <a:pt x="52" y="27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4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5" name="Freeform 384"/>
          <p:cNvSpPr>
            <a:spLocks/>
          </p:cNvSpPr>
          <p:nvPr/>
        </p:nvSpPr>
        <p:spPr bwMode="auto">
          <a:xfrm>
            <a:off x="4582550" y="2545618"/>
            <a:ext cx="31744" cy="31744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1" y="50"/>
                  <a:pt x="45" y="45"/>
                </a:cubicBezTo>
                <a:cubicBezTo>
                  <a:pt x="50" y="41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1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1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6" name="Freeform 385"/>
          <p:cNvSpPr>
            <a:spLocks/>
          </p:cNvSpPr>
          <p:nvPr/>
        </p:nvSpPr>
        <p:spPr bwMode="auto">
          <a:xfrm>
            <a:off x="4908896" y="2350701"/>
            <a:ext cx="31744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7" name="Freeform 386"/>
          <p:cNvSpPr>
            <a:spLocks/>
          </p:cNvSpPr>
          <p:nvPr/>
        </p:nvSpPr>
        <p:spPr bwMode="auto">
          <a:xfrm>
            <a:off x="4682236" y="2272735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8 w 52"/>
              <a:gd name="T11" fmla="*/ 8 h 53"/>
              <a:gd name="T12" fmla="*/ 0 w 52"/>
              <a:gd name="T13" fmla="*/ 26 h 53"/>
              <a:gd name="T14" fmla="*/ 8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2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8" y="8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8" name="Freeform 387"/>
          <p:cNvSpPr>
            <a:spLocks/>
          </p:cNvSpPr>
          <p:nvPr/>
        </p:nvSpPr>
        <p:spPr bwMode="auto">
          <a:xfrm>
            <a:off x="5662944" y="2884773"/>
            <a:ext cx="32300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" name="Freeform 388"/>
          <p:cNvSpPr>
            <a:spLocks/>
          </p:cNvSpPr>
          <p:nvPr/>
        </p:nvSpPr>
        <p:spPr bwMode="auto">
          <a:xfrm>
            <a:off x="5268099" y="2295011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49" y="40"/>
                  <a:pt x="52" y="33"/>
                  <a:pt x="52" y="26"/>
                </a:cubicBezTo>
                <a:cubicBezTo>
                  <a:pt x="52" y="19"/>
                  <a:pt x="49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0" name="Freeform 389"/>
          <p:cNvSpPr>
            <a:spLocks/>
          </p:cNvSpPr>
          <p:nvPr/>
        </p:nvSpPr>
        <p:spPr bwMode="auto">
          <a:xfrm>
            <a:off x="4864343" y="3726256"/>
            <a:ext cx="31744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1" name="Freeform 390"/>
          <p:cNvSpPr>
            <a:spLocks/>
          </p:cNvSpPr>
          <p:nvPr/>
        </p:nvSpPr>
        <p:spPr bwMode="auto">
          <a:xfrm>
            <a:off x="4840953" y="3299667"/>
            <a:ext cx="31744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2" name="Freeform 391"/>
          <p:cNvSpPr>
            <a:spLocks/>
          </p:cNvSpPr>
          <p:nvPr/>
        </p:nvSpPr>
        <p:spPr bwMode="auto">
          <a:xfrm>
            <a:off x="5015821" y="3913932"/>
            <a:ext cx="31187" cy="32300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1"/>
                  <a:pt x="52" y="34"/>
                  <a:pt x="52" y="27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4"/>
                  <a:pt x="2" y="41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3" name="Freeform 392"/>
          <p:cNvSpPr>
            <a:spLocks/>
          </p:cNvSpPr>
          <p:nvPr/>
        </p:nvSpPr>
        <p:spPr bwMode="auto">
          <a:xfrm>
            <a:off x="5791589" y="3485116"/>
            <a:ext cx="31744" cy="31744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4" name="Freeform 393"/>
          <p:cNvSpPr>
            <a:spLocks/>
          </p:cNvSpPr>
          <p:nvPr/>
        </p:nvSpPr>
        <p:spPr bwMode="auto">
          <a:xfrm>
            <a:off x="5395073" y="3720130"/>
            <a:ext cx="31187" cy="31744"/>
          </a:xfrm>
          <a:custGeom>
            <a:avLst/>
            <a:gdLst>
              <a:gd name="T0" fmla="*/ 26 w 52"/>
              <a:gd name="T1" fmla="*/ 52 h 52"/>
              <a:gd name="T2" fmla="*/ 44 w 52"/>
              <a:gd name="T3" fmla="*/ 45 h 52"/>
              <a:gd name="T4" fmla="*/ 52 w 52"/>
              <a:gd name="T5" fmla="*/ 26 h 52"/>
              <a:gd name="T6" fmla="*/ 44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49"/>
                  <a:pt x="44" y="45"/>
                </a:cubicBezTo>
                <a:cubicBezTo>
                  <a:pt x="49" y="40"/>
                  <a:pt x="52" y="33"/>
                  <a:pt x="52" y="26"/>
                </a:cubicBezTo>
                <a:cubicBezTo>
                  <a:pt x="52" y="19"/>
                  <a:pt x="49" y="12"/>
                  <a:pt x="44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2" y="2"/>
                  <a:pt x="7" y="7"/>
                </a:cubicBezTo>
                <a:cubicBezTo>
                  <a:pt x="2" y="12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49"/>
                  <a:pt x="19" y="52"/>
                  <a:pt x="26" y="52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5" name="Freeform 394"/>
          <p:cNvSpPr>
            <a:spLocks/>
          </p:cNvSpPr>
          <p:nvPr/>
        </p:nvSpPr>
        <p:spPr bwMode="auto">
          <a:xfrm>
            <a:off x="4750735" y="3096953"/>
            <a:ext cx="31744" cy="31187"/>
          </a:xfrm>
          <a:custGeom>
            <a:avLst/>
            <a:gdLst>
              <a:gd name="T0" fmla="*/ 26 w 52"/>
              <a:gd name="T1" fmla="*/ 52 h 52"/>
              <a:gd name="T2" fmla="*/ 45 w 52"/>
              <a:gd name="T3" fmla="*/ 45 h 52"/>
              <a:gd name="T4" fmla="*/ 52 w 52"/>
              <a:gd name="T5" fmla="*/ 26 h 52"/>
              <a:gd name="T6" fmla="*/ 45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49" y="40"/>
                  <a:pt x="52" y="33"/>
                  <a:pt x="52" y="26"/>
                </a:cubicBezTo>
                <a:cubicBezTo>
                  <a:pt x="52" y="19"/>
                  <a:pt x="49" y="12"/>
                  <a:pt x="45" y="7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7"/>
                </a:cubicBezTo>
                <a:cubicBezTo>
                  <a:pt x="2" y="12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2"/>
                  <a:pt x="26" y="52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6" name="Freeform 395"/>
          <p:cNvSpPr>
            <a:spLocks/>
          </p:cNvSpPr>
          <p:nvPr/>
        </p:nvSpPr>
        <p:spPr bwMode="auto">
          <a:xfrm>
            <a:off x="4751849" y="3085258"/>
            <a:ext cx="32300" cy="32300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7" name="Freeform 396"/>
          <p:cNvSpPr>
            <a:spLocks/>
          </p:cNvSpPr>
          <p:nvPr/>
        </p:nvSpPr>
        <p:spPr bwMode="auto">
          <a:xfrm>
            <a:off x="5293160" y="4559385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8" name="Freeform 397"/>
          <p:cNvSpPr>
            <a:spLocks/>
          </p:cNvSpPr>
          <p:nvPr/>
        </p:nvSpPr>
        <p:spPr bwMode="auto">
          <a:xfrm>
            <a:off x="5246380" y="4171222"/>
            <a:ext cx="31744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1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1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" name="Freeform 398"/>
          <p:cNvSpPr>
            <a:spLocks/>
          </p:cNvSpPr>
          <p:nvPr/>
        </p:nvSpPr>
        <p:spPr bwMode="auto">
          <a:xfrm>
            <a:off x="5611152" y="3711219"/>
            <a:ext cx="31744" cy="31187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8 h 52"/>
              <a:gd name="T8" fmla="*/ 27 w 53"/>
              <a:gd name="T9" fmla="*/ 0 h 52"/>
              <a:gd name="T10" fmla="*/ 8 w 53"/>
              <a:gd name="T11" fmla="*/ 8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8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2"/>
                  <a:pt x="27" y="52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0" name="Freeform 399"/>
          <p:cNvSpPr>
            <a:spLocks/>
          </p:cNvSpPr>
          <p:nvPr/>
        </p:nvSpPr>
        <p:spPr bwMode="auto">
          <a:xfrm>
            <a:off x="4972940" y="2959398"/>
            <a:ext cx="31744" cy="31187"/>
          </a:xfrm>
          <a:custGeom>
            <a:avLst/>
            <a:gdLst>
              <a:gd name="T0" fmla="*/ 26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6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6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6" y="52"/>
                </a:moveTo>
                <a:cubicBezTo>
                  <a:pt x="33" y="52"/>
                  <a:pt x="40" y="49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49"/>
                  <a:pt x="19" y="52"/>
                  <a:pt x="26" y="52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1" name="Freeform 400"/>
          <p:cNvSpPr>
            <a:spLocks/>
          </p:cNvSpPr>
          <p:nvPr/>
        </p:nvSpPr>
        <p:spPr bwMode="auto">
          <a:xfrm>
            <a:off x="4742938" y="3712890"/>
            <a:ext cx="32300" cy="31744"/>
          </a:xfrm>
          <a:custGeom>
            <a:avLst/>
            <a:gdLst>
              <a:gd name="T0" fmla="*/ 26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6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6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6" y="52"/>
                </a:moveTo>
                <a:cubicBezTo>
                  <a:pt x="33" y="52"/>
                  <a:pt x="40" y="49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49"/>
                  <a:pt x="19" y="52"/>
                  <a:pt x="26" y="52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2" name="Freeform 401"/>
          <p:cNvSpPr>
            <a:spLocks/>
          </p:cNvSpPr>
          <p:nvPr/>
        </p:nvSpPr>
        <p:spPr bwMode="auto">
          <a:xfrm>
            <a:off x="5025289" y="3606521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4"/>
                  <a:pt x="52" y="27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4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3" name="Freeform 402"/>
          <p:cNvSpPr>
            <a:spLocks/>
          </p:cNvSpPr>
          <p:nvPr/>
        </p:nvSpPr>
        <p:spPr bwMode="auto">
          <a:xfrm>
            <a:off x="5157275" y="3574221"/>
            <a:ext cx="31744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49" y="40"/>
                  <a:pt x="52" y="33"/>
                  <a:pt x="52" y="26"/>
                </a:cubicBezTo>
                <a:cubicBezTo>
                  <a:pt x="52" y="19"/>
                  <a:pt x="49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4" name="Freeform 403"/>
          <p:cNvSpPr>
            <a:spLocks/>
          </p:cNvSpPr>
          <p:nvPr/>
        </p:nvSpPr>
        <p:spPr bwMode="auto">
          <a:xfrm>
            <a:off x="5215193" y="3169351"/>
            <a:ext cx="32300" cy="31744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5" name="Freeform 404"/>
          <p:cNvSpPr>
            <a:spLocks/>
          </p:cNvSpPr>
          <p:nvPr/>
        </p:nvSpPr>
        <p:spPr bwMode="auto">
          <a:xfrm>
            <a:off x="4675553" y="3745747"/>
            <a:ext cx="31744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6" name="Freeform 405"/>
          <p:cNvSpPr>
            <a:spLocks/>
          </p:cNvSpPr>
          <p:nvPr/>
        </p:nvSpPr>
        <p:spPr bwMode="auto">
          <a:xfrm>
            <a:off x="4901656" y="2831310"/>
            <a:ext cx="31187" cy="32300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4"/>
                  <a:pt x="52" y="27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4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7" name="Freeform 406"/>
          <p:cNvSpPr>
            <a:spLocks/>
          </p:cNvSpPr>
          <p:nvPr/>
        </p:nvSpPr>
        <p:spPr bwMode="auto">
          <a:xfrm>
            <a:off x="4952334" y="3697296"/>
            <a:ext cx="31744" cy="32300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8" name="Freeform 407"/>
          <p:cNvSpPr>
            <a:spLocks/>
          </p:cNvSpPr>
          <p:nvPr/>
        </p:nvSpPr>
        <p:spPr bwMode="auto">
          <a:xfrm>
            <a:off x="4965700" y="4209092"/>
            <a:ext cx="31187" cy="31187"/>
          </a:xfrm>
          <a:custGeom>
            <a:avLst/>
            <a:gdLst>
              <a:gd name="T0" fmla="*/ 26 w 52"/>
              <a:gd name="T1" fmla="*/ 52 h 52"/>
              <a:gd name="T2" fmla="*/ 45 w 52"/>
              <a:gd name="T3" fmla="*/ 45 h 52"/>
              <a:gd name="T4" fmla="*/ 52 w 52"/>
              <a:gd name="T5" fmla="*/ 26 h 52"/>
              <a:gd name="T6" fmla="*/ 45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2" y="2"/>
                  <a:pt x="7" y="7"/>
                </a:cubicBezTo>
                <a:cubicBezTo>
                  <a:pt x="2" y="12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2"/>
                  <a:pt x="26" y="52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" name="Freeform 408"/>
          <p:cNvSpPr>
            <a:spLocks/>
          </p:cNvSpPr>
          <p:nvPr/>
        </p:nvSpPr>
        <p:spPr bwMode="auto">
          <a:xfrm>
            <a:off x="5297615" y="3623228"/>
            <a:ext cx="31187" cy="32300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13" name="Google Shape;98;p13"/>
          <p:cNvCxnSpPr/>
          <p:nvPr/>
        </p:nvCxnSpPr>
        <p:spPr>
          <a:xfrm>
            <a:off x="2325450" y="2047232"/>
            <a:ext cx="3883" cy="888069"/>
          </a:xfrm>
          <a:prstGeom prst="straightConnector1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" name="Google Shape;102;p13"/>
          <p:cNvCxnSpPr>
            <a:cxnSpLocks/>
          </p:cNvCxnSpPr>
          <p:nvPr/>
        </p:nvCxnSpPr>
        <p:spPr>
          <a:xfrm flipV="1">
            <a:off x="2326107" y="1698479"/>
            <a:ext cx="382192" cy="359848"/>
          </a:xfrm>
          <a:prstGeom prst="straightConnector1">
            <a:avLst/>
          </a:pr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20" name="Picture 219"/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" r="60979"/>
          <a:stretch/>
        </p:blipFill>
        <p:spPr>
          <a:xfrm>
            <a:off x="3507135" y="2894047"/>
            <a:ext cx="625104" cy="904217"/>
          </a:xfrm>
          <a:prstGeom prst="rect">
            <a:avLst/>
          </a:prstGeom>
        </p:spPr>
      </p:pic>
      <p:pic>
        <p:nvPicPr>
          <p:cNvPr id="223" name="Picture 222"/>
          <p:cNvPicPr>
            <a:picLocks noChangeAspect="1"/>
          </p:cNvPicPr>
          <p:nvPr/>
        </p:nvPicPr>
        <p:blipFill rotWithShape="1"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90" t="-483" r="-2337" b="79530"/>
          <a:stretch/>
        </p:blipFill>
        <p:spPr>
          <a:xfrm flipH="1">
            <a:off x="3018163" y="3040403"/>
            <a:ext cx="545826" cy="641554"/>
          </a:xfrm>
          <a:prstGeom prst="rect">
            <a:avLst/>
          </a:prstGeom>
        </p:spPr>
      </p:pic>
      <p:pic>
        <p:nvPicPr>
          <p:cNvPr id="224" name="Picture 223"/>
          <p:cNvPicPr>
            <a:picLocks noChangeAspect="1"/>
          </p:cNvPicPr>
          <p:nvPr/>
        </p:nvPicPr>
        <p:blipFill rotWithShape="1"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96" t="25662" r="47857" b="53385"/>
          <a:stretch/>
        </p:blipFill>
        <p:spPr>
          <a:xfrm flipH="1">
            <a:off x="1722310" y="2224209"/>
            <a:ext cx="545826" cy="641554"/>
          </a:xfrm>
          <a:prstGeom prst="rect">
            <a:avLst/>
          </a:prstGeom>
        </p:spPr>
      </p:pic>
      <p:sp>
        <p:nvSpPr>
          <p:cNvPr id="225" name="Google Shape;67;p13"/>
          <p:cNvSpPr txBox="1"/>
          <p:nvPr/>
        </p:nvSpPr>
        <p:spPr>
          <a:xfrm>
            <a:off x="1487220" y="2843704"/>
            <a:ext cx="1775429" cy="207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100" dirty="0">
                <a:solidFill>
                  <a:srgbClr val="FF00FF"/>
                </a:solidFill>
              </a:rPr>
              <a:t>The chairman said that…</a:t>
            </a:r>
          </a:p>
        </p:txBody>
      </p:sp>
      <p:sp>
        <p:nvSpPr>
          <p:cNvPr id="226" name="Rectangle 225"/>
          <p:cNvSpPr/>
          <p:nvPr/>
        </p:nvSpPr>
        <p:spPr>
          <a:xfrm>
            <a:off x="2722979" y="3692047"/>
            <a:ext cx="18902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100" dirty="0">
                <a:solidFill>
                  <a:srgbClr val="0000FF"/>
                </a:solidFill>
              </a:rPr>
              <a:t>The officer resigned from…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5725749" y="3287777"/>
            <a:ext cx="131318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/>
            <a:r>
              <a:rPr lang="en-US" sz="1100" dirty="0">
                <a:solidFill>
                  <a:schemeClr val="accent3"/>
                </a:solidFill>
              </a:rPr>
              <a:t>Stock prices fell…</a:t>
            </a:r>
          </a:p>
        </p:txBody>
      </p:sp>
      <p:pic>
        <p:nvPicPr>
          <p:cNvPr id="228" name="Picture 227"/>
          <p:cNvPicPr>
            <a:picLocks noChangeAspect="1"/>
          </p:cNvPicPr>
          <p:nvPr/>
        </p:nvPicPr>
        <p:blipFill rotWithShape="1"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57" t="265" r="-992" b="78782"/>
          <a:stretch/>
        </p:blipFill>
        <p:spPr>
          <a:xfrm flipH="1">
            <a:off x="5653936" y="2632326"/>
            <a:ext cx="456973" cy="64155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03" name="TextBox 202">
            <a:extLst>
              <a:ext uri="{FF2B5EF4-FFF2-40B4-BE49-F238E27FC236}">
                <a16:creationId xmlns:a16="http://schemas.microsoft.com/office/drawing/2014/main" id="{5EE04F59-B1CF-44E1-AC5C-FFAF88B34F0B}"/>
              </a:ext>
            </a:extLst>
          </p:cNvPr>
          <p:cNvSpPr txBox="1"/>
          <p:nvPr/>
        </p:nvSpPr>
        <p:spPr>
          <a:xfrm>
            <a:off x="7410183" y="4767263"/>
            <a:ext cx="1568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Schatz et al 2019</a:t>
            </a:r>
          </a:p>
        </p:txBody>
      </p:sp>
      <p:cxnSp>
        <p:nvCxnSpPr>
          <p:cNvPr id="211" name="Google Shape;98;p13">
            <a:extLst>
              <a:ext uri="{FF2B5EF4-FFF2-40B4-BE49-F238E27FC236}">
                <a16:creationId xmlns:a16="http://schemas.microsoft.com/office/drawing/2014/main" id="{EB95B3FE-6E37-4EC1-A9AF-A96D7E44DDFA}"/>
              </a:ext>
            </a:extLst>
          </p:cNvPr>
          <p:cNvCxnSpPr/>
          <p:nvPr/>
        </p:nvCxnSpPr>
        <p:spPr>
          <a:xfrm>
            <a:off x="2355930" y="2045786"/>
            <a:ext cx="3883" cy="888069"/>
          </a:xfrm>
          <a:prstGeom prst="straightConnector1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0637AB-BEAB-4862-8A2B-263D9D577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7982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7"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9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1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5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3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9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5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7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3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9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5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1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7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0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3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9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2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5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8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1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4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7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3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6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9"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2"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5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8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1"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4"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7"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0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3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6"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9"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2"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5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8"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1" dur="5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4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7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0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3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6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9" dur="5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2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5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8"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1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4"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7"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0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3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6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9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2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5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8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1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4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7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0" dur="5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3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6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9" dur="5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2" dur="5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5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8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1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4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7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0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3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4" fill="hold">
                      <p:stCondLst>
                        <p:cond delay="indefinite"/>
                      </p:stCondLst>
                      <p:childTnLst>
                        <p:par>
                          <p:cTn id="575" fill="hold">
                            <p:stCondLst>
                              <p:cond delay="0"/>
                            </p:stCondLst>
                            <p:childTnLst>
                              <p:par>
                                <p:cTn id="5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8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1" dur="6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4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 animBg="1"/>
      <p:bldP spid="231" grpId="0" animBg="1"/>
      <p:bldP spid="232" grpId="0" animBg="1"/>
      <p:bldP spid="233" grpId="0" animBg="1"/>
      <p:bldP spid="234" grpId="0" animBg="1"/>
      <p:bldP spid="235" grpId="0" animBg="1"/>
      <p:bldP spid="236" grpId="0" animBg="1"/>
      <p:bldP spid="237" grpId="0" animBg="1"/>
      <p:bldP spid="238" grpId="0" animBg="1"/>
      <p:bldP spid="239" grpId="0" animBg="1"/>
      <p:bldP spid="240" grpId="0" animBg="1"/>
      <p:bldP spid="241" grpId="0" animBg="1"/>
      <p:bldP spid="242" grpId="0" animBg="1"/>
      <p:bldP spid="243" grpId="0" animBg="1"/>
      <p:bldP spid="244" grpId="0" animBg="1"/>
      <p:bldP spid="245" grpId="0" animBg="1"/>
      <p:bldP spid="246" grpId="0" animBg="1"/>
      <p:bldP spid="247" grpId="0" animBg="1"/>
      <p:bldP spid="248" grpId="0" animBg="1"/>
      <p:bldP spid="249" grpId="0" animBg="1"/>
      <p:bldP spid="250" grpId="0" animBg="1"/>
      <p:bldP spid="251" grpId="0" animBg="1"/>
      <p:bldP spid="252" grpId="0" animBg="1"/>
      <p:bldP spid="253" grpId="0" animBg="1"/>
      <p:bldP spid="254" grpId="0" animBg="1"/>
      <p:bldP spid="255" grpId="0" animBg="1"/>
      <p:bldP spid="256" grpId="0" animBg="1"/>
      <p:bldP spid="257" grpId="0" animBg="1"/>
      <p:bldP spid="258" grpId="0" animBg="1"/>
      <p:bldP spid="259" grpId="0" animBg="1"/>
      <p:bldP spid="260" grpId="0" animBg="1"/>
      <p:bldP spid="261" grpId="0" animBg="1"/>
      <p:bldP spid="262" grpId="0" animBg="1"/>
      <p:bldP spid="263" grpId="0" animBg="1"/>
      <p:bldP spid="264" grpId="0" animBg="1"/>
      <p:bldP spid="265" grpId="0" animBg="1"/>
      <p:bldP spid="266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272" grpId="0" animBg="1"/>
      <p:bldP spid="273" grpId="0" animBg="1"/>
      <p:bldP spid="274" grpId="0" animBg="1"/>
      <p:bldP spid="275" grpId="0" animBg="1"/>
      <p:bldP spid="276" grpId="0" animBg="1"/>
      <p:bldP spid="277" grpId="0" animBg="1"/>
      <p:bldP spid="278" grpId="0" animBg="1"/>
      <p:bldP spid="279" grpId="0" animBg="1"/>
      <p:bldP spid="280" grpId="0" animBg="1"/>
      <p:bldP spid="281" grpId="0" animBg="1"/>
      <p:bldP spid="282" grpId="0" animBg="1"/>
      <p:bldP spid="283" grpId="0" animBg="1"/>
      <p:bldP spid="284" grpId="0" animBg="1"/>
      <p:bldP spid="285" grpId="0" animBg="1"/>
      <p:bldP spid="286" grpId="0" animBg="1"/>
      <p:bldP spid="287" grpId="0" animBg="1"/>
      <p:bldP spid="288" grpId="0" animBg="1"/>
      <p:bldP spid="289" grpId="0" animBg="1"/>
      <p:bldP spid="290" grpId="0" animBg="1"/>
      <p:bldP spid="291" grpId="0" animBg="1"/>
      <p:bldP spid="292" grpId="0" animBg="1"/>
      <p:bldP spid="293" grpId="0" animBg="1"/>
      <p:bldP spid="294" grpId="0" animBg="1"/>
      <p:bldP spid="295" grpId="0" animBg="1"/>
      <p:bldP spid="296" grpId="0" animBg="1"/>
      <p:bldP spid="297" grpId="0" animBg="1"/>
      <p:bldP spid="298" grpId="0" animBg="1"/>
      <p:bldP spid="299" grpId="0" animBg="1"/>
      <p:bldP spid="300" grpId="0" animBg="1"/>
      <p:bldP spid="301" grpId="0" animBg="1"/>
      <p:bldP spid="302" grpId="0" animBg="1"/>
      <p:bldP spid="303" grpId="0" animBg="1"/>
      <p:bldP spid="304" grpId="0" animBg="1"/>
      <p:bldP spid="305" grpId="0" animBg="1"/>
      <p:bldP spid="306" grpId="0" animBg="1"/>
      <p:bldP spid="307" grpId="0" animBg="1"/>
      <p:bldP spid="308" grpId="0" animBg="1"/>
      <p:bldP spid="309" grpId="0" animBg="1"/>
      <p:bldP spid="310" grpId="0" animBg="1"/>
      <p:bldP spid="311" grpId="0" animBg="1"/>
      <p:bldP spid="312" grpId="0" animBg="1"/>
      <p:bldP spid="313" grpId="0" animBg="1"/>
      <p:bldP spid="314" grpId="0" animBg="1"/>
      <p:bldP spid="315" grpId="0" animBg="1"/>
      <p:bldP spid="316" grpId="0" animBg="1"/>
      <p:bldP spid="317" grpId="0" animBg="1"/>
      <p:bldP spid="318" grpId="0" animBg="1"/>
      <p:bldP spid="319" grpId="0" animBg="1"/>
      <p:bldP spid="320" grpId="0" animBg="1"/>
      <p:bldP spid="321" grpId="0" animBg="1"/>
      <p:bldP spid="322" grpId="0" animBg="1"/>
      <p:bldP spid="323" grpId="0" animBg="1"/>
      <p:bldP spid="324" grpId="0" animBg="1"/>
      <p:bldP spid="325" grpId="0" animBg="1"/>
      <p:bldP spid="326" grpId="0" animBg="1"/>
      <p:bldP spid="327" grpId="0" animBg="1"/>
      <p:bldP spid="328" grpId="0" animBg="1"/>
      <p:bldP spid="329" grpId="0" animBg="1"/>
      <p:bldP spid="330" grpId="0" animBg="1"/>
      <p:bldP spid="331" grpId="0" animBg="1"/>
      <p:bldP spid="332" grpId="0" animBg="1"/>
      <p:bldP spid="333" grpId="0" animBg="1"/>
      <p:bldP spid="334" grpId="0" animBg="1"/>
      <p:bldP spid="335" grpId="0" animBg="1"/>
      <p:bldP spid="336" grpId="0" animBg="1"/>
      <p:bldP spid="337" grpId="0" animBg="1"/>
      <p:bldP spid="338" grpId="0" animBg="1"/>
      <p:bldP spid="339" grpId="0" animBg="1"/>
      <p:bldP spid="340" grpId="0" animBg="1"/>
      <p:bldP spid="341" grpId="0" animBg="1"/>
      <p:bldP spid="342" grpId="0" animBg="1"/>
      <p:bldP spid="343" grpId="0" animBg="1"/>
      <p:bldP spid="344" grpId="0" animBg="1"/>
      <p:bldP spid="345" grpId="0" animBg="1"/>
      <p:bldP spid="346" grpId="0" animBg="1"/>
      <p:bldP spid="347" grpId="0" animBg="1"/>
      <p:bldP spid="348" grpId="0" animBg="1"/>
      <p:bldP spid="349" grpId="0" animBg="1"/>
      <p:bldP spid="350" grpId="0" animBg="1"/>
      <p:bldP spid="351" grpId="0" animBg="1"/>
      <p:bldP spid="352" grpId="0" animBg="1"/>
      <p:bldP spid="353" grpId="0" animBg="1"/>
      <p:bldP spid="354" grpId="0" animBg="1"/>
      <p:bldP spid="355" grpId="0" animBg="1"/>
      <p:bldP spid="356" grpId="0" animBg="1"/>
      <p:bldP spid="357" grpId="0" animBg="1"/>
      <p:bldP spid="358" grpId="0" animBg="1"/>
      <p:bldP spid="359" grpId="0" animBg="1"/>
      <p:bldP spid="360" grpId="0" animBg="1"/>
      <p:bldP spid="361" grpId="0" animBg="1"/>
      <p:bldP spid="362" grpId="0" animBg="1"/>
      <p:bldP spid="363" grpId="0" animBg="1"/>
      <p:bldP spid="364" grpId="0" animBg="1"/>
      <p:bldP spid="365" grpId="0" animBg="1"/>
      <p:bldP spid="366" grpId="0" animBg="1"/>
      <p:bldP spid="367" grpId="0" animBg="1"/>
      <p:bldP spid="368" grpId="0" animBg="1"/>
      <p:bldP spid="369" grpId="0" animBg="1"/>
      <p:bldP spid="370" grpId="0" animBg="1"/>
      <p:bldP spid="371" grpId="0" animBg="1"/>
      <p:bldP spid="372" grpId="0" animBg="1"/>
      <p:bldP spid="373" grpId="0" animBg="1"/>
      <p:bldP spid="374" grpId="0" animBg="1"/>
      <p:bldP spid="375" grpId="0" animBg="1"/>
      <p:bldP spid="376" grpId="0" animBg="1"/>
      <p:bldP spid="377" grpId="0" animBg="1"/>
      <p:bldP spid="378" grpId="0" animBg="1"/>
      <p:bldP spid="379" grpId="0" animBg="1"/>
      <p:bldP spid="380" grpId="0" animBg="1"/>
      <p:bldP spid="381" grpId="0" animBg="1"/>
      <p:bldP spid="382" grpId="0" animBg="1"/>
      <p:bldP spid="383" grpId="0" animBg="1"/>
      <p:bldP spid="384" grpId="0" animBg="1"/>
      <p:bldP spid="385" grpId="0" animBg="1"/>
      <p:bldP spid="386" grpId="0" animBg="1"/>
      <p:bldP spid="387" grpId="0" animBg="1"/>
      <p:bldP spid="388" grpId="0" animBg="1"/>
      <p:bldP spid="389" grpId="0" animBg="1"/>
      <p:bldP spid="390" grpId="0" animBg="1"/>
      <p:bldP spid="391" grpId="0" animBg="1"/>
      <p:bldP spid="392" grpId="0" animBg="1"/>
      <p:bldP spid="393" grpId="0" animBg="1"/>
      <p:bldP spid="394" grpId="0" animBg="1"/>
      <p:bldP spid="395" grpId="0" animBg="1"/>
      <p:bldP spid="396" grpId="0" animBg="1"/>
      <p:bldP spid="397" grpId="0" animBg="1"/>
      <p:bldP spid="398" grpId="0" animBg="1"/>
      <p:bldP spid="399" grpId="0" animBg="1"/>
      <p:bldP spid="400" grpId="0" animBg="1"/>
      <p:bldP spid="401" grpId="0" animBg="1"/>
      <p:bldP spid="402" grpId="0" animBg="1"/>
      <p:bldP spid="403" grpId="0" animBg="1"/>
      <p:bldP spid="404" grpId="0" animBg="1"/>
      <p:bldP spid="405" grpId="0" animBg="1"/>
      <p:bldP spid="406" grpId="0" animBg="1"/>
      <p:bldP spid="407" grpId="0" animBg="1"/>
      <p:bldP spid="408" grpId="0" animBg="1"/>
      <p:bldP spid="409" grpId="0" animBg="1"/>
      <p:bldP spid="225" grpId="0"/>
      <p:bldP spid="226" grpId="0"/>
      <p:bldP spid="2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Picture 220"/>
          <p:cNvPicPr>
            <a:picLocks noChangeAspect="1"/>
          </p:cNvPicPr>
          <p:nvPr/>
        </p:nvPicPr>
        <p:blipFill rotWithShape="1"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11"/>
          <a:stretch/>
        </p:blipFill>
        <p:spPr>
          <a:xfrm>
            <a:off x="6112284" y="2434738"/>
            <a:ext cx="691331" cy="904217"/>
          </a:xfrm>
          <a:prstGeom prst="rect">
            <a:avLst/>
          </a:prstGeom>
        </p:spPr>
      </p:pic>
      <p:pic>
        <p:nvPicPr>
          <p:cNvPr id="222" name="Picture 221"/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6" t="4434" r="42993" b="-4434"/>
          <a:stretch/>
        </p:blipFill>
        <p:spPr>
          <a:xfrm>
            <a:off x="2266657" y="2072334"/>
            <a:ext cx="649420" cy="904217"/>
          </a:xfrm>
          <a:prstGeom prst="rect">
            <a:avLst/>
          </a:prstGeom>
        </p:spPr>
      </p:pic>
      <p:sp>
        <p:nvSpPr>
          <p:cNvPr id="484" name="Google Shape;484;p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Short Timescale – Phonetic Information</a:t>
            </a:r>
            <a:endParaRPr dirty="0"/>
          </a:p>
        </p:txBody>
      </p:sp>
      <p:sp>
        <p:nvSpPr>
          <p:cNvPr id="229" name="AutoShape 3"/>
          <p:cNvSpPr>
            <a:spLocks noChangeAspect="1" noChangeArrowheads="1" noTextEdit="1"/>
          </p:cNvSpPr>
          <p:nvPr/>
        </p:nvSpPr>
        <p:spPr bwMode="auto">
          <a:xfrm>
            <a:off x="2366070" y="691683"/>
            <a:ext cx="4360562" cy="4349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0" name="Freeform 229"/>
          <p:cNvSpPr>
            <a:spLocks/>
          </p:cNvSpPr>
          <p:nvPr/>
        </p:nvSpPr>
        <p:spPr bwMode="auto">
          <a:xfrm>
            <a:off x="4655504" y="1992612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4"/>
                  <a:pt x="52" y="27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4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1" name="Freeform 230"/>
          <p:cNvSpPr>
            <a:spLocks/>
          </p:cNvSpPr>
          <p:nvPr/>
        </p:nvSpPr>
        <p:spPr bwMode="auto">
          <a:xfrm>
            <a:off x="4280151" y="1434037"/>
            <a:ext cx="31744" cy="31744"/>
          </a:xfrm>
          <a:custGeom>
            <a:avLst/>
            <a:gdLst>
              <a:gd name="T0" fmla="*/ 26 w 52"/>
              <a:gd name="T1" fmla="*/ 52 h 52"/>
              <a:gd name="T2" fmla="*/ 45 w 52"/>
              <a:gd name="T3" fmla="*/ 45 h 52"/>
              <a:gd name="T4" fmla="*/ 52 w 52"/>
              <a:gd name="T5" fmla="*/ 26 h 52"/>
              <a:gd name="T6" fmla="*/ 45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2" y="2"/>
                  <a:pt x="7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7" y="45"/>
                </a:cubicBezTo>
                <a:cubicBezTo>
                  <a:pt x="12" y="50"/>
                  <a:pt x="19" y="52"/>
                  <a:pt x="26" y="52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2" name="Freeform 231"/>
          <p:cNvSpPr>
            <a:spLocks/>
          </p:cNvSpPr>
          <p:nvPr/>
        </p:nvSpPr>
        <p:spPr bwMode="auto">
          <a:xfrm>
            <a:off x="4705069" y="2410847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3" name="Freeform 232"/>
          <p:cNvSpPr>
            <a:spLocks/>
          </p:cNvSpPr>
          <p:nvPr/>
        </p:nvSpPr>
        <p:spPr bwMode="auto">
          <a:xfrm>
            <a:off x="4266228" y="2160240"/>
            <a:ext cx="32300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4" name="Freeform 233"/>
          <p:cNvSpPr>
            <a:spLocks/>
          </p:cNvSpPr>
          <p:nvPr/>
        </p:nvSpPr>
        <p:spPr bwMode="auto">
          <a:xfrm>
            <a:off x="3763343" y="1989827"/>
            <a:ext cx="31744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" name="Freeform 234"/>
          <p:cNvSpPr>
            <a:spLocks/>
          </p:cNvSpPr>
          <p:nvPr/>
        </p:nvSpPr>
        <p:spPr bwMode="auto">
          <a:xfrm>
            <a:off x="3881407" y="1672392"/>
            <a:ext cx="31744" cy="32300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4"/>
                  <a:pt x="52" y="27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" name="Freeform 235"/>
          <p:cNvSpPr>
            <a:spLocks/>
          </p:cNvSpPr>
          <p:nvPr/>
        </p:nvSpPr>
        <p:spPr bwMode="auto">
          <a:xfrm>
            <a:off x="4176010" y="2077818"/>
            <a:ext cx="31744" cy="31187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2"/>
                  <a:pt x="27" y="52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7" name="Freeform 236"/>
          <p:cNvSpPr>
            <a:spLocks/>
          </p:cNvSpPr>
          <p:nvPr/>
        </p:nvSpPr>
        <p:spPr bwMode="auto">
          <a:xfrm>
            <a:off x="4024532" y="2013217"/>
            <a:ext cx="31744" cy="31187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2"/>
                  <a:pt x="27" y="52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8" name="Freeform 237"/>
          <p:cNvSpPr>
            <a:spLocks/>
          </p:cNvSpPr>
          <p:nvPr/>
        </p:nvSpPr>
        <p:spPr bwMode="auto">
          <a:xfrm>
            <a:off x="4526302" y="2176947"/>
            <a:ext cx="32300" cy="31187"/>
          </a:xfrm>
          <a:custGeom>
            <a:avLst/>
            <a:gdLst>
              <a:gd name="T0" fmla="*/ 26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6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6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6" y="52"/>
                </a:moveTo>
                <a:cubicBezTo>
                  <a:pt x="33" y="52"/>
                  <a:pt x="40" y="49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49"/>
                  <a:pt x="19" y="52"/>
                  <a:pt x="26" y="52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9" name="Freeform 238"/>
          <p:cNvSpPr>
            <a:spLocks/>
          </p:cNvSpPr>
          <p:nvPr/>
        </p:nvSpPr>
        <p:spPr bwMode="auto">
          <a:xfrm>
            <a:off x="3962158" y="2373535"/>
            <a:ext cx="31744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0" name="Freeform 239"/>
          <p:cNvSpPr>
            <a:spLocks/>
          </p:cNvSpPr>
          <p:nvPr/>
        </p:nvSpPr>
        <p:spPr bwMode="auto">
          <a:xfrm>
            <a:off x="2592730" y="1915759"/>
            <a:ext cx="31744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8 w 52"/>
              <a:gd name="T11" fmla="*/ 8 h 53"/>
              <a:gd name="T12" fmla="*/ 0 w 52"/>
              <a:gd name="T13" fmla="*/ 27 h 53"/>
              <a:gd name="T14" fmla="*/ 8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4"/>
                  <a:pt x="52" y="27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1" name="Freeform 240"/>
          <p:cNvSpPr>
            <a:spLocks/>
          </p:cNvSpPr>
          <p:nvPr/>
        </p:nvSpPr>
        <p:spPr bwMode="auto">
          <a:xfrm>
            <a:off x="4225574" y="2339563"/>
            <a:ext cx="31744" cy="31744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2" name="Freeform 241"/>
          <p:cNvSpPr>
            <a:spLocks/>
          </p:cNvSpPr>
          <p:nvPr/>
        </p:nvSpPr>
        <p:spPr bwMode="auto">
          <a:xfrm>
            <a:off x="4896644" y="2556199"/>
            <a:ext cx="32300" cy="31187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2"/>
                  <a:pt x="27" y="52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3" name="Freeform 242"/>
          <p:cNvSpPr>
            <a:spLocks/>
          </p:cNvSpPr>
          <p:nvPr/>
        </p:nvSpPr>
        <p:spPr bwMode="auto">
          <a:xfrm>
            <a:off x="3834627" y="2170821"/>
            <a:ext cx="31744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1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1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4" name="Freeform 243"/>
          <p:cNvSpPr>
            <a:spLocks/>
          </p:cNvSpPr>
          <p:nvPr/>
        </p:nvSpPr>
        <p:spPr bwMode="auto">
          <a:xfrm>
            <a:off x="4545237" y="1668493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49" y="40"/>
                  <a:pt x="52" y="33"/>
                  <a:pt x="52" y="26"/>
                </a:cubicBezTo>
                <a:cubicBezTo>
                  <a:pt x="52" y="19"/>
                  <a:pt x="49" y="12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2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" name="Freeform 244"/>
          <p:cNvSpPr>
            <a:spLocks/>
          </p:cNvSpPr>
          <p:nvPr/>
        </p:nvSpPr>
        <p:spPr bwMode="auto">
          <a:xfrm>
            <a:off x="3886419" y="1999295"/>
            <a:ext cx="31744" cy="31744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" name="Freeform 245"/>
          <p:cNvSpPr>
            <a:spLocks/>
          </p:cNvSpPr>
          <p:nvPr/>
        </p:nvSpPr>
        <p:spPr bwMode="auto">
          <a:xfrm>
            <a:off x="3388547" y="2715474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49" y="40"/>
                  <a:pt x="52" y="34"/>
                  <a:pt x="52" y="27"/>
                </a:cubicBezTo>
                <a:cubicBezTo>
                  <a:pt x="52" y="20"/>
                  <a:pt x="49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4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" name="Freeform 246"/>
          <p:cNvSpPr>
            <a:spLocks/>
          </p:cNvSpPr>
          <p:nvPr/>
        </p:nvSpPr>
        <p:spPr bwMode="auto">
          <a:xfrm>
            <a:off x="3646393" y="2066680"/>
            <a:ext cx="31744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8" name="Freeform 247"/>
          <p:cNvSpPr>
            <a:spLocks/>
          </p:cNvSpPr>
          <p:nvPr/>
        </p:nvSpPr>
        <p:spPr bwMode="auto">
          <a:xfrm>
            <a:off x="4400442" y="1749245"/>
            <a:ext cx="31744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1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1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9" name="Freeform 248"/>
          <p:cNvSpPr>
            <a:spLocks/>
          </p:cNvSpPr>
          <p:nvPr/>
        </p:nvSpPr>
        <p:spPr bwMode="auto">
          <a:xfrm>
            <a:off x="3627459" y="2206463"/>
            <a:ext cx="32300" cy="31187"/>
          </a:xfrm>
          <a:custGeom>
            <a:avLst/>
            <a:gdLst>
              <a:gd name="T0" fmla="*/ 26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6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6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6" y="52"/>
                </a:moveTo>
                <a:cubicBezTo>
                  <a:pt x="33" y="52"/>
                  <a:pt x="40" y="49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49"/>
                  <a:pt x="19" y="52"/>
                  <a:pt x="26" y="52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0" name="Freeform 249"/>
          <p:cNvSpPr>
            <a:spLocks/>
          </p:cNvSpPr>
          <p:nvPr/>
        </p:nvSpPr>
        <p:spPr bwMode="auto">
          <a:xfrm>
            <a:off x="5573840" y="2350145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49" y="40"/>
                  <a:pt x="52" y="34"/>
                  <a:pt x="52" y="27"/>
                </a:cubicBezTo>
                <a:cubicBezTo>
                  <a:pt x="52" y="20"/>
                  <a:pt x="49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4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" name="Freeform 250"/>
          <p:cNvSpPr>
            <a:spLocks/>
          </p:cNvSpPr>
          <p:nvPr/>
        </p:nvSpPr>
        <p:spPr bwMode="auto">
          <a:xfrm>
            <a:off x="5544881" y="1829439"/>
            <a:ext cx="31187" cy="32300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2" name="Freeform 251"/>
          <p:cNvSpPr>
            <a:spLocks/>
          </p:cNvSpPr>
          <p:nvPr/>
        </p:nvSpPr>
        <p:spPr bwMode="auto">
          <a:xfrm>
            <a:off x="5177324" y="2146318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49" y="40"/>
                  <a:pt x="52" y="34"/>
                  <a:pt x="52" y="27"/>
                </a:cubicBezTo>
                <a:cubicBezTo>
                  <a:pt x="52" y="20"/>
                  <a:pt x="49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4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3" name="Freeform 252"/>
          <p:cNvSpPr>
            <a:spLocks/>
          </p:cNvSpPr>
          <p:nvPr/>
        </p:nvSpPr>
        <p:spPr bwMode="auto">
          <a:xfrm>
            <a:off x="5273111" y="1716944"/>
            <a:ext cx="31744" cy="32300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4"/>
                  <a:pt x="52" y="27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4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4" name="Freeform 253"/>
          <p:cNvSpPr>
            <a:spLocks/>
          </p:cNvSpPr>
          <p:nvPr/>
        </p:nvSpPr>
        <p:spPr bwMode="auto">
          <a:xfrm>
            <a:off x="5682993" y="2027140"/>
            <a:ext cx="31744" cy="31187"/>
          </a:xfrm>
          <a:custGeom>
            <a:avLst/>
            <a:gdLst>
              <a:gd name="T0" fmla="*/ 26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6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6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19" y="52"/>
                  <a:pt x="26" y="52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5" name="Freeform 254"/>
          <p:cNvSpPr>
            <a:spLocks/>
          </p:cNvSpPr>
          <p:nvPr/>
        </p:nvSpPr>
        <p:spPr bwMode="auto">
          <a:xfrm>
            <a:off x="5148922" y="1998738"/>
            <a:ext cx="32300" cy="31187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2"/>
                  <a:pt x="27" y="52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" name="Freeform 255"/>
          <p:cNvSpPr>
            <a:spLocks/>
          </p:cNvSpPr>
          <p:nvPr/>
        </p:nvSpPr>
        <p:spPr bwMode="auto">
          <a:xfrm>
            <a:off x="5184564" y="2107891"/>
            <a:ext cx="31744" cy="31187"/>
          </a:xfrm>
          <a:custGeom>
            <a:avLst/>
            <a:gdLst>
              <a:gd name="T0" fmla="*/ 26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6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6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19" y="52"/>
                  <a:pt x="26" y="52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" name="Freeform 256"/>
          <p:cNvSpPr>
            <a:spLocks/>
          </p:cNvSpPr>
          <p:nvPr/>
        </p:nvSpPr>
        <p:spPr bwMode="auto">
          <a:xfrm>
            <a:off x="5199043" y="1969222"/>
            <a:ext cx="31187" cy="31187"/>
          </a:xfrm>
          <a:custGeom>
            <a:avLst/>
            <a:gdLst>
              <a:gd name="T0" fmla="*/ 26 w 52"/>
              <a:gd name="T1" fmla="*/ 52 h 52"/>
              <a:gd name="T2" fmla="*/ 45 w 52"/>
              <a:gd name="T3" fmla="*/ 45 h 52"/>
              <a:gd name="T4" fmla="*/ 52 w 52"/>
              <a:gd name="T5" fmla="*/ 26 h 52"/>
              <a:gd name="T6" fmla="*/ 45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2"/>
                  <a:pt x="45" y="7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7"/>
                </a:cubicBezTo>
                <a:cubicBezTo>
                  <a:pt x="2" y="12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2"/>
                  <a:pt x="26" y="52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8" name="Freeform 257"/>
          <p:cNvSpPr>
            <a:spLocks/>
          </p:cNvSpPr>
          <p:nvPr/>
        </p:nvSpPr>
        <p:spPr bwMode="auto">
          <a:xfrm>
            <a:off x="5647351" y="2158569"/>
            <a:ext cx="31744" cy="32300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9" name="Freeform 258"/>
          <p:cNvSpPr>
            <a:spLocks/>
          </p:cNvSpPr>
          <p:nvPr/>
        </p:nvSpPr>
        <p:spPr bwMode="auto">
          <a:xfrm>
            <a:off x="5581080" y="2349031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0" name="Freeform 259"/>
          <p:cNvSpPr>
            <a:spLocks/>
          </p:cNvSpPr>
          <p:nvPr/>
        </p:nvSpPr>
        <p:spPr bwMode="auto">
          <a:xfrm>
            <a:off x="4882164" y="2019900"/>
            <a:ext cx="32300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1" name="Freeform 260"/>
          <p:cNvSpPr>
            <a:spLocks/>
          </p:cNvSpPr>
          <p:nvPr/>
        </p:nvSpPr>
        <p:spPr bwMode="auto">
          <a:xfrm>
            <a:off x="5495873" y="1978132"/>
            <a:ext cx="31744" cy="31187"/>
          </a:xfrm>
          <a:custGeom>
            <a:avLst/>
            <a:gdLst>
              <a:gd name="T0" fmla="*/ 26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6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6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6" y="52"/>
                </a:moveTo>
                <a:cubicBezTo>
                  <a:pt x="33" y="52"/>
                  <a:pt x="40" y="49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49"/>
                  <a:pt x="19" y="52"/>
                  <a:pt x="26" y="52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2" name="Freeform 261"/>
          <p:cNvSpPr>
            <a:spLocks/>
          </p:cNvSpPr>
          <p:nvPr/>
        </p:nvSpPr>
        <p:spPr bwMode="auto">
          <a:xfrm>
            <a:off x="6316193" y="1911304"/>
            <a:ext cx="31744" cy="32300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20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3" name="Freeform 262"/>
          <p:cNvSpPr>
            <a:spLocks/>
          </p:cNvSpPr>
          <p:nvPr/>
        </p:nvSpPr>
        <p:spPr bwMode="auto">
          <a:xfrm>
            <a:off x="5096573" y="1874548"/>
            <a:ext cx="31187" cy="31744"/>
          </a:xfrm>
          <a:custGeom>
            <a:avLst/>
            <a:gdLst>
              <a:gd name="T0" fmla="*/ 26 w 52"/>
              <a:gd name="T1" fmla="*/ 52 h 52"/>
              <a:gd name="T2" fmla="*/ 45 w 52"/>
              <a:gd name="T3" fmla="*/ 45 h 52"/>
              <a:gd name="T4" fmla="*/ 52 w 52"/>
              <a:gd name="T5" fmla="*/ 26 h 52"/>
              <a:gd name="T6" fmla="*/ 45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2" y="2"/>
                  <a:pt x="7" y="7"/>
                </a:cubicBezTo>
                <a:cubicBezTo>
                  <a:pt x="2" y="12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2"/>
                  <a:pt x="26" y="52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4" name="Freeform 263"/>
          <p:cNvSpPr>
            <a:spLocks/>
          </p:cNvSpPr>
          <p:nvPr/>
        </p:nvSpPr>
        <p:spPr bwMode="auto">
          <a:xfrm>
            <a:off x="4946765" y="2213703"/>
            <a:ext cx="32300" cy="31187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2"/>
                  <a:pt x="27" y="52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5" name="Freeform 264"/>
          <p:cNvSpPr>
            <a:spLocks/>
          </p:cNvSpPr>
          <p:nvPr/>
        </p:nvSpPr>
        <p:spPr bwMode="auto">
          <a:xfrm>
            <a:off x="5408996" y="1746460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8 w 52"/>
              <a:gd name="T11" fmla="*/ 8 h 53"/>
              <a:gd name="T12" fmla="*/ 0 w 52"/>
              <a:gd name="T13" fmla="*/ 26 h 53"/>
              <a:gd name="T14" fmla="*/ 8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" name="Freeform 265"/>
          <p:cNvSpPr>
            <a:spLocks/>
          </p:cNvSpPr>
          <p:nvPr/>
        </p:nvSpPr>
        <p:spPr bwMode="auto">
          <a:xfrm>
            <a:off x="5158389" y="2291670"/>
            <a:ext cx="31744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" name="Freeform 266"/>
          <p:cNvSpPr>
            <a:spLocks/>
          </p:cNvSpPr>
          <p:nvPr/>
        </p:nvSpPr>
        <p:spPr bwMode="auto">
          <a:xfrm>
            <a:off x="5397301" y="2257141"/>
            <a:ext cx="32300" cy="31187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2"/>
                  <a:pt x="27" y="52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8" name="Freeform 267"/>
          <p:cNvSpPr>
            <a:spLocks/>
          </p:cNvSpPr>
          <p:nvPr/>
        </p:nvSpPr>
        <p:spPr bwMode="auto">
          <a:xfrm>
            <a:off x="5851178" y="2345689"/>
            <a:ext cx="31187" cy="32300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8 w 52"/>
              <a:gd name="T11" fmla="*/ 8 h 53"/>
              <a:gd name="T12" fmla="*/ 0 w 52"/>
              <a:gd name="T13" fmla="*/ 27 h 53"/>
              <a:gd name="T14" fmla="*/ 8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4"/>
                  <a:pt x="52" y="27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9" name="Freeform 268"/>
          <p:cNvSpPr>
            <a:spLocks/>
          </p:cNvSpPr>
          <p:nvPr/>
        </p:nvSpPr>
        <p:spPr bwMode="auto">
          <a:xfrm>
            <a:off x="5009696" y="2208134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4"/>
                  <a:pt x="52" y="27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0" name="Freeform 269"/>
          <p:cNvSpPr>
            <a:spLocks/>
          </p:cNvSpPr>
          <p:nvPr/>
        </p:nvSpPr>
        <p:spPr bwMode="auto">
          <a:xfrm>
            <a:off x="5314322" y="4016960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1" name="Freeform 270"/>
          <p:cNvSpPr>
            <a:spLocks/>
          </p:cNvSpPr>
          <p:nvPr/>
        </p:nvSpPr>
        <p:spPr bwMode="auto">
          <a:xfrm>
            <a:off x="5343838" y="3800324"/>
            <a:ext cx="31744" cy="31744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1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1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2" name="Freeform 271"/>
          <p:cNvSpPr>
            <a:spLocks/>
          </p:cNvSpPr>
          <p:nvPr/>
        </p:nvSpPr>
        <p:spPr bwMode="auto">
          <a:xfrm>
            <a:off x="4927831" y="3876063"/>
            <a:ext cx="31744" cy="31187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2"/>
                  <a:pt x="27" y="52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" name="Freeform 272"/>
          <p:cNvSpPr>
            <a:spLocks/>
          </p:cNvSpPr>
          <p:nvPr/>
        </p:nvSpPr>
        <p:spPr bwMode="auto">
          <a:xfrm>
            <a:off x="5760403" y="3248431"/>
            <a:ext cx="31744" cy="32300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4" name="Freeform 273"/>
          <p:cNvSpPr>
            <a:spLocks/>
          </p:cNvSpPr>
          <p:nvPr/>
        </p:nvSpPr>
        <p:spPr bwMode="auto">
          <a:xfrm>
            <a:off x="4990761" y="4092699"/>
            <a:ext cx="32300" cy="31187"/>
          </a:xfrm>
          <a:custGeom>
            <a:avLst/>
            <a:gdLst>
              <a:gd name="T0" fmla="*/ 26 w 53"/>
              <a:gd name="T1" fmla="*/ 52 h 52"/>
              <a:gd name="T2" fmla="*/ 45 w 53"/>
              <a:gd name="T3" fmla="*/ 44 h 52"/>
              <a:gd name="T4" fmla="*/ 53 w 53"/>
              <a:gd name="T5" fmla="*/ 26 h 52"/>
              <a:gd name="T6" fmla="*/ 45 w 53"/>
              <a:gd name="T7" fmla="*/ 7 h 52"/>
              <a:gd name="T8" fmla="*/ 26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4 h 52"/>
              <a:gd name="T16" fmla="*/ 26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6" y="52"/>
                </a:moveTo>
                <a:cubicBezTo>
                  <a:pt x="33" y="52"/>
                  <a:pt x="40" y="49"/>
                  <a:pt x="45" y="44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4"/>
                </a:cubicBezTo>
                <a:cubicBezTo>
                  <a:pt x="13" y="49"/>
                  <a:pt x="20" y="52"/>
                  <a:pt x="26" y="52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5" name="Freeform 274"/>
          <p:cNvSpPr>
            <a:spLocks/>
          </p:cNvSpPr>
          <p:nvPr/>
        </p:nvSpPr>
        <p:spPr bwMode="auto">
          <a:xfrm>
            <a:off x="5259746" y="3520201"/>
            <a:ext cx="32300" cy="31187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49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49"/>
                  <a:pt x="20" y="52"/>
                  <a:pt x="27" y="52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" name="Freeform 275"/>
          <p:cNvSpPr>
            <a:spLocks/>
          </p:cNvSpPr>
          <p:nvPr/>
        </p:nvSpPr>
        <p:spPr bwMode="auto">
          <a:xfrm>
            <a:off x="5337712" y="3682260"/>
            <a:ext cx="31744" cy="32300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" name="Freeform 276"/>
          <p:cNvSpPr>
            <a:spLocks/>
          </p:cNvSpPr>
          <p:nvPr/>
        </p:nvSpPr>
        <p:spPr bwMode="auto">
          <a:xfrm>
            <a:off x="5644567" y="3446689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8" name="Freeform 277"/>
          <p:cNvSpPr>
            <a:spLocks/>
          </p:cNvSpPr>
          <p:nvPr/>
        </p:nvSpPr>
        <p:spPr bwMode="auto">
          <a:xfrm>
            <a:off x="5016378" y="4054829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" name="Freeform 278"/>
          <p:cNvSpPr>
            <a:spLocks/>
          </p:cNvSpPr>
          <p:nvPr/>
        </p:nvSpPr>
        <p:spPr bwMode="auto">
          <a:xfrm>
            <a:off x="5618392" y="4422943"/>
            <a:ext cx="31744" cy="31744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49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49"/>
                  <a:pt x="20" y="52"/>
                  <a:pt x="27" y="52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0" name="Freeform 279"/>
          <p:cNvSpPr>
            <a:spLocks/>
          </p:cNvSpPr>
          <p:nvPr/>
        </p:nvSpPr>
        <p:spPr bwMode="auto">
          <a:xfrm>
            <a:off x="5280908" y="4253644"/>
            <a:ext cx="31744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8 w 52"/>
              <a:gd name="T11" fmla="*/ 8 h 53"/>
              <a:gd name="T12" fmla="*/ 0 w 52"/>
              <a:gd name="T13" fmla="*/ 27 h 53"/>
              <a:gd name="T14" fmla="*/ 8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4"/>
                  <a:pt x="52" y="27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1" name="Freeform 280"/>
          <p:cNvSpPr>
            <a:spLocks/>
          </p:cNvSpPr>
          <p:nvPr/>
        </p:nvSpPr>
        <p:spPr bwMode="auto">
          <a:xfrm>
            <a:off x="5417906" y="3999696"/>
            <a:ext cx="32300" cy="31187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2"/>
                  <a:pt x="27" y="52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2" name="Freeform 281"/>
          <p:cNvSpPr>
            <a:spLocks/>
          </p:cNvSpPr>
          <p:nvPr/>
        </p:nvSpPr>
        <p:spPr bwMode="auto">
          <a:xfrm>
            <a:off x="5490861" y="4574978"/>
            <a:ext cx="32300" cy="31187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2"/>
                  <a:pt x="27" y="52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3" name="Freeform 282"/>
          <p:cNvSpPr>
            <a:spLocks/>
          </p:cNvSpPr>
          <p:nvPr/>
        </p:nvSpPr>
        <p:spPr bwMode="auto">
          <a:xfrm>
            <a:off x="5460788" y="3517973"/>
            <a:ext cx="32300" cy="32300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1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1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" name="Freeform 283"/>
          <p:cNvSpPr>
            <a:spLocks/>
          </p:cNvSpPr>
          <p:nvPr/>
        </p:nvSpPr>
        <p:spPr bwMode="auto">
          <a:xfrm>
            <a:off x="5463573" y="3876620"/>
            <a:ext cx="31744" cy="32300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5" name="Freeform 284"/>
          <p:cNvSpPr>
            <a:spLocks/>
          </p:cNvSpPr>
          <p:nvPr/>
        </p:nvSpPr>
        <p:spPr bwMode="auto">
          <a:xfrm>
            <a:off x="4596472" y="3572550"/>
            <a:ext cx="31744" cy="31187"/>
          </a:xfrm>
          <a:custGeom>
            <a:avLst/>
            <a:gdLst>
              <a:gd name="T0" fmla="*/ 26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6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6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6" y="52"/>
                </a:moveTo>
                <a:cubicBezTo>
                  <a:pt x="33" y="52"/>
                  <a:pt x="40" y="49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49"/>
                  <a:pt x="19" y="52"/>
                  <a:pt x="26" y="52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" name="Freeform 285"/>
          <p:cNvSpPr>
            <a:spLocks/>
          </p:cNvSpPr>
          <p:nvPr/>
        </p:nvSpPr>
        <p:spPr bwMode="auto">
          <a:xfrm>
            <a:off x="5552120" y="2903708"/>
            <a:ext cx="31744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" name="Freeform 286"/>
          <p:cNvSpPr>
            <a:spLocks/>
          </p:cNvSpPr>
          <p:nvPr/>
        </p:nvSpPr>
        <p:spPr bwMode="auto">
          <a:xfrm>
            <a:off x="5315993" y="4023643"/>
            <a:ext cx="32300" cy="31187"/>
          </a:xfrm>
          <a:custGeom>
            <a:avLst/>
            <a:gdLst>
              <a:gd name="T0" fmla="*/ 26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6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6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2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2" y="50"/>
                  <a:pt x="19" y="52"/>
                  <a:pt x="26" y="52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" name="Freeform 287"/>
          <p:cNvSpPr>
            <a:spLocks/>
          </p:cNvSpPr>
          <p:nvPr/>
        </p:nvSpPr>
        <p:spPr bwMode="auto">
          <a:xfrm>
            <a:off x="5398972" y="3531339"/>
            <a:ext cx="31744" cy="31744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1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1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" name="Freeform 288"/>
          <p:cNvSpPr>
            <a:spLocks/>
          </p:cNvSpPr>
          <p:nvPr/>
        </p:nvSpPr>
        <p:spPr bwMode="auto">
          <a:xfrm>
            <a:off x="6058347" y="4615075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" name="Freeform 289"/>
          <p:cNvSpPr>
            <a:spLocks/>
          </p:cNvSpPr>
          <p:nvPr/>
        </p:nvSpPr>
        <p:spPr bwMode="auto">
          <a:xfrm>
            <a:off x="2987575" y="2219829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" name="Freeform 290"/>
          <p:cNvSpPr>
            <a:spLocks/>
          </p:cNvSpPr>
          <p:nvPr/>
        </p:nvSpPr>
        <p:spPr bwMode="auto">
          <a:xfrm>
            <a:off x="2672924" y="1196795"/>
            <a:ext cx="31744" cy="31187"/>
          </a:xfrm>
          <a:custGeom>
            <a:avLst/>
            <a:gdLst>
              <a:gd name="T0" fmla="*/ 26 w 52"/>
              <a:gd name="T1" fmla="*/ 52 h 52"/>
              <a:gd name="T2" fmla="*/ 45 w 52"/>
              <a:gd name="T3" fmla="*/ 45 h 52"/>
              <a:gd name="T4" fmla="*/ 52 w 52"/>
              <a:gd name="T5" fmla="*/ 26 h 52"/>
              <a:gd name="T6" fmla="*/ 45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49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2" y="2"/>
                  <a:pt x="7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7" y="45"/>
                </a:cubicBezTo>
                <a:cubicBezTo>
                  <a:pt x="12" y="49"/>
                  <a:pt x="19" y="52"/>
                  <a:pt x="26" y="52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" name="Freeform 291"/>
          <p:cNvSpPr>
            <a:spLocks/>
          </p:cNvSpPr>
          <p:nvPr/>
        </p:nvSpPr>
        <p:spPr bwMode="auto">
          <a:xfrm>
            <a:off x="3244308" y="1921885"/>
            <a:ext cx="32300" cy="31187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2"/>
                  <a:pt x="27" y="52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" name="Freeform 292"/>
          <p:cNvSpPr>
            <a:spLocks/>
          </p:cNvSpPr>
          <p:nvPr/>
        </p:nvSpPr>
        <p:spPr bwMode="auto">
          <a:xfrm>
            <a:off x="2889560" y="1552100"/>
            <a:ext cx="32300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" name="Freeform 293"/>
          <p:cNvSpPr>
            <a:spLocks/>
          </p:cNvSpPr>
          <p:nvPr/>
        </p:nvSpPr>
        <p:spPr bwMode="auto">
          <a:xfrm>
            <a:off x="2716920" y="1852829"/>
            <a:ext cx="32300" cy="32300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5" name="Freeform 294"/>
          <p:cNvSpPr>
            <a:spLocks/>
          </p:cNvSpPr>
          <p:nvPr/>
        </p:nvSpPr>
        <p:spPr bwMode="auto">
          <a:xfrm>
            <a:off x="3060530" y="1670721"/>
            <a:ext cx="31744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6" name="Freeform 295"/>
          <p:cNvSpPr>
            <a:spLocks/>
          </p:cNvSpPr>
          <p:nvPr/>
        </p:nvSpPr>
        <p:spPr bwMode="auto">
          <a:xfrm>
            <a:off x="3244308" y="2146874"/>
            <a:ext cx="31744" cy="31744"/>
          </a:xfrm>
          <a:custGeom>
            <a:avLst/>
            <a:gdLst>
              <a:gd name="T0" fmla="*/ 26 w 52"/>
              <a:gd name="T1" fmla="*/ 53 h 53"/>
              <a:gd name="T2" fmla="*/ 44 w 52"/>
              <a:gd name="T3" fmla="*/ 45 h 53"/>
              <a:gd name="T4" fmla="*/ 52 w 52"/>
              <a:gd name="T5" fmla="*/ 27 h 53"/>
              <a:gd name="T6" fmla="*/ 44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4" y="45"/>
                </a:cubicBezTo>
                <a:cubicBezTo>
                  <a:pt x="49" y="40"/>
                  <a:pt x="52" y="34"/>
                  <a:pt x="52" y="27"/>
                </a:cubicBezTo>
                <a:cubicBezTo>
                  <a:pt x="52" y="20"/>
                  <a:pt x="49" y="13"/>
                  <a:pt x="44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4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" name="Freeform 296"/>
          <p:cNvSpPr>
            <a:spLocks/>
          </p:cNvSpPr>
          <p:nvPr/>
        </p:nvSpPr>
        <p:spPr bwMode="auto">
          <a:xfrm>
            <a:off x="3474867" y="1658469"/>
            <a:ext cx="31187" cy="31744"/>
          </a:xfrm>
          <a:custGeom>
            <a:avLst/>
            <a:gdLst>
              <a:gd name="T0" fmla="*/ 26 w 52"/>
              <a:gd name="T1" fmla="*/ 52 h 52"/>
              <a:gd name="T2" fmla="*/ 45 w 52"/>
              <a:gd name="T3" fmla="*/ 45 h 52"/>
              <a:gd name="T4" fmla="*/ 52 w 52"/>
              <a:gd name="T5" fmla="*/ 26 h 52"/>
              <a:gd name="T6" fmla="*/ 45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49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2" y="2"/>
                  <a:pt x="7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7" y="45"/>
                </a:cubicBezTo>
                <a:cubicBezTo>
                  <a:pt x="12" y="49"/>
                  <a:pt x="19" y="52"/>
                  <a:pt x="26" y="52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8" name="Freeform 297"/>
          <p:cNvSpPr>
            <a:spLocks/>
          </p:cNvSpPr>
          <p:nvPr/>
        </p:nvSpPr>
        <p:spPr bwMode="auto">
          <a:xfrm>
            <a:off x="3519976" y="1696896"/>
            <a:ext cx="31744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9" name="Freeform 298"/>
          <p:cNvSpPr>
            <a:spLocks/>
          </p:cNvSpPr>
          <p:nvPr/>
        </p:nvSpPr>
        <p:spPr bwMode="auto">
          <a:xfrm>
            <a:off x="3185276" y="1899052"/>
            <a:ext cx="31187" cy="31187"/>
          </a:xfrm>
          <a:custGeom>
            <a:avLst/>
            <a:gdLst>
              <a:gd name="T0" fmla="*/ 26 w 52"/>
              <a:gd name="T1" fmla="*/ 52 h 52"/>
              <a:gd name="T2" fmla="*/ 45 w 52"/>
              <a:gd name="T3" fmla="*/ 45 h 52"/>
              <a:gd name="T4" fmla="*/ 52 w 52"/>
              <a:gd name="T5" fmla="*/ 26 h 52"/>
              <a:gd name="T6" fmla="*/ 45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2" y="2"/>
                  <a:pt x="7" y="7"/>
                </a:cubicBezTo>
                <a:cubicBezTo>
                  <a:pt x="2" y="12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2"/>
                  <a:pt x="26" y="52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0" name="Freeform 299"/>
          <p:cNvSpPr>
            <a:spLocks/>
          </p:cNvSpPr>
          <p:nvPr/>
        </p:nvSpPr>
        <p:spPr bwMode="auto">
          <a:xfrm>
            <a:off x="3166899" y="1897381"/>
            <a:ext cx="31744" cy="32300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1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1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1" name="Freeform 300"/>
          <p:cNvSpPr>
            <a:spLocks/>
          </p:cNvSpPr>
          <p:nvPr/>
        </p:nvSpPr>
        <p:spPr bwMode="auto">
          <a:xfrm>
            <a:off x="3099513" y="2312275"/>
            <a:ext cx="32300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2" name="Freeform 301"/>
          <p:cNvSpPr>
            <a:spLocks/>
          </p:cNvSpPr>
          <p:nvPr/>
        </p:nvSpPr>
        <p:spPr bwMode="auto">
          <a:xfrm>
            <a:off x="3573439" y="1910190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49" y="40"/>
                  <a:pt x="52" y="34"/>
                  <a:pt x="52" y="27"/>
                </a:cubicBezTo>
                <a:cubicBezTo>
                  <a:pt x="52" y="20"/>
                  <a:pt x="49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4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3" name="Freeform 302"/>
          <p:cNvSpPr>
            <a:spLocks/>
          </p:cNvSpPr>
          <p:nvPr/>
        </p:nvSpPr>
        <p:spPr bwMode="auto">
          <a:xfrm>
            <a:off x="2709123" y="1647888"/>
            <a:ext cx="32300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3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4" name="Freeform 303"/>
          <p:cNvSpPr>
            <a:spLocks/>
          </p:cNvSpPr>
          <p:nvPr/>
        </p:nvSpPr>
        <p:spPr bwMode="auto">
          <a:xfrm>
            <a:off x="3054961" y="1772635"/>
            <a:ext cx="31187" cy="31744"/>
          </a:xfrm>
          <a:custGeom>
            <a:avLst/>
            <a:gdLst>
              <a:gd name="T0" fmla="*/ 26 w 52"/>
              <a:gd name="T1" fmla="*/ 53 h 53"/>
              <a:gd name="T2" fmla="*/ 44 w 52"/>
              <a:gd name="T3" fmla="*/ 45 h 53"/>
              <a:gd name="T4" fmla="*/ 52 w 52"/>
              <a:gd name="T5" fmla="*/ 27 h 53"/>
              <a:gd name="T6" fmla="*/ 44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4" y="45"/>
                </a:cubicBezTo>
                <a:cubicBezTo>
                  <a:pt x="49" y="40"/>
                  <a:pt x="52" y="34"/>
                  <a:pt x="52" y="27"/>
                </a:cubicBezTo>
                <a:cubicBezTo>
                  <a:pt x="52" y="20"/>
                  <a:pt x="49" y="13"/>
                  <a:pt x="44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4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5" name="Freeform 304"/>
          <p:cNvSpPr>
            <a:spLocks/>
          </p:cNvSpPr>
          <p:nvPr/>
        </p:nvSpPr>
        <p:spPr bwMode="auto">
          <a:xfrm>
            <a:off x="3836298" y="1749802"/>
            <a:ext cx="31744" cy="31187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1" y="49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1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49"/>
                  <a:pt x="20" y="52"/>
                  <a:pt x="27" y="52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6" name="Freeform 305"/>
          <p:cNvSpPr>
            <a:spLocks/>
          </p:cNvSpPr>
          <p:nvPr/>
        </p:nvSpPr>
        <p:spPr bwMode="auto">
          <a:xfrm>
            <a:off x="4032328" y="2163582"/>
            <a:ext cx="31744" cy="31187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49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49"/>
                  <a:pt x="20" y="52"/>
                  <a:pt x="27" y="52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" name="Freeform 306"/>
          <p:cNvSpPr>
            <a:spLocks/>
          </p:cNvSpPr>
          <p:nvPr/>
        </p:nvSpPr>
        <p:spPr bwMode="auto">
          <a:xfrm>
            <a:off x="3680365" y="1996510"/>
            <a:ext cx="31744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" name="Freeform 307"/>
          <p:cNvSpPr>
            <a:spLocks/>
          </p:cNvSpPr>
          <p:nvPr/>
        </p:nvSpPr>
        <p:spPr bwMode="auto">
          <a:xfrm>
            <a:off x="3071668" y="1964210"/>
            <a:ext cx="32300" cy="31744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2"/>
                  <a:pt x="27" y="52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" name="Freeform 308"/>
          <p:cNvSpPr>
            <a:spLocks/>
          </p:cNvSpPr>
          <p:nvPr/>
        </p:nvSpPr>
        <p:spPr bwMode="auto">
          <a:xfrm>
            <a:off x="3338982" y="1771521"/>
            <a:ext cx="32300" cy="31744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" name="Freeform 309"/>
          <p:cNvSpPr>
            <a:spLocks/>
          </p:cNvSpPr>
          <p:nvPr/>
        </p:nvSpPr>
        <p:spPr bwMode="auto">
          <a:xfrm>
            <a:off x="5574397" y="1373891"/>
            <a:ext cx="31187" cy="32300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4"/>
                  <a:pt x="52" y="27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" name="Freeform 310"/>
          <p:cNvSpPr>
            <a:spLocks/>
          </p:cNvSpPr>
          <p:nvPr/>
        </p:nvSpPr>
        <p:spPr bwMode="auto">
          <a:xfrm>
            <a:off x="6110139" y="1769293"/>
            <a:ext cx="31187" cy="32300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4"/>
                  <a:pt x="52" y="27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4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" name="Freeform 311"/>
          <p:cNvSpPr>
            <a:spLocks/>
          </p:cNvSpPr>
          <p:nvPr/>
        </p:nvSpPr>
        <p:spPr bwMode="auto">
          <a:xfrm>
            <a:off x="5305412" y="1607234"/>
            <a:ext cx="31187" cy="31744"/>
          </a:xfrm>
          <a:custGeom>
            <a:avLst/>
            <a:gdLst>
              <a:gd name="T0" fmla="*/ 26 w 52"/>
              <a:gd name="T1" fmla="*/ 53 h 53"/>
              <a:gd name="T2" fmla="*/ 44 w 52"/>
              <a:gd name="T3" fmla="*/ 45 h 53"/>
              <a:gd name="T4" fmla="*/ 52 w 52"/>
              <a:gd name="T5" fmla="*/ 27 h 53"/>
              <a:gd name="T6" fmla="*/ 44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4" y="45"/>
                </a:cubicBezTo>
                <a:cubicBezTo>
                  <a:pt x="49" y="40"/>
                  <a:pt x="52" y="34"/>
                  <a:pt x="52" y="27"/>
                </a:cubicBezTo>
                <a:cubicBezTo>
                  <a:pt x="52" y="20"/>
                  <a:pt x="49" y="13"/>
                  <a:pt x="44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4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" name="Freeform 312"/>
          <p:cNvSpPr>
            <a:spLocks/>
          </p:cNvSpPr>
          <p:nvPr/>
        </p:nvSpPr>
        <p:spPr bwMode="auto">
          <a:xfrm>
            <a:off x="5388391" y="2120143"/>
            <a:ext cx="31744" cy="31187"/>
          </a:xfrm>
          <a:custGeom>
            <a:avLst/>
            <a:gdLst>
              <a:gd name="T0" fmla="*/ 26 w 52"/>
              <a:gd name="T1" fmla="*/ 52 h 52"/>
              <a:gd name="T2" fmla="*/ 45 w 52"/>
              <a:gd name="T3" fmla="*/ 45 h 52"/>
              <a:gd name="T4" fmla="*/ 52 w 52"/>
              <a:gd name="T5" fmla="*/ 26 h 52"/>
              <a:gd name="T6" fmla="*/ 45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2" y="2"/>
                  <a:pt x="7" y="7"/>
                </a:cubicBezTo>
                <a:cubicBezTo>
                  <a:pt x="2" y="12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2"/>
                  <a:pt x="26" y="52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" name="Freeform 313"/>
          <p:cNvSpPr>
            <a:spLocks/>
          </p:cNvSpPr>
          <p:nvPr/>
        </p:nvSpPr>
        <p:spPr bwMode="auto">
          <a:xfrm>
            <a:off x="6198130" y="1720842"/>
            <a:ext cx="31744" cy="31187"/>
          </a:xfrm>
          <a:custGeom>
            <a:avLst/>
            <a:gdLst>
              <a:gd name="T0" fmla="*/ 26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6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6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6" y="52"/>
                </a:moveTo>
                <a:cubicBezTo>
                  <a:pt x="33" y="52"/>
                  <a:pt x="40" y="49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49"/>
                  <a:pt x="19" y="52"/>
                  <a:pt x="26" y="52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5" name="Freeform 314"/>
          <p:cNvSpPr>
            <a:spLocks/>
          </p:cNvSpPr>
          <p:nvPr/>
        </p:nvSpPr>
        <p:spPr bwMode="auto">
          <a:xfrm>
            <a:off x="6099001" y="1720286"/>
            <a:ext cx="32300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6" name="Freeform 315"/>
          <p:cNvSpPr>
            <a:spLocks/>
          </p:cNvSpPr>
          <p:nvPr/>
        </p:nvSpPr>
        <p:spPr bwMode="auto">
          <a:xfrm>
            <a:off x="6075611" y="1928568"/>
            <a:ext cx="31744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" name="Freeform 316"/>
          <p:cNvSpPr>
            <a:spLocks/>
          </p:cNvSpPr>
          <p:nvPr/>
        </p:nvSpPr>
        <p:spPr bwMode="auto">
          <a:xfrm>
            <a:off x="5375582" y="1641762"/>
            <a:ext cx="31744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8 w 52"/>
              <a:gd name="T11" fmla="*/ 8 h 53"/>
              <a:gd name="T12" fmla="*/ 0 w 52"/>
              <a:gd name="T13" fmla="*/ 27 h 53"/>
              <a:gd name="T14" fmla="*/ 8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1"/>
                  <a:pt x="52" y="34"/>
                  <a:pt x="52" y="27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1"/>
                  <a:pt x="8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8" name="Freeform 317"/>
          <p:cNvSpPr>
            <a:spLocks/>
          </p:cNvSpPr>
          <p:nvPr/>
        </p:nvSpPr>
        <p:spPr bwMode="auto">
          <a:xfrm>
            <a:off x="5460788" y="1936921"/>
            <a:ext cx="32300" cy="31187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2"/>
                  <a:pt x="27" y="52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9" name="Freeform 318"/>
          <p:cNvSpPr>
            <a:spLocks/>
          </p:cNvSpPr>
          <p:nvPr/>
        </p:nvSpPr>
        <p:spPr bwMode="auto">
          <a:xfrm>
            <a:off x="5589990" y="1784330"/>
            <a:ext cx="31744" cy="32300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0" name="Freeform 319"/>
          <p:cNvSpPr>
            <a:spLocks/>
          </p:cNvSpPr>
          <p:nvPr/>
        </p:nvSpPr>
        <p:spPr bwMode="auto">
          <a:xfrm>
            <a:off x="5627303" y="2083387"/>
            <a:ext cx="32300" cy="32300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1" name="Freeform 320"/>
          <p:cNvSpPr>
            <a:spLocks/>
          </p:cNvSpPr>
          <p:nvPr/>
        </p:nvSpPr>
        <p:spPr bwMode="auto">
          <a:xfrm>
            <a:off x="5519820" y="2266052"/>
            <a:ext cx="32300" cy="31187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2"/>
                  <a:pt x="27" y="52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2" name="Freeform 321"/>
          <p:cNvSpPr>
            <a:spLocks/>
          </p:cNvSpPr>
          <p:nvPr/>
        </p:nvSpPr>
        <p:spPr bwMode="auto">
          <a:xfrm>
            <a:off x="5989847" y="2132395"/>
            <a:ext cx="32300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3" name="Freeform 322"/>
          <p:cNvSpPr>
            <a:spLocks/>
          </p:cNvSpPr>
          <p:nvPr/>
        </p:nvSpPr>
        <p:spPr bwMode="auto">
          <a:xfrm>
            <a:off x="5349964" y="1777090"/>
            <a:ext cx="31187" cy="32300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" name="Freeform 323"/>
          <p:cNvSpPr>
            <a:spLocks/>
          </p:cNvSpPr>
          <p:nvPr/>
        </p:nvSpPr>
        <p:spPr bwMode="auto">
          <a:xfrm>
            <a:off x="5485292" y="1456870"/>
            <a:ext cx="31187" cy="32300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49" y="40"/>
                  <a:pt x="52" y="34"/>
                  <a:pt x="52" y="27"/>
                </a:cubicBezTo>
                <a:cubicBezTo>
                  <a:pt x="52" y="20"/>
                  <a:pt x="49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4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5" name="Freeform 324"/>
          <p:cNvSpPr>
            <a:spLocks/>
          </p:cNvSpPr>
          <p:nvPr/>
        </p:nvSpPr>
        <p:spPr bwMode="auto">
          <a:xfrm>
            <a:off x="5279794" y="1730867"/>
            <a:ext cx="32300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3" y="50"/>
                  <a:pt x="20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6" name="Freeform 325"/>
          <p:cNvSpPr>
            <a:spLocks/>
          </p:cNvSpPr>
          <p:nvPr/>
        </p:nvSpPr>
        <p:spPr bwMode="auto">
          <a:xfrm>
            <a:off x="5743696" y="2038835"/>
            <a:ext cx="32300" cy="32300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3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" name="Freeform 326"/>
          <p:cNvSpPr>
            <a:spLocks/>
          </p:cNvSpPr>
          <p:nvPr/>
        </p:nvSpPr>
        <p:spPr bwMode="auto">
          <a:xfrm>
            <a:off x="5951978" y="1825541"/>
            <a:ext cx="31744" cy="31744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8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8" name="Freeform 327"/>
          <p:cNvSpPr>
            <a:spLocks/>
          </p:cNvSpPr>
          <p:nvPr/>
        </p:nvSpPr>
        <p:spPr bwMode="auto">
          <a:xfrm>
            <a:off x="6044424" y="1611689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9" name="Freeform 328"/>
          <p:cNvSpPr>
            <a:spLocks/>
          </p:cNvSpPr>
          <p:nvPr/>
        </p:nvSpPr>
        <p:spPr bwMode="auto">
          <a:xfrm>
            <a:off x="6559004" y="1501422"/>
            <a:ext cx="31744" cy="32300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0" name="Freeform 329"/>
          <p:cNvSpPr>
            <a:spLocks/>
          </p:cNvSpPr>
          <p:nvPr/>
        </p:nvSpPr>
        <p:spPr bwMode="auto">
          <a:xfrm>
            <a:off x="6066700" y="4116646"/>
            <a:ext cx="31744" cy="31744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49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49"/>
                  <a:pt x="20" y="52"/>
                  <a:pt x="27" y="52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1" name="Freeform 330"/>
          <p:cNvSpPr>
            <a:spLocks/>
          </p:cNvSpPr>
          <p:nvPr/>
        </p:nvSpPr>
        <p:spPr bwMode="auto">
          <a:xfrm>
            <a:off x="6222633" y="4366139"/>
            <a:ext cx="31744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8 w 52"/>
              <a:gd name="T11" fmla="*/ 8 h 53"/>
              <a:gd name="T12" fmla="*/ 0 w 52"/>
              <a:gd name="T13" fmla="*/ 27 h 53"/>
              <a:gd name="T14" fmla="*/ 8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4"/>
                  <a:pt x="52" y="27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2" name="Freeform 331"/>
          <p:cNvSpPr>
            <a:spLocks/>
          </p:cNvSpPr>
          <p:nvPr/>
        </p:nvSpPr>
        <p:spPr bwMode="auto">
          <a:xfrm>
            <a:off x="5942511" y="3946233"/>
            <a:ext cx="31744" cy="31744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3" name="Freeform 332"/>
          <p:cNvSpPr>
            <a:spLocks/>
          </p:cNvSpPr>
          <p:nvPr/>
        </p:nvSpPr>
        <p:spPr bwMode="auto">
          <a:xfrm>
            <a:off x="6124618" y="4517617"/>
            <a:ext cx="31744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4" name="Freeform 333"/>
          <p:cNvSpPr>
            <a:spLocks/>
          </p:cNvSpPr>
          <p:nvPr/>
        </p:nvSpPr>
        <p:spPr bwMode="auto">
          <a:xfrm>
            <a:off x="6151907" y="3773035"/>
            <a:ext cx="31744" cy="31744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49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49"/>
                  <a:pt x="20" y="52"/>
                  <a:pt x="27" y="52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5" name="Freeform 334"/>
          <p:cNvSpPr>
            <a:spLocks/>
          </p:cNvSpPr>
          <p:nvPr/>
        </p:nvSpPr>
        <p:spPr bwMode="auto">
          <a:xfrm>
            <a:off x="5612823" y="4338850"/>
            <a:ext cx="32300" cy="31187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2"/>
                  <a:pt x="27" y="52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6" name="Freeform 335"/>
          <p:cNvSpPr>
            <a:spLocks/>
          </p:cNvSpPr>
          <p:nvPr/>
        </p:nvSpPr>
        <p:spPr bwMode="auto">
          <a:xfrm>
            <a:off x="5437955" y="3080246"/>
            <a:ext cx="31744" cy="31744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" name="Freeform 336"/>
          <p:cNvSpPr>
            <a:spLocks/>
          </p:cNvSpPr>
          <p:nvPr/>
        </p:nvSpPr>
        <p:spPr bwMode="auto">
          <a:xfrm>
            <a:off x="6102342" y="4127784"/>
            <a:ext cx="31187" cy="31187"/>
          </a:xfrm>
          <a:custGeom>
            <a:avLst/>
            <a:gdLst>
              <a:gd name="T0" fmla="*/ 26 w 52"/>
              <a:gd name="T1" fmla="*/ 52 h 52"/>
              <a:gd name="T2" fmla="*/ 45 w 52"/>
              <a:gd name="T3" fmla="*/ 45 h 52"/>
              <a:gd name="T4" fmla="*/ 52 w 52"/>
              <a:gd name="T5" fmla="*/ 26 h 52"/>
              <a:gd name="T6" fmla="*/ 45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2" y="2"/>
                  <a:pt x="7" y="7"/>
                </a:cubicBezTo>
                <a:cubicBezTo>
                  <a:pt x="2" y="12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2"/>
                  <a:pt x="26" y="52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" name="Freeform 337"/>
          <p:cNvSpPr>
            <a:spLocks/>
          </p:cNvSpPr>
          <p:nvPr/>
        </p:nvSpPr>
        <p:spPr bwMode="auto">
          <a:xfrm>
            <a:off x="5934714" y="4026984"/>
            <a:ext cx="31744" cy="32300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9" name="Freeform 338"/>
          <p:cNvSpPr>
            <a:spLocks/>
          </p:cNvSpPr>
          <p:nvPr/>
        </p:nvSpPr>
        <p:spPr bwMode="auto">
          <a:xfrm>
            <a:off x="5870670" y="4240835"/>
            <a:ext cx="31187" cy="31187"/>
          </a:xfrm>
          <a:custGeom>
            <a:avLst/>
            <a:gdLst>
              <a:gd name="T0" fmla="*/ 26 w 52"/>
              <a:gd name="T1" fmla="*/ 52 h 52"/>
              <a:gd name="T2" fmla="*/ 45 w 52"/>
              <a:gd name="T3" fmla="*/ 45 h 52"/>
              <a:gd name="T4" fmla="*/ 52 w 52"/>
              <a:gd name="T5" fmla="*/ 26 h 52"/>
              <a:gd name="T6" fmla="*/ 45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2" y="2"/>
                  <a:pt x="7" y="7"/>
                </a:cubicBezTo>
                <a:cubicBezTo>
                  <a:pt x="2" y="12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2"/>
                  <a:pt x="26" y="52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0" name="Freeform 339"/>
          <p:cNvSpPr>
            <a:spLocks/>
          </p:cNvSpPr>
          <p:nvPr/>
        </p:nvSpPr>
        <p:spPr bwMode="auto">
          <a:xfrm>
            <a:off x="6259389" y="4630111"/>
            <a:ext cx="31744" cy="31187"/>
          </a:xfrm>
          <a:custGeom>
            <a:avLst/>
            <a:gdLst>
              <a:gd name="T0" fmla="*/ 26 w 52"/>
              <a:gd name="T1" fmla="*/ 52 h 52"/>
              <a:gd name="T2" fmla="*/ 45 w 52"/>
              <a:gd name="T3" fmla="*/ 45 h 52"/>
              <a:gd name="T4" fmla="*/ 52 w 52"/>
              <a:gd name="T5" fmla="*/ 26 h 52"/>
              <a:gd name="T6" fmla="*/ 45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2"/>
                  <a:pt x="45" y="7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7" y="45"/>
                </a:cubicBezTo>
                <a:cubicBezTo>
                  <a:pt x="12" y="50"/>
                  <a:pt x="19" y="52"/>
                  <a:pt x="26" y="52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1" name="Freeform 340"/>
          <p:cNvSpPr>
            <a:spLocks/>
          </p:cNvSpPr>
          <p:nvPr/>
        </p:nvSpPr>
        <p:spPr bwMode="auto">
          <a:xfrm>
            <a:off x="5553234" y="4119987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49" y="40"/>
                  <a:pt x="52" y="33"/>
                  <a:pt x="52" y="26"/>
                </a:cubicBezTo>
                <a:cubicBezTo>
                  <a:pt x="52" y="19"/>
                  <a:pt x="49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2" name="Freeform 341"/>
          <p:cNvSpPr>
            <a:spLocks/>
          </p:cNvSpPr>
          <p:nvPr/>
        </p:nvSpPr>
        <p:spPr bwMode="auto">
          <a:xfrm>
            <a:off x="5618949" y="3783060"/>
            <a:ext cx="31744" cy="31744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1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1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3" name="Freeform 342"/>
          <p:cNvSpPr>
            <a:spLocks/>
          </p:cNvSpPr>
          <p:nvPr/>
        </p:nvSpPr>
        <p:spPr bwMode="auto">
          <a:xfrm>
            <a:off x="5351635" y="4642363"/>
            <a:ext cx="31187" cy="31187"/>
          </a:xfrm>
          <a:custGeom>
            <a:avLst/>
            <a:gdLst>
              <a:gd name="T0" fmla="*/ 26 w 52"/>
              <a:gd name="T1" fmla="*/ 52 h 52"/>
              <a:gd name="T2" fmla="*/ 45 w 52"/>
              <a:gd name="T3" fmla="*/ 45 h 52"/>
              <a:gd name="T4" fmla="*/ 52 w 52"/>
              <a:gd name="T5" fmla="*/ 26 h 52"/>
              <a:gd name="T6" fmla="*/ 45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49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2" y="2"/>
                  <a:pt x="7" y="7"/>
                </a:cubicBezTo>
                <a:cubicBezTo>
                  <a:pt x="2" y="12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49"/>
                  <a:pt x="19" y="52"/>
                  <a:pt x="26" y="52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4" name="Freeform 343"/>
          <p:cNvSpPr>
            <a:spLocks/>
          </p:cNvSpPr>
          <p:nvPr/>
        </p:nvSpPr>
        <p:spPr bwMode="auto">
          <a:xfrm>
            <a:off x="5710281" y="3771365"/>
            <a:ext cx="31744" cy="31187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2"/>
                  <a:pt x="27" y="52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5" name="Freeform 344"/>
          <p:cNvSpPr>
            <a:spLocks/>
          </p:cNvSpPr>
          <p:nvPr/>
        </p:nvSpPr>
        <p:spPr bwMode="auto">
          <a:xfrm>
            <a:off x="6083964" y="4126670"/>
            <a:ext cx="32300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6" name="Freeform 345"/>
          <p:cNvSpPr>
            <a:spLocks/>
          </p:cNvSpPr>
          <p:nvPr/>
        </p:nvSpPr>
        <p:spPr bwMode="auto">
          <a:xfrm>
            <a:off x="5537641" y="4553259"/>
            <a:ext cx="31744" cy="31187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2"/>
                  <a:pt x="27" y="52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7" name="Freeform 346"/>
          <p:cNvSpPr>
            <a:spLocks/>
          </p:cNvSpPr>
          <p:nvPr/>
        </p:nvSpPr>
        <p:spPr bwMode="auto">
          <a:xfrm>
            <a:off x="5787134" y="4234152"/>
            <a:ext cx="31744" cy="31744"/>
          </a:xfrm>
          <a:custGeom>
            <a:avLst/>
            <a:gdLst>
              <a:gd name="T0" fmla="*/ 26 w 52"/>
              <a:gd name="T1" fmla="*/ 53 h 53"/>
              <a:gd name="T2" fmla="*/ 44 w 52"/>
              <a:gd name="T3" fmla="*/ 45 h 53"/>
              <a:gd name="T4" fmla="*/ 52 w 52"/>
              <a:gd name="T5" fmla="*/ 27 h 53"/>
              <a:gd name="T6" fmla="*/ 44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4" y="45"/>
                </a:cubicBezTo>
                <a:cubicBezTo>
                  <a:pt x="49" y="40"/>
                  <a:pt x="52" y="34"/>
                  <a:pt x="52" y="27"/>
                </a:cubicBezTo>
                <a:cubicBezTo>
                  <a:pt x="52" y="20"/>
                  <a:pt x="49" y="13"/>
                  <a:pt x="44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4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" name="Freeform 347"/>
          <p:cNvSpPr>
            <a:spLocks/>
          </p:cNvSpPr>
          <p:nvPr/>
        </p:nvSpPr>
        <p:spPr bwMode="auto">
          <a:xfrm>
            <a:off x="5671855" y="4087687"/>
            <a:ext cx="31744" cy="31187"/>
          </a:xfrm>
          <a:custGeom>
            <a:avLst/>
            <a:gdLst>
              <a:gd name="T0" fmla="*/ 26 w 52"/>
              <a:gd name="T1" fmla="*/ 52 h 52"/>
              <a:gd name="T2" fmla="*/ 45 w 52"/>
              <a:gd name="T3" fmla="*/ 45 h 52"/>
              <a:gd name="T4" fmla="*/ 52 w 52"/>
              <a:gd name="T5" fmla="*/ 26 h 52"/>
              <a:gd name="T6" fmla="*/ 45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49" y="40"/>
                  <a:pt x="52" y="33"/>
                  <a:pt x="52" y="26"/>
                </a:cubicBezTo>
                <a:cubicBezTo>
                  <a:pt x="52" y="19"/>
                  <a:pt x="49" y="12"/>
                  <a:pt x="45" y="7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7"/>
                </a:cubicBezTo>
                <a:cubicBezTo>
                  <a:pt x="2" y="12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2"/>
                  <a:pt x="26" y="52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" name="Freeform 348"/>
          <p:cNvSpPr>
            <a:spLocks/>
          </p:cNvSpPr>
          <p:nvPr/>
        </p:nvSpPr>
        <p:spPr bwMode="auto">
          <a:xfrm>
            <a:off x="5726432" y="4096040"/>
            <a:ext cx="31187" cy="31187"/>
          </a:xfrm>
          <a:custGeom>
            <a:avLst/>
            <a:gdLst>
              <a:gd name="T0" fmla="*/ 26 w 52"/>
              <a:gd name="T1" fmla="*/ 52 h 52"/>
              <a:gd name="T2" fmla="*/ 44 w 52"/>
              <a:gd name="T3" fmla="*/ 45 h 52"/>
              <a:gd name="T4" fmla="*/ 52 w 52"/>
              <a:gd name="T5" fmla="*/ 26 h 52"/>
              <a:gd name="T6" fmla="*/ 44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50"/>
                  <a:pt x="44" y="45"/>
                </a:cubicBezTo>
                <a:cubicBezTo>
                  <a:pt x="49" y="40"/>
                  <a:pt x="52" y="33"/>
                  <a:pt x="52" y="26"/>
                </a:cubicBezTo>
                <a:cubicBezTo>
                  <a:pt x="52" y="19"/>
                  <a:pt x="49" y="12"/>
                  <a:pt x="44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2" y="2"/>
                  <a:pt x="7" y="7"/>
                </a:cubicBezTo>
                <a:cubicBezTo>
                  <a:pt x="2" y="12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2"/>
                  <a:pt x="26" y="52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" name="Freeform 349"/>
          <p:cNvSpPr>
            <a:spLocks/>
          </p:cNvSpPr>
          <p:nvPr/>
        </p:nvSpPr>
        <p:spPr bwMode="auto">
          <a:xfrm>
            <a:off x="3580122" y="2166366"/>
            <a:ext cx="31744" cy="32300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1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1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" name="Freeform 350"/>
          <p:cNvSpPr>
            <a:spLocks/>
          </p:cNvSpPr>
          <p:nvPr/>
        </p:nvSpPr>
        <p:spPr bwMode="auto">
          <a:xfrm>
            <a:off x="4359231" y="2905935"/>
            <a:ext cx="32300" cy="32300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1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1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" name="Freeform 351"/>
          <p:cNvSpPr>
            <a:spLocks/>
          </p:cNvSpPr>
          <p:nvPr/>
        </p:nvSpPr>
        <p:spPr bwMode="auto">
          <a:xfrm>
            <a:off x="4848193" y="1864524"/>
            <a:ext cx="31744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" name="Freeform 352"/>
          <p:cNvSpPr>
            <a:spLocks/>
          </p:cNvSpPr>
          <p:nvPr/>
        </p:nvSpPr>
        <p:spPr bwMode="auto">
          <a:xfrm>
            <a:off x="4700057" y="2494383"/>
            <a:ext cx="31744" cy="32300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8 w 52"/>
              <a:gd name="T11" fmla="*/ 8 h 53"/>
              <a:gd name="T12" fmla="*/ 0 w 52"/>
              <a:gd name="T13" fmla="*/ 27 h 53"/>
              <a:gd name="T14" fmla="*/ 8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4"/>
                  <a:pt x="52" y="27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" name="Freeform 353"/>
          <p:cNvSpPr>
            <a:spLocks/>
          </p:cNvSpPr>
          <p:nvPr/>
        </p:nvSpPr>
        <p:spPr bwMode="auto">
          <a:xfrm>
            <a:off x="3625231" y="2120143"/>
            <a:ext cx="31744" cy="31187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49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49"/>
                  <a:pt x="20" y="52"/>
                  <a:pt x="27" y="52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5" name="Freeform 354"/>
          <p:cNvSpPr>
            <a:spLocks/>
          </p:cNvSpPr>
          <p:nvPr/>
        </p:nvSpPr>
        <p:spPr bwMode="auto">
          <a:xfrm>
            <a:off x="3944337" y="2068908"/>
            <a:ext cx="31744" cy="32300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6" name="Freeform 355"/>
          <p:cNvSpPr>
            <a:spLocks/>
          </p:cNvSpPr>
          <p:nvPr/>
        </p:nvSpPr>
        <p:spPr bwMode="auto">
          <a:xfrm>
            <a:off x="4236155" y="2143533"/>
            <a:ext cx="32300" cy="32300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8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7" name="Freeform 356"/>
          <p:cNvSpPr>
            <a:spLocks/>
          </p:cNvSpPr>
          <p:nvPr/>
        </p:nvSpPr>
        <p:spPr bwMode="auto">
          <a:xfrm>
            <a:off x="4306882" y="2225398"/>
            <a:ext cx="31744" cy="32300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1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1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" name="Freeform 357"/>
          <p:cNvSpPr>
            <a:spLocks/>
          </p:cNvSpPr>
          <p:nvPr/>
        </p:nvSpPr>
        <p:spPr bwMode="auto">
          <a:xfrm>
            <a:off x="4142038" y="1897938"/>
            <a:ext cx="31187" cy="31744"/>
          </a:xfrm>
          <a:custGeom>
            <a:avLst/>
            <a:gdLst>
              <a:gd name="T0" fmla="*/ 26 w 52"/>
              <a:gd name="T1" fmla="*/ 52 h 52"/>
              <a:gd name="T2" fmla="*/ 45 w 52"/>
              <a:gd name="T3" fmla="*/ 45 h 52"/>
              <a:gd name="T4" fmla="*/ 52 w 52"/>
              <a:gd name="T5" fmla="*/ 26 h 52"/>
              <a:gd name="T6" fmla="*/ 45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49" y="40"/>
                  <a:pt x="52" y="33"/>
                  <a:pt x="52" y="26"/>
                </a:cubicBezTo>
                <a:cubicBezTo>
                  <a:pt x="52" y="19"/>
                  <a:pt x="49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2" y="2"/>
                  <a:pt x="7" y="7"/>
                </a:cubicBezTo>
                <a:cubicBezTo>
                  <a:pt x="2" y="12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2"/>
                  <a:pt x="26" y="52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" name="Freeform 358"/>
          <p:cNvSpPr>
            <a:spLocks/>
          </p:cNvSpPr>
          <p:nvPr/>
        </p:nvSpPr>
        <p:spPr bwMode="auto">
          <a:xfrm>
            <a:off x="4197729" y="2318401"/>
            <a:ext cx="31187" cy="31187"/>
          </a:xfrm>
          <a:custGeom>
            <a:avLst/>
            <a:gdLst>
              <a:gd name="T0" fmla="*/ 26 w 52"/>
              <a:gd name="T1" fmla="*/ 52 h 52"/>
              <a:gd name="T2" fmla="*/ 45 w 52"/>
              <a:gd name="T3" fmla="*/ 45 h 52"/>
              <a:gd name="T4" fmla="*/ 52 w 52"/>
              <a:gd name="T5" fmla="*/ 26 h 52"/>
              <a:gd name="T6" fmla="*/ 45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2" y="2"/>
                  <a:pt x="7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7" y="45"/>
                </a:cubicBezTo>
                <a:cubicBezTo>
                  <a:pt x="12" y="50"/>
                  <a:pt x="19" y="52"/>
                  <a:pt x="26" y="52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" name="Freeform 359"/>
          <p:cNvSpPr>
            <a:spLocks/>
          </p:cNvSpPr>
          <p:nvPr/>
        </p:nvSpPr>
        <p:spPr bwMode="auto">
          <a:xfrm>
            <a:off x="5036984" y="2849131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4"/>
                  <a:pt x="52" y="27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4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" name="Freeform 360"/>
          <p:cNvSpPr>
            <a:spLocks/>
          </p:cNvSpPr>
          <p:nvPr/>
        </p:nvSpPr>
        <p:spPr bwMode="auto">
          <a:xfrm>
            <a:off x="3530000" y="2145761"/>
            <a:ext cx="31744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1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1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" name="Freeform 361"/>
          <p:cNvSpPr>
            <a:spLocks/>
          </p:cNvSpPr>
          <p:nvPr/>
        </p:nvSpPr>
        <p:spPr bwMode="auto">
          <a:xfrm>
            <a:off x="3576223" y="1850044"/>
            <a:ext cx="31744" cy="31744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" name="Freeform 362"/>
          <p:cNvSpPr>
            <a:spLocks/>
          </p:cNvSpPr>
          <p:nvPr/>
        </p:nvSpPr>
        <p:spPr bwMode="auto">
          <a:xfrm>
            <a:off x="3939325" y="2667023"/>
            <a:ext cx="31744" cy="31744"/>
          </a:xfrm>
          <a:custGeom>
            <a:avLst/>
            <a:gdLst>
              <a:gd name="T0" fmla="*/ 26 w 52"/>
              <a:gd name="T1" fmla="*/ 52 h 52"/>
              <a:gd name="T2" fmla="*/ 45 w 52"/>
              <a:gd name="T3" fmla="*/ 45 h 52"/>
              <a:gd name="T4" fmla="*/ 52 w 52"/>
              <a:gd name="T5" fmla="*/ 26 h 52"/>
              <a:gd name="T6" fmla="*/ 45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49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2" y="2"/>
                  <a:pt x="7" y="7"/>
                </a:cubicBezTo>
                <a:cubicBezTo>
                  <a:pt x="2" y="12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49"/>
                  <a:pt x="19" y="52"/>
                  <a:pt x="26" y="52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4" name="Freeform 363"/>
          <p:cNvSpPr>
            <a:spLocks/>
          </p:cNvSpPr>
          <p:nvPr/>
        </p:nvSpPr>
        <p:spPr bwMode="auto">
          <a:xfrm>
            <a:off x="5055362" y="1990941"/>
            <a:ext cx="32300" cy="31187"/>
          </a:xfrm>
          <a:custGeom>
            <a:avLst/>
            <a:gdLst>
              <a:gd name="T0" fmla="*/ 26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6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6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2"/>
                  <a:pt x="26" y="52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5" name="Freeform 364"/>
          <p:cNvSpPr>
            <a:spLocks/>
          </p:cNvSpPr>
          <p:nvPr/>
        </p:nvSpPr>
        <p:spPr bwMode="auto">
          <a:xfrm>
            <a:off x="5029187" y="2164695"/>
            <a:ext cx="31744" cy="31744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6" name="Freeform 365"/>
          <p:cNvSpPr>
            <a:spLocks/>
          </p:cNvSpPr>
          <p:nvPr/>
        </p:nvSpPr>
        <p:spPr bwMode="auto">
          <a:xfrm>
            <a:off x="3725474" y="1860069"/>
            <a:ext cx="31744" cy="32300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7" name="Freeform 366"/>
          <p:cNvSpPr>
            <a:spLocks/>
          </p:cNvSpPr>
          <p:nvPr/>
        </p:nvSpPr>
        <p:spPr bwMode="auto">
          <a:xfrm>
            <a:off x="4008938" y="2196439"/>
            <a:ext cx="31744" cy="31744"/>
          </a:xfrm>
          <a:custGeom>
            <a:avLst/>
            <a:gdLst>
              <a:gd name="T0" fmla="*/ 26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6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6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19" y="52"/>
                  <a:pt x="26" y="52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" name="Freeform 367"/>
          <p:cNvSpPr>
            <a:spLocks/>
          </p:cNvSpPr>
          <p:nvPr/>
        </p:nvSpPr>
        <p:spPr bwMode="auto">
          <a:xfrm>
            <a:off x="4589233" y="2487143"/>
            <a:ext cx="31744" cy="31744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2"/>
                  <a:pt x="27" y="52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9" name="Freeform 368"/>
          <p:cNvSpPr>
            <a:spLocks/>
          </p:cNvSpPr>
          <p:nvPr/>
        </p:nvSpPr>
        <p:spPr bwMode="auto">
          <a:xfrm>
            <a:off x="4430515" y="2160240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4"/>
                  <a:pt x="52" y="27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4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0" name="Freeform 369"/>
          <p:cNvSpPr>
            <a:spLocks/>
          </p:cNvSpPr>
          <p:nvPr/>
        </p:nvSpPr>
        <p:spPr bwMode="auto">
          <a:xfrm>
            <a:off x="4973497" y="2491598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1" name="Freeform 370"/>
          <p:cNvSpPr>
            <a:spLocks/>
          </p:cNvSpPr>
          <p:nvPr/>
        </p:nvSpPr>
        <p:spPr bwMode="auto">
          <a:xfrm>
            <a:off x="5517035" y="2299466"/>
            <a:ext cx="31187" cy="31187"/>
          </a:xfrm>
          <a:custGeom>
            <a:avLst/>
            <a:gdLst>
              <a:gd name="T0" fmla="*/ 26 w 52"/>
              <a:gd name="T1" fmla="*/ 52 h 52"/>
              <a:gd name="T2" fmla="*/ 45 w 52"/>
              <a:gd name="T3" fmla="*/ 45 h 52"/>
              <a:gd name="T4" fmla="*/ 52 w 52"/>
              <a:gd name="T5" fmla="*/ 26 h 52"/>
              <a:gd name="T6" fmla="*/ 45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2"/>
                  <a:pt x="45" y="7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7"/>
                </a:cubicBezTo>
                <a:cubicBezTo>
                  <a:pt x="2" y="12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2"/>
                  <a:pt x="26" y="52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2" name="Freeform 371"/>
          <p:cNvSpPr>
            <a:spLocks/>
          </p:cNvSpPr>
          <p:nvPr/>
        </p:nvSpPr>
        <p:spPr bwMode="auto">
          <a:xfrm>
            <a:off x="5346623" y="2786758"/>
            <a:ext cx="31744" cy="32300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4"/>
                  <a:pt x="52" y="27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3" name="Freeform 372"/>
          <p:cNvSpPr>
            <a:spLocks/>
          </p:cNvSpPr>
          <p:nvPr/>
        </p:nvSpPr>
        <p:spPr bwMode="auto">
          <a:xfrm>
            <a:off x="5100471" y="2598524"/>
            <a:ext cx="32300" cy="31187"/>
          </a:xfrm>
          <a:custGeom>
            <a:avLst/>
            <a:gdLst>
              <a:gd name="T0" fmla="*/ 26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6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6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19" y="52"/>
                  <a:pt x="26" y="52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4" name="Freeform 373"/>
          <p:cNvSpPr>
            <a:spLocks/>
          </p:cNvSpPr>
          <p:nvPr/>
        </p:nvSpPr>
        <p:spPr bwMode="auto">
          <a:xfrm>
            <a:off x="5213523" y="2460969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1"/>
                  <a:pt x="52" y="34"/>
                  <a:pt x="52" y="27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1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5" name="Freeform 374"/>
          <p:cNvSpPr>
            <a:spLocks/>
          </p:cNvSpPr>
          <p:nvPr/>
        </p:nvSpPr>
        <p:spPr bwMode="auto">
          <a:xfrm>
            <a:off x="5446309" y="2371864"/>
            <a:ext cx="32300" cy="31744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6" name="Freeform 375"/>
          <p:cNvSpPr>
            <a:spLocks/>
          </p:cNvSpPr>
          <p:nvPr/>
        </p:nvSpPr>
        <p:spPr bwMode="auto">
          <a:xfrm>
            <a:off x="5400642" y="2540049"/>
            <a:ext cx="31744" cy="32300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7" name="Freeform 376"/>
          <p:cNvSpPr>
            <a:spLocks/>
          </p:cNvSpPr>
          <p:nvPr/>
        </p:nvSpPr>
        <p:spPr bwMode="auto">
          <a:xfrm>
            <a:off x="4760759" y="2528354"/>
            <a:ext cx="31187" cy="31187"/>
          </a:xfrm>
          <a:custGeom>
            <a:avLst/>
            <a:gdLst>
              <a:gd name="T0" fmla="*/ 26 w 52"/>
              <a:gd name="T1" fmla="*/ 52 h 52"/>
              <a:gd name="T2" fmla="*/ 45 w 52"/>
              <a:gd name="T3" fmla="*/ 45 h 52"/>
              <a:gd name="T4" fmla="*/ 52 w 52"/>
              <a:gd name="T5" fmla="*/ 26 h 52"/>
              <a:gd name="T6" fmla="*/ 45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2"/>
                  <a:pt x="45" y="7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7"/>
                </a:cubicBezTo>
                <a:cubicBezTo>
                  <a:pt x="2" y="12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2"/>
                  <a:pt x="26" y="52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" name="Freeform 377"/>
          <p:cNvSpPr>
            <a:spLocks/>
          </p:cNvSpPr>
          <p:nvPr/>
        </p:nvSpPr>
        <p:spPr bwMode="auto">
          <a:xfrm>
            <a:off x="5103812" y="2358498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4"/>
                  <a:pt x="52" y="27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4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" name="Freeform 378"/>
          <p:cNvSpPr>
            <a:spLocks/>
          </p:cNvSpPr>
          <p:nvPr/>
        </p:nvSpPr>
        <p:spPr bwMode="auto">
          <a:xfrm>
            <a:off x="5945852" y="2449274"/>
            <a:ext cx="32300" cy="31187"/>
          </a:xfrm>
          <a:custGeom>
            <a:avLst/>
            <a:gdLst>
              <a:gd name="T0" fmla="*/ 26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6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6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6" y="52"/>
                </a:moveTo>
                <a:cubicBezTo>
                  <a:pt x="33" y="52"/>
                  <a:pt x="40" y="49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49"/>
                  <a:pt x="19" y="52"/>
                  <a:pt x="26" y="52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0" name="Freeform 379"/>
          <p:cNvSpPr>
            <a:spLocks/>
          </p:cNvSpPr>
          <p:nvPr/>
        </p:nvSpPr>
        <p:spPr bwMode="auto">
          <a:xfrm>
            <a:off x="4756304" y="2514431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1" name="Freeform 380"/>
          <p:cNvSpPr>
            <a:spLocks/>
          </p:cNvSpPr>
          <p:nvPr/>
        </p:nvSpPr>
        <p:spPr bwMode="auto">
          <a:xfrm>
            <a:off x="4938412" y="2336779"/>
            <a:ext cx="31187" cy="31187"/>
          </a:xfrm>
          <a:custGeom>
            <a:avLst/>
            <a:gdLst>
              <a:gd name="T0" fmla="*/ 26 w 52"/>
              <a:gd name="T1" fmla="*/ 52 h 52"/>
              <a:gd name="T2" fmla="*/ 45 w 52"/>
              <a:gd name="T3" fmla="*/ 45 h 52"/>
              <a:gd name="T4" fmla="*/ 52 w 52"/>
              <a:gd name="T5" fmla="*/ 26 h 52"/>
              <a:gd name="T6" fmla="*/ 45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2"/>
                  <a:pt x="45" y="7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7"/>
                </a:cubicBezTo>
                <a:cubicBezTo>
                  <a:pt x="2" y="12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2"/>
                  <a:pt x="26" y="52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" name="Freeform 381"/>
          <p:cNvSpPr>
            <a:spLocks/>
          </p:cNvSpPr>
          <p:nvPr/>
        </p:nvSpPr>
        <p:spPr bwMode="auto">
          <a:xfrm>
            <a:off x="4539668" y="2426440"/>
            <a:ext cx="31744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" name="Freeform 382"/>
          <p:cNvSpPr>
            <a:spLocks/>
          </p:cNvSpPr>
          <p:nvPr/>
        </p:nvSpPr>
        <p:spPr bwMode="auto">
          <a:xfrm>
            <a:off x="5167856" y="2390242"/>
            <a:ext cx="31744" cy="31744"/>
          </a:xfrm>
          <a:custGeom>
            <a:avLst/>
            <a:gdLst>
              <a:gd name="T0" fmla="*/ 26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6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6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19" y="52"/>
                  <a:pt x="26" y="52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4" name="Freeform 383"/>
          <p:cNvSpPr>
            <a:spLocks/>
          </p:cNvSpPr>
          <p:nvPr/>
        </p:nvSpPr>
        <p:spPr bwMode="auto">
          <a:xfrm>
            <a:off x="4888847" y="2491041"/>
            <a:ext cx="31744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4"/>
                  <a:pt x="52" y="27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4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5" name="Freeform 384"/>
          <p:cNvSpPr>
            <a:spLocks/>
          </p:cNvSpPr>
          <p:nvPr/>
        </p:nvSpPr>
        <p:spPr bwMode="auto">
          <a:xfrm>
            <a:off x="4582550" y="2545618"/>
            <a:ext cx="31744" cy="31744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1" y="50"/>
                  <a:pt x="45" y="45"/>
                </a:cubicBezTo>
                <a:cubicBezTo>
                  <a:pt x="50" y="41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1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1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6" name="Freeform 385"/>
          <p:cNvSpPr>
            <a:spLocks/>
          </p:cNvSpPr>
          <p:nvPr/>
        </p:nvSpPr>
        <p:spPr bwMode="auto">
          <a:xfrm>
            <a:off x="4908896" y="2350701"/>
            <a:ext cx="31744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7" name="Freeform 386"/>
          <p:cNvSpPr>
            <a:spLocks/>
          </p:cNvSpPr>
          <p:nvPr/>
        </p:nvSpPr>
        <p:spPr bwMode="auto">
          <a:xfrm>
            <a:off x="4682236" y="2272735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8 w 52"/>
              <a:gd name="T11" fmla="*/ 8 h 53"/>
              <a:gd name="T12" fmla="*/ 0 w 52"/>
              <a:gd name="T13" fmla="*/ 26 h 53"/>
              <a:gd name="T14" fmla="*/ 8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2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8" y="8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8" name="Freeform 387"/>
          <p:cNvSpPr>
            <a:spLocks/>
          </p:cNvSpPr>
          <p:nvPr/>
        </p:nvSpPr>
        <p:spPr bwMode="auto">
          <a:xfrm>
            <a:off x="5662944" y="2884773"/>
            <a:ext cx="32300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" name="Freeform 388"/>
          <p:cNvSpPr>
            <a:spLocks/>
          </p:cNvSpPr>
          <p:nvPr/>
        </p:nvSpPr>
        <p:spPr bwMode="auto">
          <a:xfrm>
            <a:off x="5268099" y="2295011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49" y="40"/>
                  <a:pt x="52" y="33"/>
                  <a:pt x="52" y="26"/>
                </a:cubicBezTo>
                <a:cubicBezTo>
                  <a:pt x="52" y="19"/>
                  <a:pt x="49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0" name="Freeform 389"/>
          <p:cNvSpPr>
            <a:spLocks/>
          </p:cNvSpPr>
          <p:nvPr/>
        </p:nvSpPr>
        <p:spPr bwMode="auto">
          <a:xfrm>
            <a:off x="4864343" y="3726256"/>
            <a:ext cx="31744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1" name="Freeform 390"/>
          <p:cNvSpPr>
            <a:spLocks/>
          </p:cNvSpPr>
          <p:nvPr/>
        </p:nvSpPr>
        <p:spPr bwMode="auto">
          <a:xfrm>
            <a:off x="4840953" y="3299667"/>
            <a:ext cx="31744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2" name="Freeform 391"/>
          <p:cNvSpPr>
            <a:spLocks/>
          </p:cNvSpPr>
          <p:nvPr/>
        </p:nvSpPr>
        <p:spPr bwMode="auto">
          <a:xfrm>
            <a:off x="5015821" y="3913932"/>
            <a:ext cx="31187" cy="32300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1"/>
                  <a:pt x="52" y="34"/>
                  <a:pt x="52" y="27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4"/>
                  <a:pt x="2" y="41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3" name="Freeform 392"/>
          <p:cNvSpPr>
            <a:spLocks/>
          </p:cNvSpPr>
          <p:nvPr/>
        </p:nvSpPr>
        <p:spPr bwMode="auto">
          <a:xfrm>
            <a:off x="5791589" y="3485116"/>
            <a:ext cx="31744" cy="31744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4" name="Freeform 393"/>
          <p:cNvSpPr>
            <a:spLocks/>
          </p:cNvSpPr>
          <p:nvPr/>
        </p:nvSpPr>
        <p:spPr bwMode="auto">
          <a:xfrm>
            <a:off x="5395073" y="3720130"/>
            <a:ext cx="31187" cy="31744"/>
          </a:xfrm>
          <a:custGeom>
            <a:avLst/>
            <a:gdLst>
              <a:gd name="T0" fmla="*/ 26 w 52"/>
              <a:gd name="T1" fmla="*/ 52 h 52"/>
              <a:gd name="T2" fmla="*/ 44 w 52"/>
              <a:gd name="T3" fmla="*/ 45 h 52"/>
              <a:gd name="T4" fmla="*/ 52 w 52"/>
              <a:gd name="T5" fmla="*/ 26 h 52"/>
              <a:gd name="T6" fmla="*/ 44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49"/>
                  <a:pt x="44" y="45"/>
                </a:cubicBezTo>
                <a:cubicBezTo>
                  <a:pt x="49" y="40"/>
                  <a:pt x="52" y="33"/>
                  <a:pt x="52" y="26"/>
                </a:cubicBezTo>
                <a:cubicBezTo>
                  <a:pt x="52" y="19"/>
                  <a:pt x="49" y="12"/>
                  <a:pt x="44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2" y="2"/>
                  <a:pt x="7" y="7"/>
                </a:cubicBezTo>
                <a:cubicBezTo>
                  <a:pt x="2" y="12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49"/>
                  <a:pt x="19" y="52"/>
                  <a:pt x="26" y="52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5" name="Freeform 394"/>
          <p:cNvSpPr>
            <a:spLocks/>
          </p:cNvSpPr>
          <p:nvPr/>
        </p:nvSpPr>
        <p:spPr bwMode="auto">
          <a:xfrm>
            <a:off x="4750735" y="3096953"/>
            <a:ext cx="31744" cy="31187"/>
          </a:xfrm>
          <a:custGeom>
            <a:avLst/>
            <a:gdLst>
              <a:gd name="T0" fmla="*/ 26 w 52"/>
              <a:gd name="T1" fmla="*/ 52 h 52"/>
              <a:gd name="T2" fmla="*/ 45 w 52"/>
              <a:gd name="T3" fmla="*/ 45 h 52"/>
              <a:gd name="T4" fmla="*/ 52 w 52"/>
              <a:gd name="T5" fmla="*/ 26 h 52"/>
              <a:gd name="T6" fmla="*/ 45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49" y="40"/>
                  <a:pt x="52" y="33"/>
                  <a:pt x="52" y="26"/>
                </a:cubicBezTo>
                <a:cubicBezTo>
                  <a:pt x="52" y="19"/>
                  <a:pt x="49" y="12"/>
                  <a:pt x="45" y="7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7"/>
                </a:cubicBezTo>
                <a:cubicBezTo>
                  <a:pt x="2" y="12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2"/>
                  <a:pt x="26" y="52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6" name="Freeform 395"/>
          <p:cNvSpPr>
            <a:spLocks/>
          </p:cNvSpPr>
          <p:nvPr/>
        </p:nvSpPr>
        <p:spPr bwMode="auto">
          <a:xfrm>
            <a:off x="4751849" y="3085258"/>
            <a:ext cx="32300" cy="32300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7" name="Freeform 396"/>
          <p:cNvSpPr>
            <a:spLocks/>
          </p:cNvSpPr>
          <p:nvPr/>
        </p:nvSpPr>
        <p:spPr bwMode="auto">
          <a:xfrm>
            <a:off x="5293160" y="4559385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8" name="Freeform 397"/>
          <p:cNvSpPr>
            <a:spLocks/>
          </p:cNvSpPr>
          <p:nvPr/>
        </p:nvSpPr>
        <p:spPr bwMode="auto">
          <a:xfrm>
            <a:off x="5246380" y="4171222"/>
            <a:ext cx="31744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1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1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" name="Freeform 398"/>
          <p:cNvSpPr>
            <a:spLocks/>
          </p:cNvSpPr>
          <p:nvPr/>
        </p:nvSpPr>
        <p:spPr bwMode="auto">
          <a:xfrm>
            <a:off x="5611152" y="3711219"/>
            <a:ext cx="31744" cy="31187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8 h 52"/>
              <a:gd name="T8" fmla="*/ 27 w 53"/>
              <a:gd name="T9" fmla="*/ 0 h 52"/>
              <a:gd name="T10" fmla="*/ 8 w 53"/>
              <a:gd name="T11" fmla="*/ 8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8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2"/>
                  <a:pt x="27" y="52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0" name="Freeform 399"/>
          <p:cNvSpPr>
            <a:spLocks/>
          </p:cNvSpPr>
          <p:nvPr/>
        </p:nvSpPr>
        <p:spPr bwMode="auto">
          <a:xfrm>
            <a:off x="4972940" y="2959398"/>
            <a:ext cx="31744" cy="31187"/>
          </a:xfrm>
          <a:custGeom>
            <a:avLst/>
            <a:gdLst>
              <a:gd name="T0" fmla="*/ 26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6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6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6" y="52"/>
                </a:moveTo>
                <a:cubicBezTo>
                  <a:pt x="33" y="52"/>
                  <a:pt x="40" y="49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49"/>
                  <a:pt x="19" y="52"/>
                  <a:pt x="26" y="52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1" name="Freeform 400"/>
          <p:cNvSpPr>
            <a:spLocks/>
          </p:cNvSpPr>
          <p:nvPr/>
        </p:nvSpPr>
        <p:spPr bwMode="auto">
          <a:xfrm>
            <a:off x="4742938" y="3712890"/>
            <a:ext cx="32300" cy="31744"/>
          </a:xfrm>
          <a:custGeom>
            <a:avLst/>
            <a:gdLst>
              <a:gd name="T0" fmla="*/ 26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6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6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6" y="52"/>
                </a:moveTo>
                <a:cubicBezTo>
                  <a:pt x="33" y="52"/>
                  <a:pt x="40" y="49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49"/>
                  <a:pt x="19" y="52"/>
                  <a:pt x="26" y="52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2" name="Freeform 401"/>
          <p:cNvSpPr>
            <a:spLocks/>
          </p:cNvSpPr>
          <p:nvPr/>
        </p:nvSpPr>
        <p:spPr bwMode="auto">
          <a:xfrm>
            <a:off x="5025289" y="3606521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4"/>
                  <a:pt x="52" y="27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4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3" name="Freeform 402"/>
          <p:cNvSpPr>
            <a:spLocks/>
          </p:cNvSpPr>
          <p:nvPr/>
        </p:nvSpPr>
        <p:spPr bwMode="auto">
          <a:xfrm>
            <a:off x="5157275" y="3574221"/>
            <a:ext cx="31744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49" y="40"/>
                  <a:pt x="52" y="33"/>
                  <a:pt x="52" y="26"/>
                </a:cubicBezTo>
                <a:cubicBezTo>
                  <a:pt x="52" y="19"/>
                  <a:pt x="49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4" name="Freeform 403"/>
          <p:cNvSpPr>
            <a:spLocks/>
          </p:cNvSpPr>
          <p:nvPr/>
        </p:nvSpPr>
        <p:spPr bwMode="auto">
          <a:xfrm>
            <a:off x="5215193" y="3169351"/>
            <a:ext cx="32300" cy="31744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5" name="Freeform 404"/>
          <p:cNvSpPr>
            <a:spLocks/>
          </p:cNvSpPr>
          <p:nvPr/>
        </p:nvSpPr>
        <p:spPr bwMode="auto">
          <a:xfrm>
            <a:off x="4675553" y="3745747"/>
            <a:ext cx="31744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6" name="Freeform 405"/>
          <p:cNvSpPr>
            <a:spLocks/>
          </p:cNvSpPr>
          <p:nvPr/>
        </p:nvSpPr>
        <p:spPr bwMode="auto">
          <a:xfrm>
            <a:off x="4901656" y="2831310"/>
            <a:ext cx="31187" cy="32300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4"/>
                  <a:pt x="52" y="27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4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7" name="Freeform 406"/>
          <p:cNvSpPr>
            <a:spLocks/>
          </p:cNvSpPr>
          <p:nvPr/>
        </p:nvSpPr>
        <p:spPr bwMode="auto">
          <a:xfrm>
            <a:off x="4952334" y="3697296"/>
            <a:ext cx="31744" cy="32300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8" name="Freeform 407"/>
          <p:cNvSpPr>
            <a:spLocks/>
          </p:cNvSpPr>
          <p:nvPr/>
        </p:nvSpPr>
        <p:spPr bwMode="auto">
          <a:xfrm>
            <a:off x="4965700" y="4209092"/>
            <a:ext cx="31187" cy="31187"/>
          </a:xfrm>
          <a:custGeom>
            <a:avLst/>
            <a:gdLst>
              <a:gd name="T0" fmla="*/ 26 w 52"/>
              <a:gd name="T1" fmla="*/ 52 h 52"/>
              <a:gd name="T2" fmla="*/ 45 w 52"/>
              <a:gd name="T3" fmla="*/ 45 h 52"/>
              <a:gd name="T4" fmla="*/ 52 w 52"/>
              <a:gd name="T5" fmla="*/ 26 h 52"/>
              <a:gd name="T6" fmla="*/ 45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2" y="2"/>
                  <a:pt x="7" y="7"/>
                </a:cubicBezTo>
                <a:cubicBezTo>
                  <a:pt x="2" y="12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2"/>
                  <a:pt x="26" y="52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" name="Freeform 408"/>
          <p:cNvSpPr>
            <a:spLocks/>
          </p:cNvSpPr>
          <p:nvPr/>
        </p:nvSpPr>
        <p:spPr bwMode="auto">
          <a:xfrm>
            <a:off x="5297615" y="3623228"/>
            <a:ext cx="31187" cy="32300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" name="Freeform 409"/>
          <p:cNvSpPr>
            <a:spLocks/>
          </p:cNvSpPr>
          <p:nvPr/>
        </p:nvSpPr>
        <p:spPr bwMode="auto">
          <a:xfrm>
            <a:off x="2832199" y="1596096"/>
            <a:ext cx="1598873" cy="874897"/>
          </a:xfrm>
          <a:custGeom>
            <a:avLst/>
            <a:gdLst>
              <a:gd name="T0" fmla="*/ 2598 w 2650"/>
              <a:gd name="T1" fmla="*/ 1198 h 1454"/>
              <a:gd name="T2" fmla="*/ 2364 w 2650"/>
              <a:gd name="T3" fmla="*/ 679 h 1454"/>
              <a:gd name="T4" fmla="*/ 1522 w 2650"/>
              <a:gd name="T5" fmla="*/ 188 h 1454"/>
              <a:gd name="T6" fmla="*/ 565 w 2650"/>
              <a:gd name="T7" fmla="*/ 12 h 1454"/>
              <a:gd name="T8" fmla="*/ 53 w 2650"/>
              <a:gd name="T9" fmla="*/ 256 h 1454"/>
              <a:gd name="T10" fmla="*/ 286 w 2650"/>
              <a:gd name="T11" fmla="*/ 775 h 1454"/>
              <a:gd name="T12" fmla="*/ 1128 w 2650"/>
              <a:gd name="T13" fmla="*/ 1266 h 1454"/>
              <a:gd name="T14" fmla="*/ 2086 w 2650"/>
              <a:gd name="T15" fmla="*/ 1442 h 1454"/>
              <a:gd name="T16" fmla="*/ 2598 w 2650"/>
              <a:gd name="T17" fmla="*/ 1198 h 1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50" h="1454">
                <a:moveTo>
                  <a:pt x="2598" y="1198"/>
                </a:moveTo>
                <a:cubicBezTo>
                  <a:pt x="2650" y="1055"/>
                  <a:pt x="2566" y="868"/>
                  <a:pt x="2364" y="679"/>
                </a:cubicBezTo>
                <a:cubicBezTo>
                  <a:pt x="2162" y="489"/>
                  <a:pt x="1860" y="313"/>
                  <a:pt x="1522" y="188"/>
                </a:cubicBezTo>
                <a:cubicBezTo>
                  <a:pt x="1185" y="63"/>
                  <a:pt x="840" y="0"/>
                  <a:pt x="565" y="12"/>
                </a:cubicBezTo>
                <a:cubicBezTo>
                  <a:pt x="289" y="25"/>
                  <a:pt x="105" y="113"/>
                  <a:pt x="53" y="256"/>
                </a:cubicBezTo>
                <a:cubicBezTo>
                  <a:pt x="0" y="399"/>
                  <a:pt x="84" y="585"/>
                  <a:pt x="286" y="775"/>
                </a:cubicBezTo>
                <a:cubicBezTo>
                  <a:pt x="488" y="964"/>
                  <a:pt x="791" y="1141"/>
                  <a:pt x="1128" y="1266"/>
                </a:cubicBezTo>
                <a:cubicBezTo>
                  <a:pt x="1466" y="1391"/>
                  <a:pt x="1810" y="1454"/>
                  <a:pt x="2086" y="1442"/>
                </a:cubicBezTo>
                <a:cubicBezTo>
                  <a:pt x="2361" y="1429"/>
                  <a:pt x="2545" y="1341"/>
                  <a:pt x="2598" y="1198"/>
                </a:cubicBezTo>
                <a:close/>
              </a:path>
            </a:pathLst>
          </a:custGeom>
          <a:solidFill>
            <a:srgbClr val="999999">
              <a:alpha val="25000"/>
            </a:srgbClr>
          </a:solidFill>
          <a:ln w="285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1" name="Freeform 410"/>
          <p:cNvSpPr>
            <a:spLocks/>
          </p:cNvSpPr>
          <p:nvPr/>
        </p:nvSpPr>
        <p:spPr bwMode="auto">
          <a:xfrm>
            <a:off x="4649935" y="1601665"/>
            <a:ext cx="1396716" cy="1284779"/>
          </a:xfrm>
          <a:custGeom>
            <a:avLst/>
            <a:gdLst>
              <a:gd name="T0" fmla="*/ 2174 w 2315"/>
              <a:gd name="T1" fmla="*/ 207 h 2135"/>
              <a:gd name="T2" fmla="*/ 1538 w 2315"/>
              <a:gd name="T3" fmla="*/ 54 h 2135"/>
              <a:gd name="T4" fmla="*/ 680 w 2315"/>
              <a:gd name="T5" fmla="*/ 496 h 2135"/>
              <a:gd name="T6" fmla="*/ 101 w 2315"/>
              <a:gd name="T7" fmla="*/ 1272 h 2135"/>
              <a:gd name="T8" fmla="*/ 140 w 2315"/>
              <a:gd name="T9" fmla="*/ 1928 h 2135"/>
              <a:gd name="T10" fmla="*/ 776 w 2315"/>
              <a:gd name="T11" fmla="*/ 2081 h 2135"/>
              <a:gd name="T12" fmla="*/ 1634 w 2315"/>
              <a:gd name="T13" fmla="*/ 1639 h 2135"/>
              <a:gd name="T14" fmla="*/ 2213 w 2315"/>
              <a:gd name="T15" fmla="*/ 863 h 2135"/>
              <a:gd name="T16" fmla="*/ 2174 w 2315"/>
              <a:gd name="T17" fmla="*/ 207 h 2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15" h="2135">
                <a:moveTo>
                  <a:pt x="2174" y="207"/>
                </a:moveTo>
                <a:cubicBezTo>
                  <a:pt x="2047" y="55"/>
                  <a:pt x="1819" y="0"/>
                  <a:pt x="1538" y="54"/>
                </a:cubicBezTo>
                <a:cubicBezTo>
                  <a:pt x="1258" y="109"/>
                  <a:pt x="949" y="267"/>
                  <a:pt x="680" y="496"/>
                </a:cubicBezTo>
                <a:cubicBezTo>
                  <a:pt x="410" y="724"/>
                  <a:pt x="202" y="1003"/>
                  <a:pt x="101" y="1272"/>
                </a:cubicBezTo>
                <a:cubicBezTo>
                  <a:pt x="0" y="1541"/>
                  <a:pt x="14" y="1777"/>
                  <a:pt x="140" y="1928"/>
                </a:cubicBezTo>
                <a:cubicBezTo>
                  <a:pt x="267" y="2080"/>
                  <a:pt x="496" y="2135"/>
                  <a:pt x="776" y="2081"/>
                </a:cubicBezTo>
                <a:cubicBezTo>
                  <a:pt x="1056" y="2026"/>
                  <a:pt x="1365" y="1868"/>
                  <a:pt x="1634" y="1639"/>
                </a:cubicBezTo>
                <a:cubicBezTo>
                  <a:pt x="1904" y="1411"/>
                  <a:pt x="2112" y="1132"/>
                  <a:pt x="2213" y="863"/>
                </a:cubicBezTo>
                <a:cubicBezTo>
                  <a:pt x="2315" y="594"/>
                  <a:pt x="2300" y="358"/>
                  <a:pt x="2174" y="207"/>
                </a:cubicBezTo>
                <a:close/>
              </a:path>
            </a:pathLst>
          </a:custGeom>
          <a:solidFill>
            <a:srgbClr val="999999">
              <a:alpha val="25000"/>
            </a:srgbClr>
          </a:solidFill>
          <a:ln w="285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2" name="Freeform 411"/>
          <p:cNvSpPr>
            <a:spLocks/>
          </p:cNvSpPr>
          <p:nvPr/>
        </p:nvSpPr>
        <p:spPr bwMode="auto">
          <a:xfrm>
            <a:off x="4811438" y="3334752"/>
            <a:ext cx="1382237" cy="1234657"/>
          </a:xfrm>
          <a:custGeom>
            <a:avLst/>
            <a:gdLst>
              <a:gd name="T0" fmla="*/ 2170 w 2292"/>
              <a:gd name="T1" fmla="*/ 1848 h 2052"/>
              <a:gd name="T2" fmla="*/ 2183 w 2292"/>
              <a:gd name="T3" fmla="*/ 1211 h 2052"/>
              <a:gd name="T4" fmla="*/ 1589 w 2292"/>
              <a:gd name="T5" fmla="*/ 466 h 2052"/>
              <a:gd name="T6" fmla="*/ 735 w 2292"/>
              <a:gd name="T7" fmla="*/ 49 h 2052"/>
              <a:gd name="T8" fmla="*/ 122 w 2292"/>
              <a:gd name="T9" fmla="*/ 204 h 2052"/>
              <a:gd name="T10" fmla="*/ 109 w 2292"/>
              <a:gd name="T11" fmla="*/ 841 h 2052"/>
              <a:gd name="T12" fmla="*/ 703 w 2292"/>
              <a:gd name="T13" fmla="*/ 1586 h 2052"/>
              <a:gd name="T14" fmla="*/ 1557 w 2292"/>
              <a:gd name="T15" fmla="*/ 2003 h 2052"/>
              <a:gd name="T16" fmla="*/ 2170 w 2292"/>
              <a:gd name="T17" fmla="*/ 1848 h 20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2" h="2052">
                <a:moveTo>
                  <a:pt x="2170" y="1848"/>
                </a:moveTo>
                <a:cubicBezTo>
                  <a:pt x="2287" y="1699"/>
                  <a:pt x="2292" y="1470"/>
                  <a:pt x="2183" y="1211"/>
                </a:cubicBezTo>
                <a:cubicBezTo>
                  <a:pt x="2074" y="952"/>
                  <a:pt x="1860" y="684"/>
                  <a:pt x="1589" y="466"/>
                </a:cubicBezTo>
                <a:cubicBezTo>
                  <a:pt x="1317" y="248"/>
                  <a:pt x="1010" y="98"/>
                  <a:pt x="735" y="49"/>
                </a:cubicBezTo>
                <a:cubicBezTo>
                  <a:pt x="460" y="0"/>
                  <a:pt x="240" y="56"/>
                  <a:pt x="122" y="204"/>
                </a:cubicBezTo>
                <a:cubicBezTo>
                  <a:pt x="5" y="353"/>
                  <a:pt x="0" y="582"/>
                  <a:pt x="109" y="841"/>
                </a:cubicBezTo>
                <a:cubicBezTo>
                  <a:pt x="218" y="1100"/>
                  <a:pt x="432" y="1368"/>
                  <a:pt x="703" y="1586"/>
                </a:cubicBezTo>
                <a:cubicBezTo>
                  <a:pt x="975" y="1804"/>
                  <a:pt x="1282" y="1954"/>
                  <a:pt x="1557" y="2003"/>
                </a:cubicBezTo>
                <a:cubicBezTo>
                  <a:pt x="1832" y="2052"/>
                  <a:pt x="2052" y="1996"/>
                  <a:pt x="2170" y="1848"/>
                </a:cubicBezTo>
                <a:close/>
              </a:path>
            </a:pathLst>
          </a:custGeom>
          <a:solidFill>
            <a:srgbClr val="999999">
              <a:alpha val="25000"/>
            </a:srgbClr>
          </a:solidFill>
          <a:ln w="285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20" name="Picture 219"/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" r="60979"/>
          <a:stretch/>
        </p:blipFill>
        <p:spPr>
          <a:xfrm>
            <a:off x="3507135" y="2894047"/>
            <a:ext cx="625104" cy="904217"/>
          </a:xfrm>
          <a:prstGeom prst="rect">
            <a:avLst/>
          </a:prstGeom>
        </p:spPr>
      </p:pic>
      <p:pic>
        <p:nvPicPr>
          <p:cNvPr id="223" name="Picture 222"/>
          <p:cNvPicPr>
            <a:picLocks noChangeAspect="1"/>
          </p:cNvPicPr>
          <p:nvPr/>
        </p:nvPicPr>
        <p:blipFill rotWithShape="1"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90" t="-483" r="-2337" b="79530"/>
          <a:stretch/>
        </p:blipFill>
        <p:spPr>
          <a:xfrm flipH="1">
            <a:off x="3018163" y="3040403"/>
            <a:ext cx="545826" cy="641554"/>
          </a:xfrm>
          <a:prstGeom prst="rect">
            <a:avLst/>
          </a:prstGeom>
        </p:spPr>
      </p:pic>
      <p:pic>
        <p:nvPicPr>
          <p:cNvPr id="224" name="Picture 223"/>
          <p:cNvPicPr>
            <a:picLocks noChangeAspect="1"/>
          </p:cNvPicPr>
          <p:nvPr/>
        </p:nvPicPr>
        <p:blipFill rotWithShape="1"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96" t="25662" r="47857" b="53385"/>
          <a:stretch/>
        </p:blipFill>
        <p:spPr>
          <a:xfrm flipH="1">
            <a:off x="1722310" y="2224209"/>
            <a:ext cx="545826" cy="641554"/>
          </a:xfrm>
          <a:prstGeom prst="rect">
            <a:avLst/>
          </a:prstGeom>
        </p:spPr>
      </p:pic>
      <p:sp>
        <p:nvSpPr>
          <p:cNvPr id="225" name="Google Shape;67;p13"/>
          <p:cNvSpPr txBox="1"/>
          <p:nvPr/>
        </p:nvSpPr>
        <p:spPr>
          <a:xfrm>
            <a:off x="1487220" y="2843704"/>
            <a:ext cx="1775429" cy="207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100" dirty="0">
                <a:solidFill>
                  <a:srgbClr val="FF00FF"/>
                </a:solidFill>
              </a:rPr>
              <a:t>The chairman said that…</a:t>
            </a:r>
          </a:p>
        </p:txBody>
      </p:sp>
      <p:sp>
        <p:nvSpPr>
          <p:cNvPr id="226" name="Rectangle 225"/>
          <p:cNvSpPr/>
          <p:nvPr/>
        </p:nvSpPr>
        <p:spPr>
          <a:xfrm>
            <a:off x="2722979" y="3692047"/>
            <a:ext cx="18902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100" dirty="0">
                <a:solidFill>
                  <a:srgbClr val="0000FF"/>
                </a:solidFill>
              </a:rPr>
              <a:t>The officer resigned from…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5725749" y="3287777"/>
            <a:ext cx="131318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/>
            <a:r>
              <a:rPr lang="en-US" sz="1100" dirty="0">
                <a:solidFill>
                  <a:schemeClr val="accent3"/>
                </a:solidFill>
              </a:rPr>
              <a:t>Stock prices fell…</a:t>
            </a:r>
          </a:p>
        </p:txBody>
      </p:sp>
      <p:pic>
        <p:nvPicPr>
          <p:cNvPr id="228" name="Picture 227"/>
          <p:cNvPicPr>
            <a:picLocks noChangeAspect="1"/>
          </p:cNvPicPr>
          <p:nvPr/>
        </p:nvPicPr>
        <p:blipFill rotWithShape="1"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57" t="265" r="-992" b="78782"/>
          <a:stretch/>
        </p:blipFill>
        <p:spPr>
          <a:xfrm flipH="1">
            <a:off x="5653936" y="2632326"/>
            <a:ext cx="456973" cy="64155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28A8E7-6E53-41F7-8AE2-BB4AD1ABF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DE2190E6-39B7-4DE9-A34D-2428C6F24417}"/>
              </a:ext>
            </a:extLst>
          </p:cNvPr>
          <p:cNvSpPr txBox="1"/>
          <p:nvPr/>
        </p:nvSpPr>
        <p:spPr>
          <a:xfrm>
            <a:off x="7410183" y="4767263"/>
            <a:ext cx="1568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Schatz et al 2019</a:t>
            </a:r>
          </a:p>
        </p:txBody>
      </p:sp>
    </p:spTree>
    <p:extLst>
      <p:ext uri="{BB962C8B-B14F-4D97-AF65-F5344CB8AC3E}">
        <p14:creationId xmlns:p14="http://schemas.microsoft.com/office/powerpoint/2010/main" val="2509193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" grpId="0" animBg="1"/>
      <p:bldP spid="411" grpId="0" animBg="1"/>
      <p:bldP spid="4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Picture 220"/>
          <p:cNvPicPr>
            <a:picLocks noChangeAspect="1"/>
          </p:cNvPicPr>
          <p:nvPr/>
        </p:nvPicPr>
        <p:blipFill rotWithShape="1"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11"/>
          <a:stretch/>
        </p:blipFill>
        <p:spPr>
          <a:xfrm>
            <a:off x="6112284" y="2434738"/>
            <a:ext cx="691331" cy="904217"/>
          </a:xfrm>
          <a:prstGeom prst="rect">
            <a:avLst/>
          </a:prstGeom>
        </p:spPr>
      </p:pic>
      <p:pic>
        <p:nvPicPr>
          <p:cNvPr id="222" name="Picture 221"/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6" t="4434" r="42993" b="-4434"/>
          <a:stretch/>
        </p:blipFill>
        <p:spPr>
          <a:xfrm>
            <a:off x="2266657" y="2072334"/>
            <a:ext cx="649420" cy="904217"/>
          </a:xfrm>
          <a:prstGeom prst="rect">
            <a:avLst/>
          </a:prstGeom>
        </p:spPr>
      </p:pic>
      <p:sp>
        <p:nvSpPr>
          <p:cNvPr id="484" name="Google Shape;484;p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GB" dirty="0"/>
              <a:t>Long Timescale – Speaker Information</a:t>
            </a:r>
            <a:endParaRPr dirty="0"/>
          </a:p>
        </p:txBody>
      </p:sp>
      <p:sp>
        <p:nvSpPr>
          <p:cNvPr id="229" name="AutoShape 3"/>
          <p:cNvSpPr>
            <a:spLocks noChangeAspect="1" noChangeArrowheads="1" noTextEdit="1"/>
          </p:cNvSpPr>
          <p:nvPr/>
        </p:nvSpPr>
        <p:spPr bwMode="auto">
          <a:xfrm>
            <a:off x="2366070" y="691683"/>
            <a:ext cx="4360562" cy="4349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0" name="Freeform 229"/>
          <p:cNvSpPr>
            <a:spLocks/>
          </p:cNvSpPr>
          <p:nvPr/>
        </p:nvSpPr>
        <p:spPr bwMode="auto">
          <a:xfrm>
            <a:off x="4655504" y="1992612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4"/>
                  <a:pt x="52" y="27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4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1" name="Freeform 230"/>
          <p:cNvSpPr>
            <a:spLocks/>
          </p:cNvSpPr>
          <p:nvPr/>
        </p:nvSpPr>
        <p:spPr bwMode="auto">
          <a:xfrm>
            <a:off x="4280151" y="1434037"/>
            <a:ext cx="31744" cy="31744"/>
          </a:xfrm>
          <a:custGeom>
            <a:avLst/>
            <a:gdLst>
              <a:gd name="T0" fmla="*/ 26 w 52"/>
              <a:gd name="T1" fmla="*/ 52 h 52"/>
              <a:gd name="T2" fmla="*/ 45 w 52"/>
              <a:gd name="T3" fmla="*/ 45 h 52"/>
              <a:gd name="T4" fmla="*/ 52 w 52"/>
              <a:gd name="T5" fmla="*/ 26 h 52"/>
              <a:gd name="T6" fmla="*/ 45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2" y="2"/>
                  <a:pt x="7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7" y="45"/>
                </a:cubicBezTo>
                <a:cubicBezTo>
                  <a:pt x="12" y="50"/>
                  <a:pt x="19" y="52"/>
                  <a:pt x="26" y="52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2" name="Freeform 231"/>
          <p:cNvSpPr>
            <a:spLocks/>
          </p:cNvSpPr>
          <p:nvPr/>
        </p:nvSpPr>
        <p:spPr bwMode="auto">
          <a:xfrm>
            <a:off x="4705069" y="2410847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3" name="Freeform 232"/>
          <p:cNvSpPr>
            <a:spLocks/>
          </p:cNvSpPr>
          <p:nvPr/>
        </p:nvSpPr>
        <p:spPr bwMode="auto">
          <a:xfrm>
            <a:off x="4266228" y="2160240"/>
            <a:ext cx="32300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4" name="Freeform 233"/>
          <p:cNvSpPr>
            <a:spLocks/>
          </p:cNvSpPr>
          <p:nvPr/>
        </p:nvSpPr>
        <p:spPr bwMode="auto">
          <a:xfrm>
            <a:off x="3763343" y="1989827"/>
            <a:ext cx="31744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" name="Freeform 234"/>
          <p:cNvSpPr>
            <a:spLocks/>
          </p:cNvSpPr>
          <p:nvPr/>
        </p:nvSpPr>
        <p:spPr bwMode="auto">
          <a:xfrm>
            <a:off x="3881407" y="1672392"/>
            <a:ext cx="31744" cy="32300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4"/>
                  <a:pt x="52" y="27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" name="Freeform 235"/>
          <p:cNvSpPr>
            <a:spLocks/>
          </p:cNvSpPr>
          <p:nvPr/>
        </p:nvSpPr>
        <p:spPr bwMode="auto">
          <a:xfrm>
            <a:off x="4176010" y="2077818"/>
            <a:ext cx="31744" cy="31187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2"/>
                  <a:pt x="27" y="52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7" name="Freeform 236"/>
          <p:cNvSpPr>
            <a:spLocks/>
          </p:cNvSpPr>
          <p:nvPr/>
        </p:nvSpPr>
        <p:spPr bwMode="auto">
          <a:xfrm>
            <a:off x="4024532" y="2013217"/>
            <a:ext cx="31744" cy="31187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2"/>
                  <a:pt x="27" y="52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8" name="Freeform 237"/>
          <p:cNvSpPr>
            <a:spLocks/>
          </p:cNvSpPr>
          <p:nvPr/>
        </p:nvSpPr>
        <p:spPr bwMode="auto">
          <a:xfrm>
            <a:off x="4526302" y="2176947"/>
            <a:ext cx="32300" cy="31187"/>
          </a:xfrm>
          <a:custGeom>
            <a:avLst/>
            <a:gdLst>
              <a:gd name="T0" fmla="*/ 26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6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6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6" y="52"/>
                </a:moveTo>
                <a:cubicBezTo>
                  <a:pt x="33" y="52"/>
                  <a:pt x="40" y="49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49"/>
                  <a:pt x="19" y="52"/>
                  <a:pt x="26" y="52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9" name="Freeform 238"/>
          <p:cNvSpPr>
            <a:spLocks/>
          </p:cNvSpPr>
          <p:nvPr/>
        </p:nvSpPr>
        <p:spPr bwMode="auto">
          <a:xfrm>
            <a:off x="3962158" y="2373535"/>
            <a:ext cx="31744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0" name="Freeform 239"/>
          <p:cNvSpPr>
            <a:spLocks/>
          </p:cNvSpPr>
          <p:nvPr/>
        </p:nvSpPr>
        <p:spPr bwMode="auto">
          <a:xfrm>
            <a:off x="2592730" y="1915759"/>
            <a:ext cx="31744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8 w 52"/>
              <a:gd name="T11" fmla="*/ 8 h 53"/>
              <a:gd name="T12" fmla="*/ 0 w 52"/>
              <a:gd name="T13" fmla="*/ 27 h 53"/>
              <a:gd name="T14" fmla="*/ 8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4"/>
                  <a:pt x="52" y="27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1" name="Freeform 240"/>
          <p:cNvSpPr>
            <a:spLocks/>
          </p:cNvSpPr>
          <p:nvPr/>
        </p:nvSpPr>
        <p:spPr bwMode="auto">
          <a:xfrm>
            <a:off x="4225574" y="2339563"/>
            <a:ext cx="31744" cy="31744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2" name="Freeform 241"/>
          <p:cNvSpPr>
            <a:spLocks/>
          </p:cNvSpPr>
          <p:nvPr/>
        </p:nvSpPr>
        <p:spPr bwMode="auto">
          <a:xfrm>
            <a:off x="4896644" y="2556199"/>
            <a:ext cx="32300" cy="31187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2"/>
                  <a:pt x="27" y="52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3" name="Freeform 242"/>
          <p:cNvSpPr>
            <a:spLocks/>
          </p:cNvSpPr>
          <p:nvPr/>
        </p:nvSpPr>
        <p:spPr bwMode="auto">
          <a:xfrm>
            <a:off x="3834627" y="2170821"/>
            <a:ext cx="31744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1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1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4" name="Freeform 243"/>
          <p:cNvSpPr>
            <a:spLocks/>
          </p:cNvSpPr>
          <p:nvPr/>
        </p:nvSpPr>
        <p:spPr bwMode="auto">
          <a:xfrm>
            <a:off x="4545237" y="1668493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49" y="40"/>
                  <a:pt x="52" y="33"/>
                  <a:pt x="52" y="26"/>
                </a:cubicBezTo>
                <a:cubicBezTo>
                  <a:pt x="52" y="19"/>
                  <a:pt x="49" y="12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2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" name="Freeform 244"/>
          <p:cNvSpPr>
            <a:spLocks/>
          </p:cNvSpPr>
          <p:nvPr/>
        </p:nvSpPr>
        <p:spPr bwMode="auto">
          <a:xfrm>
            <a:off x="3886419" y="1999295"/>
            <a:ext cx="31744" cy="31744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" name="Freeform 245"/>
          <p:cNvSpPr>
            <a:spLocks/>
          </p:cNvSpPr>
          <p:nvPr/>
        </p:nvSpPr>
        <p:spPr bwMode="auto">
          <a:xfrm>
            <a:off x="3388547" y="2715474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49" y="40"/>
                  <a:pt x="52" y="34"/>
                  <a:pt x="52" y="27"/>
                </a:cubicBezTo>
                <a:cubicBezTo>
                  <a:pt x="52" y="20"/>
                  <a:pt x="49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4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" name="Freeform 246"/>
          <p:cNvSpPr>
            <a:spLocks/>
          </p:cNvSpPr>
          <p:nvPr/>
        </p:nvSpPr>
        <p:spPr bwMode="auto">
          <a:xfrm>
            <a:off x="3646393" y="2066680"/>
            <a:ext cx="31744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8" name="Freeform 247"/>
          <p:cNvSpPr>
            <a:spLocks/>
          </p:cNvSpPr>
          <p:nvPr/>
        </p:nvSpPr>
        <p:spPr bwMode="auto">
          <a:xfrm>
            <a:off x="4400442" y="1749245"/>
            <a:ext cx="31744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1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1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9" name="Freeform 248"/>
          <p:cNvSpPr>
            <a:spLocks/>
          </p:cNvSpPr>
          <p:nvPr/>
        </p:nvSpPr>
        <p:spPr bwMode="auto">
          <a:xfrm>
            <a:off x="3627459" y="2206463"/>
            <a:ext cx="32300" cy="31187"/>
          </a:xfrm>
          <a:custGeom>
            <a:avLst/>
            <a:gdLst>
              <a:gd name="T0" fmla="*/ 26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6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6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6" y="52"/>
                </a:moveTo>
                <a:cubicBezTo>
                  <a:pt x="33" y="52"/>
                  <a:pt x="40" y="49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49"/>
                  <a:pt x="19" y="52"/>
                  <a:pt x="26" y="52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0" name="Freeform 249"/>
          <p:cNvSpPr>
            <a:spLocks/>
          </p:cNvSpPr>
          <p:nvPr/>
        </p:nvSpPr>
        <p:spPr bwMode="auto">
          <a:xfrm>
            <a:off x="5573840" y="2350145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49" y="40"/>
                  <a:pt x="52" y="34"/>
                  <a:pt x="52" y="27"/>
                </a:cubicBezTo>
                <a:cubicBezTo>
                  <a:pt x="52" y="20"/>
                  <a:pt x="49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4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" name="Freeform 250"/>
          <p:cNvSpPr>
            <a:spLocks/>
          </p:cNvSpPr>
          <p:nvPr/>
        </p:nvSpPr>
        <p:spPr bwMode="auto">
          <a:xfrm>
            <a:off x="5544881" y="1829439"/>
            <a:ext cx="31187" cy="32300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2" name="Freeform 251"/>
          <p:cNvSpPr>
            <a:spLocks/>
          </p:cNvSpPr>
          <p:nvPr/>
        </p:nvSpPr>
        <p:spPr bwMode="auto">
          <a:xfrm>
            <a:off x="5177324" y="2146318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49" y="40"/>
                  <a:pt x="52" y="34"/>
                  <a:pt x="52" y="27"/>
                </a:cubicBezTo>
                <a:cubicBezTo>
                  <a:pt x="52" y="20"/>
                  <a:pt x="49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4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3" name="Freeform 252"/>
          <p:cNvSpPr>
            <a:spLocks/>
          </p:cNvSpPr>
          <p:nvPr/>
        </p:nvSpPr>
        <p:spPr bwMode="auto">
          <a:xfrm>
            <a:off x="5273111" y="1716944"/>
            <a:ext cx="31744" cy="32300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4"/>
                  <a:pt x="52" y="27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4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4" name="Freeform 253"/>
          <p:cNvSpPr>
            <a:spLocks/>
          </p:cNvSpPr>
          <p:nvPr/>
        </p:nvSpPr>
        <p:spPr bwMode="auto">
          <a:xfrm>
            <a:off x="5682993" y="2027140"/>
            <a:ext cx="31744" cy="31187"/>
          </a:xfrm>
          <a:custGeom>
            <a:avLst/>
            <a:gdLst>
              <a:gd name="T0" fmla="*/ 26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6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6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19" y="52"/>
                  <a:pt x="26" y="52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5" name="Freeform 254"/>
          <p:cNvSpPr>
            <a:spLocks/>
          </p:cNvSpPr>
          <p:nvPr/>
        </p:nvSpPr>
        <p:spPr bwMode="auto">
          <a:xfrm>
            <a:off x="5148922" y="1998738"/>
            <a:ext cx="32300" cy="31187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2"/>
                  <a:pt x="27" y="52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" name="Freeform 255"/>
          <p:cNvSpPr>
            <a:spLocks/>
          </p:cNvSpPr>
          <p:nvPr/>
        </p:nvSpPr>
        <p:spPr bwMode="auto">
          <a:xfrm>
            <a:off x="5184564" y="2107891"/>
            <a:ext cx="31744" cy="31187"/>
          </a:xfrm>
          <a:custGeom>
            <a:avLst/>
            <a:gdLst>
              <a:gd name="T0" fmla="*/ 26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6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6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19" y="52"/>
                  <a:pt x="26" y="52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" name="Freeform 256"/>
          <p:cNvSpPr>
            <a:spLocks/>
          </p:cNvSpPr>
          <p:nvPr/>
        </p:nvSpPr>
        <p:spPr bwMode="auto">
          <a:xfrm>
            <a:off x="5199043" y="1969222"/>
            <a:ext cx="31187" cy="31187"/>
          </a:xfrm>
          <a:custGeom>
            <a:avLst/>
            <a:gdLst>
              <a:gd name="T0" fmla="*/ 26 w 52"/>
              <a:gd name="T1" fmla="*/ 52 h 52"/>
              <a:gd name="T2" fmla="*/ 45 w 52"/>
              <a:gd name="T3" fmla="*/ 45 h 52"/>
              <a:gd name="T4" fmla="*/ 52 w 52"/>
              <a:gd name="T5" fmla="*/ 26 h 52"/>
              <a:gd name="T6" fmla="*/ 45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2"/>
                  <a:pt x="45" y="7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7"/>
                </a:cubicBezTo>
                <a:cubicBezTo>
                  <a:pt x="2" y="12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2"/>
                  <a:pt x="26" y="52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8" name="Freeform 257"/>
          <p:cNvSpPr>
            <a:spLocks/>
          </p:cNvSpPr>
          <p:nvPr/>
        </p:nvSpPr>
        <p:spPr bwMode="auto">
          <a:xfrm>
            <a:off x="5647351" y="2158569"/>
            <a:ext cx="31744" cy="32300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9" name="Freeform 258"/>
          <p:cNvSpPr>
            <a:spLocks/>
          </p:cNvSpPr>
          <p:nvPr/>
        </p:nvSpPr>
        <p:spPr bwMode="auto">
          <a:xfrm>
            <a:off x="5581080" y="2349031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0" name="Freeform 259"/>
          <p:cNvSpPr>
            <a:spLocks/>
          </p:cNvSpPr>
          <p:nvPr/>
        </p:nvSpPr>
        <p:spPr bwMode="auto">
          <a:xfrm>
            <a:off x="4882164" y="2019900"/>
            <a:ext cx="32300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1" name="Freeform 260"/>
          <p:cNvSpPr>
            <a:spLocks/>
          </p:cNvSpPr>
          <p:nvPr/>
        </p:nvSpPr>
        <p:spPr bwMode="auto">
          <a:xfrm>
            <a:off x="5495873" y="1978132"/>
            <a:ext cx="31744" cy="31187"/>
          </a:xfrm>
          <a:custGeom>
            <a:avLst/>
            <a:gdLst>
              <a:gd name="T0" fmla="*/ 26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6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6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6" y="52"/>
                </a:moveTo>
                <a:cubicBezTo>
                  <a:pt x="33" y="52"/>
                  <a:pt x="40" y="49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49"/>
                  <a:pt x="19" y="52"/>
                  <a:pt x="26" y="52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2" name="Freeform 261"/>
          <p:cNvSpPr>
            <a:spLocks/>
          </p:cNvSpPr>
          <p:nvPr/>
        </p:nvSpPr>
        <p:spPr bwMode="auto">
          <a:xfrm>
            <a:off x="6316193" y="1911304"/>
            <a:ext cx="31744" cy="32300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20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3" name="Freeform 262"/>
          <p:cNvSpPr>
            <a:spLocks/>
          </p:cNvSpPr>
          <p:nvPr/>
        </p:nvSpPr>
        <p:spPr bwMode="auto">
          <a:xfrm>
            <a:off x="5096573" y="1874548"/>
            <a:ext cx="31187" cy="31744"/>
          </a:xfrm>
          <a:custGeom>
            <a:avLst/>
            <a:gdLst>
              <a:gd name="T0" fmla="*/ 26 w 52"/>
              <a:gd name="T1" fmla="*/ 52 h 52"/>
              <a:gd name="T2" fmla="*/ 45 w 52"/>
              <a:gd name="T3" fmla="*/ 45 h 52"/>
              <a:gd name="T4" fmla="*/ 52 w 52"/>
              <a:gd name="T5" fmla="*/ 26 h 52"/>
              <a:gd name="T6" fmla="*/ 45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2" y="2"/>
                  <a:pt x="7" y="7"/>
                </a:cubicBezTo>
                <a:cubicBezTo>
                  <a:pt x="2" y="12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2"/>
                  <a:pt x="26" y="52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4" name="Freeform 263"/>
          <p:cNvSpPr>
            <a:spLocks/>
          </p:cNvSpPr>
          <p:nvPr/>
        </p:nvSpPr>
        <p:spPr bwMode="auto">
          <a:xfrm>
            <a:off x="4946765" y="2213703"/>
            <a:ext cx="32300" cy="31187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2"/>
                  <a:pt x="27" y="52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5" name="Freeform 264"/>
          <p:cNvSpPr>
            <a:spLocks/>
          </p:cNvSpPr>
          <p:nvPr/>
        </p:nvSpPr>
        <p:spPr bwMode="auto">
          <a:xfrm>
            <a:off x="5408996" y="1746460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8 w 52"/>
              <a:gd name="T11" fmla="*/ 8 h 53"/>
              <a:gd name="T12" fmla="*/ 0 w 52"/>
              <a:gd name="T13" fmla="*/ 26 h 53"/>
              <a:gd name="T14" fmla="*/ 8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" name="Freeform 265"/>
          <p:cNvSpPr>
            <a:spLocks/>
          </p:cNvSpPr>
          <p:nvPr/>
        </p:nvSpPr>
        <p:spPr bwMode="auto">
          <a:xfrm>
            <a:off x="5158389" y="2291670"/>
            <a:ext cx="31744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" name="Freeform 266"/>
          <p:cNvSpPr>
            <a:spLocks/>
          </p:cNvSpPr>
          <p:nvPr/>
        </p:nvSpPr>
        <p:spPr bwMode="auto">
          <a:xfrm>
            <a:off x="5397301" y="2257141"/>
            <a:ext cx="32300" cy="31187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2"/>
                  <a:pt x="27" y="52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8" name="Freeform 267"/>
          <p:cNvSpPr>
            <a:spLocks/>
          </p:cNvSpPr>
          <p:nvPr/>
        </p:nvSpPr>
        <p:spPr bwMode="auto">
          <a:xfrm>
            <a:off x="5851178" y="2345689"/>
            <a:ext cx="31187" cy="32300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8 w 52"/>
              <a:gd name="T11" fmla="*/ 8 h 53"/>
              <a:gd name="T12" fmla="*/ 0 w 52"/>
              <a:gd name="T13" fmla="*/ 27 h 53"/>
              <a:gd name="T14" fmla="*/ 8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4"/>
                  <a:pt x="52" y="27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9" name="Freeform 268"/>
          <p:cNvSpPr>
            <a:spLocks/>
          </p:cNvSpPr>
          <p:nvPr/>
        </p:nvSpPr>
        <p:spPr bwMode="auto">
          <a:xfrm>
            <a:off x="5009696" y="2208134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4"/>
                  <a:pt x="52" y="27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0" name="Freeform 269"/>
          <p:cNvSpPr>
            <a:spLocks/>
          </p:cNvSpPr>
          <p:nvPr/>
        </p:nvSpPr>
        <p:spPr bwMode="auto">
          <a:xfrm>
            <a:off x="5314322" y="4016960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1" name="Freeform 270"/>
          <p:cNvSpPr>
            <a:spLocks/>
          </p:cNvSpPr>
          <p:nvPr/>
        </p:nvSpPr>
        <p:spPr bwMode="auto">
          <a:xfrm>
            <a:off x="5343838" y="3800324"/>
            <a:ext cx="31744" cy="31744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1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1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2" name="Freeform 271"/>
          <p:cNvSpPr>
            <a:spLocks/>
          </p:cNvSpPr>
          <p:nvPr/>
        </p:nvSpPr>
        <p:spPr bwMode="auto">
          <a:xfrm>
            <a:off x="4927831" y="3876063"/>
            <a:ext cx="31744" cy="31187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2"/>
                  <a:pt x="27" y="52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" name="Freeform 272"/>
          <p:cNvSpPr>
            <a:spLocks/>
          </p:cNvSpPr>
          <p:nvPr/>
        </p:nvSpPr>
        <p:spPr bwMode="auto">
          <a:xfrm>
            <a:off x="5760403" y="3248431"/>
            <a:ext cx="31744" cy="32300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4" name="Freeform 273"/>
          <p:cNvSpPr>
            <a:spLocks/>
          </p:cNvSpPr>
          <p:nvPr/>
        </p:nvSpPr>
        <p:spPr bwMode="auto">
          <a:xfrm>
            <a:off x="4990761" y="4092699"/>
            <a:ext cx="32300" cy="31187"/>
          </a:xfrm>
          <a:custGeom>
            <a:avLst/>
            <a:gdLst>
              <a:gd name="T0" fmla="*/ 26 w 53"/>
              <a:gd name="T1" fmla="*/ 52 h 52"/>
              <a:gd name="T2" fmla="*/ 45 w 53"/>
              <a:gd name="T3" fmla="*/ 44 h 52"/>
              <a:gd name="T4" fmla="*/ 53 w 53"/>
              <a:gd name="T5" fmla="*/ 26 h 52"/>
              <a:gd name="T6" fmla="*/ 45 w 53"/>
              <a:gd name="T7" fmla="*/ 7 h 52"/>
              <a:gd name="T8" fmla="*/ 26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4 h 52"/>
              <a:gd name="T16" fmla="*/ 26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6" y="52"/>
                </a:moveTo>
                <a:cubicBezTo>
                  <a:pt x="33" y="52"/>
                  <a:pt x="40" y="49"/>
                  <a:pt x="45" y="44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4"/>
                </a:cubicBezTo>
                <a:cubicBezTo>
                  <a:pt x="13" y="49"/>
                  <a:pt x="20" y="52"/>
                  <a:pt x="26" y="52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5" name="Freeform 274"/>
          <p:cNvSpPr>
            <a:spLocks/>
          </p:cNvSpPr>
          <p:nvPr/>
        </p:nvSpPr>
        <p:spPr bwMode="auto">
          <a:xfrm>
            <a:off x="5259746" y="3520201"/>
            <a:ext cx="32300" cy="31187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49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49"/>
                  <a:pt x="20" y="52"/>
                  <a:pt x="27" y="52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" name="Freeform 275"/>
          <p:cNvSpPr>
            <a:spLocks/>
          </p:cNvSpPr>
          <p:nvPr/>
        </p:nvSpPr>
        <p:spPr bwMode="auto">
          <a:xfrm>
            <a:off x="5337712" y="3682260"/>
            <a:ext cx="31744" cy="32300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" name="Freeform 276"/>
          <p:cNvSpPr>
            <a:spLocks/>
          </p:cNvSpPr>
          <p:nvPr/>
        </p:nvSpPr>
        <p:spPr bwMode="auto">
          <a:xfrm>
            <a:off x="5644567" y="3446689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8" name="Freeform 277"/>
          <p:cNvSpPr>
            <a:spLocks/>
          </p:cNvSpPr>
          <p:nvPr/>
        </p:nvSpPr>
        <p:spPr bwMode="auto">
          <a:xfrm>
            <a:off x="5016378" y="4054829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" name="Freeform 278"/>
          <p:cNvSpPr>
            <a:spLocks/>
          </p:cNvSpPr>
          <p:nvPr/>
        </p:nvSpPr>
        <p:spPr bwMode="auto">
          <a:xfrm>
            <a:off x="5618392" y="4422943"/>
            <a:ext cx="31744" cy="31744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49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49"/>
                  <a:pt x="20" y="52"/>
                  <a:pt x="27" y="52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0" name="Freeform 279"/>
          <p:cNvSpPr>
            <a:spLocks/>
          </p:cNvSpPr>
          <p:nvPr/>
        </p:nvSpPr>
        <p:spPr bwMode="auto">
          <a:xfrm>
            <a:off x="5280908" y="4253644"/>
            <a:ext cx="31744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8 w 52"/>
              <a:gd name="T11" fmla="*/ 8 h 53"/>
              <a:gd name="T12" fmla="*/ 0 w 52"/>
              <a:gd name="T13" fmla="*/ 27 h 53"/>
              <a:gd name="T14" fmla="*/ 8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4"/>
                  <a:pt x="52" y="27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1" name="Freeform 280"/>
          <p:cNvSpPr>
            <a:spLocks/>
          </p:cNvSpPr>
          <p:nvPr/>
        </p:nvSpPr>
        <p:spPr bwMode="auto">
          <a:xfrm>
            <a:off x="5417906" y="3999696"/>
            <a:ext cx="32300" cy="31187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2"/>
                  <a:pt x="27" y="52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2" name="Freeform 281"/>
          <p:cNvSpPr>
            <a:spLocks/>
          </p:cNvSpPr>
          <p:nvPr/>
        </p:nvSpPr>
        <p:spPr bwMode="auto">
          <a:xfrm>
            <a:off x="5490861" y="4574978"/>
            <a:ext cx="32300" cy="31187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2"/>
                  <a:pt x="27" y="52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3" name="Freeform 282"/>
          <p:cNvSpPr>
            <a:spLocks/>
          </p:cNvSpPr>
          <p:nvPr/>
        </p:nvSpPr>
        <p:spPr bwMode="auto">
          <a:xfrm>
            <a:off x="5460788" y="3517973"/>
            <a:ext cx="32300" cy="32300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1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1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" name="Freeform 283"/>
          <p:cNvSpPr>
            <a:spLocks/>
          </p:cNvSpPr>
          <p:nvPr/>
        </p:nvSpPr>
        <p:spPr bwMode="auto">
          <a:xfrm>
            <a:off x="5463573" y="3876620"/>
            <a:ext cx="31744" cy="32300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5" name="Freeform 284"/>
          <p:cNvSpPr>
            <a:spLocks/>
          </p:cNvSpPr>
          <p:nvPr/>
        </p:nvSpPr>
        <p:spPr bwMode="auto">
          <a:xfrm>
            <a:off x="4596472" y="3572550"/>
            <a:ext cx="31744" cy="31187"/>
          </a:xfrm>
          <a:custGeom>
            <a:avLst/>
            <a:gdLst>
              <a:gd name="T0" fmla="*/ 26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6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6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6" y="52"/>
                </a:moveTo>
                <a:cubicBezTo>
                  <a:pt x="33" y="52"/>
                  <a:pt x="40" y="49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49"/>
                  <a:pt x="19" y="52"/>
                  <a:pt x="26" y="52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" name="Freeform 285"/>
          <p:cNvSpPr>
            <a:spLocks/>
          </p:cNvSpPr>
          <p:nvPr/>
        </p:nvSpPr>
        <p:spPr bwMode="auto">
          <a:xfrm>
            <a:off x="5552120" y="2903708"/>
            <a:ext cx="31744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" name="Freeform 286"/>
          <p:cNvSpPr>
            <a:spLocks/>
          </p:cNvSpPr>
          <p:nvPr/>
        </p:nvSpPr>
        <p:spPr bwMode="auto">
          <a:xfrm>
            <a:off x="5315993" y="4023643"/>
            <a:ext cx="32300" cy="31187"/>
          </a:xfrm>
          <a:custGeom>
            <a:avLst/>
            <a:gdLst>
              <a:gd name="T0" fmla="*/ 26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6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6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2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2" y="50"/>
                  <a:pt x="19" y="52"/>
                  <a:pt x="26" y="52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" name="Freeform 287"/>
          <p:cNvSpPr>
            <a:spLocks/>
          </p:cNvSpPr>
          <p:nvPr/>
        </p:nvSpPr>
        <p:spPr bwMode="auto">
          <a:xfrm>
            <a:off x="5398972" y="3531339"/>
            <a:ext cx="31744" cy="31744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1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1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" name="Freeform 288"/>
          <p:cNvSpPr>
            <a:spLocks/>
          </p:cNvSpPr>
          <p:nvPr/>
        </p:nvSpPr>
        <p:spPr bwMode="auto">
          <a:xfrm>
            <a:off x="6058347" y="4615075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" name="Freeform 289"/>
          <p:cNvSpPr>
            <a:spLocks/>
          </p:cNvSpPr>
          <p:nvPr/>
        </p:nvSpPr>
        <p:spPr bwMode="auto">
          <a:xfrm>
            <a:off x="2987575" y="2219829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" name="Freeform 290"/>
          <p:cNvSpPr>
            <a:spLocks/>
          </p:cNvSpPr>
          <p:nvPr/>
        </p:nvSpPr>
        <p:spPr bwMode="auto">
          <a:xfrm>
            <a:off x="2672924" y="1196795"/>
            <a:ext cx="31744" cy="31187"/>
          </a:xfrm>
          <a:custGeom>
            <a:avLst/>
            <a:gdLst>
              <a:gd name="T0" fmla="*/ 26 w 52"/>
              <a:gd name="T1" fmla="*/ 52 h 52"/>
              <a:gd name="T2" fmla="*/ 45 w 52"/>
              <a:gd name="T3" fmla="*/ 45 h 52"/>
              <a:gd name="T4" fmla="*/ 52 w 52"/>
              <a:gd name="T5" fmla="*/ 26 h 52"/>
              <a:gd name="T6" fmla="*/ 45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49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2" y="2"/>
                  <a:pt x="7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7" y="45"/>
                </a:cubicBezTo>
                <a:cubicBezTo>
                  <a:pt x="12" y="49"/>
                  <a:pt x="19" y="52"/>
                  <a:pt x="26" y="52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" name="Freeform 291"/>
          <p:cNvSpPr>
            <a:spLocks/>
          </p:cNvSpPr>
          <p:nvPr/>
        </p:nvSpPr>
        <p:spPr bwMode="auto">
          <a:xfrm>
            <a:off x="3244308" y="1921885"/>
            <a:ext cx="32300" cy="31187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2"/>
                  <a:pt x="27" y="52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" name="Freeform 292"/>
          <p:cNvSpPr>
            <a:spLocks/>
          </p:cNvSpPr>
          <p:nvPr/>
        </p:nvSpPr>
        <p:spPr bwMode="auto">
          <a:xfrm>
            <a:off x="2889560" y="1552100"/>
            <a:ext cx="32300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" name="Freeform 293"/>
          <p:cNvSpPr>
            <a:spLocks/>
          </p:cNvSpPr>
          <p:nvPr/>
        </p:nvSpPr>
        <p:spPr bwMode="auto">
          <a:xfrm>
            <a:off x="2716920" y="1852829"/>
            <a:ext cx="32300" cy="32300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5" name="Freeform 294"/>
          <p:cNvSpPr>
            <a:spLocks/>
          </p:cNvSpPr>
          <p:nvPr/>
        </p:nvSpPr>
        <p:spPr bwMode="auto">
          <a:xfrm>
            <a:off x="3060530" y="1670721"/>
            <a:ext cx="31744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6" name="Freeform 295"/>
          <p:cNvSpPr>
            <a:spLocks/>
          </p:cNvSpPr>
          <p:nvPr/>
        </p:nvSpPr>
        <p:spPr bwMode="auto">
          <a:xfrm>
            <a:off x="3244308" y="2146874"/>
            <a:ext cx="31744" cy="31744"/>
          </a:xfrm>
          <a:custGeom>
            <a:avLst/>
            <a:gdLst>
              <a:gd name="T0" fmla="*/ 26 w 52"/>
              <a:gd name="T1" fmla="*/ 53 h 53"/>
              <a:gd name="T2" fmla="*/ 44 w 52"/>
              <a:gd name="T3" fmla="*/ 45 h 53"/>
              <a:gd name="T4" fmla="*/ 52 w 52"/>
              <a:gd name="T5" fmla="*/ 27 h 53"/>
              <a:gd name="T6" fmla="*/ 44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4" y="45"/>
                </a:cubicBezTo>
                <a:cubicBezTo>
                  <a:pt x="49" y="40"/>
                  <a:pt x="52" y="34"/>
                  <a:pt x="52" y="27"/>
                </a:cubicBezTo>
                <a:cubicBezTo>
                  <a:pt x="52" y="20"/>
                  <a:pt x="49" y="13"/>
                  <a:pt x="44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4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" name="Freeform 296"/>
          <p:cNvSpPr>
            <a:spLocks/>
          </p:cNvSpPr>
          <p:nvPr/>
        </p:nvSpPr>
        <p:spPr bwMode="auto">
          <a:xfrm>
            <a:off x="3474867" y="1658469"/>
            <a:ext cx="31187" cy="31744"/>
          </a:xfrm>
          <a:custGeom>
            <a:avLst/>
            <a:gdLst>
              <a:gd name="T0" fmla="*/ 26 w 52"/>
              <a:gd name="T1" fmla="*/ 52 h 52"/>
              <a:gd name="T2" fmla="*/ 45 w 52"/>
              <a:gd name="T3" fmla="*/ 45 h 52"/>
              <a:gd name="T4" fmla="*/ 52 w 52"/>
              <a:gd name="T5" fmla="*/ 26 h 52"/>
              <a:gd name="T6" fmla="*/ 45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49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2" y="2"/>
                  <a:pt x="7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7" y="45"/>
                </a:cubicBezTo>
                <a:cubicBezTo>
                  <a:pt x="12" y="49"/>
                  <a:pt x="19" y="52"/>
                  <a:pt x="26" y="52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8" name="Freeform 297"/>
          <p:cNvSpPr>
            <a:spLocks/>
          </p:cNvSpPr>
          <p:nvPr/>
        </p:nvSpPr>
        <p:spPr bwMode="auto">
          <a:xfrm>
            <a:off x="3519976" y="1696896"/>
            <a:ext cx="31744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9" name="Freeform 298"/>
          <p:cNvSpPr>
            <a:spLocks/>
          </p:cNvSpPr>
          <p:nvPr/>
        </p:nvSpPr>
        <p:spPr bwMode="auto">
          <a:xfrm>
            <a:off x="3185276" y="1899052"/>
            <a:ext cx="31187" cy="31187"/>
          </a:xfrm>
          <a:custGeom>
            <a:avLst/>
            <a:gdLst>
              <a:gd name="T0" fmla="*/ 26 w 52"/>
              <a:gd name="T1" fmla="*/ 52 h 52"/>
              <a:gd name="T2" fmla="*/ 45 w 52"/>
              <a:gd name="T3" fmla="*/ 45 h 52"/>
              <a:gd name="T4" fmla="*/ 52 w 52"/>
              <a:gd name="T5" fmla="*/ 26 h 52"/>
              <a:gd name="T6" fmla="*/ 45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2" y="2"/>
                  <a:pt x="7" y="7"/>
                </a:cubicBezTo>
                <a:cubicBezTo>
                  <a:pt x="2" y="12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2"/>
                  <a:pt x="26" y="52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0" name="Freeform 299"/>
          <p:cNvSpPr>
            <a:spLocks/>
          </p:cNvSpPr>
          <p:nvPr/>
        </p:nvSpPr>
        <p:spPr bwMode="auto">
          <a:xfrm>
            <a:off x="3166899" y="1897381"/>
            <a:ext cx="31744" cy="32300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1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1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1" name="Freeform 300"/>
          <p:cNvSpPr>
            <a:spLocks/>
          </p:cNvSpPr>
          <p:nvPr/>
        </p:nvSpPr>
        <p:spPr bwMode="auto">
          <a:xfrm>
            <a:off x="3099513" y="2312275"/>
            <a:ext cx="32300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2" name="Freeform 301"/>
          <p:cNvSpPr>
            <a:spLocks/>
          </p:cNvSpPr>
          <p:nvPr/>
        </p:nvSpPr>
        <p:spPr bwMode="auto">
          <a:xfrm>
            <a:off x="3573439" y="1910190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49" y="40"/>
                  <a:pt x="52" y="34"/>
                  <a:pt x="52" y="27"/>
                </a:cubicBezTo>
                <a:cubicBezTo>
                  <a:pt x="52" y="20"/>
                  <a:pt x="49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4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3" name="Freeform 302"/>
          <p:cNvSpPr>
            <a:spLocks/>
          </p:cNvSpPr>
          <p:nvPr/>
        </p:nvSpPr>
        <p:spPr bwMode="auto">
          <a:xfrm>
            <a:off x="2709123" y="1647888"/>
            <a:ext cx="32300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3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4" name="Freeform 303"/>
          <p:cNvSpPr>
            <a:spLocks/>
          </p:cNvSpPr>
          <p:nvPr/>
        </p:nvSpPr>
        <p:spPr bwMode="auto">
          <a:xfrm>
            <a:off x="3054961" y="1772635"/>
            <a:ext cx="31187" cy="31744"/>
          </a:xfrm>
          <a:custGeom>
            <a:avLst/>
            <a:gdLst>
              <a:gd name="T0" fmla="*/ 26 w 52"/>
              <a:gd name="T1" fmla="*/ 53 h 53"/>
              <a:gd name="T2" fmla="*/ 44 w 52"/>
              <a:gd name="T3" fmla="*/ 45 h 53"/>
              <a:gd name="T4" fmla="*/ 52 w 52"/>
              <a:gd name="T5" fmla="*/ 27 h 53"/>
              <a:gd name="T6" fmla="*/ 44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4" y="45"/>
                </a:cubicBezTo>
                <a:cubicBezTo>
                  <a:pt x="49" y="40"/>
                  <a:pt x="52" y="34"/>
                  <a:pt x="52" y="27"/>
                </a:cubicBezTo>
                <a:cubicBezTo>
                  <a:pt x="52" y="20"/>
                  <a:pt x="49" y="13"/>
                  <a:pt x="44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4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5" name="Freeform 304"/>
          <p:cNvSpPr>
            <a:spLocks/>
          </p:cNvSpPr>
          <p:nvPr/>
        </p:nvSpPr>
        <p:spPr bwMode="auto">
          <a:xfrm>
            <a:off x="3836298" y="1749802"/>
            <a:ext cx="31744" cy="31187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1" y="49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1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49"/>
                  <a:pt x="20" y="52"/>
                  <a:pt x="27" y="52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6" name="Freeform 305"/>
          <p:cNvSpPr>
            <a:spLocks/>
          </p:cNvSpPr>
          <p:nvPr/>
        </p:nvSpPr>
        <p:spPr bwMode="auto">
          <a:xfrm>
            <a:off x="4032328" y="2163582"/>
            <a:ext cx="31744" cy="31187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49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49"/>
                  <a:pt x="20" y="52"/>
                  <a:pt x="27" y="52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" name="Freeform 306"/>
          <p:cNvSpPr>
            <a:spLocks/>
          </p:cNvSpPr>
          <p:nvPr/>
        </p:nvSpPr>
        <p:spPr bwMode="auto">
          <a:xfrm>
            <a:off x="3680365" y="1996510"/>
            <a:ext cx="31744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" name="Freeform 307"/>
          <p:cNvSpPr>
            <a:spLocks/>
          </p:cNvSpPr>
          <p:nvPr/>
        </p:nvSpPr>
        <p:spPr bwMode="auto">
          <a:xfrm>
            <a:off x="3071668" y="1964210"/>
            <a:ext cx="32300" cy="31744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2"/>
                  <a:pt x="27" y="52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" name="Freeform 308"/>
          <p:cNvSpPr>
            <a:spLocks/>
          </p:cNvSpPr>
          <p:nvPr/>
        </p:nvSpPr>
        <p:spPr bwMode="auto">
          <a:xfrm>
            <a:off x="3338982" y="1771521"/>
            <a:ext cx="32300" cy="31744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" name="Freeform 309"/>
          <p:cNvSpPr>
            <a:spLocks/>
          </p:cNvSpPr>
          <p:nvPr/>
        </p:nvSpPr>
        <p:spPr bwMode="auto">
          <a:xfrm>
            <a:off x="5574397" y="1373891"/>
            <a:ext cx="31187" cy="32300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4"/>
                  <a:pt x="52" y="27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" name="Freeform 310"/>
          <p:cNvSpPr>
            <a:spLocks/>
          </p:cNvSpPr>
          <p:nvPr/>
        </p:nvSpPr>
        <p:spPr bwMode="auto">
          <a:xfrm>
            <a:off x="6110139" y="1769293"/>
            <a:ext cx="31187" cy="32300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4"/>
                  <a:pt x="52" y="27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4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" name="Freeform 311"/>
          <p:cNvSpPr>
            <a:spLocks/>
          </p:cNvSpPr>
          <p:nvPr/>
        </p:nvSpPr>
        <p:spPr bwMode="auto">
          <a:xfrm>
            <a:off x="5305412" y="1607234"/>
            <a:ext cx="31187" cy="31744"/>
          </a:xfrm>
          <a:custGeom>
            <a:avLst/>
            <a:gdLst>
              <a:gd name="T0" fmla="*/ 26 w 52"/>
              <a:gd name="T1" fmla="*/ 53 h 53"/>
              <a:gd name="T2" fmla="*/ 44 w 52"/>
              <a:gd name="T3" fmla="*/ 45 h 53"/>
              <a:gd name="T4" fmla="*/ 52 w 52"/>
              <a:gd name="T5" fmla="*/ 27 h 53"/>
              <a:gd name="T6" fmla="*/ 44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4" y="45"/>
                </a:cubicBezTo>
                <a:cubicBezTo>
                  <a:pt x="49" y="40"/>
                  <a:pt x="52" y="34"/>
                  <a:pt x="52" y="27"/>
                </a:cubicBezTo>
                <a:cubicBezTo>
                  <a:pt x="52" y="20"/>
                  <a:pt x="49" y="13"/>
                  <a:pt x="44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4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" name="Freeform 312"/>
          <p:cNvSpPr>
            <a:spLocks/>
          </p:cNvSpPr>
          <p:nvPr/>
        </p:nvSpPr>
        <p:spPr bwMode="auto">
          <a:xfrm>
            <a:off x="5388391" y="2120143"/>
            <a:ext cx="31744" cy="31187"/>
          </a:xfrm>
          <a:custGeom>
            <a:avLst/>
            <a:gdLst>
              <a:gd name="T0" fmla="*/ 26 w 52"/>
              <a:gd name="T1" fmla="*/ 52 h 52"/>
              <a:gd name="T2" fmla="*/ 45 w 52"/>
              <a:gd name="T3" fmla="*/ 45 h 52"/>
              <a:gd name="T4" fmla="*/ 52 w 52"/>
              <a:gd name="T5" fmla="*/ 26 h 52"/>
              <a:gd name="T6" fmla="*/ 45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2" y="2"/>
                  <a:pt x="7" y="7"/>
                </a:cubicBezTo>
                <a:cubicBezTo>
                  <a:pt x="2" y="12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2"/>
                  <a:pt x="26" y="52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" name="Freeform 313"/>
          <p:cNvSpPr>
            <a:spLocks/>
          </p:cNvSpPr>
          <p:nvPr/>
        </p:nvSpPr>
        <p:spPr bwMode="auto">
          <a:xfrm>
            <a:off x="6198130" y="1720842"/>
            <a:ext cx="31744" cy="31187"/>
          </a:xfrm>
          <a:custGeom>
            <a:avLst/>
            <a:gdLst>
              <a:gd name="T0" fmla="*/ 26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6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6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6" y="52"/>
                </a:moveTo>
                <a:cubicBezTo>
                  <a:pt x="33" y="52"/>
                  <a:pt x="40" y="49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49"/>
                  <a:pt x="19" y="52"/>
                  <a:pt x="26" y="52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5" name="Freeform 314"/>
          <p:cNvSpPr>
            <a:spLocks/>
          </p:cNvSpPr>
          <p:nvPr/>
        </p:nvSpPr>
        <p:spPr bwMode="auto">
          <a:xfrm>
            <a:off x="6099001" y="1720286"/>
            <a:ext cx="32300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6" name="Freeform 315"/>
          <p:cNvSpPr>
            <a:spLocks/>
          </p:cNvSpPr>
          <p:nvPr/>
        </p:nvSpPr>
        <p:spPr bwMode="auto">
          <a:xfrm>
            <a:off x="6075611" y="1928568"/>
            <a:ext cx="31744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" name="Freeform 316"/>
          <p:cNvSpPr>
            <a:spLocks/>
          </p:cNvSpPr>
          <p:nvPr/>
        </p:nvSpPr>
        <p:spPr bwMode="auto">
          <a:xfrm>
            <a:off x="5375582" y="1641762"/>
            <a:ext cx="31744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8 w 52"/>
              <a:gd name="T11" fmla="*/ 8 h 53"/>
              <a:gd name="T12" fmla="*/ 0 w 52"/>
              <a:gd name="T13" fmla="*/ 27 h 53"/>
              <a:gd name="T14" fmla="*/ 8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1"/>
                  <a:pt x="52" y="34"/>
                  <a:pt x="52" y="27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1"/>
                  <a:pt x="8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8" name="Freeform 317"/>
          <p:cNvSpPr>
            <a:spLocks/>
          </p:cNvSpPr>
          <p:nvPr/>
        </p:nvSpPr>
        <p:spPr bwMode="auto">
          <a:xfrm>
            <a:off x="5460788" y="1936921"/>
            <a:ext cx="32300" cy="31187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2"/>
                  <a:pt x="27" y="52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9" name="Freeform 318"/>
          <p:cNvSpPr>
            <a:spLocks/>
          </p:cNvSpPr>
          <p:nvPr/>
        </p:nvSpPr>
        <p:spPr bwMode="auto">
          <a:xfrm>
            <a:off x="5589990" y="1784330"/>
            <a:ext cx="31744" cy="32300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0" name="Freeform 319"/>
          <p:cNvSpPr>
            <a:spLocks/>
          </p:cNvSpPr>
          <p:nvPr/>
        </p:nvSpPr>
        <p:spPr bwMode="auto">
          <a:xfrm>
            <a:off x="5627303" y="2083387"/>
            <a:ext cx="32300" cy="32300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1" name="Freeform 320"/>
          <p:cNvSpPr>
            <a:spLocks/>
          </p:cNvSpPr>
          <p:nvPr/>
        </p:nvSpPr>
        <p:spPr bwMode="auto">
          <a:xfrm>
            <a:off x="5519820" y="2266052"/>
            <a:ext cx="32300" cy="31187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2"/>
                  <a:pt x="27" y="52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2" name="Freeform 321"/>
          <p:cNvSpPr>
            <a:spLocks/>
          </p:cNvSpPr>
          <p:nvPr/>
        </p:nvSpPr>
        <p:spPr bwMode="auto">
          <a:xfrm>
            <a:off x="5989847" y="2132395"/>
            <a:ext cx="32300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3" name="Freeform 322"/>
          <p:cNvSpPr>
            <a:spLocks/>
          </p:cNvSpPr>
          <p:nvPr/>
        </p:nvSpPr>
        <p:spPr bwMode="auto">
          <a:xfrm>
            <a:off x="5349964" y="1777090"/>
            <a:ext cx="31187" cy="32300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" name="Freeform 323"/>
          <p:cNvSpPr>
            <a:spLocks/>
          </p:cNvSpPr>
          <p:nvPr/>
        </p:nvSpPr>
        <p:spPr bwMode="auto">
          <a:xfrm>
            <a:off x="5485292" y="1456870"/>
            <a:ext cx="31187" cy="32300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49" y="40"/>
                  <a:pt x="52" y="34"/>
                  <a:pt x="52" y="27"/>
                </a:cubicBezTo>
                <a:cubicBezTo>
                  <a:pt x="52" y="20"/>
                  <a:pt x="49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4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5" name="Freeform 324"/>
          <p:cNvSpPr>
            <a:spLocks/>
          </p:cNvSpPr>
          <p:nvPr/>
        </p:nvSpPr>
        <p:spPr bwMode="auto">
          <a:xfrm>
            <a:off x="5279794" y="1730867"/>
            <a:ext cx="32300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3" y="50"/>
                  <a:pt x="20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6" name="Freeform 325"/>
          <p:cNvSpPr>
            <a:spLocks/>
          </p:cNvSpPr>
          <p:nvPr/>
        </p:nvSpPr>
        <p:spPr bwMode="auto">
          <a:xfrm>
            <a:off x="5743696" y="2038835"/>
            <a:ext cx="32300" cy="32300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3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" name="Freeform 326"/>
          <p:cNvSpPr>
            <a:spLocks/>
          </p:cNvSpPr>
          <p:nvPr/>
        </p:nvSpPr>
        <p:spPr bwMode="auto">
          <a:xfrm>
            <a:off x="5951978" y="1825541"/>
            <a:ext cx="31744" cy="31744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8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8" name="Freeform 327"/>
          <p:cNvSpPr>
            <a:spLocks/>
          </p:cNvSpPr>
          <p:nvPr/>
        </p:nvSpPr>
        <p:spPr bwMode="auto">
          <a:xfrm>
            <a:off x="6044424" y="1611689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9" name="Freeform 328"/>
          <p:cNvSpPr>
            <a:spLocks/>
          </p:cNvSpPr>
          <p:nvPr/>
        </p:nvSpPr>
        <p:spPr bwMode="auto">
          <a:xfrm>
            <a:off x="6559004" y="1501422"/>
            <a:ext cx="31744" cy="32300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0" name="Freeform 329"/>
          <p:cNvSpPr>
            <a:spLocks/>
          </p:cNvSpPr>
          <p:nvPr/>
        </p:nvSpPr>
        <p:spPr bwMode="auto">
          <a:xfrm>
            <a:off x="6066700" y="4116646"/>
            <a:ext cx="31744" cy="31744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49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49"/>
                  <a:pt x="20" y="52"/>
                  <a:pt x="27" y="52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1" name="Freeform 330"/>
          <p:cNvSpPr>
            <a:spLocks/>
          </p:cNvSpPr>
          <p:nvPr/>
        </p:nvSpPr>
        <p:spPr bwMode="auto">
          <a:xfrm>
            <a:off x="6222633" y="4366139"/>
            <a:ext cx="31744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8 w 52"/>
              <a:gd name="T11" fmla="*/ 8 h 53"/>
              <a:gd name="T12" fmla="*/ 0 w 52"/>
              <a:gd name="T13" fmla="*/ 27 h 53"/>
              <a:gd name="T14" fmla="*/ 8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4"/>
                  <a:pt x="52" y="27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2" name="Freeform 331"/>
          <p:cNvSpPr>
            <a:spLocks/>
          </p:cNvSpPr>
          <p:nvPr/>
        </p:nvSpPr>
        <p:spPr bwMode="auto">
          <a:xfrm>
            <a:off x="5942511" y="3946233"/>
            <a:ext cx="31744" cy="31744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3" name="Freeform 332"/>
          <p:cNvSpPr>
            <a:spLocks/>
          </p:cNvSpPr>
          <p:nvPr/>
        </p:nvSpPr>
        <p:spPr bwMode="auto">
          <a:xfrm>
            <a:off x="6124618" y="4517617"/>
            <a:ext cx="31744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4" name="Freeform 333"/>
          <p:cNvSpPr>
            <a:spLocks/>
          </p:cNvSpPr>
          <p:nvPr/>
        </p:nvSpPr>
        <p:spPr bwMode="auto">
          <a:xfrm>
            <a:off x="6151907" y="3773035"/>
            <a:ext cx="31744" cy="31744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49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49"/>
                  <a:pt x="20" y="52"/>
                  <a:pt x="27" y="52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5" name="Freeform 334"/>
          <p:cNvSpPr>
            <a:spLocks/>
          </p:cNvSpPr>
          <p:nvPr/>
        </p:nvSpPr>
        <p:spPr bwMode="auto">
          <a:xfrm>
            <a:off x="5612823" y="4338850"/>
            <a:ext cx="32300" cy="31187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2"/>
                  <a:pt x="27" y="52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6" name="Freeform 335"/>
          <p:cNvSpPr>
            <a:spLocks/>
          </p:cNvSpPr>
          <p:nvPr/>
        </p:nvSpPr>
        <p:spPr bwMode="auto">
          <a:xfrm>
            <a:off x="5437955" y="3080246"/>
            <a:ext cx="31744" cy="31744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" name="Freeform 336"/>
          <p:cNvSpPr>
            <a:spLocks/>
          </p:cNvSpPr>
          <p:nvPr/>
        </p:nvSpPr>
        <p:spPr bwMode="auto">
          <a:xfrm>
            <a:off x="6102342" y="4127784"/>
            <a:ext cx="31187" cy="31187"/>
          </a:xfrm>
          <a:custGeom>
            <a:avLst/>
            <a:gdLst>
              <a:gd name="T0" fmla="*/ 26 w 52"/>
              <a:gd name="T1" fmla="*/ 52 h 52"/>
              <a:gd name="T2" fmla="*/ 45 w 52"/>
              <a:gd name="T3" fmla="*/ 45 h 52"/>
              <a:gd name="T4" fmla="*/ 52 w 52"/>
              <a:gd name="T5" fmla="*/ 26 h 52"/>
              <a:gd name="T6" fmla="*/ 45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2" y="2"/>
                  <a:pt x="7" y="7"/>
                </a:cubicBezTo>
                <a:cubicBezTo>
                  <a:pt x="2" y="12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2"/>
                  <a:pt x="26" y="52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" name="Freeform 337"/>
          <p:cNvSpPr>
            <a:spLocks/>
          </p:cNvSpPr>
          <p:nvPr/>
        </p:nvSpPr>
        <p:spPr bwMode="auto">
          <a:xfrm>
            <a:off x="5934714" y="4026984"/>
            <a:ext cx="31744" cy="32300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9" name="Freeform 338"/>
          <p:cNvSpPr>
            <a:spLocks/>
          </p:cNvSpPr>
          <p:nvPr/>
        </p:nvSpPr>
        <p:spPr bwMode="auto">
          <a:xfrm>
            <a:off x="5870670" y="4240835"/>
            <a:ext cx="31187" cy="31187"/>
          </a:xfrm>
          <a:custGeom>
            <a:avLst/>
            <a:gdLst>
              <a:gd name="T0" fmla="*/ 26 w 52"/>
              <a:gd name="T1" fmla="*/ 52 h 52"/>
              <a:gd name="T2" fmla="*/ 45 w 52"/>
              <a:gd name="T3" fmla="*/ 45 h 52"/>
              <a:gd name="T4" fmla="*/ 52 w 52"/>
              <a:gd name="T5" fmla="*/ 26 h 52"/>
              <a:gd name="T6" fmla="*/ 45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2" y="2"/>
                  <a:pt x="7" y="7"/>
                </a:cubicBezTo>
                <a:cubicBezTo>
                  <a:pt x="2" y="12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2"/>
                  <a:pt x="26" y="52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0" name="Freeform 339"/>
          <p:cNvSpPr>
            <a:spLocks/>
          </p:cNvSpPr>
          <p:nvPr/>
        </p:nvSpPr>
        <p:spPr bwMode="auto">
          <a:xfrm>
            <a:off x="6259389" y="4630111"/>
            <a:ext cx="31744" cy="31187"/>
          </a:xfrm>
          <a:custGeom>
            <a:avLst/>
            <a:gdLst>
              <a:gd name="T0" fmla="*/ 26 w 52"/>
              <a:gd name="T1" fmla="*/ 52 h 52"/>
              <a:gd name="T2" fmla="*/ 45 w 52"/>
              <a:gd name="T3" fmla="*/ 45 h 52"/>
              <a:gd name="T4" fmla="*/ 52 w 52"/>
              <a:gd name="T5" fmla="*/ 26 h 52"/>
              <a:gd name="T6" fmla="*/ 45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2"/>
                  <a:pt x="45" y="7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7" y="45"/>
                </a:cubicBezTo>
                <a:cubicBezTo>
                  <a:pt x="12" y="50"/>
                  <a:pt x="19" y="52"/>
                  <a:pt x="26" y="52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1" name="Freeform 340"/>
          <p:cNvSpPr>
            <a:spLocks/>
          </p:cNvSpPr>
          <p:nvPr/>
        </p:nvSpPr>
        <p:spPr bwMode="auto">
          <a:xfrm>
            <a:off x="5553234" y="4119987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49" y="40"/>
                  <a:pt x="52" y="33"/>
                  <a:pt x="52" y="26"/>
                </a:cubicBezTo>
                <a:cubicBezTo>
                  <a:pt x="52" y="19"/>
                  <a:pt x="49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2" name="Freeform 341"/>
          <p:cNvSpPr>
            <a:spLocks/>
          </p:cNvSpPr>
          <p:nvPr/>
        </p:nvSpPr>
        <p:spPr bwMode="auto">
          <a:xfrm>
            <a:off x="5618949" y="3783060"/>
            <a:ext cx="31744" cy="31744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1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1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3" name="Freeform 342"/>
          <p:cNvSpPr>
            <a:spLocks/>
          </p:cNvSpPr>
          <p:nvPr/>
        </p:nvSpPr>
        <p:spPr bwMode="auto">
          <a:xfrm>
            <a:off x="5351635" y="4642363"/>
            <a:ext cx="31187" cy="31187"/>
          </a:xfrm>
          <a:custGeom>
            <a:avLst/>
            <a:gdLst>
              <a:gd name="T0" fmla="*/ 26 w 52"/>
              <a:gd name="T1" fmla="*/ 52 h 52"/>
              <a:gd name="T2" fmla="*/ 45 w 52"/>
              <a:gd name="T3" fmla="*/ 45 h 52"/>
              <a:gd name="T4" fmla="*/ 52 w 52"/>
              <a:gd name="T5" fmla="*/ 26 h 52"/>
              <a:gd name="T6" fmla="*/ 45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49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2" y="2"/>
                  <a:pt x="7" y="7"/>
                </a:cubicBezTo>
                <a:cubicBezTo>
                  <a:pt x="2" y="12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49"/>
                  <a:pt x="19" y="52"/>
                  <a:pt x="26" y="52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4" name="Freeform 343"/>
          <p:cNvSpPr>
            <a:spLocks/>
          </p:cNvSpPr>
          <p:nvPr/>
        </p:nvSpPr>
        <p:spPr bwMode="auto">
          <a:xfrm>
            <a:off x="5710281" y="3771365"/>
            <a:ext cx="31744" cy="31187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2"/>
                  <a:pt x="27" y="52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5" name="Freeform 344"/>
          <p:cNvSpPr>
            <a:spLocks/>
          </p:cNvSpPr>
          <p:nvPr/>
        </p:nvSpPr>
        <p:spPr bwMode="auto">
          <a:xfrm>
            <a:off x="6083964" y="4126670"/>
            <a:ext cx="32300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6" name="Freeform 345"/>
          <p:cNvSpPr>
            <a:spLocks/>
          </p:cNvSpPr>
          <p:nvPr/>
        </p:nvSpPr>
        <p:spPr bwMode="auto">
          <a:xfrm>
            <a:off x="5537641" y="4553259"/>
            <a:ext cx="31744" cy="31187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2"/>
                  <a:pt x="27" y="52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7" name="Freeform 346"/>
          <p:cNvSpPr>
            <a:spLocks/>
          </p:cNvSpPr>
          <p:nvPr/>
        </p:nvSpPr>
        <p:spPr bwMode="auto">
          <a:xfrm>
            <a:off x="5787134" y="4234152"/>
            <a:ext cx="31744" cy="31744"/>
          </a:xfrm>
          <a:custGeom>
            <a:avLst/>
            <a:gdLst>
              <a:gd name="T0" fmla="*/ 26 w 52"/>
              <a:gd name="T1" fmla="*/ 53 h 53"/>
              <a:gd name="T2" fmla="*/ 44 w 52"/>
              <a:gd name="T3" fmla="*/ 45 h 53"/>
              <a:gd name="T4" fmla="*/ 52 w 52"/>
              <a:gd name="T5" fmla="*/ 27 h 53"/>
              <a:gd name="T6" fmla="*/ 44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4" y="45"/>
                </a:cubicBezTo>
                <a:cubicBezTo>
                  <a:pt x="49" y="40"/>
                  <a:pt x="52" y="34"/>
                  <a:pt x="52" y="27"/>
                </a:cubicBezTo>
                <a:cubicBezTo>
                  <a:pt x="52" y="20"/>
                  <a:pt x="49" y="13"/>
                  <a:pt x="44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4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" name="Freeform 347"/>
          <p:cNvSpPr>
            <a:spLocks/>
          </p:cNvSpPr>
          <p:nvPr/>
        </p:nvSpPr>
        <p:spPr bwMode="auto">
          <a:xfrm>
            <a:off x="5671855" y="4087687"/>
            <a:ext cx="31744" cy="31187"/>
          </a:xfrm>
          <a:custGeom>
            <a:avLst/>
            <a:gdLst>
              <a:gd name="T0" fmla="*/ 26 w 52"/>
              <a:gd name="T1" fmla="*/ 52 h 52"/>
              <a:gd name="T2" fmla="*/ 45 w 52"/>
              <a:gd name="T3" fmla="*/ 45 h 52"/>
              <a:gd name="T4" fmla="*/ 52 w 52"/>
              <a:gd name="T5" fmla="*/ 26 h 52"/>
              <a:gd name="T6" fmla="*/ 45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49" y="40"/>
                  <a:pt x="52" y="33"/>
                  <a:pt x="52" y="26"/>
                </a:cubicBezTo>
                <a:cubicBezTo>
                  <a:pt x="52" y="19"/>
                  <a:pt x="49" y="12"/>
                  <a:pt x="45" y="7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7"/>
                </a:cubicBezTo>
                <a:cubicBezTo>
                  <a:pt x="2" y="12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2"/>
                  <a:pt x="26" y="52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" name="Freeform 348"/>
          <p:cNvSpPr>
            <a:spLocks/>
          </p:cNvSpPr>
          <p:nvPr/>
        </p:nvSpPr>
        <p:spPr bwMode="auto">
          <a:xfrm>
            <a:off x="5726432" y="4096040"/>
            <a:ext cx="31187" cy="31187"/>
          </a:xfrm>
          <a:custGeom>
            <a:avLst/>
            <a:gdLst>
              <a:gd name="T0" fmla="*/ 26 w 52"/>
              <a:gd name="T1" fmla="*/ 52 h 52"/>
              <a:gd name="T2" fmla="*/ 44 w 52"/>
              <a:gd name="T3" fmla="*/ 45 h 52"/>
              <a:gd name="T4" fmla="*/ 52 w 52"/>
              <a:gd name="T5" fmla="*/ 26 h 52"/>
              <a:gd name="T6" fmla="*/ 44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50"/>
                  <a:pt x="44" y="45"/>
                </a:cubicBezTo>
                <a:cubicBezTo>
                  <a:pt x="49" y="40"/>
                  <a:pt x="52" y="33"/>
                  <a:pt x="52" y="26"/>
                </a:cubicBezTo>
                <a:cubicBezTo>
                  <a:pt x="52" y="19"/>
                  <a:pt x="49" y="12"/>
                  <a:pt x="44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2" y="2"/>
                  <a:pt x="7" y="7"/>
                </a:cubicBezTo>
                <a:cubicBezTo>
                  <a:pt x="2" y="12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2"/>
                  <a:pt x="26" y="52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" name="Freeform 349"/>
          <p:cNvSpPr>
            <a:spLocks/>
          </p:cNvSpPr>
          <p:nvPr/>
        </p:nvSpPr>
        <p:spPr bwMode="auto">
          <a:xfrm>
            <a:off x="3580122" y="2166366"/>
            <a:ext cx="31744" cy="32300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1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1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" name="Freeform 350"/>
          <p:cNvSpPr>
            <a:spLocks/>
          </p:cNvSpPr>
          <p:nvPr/>
        </p:nvSpPr>
        <p:spPr bwMode="auto">
          <a:xfrm>
            <a:off x="4359231" y="2905935"/>
            <a:ext cx="32300" cy="32300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1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1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" name="Freeform 351"/>
          <p:cNvSpPr>
            <a:spLocks/>
          </p:cNvSpPr>
          <p:nvPr/>
        </p:nvSpPr>
        <p:spPr bwMode="auto">
          <a:xfrm>
            <a:off x="4848193" y="1864524"/>
            <a:ext cx="31744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" name="Freeform 352"/>
          <p:cNvSpPr>
            <a:spLocks/>
          </p:cNvSpPr>
          <p:nvPr/>
        </p:nvSpPr>
        <p:spPr bwMode="auto">
          <a:xfrm>
            <a:off x="4700057" y="2494383"/>
            <a:ext cx="31744" cy="32300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8 w 52"/>
              <a:gd name="T11" fmla="*/ 8 h 53"/>
              <a:gd name="T12" fmla="*/ 0 w 52"/>
              <a:gd name="T13" fmla="*/ 27 h 53"/>
              <a:gd name="T14" fmla="*/ 8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4"/>
                  <a:pt x="52" y="27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" name="Freeform 353"/>
          <p:cNvSpPr>
            <a:spLocks/>
          </p:cNvSpPr>
          <p:nvPr/>
        </p:nvSpPr>
        <p:spPr bwMode="auto">
          <a:xfrm>
            <a:off x="3625231" y="2120143"/>
            <a:ext cx="31744" cy="31187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49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49"/>
                  <a:pt x="20" y="52"/>
                  <a:pt x="27" y="52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5" name="Freeform 354"/>
          <p:cNvSpPr>
            <a:spLocks/>
          </p:cNvSpPr>
          <p:nvPr/>
        </p:nvSpPr>
        <p:spPr bwMode="auto">
          <a:xfrm>
            <a:off x="3944337" y="2068908"/>
            <a:ext cx="31744" cy="32300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6" name="Freeform 355"/>
          <p:cNvSpPr>
            <a:spLocks/>
          </p:cNvSpPr>
          <p:nvPr/>
        </p:nvSpPr>
        <p:spPr bwMode="auto">
          <a:xfrm>
            <a:off x="4236155" y="2143533"/>
            <a:ext cx="32300" cy="32300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8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7" name="Freeform 356"/>
          <p:cNvSpPr>
            <a:spLocks/>
          </p:cNvSpPr>
          <p:nvPr/>
        </p:nvSpPr>
        <p:spPr bwMode="auto">
          <a:xfrm>
            <a:off x="4306882" y="2225398"/>
            <a:ext cx="31744" cy="32300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1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1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" name="Freeform 357"/>
          <p:cNvSpPr>
            <a:spLocks/>
          </p:cNvSpPr>
          <p:nvPr/>
        </p:nvSpPr>
        <p:spPr bwMode="auto">
          <a:xfrm>
            <a:off x="4142038" y="1897938"/>
            <a:ext cx="31187" cy="31744"/>
          </a:xfrm>
          <a:custGeom>
            <a:avLst/>
            <a:gdLst>
              <a:gd name="T0" fmla="*/ 26 w 52"/>
              <a:gd name="T1" fmla="*/ 52 h 52"/>
              <a:gd name="T2" fmla="*/ 45 w 52"/>
              <a:gd name="T3" fmla="*/ 45 h 52"/>
              <a:gd name="T4" fmla="*/ 52 w 52"/>
              <a:gd name="T5" fmla="*/ 26 h 52"/>
              <a:gd name="T6" fmla="*/ 45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49" y="40"/>
                  <a:pt x="52" y="33"/>
                  <a:pt x="52" y="26"/>
                </a:cubicBezTo>
                <a:cubicBezTo>
                  <a:pt x="52" y="19"/>
                  <a:pt x="49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2" y="2"/>
                  <a:pt x="7" y="7"/>
                </a:cubicBezTo>
                <a:cubicBezTo>
                  <a:pt x="2" y="12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2"/>
                  <a:pt x="26" y="52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" name="Freeform 358"/>
          <p:cNvSpPr>
            <a:spLocks/>
          </p:cNvSpPr>
          <p:nvPr/>
        </p:nvSpPr>
        <p:spPr bwMode="auto">
          <a:xfrm>
            <a:off x="4197729" y="2318401"/>
            <a:ext cx="31187" cy="31187"/>
          </a:xfrm>
          <a:custGeom>
            <a:avLst/>
            <a:gdLst>
              <a:gd name="T0" fmla="*/ 26 w 52"/>
              <a:gd name="T1" fmla="*/ 52 h 52"/>
              <a:gd name="T2" fmla="*/ 45 w 52"/>
              <a:gd name="T3" fmla="*/ 45 h 52"/>
              <a:gd name="T4" fmla="*/ 52 w 52"/>
              <a:gd name="T5" fmla="*/ 26 h 52"/>
              <a:gd name="T6" fmla="*/ 45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2" y="2"/>
                  <a:pt x="7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7" y="45"/>
                </a:cubicBezTo>
                <a:cubicBezTo>
                  <a:pt x="12" y="50"/>
                  <a:pt x="19" y="52"/>
                  <a:pt x="26" y="52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" name="Freeform 359"/>
          <p:cNvSpPr>
            <a:spLocks/>
          </p:cNvSpPr>
          <p:nvPr/>
        </p:nvSpPr>
        <p:spPr bwMode="auto">
          <a:xfrm>
            <a:off x="5036984" y="2849131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4"/>
                  <a:pt x="52" y="27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4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" name="Freeform 360"/>
          <p:cNvSpPr>
            <a:spLocks/>
          </p:cNvSpPr>
          <p:nvPr/>
        </p:nvSpPr>
        <p:spPr bwMode="auto">
          <a:xfrm>
            <a:off x="3530000" y="2145761"/>
            <a:ext cx="31744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1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1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" name="Freeform 361"/>
          <p:cNvSpPr>
            <a:spLocks/>
          </p:cNvSpPr>
          <p:nvPr/>
        </p:nvSpPr>
        <p:spPr bwMode="auto">
          <a:xfrm>
            <a:off x="3576223" y="1850044"/>
            <a:ext cx="31744" cy="31744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" name="Freeform 362"/>
          <p:cNvSpPr>
            <a:spLocks/>
          </p:cNvSpPr>
          <p:nvPr/>
        </p:nvSpPr>
        <p:spPr bwMode="auto">
          <a:xfrm>
            <a:off x="3939325" y="2667023"/>
            <a:ext cx="31744" cy="31744"/>
          </a:xfrm>
          <a:custGeom>
            <a:avLst/>
            <a:gdLst>
              <a:gd name="T0" fmla="*/ 26 w 52"/>
              <a:gd name="T1" fmla="*/ 52 h 52"/>
              <a:gd name="T2" fmla="*/ 45 w 52"/>
              <a:gd name="T3" fmla="*/ 45 h 52"/>
              <a:gd name="T4" fmla="*/ 52 w 52"/>
              <a:gd name="T5" fmla="*/ 26 h 52"/>
              <a:gd name="T6" fmla="*/ 45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49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2" y="2"/>
                  <a:pt x="7" y="7"/>
                </a:cubicBezTo>
                <a:cubicBezTo>
                  <a:pt x="2" y="12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49"/>
                  <a:pt x="19" y="52"/>
                  <a:pt x="26" y="52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4" name="Freeform 363"/>
          <p:cNvSpPr>
            <a:spLocks/>
          </p:cNvSpPr>
          <p:nvPr/>
        </p:nvSpPr>
        <p:spPr bwMode="auto">
          <a:xfrm>
            <a:off x="5055362" y="1990941"/>
            <a:ext cx="32300" cy="31187"/>
          </a:xfrm>
          <a:custGeom>
            <a:avLst/>
            <a:gdLst>
              <a:gd name="T0" fmla="*/ 26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6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6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2"/>
                  <a:pt x="26" y="52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5" name="Freeform 364"/>
          <p:cNvSpPr>
            <a:spLocks/>
          </p:cNvSpPr>
          <p:nvPr/>
        </p:nvSpPr>
        <p:spPr bwMode="auto">
          <a:xfrm>
            <a:off x="5029187" y="2164695"/>
            <a:ext cx="31744" cy="31744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6" name="Freeform 365"/>
          <p:cNvSpPr>
            <a:spLocks/>
          </p:cNvSpPr>
          <p:nvPr/>
        </p:nvSpPr>
        <p:spPr bwMode="auto">
          <a:xfrm>
            <a:off x="3725474" y="1860069"/>
            <a:ext cx="31744" cy="32300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7" name="Freeform 366"/>
          <p:cNvSpPr>
            <a:spLocks/>
          </p:cNvSpPr>
          <p:nvPr/>
        </p:nvSpPr>
        <p:spPr bwMode="auto">
          <a:xfrm>
            <a:off x="4008938" y="2196439"/>
            <a:ext cx="31744" cy="31744"/>
          </a:xfrm>
          <a:custGeom>
            <a:avLst/>
            <a:gdLst>
              <a:gd name="T0" fmla="*/ 26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6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6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19" y="52"/>
                  <a:pt x="26" y="52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" name="Freeform 367"/>
          <p:cNvSpPr>
            <a:spLocks/>
          </p:cNvSpPr>
          <p:nvPr/>
        </p:nvSpPr>
        <p:spPr bwMode="auto">
          <a:xfrm>
            <a:off x="4589233" y="2487143"/>
            <a:ext cx="31744" cy="31744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2"/>
                  <a:pt x="27" y="52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9" name="Freeform 368"/>
          <p:cNvSpPr>
            <a:spLocks/>
          </p:cNvSpPr>
          <p:nvPr/>
        </p:nvSpPr>
        <p:spPr bwMode="auto">
          <a:xfrm>
            <a:off x="4430515" y="2160240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4"/>
                  <a:pt x="52" y="27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4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0" name="Freeform 369"/>
          <p:cNvSpPr>
            <a:spLocks/>
          </p:cNvSpPr>
          <p:nvPr/>
        </p:nvSpPr>
        <p:spPr bwMode="auto">
          <a:xfrm>
            <a:off x="4973497" y="2491598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1" name="Freeform 370"/>
          <p:cNvSpPr>
            <a:spLocks/>
          </p:cNvSpPr>
          <p:nvPr/>
        </p:nvSpPr>
        <p:spPr bwMode="auto">
          <a:xfrm>
            <a:off x="5517035" y="2299466"/>
            <a:ext cx="31187" cy="31187"/>
          </a:xfrm>
          <a:custGeom>
            <a:avLst/>
            <a:gdLst>
              <a:gd name="T0" fmla="*/ 26 w 52"/>
              <a:gd name="T1" fmla="*/ 52 h 52"/>
              <a:gd name="T2" fmla="*/ 45 w 52"/>
              <a:gd name="T3" fmla="*/ 45 h 52"/>
              <a:gd name="T4" fmla="*/ 52 w 52"/>
              <a:gd name="T5" fmla="*/ 26 h 52"/>
              <a:gd name="T6" fmla="*/ 45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2"/>
                  <a:pt x="45" y="7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7"/>
                </a:cubicBezTo>
                <a:cubicBezTo>
                  <a:pt x="2" y="12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2"/>
                  <a:pt x="26" y="52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2" name="Freeform 371"/>
          <p:cNvSpPr>
            <a:spLocks/>
          </p:cNvSpPr>
          <p:nvPr/>
        </p:nvSpPr>
        <p:spPr bwMode="auto">
          <a:xfrm>
            <a:off x="5346623" y="2786758"/>
            <a:ext cx="31744" cy="32300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4"/>
                  <a:pt x="52" y="27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3" name="Freeform 372"/>
          <p:cNvSpPr>
            <a:spLocks/>
          </p:cNvSpPr>
          <p:nvPr/>
        </p:nvSpPr>
        <p:spPr bwMode="auto">
          <a:xfrm>
            <a:off x="5100471" y="2598524"/>
            <a:ext cx="32300" cy="31187"/>
          </a:xfrm>
          <a:custGeom>
            <a:avLst/>
            <a:gdLst>
              <a:gd name="T0" fmla="*/ 26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6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6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19" y="52"/>
                  <a:pt x="26" y="52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4" name="Freeform 373"/>
          <p:cNvSpPr>
            <a:spLocks/>
          </p:cNvSpPr>
          <p:nvPr/>
        </p:nvSpPr>
        <p:spPr bwMode="auto">
          <a:xfrm>
            <a:off x="5213523" y="2460969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1"/>
                  <a:pt x="52" y="34"/>
                  <a:pt x="52" y="27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1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5" name="Freeform 374"/>
          <p:cNvSpPr>
            <a:spLocks/>
          </p:cNvSpPr>
          <p:nvPr/>
        </p:nvSpPr>
        <p:spPr bwMode="auto">
          <a:xfrm>
            <a:off x="5446309" y="2371864"/>
            <a:ext cx="32300" cy="31744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6" name="Freeform 375"/>
          <p:cNvSpPr>
            <a:spLocks/>
          </p:cNvSpPr>
          <p:nvPr/>
        </p:nvSpPr>
        <p:spPr bwMode="auto">
          <a:xfrm>
            <a:off x="5400642" y="2540049"/>
            <a:ext cx="31744" cy="32300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7" name="Freeform 376"/>
          <p:cNvSpPr>
            <a:spLocks/>
          </p:cNvSpPr>
          <p:nvPr/>
        </p:nvSpPr>
        <p:spPr bwMode="auto">
          <a:xfrm>
            <a:off x="4760759" y="2528354"/>
            <a:ext cx="31187" cy="31187"/>
          </a:xfrm>
          <a:custGeom>
            <a:avLst/>
            <a:gdLst>
              <a:gd name="T0" fmla="*/ 26 w 52"/>
              <a:gd name="T1" fmla="*/ 52 h 52"/>
              <a:gd name="T2" fmla="*/ 45 w 52"/>
              <a:gd name="T3" fmla="*/ 45 h 52"/>
              <a:gd name="T4" fmla="*/ 52 w 52"/>
              <a:gd name="T5" fmla="*/ 26 h 52"/>
              <a:gd name="T6" fmla="*/ 45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2"/>
                  <a:pt x="45" y="7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7"/>
                </a:cubicBezTo>
                <a:cubicBezTo>
                  <a:pt x="2" y="12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2"/>
                  <a:pt x="26" y="52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" name="Freeform 377"/>
          <p:cNvSpPr>
            <a:spLocks/>
          </p:cNvSpPr>
          <p:nvPr/>
        </p:nvSpPr>
        <p:spPr bwMode="auto">
          <a:xfrm>
            <a:off x="5103812" y="2358498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4"/>
                  <a:pt x="52" y="27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4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" name="Freeform 378"/>
          <p:cNvSpPr>
            <a:spLocks/>
          </p:cNvSpPr>
          <p:nvPr/>
        </p:nvSpPr>
        <p:spPr bwMode="auto">
          <a:xfrm>
            <a:off x="5945852" y="2449274"/>
            <a:ext cx="32300" cy="31187"/>
          </a:xfrm>
          <a:custGeom>
            <a:avLst/>
            <a:gdLst>
              <a:gd name="T0" fmla="*/ 26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6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6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6" y="52"/>
                </a:moveTo>
                <a:cubicBezTo>
                  <a:pt x="33" y="52"/>
                  <a:pt x="40" y="49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49"/>
                  <a:pt x="19" y="52"/>
                  <a:pt x="26" y="52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0" name="Freeform 379"/>
          <p:cNvSpPr>
            <a:spLocks/>
          </p:cNvSpPr>
          <p:nvPr/>
        </p:nvSpPr>
        <p:spPr bwMode="auto">
          <a:xfrm>
            <a:off x="4756304" y="2514431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1" name="Freeform 380"/>
          <p:cNvSpPr>
            <a:spLocks/>
          </p:cNvSpPr>
          <p:nvPr/>
        </p:nvSpPr>
        <p:spPr bwMode="auto">
          <a:xfrm>
            <a:off x="4938412" y="2336779"/>
            <a:ext cx="31187" cy="31187"/>
          </a:xfrm>
          <a:custGeom>
            <a:avLst/>
            <a:gdLst>
              <a:gd name="T0" fmla="*/ 26 w 52"/>
              <a:gd name="T1" fmla="*/ 52 h 52"/>
              <a:gd name="T2" fmla="*/ 45 w 52"/>
              <a:gd name="T3" fmla="*/ 45 h 52"/>
              <a:gd name="T4" fmla="*/ 52 w 52"/>
              <a:gd name="T5" fmla="*/ 26 h 52"/>
              <a:gd name="T6" fmla="*/ 45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2"/>
                  <a:pt x="45" y="7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7"/>
                </a:cubicBezTo>
                <a:cubicBezTo>
                  <a:pt x="2" y="12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2"/>
                  <a:pt x="26" y="52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" name="Freeform 381"/>
          <p:cNvSpPr>
            <a:spLocks/>
          </p:cNvSpPr>
          <p:nvPr/>
        </p:nvSpPr>
        <p:spPr bwMode="auto">
          <a:xfrm>
            <a:off x="4539668" y="2426440"/>
            <a:ext cx="31744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" name="Freeform 382"/>
          <p:cNvSpPr>
            <a:spLocks/>
          </p:cNvSpPr>
          <p:nvPr/>
        </p:nvSpPr>
        <p:spPr bwMode="auto">
          <a:xfrm>
            <a:off x="5167856" y="2390242"/>
            <a:ext cx="31744" cy="31744"/>
          </a:xfrm>
          <a:custGeom>
            <a:avLst/>
            <a:gdLst>
              <a:gd name="T0" fmla="*/ 26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6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6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19" y="52"/>
                  <a:pt x="26" y="52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4" name="Freeform 383"/>
          <p:cNvSpPr>
            <a:spLocks/>
          </p:cNvSpPr>
          <p:nvPr/>
        </p:nvSpPr>
        <p:spPr bwMode="auto">
          <a:xfrm>
            <a:off x="4888847" y="2491041"/>
            <a:ext cx="31744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4"/>
                  <a:pt x="52" y="27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4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5" name="Freeform 384"/>
          <p:cNvSpPr>
            <a:spLocks/>
          </p:cNvSpPr>
          <p:nvPr/>
        </p:nvSpPr>
        <p:spPr bwMode="auto">
          <a:xfrm>
            <a:off x="4582550" y="2545618"/>
            <a:ext cx="31744" cy="31744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1" y="50"/>
                  <a:pt x="45" y="45"/>
                </a:cubicBezTo>
                <a:cubicBezTo>
                  <a:pt x="50" y="41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1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1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6" name="Freeform 385"/>
          <p:cNvSpPr>
            <a:spLocks/>
          </p:cNvSpPr>
          <p:nvPr/>
        </p:nvSpPr>
        <p:spPr bwMode="auto">
          <a:xfrm>
            <a:off x="4908896" y="2350701"/>
            <a:ext cx="31744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7" name="Freeform 386"/>
          <p:cNvSpPr>
            <a:spLocks/>
          </p:cNvSpPr>
          <p:nvPr/>
        </p:nvSpPr>
        <p:spPr bwMode="auto">
          <a:xfrm>
            <a:off x="4682236" y="2272735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8 w 52"/>
              <a:gd name="T11" fmla="*/ 8 h 53"/>
              <a:gd name="T12" fmla="*/ 0 w 52"/>
              <a:gd name="T13" fmla="*/ 26 h 53"/>
              <a:gd name="T14" fmla="*/ 8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2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8" y="8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8" name="Freeform 387"/>
          <p:cNvSpPr>
            <a:spLocks/>
          </p:cNvSpPr>
          <p:nvPr/>
        </p:nvSpPr>
        <p:spPr bwMode="auto">
          <a:xfrm>
            <a:off x="5662944" y="2884773"/>
            <a:ext cx="32300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" name="Freeform 388"/>
          <p:cNvSpPr>
            <a:spLocks/>
          </p:cNvSpPr>
          <p:nvPr/>
        </p:nvSpPr>
        <p:spPr bwMode="auto">
          <a:xfrm>
            <a:off x="5268099" y="2295011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49" y="40"/>
                  <a:pt x="52" y="33"/>
                  <a:pt x="52" y="26"/>
                </a:cubicBezTo>
                <a:cubicBezTo>
                  <a:pt x="52" y="19"/>
                  <a:pt x="49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0" name="Freeform 389"/>
          <p:cNvSpPr>
            <a:spLocks/>
          </p:cNvSpPr>
          <p:nvPr/>
        </p:nvSpPr>
        <p:spPr bwMode="auto">
          <a:xfrm>
            <a:off x="4864343" y="3726256"/>
            <a:ext cx="31744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1" name="Freeform 390"/>
          <p:cNvSpPr>
            <a:spLocks/>
          </p:cNvSpPr>
          <p:nvPr/>
        </p:nvSpPr>
        <p:spPr bwMode="auto">
          <a:xfrm>
            <a:off x="4840953" y="3299667"/>
            <a:ext cx="31744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2" name="Freeform 391"/>
          <p:cNvSpPr>
            <a:spLocks/>
          </p:cNvSpPr>
          <p:nvPr/>
        </p:nvSpPr>
        <p:spPr bwMode="auto">
          <a:xfrm>
            <a:off x="5015821" y="3913932"/>
            <a:ext cx="31187" cy="32300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1"/>
                  <a:pt x="52" y="34"/>
                  <a:pt x="52" y="27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4"/>
                  <a:pt x="2" y="41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3" name="Freeform 392"/>
          <p:cNvSpPr>
            <a:spLocks/>
          </p:cNvSpPr>
          <p:nvPr/>
        </p:nvSpPr>
        <p:spPr bwMode="auto">
          <a:xfrm>
            <a:off x="5791589" y="3485116"/>
            <a:ext cx="31744" cy="31744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4" name="Freeform 393"/>
          <p:cNvSpPr>
            <a:spLocks/>
          </p:cNvSpPr>
          <p:nvPr/>
        </p:nvSpPr>
        <p:spPr bwMode="auto">
          <a:xfrm>
            <a:off x="5395073" y="3720130"/>
            <a:ext cx="31187" cy="31744"/>
          </a:xfrm>
          <a:custGeom>
            <a:avLst/>
            <a:gdLst>
              <a:gd name="T0" fmla="*/ 26 w 52"/>
              <a:gd name="T1" fmla="*/ 52 h 52"/>
              <a:gd name="T2" fmla="*/ 44 w 52"/>
              <a:gd name="T3" fmla="*/ 45 h 52"/>
              <a:gd name="T4" fmla="*/ 52 w 52"/>
              <a:gd name="T5" fmla="*/ 26 h 52"/>
              <a:gd name="T6" fmla="*/ 44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49"/>
                  <a:pt x="44" y="45"/>
                </a:cubicBezTo>
                <a:cubicBezTo>
                  <a:pt x="49" y="40"/>
                  <a:pt x="52" y="33"/>
                  <a:pt x="52" y="26"/>
                </a:cubicBezTo>
                <a:cubicBezTo>
                  <a:pt x="52" y="19"/>
                  <a:pt x="49" y="12"/>
                  <a:pt x="44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2" y="2"/>
                  <a:pt x="7" y="7"/>
                </a:cubicBezTo>
                <a:cubicBezTo>
                  <a:pt x="2" y="12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49"/>
                  <a:pt x="19" y="52"/>
                  <a:pt x="26" y="52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5" name="Freeform 394"/>
          <p:cNvSpPr>
            <a:spLocks/>
          </p:cNvSpPr>
          <p:nvPr/>
        </p:nvSpPr>
        <p:spPr bwMode="auto">
          <a:xfrm>
            <a:off x="4750735" y="3096953"/>
            <a:ext cx="31744" cy="31187"/>
          </a:xfrm>
          <a:custGeom>
            <a:avLst/>
            <a:gdLst>
              <a:gd name="T0" fmla="*/ 26 w 52"/>
              <a:gd name="T1" fmla="*/ 52 h 52"/>
              <a:gd name="T2" fmla="*/ 45 w 52"/>
              <a:gd name="T3" fmla="*/ 45 h 52"/>
              <a:gd name="T4" fmla="*/ 52 w 52"/>
              <a:gd name="T5" fmla="*/ 26 h 52"/>
              <a:gd name="T6" fmla="*/ 45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49" y="40"/>
                  <a:pt x="52" y="33"/>
                  <a:pt x="52" y="26"/>
                </a:cubicBezTo>
                <a:cubicBezTo>
                  <a:pt x="52" y="19"/>
                  <a:pt x="49" y="12"/>
                  <a:pt x="45" y="7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7"/>
                </a:cubicBezTo>
                <a:cubicBezTo>
                  <a:pt x="2" y="12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2"/>
                  <a:pt x="26" y="52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6" name="Freeform 395"/>
          <p:cNvSpPr>
            <a:spLocks/>
          </p:cNvSpPr>
          <p:nvPr/>
        </p:nvSpPr>
        <p:spPr bwMode="auto">
          <a:xfrm>
            <a:off x="4751849" y="3085258"/>
            <a:ext cx="32300" cy="32300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7" name="Freeform 396"/>
          <p:cNvSpPr>
            <a:spLocks/>
          </p:cNvSpPr>
          <p:nvPr/>
        </p:nvSpPr>
        <p:spPr bwMode="auto">
          <a:xfrm>
            <a:off x="5293160" y="4559385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8" name="Freeform 397"/>
          <p:cNvSpPr>
            <a:spLocks/>
          </p:cNvSpPr>
          <p:nvPr/>
        </p:nvSpPr>
        <p:spPr bwMode="auto">
          <a:xfrm>
            <a:off x="5246380" y="4171222"/>
            <a:ext cx="31744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1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1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" name="Freeform 398"/>
          <p:cNvSpPr>
            <a:spLocks/>
          </p:cNvSpPr>
          <p:nvPr/>
        </p:nvSpPr>
        <p:spPr bwMode="auto">
          <a:xfrm>
            <a:off x="5611152" y="3711219"/>
            <a:ext cx="31744" cy="31187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8 h 52"/>
              <a:gd name="T8" fmla="*/ 27 w 53"/>
              <a:gd name="T9" fmla="*/ 0 h 52"/>
              <a:gd name="T10" fmla="*/ 8 w 53"/>
              <a:gd name="T11" fmla="*/ 8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8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2"/>
                  <a:pt x="27" y="52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0" name="Freeform 399"/>
          <p:cNvSpPr>
            <a:spLocks/>
          </p:cNvSpPr>
          <p:nvPr/>
        </p:nvSpPr>
        <p:spPr bwMode="auto">
          <a:xfrm>
            <a:off x="4972940" y="2959398"/>
            <a:ext cx="31744" cy="31187"/>
          </a:xfrm>
          <a:custGeom>
            <a:avLst/>
            <a:gdLst>
              <a:gd name="T0" fmla="*/ 26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6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6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6" y="52"/>
                </a:moveTo>
                <a:cubicBezTo>
                  <a:pt x="33" y="52"/>
                  <a:pt x="40" y="49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49"/>
                  <a:pt x="19" y="52"/>
                  <a:pt x="26" y="52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1" name="Freeform 400"/>
          <p:cNvSpPr>
            <a:spLocks/>
          </p:cNvSpPr>
          <p:nvPr/>
        </p:nvSpPr>
        <p:spPr bwMode="auto">
          <a:xfrm>
            <a:off x="4742938" y="3712890"/>
            <a:ext cx="32300" cy="31744"/>
          </a:xfrm>
          <a:custGeom>
            <a:avLst/>
            <a:gdLst>
              <a:gd name="T0" fmla="*/ 26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6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6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6" y="52"/>
                </a:moveTo>
                <a:cubicBezTo>
                  <a:pt x="33" y="52"/>
                  <a:pt x="40" y="49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49"/>
                  <a:pt x="19" y="52"/>
                  <a:pt x="26" y="52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2" name="Freeform 401"/>
          <p:cNvSpPr>
            <a:spLocks/>
          </p:cNvSpPr>
          <p:nvPr/>
        </p:nvSpPr>
        <p:spPr bwMode="auto">
          <a:xfrm>
            <a:off x="5025289" y="3606521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4"/>
                  <a:pt x="52" y="27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4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3" name="Freeform 402"/>
          <p:cNvSpPr>
            <a:spLocks/>
          </p:cNvSpPr>
          <p:nvPr/>
        </p:nvSpPr>
        <p:spPr bwMode="auto">
          <a:xfrm>
            <a:off x="5157275" y="3574221"/>
            <a:ext cx="31744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49" y="40"/>
                  <a:pt x="52" y="33"/>
                  <a:pt x="52" y="26"/>
                </a:cubicBezTo>
                <a:cubicBezTo>
                  <a:pt x="52" y="19"/>
                  <a:pt x="49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4" name="Freeform 403"/>
          <p:cNvSpPr>
            <a:spLocks/>
          </p:cNvSpPr>
          <p:nvPr/>
        </p:nvSpPr>
        <p:spPr bwMode="auto">
          <a:xfrm>
            <a:off x="5215193" y="3169351"/>
            <a:ext cx="32300" cy="31744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5" name="Freeform 404"/>
          <p:cNvSpPr>
            <a:spLocks/>
          </p:cNvSpPr>
          <p:nvPr/>
        </p:nvSpPr>
        <p:spPr bwMode="auto">
          <a:xfrm>
            <a:off x="4675553" y="3745747"/>
            <a:ext cx="31744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6" name="Freeform 405"/>
          <p:cNvSpPr>
            <a:spLocks/>
          </p:cNvSpPr>
          <p:nvPr/>
        </p:nvSpPr>
        <p:spPr bwMode="auto">
          <a:xfrm>
            <a:off x="4901656" y="2831310"/>
            <a:ext cx="31187" cy="32300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4"/>
                  <a:pt x="52" y="27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4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7" name="Freeform 406"/>
          <p:cNvSpPr>
            <a:spLocks/>
          </p:cNvSpPr>
          <p:nvPr/>
        </p:nvSpPr>
        <p:spPr bwMode="auto">
          <a:xfrm>
            <a:off x="4952334" y="3697296"/>
            <a:ext cx="31744" cy="32300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8" name="Freeform 407"/>
          <p:cNvSpPr>
            <a:spLocks/>
          </p:cNvSpPr>
          <p:nvPr/>
        </p:nvSpPr>
        <p:spPr bwMode="auto">
          <a:xfrm>
            <a:off x="4965700" y="4209092"/>
            <a:ext cx="31187" cy="31187"/>
          </a:xfrm>
          <a:custGeom>
            <a:avLst/>
            <a:gdLst>
              <a:gd name="T0" fmla="*/ 26 w 52"/>
              <a:gd name="T1" fmla="*/ 52 h 52"/>
              <a:gd name="T2" fmla="*/ 45 w 52"/>
              <a:gd name="T3" fmla="*/ 45 h 52"/>
              <a:gd name="T4" fmla="*/ 52 w 52"/>
              <a:gd name="T5" fmla="*/ 26 h 52"/>
              <a:gd name="T6" fmla="*/ 45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2" y="2"/>
                  <a:pt x="7" y="7"/>
                </a:cubicBezTo>
                <a:cubicBezTo>
                  <a:pt x="2" y="12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2"/>
                  <a:pt x="26" y="52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" name="Freeform 408"/>
          <p:cNvSpPr>
            <a:spLocks/>
          </p:cNvSpPr>
          <p:nvPr/>
        </p:nvSpPr>
        <p:spPr bwMode="auto">
          <a:xfrm>
            <a:off x="5297615" y="3623228"/>
            <a:ext cx="31187" cy="32300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" name="Freeform 409"/>
          <p:cNvSpPr>
            <a:spLocks/>
          </p:cNvSpPr>
          <p:nvPr/>
        </p:nvSpPr>
        <p:spPr bwMode="auto">
          <a:xfrm>
            <a:off x="2832199" y="1596096"/>
            <a:ext cx="1598873" cy="874897"/>
          </a:xfrm>
          <a:custGeom>
            <a:avLst/>
            <a:gdLst>
              <a:gd name="T0" fmla="*/ 2598 w 2650"/>
              <a:gd name="T1" fmla="*/ 1198 h 1454"/>
              <a:gd name="T2" fmla="*/ 2364 w 2650"/>
              <a:gd name="T3" fmla="*/ 679 h 1454"/>
              <a:gd name="T4" fmla="*/ 1522 w 2650"/>
              <a:gd name="T5" fmla="*/ 188 h 1454"/>
              <a:gd name="T6" fmla="*/ 565 w 2650"/>
              <a:gd name="T7" fmla="*/ 12 h 1454"/>
              <a:gd name="T8" fmla="*/ 53 w 2650"/>
              <a:gd name="T9" fmla="*/ 256 h 1454"/>
              <a:gd name="T10" fmla="*/ 286 w 2650"/>
              <a:gd name="T11" fmla="*/ 775 h 1454"/>
              <a:gd name="T12" fmla="*/ 1128 w 2650"/>
              <a:gd name="T13" fmla="*/ 1266 h 1454"/>
              <a:gd name="T14" fmla="*/ 2086 w 2650"/>
              <a:gd name="T15" fmla="*/ 1442 h 1454"/>
              <a:gd name="T16" fmla="*/ 2598 w 2650"/>
              <a:gd name="T17" fmla="*/ 1198 h 1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50" h="1454">
                <a:moveTo>
                  <a:pt x="2598" y="1198"/>
                </a:moveTo>
                <a:cubicBezTo>
                  <a:pt x="2650" y="1055"/>
                  <a:pt x="2566" y="868"/>
                  <a:pt x="2364" y="679"/>
                </a:cubicBezTo>
                <a:cubicBezTo>
                  <a:pt x="2162" y="489"/>
                  <a:pt x="1860" y="313"/>
                  <a:pt x="1522" y="188"/>
                </a:cubicBezTo>
                <a:cubicBezTo>
                  <a:pt x="1185" y="63"/>
                  <a:pt x="840" y="0"/>
                  <a:pt x="565" y="12"/>
                </a:cubicBezTo>
                <a:cubicBezTo>
                  <a:pt x="289" y="25"/>
                  <a:pt x="105" y="113"/>
                  <a:pt x="53" y="256"/>
                </a:cubicBezTo>
                <a:cubicBezTo>
                  <a:pt x="0" y="399"/>
                  <a:pt x="84" y="585"/>
                  <a:pt x="286" y="775"/>
                </a:cubicBezTo>
                <a:cubicBezTo>
                  <a:pt x="488" y="964"/>
                  <a:pt x="791" y="1141"/>
                  <a:pt x="1128" y="1266"/>
                </a:cubicBezTo>
                <a:cubicBezTo>
                  <a:pt x="1466" y="1391"/>
                  <a:pt x="1810" y="1454"/>
                  <a:pt x="2086" y="1442"/>
                </a:cubicBezTo>
                <a:cubicBezTo>
                  <a:pt x="2361" y="1429"/>
                  <a:pt x="2545" y="1341"/>
                  <a:pt x="2598" y="1198"/>
                </a:cubicBezTo>
                <a:close/>
              </a:path>
            </a:pathLst>
          </a:custGeom>
          <a:solidFill>
            <a:srgbClr val="999999">
              <a:alpha val="25000"/>
            </a:srgbClr>
          </a:solidFill>
          <a:ln w="285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1" name="Freeform 410"/>
          <p:cNvSpPr>
            <a:spLocks/>
          </p:cNvSpPr>
          <p:nvPr/>
        </p:nvSpPr>
        <p:spPr bwMode="auto">
          <a:xfrm>
            <a:off x="4649935" y="1601665"/>
            <a:ext cx="1396716" cy="1284779"/>
          </a:xfrm>
          <a:custGeom>
            <a:avLst/>
            <a:gdLst>
              <a:gd name="T0" fmla="*/ 2174 w 2315"/>
              <a:gd name="T1" fmla="*/ 207 h 2135"/>
              <a:gd name="T2" fmla="*/ 1538 w 2315"/>
              <a:gd name="T3" fmla="*/ 54 h 2135"/>
              <a:gd name="T4" fmla="*/ 680 w 2315"/>
              <a:gd name="T5" fmla="*/ 496 h 2135"/>
              <a:gd name="T6" fmla="*/ 101 w 2315"/>
              <a:gd name="T7" fmla="*/ 1272 h 2135"/>
              <a:gd name="T8" fmla="*/ 140 w 2315"/>
              <a:gd name="T9" fmla="*/ 1928 h 2135"/>
              <a:gd name="T10" fmla="*/ 776 w 2315"/>
              <a:gd name="T11" fmla="*/ 2081 h 2135"/>
              <a:gd name="T12" fmla="*/ 1634 w 2315"/>
              <a:gd name="T13" fmla="*/ 1639 h 2135"/>
              <a:gd name="T14" fmla="*/ 2213 w 2315"/>
              <a:gd name="T15" fmla="*/ 863 h 2135"/>
              <a:gd name="T16" fmla="*/ 2174 w 2315"/>
              <a:gd name="T17" fmla="*/ 207 h 2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15" h="2135">
                <a:moveTo>
                  <a:pt x="2174" y="207"/>
                </a:moveTo>
                <a:cubicBezTo>
                  <a:pt x="2047" y="55"/>
                  <a:pt x="1819" y="0"/>
                  <a:pt x="1538" y="54"/>
                </a:cubicBezTo>
                <a:cubicBezTo>
                  <a:pt x="1258" y="109"/>
                  <a:pt x="949" y="267"/>
                  <a:pt x="680" y="496"/>
                </a:cubicBezTo>
                <a:cubicBezTo>
                  <a:pt x="410" y="724"/>
                  <a:pt x="202" y="1003"/>
                  <a:pt x="101" y="1272"/>
                </a:cubicBezTo>
                <a:cubicBezTo>
                  <a:pt x="0" y="1541"/>
                  <a:pt x="14" y="1777"/>
                  <a:pt x="140" y="1928"/>
                </a:cubicBezTo>
                <a:cubicBezTo>
                  <a:pt x="267" y="2080"/>
                  <a:pt x="496" y="2135"/>
                  <a:pt x="776" y="2081"/>
                </a:cubicBezTo>
                <a:cubicBezTo>
                  <a:pt x="1056" y="2026"/>
                  <a:pt x="1365" y="1868"/>
                  <a:pt x="1634" y="1639"/>
                </a:cubicBezTo>
                <a:cubicBezTo>
                  <a:pt x="1904" y="1411"/>
                  <a:pt x="2112" y="1132"/>
                  <a:pt x="2213" y="863"/>
                </a:cubicBezTo>
                <a:cubicBezTo>
                  <a:pt x="2315" y="594"/>
                  <a:pt x="2300" y="358"/>
                  <a:pt x="2174" y="207"/>
                </a:cubicBezTo>
                <a:close/>
              </a:path>
            </a:pathLst>
          </a:custGeom>
          <a:solidFill>
            <a:srgbClr val="999999">
              <a:alpha val="25000"/>
            </a:srgbClr>
          </a:solidFill>
          <a:ln w="285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2" name="Freeform 411"/>
          <p:cNvSpPr>
            <a:spLocks/>
          </p:cNvSpPr>
          <p:nvPr/>
        </p:nvSpPr>
        <p:spPr bwMode="auto">
          <a:xfrm>
            <a:off x="4811438" y="3334752"/>
            <a:ext cx="1382237" cy="1234657"/>
          </a:xfrm>
          <a:custGeom>
            <a:avLst/>
            <a:gdLst>
              <a:gd name="T0" fmla="*/ 2170 w 2292"/>
              <a:gd name="T1" fmla="*/ 1848 h 2052"/>
              <a:gd name="T2" fmla="*/ 2183 w 2292"/>
              <a:gd name="T3" fmla="*/ 1211 h 2052"/>
              <a:gd name="T4" fmla="*/ 1589 w 2292"/>
              <a:gd name="T5" fmla="*/ 466 h 2052"/>
              <a:gd name="T6" fmla="*/ 735 w 2292"/>
              <a:gd name="T7" fmla="*/ 49 h 2052"/>
              <a:gd name="T8" fmla="*/ 122 w 2292"/>
              <a:gd name="T9" fmla="*/ 204 h 2052"/>
              <a:gd name="T10" fmla="*/ 109 w 2292"/>
              <a:gd name="T11" fmla="*/ 841 h 2052"/>
              <a:gd name="T12" fmla="*/ 703 w 2292"/>
              <a:gd name="T13" fmla="*/ 1586 h 2052"/>
              <a:gd name="T14" fmla="*/ 1557 w 2292"/>
              <a:gd name="T15" fmla="*/ 2003 h 2052"/>
              <a:gd name="T16" fmla="*/ 2170 w 2292"/>
              <a:gd name="T17" fmla="*/ 1848 h 20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2" h="2052">
                <a:moveTo>
                  <a:pt x="2170" y="1848"/>
                </a:moveTo>
                <a:cubicBezTo>
                  <a:pt x="2287" y="1699"/>
                  <a:pt x="2292" y="1470"/>
                  <a:pt x="2183" y="1211"/>
                </a:cubicBezTo>
                <a:cubicBezTo>
                  <a:pt x="2074" y="952"/>
                  <a:pt x="1860" y="684"/>
                  <a:pt x="1589" y="466"/>
                </a:cubicBezTo>
                <a:cubicBezTo>
                  <a:pt x="1317" y="248"/>
                  <a:pt x="1010" y="98"/>
                  <a:pt x="735" y="49"/>
                </a:cubicBezTo>
                <a:cubicBezTo>
                  <a:pt x="460" y="0"/>
                  <a:pt x="240" y="56"/>
                  <a:pt x="122" y="204"/>
                </a:cubicBezTo>
                <a:cubicBezTo>
                  <a:pt x="5" y="353"/>
                  <a:pt x="0" y="582"/>
                  <a:pt x="109" y="841"/>
                </a:cubicBezTo>
                <a:cubicBezTo>
                  <a:pt x="218" y="1100"/>
                  <a:pt x="432" y="1368"/>
                  <a:pt x="703" y="1586"/>
                </a:cubicBezTo>
                <a:cubicBezTo>
                  <a:pt x="975" y="1804"/>
                  <a:pt x="1282" y="1954"/>
                  <a:pt x="1557" y="2003"/>
                </a:cubicBezTo>
                <a:cubicBezTo>
                  <a:pt x="1832" y="2052"/>
                  <a:pt x="2052" y="1996"/>
                  <a:pt x="2170" y="1848"/>
                </a:cubicBezTo>
                <a:close/>
              </a:path>
            </a:pathLst>
          </a:custGeom>
          <a:solidFill>
            <a:srgbClr val="999999">
              <a:alpha val="25000"/>
            </a:srgbClr>
          </a:solidFill>
          <a:ln w="285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20" name="Picture 219"/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" r="60979"/>
          <a:stretch/>
        </p:blipFill>
        <p:spPr>
          <a:xfrm>
            <a:off x="3507135" y="2894047"/>
            <a:ext cx="625104" cy="904217"/>
          </a:xfrm>
          <a:prstGeom prst="rect">
            <a:avLst/>
          </a:prstGeom>
        </p:spPr>
      </p:pic>
      <p:pic>
        <p:nvPicPr>
          <p:cNvPr id="223" name="Picture 222"/>
          <p:cNvPicPr>
            <a:picLocks noChangeAspect="1"/>
          </p:cNvPicPr>
          <p:nvPr/>
        </p:nvPicPr>
        <p:blipFill rotWithShape="1"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90" t="-483" r="-2337" b="79530"/>
          <a:stretch/>
        </p:blipFill>
        <p:spPr>
          <a:xfrm flipH="1">
            <a:off x="3018163" y="3040403"/>
            <a:ext cx="545826" cy="641554"/>
          </a:xfrm>
          <a:prstGeom prst="rect">
            <a:avLst/>
          </a:prstGeom>
        </p:spPr>
      </p:pic>
      <p:pic>
        <p:nvPicPr>
          <p:cNvPr id="224" name="Picture 223"/>
          <p:cNvPicPr>
            <a:picLocks noChangeAspect="1"/>
          </p:cNvPicPr>
          <p:nvPr/>
        </p:nvPicPr>
        <p:blipFill rotWithShape="1"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96" t="25662" r="47857" b="53385"/>
          <a:stretch/>
        </p:blipFill>
        <p:spPr>
          <a:xfrm flipH="1">
            <a:off x="1722310" y="2224209"/>
            <a:ext cx="545826" cy="641554"/>
          </a:xfrm>
          <a:prstGeom prst="rect">
            <a:avLst/>
          </a:prstGeom>
        </p:spPr>
      </p:pic>
      <p:sp>
        <p:nvSpPr>
          <p:cNvPr id="225" name="Google Shape;67;p13"/>
          <p:cNvSpPr txBox="1"/>
          <p:nvPr/>
        </p:nvSpPr>
        <p:spPr>
          <a:xfrm>
            <a:off x="1487220" y="2843704"/>
            <a:ext cx="1775429" cy="207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100" dirty="0">
                <a:solidFill>
                  <a:srgbClr val="FF00FF"/>
                </a:solidFill>
              </a:rPr>
              <a:t>The chairman said that…</a:t>
            </a:r>
          </a:p>
        </p:txBody>
      </p:sp>
      <p:sp>
        <p:nvSpPr>
          <p:cNvPr id="226" name="Rectangle 225"/>
          <p:cNvSpPr/>
          <p:nvPr/>
        </p:nvSpPr>
        <p:spPr>
          <a:xfrm>
            <a:off x="2722979" y="3692047"/>
            <a:ext cx="189026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sz="1100" dirty="0">
                <a:solidFill>
                  <a:srgbClr val="0000FF"/>
                </a:solidFill>
              </a:rPr>
              <a:t>The officer resigned from…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5725749" y="3287777"/>
            <a:ext cx="1313180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/>
            <a:r>
              <a:rPr lang="en-US" sz="1100" dirty="0">
                <a:solidFill>
                  <a:schemeClr val="accent3"/>
                </a:solidFill>
              </a:rPr>
              <a:t>Stock prices fell…</a:t>
            </a:r>
          </a:p>
        </p:txBody>
      </p:sp>
      <p:pic>
        <p:nvPicPr>
          <p:cNvPr id="228" name="Picture 227"/>
          <p:cNvPicPr>
            <a:picLocks noChangeAspect="1"/>
          </p:cNvPicPr>
          <p:nvPr/>
        </p:nvPicPr>
        <p:blipFill rotWithShape="1"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57" t="265" r="-992" b="78782"/>
          <a:stretch/>
        </p:blipFill>
        <p:spPr>
          <a:xfrm flipH="1">
            <a:off x="5653936" y="2632326"/>
            <a:ext cx="456973" cy="64155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96" name="TextBox 195">
            <a:extLst>
              <a:ext uri="{FF2B5EF4-FFF2-40B4-BE49-F238E27FC236}">
                <a16:creationId xmlns:a16="http://schemas.microsoft.com/office/drawing/2014/main" id="{C1A17920-4E6D-4F82-8EC7-9FDC5171DB65}"/>
              </a:ext>
            </a:extLst>
          </p:cNvPr>
          <p:cNvSpPr txBox="1"/>
          <p:nvPr/>
        </p:nvSpPr>
        <p:spPr>
          <a:xfrm>
            <a:off x="5623420" y="4717256"/>
            <a:ext cx="3520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Dehak</a:t>
            </a:r>
            <a:r>
              <a:rPr lang="en-US" dirty="0"/>
              <a:t> et al. 2010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BE3ABD-D760-42F8-B860-85D1C3C80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9419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Freeform 202"/>
          <p:cNvSpPr>
            <a:spLocks/>
          </p:cNvSpPr>
          <p:nvPr/>
        </p:nvSpPr>
        <p:spPr bwMode="auto">
          <a:xfrm>
            <a:off x="4649935" y="1601665"/>
            <a:ext cx="1396716" cy="1284779"/>
          </a:xfrm>
          <a:custGeom>
            <a:avLst/>
            <a:gdLst>
              <a:gd name="T0" fmla="*/ 2174 w 2315"/>
              <a:gd name="T1" fmla="*/ 207 h 2135"/>
              <a:gd name="T2" fmla="*/ 1538 w 2315"/>
              <a:gd name="T3" fmla="*/ 54 h 2135"/>
              <a:gd name="T4" fmla="*/ 680 w 2315"/>
              <a:gd name="T5" fmla="*/ 496 h 2135"/>
              <a:gd name="T6" fmla="*/ 101 w 2315"/>
              <a:gd name="T7" fmla="*/ 1272 h 2135"/>
              <a:gd name="T8" fmla="*/ 140 w 2315"/>
              <a:gd name="T9" fmla="*/ 1928 h 2135"/>
              <a:gd name="T10" fmla="*/ 776 w 2315"/>
              <a:gd name="T11" fmla="*/ 2081 h 2135"/>
              <a:gd name="T12" fmla="*/ 1634 w 2315"/>
              <a:gd name="T13" fmla="*/ 1639 h 2135"/>
              <a:gd name="T14" fmla="*/ 2213 w 2315"/>
              <a:gd name="T15" fmla="*/ 863 h 2135"/>
              <a:gd name="T16" fmla="*/ 2174 w 2315"/>
              <a:gd name="T17" fmla="*/ 207 h 2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315" h="2135">
                <a:moveTo>
                  <a:pt x="2174" y="207"/>
                </a:moveTo>
                <a:cubicBezTo>
                  <a:pt x="2047" y="55"/>
                  <a:pt x="1819" y="0"/>
                  <a:pt x="1538" y="54"/>
                </a:cubicBezTo>
                <a:cubicBezTo>
                  <a:pt x="1258" y="109"/>
                  <a:pt x="949" y="267"/>
                  <a:pt x="680" y="496"/>
                </a:cubicBezTo>
                <a:cubicBezTo>
                  <a:pt x="410" y="724"/>
                  <a:pt x="202" y="1003"/>
                  <a:pt x="101" y="1272"/>
                </a:cubicBezTo>
                <a:cubicBezTo>
                  <a:pt x="0" y="1541"/>
                  <a:pt x="14" y="1777"/>
                  <a:pt x="140" y="1928"/>
                </a:cubicBezTo>
                <a:cubicBezTo>
                  <a:pt x="267" y="2080"/>
                  <a:pt x="496" y="2135"/>
                  <a:pt x="776" y="2081"/>
                </a:cubicBezTo>
                <a:cubicBezTo>
                  <a:pt x="1056" y="2026"/>
                  <a:pt x="1365" y="1868"/>
                  <a:pt x="1634" y="1639"/>
                </a:cubicBezTo>
                <a:cubicBezTo>
                  <a:pt x="1904" y="1411"/>
                  <a:pt x="2112" y="1132"/>
                  <a:pt x="2213" y="863"/>
                </a:cubicBezTo>
                <a:cubicBezTo>
                  <a:pt x="2315" y="594"/>
                  <a:pt x="2300" y="358"/>
                  <a:pt x="2174" y="207"/>
                </a:cubicBezTo>
                <a:close/>
              </a:path>
            </a:pathLst>
          </a:custGeom>
          <a:solidFill>
            <a:srgbClr val="999999">
              <a:alpha val="25000"/>
            </a:srgbClr>
          </a:solidFill>
          <a:ln w="285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" name="Freeform 409"/>
          <p:cNvSpPr>
            <a:spLocks/>
          </p:cNvSpPr>
          <p:nvPr/>
        </p:nvSpPr>
        <p:spPr bwMode="auto">
          <a:xfrm>
            <a:off x="2832199" y="1596096"/>
            <a:ext cx="1598873" cy="874897"/>
          </a:xfrm>
          <a:custGeom>
            <a:avLst/>
            <a:gdLst>
              <a:gd name="T0" fmla="*/ 2598 w 2650"/>
              <a:gd name="T1" fmla="*/ 1198 h 1454"/>
              <a:gd name="T2" fmla="*/ 2364 w 2650"/>
              <a:gd name="T3" fmla="*/ 679 h 1454"/>
              <a:gd name="T4" fmla="*/ 1522 w 2650"/>
              <a:gd name="T5" fmla="*/ 188 h 1454"/>
              <a:gd name="T6" fmla="*/ 565 w 2650"/>
              <a:gd name="T7" fmla="*/ 12 h 1454"/>
              <a:gd name="T8" fmla="*/ 53 w 2650"/>
              <a:gd name="T9" fmla="*/ 256 h 1454"/>
              <a:gd name="T10" fmla="*/ 286 w 2650"/>
              <a:gd name="T11" fmla="*/ 775 h 1454"/>
              <a:gd name="T12" fmla="*/ 1128 w 2650"/>
              <a:gd name="T13" fmla="*/ 1266 h 1454"/>
              <a:gd name="T14" fmla="*/ 2086 w 2650"/>
              <a:gd name="T15" fmla="*/ 1442 h 1454"/>
              <a:gd name="T16" fmla="*/ 2598 w 2650"/>
              <a:gd name="T17" fmla="*/ 1198 h 1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650" h="1454">
                <a:moveTo>
                  <a:pt x="2598" y="1198"/>
                </a:moveTo>
                <a:cubicBezTo>
                  <a:pt x="2650" y="1055"/>
                  <a:pt x="2566" y="868"/>
                  <a:pt x="2364" y="679"/>
                </a:cubicBezTo>
                <a:cubicBezTo>
                  <a:pt x="2162" y="489"/>
                  <a:pt x="1860" y="313"/>
                  <a:pt x="1522" y="188"/>
                </a:cubicBezTo>
                <a:cubicBezTo>
                  <a:pt x="1185" y="63"/>
                  <a:pt x="840" y="0"/>
                  <a:pt x="565" y="12"/>
                </a:cubicBezTo>
                <a:cubicBezTo>
                  <a:pt x="289" y="25"/>
                  <a:pt x="105" y="113"/>
                  <a:pt x="53" y="256"/>
                </a:cubicBezTo>
                <a:cubicBezTo>
                  <a:pt x="0" y="399"/>
                  <a:pt x="84" y="585"/>
                  <a:pt x="286" y="775"/>
                </a:cubicBezTo>
                <a:cubicBezTo>
                  <a:pt x="488" y="964"/>
                  <a:pt x="791" y="1141"/>
                  <a:pt x="1128" y="1266"/>
                </a:cubicBezTo>
                <a:cubicBezTo>
                  <a:pt x="1466" y="1391"/>
                  <a:pt x="1810" y="1454"/>
                  <a:pt x="2086" y="1442"/>
                </a:cubicBezTo>
                <a:cubicBezTo>
                  <a:pt x="2361" y="1429"/>
                  <a:pt x="2545" y="1341"/>
                  <a:pt x="2598" y="1198"/>
                </a:cubicBezTo>
                <a:close/>
              </a:path>
            </a:pathLst>
          </a:custGeom>
          <a:solidFill>
            <a:srgbClr val="999999">
              <a:alpha val="25000"/>
            </a:srgbClr>
          </a:solidFill>
          <a:ln w="285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2" name="Freeform 411"/>
          <p:cNvSpPr>
            <a:spLocks/>
          </p:cNvSpPr>
          <p:nvPr/>
        </p:nvSpPr>
        <p:spPr bwMode="auto">
          <a:xfrm>
            <a:off x="4811438" y="3334752"/>
            <a:ext cx="1382237" cy="1234657"/>
          </a:xfrm>
          <a:custGeom>
            <a:avLst/>
            <a:gdLst>
              <a:gd name="T0" fmla="*/ 2170 w 2292"/>
              <a:gd name="T1" fmla="*/ 1848 h 2052"/>
              <a:gd name="T2" fmla="*/ 2183 w 2292"/>
              <a:gd name="T3" fmla="*/ 1211 h 2052"/>
              <a:gd name="T4" fmla="*/ 1589 w 2292"/>
              <a:gd name="T5" fmla="*/ 466 h 2052"/>
              <a:gd name="T6" fmla="*/ 735 w 2292"/>
              <a:gd name="T7" fmla="*/ 49 h 2052"/>
              <a:gd name="T8" fmla="*/ 122 w 2292"/>
              <a:gd name="T9" fmla="*/ 204 h 2052"/>
              <a:gd name="T10" fmla="*/ 109 w 2292"/>
              <a:gd name="T11" fmla="*/ 841 h 2052"/>
              <a:gd name="T12" fmla="*/ 703 w 2292"/>
              <a:gd name="T13" fmla="*/ 1586 h 2052"/>
              <a:gd name="T14" fmla="*/ 1557 w 2292"/>
              <a:gd name="T15" fmla="*/ 2003 h 2052"/>
              <a:gd name="T16" fmla="*/ 2170 w 2292"/>
              <a:gd name="T17" fmla="*/ 1848 h 20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2" h="2052">
                <a:moveTo>
                  <a:pt x="2170" y="1848"/>
                </a:moveTo>
                <a:cubicBezTo>
                  <a:pt x="2287" y="1699"/>
                  <a:pt x="2292" y="1470"/>
                  <a:pt x="2183" y="1211"/>
                </a:cubicBezTo>
                <a:cubicBezTo>
                  <a:pt x="2074" y="952"/>
                  <a:pt x="1860" y="684"/>
                  <a:pt x="1589" y="466"/>
                </a:cubicBezTo>
                <a:cubicBezTo>
                  <a:pt x="1317" y="248"/>
                  <a:pt x="1010" y="98"/>
                  <a:pt x="735" y="49"/>
                </a:cubicBezTo>
                <a:cubicBezTo>
                  <a:pt x="460" y="0"/>
                  <a:pt x="240" y="56"/>
                  <a:pt x="122" y="204"/>
                </a:cubicBezTo>
                <a:cubicBezTo>
                  <a:pt x="5" y="353"/>
                  <a:pt x="0" y="582"/>
                  <a:pt x="109" y="841"/>
                </a:cubicBezTo>
                <a:cubicBezTo>
                  <a:pt x="218" y="1100"/>
                  <a:pt x="432" y="1368"/>
                  <a:pt x="703" y="1586"/>
                </a:cubicBezTo>
                <a:cubicBezTo>
                  <a:pt x="975" y="1804"/>
                  <a:pt x="1282" y="1954"/>
                  <a:pt x="1557" y="2003"/>
                </a:cubicBezTo>
                <a:cubicBezTo>
                  <a:pt x="1832" y="2052"/>
                  <a:pt x="2052" y="1996"/>
                  <a:pt x="2170" y="1848"/>
                </a:cubicBezTo>
                <a:close/>
              </a:path>
            </a:pathLst>
          </a:custGeom>
          <a:solidFill>
            <a:srgbClr val="999999">
              <a:alpha val="25000"/>
            </a:srgbClr>
          </a:solidFill>
          <a:ln w="2857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21" name="Picture 220"/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11"/>
          <a:stretch/>
        </p:blipFill>
        <p:spPr>
          <a:xfrm>
            <a:off x="6112284" y="2434738"/>
            <a:ext cx="691331" cy="904217"/>
          </a:xfrm>
          <a:prstGeom prst="rect">
            <a:avLst/>
          </a:prstGeom>
          <a:ln>
            <a:noFill/>
          </a:ln>
        </p:spPr>
      </p:pic>
      <p:pic>
        <p:nvPicPr>
          <p:cNvPr id="222" name="Picture 221"/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26" t="4434" r="42993" b="-4434"/>
          <a:stretch/>
        </p:blipFill>
        <p:spPr>
          <a:xfrm>
            <a:off x="2266657" y="2072334"/>
            <a:ext cx="649420" cy="904217"/>
          </a:xfrm>
          <a:prstGeom prst="rect">
            <a:avLst/>
          </a:prstGeom>
        </p:spPr>
      </p:pic>
      <p:sp>
        <p:nvSpPr>
          <p:cNvPr id="484" name="Google Shape;484;p4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GB" dirty="0"/>
              <a:t>Long Timescale – Speaker Information</a:t>
            </a:r>
            <a:endParaRPr dirty="0"/>
          </a:p>
        </p:txBody>
      </p:sp>
      <p:sp>
        <p:nvSpPr>
          <p:cNvPr id="229" name="AutoShape 3"/>
          <p:cNvSpPr>
            <a:spLocks noChangeAspect="1" noChangeArrowheads="1" noTextEdit="1"/>
          </p:cNvSpPr>
          <p:nvPr/>
        </p:nvSpPr>
        <p:spPr bwMode="auto">
          <a:xfrm>
            <a:off x="3424718" y="267600"/>
            <a:ext cx="4360562" cy="4349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0" name="Freeform 229"/>
          <p:cNvSpPr>
            <a:spLocks/>
          </p:cNvSpPr>
          <p:nvPr/>
        </p:nvSpPr>
        <p:spPr bwMode="auto">
          <a:xfrm>
            <a:off x="4655504" y="1992612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4"/>
                  <a:pt x="52" y="27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4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1" name="Freeform 230"/>
          <p:cNvSpPr>
            <a:spLocks/>
          </p:cNvSpPr>
          <p:nvPr/>
        </p:nvSpPr>
        <p:spPr bwMode="auto">
          <a:xfrm>
            <a:off x="4280151" y="1434037"/>
            <a:ext cx="31744" cy="31744"/>
          </a:xfrm>
          <a:custGeom>
            <a:avLst/>
            <a:gdLst>
              <a:gd name="T0" fmla="*/ 26 w 52"/>
              <a:gd name="T1" fmla="*/ 52 h 52"/>
              <a:gd name="T2" fmla="*/ 45 w 52"/>
              <a:gd name="T3" fmla="*/ 45 h 52"/>
              <a:gd name="T4" fmla="*/ 52 w 52"/>
              <a:gd name="T5" fmla="*/ 26 h 52"/>
              <a:gd name="T6" fmla="*/ 45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2" y="2"/>
                  <a:pt x="7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7" y="45"/>
                </a:cubicBezTo>
                <a:cubicBezTo>
                  <a:pt x="12" y="50"/>
                  <a:pt x="19" y="52"/>
                  <a:pt x="26" y="52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2" name="Freeform 231"/>
          <p:cNvSpPr>
            <a:spLocks/>
          </p:cNvSpPr>
          <p:nvPr/>
        </p:nvSpPr>
        <p:spPr bwMode="auto">
          <a:xfrm>
            <a:off x="4705069" y="2410847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3" name="Freeform 232"/>
          <p:cNvSpPr>
            <a:spLocks/>
          </p:cNvSpPr>
          <p:nvPr/>
        </p:nvSpPr>
        <p:spPr bwMode="auto">
          <a:xfrm>
            <a:off x="4266228" y="2160240"/>
            <a:ext cx="32300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4" name="Freeform 233"/>
          <p:cNvSpPr>
            <a:spLocks/>
          </p:cNvSpPr>
          <p:nvPr/>
        </p:nvSpPr>
        <p:spPr bwMode="auto">
          <a:xfrm>
            <a:off x="3763343" y="1989827"/>
            <a:ext cx="31744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" name="Freeform 234"/>
          <p:cNvSpPr>
            <a:spLocks/>
          </p:cNvSpPr>
          <p:nvPr/>
        </p:nvSpPr>
        <p:spPr bwMode="auto">
          <a:xfrm>
            <a:off x="3881407" y="1672392"/>
            <a:ext cx="31744" cy="32300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4"/>
                  <a:pt x="52" y="27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" name="Freeform 235"/>
          <p:cNvSpPr>
            <a:spLocks/>
          </p:cNvSpPr>
          <p:nvPr/>
        </p:nvSpPr>
        <p:spPr bwMode="auto">
          <a:xfrm>
            <a:off x="4176010" y="2077818"/>
            <a:ext cx="31744" cy="31187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2"/>
                  <a:pt x="27" y="52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7" name="Freeform 236"/>
          <p:cNvSpPr>
            <a:spLocks/>
          </p:cNvSpPr>
          <p:nvPr/>
        </p:nvSpPr>
        <p:spPr bwMode="auto">
          <a:xfrm>
            <a:off x="4024532" y="2013217"/>
            <a:ext cx="31744" cy="31187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2"/>
                  <a:pt x="27" y="52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8" name="Freeform 237"/>
          <p:cNvSpPr>
            <a:spLocks/>
          </p:cNvSpPr>
          <p:nvPr/>
        </p:nvSpPr>
        <p:spPr bwMode="auto">
          <a:xfrm>
            <a:off x="4526302" y="2176947"/>
            <a:ext cx="32300" cy="31187"/>
          </a:xfrm>
          <a:custGeom>
            <a:avLst/>
            <a:gdLst>
              <a:gd name="T0" fmla="*/ 26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6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6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6" y="52"/>
                </a:moveTo>
                <a:cubicBezTo>
                  <a:pt x="33" y="52"/>
                  <a:pt x="40" y="49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49"/>
                  <a:pt x="19" y="52"/>
                  <a:pt x="26" y="52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9" name="Freeform 238"/>
          <p:cNvSpPr>
            <a:spLocks/>
          </p:cNvSpPr>
          <p:nvPr/>
        </p:nvSpPr>
        <p:spPr bwMode="auto">
          <a:xfrm>
            <a:off x="3962158" y="2373535"/>
            <a:ext cx="31744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0" name="Freeform 239"/>
          <p:cNvSpPr>
            <a:spLocks/>
          </p:cNvSpPr>
          <p:nvPr/>
        </p:nvSpPr>
        <p:spPr bwMode="auto">
          <a:xfrm>
            <a:off x="2592730" y="1915759"/>
            <a:ext cx="31744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8 w 52"/>
              <a:gd name="T11" fmla="*/ 8 h 53"/>
              <a:gd name="T12" fmla="*/ 0 w 52"/>
              <a:gd name="T13" fmla="*/ 27 h 53"/>
              <a:gd name="T14" fmla="*/ 8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4"/>
                  <a:pt x="52" y="27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1" name="Freeform 240"/>
          <p:cNvSpPr>
            <a:spLocks/>
          </p:cNvSpPr>
          <p:nvPr/>
        </p:nvSpPr>
        <p:spPr bwMode="auto">
          <a:xfrm>
            <a:off x="4225574" y="2339563"/>
            <a:ext cx="31744" cy="31744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2" name="Freeform 241"/>
          <p:cNvSpPr>
            <a:spLocks/>
          </p:cNvSpPr>
          <p:nvPr/>
        </p:nvSpPr>
        <p:spPr bwMode="auto">
          <a:xfrm>
            <a:off x="4896644" y="2556199"/>
            <a:ext cx="32300" cy="31187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2"/>
                  <a:pt x="27" y="52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3" name="Freeform 242"/>
          <p:cNvSpPr>
            <a:spLocks/>
          </p:cNvSpPr>
          <p:nvPr/>
        </p:nvSpPr>
        <p:spPr bwMode="auto">
          <a:xfrm>
            <a:off x="3834627" y="2170821"/>
            <a:ext cx="31744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1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1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4" name="Freeform 243"/>
          <p:cNvSpPr>
            <a:spLocks/>
          </p:cNvSpPr>
          <p:nvPr/>
        </p:nvSpPr>
        <p:spPr bwMode="auto">
          <a:xfrm>
            <a:off x="4545237" y="1668493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49" y="40"/>
                  <a:pt x="52" y="33"/>
                  <a:pt x="52" y="26"/>
                </a:cubicBezTo>
                <a:cubicBezTo>
                  <a:pt x="52" y="19"/>
                  <a:pt x="49" y="12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2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" name="Freeform 244"/>
          <p:cNvSpPr>
            <a:spLocks/>
          </p:cNvSpPr>
          <p:nvPr/>
        </p:nvSpPr>
        <p:spPr bwMode="auto">
          <a:xfrm>
            <a:off x="3886419" y="1999295"/>
            <a:ext cx="31744" cy="31744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" name="Freeform 245"/>
          <p:cNvSpPr>
            <a:spLocks/>
          </p:cNvSpPr>
          <p:nvPr/>
        </p:nvSpPr>
        <p:spPr bwMode="auto">
          <a:xfrm>
            <a:off x="3388547" y="2715474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49" y="40"/>
                  <a:pt x="52" y="34"/>
                  <a:pt x="52" y="27"/>
                </a:cubicBezTo>
                <a:cubicBezTo>
                  <a:pt x="52" y="20"/>
                  <a:pt x="49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4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" name="Freeform 246"/>
          <p:cNvSpPr>
            <a:spLocks/>
          </p:cNvSpPr>
          <p:nvPr/>
        </p:nvSpPr>
        <p:spPr bwMode="auto">
          <a:xfrm>
            <a:off x="3646393" y="2066680"/>
            <a:ext cx="31744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8" name="Freeform 247"/>
          <p:cNvSpPr>
            <a:spLocks/>
          </p:cNvSpPr>
          <p:nvPr/>
        </p:nvSpPr>
        <p:spPr bwMode="auto">
          <a:xfrm>
            <a:off x="4400442" y="1749245"/>
            <a:ext cx="31744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1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1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9" name="Freeform 248"/>
          <p:cNvSpPr>
            <a:spLocks/>
          </p:cNvSpPr>
          <p:nvPr/>
        </p:nvSpPr>
        <p:spPr bwMode="auto">
          <a:xfrm>
            <a:off x="3627459" y="2206463"/>
            <a:ext cx="32300" cy="31187"/>
          </a:xfrm>
          <a:custGeom>
            <a:avLst/>
            <a:gdLst>
              <a:gd name="T0" fmla="*/ 26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6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6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6" y="52"/>
                </a:moveTo>
                <a:cubicBezTo>
                  <a:pt x="33" y="52"/>
                  <a:pt x="40" y="49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49"/>
                  <a:pt x="19" y="52"/>
                  <a:pt x="26" y="52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0" name="Freeform 249"/>
          <p:cNvSpPr>
            <a:spLocks/>
          </p:cNvSpPr>
          <p:nvPr/>
        </p:nvSpPr>
        <p:spPr bwMode="auto">
          <a:xfrm>
            <a:off x="5573840" y="2350145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49" y="40"/>
                  <a:pt x="52" y="34"/>
                  <a:pt x="52" y="27"/>
                </a:cubicBezTo>
                <a:cubicBezTo>
                  <a:pt x="52" y="20"/>
                  <a:pt x="49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4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" name="Freeform 250"/>
          <p:cNvSpPr>
            <a:spLocks/>
          </p:cNvSpPr>
          <p:nvPr/>
        </p:nvSpPr>
        <p:spPr bwMode="auto">
          <a:xfrm>
            <a:off x="5544881" y="1829439"/>
            <a:ext cx="31187" cy="32300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2" name="Freeform 251"/>
          <p:cNvSpPr>
            <a:spLocks/>
          </p:cNvSpPr>
          <p:nvPr/>
        </p:nvSpPr>
        <p:spPr bwMode="auto">
          <a:xfrm>
            <a:off x="5177324" y="2146318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49" y="40"/>
                  <a:pt x="52" y="34"/>
                  <a:pt x="52" y="27"/>
                </a:cubicBezTo>
                <a:cubicBezTo>
                  <a:pt x="52" y="20"/>
                  <a:pt x="49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4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3" name="Freeform 252"/>
          <p:cNvSpPr>
            <a:spLocks/>
          </p:cNvSpPr>
          <p:nvPr/>
        </p:nvSpPr>
        <p:spPr bwMode="auto">
          <a:xfrm>
            <a:off x="5273111" y="1716944"/>
            <a:ext cx="31744" cy="32300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4"/>
                  <a:pt x="52" y="27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4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4" name="Freeform 253"/>
          <p:cNvSpPr>
            <a:spLocks/>
          </p:cNvSpPr>
          <p:nvPr/>
        </p:nvSpPr>
        <p:spPr bwMode="auto">
          <a:xfrm>
            <a:off x="5682993" y="2027140"/>
            <a:ext cx="31744" cy="31187"/>
          </a:xfrm>
          <a:custGeom>
            <a:avLst/>
            <a:gdLst>
              <a:gd name="T0" fmla="*/ 26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6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6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19" y="52"/>
                  <a:pt x="26" y="52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5" name="Freeform 254"/>
          <p:cNvSpPr>
            <a:spLocks/>
          </p:cNvSpPr>
          <p:nvPr/>
        </p:nvSpPr>
        <p:spPr bwMode="auto">
          <a:xfrm>
            <a:off x="5148922" y="1998738"/>
            <a:ext cx="32300" cy="31187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2"/>
                  <a:pt x="27" y="52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" name="Freeform 255"/>
          <p:cNvSpPr>
            <a:spLocks/>
          </p:cNvSpPr>
          <p:nvPr/>
        </p:nvSpPr>
        <p:spPr bwMode="auto">
          <a:xfrm>
            <a:off x="5184564" y="2107891"/>
            <a:ext cx="31744" cy="31187"/>
          </a:xfrm>
          <a:custGeom>
            <a:avLst/>
            <a:gdLst>
              <a:gd name="T0" fmla="*/ 26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6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6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19" y="52"/>
                  <a:pt x="26" y="52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" name="Freeform 256"/>
          <p:cNvSpPr>
            <a:spLocks/>
          </p:cNvSpPr>
          <p:nvPr/>
        </p:nvSpPr>
        <p:spPr bwMode="auto">
          <a:xfrm>
            <a:off x="5199043" y="1969222"/>
            <a:ext cx="31187" cy="31187"/>
          </a:xfrm>
          <a:custGeom>
            <a:avLst/>
            <a:gdLst>
              <a:gd name="T0" fmla="*/ 26 w 52"/>
              <a:gd name="T1" fmla="*/ 52 h 52"/>
              <a:gd name="T2" fmla="*/ 45 w 52"/>
              <a:gd name="T3" fmla="*/ 45 h 52"/>
              <a:gd name="T4" fmla="*/ 52 w 52"/>
              <a:gd name="T5" fmla="*/ 26 h 52"/>
              <a:gd name="T6" fmla="*/ 45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2"/>
                  <a:pt x="45" y="7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7"/>
                </a:cubicBezTo>
                <a:cubicBezTo>
                  <a:pt x="2" y="12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2"/>
                  <a:pt x="26" y="52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8" name="Freeform 257"/>
          <p:cNvSpPr>
            <a:spLocks/>
          </p:cNvSpPr>
          <p:nvPr/>
        </p:nvSpPr>
        <p:spPr bwMode="auto">
          <a:xfrm>
            <a:off x="5647351" y="2158569"/>
            <a:ext cx="31744" cy="32300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9" name="Freeform 258"/>
          <p:cNvSpPr>
            <a:spLocks/>
          </p:cNvSpPr>
          <p:nvPr/>
        </p:nvSpPr>
        <p:spPr bwMode="auto">
          <a:xfrm>
            <a:off x="5581080" y="2349031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0" name="Freeform 259"/>
          <p:cNvSpPr>
            <a:spLocks/>
          </p:cNvSpPr>
          <p:nvPr/>
        </p:nvSpPr>
        <p:spPr bwMode="auto">
          <a:xfrm>
            <a:off x="4882164" y="2019900"/>
            <a:ext cx="32300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1" name="Freeform 260"/>
          <p:cNvSpPr>
            <a:spLocks/>
          </p:cNvSpPr>
          <p:nvPr/>
        </p:nvSpPr>
        <p:spPr bwMode="auto">
          <a:xfrm>
            <a:off x="5495873" y="1978132"/>
            <a:ext cx="31744" cy="31187"/>
          </a:xfrm>
          <a:custGeom>
            <a:avLst/>
            <a:gdLst>
              <a:gd name="T0" fmla="*/ 26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6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6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6" y="52"/>
                </a:moveTo>
                <a:cubicBezTo>
                  <a:pt x="33" y="52"/>
                  <a:pt x="40" y="49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49"/>
                  <a:pt x="19" y="52"/>
                  <a:pt x="26" y="52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2" name="Freeform 261"/>
          <p:cNvSpPr>
            <a:spLocks/>
          </p:cNvSpPr>
          <p:nvPr/>
        </p:nvSpPr>
        <p:spPr bwMode="auto">
          <a:xfrm>
            <a:off x="6316193" y="1911304"/>
            <a:ext cx="31744" cy="32300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20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3" name="Freeform 262"/>
          <p:cNvSpPr>
            <a:spLocks/>
          </p:cNvSpPr>
          <p:nvPr/>
        </p:nvSpPr>
        <p:spPr bwMode="auto">
          <a:xfrm>
            <a:off x="5096573" y="1874548"/>
            <a:ext cx="31187" cy="31744"/>
          </a:xfrm>
          <a:custGeom>
            <a:avLst/>
            <a:gdLst>
              <a:gd name="T0" fmla="*/ 26 w 52"/>
              <a:gd name="T1" fmla="*/ 52 h 52"/>
              <a:gd name="T2" fmla="*/ 45 w 52"/>
              <a:gd name="T3" fmla="*/ 45 h 52"/>
              <a:gd name="T4" fmla="*/ 52 w 52"/>
              <a:gd name="T5" fmla="*/ 26 h 52"/>
              <a:gd name="T6" fmla="*/ 45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2" y="2"/>
                  <a:pt x="7" y="7"/>
                </a:cubicBezTo>
                <a:cubicBezTo>
                  <a:pt x="2" y="12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2"/>
                  <a:pt x="26" y="52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4" name="Freeform 263"/>
          <p:cNvSpPr>
            <a:spLocks/>
          </p:cNvSpPr>
          <p:nvPr/>
        </p:nvSpPr>
        <p:spPr bwMode="auto">
          <a:xfrm>
            <a:off x="4946765" y="2213703"/>
            <a:ext cx="32300" cy="31187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2"/>
                  <a:pt x="27" y="52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5" name="Freeform 264"/>
          <p:cNvSpPr>
            <a:spLocks/>
          </p:cNvSpPr>
          <p:nvPr/>
        </p:nvSpPr>
        <p:spPr bwMode="auto">
          <a:xfrm>
            <a:off x="5408996" y="1746460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8 w 52"/>
              <a:gd name="T11" fmla="*/ 8 h 53"/>
              <a:gd name="T12" fmla="*/ 0 w 52"/>
              <a:gd name="T13" fmla="*/ 26 h 53"/>
              <a:gd name="T14" fmla="*/ 8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" name="Freeform 265"/>
          <p:cNvSpPr>
            <a:spLocks/>
          </p:cNvSpPr>
          <p:nvPr/>
        </p:nvSpPr>
        <p:spPr bwMode="auto">
          <a:xfrm>
            <a:off x="5158389" y="2291670"/>
            <a:ext cx="31744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" name="Freeform 266"/>
          <p:cNvSpPr>
            <a:spLocks/>
          </p:cNvSpPr>
          <p:nvPr/>
        </p:nvSpPr>
        <p:spPr bwMode="auto">
          <a:xfrm>
            <a:off x="5397301" y="2257141"/>
            <a:ext cx="32300" cy="31187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2"/>
                  <a:pt x="27" y="52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8" name="Freeform 267"/>
          <p:cNvSpPr>
            <a:spLocks/>
          </p:cNvSpPr>
          <p:nvPr/>
        </p:nvSpPr>
        <p:spPr bwMode="auto">
          <a:xfrm>
            <a:off x="5851178" y="2345689"/>
            <a:ext cx="31187" cy="32300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8 w 52"/>
              <a:gd name="T11" fmla="*/ 8 h 53"/>
              <a:gd name="T12" fmla="*/ 0 w 52"/>
              <a:gd name="T13" fmla="*/ 27 h 53"/>
              <a:gd name="T14" fmla="*/ 8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4"/>
                  <a:pt x="52" y="27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9" name="Freeform 268"/>
          <p:cNvSpPr>
            <a:spLocks/>
          </p:cNvSpPr>
          <p:nvPr/>
        </p:nvSpPr>
        <p:spPr bwMode="auto">
          <a:xfrm>
            <a:off x="5009696" y="2208134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4"/>
                  <a:pt x="52" y="27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0" name="Freeform 269"/>
          <p:cNvSpPr>
            <a:spLocks/>
          </p:cNvSpPr>
          <p:nvPr/>
        </p:nvSpPr>
        <p:spPr bwMode="auto">
          <a:xfrm>
            <a:off x="5314322" y="4016960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1">
              <a:lumMod val="5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1" name="Freeform 270"/>
          <p:cNvSpPr>
            <a:spLocks/>
          </p:cNvSpPr>
          <p:nvPr/>
        </p:nvSpPr>
        <p:spPr bwMode="auto">
          <a:xfrm>
            <a:off x="5343838" y="3800324"/>
            <a:ext cx="31744" cy="31744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1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1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2" name="Freeform 271"/>
          <p:cNvSpPr>
            <a:spLocks/>
          </p:cNvSpPr>
          <p:nvPr/>
        </p:nvSpPr>
        <p:spPr bwMode="auto">
          <a:xfrm>
            <a:off x="4927831" y="3876063"/>
            <a:ext cx="31744" cy="31187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2"/>
                  <a:pt x="27" y="52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3" name="Freeform 272"/>
          <p:cNvSpPr>
            <a:spLocks/>
          </p:cNvSpPr>
          <p:nvPr/>
        </p:nvSpPr>
        <p:spPr bwMode="auto">
          <a:xfrm>
            <a:off x="5760403" y="3248431"/>
            <a:ext cx="31744" cy="32300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rgbClr val="00FF00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4" name="Freeform 273"/>
          <p:cNvSpPr>
            <a:spLocks/>
          </p:cNvSpPr>
          <p:nvPr/>
        </p:nvSpPr>
        <p:spPr bwMode="auto">
          <a:xfrm>
            <a:off x="4990761" y="4092699"/>
            <a:ext cx="32300" cy="31187"/>
          </a:xfrm>
          <a:custGeom>
            <a:avLst/>
            <a:gdLst>
              <a:gd name="T0" fmla="*/ 26 w 53"/>
              <a:gd name="T1" fmla="*/ 52 h 52"/>
              <a:gd name="T2" fmla="*/ 45 w 53"/>
              <a:gd name="T3" fmla="*/ 44 h 52"/>
              <a:gd name="T4" fmla="*/ 53 w 53"/>
              <a:gd name="T5" fmla="*/ 26 h 52"/>
              <a:gd name="T6" fmla="*/ 45 w 53"/>
              <a:gd name="T7" fmla="*/ 7 h 52"/>
              <a:gd name="T8" fmla="*/ 26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4 h 52"/>
              <a:gd name="T16" fmla="*/ 26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6" y="52"/>
                </a:moveTo>
                <a:cubicBezTo>
                  <a:pt x="33" y="52"/>
                  <a:pt x="40" y="49"/>
                  <a:pt x="45" y="44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4"/>
                </a:cubicBezTo>
                <a:cubicBezTo>
                  <a:pt x="13" y="49"/>
                  <a:pt x="20" y="52"/>
                  <a:pt x="26" y="52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5" name="Freeform 274"/>
          <p:cNvSpPr>
            <a:spLocks/>
          </p:cNvSpPr>
          <p:nvPr/>
        </p:nvSpPr>
        <p:spPr bwMode="auto">
          <a:xfrm>
            <a:off x="5259746" y="3520201"/>
            <a:ext cx="32300" cy="31187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49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49"/>
                  <a:pt x="20" y="52"/>
                  <a:pt x="27" y="52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" name="Freeform 275"/>
          <p:cNvSpPr>
            <a:spLocks/>
          </p:cNvSpPr>
          <p:nvPr/>
        </p:nvSpPr>
        <p:spPr bwMode="auto">
          <a:xfrm>
            <a:off x="5337712" y="3682260"/>
            <a:ext cx="31744" cy="32300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" name="Freeform 276"/>
          <p:cNvSpPr>
            <a:spLocks/>
          </p:cNvSpPr>
          <p:nvPr/>
        </p:nvSpPr>
        <p:spPr bwMode="auto">
          <a:xfrm>
            <a:off x="5644567" y="3446689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8" name="Freeform 277"/>
          <p:cNvSpPr>
            <a:spLocks/>
          </p:cNvSpPr>
          <p:nvPr/>
        </p:nvSpPr>
        <p:spPr bwMode="auto">
          <a:xfrm>
            <a:off x="5016378" y="4054829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9" name="Freeform 278"/>
          <p:cNvSpPr>
            <a:spLocks/>
          </p:cNvSpPr>
          <p:nvPr/>
        </p:nvSpPr>
        <p:spPr bwMode="auto">
          <a:xfrm>
            <a:off x="5618392" y="4422943"/>
            <a:ext cx="31744" cy="31744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49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49"/>
                  <a:pt x="20" y="52"/>
                  <a:pt x="27" y="52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0" name="Freeform 279"/>
          <p:cNvSpPr>
            <a:spLocks/>
          </p:cNvSpPr>
          <p:nvPr/>
        </p:nvSpPr>
        <p:spPr bwMode="auto">
          <a:xfrm>
            <a:off x="5280908" y="4253644"/>
            <a:ext cx="31744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8 w 52"/>
              <a:gd name="T11" fmla="*/ 8 h 53"/>
              <a:gd name="T12" fmla="*/ 0 w 52"/>
              <a:gd name="T13" fmla="*/ 27 h 53"/>
              <a:gd name="T14" fmla="*/ 8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4"/>
                  <a:pt x="52" y="27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1" name="Freeform 280"/>
          <p:cNvSpPr>
            <a:spLocks/>
          </p:cNvSpPr>
          <p:nvPr/>
        </p:nvSpPr>
        <p:spPr bwMode="auto">
          <a:xfrm>
            <a:off x="5417906" y="3999696"/>
            <a:ext cx="32300" cy="31187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2"/>
                  <a:pt x="27" y="52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2" name="Freeform 281"/>
          <p:cNvSpPr>
            <a:spLocks/>
          </p:cNvSpPr>
          <p:nvPr/>
        </p:nvSpPr>
        <p:spPr bwMode="auto">
          <a:xfrm>
            <a:off x="5490861" y="4574978"/>
            <a:ext cx="32300" cy="31187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2"/>
                  <a:pt x="27" y="52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3" name="Freeform 282"/>
          <p:cNvSpPr>
            <a:spLocks/>
          </p:cNvSpPr>
          <p:nvPr/>
        </p:nvSpPr>
        <p:spPr bwMode="auto">
          <a:xfrm>
            <a:off x="5460788" y="3517973"/>
            <a:ext cx="32300" cy="32300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1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1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4" name="Freeform 283"/>
          <p:cNvSpPr>
            <a:spLocks/>
          </p:cNvSpPr>
          <p:nvPr/>
        </p:nvSpPr>
        <p:spPr bwMode="auto">
          <a:xfrm>
            <a:off x="5463573" y="3876620"/>
            <a:ext cx="31744" cy="32300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5" name="Freeform 284"/>
          <p:cNvSpPr>
            <a:spLocks/>
          </p:cNvSpPr>
          <p:nvPr/>
        </p:nvSpPr>
        <p:spPr bwMode="auto">
          <a:xfrm>
            <a:off x="4596472" y="3572550"/>
            <a:ext cx="31744" cy="31187"/>
          </a:xfrm>
          <a:custGeom>
            <a:avLst/>
            <a:gdLst>
              <a:gd name="T0" fmla="*/ 26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6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6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6" y="52"/>
                </a:moveTo>
                <a:cubicBezTo>
                  <a:pt x="33" y="52"/>
                  <a:pt x="40" y="49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49"/>
                  <a:pt x="19" y="52"/>
                  <a:pt x="26" y="52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" name="Freeform 285"/>
          <p:cNvSpPr>
            <a:spLocks/>
          </p:cNvSpPr>
          <p:nvPr/>
        </p:nvSpPr>
        <p:spPr bwMode="auto">
          <a:xfrm>
            <a:off x="5552120" y="2903708"/>
            <a:ext cx="31744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7" name="Freeform 286"/>
          <p:cNvSpPr>
            <a:spLocks/>
          </p:cNvSpPr>
          <p:nvPr/>
        </p:nvSpPr>
        <p:spPr bwMode="auto">
          <a:xfrm>
            <a:off x="5315993" y="4023643"/>
            <a:ext cx="32300" cy="31187"/>
          </a:xfrm>
          <a:custGeom>
            <a:avLst/>
            <a:gdLst>
              <a:gd name="T0" fmla="*/ 26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6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6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2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2" y="50"/>
                  <a:pt x="19" y="52"/>
                  <a:pt x="26" y="52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8" name="Freeform 287"/>
          <p:cNvSpPr>
            <a:spLocks/>
          </p:cNvSpPr>
          <p:nvPr/>
        </p:nvSpPr>
        <p:spPr bwMode="auto">
          <a:xfrm>
            <a:off x="5398972" y="3531339"/>
            <a:ext cx="31744" cy="31744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1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1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9" name="Freeform 288"/>
          <p:cNvSpPr>
            <a:spLocks/>
          </p:cNvSpPr>
          <p:nvPr/>
        </p:nvSpPr>
        <p:spPr bwMode="auto">
          <a:xfrm>
            <a:off x="6058347" y="4615075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0" name="Freeform 289"/>
          <p:cNvSpPr>
            <a:spLocks/>
          </p:cNvSpPr>
          <p:nvPr/>
        </p:nvSpPr>
        <p:spPr bwMode="auto">
          <a:xfrm>
            <a:off x="2987575" y="2219829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1" name="Freeform 290"/>
          <p:cNvSpPr>
            <a:spLocks/>
          </p:cNvSpPr>
          <p:nvPr/>
        </p:nvSpPr>
        <p:spPr bwMode="auto">
          <a:xfrm>
            <a:off x="2672924" y="1196795"/>
            <a:ext cx="31744" cy="31187"/>
          </a:xfrm>
          <a:custGeom>
            <a:avLst/>
            <a:gdLst>
              <a:gd name="T0" fmla="*/ 26 w 52"/>
              <a:gd name="T1" fmla="*/ 52 h 52"/>
              <a:gd name="T2" fmla="*/ 45 w 52"/>
              <a:gd name="T3" fmla="*/ 45 h 52"/>
              <a:gd name="T4" fmla="*/ 52 w 52"/>
              <a:gd name="T5" fmla="*/ 26 h 52"/>
              <a:gd name="T6" fmla="*/ 45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49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2" y="2"/>
                  <a:pt x="7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7" y="45"/>
                </a:cubicBezTo>
                <a:cubicBezTo>
                  <a:pt x="12" y="49"/>
                  <a:pt x="19" y="52"/>
                  <a:pt x="26" y="52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2" name="Freeform 291"/>
          <p:cNvSpPr>
            <a:spLocks/>
          </p:cNvSpPr>
          <p:nvPr/>
        </p:nvSpPr>
        <p:spPr bwMode="auto">
          <a:xfrm>
            <a:off x="3244308" y="1921885"/>
            <a:ext cx="32300" cy="31187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2"/>
                  <a:pt x="27" y="52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3" name="Freeform 292"/>
          <p:cNvSpPr>
            <a:spLocks/>
          </p:cNvSpPr>
          <p:nvPr/>
        </p:nvSpPr>
        <p:spPr bwMode="auto">
          <a:xfrm>
            <a:off x="2889560" y="1552100"/>
            <a:ext cx="32300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4" name="Freeform 293"/>
          <p:cNvSpPr>
            <a:spLocks/>
          </p:cNvSpPr>
          <p:nvPr/>
        </p:nvSpPr>
        <p:spPr bwMode="auto">
          <a:xfrm>
            <a:off x="2716920" y="1852829"/>
            <a:ext cx="32300" cy="32300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5" name="Freeform 294"/>
          <p:cNvSpPr>
            <a:spLocks/>
          </p:cNvSpPr>
          <p:nvPr/>
        </p:nvSpPr>
        <p:spPr bwMode="auto">
          <a:xfrm>
            <a:off x="3060530" y="1670721"/>
            <a:ext cx="31744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6" name="Freeform 295"/>
          <p:cNvSpPr>
            <a:spLocks/>
          </p:cNvSpPr>
          <p:nvPr/>
        </p:nvSpPr>
        <p:spPr bwMode="auto">
          <a:xfrm>
            <a:off x="3244308" y="2146874"/>
            <a:ext cx="31744" cy="31744"/>
          </a:xfrm>
          <a:custGeom>
            <a:avLst/>
            <a:gdLst>
              <a:gd name="T0" fmla="*/ 26 w 52"/>
              <a:gd name="T1" fmla="*/ 53 h 53"/>
              <a:gd name="T2" fmla="*/ 44 w 52"/>
              <a:gd name="T3" fmla="*/ 45 h 53"/>
              <a:gd name="T4" fmla="*/ 52 w 52"/>
              <a:gd name="T5" fmla="*/ 27 h 53"/>
              <a:gd name="T6" fmla="*/ 44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4" y="45"/>
                </a:cubicBezTo>
                <a:cubicBezTo>
                  <a:pt x="49" y="40"/>
                  <a:pt x="52" y="34"/>
                  <a:pt x="52" y="27"/>
                </a:cubicBezTo>
                <a:cubicBezTo>
                  <a:pt x="52" y="20"/>
                  <a:pt x="49" y="13"/>
                  <a:pt x="44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4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" name="Freeform 296"/>
          <p:cNvSpPr>
            <a:spLocks/>
          </p:cNvSpPr>
          <p:nvPr/>
        </p:nvSpPr>
        <p:spPr bwMode="auto">
          <a:xfrm>
            <a:off x="3474867" y="1658469"/>
            <a:ext cx="31187" cy="31744"/>
          </a:xfrm>
          <a:custGeom>
            <a:avLst/>
            <a:gdLst>
              <a:gd name="T0" fmla="*/ 26 w 52"/>
              <a:gd name="T1" fmla="*/ 52 h 52"/>
              <a:gd name="T2" fmla="*/ 45 w 52"/>
              <a:gd name="T3" fmla="*/ 45 h 52"/>
              <a:gd name="T4" fmla="*/ 52 w 52"/>
              <a:gd name="T5" fmla="*/ 26 h 52"/>
              <a:gd name="T6" fmla="*/ 45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49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2" y="2"/>
                  <a:pt x="7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7" y="45"/>
                </a:cubicBezTo>
                <a:cubicBezTo>
                  <a:pt x="12" y="49"/>
                  <a:pt x="19" y="52"/>
                  <a:pt x="26" y="52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8" name="Freeform 297"/>
          <p:cNvSpPr>
            <a:spLocks/>
          </p:cNvSpPr>
          <p:nvPr/>
        </p:nvSpPr>
        <p:spPr bwMode="auto">
          <a:xfrm>
            <a:off x="3519976" y="1696896"/>
            <a:ext cx="31744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9" name="Freeform 298"/>
          <p:cNvSpPr>
            <a:spLocks/>
          </p:cNvSpPr>
          <p:nvPr/>
        </p:nvSpPr>
        <p:spPr bwMode="auto">
          <a:xfrm>
            <a:off x="3185276" y="1899052"/>
            <a:ext cx="31187" cy="31187"/>
          </a:xfrm>
          <a:custGeom>
            <a:avLst/>
            <a:gdLst>
              <a:gd name="T0" fmla="*/ 26 w 52"/>
              <a:gd name="T1" fmla="*/ 52 h 52"/>
              <a:gd name="T2" fmla="*/ 45 w 52"/>
              <a:gd name="T3" fmla="*/ 45 h 52"/>
              <a:gd name="T4" fmla="*/ 52 w 52"/>
              <a:gd name="T5" fmla="*/ 26 h 52"/>
              <a:gd name="T6" fmla="*/ 45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2" y="2"/>
                  <a:pt x="7" y="7"/>
                </a:cubicBezTo>
                <a:cubicBezTo>
                  <a:pt x="2" y="12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2"/>
                  <a:pt x="26" y="52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0" name="Freeform 299"/>
          <p:cNvSpPr>
            <a:spLocks/>
          </p:cNvSpPr>
          <p:nvPr/>
        </p:nvSpPr>
        <p:spPr bwMode="auto">
          <a:xfrm>
            <a:off x="3166899" y="1897381"/>
            <a:ext cx="31744" cy="32300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1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1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1" name="Freeform 300"/>
          <p:cNvSpPr>
            <a:spLocks/>
          </p:cNvSpPr>
          <p:nvPr/>
        </p:nvSpPr>
        <p:spPr bwMode="auto">
          <a:xfrm>
            <a:off x="3099513" y="2312275"/>
            <a:ext cx="32300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2" name="Freeform 301"/>
          <p:cNvSpPr>
            <a:spLocks/>
          </p:cNvSpPr>
          <p:nvPr/>
        </p:nvSpPr>
        <p:spPr bwMode="auto">
          <a:xfrm>
            <a:off x="3573439" y="1910190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49" y="40"/>
                  <a:pt x="52" y="34"/>
                  <a:pt x="52" y="27"/>
                </a:cubicBezTo>
                <a:cubicBezTo>
                  <a:pt x="52" y="20"/>
                  <a:pt x="49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4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3" name="Freeform 302"/>
          <p:cNvSpPr>
            <a:spLocks/>
          </p:cNvSpPr>
          <p:nvPr/>
        </p:nvSpPr>
        <p:spPr bwMode="auto">
          <a:xfrm>
            <a:off x="2709123" y="1647888"/>
            <a:ext cx="32300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3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4" name="Freeform 303"/>
          <p:cNvSpPr>
            <a:spLocks/>
          </p:cNvSpPr>
          <p:nvPr/>
        </p:nvSpPr>
        <p:spPr bwMode="auto">
          <a:xfrm>
            <a:off x="3054961" y="1772635"/>
            <a:ext cx="31187" cy="31744"/>
          </a:xfrm>
          <a:custGeom>
            <a:avLst/>
            <a:gdLst>
              <a:gd name="T0" fmla="*/ 26 w 52"/>
              <a:gd name="T1" fmla="*/ 53 h 53"/>
              <a:gd name="T2" fmla="*/ 44 w 52"/>
              <a:gd name="T3" fmla="*/ 45 h 53"/>
              <a:gd name="T4" fmla="*/ 52 w 52"/>
              <a:gd name="T5" fmla="*/ 27 h 53"/>
              <a:gd name="T6" fmla="*/ 44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4" y="45"/>
                </a:cubicBezTo>
                <a:cubicBezTo>
                  <a:pt x="49" y="40"/>
                  <a:pt x="52" y="34"/>
                  <a:pt x="52" y="27"/>
                </a:cubicBezTo>
                <a:cubicBezTo>
                  <a:pt x="52" y="20"/>
                  <a:pt x="49" y="13"/>
                  <a:pt x="44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4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5" name="Freeform 304"/>
          <p:cNvSpPr>
            <a:spLocks/>
          </p:cNvSpPr>
          <p:nvPr/>
        </p:nvSpPr>
        <p:spPr bwMode="auto">
          <a:xfrm>
            <a:off x="3836298" y="1749802"/>
            <a:ext cx="31744" cy="31187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1" y="49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1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49"/>
                  <a:pt x="20" y="52"/>
                  <a:pt x="27" y="52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6" name="Freeform 305"/>
          <p:cNvSpPr>
            <a:spLocks/>
          </p:cNvSpPr>
          <p:nvPr/>
        </p:nvSpPr>
        <p:spPr bwMode="auto">
          <a:xfrm>
            <a:off x="4032328" y="2163582"/>
            <a:ext cx="31744" cy="31187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49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49"/>
                  <a:pt x="20" y="52"/>
                  <a:pt x="27" y="52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7" name="Freeform 306"/>
          <p:cNvSpPr>
            <a:spLocks/>
          </p:cNvSpPr>
          <p:nvPr/>
        </p:nvSpPr>
        <p:spPr bwMode="auto">
          <a:xfrm>
            <a:off x="3680365" y="1996510"/>
            <a:ext cx="31744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8" name="Freeform 307"/>
          <p:cNvSpPr>
            <a:spLocks/>
          </p:cNvSpPr>
          <p:nvPr/>
        </p:nvSpPr>
        <p:spPr bwMode="auto">
          <a:xfrm>
            <a:off x="3071668" y="1964210"/>
            <a:ext cx="32300" cy="31744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2"/>
                  <a:pt x="27" y="52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9" name="Freeform 308"/>
          <p:cNvSpPr>
            <a:spLocks/>
          </p:cNvSpPr>
          <p:nvPr/>
        </p:nvSpPr>
        <p:spPr bwMode="auto">
          <a:xfrm>
            <a:off x="3338982" y="1771521"/>
            <a:ext cx="32300" cy="31744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0" name="Freeform 309"/>
          <p:cNvSpPr>
            <a:spLocks/>
          </p:cNvSpPr>
          <p:nvPr/>
        </p:nvSpPr>
        <p:spPr bwMode="auto">
          <a:xfrm>
            <a:off x="5574397" y="1373891"/>
            <a:ext cx="31187" cy="32300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4"/>
                  <a:pt x="52" y="27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1" name="Freeform 310"/>
          <p:cNvSpPr>
            <a:spLocks/>
          </p:cNvSpPr>
          <p:nvPr/>
        </p:nvSpPr>
        <p:spPr bwMode="auto">
          <a:xfrm>
            <a:off x="6110139" y="1769293"/>
            <a:ext cx="31187" cy="32300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4"/>
                  <a:pt x="52" y="27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4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2" name="Freeform 311"/>
          <p:cNvSpPr>
            <a:spLocks/>
          </p:cNvSpPr>
          <p:nvPr/>
        </p:nvSpPr>
        <p:spPr bwMode="auto">
          <a:xfrm>
            <a:off x="5305412" y="1607234"/>
            <a:ext cx="31187" cy="31744"/>
          </a:xfrm>
          <a:custGeom>
            <a:avLst/>
            <a:gdLst>
              <a:gd name="T0" fmla="*/ 26 w 52"/>
              <a:gd name="T1" fmla="*/ 53 h 53"/>
              <a:gd name="T2" fmla="*/ 44 w 52"/>
              <a:gd name="T3" fmla="*/ 45 h 53"/>
              <a:gd name="T4" fmla="*/ 52 w 52"/>
              <a:gd name="T5" fmla="*/ 27 h 53"/>
              <a:gd name="T6" fmla="*/ 44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4" y="45"/>
                </a:cubicBezTo>
                <a:cubicBezTo>
                  <a:pt x="49" y="40"/>
                  <a:pt x="52" y="34"/>
                  <a:pt x="52" y="27"/>
                </a:cubicBezTo>
                <a:cubicBezTo>
                  <a:pt x="52" y="20"/>
                  <a:pt x="49" y="13"/>
                  <a:pt x="44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4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3" name="Freeform 312"/>
          <p:cNvSpPr>
            <a:spLocks/>
          </p:cNvSpPr>
          <p:nvPr/>
        </p:nvSpPr>
        <p:spPr bwMode="auto">
          <a:xfrm>
            <a:off x="5388391" y="2120143"/>
            <a:ext cx="31744" cy="31187"/>
          </a:xfrm>
          <a:custGeom>
            <a:avLst/>
            <a:gdLst>
              <a:gd name="T0" fmla="*/ 26 w 52"/>
              <a:gd name="T1" fmla="*/ 52 h 52"/>
              <a:gd name="T2" fmla="*/ 45 w 52"/>
              <a:gd name="T3" fmla="*/ 45 h 52"/>
              <a:gd name="T4" fmla="*/ 52 w 52"/>
              <a:gd name="T5" fmla="*/ 26 h 52"/>
              <a:gd name="T6" fmla="*/ 45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2" y="2"/>
                  <a:pt x="7" y="7"/>
                </a:cubicBezTo>
                <a:cubicBezTo>
                  <a:pt x="2" y="12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2"/>
                  <a:pt x="26" y="52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4" name="Freeform 313"/>
          <p:cNvSpPr>
            <a:spLocks/>
          </p:cNvSpPr>
          <p:nvPr/>
        </p:nvSpPr>
        <p:spPr bwMode="auto">
          <a:xfrm>
            <a:off x="6198130" y="1720842"/>
            <a:ext cx="31744" cy="31187"/>
          </a:xfrm>
          <a:custGeom>
            <a:avLst/>
            <a:gdLst>
              <a:gd name="T0" fmla="*/ 26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6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6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6" y="52"/>
                </a:moveTo>
                <a:cubicBezTo>
                  <a:pt x="33" y="52"/>
                  <a:pt x="40" y="49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49"/>
                  <a:pt x="19" y="52"/>
                  <a:pt x="26" y="52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5" name="Freeform 314"/>
          <p:cNvSpPr>
            <a:spLocks/>
          </p:cNvSpPr>
          <p:nvPr/>
        </p:nvSpPr>
        <p:spPr bwMode="auto">
          <a:xfrm>
            <a:off x="6099001" y="1720286"/>
            <a:ext cx="32300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6" name="Freeform 315"/>
          <p:cNvSpPr>
            <a:spLocks/>
          </p:cNvSpPr>
          <p:nvPr/>
        </p:nvSpPr>
        <p:spPr bwMode="auto">
          <a:xfrm>
            <a:off x="6075611" y="1928568"/>
            <a:ext cx="31744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" name="Freeform 316"/>
          <p:cNvSpPr>
            <a:spLocks/>
          </p:cNvSpPr>
          <p:nvPr/>
        </p:nvSpPr>
        <p:spPr bwMode="auto">
          <a:xfrm>
            <a:off x="5375582" y="1641762"/>
            <a:ext cx="31744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8 w 52"/>
              <a:gd name="T11" fmla="*/ 8 h 53"/>
              <a:gd name="T12" fmla="*/ 0 w 52"/>
              <a:gd name="T13" fmla="*/ 27 h 53"/>
              <a:gd name="T14" fmla="*/ 8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1"/>
                  <a:pt x="52" y="34"/>
                  <a:pt x="52" y="27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1"/>
                  <a:pt x="8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8" name="Freeform 317"/>
          <p:cNvSpPr>
            <a:spLocks/>
          </p:cNvSpPr>
          <p:nvPr/>
        </p:nvSpPr>
        <p:spPr bwMode="auto">
          <a:xfrm>
            <a:off x="5460788" y="1936921"/>
            <a:ext cx="32300" cy="31187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2"/>
                  <a:pt x="27" y="52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9" name="Freeform 318"/>
          <p:cNvSpPr>
            <a:spLocks/>
          </p:cNvSpPr>
          <p:nvPr/>
        </p:nvSpPr>
        <p:spPr bwMode="auto">
          <a:xfrm>
            <a:off x="5589990" y="1784330"/>
            <a:ext cx="31744" cy="32300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0" name="Freeform 319"/>
          <p:cNvSpPr>
            <a:spLocks/>
          </p:cNvSpPr>
          <p:nvPr/>
        </p:nvSpPr>
        <p:spPr bwMode="auto">
          <a:xfrm>
            <a:off x="5627303" y="2083387"/>
            <a:ext cx="32300" cy="32300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1" name="Freeform 320"/>
          <p:cNvSpPr>
            <a:spLocks/>
          </p:cNvSpPr>
          <p:nvPr/>
        </p:nvSpPr>
        <p:spPr bwMode="auto">
          <a:xfrm>
            <a:off x="5519820" y="2266052"/>
            <a:ext cx="32300" cy="31187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2"/>
                  <a:pt x="27" y="52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2" name="Freeform 321"/>
          <p:cNvSpPr>
            <a:spLocks/>
          </p:cNvSpPr>
          <p:nvPr/>
        </p:nvSpPr>
        <p:spPr bwMode="auto">
          <a:xfrm>
            <a:off x="5989847" y="2132395"/>
            <a:ext cx="32300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3" name="Freeform 322"/>
          <p:cNvSpPr>
            <a:spLocks/>
          </p:cNvSpPr>
          <p:nvPr/>
        </p:nvSpPr>
        <p:spPr bwMode="auto">
          <a:xfrm>
            <a:off x="5349964" y="1777090"/>
            <a:ext cx="31187" cy="32300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4" name="Freeform 323"/>
          <p:cNvSpPr>
            <a:spLocks/>
          </p:cNvSpPr>
          <p:nvPr/>
        </p:nvSpPr>
        <p:spPr bwMode="auto">
          <a:xfrm>
            <a:off x="5485292" y="1456870"/>
            <a:ext cx="31187" cy="32300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49" y="40"/>
                  <a:pt x="52" y="34"/>
                  <a:pt x="52" y="27"/>
                </a:cubicBezTo>
                <a:cubicBezTo>
                  <a:pt x="52" y="20"/>
                  <a:pt x="49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4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5" name="Freeform 324"/>
          <p:cNvSpPr>
            <a:spLocks/>
          </p:cNvSpPr>
          <p:nvPr/>
        </p:nvSpPr>
        <p:spPr bwMode="auto">
          <a:xfrm>
            <a:off x="5279794" y="1730867"/>
            <a:ext cx="32300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3" y="50"/>
                  <a:pt x="20" y="53"/>
                  <a:pt x="26" y="5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6" name="Freeform 325"/>
          <p:cNvSpPr>
            <a:spLocks/>
          </p:cNvSpPr>
          <p:nvPr/>
        </p:nvSpPr>
        <p:spPr bwMode="auto">
          <a:xfrm>
            <a:off x="5743696" y="2038835"/>
            <a:ext cx="32300" cy="32300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3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7" name="Freeform 326"/>
          <p:cNvSpPr>
            <a:spLocks/>
          </p:cNvSpPr>
          <p:nvPr/>
        </p:nvSpPr>
        <p:spPr bwMode="auto">
          <a:xfrm>
            <a:off x="5951978" y="1825541"/>
            <a:ext cx="31744" cy="31744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8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8" name="Freeform 327"/>
          <p:cNvSpPr>
            <a:spLocks/>
          </p:cNvSpPr>
          <p:nvPr/>
        </p:nvSpPr>
        <p:spPr bwMode="auto">
          <a:xfrm>
            <a:off x="6044424" y="1611689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9" name="Freeform 328"/>
          <p:cNvSpPr>
            <a:spLocks/>
          </p:cNvSpPr>
          <p:nvPr/>
        </p:nvSpPr>
        <p:spPr bwMode="auto">
          <a:xfrm>
            <a:off x="6559004" y="1501422"/>
            <a:ext cx="31744" cy="32300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0" name="Freeform 329"/>
          <p:cNvSpPr>
            <a:spLocks/>
          </p:cNvSpPr>
          <p:nvPr/>
        </p:nvSpPr>
        <p:spPr bwMode="auto">
          <a:xfrm>
            <a:off x="6066700" y="4116646"/>
            <a:ext cx="31744" cy="31744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49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49"/>
                  <a:pt x="20" y="52"/>
                  <a:pt x="27" y="52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1" name="Freeform 330"/>
          <p:cNvSpPr>
            <a:spLocks/>
          </p:cNvSpPr>
          <p:nvPr/>
        </p:nvSpPr>
        <p:spPr bwMode="auto">
          <a:xfrm>
            <a:off x="6222633" y="4366139"/>
            <a:ext cx="31744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8 w 52"/>
              <a:gd name="T11" fmla="*/ 8 h 53"/>
              <a:gd name="T12" fmla="*/ 0 w 52"/>
              <a:gd name="T13" fmla="*/ 27 h 53"/>
              <a:gd name="T14" fmla="*/ 8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4"/>
                  <a:pt x="52" y="27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2" name="Freeform 331"/>
          <p:cNvSpPr>
            <a:spLocks/>
          </p:cNvSpPr>
          <p:nvPr/>
        </p:nvSpPr>
        <p:spPr bwMode="auto">
          <a:xfrm>
            <a:off x="5942511" y="3946233"/>
            <a:ext cx="31744" cy="31744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3" name="Freeform 332"/>
          <p:cNvSpPr>
            <a:spLocks/>
          </p:cNvSpPr>
          <p:nvPr/>
        </p:nvSpPr>
        <p:spPr bwMode="auto">
          <a:xfrm>
            <a:off x="6124618" y="4517617"/>
            <a:ext cx="31744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4" name="Freeform 333"/>
          <p:cNvSpPr>
            <a:spLocks/>
          </p:cNvSpPr>
          <p:nvPr/>
        </p:nvSpPr>
        <p:spPr bwMode="auto">
          <a:xfrm>
            <a:off x="6151907" y="3773035"/>
            <a:ext cx="31744" cy="31744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49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49"/>
                  <a:pt x="20" y="52"/>
                  <a:pt x="27" y="52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5" name="Freeform 334"/>
          <p:cNvSpPr>
            <a:spLocks/>
          </p:cNvSpPr>
          <p:nvPr/>
        </p:nvSpPr>
        <p:spPr bwMode="auto">
          <a:xfrm>
            <a:off x="5612823" y="4338850"/>
            <a:ext cx="32300" cy="31187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2"/>
                  <a:pt x="27" y="52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6" name="Freeform 335"/>
          <p:cNvSpPr>
            <a:spLocks/>
          </p:cNvSpPr>
          <p:nvPr/>
        </p:nvSpPr>
        <p:spPr bwMode="auto">
          <a:xfrm>
            <a:off x="5437955" y="3080246"/>
            <a:ext cx="31744" cy="31744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" name="Freeform 336"/>
          <p:cNvSpPr>
            <a:spLocks/>
          </p:cNvSpPr>
          <p:nvPr/>
        </p:nvSpPr>
        <p:spPr bwMode="auto">
          <a:xfrm>
            <a:off x="6102342" y="4127784"/>
            <a:ext cx="31187" cy="31187"/>
          </a:xfrm>
          <a:custGeom>
            <a:avLst/>
            <a:gdLst>
              <a:gd name="T0" fmla="*/ 26 w 52"/>
              <a:gd name="T1" fmla="*/ 52 h 52"/>
              <a:gd name="T2" fmla="*/ 45 w 52"/>
              <a:gd name="T3" fmla="*/ 45 h 52"/>
              <a:gd name="T4" fmla="*/ 52 w 52"/>
              <a:gd name="T5" fmla="*/ 26 h 52"/>
              <a:gd name="T6" fmla="*/ 45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2" y="2"/>
                  <a:pt x="7" y="7"/>
                </a:cubicBezTo>
                <a:cubicBezTo>
                  <a:pt x="2" y="12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2"/>
                  <a:pt x="26" y="52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" name="Freeform 337"/>
          <p:cNvSpPr>
            <a:spLocks/>
          </p:cNvSpPr>
          <p:nvPr/>
        </p:nvSpPr>
        <p:spPr bwMode="auto">
          <a:xfrm>
            <a:off x="5934714" y="4026984"/>
            <a:ext cx="31744" cy="32300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9" name="Freeform 338"/>
          <p:cNvSpPr>
            <a:spLocks/>
          </p:cNvSpPr>
          <p:nvPr/>
        </p:nvSpPr>
        <p:spPr bwMode="auto">
          <a:xfrm>
            <a:off x="5870670" y="4240835"/>
            <a:ext cx="31187" cy="31187"/>
          </a:xfrm>
          <a:custGeom>
            <a:avLst/>
            <a:gdLst>
              <a:gd name="T0" fmla="*/ 26 w 52"/>
              <a:gd name="T1" fmla="*/ 52 h 52"/>
              <a:gd name="T2" fmla="*/ 45 w 52"/>
              <a:gd name="T3" fmla="*/ 45 h 52"/>
              <a:gd name="T4" fmla="*/ 52 w 52"/>
              <a:gd name="T5" fmla="*/ 26 h 52"/>
              <a:gd name="T6" fmla="*/ 45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2" y="2"/>
                  <a:pt x="7" y="7"/>
                </a:cubicBezTo>
                <a:cubicBezTo>
                  <a:pt x="2" y="12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2"/>
                  <a:pt x="26" y="52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0" name="Freeform 339"/>
          <p:cNvSpPr>
            <a:spLocks/>
          </p:cNvSpPr>
          <p:nvPr/>
        </p:nvSpPr>
        <p:spPr bwMode="auto">
          <a:xfrm>
            <a:off x="6259389" y="4630111"/>
            <a:ext cx="31744" cy="31187"/>
          </a:xfrm>
          <a:custGeom>
            <a:avLst/>
            <a:gdLst>
              <a:gd name="T0" fmla="*/ 26 w 52"/>
              <a:gd name="T1" fmla="*/ 52 h 52"/>
              <a:gd name="T2" fmla="*/ 45 w 52"/>
              <a:gd name="T3" fmla="*/ 45 h 52"/>
              <a:gd name="T4" fmla="*/ 52 w 52"/>
              <a:gd name="T5" fmla="*/ 26 h 52"/>
              <a:gd name="T6" fmla="*/ 45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2"/>
                  <a:pt x="45" y="7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7" y="45"/>
                </a:cubicBezTo>
                <a:cubicBezTo>
                  <a:pt x="12" y="50"/>
                  <a:pt x="19" y="52"/>
                  <a:pt x="26" y="52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1" name="Freeform 340"/>
          <p:cNvSpPr>
            <a:spLocks/>
          </p:cNvSpPr>
          <p:nvPr/>
        </p:nvSpPr>
        <p:spPr bwMode="auto">
          <a:xfrm>
            <a:off x="5553234" y="4119987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49" y="40"/>
                  <a:pt x="52" y="33"/>
                  <a:pt x="52" y="26"/>
                </a:cubicBezTo>
                <a:cubicBezTo>
                  <a:pt x="52" y="19"/>
                  <a:pt x="49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2" name="Freeform 341"/>
          <p:cNvSpPr>
            <a:spLocks/>
          </p:cNvSpPr>
          <p:nvPr/>
        </p:nvSpPr>
        <p:spPr bwMode="auto">
          <a:xfrm>
            <a:off x="5618949" y="3783060"/>
            <a:ext cx="31744" cy="31744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1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1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3" name="Freeform 342"/>
          <p:cNvSpPr>
            <a:spLocks/>
          </p:cNvSpPr>
          <p:nvPr/>
        </p:nvSpPr>
        <p:spPr bwMode="auto">
          <a:xfrm>
            <a:off x="5351635" y="4642363"/>
            <a:ext cx="31187" cy="31187"/>
          </a:xfrm>
          <a:custGeom>
            <a:avLst/>
            <a:gdLst>
              <a:gd name="T0" fmla="*/ 26 w 52"/>
              <a:gd name="T1" fmla="*/ 52 h 52"/>
              <a:gd name="T2" fmla="*/ 45 w 52"/>
              <a:gd name="T3" fmla="*/ 45 h 52"/>
              <a:gd name="T4" fmla="*/ 52 w 52"/>
              <a:gd name="T5" fmla="*/ 26 h 52"/>
              <a:gd name="T6" fmla="*/ 45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49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2" y="2"/>
                  <a:pt x="7" y="7"/>
                </a:cubicBezTo>
                <a:cubicBezTo>
                  <a:pt x="2" y="12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49"/>
                  <a:pt x="19" y="52"/>
                  <a:pt x="26" y="52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4" name="Freeform 343"/>
          <p:cNvSpPr>
            <a:spLocks/>
          </p:cNvSpPr>
          <p:nvPr/>
        </p:nvSpPr>
        <p:spPr bwMode="auto">
          <a:xfrm>
            <a:off x="5710281" y="3771365"/>
            <a:ext cx="31744" cy="31187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2"/>
                  <a:pt x="27" y="52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5" name="Freeform 344"/>
          <p:cNvSpPr>
            <a:spLocks/>
          </p:cNvSpPr>
          <p:nvPr/>
        </p:nvSpPr>
        <p:spPr bwMode="auto">
          <a:xfrm>
            <a:off x="6083964" y="4126670"/>
            <a:ext cx="32300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6" name="Freeform 345"/>
          <p:cNvSpPr>
            <a:spLocks/>
          </p:cNvSpPr>
          <p:nvPr/>
        </p:nvSpPr>
        <p:spPr bwMode="auto">
          <a:xfrm>
            <a:off x="5537641" y="4553259"/>
            <a:ext cx="31744" cy="31187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2"/>
                  <a:pt x="27" y="52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7" name="Freeform 346"/>
          <p:cNvSpPr>
            <a:spLocks/>
          </p:cNvSpPr>
          <p:nvPr/>
        </p:nvSpPr>
        <p:spPr bwMode="auto">
          <a:xfrm>
            <a:off x="5787134" y="4234152"/>
            <a:ext cx="31744" cy="31744"/>
          </a:xfrm>
          <a:custGeom>
            <a:avLst/>
            <a:gdLst>
              <a:gd name="T0" fmla="*/ 26 w 52"/>
              <a:gd name="T1" fmla="*/ 53 h 53"/>
              <a:gd name="T2" fmla="*/ 44 w 52"/>
              <a:gd name="T3" fmla="*/ 45 h 53"/>
              <a:gd name="T4" fmla="*/ 52 w 52"/>
              <a:gd name="T5" fmla="*/ 27 h 53"/>
              <a:gd name="T6" fmla="*/ 44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4" y="45"/>
                </a:cubicBezTo>
                <a:cubicBezTo>
                  <a:pt x="49" y="40"/>
                  <a:pt x="52" y="34"/>
                  <a:pt x="52" y="27"/>
                </a:cubicBezTo>
                <a:cubicBezTo>
                  <a:pt x="52" y="20"/>
                  <a:pt x="49" y="13"/>
                  <a:pt x="44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4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8" name="Freeform 347"/>
          <p:cNvSpPr>
            <a:spLocks/>
          </p:cNvSpPr>
          <p:nvPr/>
        </p:nvSpPr>
        <p:spPr bwMode="auto">
          <a:xfrm>
            <a:off x="5671855" y="4087687"/>
            <a:ext cx="31744" cy="31187"/>
          </a:xfrm>
          <a:custGeom>
            <a:avLst/>
            <a:gdLst>
              <a:gd name="T0" fmla="*/ 26 w 52"/>
              <a:gd name="T1" fmla="*/ 52 h 52"/>
              <a:gd name="T2" fmla="*/ 45 w 52"/>
              <a:gd name="T3" fmla="*/ 45 h 52"/>
              <a:gd name="T4" fmla="*/ 52 w 52"/>
              <a:gd name="T5" fmla="*/ 26 h 52"/>
              <a:gd name="T6" fmla="*/ 45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49" y="40"/>
                  <a:pt x="52" y="33"/>
                  <a:pt x="52" y="26"/>
                </a:cubicBezTo>
                <a:cubicBezTo>
                  <a:pt x="52" y="19"/>
                  <a:pt x="49" y="12"/>
                  <a:pt x="45" y="7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7"/>
                </a:cubicBezTo>
                <a:cubicBezTo>
                  <a:pt x="2" y="12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2"/>
                  <a:pt x="26" y="52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9" name="Freeform 348"/>
          <p:cNvSpPr>
            <a:spLocks/>
          </p:cNvSpPr>
          <p:nvPr/>
        </p:nvSpPr>
        <p:spPr bwMode="auto">
          <a:xfrm>
            <a:off x="5726432" y="4096040"/>
            <a:ext cx="31187" cy="31187"/>
          </a:xfrm>
          <a:custGeom>
            <a:avLst/>
            <a:gdLst>
              <a:gd name="T0" fmla="*/ 26 w 52"/>
              <a:gd name="T1" fmla="*/ 52 h 52"/>
              <a:gd name="T2" fmla="*/ 44 w 52"/>
              <a:gd name="T3" fmla="*/ 45 h 52"/>
              <a:gd name="T4" fmla="*/ 52 w 52"/>
              <a:gd name="T5" fmla="*/ 26 h 52"/>
              <a:gd name="T6" fmla="*/ 44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50"/>
                  <a:pt x="44" y="45"/>
                </a:cubicBezTo>
                <a:cubicBezTo>
                  <a:pt x="49" y="40"/>
                  <a:pt x="52" y="33"/>
                  <a:pt x="52" y="26"/>
                </a:cubicBezTo>
                <a:cubicBezTo>
                  <a:pt x="52" y="19"/>
                  <a:pt x="49" y="12"/>
                  <a:pt x="44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2" y="2"/>
                  <a:pt x="7" y="7"/>
                </a:cubicBezTo>
                <a:cubicBezTo>
                  <a:pt x="2" y="12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2"/>
                  <a:pt x="26" y="52"/>
                </a:cubicBezTo>
                <a:close/>
              </a:path>
            </a:pathLst>
          </a:custGeom>
          <a:solidFill>
            <a:srgbClr val="FF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0" name="Freeform 349"/>
          <p:cNvSpPr>
            <a:spLocks/>
          </p:cNvSpPr>
          <p:nvPr/>
        </p:nvSpPr>
        <p:spPr bwMode="auto">
          <a:xfrm>
            <a:off x="3580122" y="2166366"/>
            <a:ext cx="31744" cy="32300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1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1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1" name="Freeform 350"/>
          <p:cNvSpPr>
            <a:spLocks/>
          </p:cNvSpPr>
          <p:nvPr/>
        </p:nvSpPr>
        <p:spPr bwMode="auto">
          <a:xfrm>
            <a:off x="4359231" y="2905935"/>
            <a:ext cx="32300" cy="32300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1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1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2" name="Freeform 351"/>
          <p:cNvSpPr>
            <a:spLocks/>
          </p:cNvSpPr>
          <p:nvPr/>
        </p:nvSpPr>
        <p:spPr bwMode="auto">
          <a:xfrm>
            <a:off x="4848193" y="1864524"/>
            <a:ext cx="31744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3" name="Freeform 352"/>
          <p:cNvSpPr>
            <a:spLocks/>
          </p:cNvSpPr>
          <p:nvPr/>
        </p:nvSpPr>
        <p:spPr bwMode="auto">
          <a:xfrm>
            <a:off x="4700057" y="2494383"/>
            <a:ext cx="31744" cy="32300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8 w 52"/>
              <a:gd name="T11" fmla="*/ 8 h 53"/>
              <a:gd name="T12" fmla="*/ 0 w 52"/>
              <a:gd name="T13" fmla="*/ 27 h 53"/>
              <a:gd name="T14" fmla="*/ 8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4"/>
                  <a:pt x="52" y="27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4" name="Freeform 353"/>
          <p:cNvSpPr>
            <a:spLocks/>
          </p:cNvSpPr>
          <p:nvPr/>
        </p:nvSpPr>
        <p:spPr bwMode="auto">
          <a:xfrm>
            <a:off x="3625231" y="2120143"/>
            <a:ext cx="31744" cy="31187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49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49"/>
                  <a:pt x="20" y="52"/>
                  <a:pt x="27" y="52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5" name="Freeform 354"/>
          <p:cNvSpPr>
            <a:spLocks/>
          </p:cNvSpPr>
          <p:nvPr/>
        </p:nvSpPr>
        <p:spPr bwMode="auto">
          <a:xfrm>
            <a:off x="3944337" y="2068908"/>
            <a:ext cx="31744" cy="32300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6" name="Freeform 355"/>
          <p:cNvSpPr>
            <a:spLocks/>
          </p:cNvSpPr>
          <p:nvPr/>
        </p:nvSpPr>
        <p:spPr bwMode="auto">
          <a:xfrm>
            <a:off x="4236155" y="2143533"/>
            <a:ext cx="32300" cy="32300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8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7" name="Freeform 356"/>
          <p:cNvSpPr>
            <a:spLocks/>
          </p:cNvSpPr>
          <p:nvPr/>
        </p:nvSpPr>
        <p:spPr bwMode="auto">
          <a:xfrm>
            <a:off x="4306882" y="2225398"/>
            <a:ext cx="31744" cy="32300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1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1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" name="Freeform 357"/>
          <p:cNvSpPr>
            <a:spLocks/>
          </p:cNvSpPr>
          <p:nvPr/>
        </p:nvSpPr>
        <p:spPr bwMode="auto">
          <a:xfrm>
            <a:off x="4142038" y="1897938"/>
            <a:ext cx="31187" cy="31744"/>
          </a:xfrm>
          <a:custGeom>
            <a:avLst/>
            <a:gdLst>
              <a:gd name="T0" fmla="*/ 26 w 52"/>
              <a:gd name="T1" fmla="*/ 52 h 52"/>
              <a:gd name="T2" fmla="*/ 45 w 52"/>
              <a:gd name="T3" fmla="*/ 45 h 52"/>
              <a:gd name="T4" fmla="*/ 52 w 52"/>
              <a:gd name="T5" fmla="*/ 26 h 52"/>
              <a:gd name="T6" fmla="*/ 45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49" y="40"/>
                  <a:pt x="52" y="33"/>
                  <a:pt x="52" y="26"/>
                </a:cubicBezTo>
                <a:cubicBezTo>
                  <a:pt x="52" y="19"/>
                  <a:pt x="49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2" y="2"/>
                  <a:pt x="7" y="7"/>
                </a:cubicBezTo>
                <a:cubicBezTo>
                  <a:pt x="2" y="12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2"/>
                  <a:pt x="26" y="52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9" name="Freeform 358"/>
          <p:cNvSpPr>
            <a:spLocks/>
          </p:cNvSpPr>
          <p:nvPr/>
        </p:nvSpPr>
        <p:spPr bwMode="auto">
          <a:xfrm>
            <a:off x="4197729" y="2318401"/>
            <a:ext cx="31187" cy="31187"/>
          </a:xfrm>
          <a:custGeom>
            <a:avLst/>
            <a:gdLst>
              <a:gd name="T0" fmla="*/ 26 w 52"/>
              <a:gd name="T1" fmla="*/ 52 h 52"/>
              <a:gd name="T2" fmla="*/ 45 w 52"/>
              <a:gd name="T3" fmla="*/ 45 h 52"/>
              <a:gd name="T4" fmla="*/ 52 w 52"/>
              <a:gd name="T5" fmla="*/ 26 h 52"/>
              <a:gd name="T6" fmla="*/ 45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2" y="2"/>
                  <a:pt x="7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7" y="45"/>
                </a:cubicBezTo>
                <a:cubicBezTo>
                  <a:pt x="12" y="50"/>
                  <a:pt x="19" y="52"/>
                  <a:pt x="26" y="52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" name="Freeform 359"/>
          <p:cNvSpPr>
            <a:spLocks/>
          </p:cNvSpPr>
          <p:nvPr/>
        </p:nvSpPr>
        <p:spPr bwMode="auto">
          <a:xfrm>
            <a:off x="5036984" y="2849131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4"/>
                  <a:pt x="52" y="27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4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1" name="Freeform 360"/>
          <p:cNvSpPr>
            <a:spLocks/>
          </p:cNvSpPr>
          <p:nvPr/>
        </p:nvSpPr>
        <p:spPr bwMode="auto">
          <a:xfrm>
            <a:off x="3530000" y="2145761"/>
            <a:ext cx="31744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1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1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2" name="Freeform 361"/>
          <p:cNvSpPr>
            <a:spLocks/>
          </p:cNvSpPr>
          <p:nvPr/>
        </p:nvSpPr>
        <p:spPr bwMode="auto">
          <a:xfrm>
            <a:off x="3576223" y="1850044"/>
            <a:ext cx="31744" cy="31744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3" name="Freeform 362"/>
          <p:cNvSpPr>
            <a:spLocks/>
          </p:cNvSpPr>
          <p:nvPr/>
        </p:nvSpPr>
        <p:spPr bwMode="auto">
          <a:xfrm>
            <a:off x="3939325" y="2667023"/>
            <a:ext cx="31744" cy="31744"/>
          </a:xfrm>
          <a:custGeom>
            <a:avLst/>
            <a:gdLst>
              <a:gd name="T0" fmla="*/ 26 w 52"/>
              <a:gd name="T1" fmla="*/ 52 h 52"/>
              <a:gd name="T2" fmla="*/ 45 w 52"/>
              <a:gd name="T3" fmla="*/ 45 h 52"/>
              <a:gd name="T4" fmla="*/ 52 w 52"/>
              <a:gd name="T5" fmla="*/ 26 h 52"/>
              <a:gd name="T6" fmla="*/ 45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49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2" y="2"/>
                  <a:pt x="7" y="7"/>
                </a:cubicBezTo>
                <a:cubicBezTo>
                  <a:pt x="2" y="12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49"/>
                  <a:pt x="19" y="52"/>
                  <a:pt x="26" y="52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4" name="Freeform 363"/>
          <p:cNvSpPr>
            <a:spLocks/>
          </p:cNvSpPr>
          <p:nvPr/>
        </p:nvSpPr>
        <p:spPr bwMode="auto">
          <a:xfrm>
            <a:off x="5055362" y="1990941"/>
            <a:ext cx="32300" cy="31187"/>
          </a:xfrm>
          <a:custGeom>
            <a:avLst/>
            <a:gdLst>
              <a:gd name="T0" fmla="*/ 26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6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6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2"/>
                  <a:pt x="26" y="52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5" name="Freeform 364"/>
          <p:cNvSpPr>
            <a:spLocks/>
          </p:cNvSpPr>
          <p:nvPr/>
        </p:nvSpPr>
        <p:spPr bwMode="auto">
          <a:xfrm>
            <a:off x="5029187" y="2164695"/>
            <a:ext cx="31744" cy="31744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6" name="Freeform 365"/>
          <p:cNvSpPr>
            <a:spLocks/>
          </p:cNvSpPr>
          <p:nvPr/>
        </p:nvSpPr>
        <p:spPr bwMode="auto">
          <a:xfrm>
            <a:off x="3725474" y="1860069"/>
            <a:ext cx="31744" cy="32300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7" name="Freeform 366"/>
          <p:cNvSpPr>
            <a:spLocks/>
          </p:cNvSpPr>
          <p:nvPr/>
        </p:nvSpPr>
        <p:spPr bwMode="auto">
          <a:xfrm>
            <a:off x="4008938" y="2196439"/>
            <a:ext cx="31744" cy="31744"/>
          </a:xfrm>
          <a:custGeom>
            <a:avLst/>
            <a:gdLst>
              <a:gd name="T0" fmla="*/ 26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6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6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19" y="52"/>
                  <a:pt x="26" y="52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8" name="Freeform 367"/>
          <p:cNvSpPr>
            <a:spLocks/>
          </p:cNvSpPr>
          <p:nvPr/>
        </p:nvSpPr>
        <p:spPr bwMode="auto">
          <a:xfrm>
            <a:off x="4589233" y="2487143"/>
            <a:ext cx="31744" cy="31744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7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4" y="0"/>
                  <a:pt x="27" y="0"/>
                </a:cubicBezTo>
                <a:cubicBezTo>
                  <a:pt x="20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2"/>
                  <a:pt x="27" y="52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9" name="Freeform 368"/>
          <p:cNvSpPr>
            <a:spLocks/>
          </p:cNvSpPr>
          <p:nvPr/>
        </p:nvSpPr>
        <p:spPr bwMode="auto">
          <a:xfrm>
            <a:off x="4430515" y="2160240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4"/>
                  <a:pt x="52" y="27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4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0" name="Freeform 369"/>
          <p:cNvSpPr>
            <a:spLocks/>
          </p:cNvSpPr>
          <p:nvPr/>
        </p:nvSpPr>
        <p:spPr bwMode="auto">
          <a:xfrm>
            <a:off x="4973497" y="2491598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1" name="Freeform 370"/>
          <p:cNvSpPr>
            <a:spLocks/>
          </p:cNvSpPr>
          <p:nvPr/>
        </p:nvSpPr>
        <p:spPr bwMode="auto">
          <a:xfrm>
            <a:off x="5517035" y="2299466"/>
            <a:ext cx="31187" cy="31187"/>
          </a:xfrm>
          <a:custGeom>
            <a:avLst/>
            <a:gdLst>
              <a:gd name="T0" fmla="*/ 26 w 52"/>
              <a:gd name="T1" fmla="*/ 52 h 52"/>
              <a:gd name="T2" fmla="*/ 45 w 52"/>
              <a:gd name="T3" fmla="*/ 45 h 52"/>
              <a:gd name="T4" fmla="*/ 52 w 52"/>
              <a:gd name="T5" fmla="*/ 26 h 52"/>
              <a:gd name="T6" fmla="*/ 45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2"/>
                  <a:pt x="45" y="7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7"/>
                </a:cubicBezTo>
                <a:cubicBezTo>
                  <a:pt x="2" y="12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2"/>
                  <a:pt x="26" y="52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2" name="Freeform 371"/>
          <p:cNvSpPr>
            <a:spLocks/>
          </p:cNvSpPr>
          <p:nvPr/>
        </p:nvSpPr>
        <p:spPr bwMode="auto">
          <a:xfrm>
            <a:off x="5346623" y="2786758"/>
            <a:ext cx="31744" cy="32300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4"/>
                  <a:pt x="52" y="27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3" name="Freeform 372"/>
          <p:cNvSpPr>
            <a:spLocks/>
          </p:cNvSpPr>
          <p:nvPr/>
        </p:nvSpPr>
        <p:spPr bwMode="auto">
          <a:xfrm>
            <a:off x="5100471" y="2598524"/>
            <a:ext cx="32300" cy="31187"/>
          </a:xfrm>
          <a:custGeom>
            <a:avLst/>
            <a:gdLst>
              <a:gd name="T0" fmla="*/ 26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6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6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19" y="52"/>
                  <a:pt x="26" y="52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4" name="Freeform 373"/>
          <p:cNvSpPr>
            <a:spLocks/>
          </p:cNvSpPr>
          <p:nvPr/>
        </p:nvSpPr>
        <p:spPr bwMode="auto">
          <a:xfrm>
            <a:off x="5213523" y="2460969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1"/>
                  <a:pt x="52" y="34"/>
                  <a:pt x="52" y="27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1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5" name="Freeform 374"/>
          <p:cNvSpPr>
            <a:spLocks/>
          </p:cNvSpPr>
          <p:nvPr/>
        </p:nvSpPr>
        <p:spPr bwMode="auto">
          <a:xfrm>
            <a:off x="5446309" y="2371864"/>
            <a:ext cx="32300" cy="31744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6" name="Freeform 375"/>
          <p:cNvSpPr>
            <a:spLocks/>
          </p:cNvSpPr>
          <p:nvPr/>
        </p:nvSpPr>
        <p:spPr bwMode="auto">
          <a:xfrm>
            <a:off x="5400642" y="2540049"/>
            <a:ext cx="31744" cy="32300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7" name="Freeform 376"/>
          <p:cNvSpPr>
            <a:spLocks/>
          </p:cNvSpPr>
          <p:nvPr/>
        </p:nvSpPr>
        <p:spPr bwMode="auto">
          <a:xfrm>
            <a:off x="4760759" y="2528354"/>
            <a:ext cx="31187" cy="31187"/>
          </a:xfrm>
          <a:custGeom>
            <a:avLst/>
            <a:gdLst>
              <a:gd name="T0" fmla="*/ 26 w 52"/>
              <a:gd name="T1" fmla="*/ 52 h 52"/>
              <a:gd name="T2" fmla="*/ 45 w 52"/>
              <a:gd name="T3" fmla="*/ 45 h 52"/>
              <a:gd name="T4" fmla="*/ 52 w 52"/>
              <a:gd name="T5" fmla="*/ 26 h 52"/>
              <a:gd name="T6" fmla="*/ 45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2"/>
                  <a:pt x="45" y="7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7"/>
                </a:cubicBezTo>
                <a:cubicBezTo>
                  <a:pt x="2" y="12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2"/>
                  <a:pt x="26" y="52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8" name="Freeform 377"/>
          <p:cNvSpPr>
            <a:spLocks/>
          </p:cNvSpPr>
          <p:nvPr/>
        </p:nvSpPr>
        <p:spPr bwMode="auto">
          <a:xfrm>
            <a:off x="5103812" y="2358498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4"/>
                  <a:pt x="52" y="27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4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9" name="Freeform 378"/>
          <p:cNvSpPr>
            <a:spLocks/>
          </p:cNvSpPr>
          <p:nvPr/>
        </p:nvSpPr>
        <p:spPr bwMode="auto">
          <a:xfrm>
            <a:off x="5945852" y="2449274"/>
            <a:ext cx="32300" cy="31187"/>
          </a:xfrm>
          <a:custGeom>
            <a:avLst/>
            <a:gdLst>
              <a:gd name="T0" fmla="*/ 26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6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6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6" y="52"/>
                </a:moveTo>
                <a:cubicBezTo>
                  <a:pt x="33" y="52"/>
                  <a:pt x="40" y="49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49"/>
                  <a:pt x="19" y="52"/>
                  <a:pt x="26" y="52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0" name="Freeform 379"/>
          <p:cNvSpPr>
            <a:spLocks/>
          </p:cNvSpPr>
          <p:nvPr/>
        </p:nvSpPr>
        <p:spPr bwMode="auto">
          <a:xfrm>
            <a:off x="4756304" y="2514431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1" name="Freeform 380"/>
          <p:cNvSpPr>
            <a:spLocks/>
          </p:cNvSpPr>
          <p:nvPr/>
        </p:nvSpPr>
        <p:spPr bwMode="auto">
          <a:xfrm>
            <a:off x="4938412" y="2336779"/>
            <a:ext cx="31187" cy="31187"/>
          </a:xfrm>
          <a:custGeom>
            <a:avLst/>
            <a:gdLst>
              <a:gd name="T0" fmla="*/ 26 w 52"/>
              <a:gd name="T1" fmla="*/ 52 h 52"/>
              <a:gd name="T2" fmla="*/ 45 w 52"/>
              <a:gd name="T3" fmla="*/ 45 h 52"/>
              <a:gd name="T4" fmla="*/ 52 w 52"/>
              <a:gd name="T5" fmla="*/ 26 h 52"/>
              <a:gd name="T6" fmla="*/ 45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2"/>
                  <a:pt x="45" y="7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7"/>
                </a:cubicBezTo>
                <a:cubicBezTo>
                  <a:pt x="2" y="12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2"/>
                  <a:pt x="26" y="52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2" name="Freeform 381"/>
          <p:cNvSpPr>
            <a:spLocks/>
          </p:cNvSpPr>
          <p:nvPr/>
        </p:nvSpPr>
        <p:spPr bwMode="auto">
          <a:xfrm>
            <a:off x="4539668" y="2426440"/>
            <a:ext cx="31744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3" name="Freeform 382"/>
          <p:cNvSpPr>
            <a:spLocks/>
          </p:cNvSpPr>
          <p:nvPr/>
        </p:nvSpPr>
        <p:spPr bwMode="auto">
          <a:xfrm>
            <a:off x="5167856" y="2390242"/>
            <a:ext cx="31744" cy="31744"/>
          </a:xfrm>
          <a:custGeom>
            <a:avLst/>
            <a:gdLst>
              <a:gd name="T0" fmla="*/ 26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6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6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19" y="52"/>
                  <a:pt x="26" y="52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4" name="Freeform 383"/>
          <p:cNvSpPr>
            <a:spLocks/>
          </p:cNvSpPr>
          <p:nvPr/>
        </p:nvSpPr>
        <p:spPr bwMode="auto">
          <a:xfrm>
            <a:off x="4888847" y="2491041"/>
            <a:ext cx="31744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4"/>
                  <a:pt x="52" y="27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4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5" name="Freeform 384"/>
          <p:cNvSpPr>
            <a:spLocks/>
          </p:cNvSpPr>
          <p:nvPr/>
        </p:nvSpPr>
        <p:spPr bwMode="auto">
          <a:xfrm>
            <a:off x="4582550" y="2545618"/>
            <a:ext cx="31744" cy="31744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1" y="50"/>
                  <a:pt x="45" y="45"/>
                </a:cubicBezTo>
                <a:cubicBezTo>
                  <a:pt x="50" y="41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1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1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6" name="Freeform 385"/>
          <p:cNvSpPr>
            <a:spLocks/>
          </p:cNvSpPr>
          <p:nvPr/>
        </p:nvSpPr>
        <p:spPr bwMode="auto">
          <a:xfrm>
            <a:off x="4908896" y="2350701"/>
            <a:ext cx="31744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7" name="Freeform 386"/>
          <p:cNvSpPr>
            <a:spLocks/>
          </p:cNvSpPr>
          <p:nvPr/>
        </p:nvSpPr>
        <p:spPr bwMode="auto">
          <a:xfrm>
            <a:off x="4682236" y="2272735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8 w 52"/>
              <a:gd name="T11" fmla="*/ 8 h 53"/>
              <a:gd name="T12" fmla="*/ 0 w 52"/>
              <a:gd name="T13" fmla="*/ 26 h 53"/>
              <a:gd name="T14" fmla="*/ 8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2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8" y="8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8" name="Freeform 387"/>
          <p:cNvSpPr>
            <a:spLocks/>
          </p:cNvSpPr>
          <p:nvPr/>
        </p:nvSpPr>
        <p:spPr bwMode="auto">
          <a:xfrm>
            <a:off x="5662944" y="2884773"/>
            <a:ext cx="32300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rgbClr val="0000FF"/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9" name="Freeform 388"/>
          <p:cNvSpPr>
            <a:spLocks/>
          </p:cNvSpPr>
          <p:nvPr/>
        </p:nvSpPr>
        <p:spPr bwMode="auto">
          <a:xfrm>
            <a:off x="5268099" y="2295011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49" y="40"/>
                  <a:pt x="52" y="33"/>
                  <a:pt x="52" y="26"/>
                </a:cubicBezTo>
                <a:cubicBezTo>
                  <a:pt x="52" y="19"/>
                  <a:pt x="49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0" name="Freeform 389"/>
          <p:cNvSpPr>
            <a:spLocks/>
          </p:cNvSpPr>
          <p:nvPr/>
        </p:nvSpPr>
        <p:spPr bwMode="auto">
          <a:xfrm>
            <a:off x="4864343" y="3726256"/>
            <a:ext cx="31744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1" name="Freeform 390"/>
          <p:cNvSpPr>
            <a:spLocks/>
          </p:cNvSpPr>
          <p:nvPr/>
        </p:nvSpPr>
        <p:spPr bwMode="auto">
          <a:xfrm>
            <a:off x="4840953" y="3299667"/>
            <a:ext cx="31744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2" name="Freeform 391"/>
          <p:cNvSpPr>
            <a:spLocks/>
          </p:cNvSpPr>
          <p:nvPr/>
        </p:nvSpPr>
        <p:spPr bwMode="auto">
          <a:xfrm>
            <a:off x="5015821" y="3913932"/>
            <a:ext cx="31187" cy="32300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1"/>
                  <a:pt x="52" y="34"/>
                  <a:pt x="52" y="27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4"/>
                  <a:pt x="2" y="41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3" name="Freeform 392"/>
          <p:cNvSpPr>
            <a:spLocks/>
          </p:cNvSpPr>
          <p:nvPr/>
        </p:nvSpPr>
        <p:spPr bwMode="auto">
          <a:xfrm>
            <a:off x="5791589" y="3485116"/>
            <a:ext cx="31744" cy="31744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4" name="Freeform 393"/>
          <p:cNvSpPr>
            <a:spLocks/>
          </p:cNvSpPr>
          <p:nvPr/>
        </p:nvSpPr>
        <p:spPr bwMode="auto">
          <a:xfrm>
            <a:off x="5395073" y="3720130"/>
            <a:ext cx="31187" cy="31744"/>
          </a:xfrm>
          <a:custGeom>
            <a:avLst/>
            <a:gdLst>
              <a:gd name="T0" fmla="*/ 26 w 52"/>
              <a:gd name="T1" fmla="*/ 52 h 52"/>
              <a:gd name="T2" fmla="*/ 44 w 52"/>
              <a:gd name="T3" fmla="*/ 45 h 52"/>
              <a:gd name="T4" fmla="*/ 52 w 52"/>
              <a:gd name="T5" fmla="*/ 26 h 52"/>
              <a:gd name="T6" fmla="*/ 44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49"/>
                  <a:pt x="44" y="45"/>
                </a:cubicBezTo>
                <a:cubicBezTo>
                  <a:pt x="49" y="40"/>
                  <a:pt x="52" y="33"/>
                  <a:pt x="52" y="26"/>
                </a:cubicBezTo>
                <a:cubicBezTo>
                  <a:pt x="52" y="19"/>
                  <a:pt x="49" y="12"/>
                  <a:pt x="44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2" y="2"/>
                  <a:pt x="7" y="7"/>
                </a:cubicBezTo>
                <a:cubicBezTo>
                  <a:pt x="2" y="12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49"/>
                  <a:pt x="19" y="52"/>
                  <a:pt x="26" y="52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5" name="Freeform 394"/>
          <p:cNvSpPr>
            <a:spLocks/>
          </p:cNvSpPr>
          <p:nvPr/>
        </p:nvSpPr>
        <p:spPr bwMode="auto">
          <a:xfrm>
            <a:off x="4750735" y="3096953"/>
            <a:ext cx="31744" cy="31187"/>
          </a:xfrm>
          <a:custGeom>
            <a:avLst/>
            <a:gdLst>
              <a:gd name="T0" fmla="*/ 26 w 52"/>
              <a:gd name="T1" fmla="*/ 52 h 52"/>
              <a:gd name="T2" fmla="*/ 45 w 52"/>
              <a:gd name="T3" fmla="*/ 45 h 52"/>
              <a:gd name="T4" fmla="*/ 52 w 52"/>
              <a:gd name="T5" fmla="*/ 26 h 52"/>
              <a:gd name="T6" fmla="*/ 45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49" y="40"/>
                  <a:pt x="52" y="33"/>
                  <a:pt x="52" y="26"/>
                </a:cubicBezTo>
                <a:cubicBezTo>
                  <a:pt x="52" y="19"/>
                  <a:pt x="49" y="12"/>
                  <a:pt x="45" y="7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7"/>
                </a:cubicBezTo>
                <a:cubicBezTo>
                  <a:pt x="2" y="12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2"/>
                  <a:pt x="26" y="52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6" name="Freeform 395"/>
          <p:cNvSpPr>
            <a:spLocks/>
          </p:cNvSpPr>
          <p:nvPr/>
        </p:nvSpPr>
        <p:spPr bwMode="auto">
          <a:xfrm>
            <a:off x="4751849" y="3085258"/>
            <a:ext cx="32300" cy="32300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7" name="Freeform 396"/>
          <p:cNvSpPr>
            <a:spLocks/>
          </p:cNvSpPr>
          <p:nvPr/>
        </p:nvSpPr>
        <p:spPr bwMode="auto">
          <a:xfrm>
            <a:off x="5293160" y="4559385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8" name="Freeform 397"/>
          <p:cNvSpPr>
            <a:spLocks/>
          </p:cNvSpPr>
          <p:nvPr/>
        </p:nvSpPr>
        <p:spPr bwMode="auto">
          <a:xfrm>
            <a:off x="5246380" y="4171222"/>
            <a:ext cx="31744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1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1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" name="Freeform 398"/>
          <p:cNvSpPr>
            <a:spLocks/>
          </p:cNvSpPr>
          <p:nvPr/>
        </p:nvSpPr>
        <p:spPr bwMode="auto">
          <a:xfrm>
            <a:off x="5611152" y="3711219"/>
            <a:ext cx="31744" cy="31187"/>
          </a:xfrm>
          <a:custGeom>
            <a:avLst/>
            <a:gdLst>
              <a:gd name="T0" fmla="*/ 27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8 h 52"/>
              <a:gd name="T8" fmla="*/ 27 w 53"/>
              <a:gd name="T9" fmla="*/ 0 h 52"/>
              <a:gd name="T10" fmla="*/ 8 w 53"/>
              <a:gd name="T11" fmla="*/ 8 h 52"/>
              <a:gd name="T12" fmla="*/ 0 w 53"/>
              <a:gd name="T13" fmla="*/ 26 h 52"/>
              <a:gd name="T14" fmla="*/ 8 w 53"/>
              <a:gd name="T15" fmla="*/ 45 h 52"/>
              <a:gd name="T16" fmla="*/ 27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7" y="52"/>
                </a:moveTo>
                <a:cubicBezTo>
                  <a:pt x="34" y="52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8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2"/>
                  <a:pt x="27" y="52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0" name="Freeform 399"/>
          <p:cNvSpPr>
            <a:spLocks/>
          </p:cNvSpPr>
          <p:nvPr/>
        </p:nvSpPr>
        <p:spPr bwMode="auto">
          <a:xfrm>
            <a:off x="4972940" y="2959398"/>
            <a:ext cx="31744" cy="31187"/>
          </a:xfrm>
          <a:custGeom>
            <a:avLst/>
            <a:gdLst>
              <a:gd name="T0" fmla="*/ 26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6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6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6" y="52"/>
                </a:moveTo>
                <a:cubicBezTo>
                  <a:pt x="33" y="52"/>
                  <a:pt x="40" y="49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49"/>
                  <a:pt x="19" y="52"/>
                  <a:pt x="26" y="52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1" name="Freeform 400"/>
          <p:cNvSpPr>
            <a:spLocks/>
          </p:cNvSpPr>
          <p:nvPr/>
        </p:nvSpPr>
        <p:spPr bwMode="auto">
          <a:xfrm>
            <a:off x="4742938" y="3712890"/>
            <a:ext cx="32300" cy="31744"/>
          </a:xfrm>
          <a:custGeom>
            <a:avLst/>
            <a:gdLst>
              <a:gd name="T0" fmla="*/ 26 w 53"/>
              <a:gd name="T1" fmla="*/ 52 h 52"/>
              <a:gd name="T2" fmla="*/ 45 w 53"/>
              <a:gd name="T3" fmla="*/ 45 h 52"/>
              <a:gd name="T4" fmla="*/ 53 w 53"/>
              <a:gd name="T5" fmla="*/ 26 h 52"/>
              <a:gd name="T6" fmla="*/ 45 w 53"/>
              <a:gd name="T7" fmla="*/ 7 h 52"/>
              <a:gd name="T8" fmla="*/ 26 w 53"/>
              <a:gd name="T9" fmla="*/ 0 h 52"/>
              <a:gd name="T10" fmla="*/ 8 w 53"/>
              <a:gd name="T11" fmla="*/ 7 h 52"/>
              <a:gd name="T12" fmla="*/ 0 w 53"/>
              <a:gd name="T13" fmla="*/ 26 h 52"/>
              <a:gd name="T14" fmla="*/ 8 w 53"/>
              <a:gd name="T15" fmla="*/ 45 h 52"/>
              <a:gd name="T16" fmla="*/ 26 w 53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2">
                <a:moveTo>
                  <a:pt x="26" y="52"/>
                </a:moveTo>
                <a:cubicBezTo>
                  <a:pt x="33" y="52"/>
                  <a:pt x="40" y="49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3" y="2"/>
                  <a:pt x="8" y="7"/>
                </a:cubicBezTo>
                <a:cubicBezTo>
                  <a:pt x="3" y="12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49"/>
                  <a:pt x="19" y="52"/>
                  <a:pt x="26" y="52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2" name="Freeform 401"/>
          <p:cNvSpPr>
            <a:spLocks/>
          </p:cNvSpPr>
          <p:nvPr/>
        </p:nvSpPr>
        <p:spPr bwMode="auto">
          <a:xfrm>
            <a:off x="5025289" y="3606521"/>
            <a:ext cx="31187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4"/>
                  <a:pt x="52" y="27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4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3" name="Freeform 402"/>
          <p:cNvSpPr>
            <a:spLocks/>
          </p:cNvSpPr>
          <p:nvPr/>
        </p:nvSpPr>
        <p:spPr bwMode="auto">
          <a:xfrm>
            <a:off x="5157275" y="3574221"/>
            <a:ext cx="31744" cy="31744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49" y="40"/>
                  <a:pt x="52" y="33"/>
                  <a:pt x="52" y="26"/>
                </a:cubicBezTo>
                <a:cubicBezTo>
                  <a:pt x="52" y="19"/>
                  <a:pt x="49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4" name="Freeform 403"/>
          <p:cNvSpPr>
            <a:spLocks/>
          </p:cNvSpPr>
          <p:nvPr/>
        </p:nvSpPr>
        <p:spPr bwMode="auto">
          <a:xfrm>
            <a:off x="5215193" y="3169351"/>
            <a:ext cx="32300" cy="31744"/>
          </a:xfrm>
          <a:custGeom>
            <a:avLst/>
            <a:gdLst>
              <a:gd name="T0" fmla="*/ 27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7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7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7" y="53"/>
                </a:moveTo>
                <a:cubicBezTo>
                  <a:pt x="34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0" y="3"/>
                  <a:pt x="34" y="0"/>
                  <a:pt x="27" y="0"/>
                </a:cubicBezTo>
                <a:cubicBezTo>
                  <a:pt x="20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20" y="53"/>
                  <a:pt x="27" y="5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5" name="Freeform 404"/>
          <p:cNvSpPr>
            <a:spLocks/>
          </p:cNvSpPr>
          <p:nvPr/>
        </p:nvSpPr>
        <p:spPr bwMode="auto">
          <a:xfrm>
            <a:off x="4675553" y="3745747"/>
            <a:ext cx="31744" cy="31744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6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6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3"/>
                  <a:pt x="53" y="26"/>
                </a:cubicBezTo>
                <a:cubicBezTo>
                  <a:pt x="53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6" name="Freeform 405"/>
          <p:cNvSpPr>
            <a:spLocks/>
          </p:cNvSpPr>
          <p:nvPr/>
        </p:nvSpPr>
        <p:spPr bwMode="auto">
          <a:xfrm>
            <a:off x="4901656" y="2831310"/>
            <a:ext cx="31187" cy="32300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7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7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4"/>
                  <a:pt x="52" y="27"/>
                </a:cubicBezTo>
                <a:cubicBezTo>
                  <a:pt x="52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2" y="13"/>
                  <a:pt x="0" y="20"/>
                  <a:pt x="0" y="27"/>
                </a:cubicBezTo>
                <a:cubicBezTo>
                  <a:pt x="0" y="34"/>
                  <a:pt x="2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7" name="Freeform 406"/>
          <p:cNvSpPr>
            <a:spLocks/>
          </p:cNvSpPr>
          <p:nvPr/>
        </p:nvSpPr>
        <p:spPr bwMode="auto">
          <a:xfrm>
            <a:off x="4952334" y="3697296"/>
            <a:ext cx="31744" cy="32300"/>
          </a:xfrm>
          <a:custGeom>
            <a:avLst/>
            <a:gdLst>
              <a:gd name="T0" fmla="*/ 26 w 53"/>
              <a:gd name="T1" fmla="*/ 53 h 53"/>
              <a:gd name="T2" fmla="*/ 45 w 53"/>
              <a:gd name="T3" fmla="*/ 45 h 53"/>
              <a:gd name="T4" fmla="*/ 53 w 53"/>
              <a:gd name="T5" fmla="*/ 27 h 53"/>
              <a:gd name="T6" fmla="*/ 45 w 53"/>
              <a:gd name="T7" fmla="*/ 8 h 53"/>
              <a:gd name="T8" fmla="*/ 26 w 53"/>
              <a:gd name="T9" fmla="*/ 0 h 53"/>
              <a:gd name="T10" fmla="*/ 8 w 53"/>
              <a:gd name="T11" fmla="*/ 8 h 53"/>
              <a:gd name="T12" fmla="*/ 0 w 53"/>
              <a:gd name="T13" fmla="*/ 27 h 53"/>
              <a:gd name="T14" fmla="*/ 8 w 53"/>
              <a:gd name="T15" fmla="*/ 45 h 53"/>
              <a:gd name="T16" fmla="*/ 26 w 53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3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3" y="34"/>
                  <a:pt x="53" y="27"/>
                </a:cubicBezTo>
                <a:cubicBezTo>
                  <a:pt x="53" y="20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3" y="3"/>
                  <a:pt x="8" y="8"/>
                </a:cubicBezTo>
                <a:cubicBezTo>
                  <a:pt x="3" y="13"/>
                  <a:pt x="0" y="20"/>
                  <a:pt x="0" y="27"/>
                </a:cubicBezTo>
                <a:cubicBezTo>
                  <a:pt x="0" y="34"/>
                  <a:pt x="3" y="40"/>
                  <a:pt x="8" y="45"/>
                </a:cubicBezTo>
                <a:cubicBezTo>
                  <a:pt x="13" y="50"/>
                  <a:pt x="19" y="53"/>
                  <a:pt x="26" y="5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8" name="Freeform 407"/>
          <p:cNvSpPr>
            <a:spLocks/>
          </p:cNvSpPr>
          <p:nvPr/>
        </p:nvSpPr>
        <p:spPr bwMode="auto">
          <a:xfrm>
            <a:off x="4965700" y="4209092"/>
            <a:ext cx="31187" cy="31187"/>
          </a:xfrm>
          <a:custGeom>
            <a:avLst/>
            <a:gdLst>
              <a:gd name="T0" fmla="*/ 26 w 52"/>
              <a:gd name="T1" fmla="*/ 52 h 52"/>
              <a:gd name="T2" fmla="*/ 45 w 52"/>
              <a:gd name="T3" fmla="*/ 45 h 52"/>
              <a:gd name="T4" fmla="*/ 52 w 52"/>
              <a:gd name="T5" fmla="*/ 26 h 52"/>
              <a:gd name="T6" fmla="*/ 45 w 52"/>
              <a:gd name="T7" fmla="*/ 7 h 52"/>
              <a:gd name="T8" fmla="*/ 26 w 52"/>
              <a:gd name="T9" fmla="*/ 0 h 52"/>
              <a:gd name="T10" fmla="*/ 7 w 52"/>
              <a:gd name="T11" fmla="*/ 7 h 52"/>
              <a:gd name="T12" fmla="*/ 0 w 52"/>
              <a:gd name="T13" fmla="*/ 26 h 52"/>
              <a:gd name="T14" fmla="*/ 7 w 52"/>
              <a:gd name="T15" fmla="*/ 45 h 52"/>
              <a:gd name="T16" fmla="*/ 26 w 52"/>
              <a:gd name="T1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2">
                <a:moveTo>
                  <a:pt x="26" y="52"/>
                </a:moveTo>
                <a:cubicBezTo>
                  <a:pt x="33" y="52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2"/>
                  <a:pt x="45" y="7"/>
                </a:cubicBezTo>
                <a:cubicBezTo>
                  <a:pt x="40" y="2"/>
                  <a:pt x="33" y="0"/>
                  <a:pt x="26" y="0"/>
                </a:cubicBezTo>
                <a:cubicBezTo>
                  <a:pt x="19" y="0"/>
                  <a:pt x="12" y="2"/>
                  <a:pt x="7" y="7"/>
                </a:cubicBezTo>
                <a:cubicBezTo>
                  <a:pt x="2" y="12"/>
                  <a:pt x="0" y="19"/>
                  <a:pt x="0" y="26"/>
                </a:cubicBezTo>
                <a:cubicBezTo>
                  <a:pt x="0" y="33"/>
                  <a:pt x="2" y="40"/>
                  <a:pt x="7" y="45"/>
                </a:cubicBezTo>
                <a:cubicBezTo>
                  <a:pt x="12" y="50"/>
                  <a:pt x="19" y="52"/>
                  <a:pt x="26" y="52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" name="Freeform 408"/>
          <p:cNvSpPr>
            <a:spLocks/>
          </p:cNvSpPr>
          <p:nvPr/>
        </p:nvSpPr>
        <p:spPr bwMode="auto">
          <a:xfrm>
            <a:off x="5297615" y="3623228"/>
            <a:ext cx="31187" cy="32300"/>
          </a:xfrm>
          <a:custGeom>
            <a:avLst/>
            <a:gdLst>
              <a:gd name="T0" fmla="*/ 26 w 52"/>
              <a:gd name="T1" fmla="*/ 53 h 53"/>
              <a:gd name="T2" fmla="*/ 45 w 52"/>
              <a:gd name="T3" fmla="*/ 45 h 53"/>
              <a:gd name="T4" fmla="*/ 52 w 52"/>
              <a:gd name="T5" fmla="*/ 26 h 53"/>
              <a:gd name="T6" fmla="*/ 45 w 52"/>
              <a:gd name="T7" fmla="*/ 8 h 53"/>
              <a:gd name="T8" fmla="*/ 26 w 52"/>
              <a:gd name="T9" fmla="*/ 0 h 53"/>
              <a:gd name="T10" fmla="*/ 7 w 52"/>
              <a:gd name="T11" fmla="*/ 8 h 53"/>
              <a:gd name="T12" fmla="*/ 0 w 52"/>
              <a:gd name="T13" fmla="*/ 26 h 53"/>
              <a:gd name="T14" fmla="*/ 7 w 52"/>
              <a:gd name="T15" fmla="*/ 45 h 53"/>
              <a:gd name="T16" fmla="*/ 26 w 52"/>
              <a:gd name="T17" fmla="*/ 53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52" h="53">
                <a:moveTo>
                  <a:pt x="26" y="53"/>
                </a:moveTo>
                <a:cubicBezTo>
                  <a:pt x="33" y="53"/>
                  <a:pt x="40" y="50"/>
                  <a:pt x="45" y="45"/>
                </a:cubicBezTo>
                <a:cubicBezTo>
                  <a:pt x="50" y="40"/>
                  <a:pt x="52" y="33"/>
                  <a:pt x="52" y="26"/>
                </a:cubicBezTo>
                <a:cubicBezTo>
                  <a:pt x="52" y="19"/>
                  <a:pt x="50" y="13"/>
                  <a:pt x="45" y="8"/>
                </a:cubicBezTo>
                <a:cubicBezTo>
                  <a:pt x="40" y="3"/>
                  <a:pt x="33" y="0"/>
                  <a:pt x="26" y="0"/>
                </a:cubicBezTo>
                <a:cubicBezTo>
                  <a:pt x="19" y="0"/>
                  <a:pt x="12" y="3"/>
                  <a:pt x="7" y="8"/>
                </a:cubicBezTo>
                <a:cubicBezTo>
                  <a:pt x="3" y="13"/>
                  <a:pt x="0" y="19"/>
                  <a:pt x="0" y="26"/>
                </a:cubicBezTo>
                <a:cubicBezTo>
                  <a:pt x="0" y="33"/>
                  <a:pt x="3" y="40"/>
                  <a:pt x="7" y="45"/>
                </a:cubicBezTo>
                <a:cubicBezTo>
                  <a:pt x="12" y="50"/>
                  <a:pt x="19" y="53"/>
                  <a:pt x="26" y="53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 w="28575" cap="flat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20" name="Picture 219"/>
          <p:cNvPicPr>
            <a:picLocks noChangeAspect="1"/>
          </p:cNvPicPr>
          <p:nvPr/>
        </p:nvPicPr>
        <p:blipFill rotWithShape="1"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" r="60979"/>
          <a:stretch/>
        </p:blipFill>
        <p:spPr>
          <a:xfrm>
            <a:off x="3507135" y="2894047"/>
            <a:ext cx="625104" cy="904217"/>
          </a:xfrm>
          <a:prstGeom prst="rect">
            <a:avLst/>
          </a:prstGeom>
          <a:ln>
            <a:noFill/>
          </a:ln>
        </p:spPr>
      </p:pic>
      <p:pic>
        <p:nvPicPr>
          <p:cNvPr id="223" name="Picture 222"/>
          <p:cNvPicPr>
            <a:picLocks noChangeAspect="1"/>
          </p:cNvPicPr>
          <p:nvPr/>
        </p:nvPicPr>
        <p:blipFill rotWithShape="1"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90" t="-483" r="-2337" b="79530"/>
          <a:stretch/>
        </p:blipFill>
        <p:spPr>
          <a:xfrm flipH="1">
            <a:off x="3018163" y="3040403"/>
            <a:ext cx="545826" cy="641554"/>
          </a:xfrm>
          <a:prstGeom prst="rect">
            <a:avLst/>
          </a:prstGeom>
        </p:spPr>
      </p:pic>
      <p:pic>
        <p:nvPicPr>
          <p:cNvPr id="224" name="Picture 223"/>
          <p:cNvPicPr>
            <a:picLocks noChangeAspect="1"/>
          </p:cNvPicPr>
          <p:nvPr/>
        </p:nvPicPr>
        <p:blipFill rotWithShape="1"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96" t="25662" r="47857" b="53385"/>
          <a:stretch/>
        </p:blipFill>
        <p:spPr>
          <a:xfrm flipH="1">
            <a:off x="1722310" y="2224209"/>
            <a:ext cx="545826" cy="641554"/>
          </a:xfrm>
          <a:prstGeom prst="rect">
            <a:avLst/>
          </a:prstGeom>
        </p:spPr>
      </p:pic>
      <p:sp>
        <p:nvSpPr>
          <p:cNvPr id="225" name="Google Shape;67;p13"/>
          <p:cNvSpPr txBox="1"/>
          <p:nvPr/>
        </p:nvSpPr>
        <p:spPr>
          <a:xfrm>
            <a:off x="1487220" y="2843704"/>
            <a:ext cx="1775429" cy="207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1100" dirty="0">
                <a:solidFill>
                  <a:srgbClr val="FF00FF"/>
                </a:solidFill>
              </a:rPr>
              <a:t>The chairman said that…</a:t>
            </a:r>
          </a:p>
        </p:txBody>
      </p:sp>
      <p:sp>
        <p:nvSpPr>
          <p:cNvPr id="226" name="Rectangle 225"/>
          <p:cNvSpPr/>
          <p:nvPr/>
        </p:nvSpPr>
        <p:spPr>
          <a:xfrm>
            <a:off x="2722979" y="3692047"/>
            <a:ext cx="1890261" cy="2616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 algn="ctr"/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The officer resigned from…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5725749" y="3287777"/>
            <a:ext cx="1313180" cy="26161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lvl="0" algn="ctr"/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Stock prices fell…</a:t>
            </a:r>
          </a:p>
        </p:txBody>
      </p:sp>
      <p:pic>
        <p:nvPicPr>
          <p:cNvPr id="228" name="Picture 227"/>
          <p:cNvPicPr>
            <a:picLocks noChangeAspect="1"/>
          </p:cNvPicPr>
          <p:nvPr/>
        </p:nvPicPr>
        <p:blipFill rotWithShape="1">
          <a:blip r:embed="rId4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557" t="265" r="-992" b="78782"/>
          <a:stretch/>
        </p:blipFill>
        <p:spPr>
          <a:xfrm flipH="1">
            <a:off x="5653936" y="2632326"/>
            <a:ext cx="456973" cy="64155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99" name="TextBox 198">
            <a:extLst>
              <a:ext uri="{FF2B5EF4-FFF2-40B4-BE49-F238E27FC236}">
                <a16:creationId xmlns:a16="http://schemas.microsoft.com/office/drawing/2014/main" id="{6862868B-69F1-4B43-B323-89F163560334}"/>
              </a:ext>
            </a:extLst>
          </p:cNvPr>
          <p:cNvSpPr txBox="1"/>
          <p:nvPr/>
        </p:nvSpPr>
        <p:spPr>
          <a:xfrm>
            <a:off x="5623420" y="4717256"/>
            <a:ext cx="3520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Dehak</a:t>
            </a:r>
            <a:r>
              <a:rPr lang="en-US" dirty="0"/>
              <a:t> et al. 2010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909056-28DC-4B13-8435-1A5152EF4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0006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00FF"/>
      </a:accent1>
      <a:accent2>
        <a:srgbClr val="0000FF"/>
      </a:accent2>
      <a:accent3>
        <a:srgbClr val="00FF00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2002</Words>
  <Application>Microsoft Office PowerPoint</Application>
  <PresentationFormat>On-screen Show (16:9)</PresentationFormat>
  <Paragraphs>377</Paragraphs>
  <Slides>26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Calibri Light</vt:lpstr>
      <vt:lpstr>Cambria Math</vt:lpstr>
      <vt:lpstr>Lato</vt:lpstr>
      <vt:lpstr>Calibri</vt:lpstr>
      <vt:lpstr>Arial</vt:lpstr>
      <vt:lpstr>Office Theme</vt:lpstr>
      <vt:lpstr>A Quantitative Model Of The Language Familiarity Effect In Infancy</vt:lpstr>
      <vt:lpstr>The Language Familiarity Effect</vt:lpstr>
      <vt:lpstr>Visual Fixation Procedure</vt:lpstr>
      <vt:lpstr>Visual Fixation Procedure</vt:lpstr>
      <vt:lpstr>How could infants learn this?</vt:lpstr>
      <vt:lpstr>Short Timescale – Phonetic Information</vt:lpstr>
      <vt:lpstr>Short Timescale – Phonetic Information</vt:lpstr>
      <vt:lpstr>Long Timescale – Speaker Information</vt:lpstr>
      <vt:lpstr>Long Timescale – Speaker Information</vt:lpstr>
      <vt:lpstr>Long Timescale – Speaker Information</vt:lpstr>
      <vt:lpstr>Long Timescale – Speaker Information</vt:lpstr>
      <vt:lpstr>Long Timescale – Speaker Information</vt:lpstr>
      <vt:lpstr>Long Timescale – Speaker Information</vt:lpstr>
      <vt:lpstr>PowerPoint Presentation</vt:lpstr>
      <vt:lpstr>Visual Fixation Procedure</vt:lpstr>
      <vt:lpstr>Visual Fixation Procedure</vt:lpstr>
      <vt:lpstr>Machine ABX Task</vt:lpstr>
      <vt:lpstr>Machine ABX Task</vt:lpstr>
      <vt:lpstr>Predicted Results</vt:lpstr>
      <vt:lpstr>Predicted Results</vt:lpstr>
      <vt:lpstr>Experimental Paradigm</vt:lpstr>
      <vt:lpstr>Results</vt:lpstr>
      <vt:lpstr>Conclusion</vt:lpstr>
      <vt:lpstr>Next Steps</vt:lpstr>
      <vt:lpstr>Acknowledgements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Who’s talking? The Language Familiarity Effect (LFE)</dc:title>
  <cp:lastModifiedBy>Craig Thorburn</cp:lastModifiedBy>
  <cp:revision>93</cp:revision>
  <dcterms:modified xsi:type="dcterms:W3CDTF">2019-11-16T02:14:34Z</dcterms:modified>
</cp:coreProperties>
</file>