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672873-A2F6-414D-AFAB-556C55DB5AB1}">
  <a:tblStyle styleId="{77672873-A2F6-414D-AFAB-556C55DB5A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b009186d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b009186d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009186d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009186d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009186d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009186d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009186db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009186db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009186d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009186d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009186db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009186db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009186db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b009186db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009186db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009186db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009186db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b009186db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3ddafb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3ddafb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009186d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009186d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b3ddafb9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b3ddafb9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b3ddafb9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b3ddafb9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b3ddafb99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b3ddafb99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b009186db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b009186db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b009186db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b009186db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b009186db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b009186db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b3ddafb9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b3ddafb9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009186db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009186db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b009186d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b009186d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b009186d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b009186d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009186d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009186d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b009186db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b009186db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40b688d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40b688d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b40b688d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b40b688d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b40b688d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b40b688d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b40b688d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b40b688d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b40b688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b40b688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b40b688d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b40b688d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b40b688d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b40b688d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b40b688d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b40b688d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b40b688d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b40b688d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009186d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009186d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b40b688d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b40b688d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b40b688d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b40b688d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6b40b688d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6b40b688d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40b688d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40b688d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b40b688d7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b40b688d7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b40b688d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b40b688d7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009186d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009186d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009186d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009186d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009186d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009186d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009186d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009186d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009186d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009186d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  <a:defRPr sz="1800">
                <a:solidFill>
                  <a:srgbClr val="CCCCCC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chemeClr val="lt2"/>
                </a:solidFill>
              </a:defRPr>
            </a:lvl1pPr>
            <a:lvl2pPr lvl="1" algn="r">
              <a:buNone/>
              <a:defRPr sz="1600">
                <a:solidFill>
                  <a:schemeClr val="lt2"/>
                </a:solidFill>
              </a:defRPr>
            </a:lvl2pPr>
            <a:lvl3pPr lvl="2" algn="r">
              <a:buNone/>
              <a:defRPr sz="1600">
                <a:solidFill>
                  <a:schemeClr val="lt2"/>
                </a:solidFill>
              </a:defRPr>
            </a:lvl3pPr>
            <a:lvl4pPr lvl="3" algn="r">
              <a:buNone/>
              <a:defRPr sz="1600">
                <a:solidFill>
                  <a:schemeClr val="lt2"/>
                </a:solidFill>
              </a:defRPr>
            </a:lvl4pPr>
            <a:lvl5pPr lvl="4" algn="r">
              <a:buNone/>
              <a:defRPr sz="1600">
                <a:solidFill>
                  <a:schemeClr val="lt2"/>
                </a:solidFill>
              </a:defRPr>
            </a:lvl5pPr>
            <a:lvl6pPr lvl="5" algn="r">
              <a:buNone/>
              <a:defRPr sz="1600">
                <a:solidFill>
                  <a:schemeClr val="lt2"/>
                </a:solidFill>
              </a:defRPr>
            </a:lvl6pPr>
            <a:lvl7pPr lvl="6" algn="r">
              <a:buNone/>
              <a:defRPr sz="1600">
                <a:solidFill>
                  <a:schemeClr val="lt2"/>
                </a:solidFill>
              </a:defRPr>
            </a:lvl7pPr>
            <a:lvl8pPr lvl="7" algn="r">
              <a:buNone/>
              <a:defRPr sz="1600">
                <a:solidFill>
                  <a:schemeClr val="lt2"/>
                </a:solidFill>
              </a:defRPr>
            </a:lvl8pPr>
            <a:lvl9pPr lvl="8" algn="r">
              <a:buNone/>
              <a:defRPr sz="16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Word segmentation as a filter on learnable stress systems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Budnick, UPenn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NECPhon (November 16, 2019)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models of stress acquisition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“Since a data point consists of a single word at a time, the learners here included the assumption that children can successfully identify words in fluent speech by the time they are acquiring the metrical phonology system.”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	Pearl (2011): p. 102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B7B7B7"/>
                </a:solidFill>
              </a:rPr>
              <a:t>Same in Dresher &amp; Kaye (1990), Tesar (1998), Dresher (1999), Apoussidou (2006), Pearl (2011), Jarosz (2013), etc.</a:t>
            </a:r>
            <a:endParaRPr sz="2000">
              <a:solidFill>
                <a:srgbClr val="B7B7B7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18300" y="4196025"/>
            <a:ext cx="834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EA9999"/>
                </a:solidFill>
              </a:rPr>
              <a:t>Here: Reverse the order (caveat: probably back-and-forth)</a:t>
            </a:r>
            <a:endParaRPr sz="2000">
              <a:solidFill>
                <a:srgbClr val="EA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Loop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693350" y="1549425"/>
            <a:ext cx="2016300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Target grammar</a:t>
            </a:r>
            <a:endParaRPr sz="2000">
              <a:solidFill>
                <a:srgbClr val="D9D9D9"/>
              </a:solidFill>
            </a:endParaRPr>
          </a:p>
        </p:txBody>
      </p:sp>
      <p:grpSp>
        <p:nvGrpSpPr>
          <p:cNvPr id="151" name="Google Shape;151;p23"/>
          <p:cNvGrpSpPr/>
          <p:nvPr/>
        </p:nvGrpSpPr>
        <p:grpSpPr>
          <a:xfrm>
            <a:off x="2709650" y="1549425"/>
            <a:ext cx="3693250" cy="474000"/>
            <a:chOff x="2709650" y="1549425"/>
            <a:chExt cx="3693250" cy="474000"/>
          </a:xfrm>
        </p:grpSpPr>
        <p:sp>
          <p:nvSpPr>
            <p:cNvPr id="152" name="Google Shape;152;p23"/>
            <p:cNvSpPr txBox="1"/>
            <p:nvPr/>
          </p:nvSpPr>
          <p:spPr>
            <a:xfrm>
              <a:off x="3735600" y="1549425"/>
              <a:ext cx="26673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D9D9D9"/>
                  </a:solidFill>
                </a:rPr>
                <a:t>Un-segmented input</a:t>
              </a:r>
              <a:endParaRPr sz="2000">
                <a:solidFill>
                  <a:srgbClr val="D9D9D9"/>
                </a:solidFill>
              </a:endParaRPr>
            </a:p>
          </p:txBody>
        </p:sp>
        <p:cxnSp>
          <p:nvCxnSpPr>
            <p:cNvPr id="153" name="Google Shape;153;p23"/>
            <p:cNvCxnSpPr>
              <a:stCxn id="150" idx="3"/>
              <a:endCxn id="152" idx="1"/>
            </p:cNvCxnSpPr>
            <p:nvPr/>
          </p:nvCxnSpPr>
          <p:spPr>
            <a:xfrm>
              <a:off x="2709650" y="1786425"/>
              <a:ext cx="1026000" cy="0"/>
            </a:xfrm>
            <a:prstGeom prst="straightConnector1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4" name="Google Shape;154;p23"/>
          <p:cNvGrpSpPr/>
          <p:nvPr/>
        </p:nvGrpSpPr>
        <p:grpSpPr>
          <a:xfrm>
            <a:off x="2497450" y="2023450"/>
            <a:ext cx="5260900" cy="977375"/>
            <a:chOff x="2497450" y="2023450"/>
            <a:chExt cx="5260900" cy="977375"/>
          </a:xfrm>
        </p:grpSpPr>
        <p:sp>
          <p:nvSpPr>
            <p:cNvPr id="155" name="Google Shape;155;p23"/>
            <p:cNvSpPr txBox="1"/>
            <p:nvPr/>
          </p:nvSpPr>
          <p:spPr>
            <a:xfrm>
              <a:off x="2497450" y="2526825"/>
              <a:ext cx="1881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D9D9D9"/>
                  </a:solidFill>
                </a:rPr>
                <a:t>Parsing model</a:t>
              </a:r>
              <a:endParaRPr sz="2000">
                <a:solidFill>
                  <a:srgbClr val="D9D9D9"/>
                </a:solidFill>
              </a:endParaRPr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5555450" y="2526825"/>
              <a:ext cx="2202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D9D9D9"/>
                  </a:solidFill>
                </a:rPr>
                <a:t>Segmented input</a:t>
              </a:r>
              <a:endParaRPr sz="2000">
                <a:solidFill>
                  <a:srgbClr val="D9D9D9"/>
                </a:solidFill>
              </a:endParaRPr>
            </a:p>
          </p:txBody>
        </p:sp>
        <p:cxnSp>
          <p:nvCxnSpPr>
            <p:cNvPr id="157" name="Google Shape;157;p23"/>
            <p:cNvCxnSpPr/>
            <p:nvPr/>
          </p:nvCxnSpPr>
          <p:spPr>
            <a:xfrm>
              <a:off x="4453250" y="2792125"/>
              <a:ext cx="1026000" cy="0"/>
            </a:xfrm>
            <a:prstGeom prst="straightConnector1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23"/>
            <p:cNvCxnSpPr/>
            <p:nvPr/>
          </p:nvCxnSpPr>
          <p:spPr>
            <a:xfrm>
              <a:off x="5468950" y="2023450"/>
              <a:ext cx="841800" cy="516600"/>
            </a:xfrm>
            <a:prstGeom prst="straightConnector1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9" name="Google Shape;159;p23"/>
          <p:cNvGrpSpPr/>
          <p:nvPr/>
        </p:nvGrpSpPr>
        <p:grpSpPr>
          <a:xfrm>
            <a:off x="3438400" y="2993550"/>
            <a:ext cx="3053725" cy="847875"/>
            <a:chOff x="3438400" y="2993550"/>
            <a:chExt cx="3053725" cy="847875"/>
          </a:xfrm>
        </p:grpSpPr>
        <p:sp>
          <p:nvSpPr>
            <p:cNvPr id="160" name="Google Shape;160;p23"/>
            <p:cNvSpPr txBox="1"/>
            <p:nvPr/>
          </p:nvSpPr>
          <p:spPr>
            <a:xfrm>
              <a:off x="4109925" y="3367425"/>
              <a:ext cx="1881900" cy="47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D9D9D9"/>
                  </a:solidFill>
                </a:rPr>
                <a:t>Stress model</a:t>
              </a:r>
              <a:endParaRPr sz="2000">
                <a:solidFill>
                  <a:srgbClr val="D9D9D9"/>
                </a:solidFill>
              </a:endParaRPr>
            </a:p>
          </p:txBody>
        </p:sp>
        <p:cxnSp>
          <p:nvCxnSpPr>
            <p:cNvPr id="161" name="Google Shape;161;p23"/>
            <p:cNvCxnSpPr/>
            <p:nvPr/>
          </p:nvCxnSpPr>
          <p:spPr>
            <a:xfrm flipH="1">
              <a:off x="5773025" y="2993550"/>
              <a:ext cx="719100" cy="466200"/>
            </a:xfrm>
            <a:prstGeom prst="straightConnector1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23"/>
            <p:cNvCxnSpPr>
              <a:endCxn id="155" idx="2"/>
            </p:cNvCxnSpPr>
            <p:nvPr/>
          </p:nvCxnSpPr>
          <p:spPr>
            <a:xfrm rot="10800000">
              <a:off x="3438400" y="3000825"/>
              <a:ext cx="620700" cy="430500"/>
            </a:xfrm>
            <a:prstGeom prst="straightConnector1">
              <a:avLst/>
            </a:prstGeom>
            <a:noFill/>
            <a:ln w="38100" cap="flat" cmpd="sng">
              <a:solidFill>
                <a:srgbClr val="D9D9D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63" name="Google Shape;163;p23"/>
          <p:cNvSpPr txBox="1"/>
          <p:nvPr/>
        </p:nvSpPr>
        <p:spPr>
          <a:xfrm>
            <a:off x="943550" y="4110900"/>
            <a:ext cx="69732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Properties: Surface-true; contingent on lexicon, syntax, etc. </a:t>
            </a:r>
            <a:endParaRPr sz="2000"/>
          </a:p>
        </p:txBody>
      </p:sp>
      <p:sp>
        <p:nvSpPr>
          <p:cNvPr id="164" name="Google Shape;16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 stress system is only learnable when there is</a:t>
            </a:r>
            <a:endParaRPr sz="2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efficient parsing algorithm</a:t>
            </a:r>
            <a:endParaRPr sz="2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that successfully segments concatenated words</a:t>
            </a:r>
            <a:endParaRPr sz="2000"/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Discrete-Stress Model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discrete, two-level model of stress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types of syllables: Unstressed (x); and Stressed (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One stressed syllable per word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 stress system maps from strings of only unstressed syllables to strings with exactly one stressed syllable (e.g. “xxxx” ➝ “xxx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”)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Utterances look like “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xxx</a:t>
            </a:r>
            <a:r>
              <a:rPr lang="en" sz="2000">
                <a:solidFill>
                  <a:srgbClr val="E06666"/>
                </a:solidFill>
              </a:rPr>
              <a:t>XX</a:t>
            </a:r>
            <a:r>
              <a:rPr lang="en" sz="2000"/>
              <a:t>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>
                <a:solidFill>
                  <a:srgbClr val="D9D9D9"/>
                </a:solidFill>
              </a:rPr>
              <a:t>⋉</a:t>
            </a:r>
            <a:r>
              <a:rPr lang="en" sz="2000"/>
              <a:t>”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Parsers are Finite-State Transducers</a:t>
            </a:r>
            <a:endParaRPr sz="2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(one-syllable-at-a-time, left-to-right)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Thesis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 stress system is only learnable when there is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</a:t>
            </a:r>
            <a:r>
              <a:rPr lang="en" sz="2000">
                <a:solidFill>
                  <a:srgbClr val="EA9999"/>
                </a:solidFill>
              </a:rPr>
              <a:t>low-lookahead</a:t>
            </a:r>
            <a:r>
              <a:rPr lang="en" sz="2000"/>
              <a:t> (cf. Trueswell et al. 1999), </a:t>
            </a:r>
            <a:r>
              <a:rPr lang="en" sz="2000">
                <a:solidFill>
                  <a:srgbClr val="EA9999"/>
                </a:solidFill>
              </a:rPr>
              <a:t>low-state</a:t>
            </a:r>
            <a:r>
              <a:rPr lang="en" sz="2000"/>
              <a:t> FST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that provides a parse </a:t>
            </a:r>
            <a:r>
              <a:rPr lang="en" sz="2000">
                <a:solidFill>
                  <a:srgbClr val="EA9999"/>
                </a:solidFill>
              </a:rPr>
              <a:t>consistent </a:t>
            </a:r>
            <a:r>
              <a:rPr lang="en" sz="2000"/>
              <a:t>with it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every utterance concatenated from words generated by it.</a:t>
            </a:r>
            <a:endParaRPr sz="2000"/>
          </a:p>
        </p:txBody>
      </p:sp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Unbounded lookahead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Stress last odd syllable (from left):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xxxx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xxxx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x,...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</a:t>
            </a:r>
            <a:r>
              <a:rPr lang="en" sz="2000" baseline="30000"/>
              <a:t>n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 is always generable!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|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x|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|xx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x|xx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|xxxx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x|xxxx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,...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Even </a:t>
            </a:r>
            <a:r>
              <a:rPr lang="en" sz="2000" i="1"/>
              <a:t>n</a:t>
            </a:r>
            <a:r>
              <a:rPr lang="en" sz="2000"/>
              <a:t>: segment after first syllable. Odd </a:t>
            </a:r>
            <a:r>
              <a:rPr lang="en" sz="2000" i="1"/>
              <a:t>n</a:t>
            </a:r>
            <a:r>
              <a:rPr lang="en" sz="2000"/>
              <a:t>: segment after second syllable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Must see the next </a:t>
            </a:r>
            <a:r>
              <a:rPr lang="en" sz="2000">
                <a:solidFill>
                  <a:srgbClr val="E06666"/>
                </a:solidFill>
              </a:rPr>
              <a:t>X </a:t>
            </a:r>
            <a:r>
              <a:rPr lang="en" sz="2000"/>
              <a:t>before segmenting (unboundedly far away)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This system is claimed to be unlearnable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(Cairene Arabic (McCarthy, 1979) - last nonfinal odd for light sylls.;   Creek (Haas, 1977) - last even)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Large memory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Pre-pre-antepenultimate: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xxx,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xxxx, 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xxxx, 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xxxx,...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 parser seeing “x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” must count to five before segmenting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Requires five-state FST to be parsed - too high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This system is claimed to be unlearnable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(Unbounded memory case in bonus slides)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6671125" y="2743925"/>
            <a:ext cx="177000" cy="2901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6802300" y="2743925"/>
            <a:ext cx="177000" cy="2901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940550" y="2743925"/>
            <a:ext cx="177000" cy="2901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7071725" y="2743925"/>
            <a:ext cx="177000" cy="2901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7209975" y="2743925"/>
            <a:ext cx="177000" cy="2901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3: Peninitial stress works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Peninitial stress is attested: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xx, 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xxx, 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xxxx,...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Boundary between any two stressed syllables, or before any x</a:t>
            </a:r>
            <a:r>
              <a:rPr lang="en" sz="2000">
                <a:solidFill>
                  <a:srgbClr val="E06666"/>
                </a:solidFill>
              </a:rPr>
              <a:t>X</a:t>
            </a:r>
            <a:endParaRPr sz="2000"/>
          </a:p>
        </p:txBody>
      </p:sp>
      <p:cxnSp>
        <p:nvCxnSpPr>
          <p:cNvPr id="213" name="Google Shape;213;p30"/>
          <p:cNvCxnSpPr/>
          <p:nvPr/>
        </p:nvCxnSpPr>
        <p:spPr>
          <a:xfrm>
            <a:off x="2044675" y="3555200"/>
            <a:ext cx="643800" cy="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30"/>
          <p:cNvSpPr/>
          <p:nvPr/>
        </p:nvSpPr>
        <p:spPr>
          <a:xfrm>
            <a:off x="2709725" y="3410150"/>
            <a:ext cx="290100" cy="2901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4892650" y="3410150"/>
            <a:ext cx="290100" cy="2901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999855" y="3254475"/>
            <a:ext cx="1892766" cy="183937"/>
          </a:xfrm>
          <a:custGeom>
            <a:avLst/>
            <a:gdLst/>
            <a:ahLst/>
            <a:cxnLst/>
            <a:rect l="l" t="t" r="r" b="b"/>
            <a:pathLst>
              <a:path w="87164" h="11603" extrusionOk="0">
                <a:moveTo>
                  <a:pt x="0" y="11603"/>
                </a:moveTo>
                <a:cubicBezTo>
                  <a:pt x="7311" y="9669"/>
                  <a:pt x="29338" y="0"/>
                  <a:pt x="43865" y="0"/>
                </a:cubicBezTo>
                <a:cubicBezTo>
                  <a:pt x="58392" y="0"/>
                  <a:pt x="79948" y="9669"/>
                  <a:pt x="87164" y="11603"/>
                </a:cubicBezTo>
              </a:path>
            </a:pathLst>
          </a:cu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7" name="Google Shape;217;p30"/>
          <p:cNvSpPr/>
          <p:nvPr/>
        </p:nvSpPr>
        <p:spPr>
          <a:xfrm rot="10800000">
            <a:off x="2999878" y="3679014"/>
            <a:ext cx="1892766" cy="183937"/>
          </a:xfrm>
          <a:custGeom>
            <a:avLst/>
            <a:gdLst/>
            <a:ahLst/>
            <a:cxnLst/>
            <a:rect l="l" t="t" r="r" b="b"/>
            <a:pathLst>
              <a:path w="87164" h="11603" extrusionOk="0">
                <a:moveTo>
                  <a:pt x="0" y="11603"/>
                </a:moveTo>
                <a:cubicBezTo>
                  <a:pt x="7311" y="9669"/>
                  <a:pt x="29338" y="0"/>
                  <a:pt x="43865" y="0"/>
                </a:cubicBezTo>
                <a:cubicBezTo>
                  <a:pt x="58392" y="0"/>
                  <a:pt x="79948" y="9669"/>
                  <a:pt x="87164" y="11603"/>
                </a:cubicBezTo>
              </a:path>
            </a:pathLst>
          </a:cu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8" name="Google Shape;218;p30"/>
          <p:cNvSpPr/>
          <p:nvPr/>
        </p:nvSpPr>
        <p:spPr>
          <a:xfrm>
            <a:off x="2645598" y="2957253"/>
            <a:ext cx="418375" cy="452900"/>
          </a:xfrm>
          <a:custGeom>
            <a:avLst/>
            <a:gdLst/>
            <a:ahLst/>
            <a:cxnLst/>
            <a:rect l="l" t="t" r="r" b="b"/>
            <a:pathLst>
              <a:path w="16735" h="18116" extrusionOk="0">
                <a:moveTo>
                  <a:pt x="3096" y="16418"/>
                </a:moveTo>
                <a:cubicBezTo>
                  <a:pt x="2656" y="15616"/>
                  <a:pt x="849" y="13682"/>
                  <a:pt x="456" y="11607"/>
                </a:cubicBezTo>
                <a:cubicBezTo>
                  <a:pt x="63" y="9532"/>
                  <a:pt x="-453" y="5900"/>
                  <a:pt x="739" y="3966"/>
                </a:cubicBezTo>
                <a:cubicBezTo>
                  <a:pt x="1931" y="2032"/>
                  <a:pt x="5110" y="98"/>
                  <a:pt x="7610" y="4"/>
                </a:cubicBezTo>
                <a:cubicBezTo>
                  <a:pt x="10110" y="-90"/>
                  <a:pt x="14302" y="1554"/>
                  <a:pt x="15738" y="3400"/>
                </a:cubicBezTo>
                <a:cubicBezTo>
                  <a:pt x="17174" y="5247"/>
                  <a:pt x="16794" y="8630"/>
                  <a:pt x="16228" y="11083"/>
                </a:cubicBezTo>
                <a:cubicBezTo>
                  <a:pt x="15662" y="13536"/>
                  <a:pt x="12990" y="16944"/>
                  <a:pt x="12342" y="18116"/>
                </a:cubicBezTo>
              </a:path>
            </a:pathLst>
          </a:cu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9" name="Google Shape;219;p30"/>
          <p:cNvSpPr/>
          <p:nvPr/>
        </p:nvSpPr>
        <p:spPr>
          <a:xfrm>
            <a:off x="4828511" y="2957253"/>
            <a:ext cx="418375" cy="452900"/>
          </a:xfrm>
          <a:custGeom>
            <a:avLst/>
            <a:gdLst/>
            <a:ahLst/>
            <a:cxnLst/>
            <a:rect l="l" t="t" r="r" b="b"/>
            <a:pathLst>
              <a:path w="16735" h="18116" extrusionOk="0">
                <a:moveTo>
                  <a:pt x="3096" y="16418"/>
                </a:moveTo>
                <a:cubicBezTo>
                  <a:pt x="2656" y="15616"/>
                  <a:pt x="849" y="13682"/>
                  <a:pt x="456" y="11607"/>
                </a:cubicBezTo>
                <a:cubicBezTo>
                  <a:pt x="63" y="9532"/>
                  <a:pt x="-453" y="5900"/>
                  <a:pt x="739" y="3966"/>
                </a:cubicBezTo>
                <a:cubicBezTo>
                  <a:pt x="1931" y="2032"/>
                  <a:pt x="5110" y="98"/>
                  <a:pt x="7610" y="4"/>
                </a:cubicBezTo>
                <a:cubicBezTo>
                  <a:pt x="10110" y="-90"/>
                  <a:pt x="14302" y="1554"/>
                  <a:pt x="15738" y="3400"/>
                </a:cubicBezTo>
                <a:cubicBezTo>
                  <a:pt x="17174" y="5247"/>
                  <a:pt x="16794" y="8630"/>
                  <a:pt x="16228" y="11083"/>
                </a:cubicBezTo>
                <a:cubicBezTo>
                  <a:pt x="15662" y="13536"/>
                  <a:pt x="12990" y="16944"/>
                  <a:pt x="12342" y="18116"/>
                </a:cubicBezTo>
              </a:path>
            </a:pathLst>
          </a:cu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20" name="Google Shape;220;p30"/>
          <p:cNvSpPr txBox="1"/>
          <p:nvPr/>
        </p:nvSpPr>
        <p:spPr>
          <a:xfrm>
            <a:off x="2331275" y="2497350"/>
            <a:ext cx="1047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X</a:t>
            </a:r>
            <a:r>
              <a:rPr lang="en" sz="1800">
                <a:solidFill>
                  <a:srgbClr val="D9D9D9"/>
                </a:solidFill>
              </a:rPr>
              <a:t>:|σ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4754500" y="2497350"/>
            <a:ext cx="56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x:σ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26038" y="2773850"/>
            <a:ext cx="56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x: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3495363" y="3891250"/>
            <a:ext cx="9018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X</a:t>
            </a:r>
            <a:r>
              <a:rPr lang="en" sz="1800">
                <a:solidFill>
                  <a:srgbClr val="D9D9D9"/>
                </a:solidFill>
              </a:rPr>
              <a:t>:|σσ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5143447" y="3693598"/>
            <a:ext cx="1047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⋉:σ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6608025" y="2671000"/>
            <a:ext cx="1740300" cy="10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x</a:t>
            </a:r>
            <a:r>
              <a:rPr lang="en" sz="1800">
                <a:solidFill>
                  <a:srgbClr val="E06666"/>
                </a:solidFill>
              </a:rPr>
              <a:t>X</a:t>
            </a:r>
            <a:r>
              <a:rPr lang="en" sz="1800">
                <a:solidFill>
                  <a:srgbClr val="D9D9D9"/>
                </a:solidFill>
              </a:rPr>
              <a:t>x</a:t>
            </a:r>
            <a:r>
              <a:rPr lang="en" sz="1800">
                <a:solidFill>
                  <a:srgbClr val="E06666"/>
                </a:solidFill>
              </a:rPr>
              <a:t>X</a:t>
            </a:r>
            <a:r>
              <a:rPr lang="en" sz="1800">
                <a:solidFill>
                  <a:srgbClr val="D9D9D9"/>
                </a:solidFill>
              </a:rPr>
              <a:t>⋉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&gt;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3626025" y="2770600"/>
            <a:ext cx="56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</a:rPr>
              <a:t>x:</a:t>
            </a:r>
            <a:endParaRPr sz="1800">
              <a:solidFill>
                <a:srgbClr val="674EA7"/>
              </a:solidFill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2999855" y="3254475"/>
            <a:ext cx="1892766" cy="183937"/>
          </a:xfrm>
          <a:custGeom>
            <a:avLst/>
            <a:gdLst/>
            <a:ahLst/>
            <a:cxnLst/>
            <a:rect l="l" t="t" r="r" b="b"/>
            <a:pathLst>
              <a:path w="87164" h="11603" extrusionOk="0">
                <a:moveTo>
                  <a:pt x="0" y="11603"/>
                </a:moveTo>
                <a:cubicBezTo>
                  <a:pt x="7311" y="9669"/>
                  <a:pt x="29338" y="0"/>
                  <a:pt x="43865" y="0"/>
                </a:cubicBezTo>
                <a:cubicBezTo>
                  <a:pt x="58392" y="0"/>
                  <a:pt x="79948" y="9669"/>
                  <a:pt x="87164" y="11603"/>
                </a:cubicBezTo>
              </a:path>
            </a:pathLst>
          </a:cu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28" name="Google Shape;228;p30"/>
          <p:cNvCxnSpPr/>
          <p:nvPr/>
        </p:nvCxnSpPr>
        <p:spPr>
          <a:xfrm>
            <a:off x="2044675" y="3555200"/>
            <a:ext cx="643800" cy="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30"/>
          <p:cNvSpPr/>
          <p:nvPr/>
        </p:nvSpPr>
        <p:spPr>
          <a:xfrm>
            <a:off x="2709725" y="3410150"/>
            <a:ext cx="290100" cy="290100"/>
          </a:xfrm>
          <a:prstGeom prst="ellipse">
            <a:avLst/>
          </a:prstGeom>
          <a:solidFill>
            <a:srgbClr val="674EA7"/>
          </a:solidFill>
          <a:ln w="9525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4892650" y="3410150"/>
            <a:ext cx="290100" cy="290100"/>
          </a:xfrm>
          <a:prstGeom prst="ellipse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/>
          <p:nvPr/>
        </p:nvSpPr>
        <p:spPr>
          <a:xfrm rot="10800000">
            <a:off x="2999853" y="3679014"/>
            <a:ext cx="1892766" cy="183937"/>
          </a:xfrm>
          <a:custGeom>
            <a:avLst/>
            <a:gdLst/>
            <a:ahLst/>
            <a:cxnLst/>
            <a:rect l="l" t="t" r="r" b="b"/>
            <a:pathLst>
              <a:path w="87164" h="11603" extrusionOk="0">
                <a:moveTo>
                  <a:pt x="0" y="11603"/>
                </a:moveTo>
                <a:cubicBezTo>
                  <a:pt x="7311" y="9669"/>
                  <a:pt x="29338" y="0"/>
                  <a:pt x="43865" y="0"/>
                </a:cubicBezTo>
                <a:cubicBezTo>
                  <a:pt x="58392" y="0"/>
                  <a:pt x="79948" y="9669"/>
                  <a:pt x="87164" y="11603"/>
                </a:cubicBezTo>
              </a:path>
            </a:pathLst>
          </a:cu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2" name="Google Shape;232;p30"/>
          <p:cNvSpPr txBox="1"/>
          <p:nvPr/>
        </p:nvSpPr>
        <p:spPr>
          <a:xfrm>
            <a:off x="3495363" y="3891250"/>
            <a:ext cx="9018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</a:rPr>
              <a:t>X:|σσ</a:t>
            </a:r>
            <a:endParaRPr sz="1800">
              <a:solidFill>
                <a:srgbClr val="674EA7"/>
              </a:solidFill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6608025" y="3182025"/>
            <a:ext cx="1740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&gt;</a:t>
            </a:r>
            <a:r>
              <a:rPr lang="en" sz="1800">
                <a:solidFill>
                  <a:srgbClr val="674EA7"/>
                </a:solidFill>
              </a:rPr>
              <a:t>|σσ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6608025" y="3182025"/>
            <a:ext cx="1740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&gt;|σσ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6608025" y="3182025"/>
            <a:ext cx="1740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&gt;|σσ</a:t>
            </a:r>
            <a:r>
              <a:rPr lang="en" sz="1800">
                <a:solidFill>
                  <a:srgbClr val="674EA7"/>
                </a:solidFill>
              </a:rPr>
              <a:t>|σσ</a:t>
            </a:r>
            <a:endParaRPr sz="1800">
              <a:solidFill>
                <a:srgbClr val="674EA7"/>
              </a:solidFill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6608025" y="3182025"/>
            <a:ext cx="1740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&gt;|σσ|σσ</a:t>
            </a:r>
            <a:endParaRPr sz="1800">
              <a:solidFill>
                <a:srgbClr val="D9D9D9"/>
              </a:solidFill>
            </a:endParaRPr>
          </a:p>
        </p:txBody>
      </p:sp>
      <p:cxnSp>
        <p:nvCxnSpPr>
          <p:cNvPr id="237" name="Google Shape;237;p30"/>
          <p:cNvCxnSpPr>
            <a:stCxn id="230" idx="4"/>
          </p:cNvCxnSpPr>
          <p:nvPr/>
        </p:nvCxnSpPr>
        <p:spPr>
          <a:xfrm>
            <a:off x="5037700" y="3700250"/>
            <a:ext cx="0" cy="46740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0"/>
          <p:cNvSpPr txBox="1"/>
          <p:nvPr/>
        </p:nvSpPr>
        <p:spPr>
          <a:xfrm>
            <a:off x="2197072" y="3700823"/>
            <a:ext cx="1047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⋉:</a:t>
            </a:r>
            <a:endParaRPr sz="1800">
              <a:solidFill>
                <a:srgbClr val="D9D9D9"/>
              </a:solidFill>
            </a:endParaRPr>
          </a:p>
        </p:txBody>
      </p:sp>
      <p:cxnSp>
        <p:nvCxnSpPr>
          <p:cNvPr id="239" name="Google Shape;239;p30"/>
          <p:cNvCxnSpPr/>
          <p:nvPr/>
        </p:nvCxnSpPr>
        <p:spPr>
          <a:xfrm>
            <a:off x="2857200" y="3700250"/>
            <a:ext cx="0" cy="46740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0" name="Google Shape;240;p30"/>
          <p:cNvGrpSpPr/>
          <p:nvPr/>
        </p:nvGrpSpPr>
        <p:grpSpPr>
          <a:xfrm>
            <a:off x="2197072" y="3700250"/>
            <a:ext cx="1047000" cy="467400"/>
            <a:chOff x="2197072" y="3700250"/>
            <a:chExt cx="1047000" cy="467400"/>
          </a:xfrm>
        </p:grpSpPr>
        <p:sp>
          <p:nvSpPr>
            <p:cNvPr id="241" name="Google Shape;241;p30"/>
            <p:cNvSpPr txBox="1"/>
            <p:nvPr/>
          </p:nvSpPr>
          <p:spPr>
            <a:xfrm>
              <a:off x="2197072" y="3700823"/>
              <a:ext cx="10470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74EA7"/>
                  </a:solidFill>
                </a:rPr>
                <a:t>⋉:</a:t>
              </a:r>
              <a:endParaRPr sz="1800">
                <a:solidFill>
                  <a:srgbClr val="674EA7"/>
                </a:solidFill>
              </a:endParaRPr>
            </a:p>
          </p:txBody>
        </p:sp>
        <p:cxnSp>
          <p:nvCxnSpPr>
            <p:cNvPr id="242" name="Google Shape;242;p30"/>
            <p:cNvCxnSpPr/>
            <p:nvPr/>
          </p:nvCxnSpPr>
          <p:spPr>
            <a:xfrm>
              <a:off x="2857200" y="3700250"/>
              <a:ext cx="0" cy="467400"/>
            </a:xfrm>
            <a:prstGeom prst="straightConnector1">
              <a:avLst/>
            </a:prstGeom>
            <a:noFill/>
            <a:ln w="38100" cap="flat" cmpd="sng">
              <a:solidFill>
                <a:srgbClr val="674EA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Quantity-insensitive, non-rhythmic typology</a:t>
            </a:r>
            <a:endParaRPr/>
          </a:p>
        </p:txBody>
      </p:sp>
      <p:graphicFrame>
        <p:nvGraphicFramePr>
          <p:cNvPr id="248" name="Google Shape;248;p31"/>
          <p:cNvGraphicFramePr/>
          <p:nvPr/>
        </p:nvGraphicFramePr>
        <p:xfrm>
          <a:off x="745350" y="1017725"/>
          <a:ext cx="8398675" cy="4120335"/>
        </p:xfrm>
        <a:graphic>
          <a:graphicData uri="http://schemas.openxmlformats.org/drawingml/2006/table">
            <a:tbl>
              <a:tblPr>
                <a:noFill/>
                <a:tableStyleId>{77672873-A2F6-414D-AFAB-556C55DB5AB1}</a:tableStyleId>
              </a:tblPr>
              <a:tblGrid>
                <a:gridCol w="55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Number of states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3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0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Ultimate (1R)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Initial (1L)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Penultimate (2R)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Antepenultimate (3R)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Peninitial (2L)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Last odd from right</a:t>
                      </a:r>
                      <a:endParaRPr sz="18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Ultimate, flip 2</a:t>
                      </a:r>
                      <a:endParaRPr sz="1800">
                        <a:solidFill>
                          <a:srgbClr val="B7B7B7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Initial, flip 2</a:t>
                      </a:r>
                      <a:endParaRPr sz="1800">
                        <a:solidFill>
                          <a:srgbClr val="B7B7B7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Penultimate, flip 2</a:t>
                      </a:r>
                      <a:endParaRPr sz="1800">
                        <a:solidFill>
                          <a:srgbClr val="B7B7B7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...</a:t>
                      </a:r>
                      <a:endParaRPr sz="18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3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4CCCC"/>
                          </a:solidFill>
                        </a:rPr>
                        <a:t>Postpeninitial (3L)</a:t>
                      </a:r>
                      <a:endParaRPr sz="1800">
                        <a:solidFill>
                          <a:srgbClr val="F4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Postpeninitial, flip 2</a:t>
                      </a:r>
                      <a:endParaRPr sz="1800">
                        <a:solidFill>
                          <a:srgbClr val="B7B7B7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7B7B7"/>
                          </a:solidFill>
                        </a:rPr>
                        <a:t>...</a:t>
                      </a:r>
                      <a:endParaRPr sz="18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9" name="Google Shape;249;p31"/>
          <p:cNvSpPr txBox="1"/>
          <p:nvPr/>
        </p:nvSpPr>
        <p:spPr>
          <a:xfrm rot="-5400000">
            <a:off x="-353250" y="2907775"/>
            <a:ext cx="18465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Lookahead</a:t>
            </a:r>
            <a:endParaRPr sz="1800">
              <a:solidFill>
                <a:srgbClr val="D9D9D9"/>
              </a:solidFill>
            </a:endParaRPr>
          </a:p>
        </p:txBody>
      </p:sp>
      <p:grpSp>
        <p:nvGrpSpPr>
          <p:cNvPr id="250" name="Google Shape;250;p31"/>
          <p:cNvGrpSpPr/>
          <p:nvPr/>
        </p:nvGrpSpPr>
        <p:grpSpPr>
          <a:xfrm>
            <a:off x="1267500" y="2854025"/>
            <a:ext cx="5262187" cy="2573550"/>
            <a:chOff x="1267500" y="2854025"/>
            <a:chExt cx="5262187" cy="2573550"/>
          </a:xfrm>
        </p:grpSpPr>
        <p:cxnSp>
          <p:nvCxnSpPr>
            <p:cNvPr id="251" name="Google Shape;251;p31"/>
            <p:cNvCxnSpPr/>
            <p:nvPr/>
          </p:nvCxnSpPr>
          <p:spPr>
            <a:xfrm>
              <a:off x="1302633" y="2854025"/>
              <a:ext cx="2615400" cy="12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31"/>
            <p:cNvCxnSpPr/>
            <p:nvPr/>
          </p:nvCxnSpPr>
          <p:spPr>
            <a:xfrm>
              <a:off x="1267500" y="4141775"/>
              <a:ext cx="2615400" cy="12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31"/>
            <p:cNvCxnSpPr/>
            <p:nvPr/>
          </p:nvCxnSpPr>
          <p:spPr>
            <a:xfrm>
              <a:off x="3914287" y="4141625"/>
              <a:ext cx="2615400" cy="12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54" name="Google Shape;254;p31"/>
          <p:cNvGraphicFramePr/>
          <p:nvPr/>
        </p:nvGraphicFramePr>
        <p:xfrm>
          <a:off x="745350" y="1017725"/>
          <a:ext cx="8398675" cy="4120335"/>
        </p:xfrm>
        <a:graphic>
          <a:graphicData uri="http://schemas.openxmlformats.org/drawingml/2006/table">
            <a:tbl>
              <a:tblPr>
                <a:noFill/>
                <a:tableStyleId>{77672873-A2F6-414D-AFAB-556C55DB5AB1}</a:tableStyleId>
              </a:tblPr>
              <a:tblGrid>
                <a:gridCol w="55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Number of states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3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0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B7B7B7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B7B7B7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B7B7B7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3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4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4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4CCCC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Previous related work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Motivation and Mechanism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Discrete-Stress Model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Framework</a:t>
            </a:r>
            <a:endParaRPr sz="2000" dirty="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Case Studies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	Typology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Conclusions and Future Directions</a:t>
            </a:r>
            <a:endParaRPr sz="2000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Syllable Priority Codes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(Bailey, 1995; Heinz, 2009; Goedemans et al., 2015)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/>
              <a:t>21	    /    2    R</a:t>
            </a:r>
            <a:endParaRPr sz="3000" dirty="0"/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body" idx="1"/>
          </p:nvPr>
        </p:nvSpPr>
        <p:spPr>
          <a:xfrm>
            <a:off x="1351925" y="3136125"/>
            <a:ext cx="4424400" cy="1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If penult is heavy, stress it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dirty="0"/>
              <a:t>Else, if ultima is heavy, stress it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/>
              <a:t>Else, stress penult</a:t>
            </a:r>
            <a:endParaRPr sz="2000" dirty="0"/>
          </a:p>
        </p:txBody>
      </p:sp>
      <p:grpSp>
        <p:nvGrpSpPr>
          <p:cNvPr id="263" name="Google Shape;263;p32"/>
          <p:cNvGrpSpPr/>
          <p:nvPr/>
        </p:nvGrpSpPr>
        <p:grpSpPr>
          <a:xfrm>
            <a:off x="1665272" y="2190677"/>
            <a:ext cx="2151000" cy="957375"/>
            <a:chOff x="1905000" y="2187075"/>
            <a:chExt cx="2151000" cy="957375"/>
          </a:xfrm>
        </p:grpSpPr>
        <p:sp>
          <p:nvSpPr>
            <p:cNvPr id="264" name="Google Shape;264;p32"/>
            <p:cNvSpPr/>
            <p:nvPr/>
          </p:nvSpPr>
          <p:spPr>
            <a:xfrm rot="-5400000">
              <a:off x="3493759" y="2014575"/>
              <a:ext cx="205200" cy="550200"/>
            </a:xfrm>
            <a:prstGeom prst="leftBrace">
              <a:avLst>
                <a:gd name="adj1" fmla="val 50834"/>
                <a:gd name="adj2" fmla="val 50000"/>
              </a:avLst>
            </a:prstGeom>
            <a:noFill/>
            <a:ln w="2857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1905000" y="2571750"/>
              <a:ext cx="2151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CCCCCC"/>
                  </a:solidFill>
                </a:rPr>
                <a:t>Heavy conditions</a:t>
              </a:r>
              <a:endParaRPr sz="2000" dirty="0">
                <a:solidFill>
                  <a:srgbClr val="CCCCCC"/>
                </a:solidFill>
              </a:endParaRPr>
            </a:p>
          </p:txBody>
        </p:sp>
        <p:cxnSp>
          <p:nvCxnSpPr>
            <p:cNvPr id="266" name="Google Shape;266;p32"/>
            <p:cNvCxnSpPr>
              <a:endCxn id="265" idx="0"/>
            </p:cNvCxnSpPr>
            <p:nvPr/>
          </p:nvCxnSpPr>
          <p:spPr>
            <a:xfrm flipH="1">
              <a:off x="2980500" y="2392350"/>
              <a:ext cx="615900" cy="179400"/>
            </a:xfrm>
            <a:prstGeom prst="straightConnector1">
              <a:avLst/>
            </a:prstGeom>
            <a:noFill/>
            <a:ln w="2857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p32"/>
          <p:cNvGrpSpPr/>
          <p:nvPr/>
        </p:nvGrpSpPr>
        <p:grpSpPr>
          <a:xfrm>
            <a:off x="4400569" y="2190677"/>
            <a:ext cx="1110900" cy="957375"/>
            <a:chOff x="4207150" y="2187075"/>
            <a:chExt cx="1110900" cy="957375"/>
          </a:xfrm>
        </p:grpSpPr>
        <p:sp>
          <p:nvSpPr>
            <p:cNvPr id="268" name="Google Shape;268;p32"/>
            <p:cNvSpPr/>
            <p:nvPr/>
          </p:nvSpPr>
          <p:spPr>
            <a:xfrm rot="-5400000">
              <a:off x="4833703" y="2059125"/>
              <a:ext cx="205200" cy="461100"/>
            </a:xfrm>
            <a:prstGeom prst="leftBrace">
              <a:avLst>
                <a:gd name="adj1" fmla="val 50834"/>
                <a:gd name="adj2" fmla="val 50000"/>
              </a:avLst>
            </a:prstGeom>
            <a:noFill/>
            <a:ln w="2857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4207150" y="2571750"/>
              <a:ext cx="1110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Default</a:t>
              </a:r>
              <a:endParaRPr sz="2000">
                <a:solidFill>
                  <a:srgbClr val="CCCCCC"/>
                </a:solidFill>
              </a:endParaRPr>
            </a:p>
          </p:txBody>
        </p:sp>
        <p:cxnSp>
          <p:nvCxnSpPr>
            <p:cNvPr id="270" name="Google Shape;270;p32"/>
            <p:cNvCxnSpPr>
              <a:stCxn id="268" idx="1"/>
              <a:endCxn id="269" idx="0"/>
            </p:cNvCxnSpPr>
            <p:nvPr/>
          </p:nvCxnSpPr>
          <p:spPr>
            <a:xfrm flipH="1">
              <a:off x="4762603" y="2392275"/>
              <a:ext cx="173700" cy="179400"/>
            </a:xfrm>
            <a:prstGeom prst="straightConnector1">
              <a:avLst/>
            </a:prstGeom>
            <a:noFill/>
            <a:ln w="2857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1" name="Google Shape;271;p32"/>
          <p:cNvGrpSpPr/>
          <p:nvPr/>
        </p:nvGrpSpPr>
        <p:grpSpPr>
          <a:xfrm>
            <a:off x="5576329" y="2191961"/>
            <a:ext cx="1813197" cy="957375"/>
            <a:chOff x="5376803" y="2187075"/>
            <a:chExt cx="1813197" cy="957375"/>
          </a:xfrm>
        </p:grpSpPr>
        <p:sp>
          <p:nvSpPr>
            <p:cNvPr id="272" name="Google Shape;272;p32"/>
            <p:cNvSpPr/>
            <p:nvPr/>
          </p:nvSpPr>
          <p:spPr>
            <a:xfrm rot="-5400000">
              <a:off x="5504753" y="2059125"/>
              <a:ext cx="205200" cy="461100"/>
            </a:xfrm>
            <a:prstGeom prst="leftBrace">
              <a:avLst>
                <a:gd name="adj1" fmla="val 50834"/>
                <a:gd name="adj2" fmla="val 50000"/>
              </a:avLst>
            </a:prstGeom>
            <a:noFill/>
            <a:ln w="2857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 txBox="1"/>
            <p:nvPr/>
          </p:nvSpPr>
          <p:spPr>
            <a:xfrm>
              <a:off x="5469200" y="2571750"/>
              <a:ext cx="1720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CCCCCC"/>
                  </a:solidFill>
                </a:rPr>
                <a:t>Which edge?</a:t>
              </a:r>
              <a:endParaRPr sz="2000" dirty="0">
                <a:solidFill>
                  <a:srgbClr val="CCCCCC"/>
                </a:solidFill>
              </a:endParaRPr>
            </a:p>
          </p:txBody>
        </p:sp>
        <p:cxnSp>
          <p:nvCxnSpPr>
            <p:cNvPr id="274" name="Google Shape;274;p32"/>
            <p:cNvCxnSpPr>
              <a:stCxn id="272" idx="1"/>
              <a:endCxn id="273" idx="0"/>
            </p:cNvCxnSpPr>
            <p:nvPr/>
          </p:nvCxnSpPr>
          <p:spPr>
            <a:xfrm>
              <a:off x="5607353" y="2392275"/>
              <a:ext cx="722100" cy="179400"/>
            </a:xfrm>
            <a:prstGeom prst="straightConnector1">
              <a:avLst/>
            </a:prstGeom>
            <a:noFill/>
            <a:ln w="2857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2"/>
          <p:cNvSpPr txBox="1"/>
          <p:nvPr/>
        </p:nvSpPr>
        <p:spPr>
          <a:xfrm>
            <a:off x="5486250" y="3404425"/>
            <a:ext cx="29862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9 means “furthest away”, not the ninth syllable</a:t>
            </a:r>
            <a:endParaRPr sz="200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/>
        </p:nvSpPr>
        <p:spPr>
          <a:xfrm>
            <a:off x="3293835" y="3736714"/>
            <a:ext cx="4531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</a:rPr>
              <a:t>Svantesson et al. (2005) </a:t>
            </a:r>
            <a:r>
              <a:rPr lang="en" sz="2000" strike="sngStrike">
                <a:solidFill>
                  <a:srgbClr val="E06666"/>
                </a:solidFill>
              </a:rPr>
              <a:t>12..89/2L</a:t>
            </a:r>
            <a:endParaRPr sz="2000" strike="sngStrike">
              <a:solidFill>
                <a:srgbClr val="E06666"/>
              </a:solidFill>
            </a:endParaRPr>
          </a:p>
        </p:txBody>
      </p:sp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Quantity-sensitive, non-rhythmic typology</a:t>
            </a:r>
            <a:endParaRPr/>
          </a:p>
        </p:txBody>
      </p:sp>
      <p:graphicFrame>
        <p:nvGraphicFramePr>
          <p:cNvPr id="282" name="Google Shape;282;p33"/>
          <p:cNvGraphicFramePr/>
          <p:nvPr/>
        </p:nvGraphicFramePr>
        <p:xfrm>
          <a:off x="745350" y="1017725"/>
          <a:ext cx="7802325" cy="2655450"/>
        </p:xfrm>
        <a:graphic>
          <a:graphicData uri="http://schemas.openxmlformats.org/drawingml/2006/table">
            <a:tbl>
              <a:tblPr>
                <a:noFill/>
                <a:tableStyleId>{77672873-A2F6-414D-AFAB-556C55DB5AB1}</a:tableStyleId>
              </a:tblPr>
              <a:tblGrid>
                <a:gridCol w="74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Number of states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3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1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12/1R, 12/2R, 21/1R,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12..89/9R, 12..89/9L,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12..89/1R, 12..89/1L,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23..89/9R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21/2R, 23/3R, 213/2R,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23..89/2R,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23..891/2R, 23..891/9R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2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12/1L, 12/2L, 21/1L</a:t>
                      </a:r>
                      <a:endParaRPr sz="18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3" name="Google Shape;283;p33"/>
          <p:cNvSpPr txBox="1"/>
          <p:nvPr/>
        </p:nvSpPr>
        <p:spPr>
          <a:xfrm rot="-5400000">
            <a:off x="-353250" y="2907775"/>
            <a:ext cx="18465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Lookahead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5297160" y="3736714"/>
            <a:ext cx="2527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</a:rPr>
              <a:t>12..89/2L</a:t>
            </a:r>
            <a:endParaRPr sz="2000">
              <a:solidFill>
                <a:srgbClr val="E06666"/>
              </a:solidFill>
            </a:endParaRPr>
          </a:p>
        </p:txBody>
      </p:sp>
      <p:cxnSp>
        <p:nvCxnSpPr>
          <p:cNvPr id="285" name="Google Shape;285;p33"/>
          <p:cNvCxnSpPr>
            <a:stCxn id="284" idx="3"/>
          </p:cNvCxnSpPr>
          <p:nvPr/>
        </p:nvCxnSpPr>
        <p:spPr>
          <a:xfrm rot="10800000" flipH="1">
            <a:off x="7824960" y="3724114"/>
            <a:ext cx="1183800" cy="2376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33"/>
          <p:cNvSpPr txBox="1"/>
          <p:nvPr/>
        </p:nvSpPr>
        <p:spPr>
          <a:xfrm>
            <a:off x="828300" y="4335225"/>
            <a:ext cx="32076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(Goedemans et al., 2015)</a:t>
            </a:r>
            <a:endParaRPr sz="200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34"/>
          <p:cNvGraphicFramePr/>
          <p:nvPr/>
        </p:nvGraphicFramePr>
        <p:xfrm>
          <a:off x="952500" y="1899200"/>
          <a:ext cx="7239000" cy="2377350"/>
        </p:xfrm>
        <a:graphic>
          <a:graphicData uri="http://schemas.openxmlformats.org/drawingml/2006/table">
            <a:tbl>
              <a:tblPr>
                <a:noFill/>
                <a:tableStyleId>{77672873-A2F6-414D-AFAB-556C55DB5AB1}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(3,1)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(3,1)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(3,1)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(3,1)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(4,2)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(4,2)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83F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(3,1)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(3,1)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(4,1)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(4,1)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(4,2)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(5,2)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(3,1)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(4,1)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(5,1)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(5,1)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(5,2)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66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(6,2)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2" name="Google Shape;292;p34"/>
          <p:cNvGraphicFramePr/>
          <p:nvPr/>
        </p:nvGraphicFramePr>
        <p:xfrm>
          <a:off x="952500" y="1899200"/>
          <a:ext cx="7239000" cy="2377350"/>
        </p:xfrm>
        <a:graphic>
          <a:graphicData uri="http://schemas.openxmlformats.org/drawingml/2006/table">
            <a:tbl>
              <a:tblPr>
                <a:noFill/>
                <a:tableStyleId>{77672873-A2F6-414D-AFAB-556C55DB5AB1}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(3,1)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Only attested system of form ABC/DR</a:t>
            </a:r>
            <a:endParaRPr sz="2000"/>
          </a:p>
        </p:txBody>
      </p:sp>
      <p:graphicFrame>
        <p:nvGraphicFramePr>
          <p:cNvPr id="294" name="Google Shape;294;p34"/>
          <p:cNvGraphicFramePr/>
          <p:nvPr/>
        </p:nvGraphicFramePr>
        <p:xfrm>
          <a:off x="952500" y="1899200"/>
          <a:ext cx="7239000" cy="2377350"/>
        </p:xfrm>
        <a:graphic>
          <a:graphicData uri="http://schemas.openxmlformats.org/drawingml/2006/table">
            <a:tbl>
              <a:tblPr>
                <a:noFill/>
                <a:tableStyleId>{77672873-A2F6-414D-AFAB-556C55DB5AB1}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123/1R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213/1R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231/1R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321/1R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132/1R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321/1R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123/2R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213/2R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231/2R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321/2R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132/2R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312/2R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123/3R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213/3R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231/3R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321/3R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132/3R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CCCCCC"/>
                          </a:solidFill>
                        </a:rPr>
                        <a:t>312/3R</a:t>
                      </a:r>
                      <a:endParaRPr sz="20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Maithili (213/2R)</a:t>
            </a:r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3846875" y="4449100"/>
            <a:ext cx="3048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(Memory, Lookahead)</a:t>
            </a:r>
            <a:endParaRPr sz="2000">
              <a:solidFill>
                <a:srgbClr val="CCCC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Future Directions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has been explained?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Psycholinguistics motivation:</a:t>
            </a:r>
            <a:endParaRPr sz="20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Stress acquisition before segmentation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Limited cognitive resources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Implemented formally with FSAs makes good typological predictions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Empirical gap: can learners classify (un)stressed syllables?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Theoretical gap: can this be extended to non-primary rhythmic stress?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to rhythmic stress</a:t>
            </a:r>
            <a:endParaRPr/>
          </a:p>
        </p:txBody>
      </p:sp>
      <p:sp>
        <p:nvSpPr>
          <p:cNvPr id="315" name="Google Shape;31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a </a:t>
            </a:r>
            <a:r>
              <a:rPr lang="en" sz="2000" i="1"/>
              <a:t>continuous </a:t>
            </a:r>
            <a:r>
              <a:rPr lang="en" sz="2000"/>
              <a:t>model of stress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Parser </a:t>
            </a:r>
            <a:r>
              <a:rPr lang="en" sz="2000" i="1"/>
              <a:t>compares </a:t>
            </a:r>
            <a:r>
              <a:rPr lang="en" sz="2000"/>
              <a:t>stress-levels (Register Automata)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Stress systems map strings to partial orders over syllable stress-levels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Some early successes, some remaining challenges</a:t>
            </a:r>
            <a:endParaRPr sz="2000"/>
          </a:p>
        </p:txBody>
      </p:sp>
      <p:sp>
        <p:nvSpPr>
          <p:cNvPr id="316" name="Google Shape;31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to interactions</a:t>
            </a:r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Shape of the lexicon (superheavy distribution, minimal word constraints)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Morphophonology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Syntax and phrasal stress</a:t>
            </a:r>
            <a:endParaRPr sz="2000"/>
          </a:p>
        </p:txBody>
      </p:sp>
      <p:sp>
        <p:nvSpPr>
          <p:cNvPr id="323" name="Google Shape;32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29" name="Google Shape;329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Special thanks to Charles Yang and Gene Buckley</a:t>
            </a:r>
            <a:endParaRPr sz="1600"/>
          </a:p>
        </p:txBody>
      </p:sp>
      <p:sp>
        <p:nvSpPr>
          <p:cNvPr id="330" name="Google Shape;33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6" name="Google Shape;33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Abrahamson, Arne. 1968. Contrastive distribution of phoneme classes in Içuã Tupi. </a:t>
            </a:r>
            <a:r>
              <a:rPr lang="en" sz="1000" i="1"/>
              <a:t>Anthropological Linguistics </a:t>
            </a:r>
            <a:r>
              <a:rPr lang="en" sz="1000"/>
              <a:t>10(6). 11-21.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Apoussidou, Diana. 2007. </a:t>
            </a:r>
            <a:r>
              <a:rPr lang="en" sz="1000" i="1"/>
              <a:t>The learnability of metrical phonology</a:t>
            </a:r>
            <a:r>
              <a:rPr lang="en" sz="1000"/>
              <a:t> (LOT Dissertation Series 148). Utrecht: Netherlands Graduate School of Linguistics.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Bailey, Todd. 1995. </a:t>
            </a:r>
            <a:r>
              <a:rPr lang="en" sz="1000" i="1"/>
              <a:t>Nonmetrical constraints on stress</a:t>
            </a:r>
            <a:r>
              <a:rPr lang="en" sz="1000"/>
              <a:t>. Minneapolis, MN: University of Minnesota dissertation.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Curtin, Suzanne, Toben H. Mintz &amp; Morten H. Christiansen. 2005. Stress changes the representational landscape: Evidence from word segmentation. </a:t>
            </a:r>
            <a:r>
              <a:rPr lang="en" sz="1000" i="1"/>
              <a:t>Cognition </a:t>
            </a:r>
            <a:r>
              <a:rPr lang="en" sz="1000"/>
              <a:t>96(3). 233-262.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Dresher, B. Elan. 1999. Charting the learning path: Cues to parameter setting. </a:t>
            </a:r>
            <a:r>
              <a:rPr lang="en" sz="1000" i="1"/>
              <a:t>Linguistic Inquiry</a:t>
            </a:r>
            <a:r>
              <a:rPr lang="en" sz="1000"/>
              <a:t> 30(1). 27-67.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Dresher, B. Elan &amp; Jonathan D. Kaye. 1990. A computational learning model for metrical phonology. </a:t>
            </a:r>
            <a:r>
              <a:rPr lang="en" sz="1000" i="1"/>
              <a:t>Cognition </a:t>
            </a:r>
            <a:r>
              <a:rPr lang="en" sz="1000"/>
              <a:t>34(2). 137-195.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Friederici, Angela D., Manuela Friedrich &amp; Anne Christophe. 2007. Brain Responses in 4-Month-Old Infants Are Already Language Specific. </a:t>
            </a:r>
            <a:r>
              <a:rPr lang="en" sz="1000" i="1"/>
              <a:t>Current Biology</a:t>
            </a:r>
            <a:r>
              <a:rPr lang="en" sz="1000"/>
              <a:t> 17(14). 1208-1211.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Goedemans, Rob W. N., Jeffrey Heinz &amp; Harry G van der Hulst. StressTyp2, version 1. 2015.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Heinz, Jeffrey. 2009. On the role of locality in learning stress patterns. </a:t>
            </a:r>
            <a:r>
              <a:rPr lang="en" sz="1000" i="1"/>
              <a:t>Phonology</a:t>
            </a:r>
            <a:r>
              <a:rPr lang="en" sz="1000"/>
              <a:t> 26(2). 303-351.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Höhle, Barbara, Ranka Bijeljac-Babic, Birgit Herold, Jürgen Weissenborn &amp; Thierry Nazzi. 2009. Language specific prosodic preferences during the first half year of life: Evidence from German and French infants. </a:t>
            </a:r>
            <a:r>
              <a:rPr lang="en" sz="1000" i="1"/>
              <a:t>Infant Behavior and Development</a:t>
            </a:r>
            <a:r>
              <a:rPr lang="en" sz="1000"/>
              <a:t> 32(3). 262-274.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Houston, Derek M., Peter W. Jusczyk, Cecile Kuijpers, Riet Coolen &amp; Anne Cutler. 2000. Cross-language word segmentation by 9-month-olds. </a:t>
            </a:r>
            <a:r>
              <a:rPr lang="en" sz="1000" i="1"/>
              <a:t>Psychonomic Bulletin &amp; Review</a:t>
            </a:r>
            <a:r>
              <a:rPr lang="en" sz="1000"/>
              <a:t> 7(3). 504-509.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Hualde, José I. 1998. A gap filled: Postpostinitial accent in Azkoitia Basque. </a:t>
            </a:r>
            <a:r>
              <a:rPr lang="en" sz="1000" i="1"/>
              <a:t>Linguistics</a:t>
            </a:r>
            <a:r>
              <a:rPr lang="en" sz="1000"/>
              <a:t> 36(1). 99-117.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Idsardi, William J. 2009. Calculating metrical structure. In Charles Cairns and Eric Raimy (eds.), </a:t>
            </a:r>
            <a:r>
              <a:rPr lang="en" sz="1000" i="1"/>
              <a:t>Contemporary Views on Architecture and Representations in Phonological Theory</a:t>
            </a:r>
            <a:r>
              <a:rPr lang="en" sz="1000"/>
              <a:t>, 191-211. Cambridge: MIT Press.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Jarosz, Gaja. 2013. Learning with hidden structure in Optimality Theory. </a:t>
            </a:r>
            <a:r>
              <a:rPr lang="en" sz="1000" i="1"/>
              <a:t>Phonology </a:t>
            </a:r>
            <a:r>
              <a:rPr lang="en" sz="1000"/>
              <a:t>31(1). 27-71.</a:t>
            </a:r>
            <a:endParaRPr sz="1000"/>
          </a:p>
        </p:txBody>
      </p:sp>
      <p:sp>
        <p:nvSpPr>
          <p:cNvPr id="337" name="Google Shape;33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3" name="Google Shape;34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Jusczyk, Peter W., Anne Cutler &amp; Nancy J Redanz. 1993. Infants' preference for the predominant stress patterns of English words. </a:t>
            </a:r>
            <a:r>
              <a:rPr lang="en" sz="1000" i="1"/>
              <a:t>Child Development</a:t>
            </a:r>
            <a:r>
              <a:rPr lang="en" sz="1000"/>
              <a:t> 64(3). 675-687.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Jusczyk, Peter W., Derek M. Houston &amp; Mary Newsome. 1999. The beginnings of word segmentation in English-learning infants. </a:t>
            </a:r>
            <a:r>
              <a:rPr lang="en" sz="1000" i="1"/>
              <a:t>Cognitive Psychology</a:t>
            </a:r>
            <a:r>
              <a:rPr lang="en" sz="1000"/>
              <a:t> 39(3). 159-207.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Mehler, Jacques, Peter Jusczyk, Ghislaine Lambertzs, Nilofar Halsted, Josiane Bertoncini &amp; Claudine Amiel-Tison. 1988. A precurser of language acquisition in young infants. </a:t>
            </a:r>
            <a:r>
              <a:rPr lang="en" sz="1000" i="1"/>
              <a:t>Cognition</a:t>
            </a:r>
            <a:r>
              <a:rPr lang="en" sz="1000"/>
              <a:t> 29(2). 143-178.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Nazzi, Thiery, Josiane Bertoncini &amp; Jacques Mehler. 1998. Language discrimination by newborns: Toward an understanding of the role of rhythm. </a:t>
            </a:r>
            <a:r>
              <a:rPr lang="en" sz="1000" i="1"/>
              <a:t>Journal of Experimental Psychology: Human Perception and Performance</a:t>
            </a:r>
            <a:r>
              <a:rPr lang="en" sz="1000"/>
              <a:t> 24(3). 756–766.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Nazzi, Thierry, Galina Iakimova, Josiane Bertoncini, Séverine Frédonie &amp; Carmela Alcantara. 2006. Early segmentation of fluent speech by infants acquiring French: Emerging evidence for crosslinguistic differences. </a:t>
            </a:r>
            <a:r>
              <a:rPr lang="en" sz="1000" i="1"/>
              <a:t>Journal of Memory and Language</a:t>
            </a:r>
            <a:r>
              <a:rPr lang="en" sz="1000"/>
              <a:t> 54(3). 283-299.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Pearl, Lisa S. 2011. When unbiased probabilistic learning is not enough: Acquiring a parametric system of metrical phonology. </a:t>
            </a:r>
            <a:r>
              <a:rPr lang="en" sz="1000" i="1"/>
              <a:t>Language Acquisition</a:t>
            </a:r>
            <a:r>
              <a:rPr lang="en" sz="1000"/>
              <a:t> 18(2). 87-120.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Stanton, Juliet. 2016. Learnability shapes typology: The case of the midpoint typology. </a:t>
            </a:r>
            <a:r>
              <a:rPr lang="en" sz="1000" i="1"/>
              <a:t>Language</a:t>
            </a:r>
            <a:r>
              <a:rPr lang="en" sz="1000"/>
              <a:t> 92(4). 753-791.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Staubs, Robert D. 2014. </a:t>
            </a:r>
            <a:r>
              <a:rPr lang="en" sz="1000" i="1"/>
              <a:t>Computational Modeling of Learning Biases in Stress Typology</a:t>
            </a:r>
            <a:r>
              <a:rPr lang="en" sz="1000"/>
              <a:t>. Amherst, MA: UMass Amherst dissertation.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Svantesson, Jan-Olof, Anna Tsendina, Vivan Franzen &amp; Anastasia Karlsson. 2005. </a:t>
            </a:r>
            <a:r>
              <a:rPr lang="en" sz="1000" i="1"/>
              <a:t>The phonology of Mongolian</a:t>
            </a:r>
            <a:r>
              <a:rPr lang="en" sz="1000"/>
              <a:t>. Oxford: Oxford University Press.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Tesar, Bruce. 1998. An iterative strategy for language learning. </a:t>
            </a:r>
            <a:r>
              <a:rPr lang="en" sz="1000" i="1"/>
              <a:t>Lingua </a:t>
            </a:r>
            <a:r>
              <a:rPr lang="en" sz="1000"/>
              <a:t>104(2). 131-145.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Trubetzkoy, Nikolai S. 1958. </a:t>
            </a:r>
            <a:r>
              <a:rPr lang="en" sz="1000" i="1"/>
              <a:t>Grundzüge der Phonologie</a:t>
            </a:r>
            <a:r>
              <a:rPr lang="en" sz="1000"/>
              <a:t>. Göttigen: Vandenhoeck &amp; Ruprecht. (Original work published 1939)</a:t>
            </a:r>
            <a:endParaRPr sz="100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Trueswell, John C., Irina Sekerina, Nicole M. Hill &amp; Marian L. Logrip. 1999. The kindergarten-path effect: studying on-line sentence processing in young children. </a:t>
            </a:r>
            <a:r>
              <a:rPr lang="en" sz="1000" i="1"/>
              <a:t>Cognition </a:t>
            </a:r>
            <a:r>
              <a:rPr lang="en" sz="1000"/>
              <a:t>73(2). 89-134.</a:t>
            </a:r>
            <a:endParaRPr sz="1000"/>
          </a:p>
        </p:txBody>
      </p:sp>
      <p:sp>
        <p:nvSpPr>
          <p:cNvPr id="344" name="Google Shape;34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related work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N: Unbounded memory</a:t>
            </a:r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length is 2</a:t>
            </a:r>
            <a:r>
              <a:rPr lang="en" baseline="30000"/>
              <a:t>k+1</a:t>
            </a:r>
            <a:r>
              <a:rPr lang="en"/>
              <a:t>+1, stress peninitial, else initial: 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, 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x, x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x, 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xxx, x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xxx, 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xxxxx,...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was chosen so the number of x’s after 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 in a word is never 2</a:t>
            </a:r>
            <a:r>
              <a:rPr lang="en" baseline="30000"/>
              <a:t>k+1</a:t>
            </a:r>
            <a:r>
              <a:rPr lang="en"/>
              <a:t>=2,4,8,16,...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parsing, seeing string ...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</a:t>
            </a:r>
            <a:r>
              <a:rPr lang="en" baseline="30000"/>
              <a:t>n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: if </a:t>
            </a:r>
            <a:r>
              <a:rPr lang="en" i="1"/>
              <a:t>n</a:t>
            </a:r>
            <a:r>
              <a:rPr lang="en"/>
              <a:t>=2</a:t>
            </a:r>
            <a:r>
              <a:rPr lang="en" baseline="30000"/>
              <a:t>k+1</a:t>
            </a:r>
            <a:r>
              <a:rPr lang="en"/>
              <a:t>, segment as ...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</a:t>
            </a:r>
            <a:r>
              <a:rPr lang="en" baseline="30000"/>
              <a:t>n-1</a:t>
            </a:r>
            <a:r>
              <a:rPr lang="en"/>
              <a:t>|x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; else, ...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</a:t>
            </a:r>
            <a:r>
              <a:rPr lang="en" baseline="30000"/>
              <a:t>n</a:t>
            </a:r>
            <a:r>
              <a:rPr lang="en"/>
              <a:t>|</a:t>
            </a:r>
            <a:r>
              <a:rPr lang="en">
                <a:solidFill>
                  <a:srgbClr val="E06666"/>
                </a:solidFill>
              </a:rPr>
              <a:t>X</a:t>
            </a:r>
            <a:endParaRPr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(Ambiguous strings like 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 are parsed 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x|</a:t>
            </a:r>
            <a:r>
              <a:rPr lang="en">
                <a:solidFill>
                  <a:srgbClr val="E06666"/>
                </a:solidFill>
              </a:rPr>
              <a:t>X</a:t>
            </a:r>
            <a:r>
              <a:rPr lang="en"/>
              <a:t>x; losing an initial ‘x’ is never bad)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has only 2 lookahead, but you may need to count unboundedly high to track those powers of 2. So this system is claimed to be unlearnable.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a Continuous-Stress Model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/>
          <p:nvPr/>
        </p:nvSpPr>
        <p:spPr>
          <a:xfrm>
            <a:off x="311700" y="3868375"/>
            <a:ext cx="81501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To pronounce, arbitrarily extend the order; utterances look like “1734346545⋉”</a:t>
            </a: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Parsers look like Register Transducers (one-syllable-at-a-time, left-to-right)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361" name="Google Shape;36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syllable has a level of stress on a continuum (still unidimensional)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parser only has access to relative measures of stress: “Syllable 1 is more stressed than Syllable 2”, not “Syllable 1 is stressed”.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stress system is a mapping from strings of only unstressed syllables to a partial-ordering over the stress levels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62" name="Google Shape;3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continuous, infinite-level model of stress</a:t>
            </a:r>
            <a:endParaRPr/>
          </a:p>
        </p:txBody>
      </p:sp>
      <p:grpSp>
        <p:nvGrpSpPr>
          <p:cNvPr id="363" name="Google Shape;363;p44"/>
          <p:cNvGrpSpPr/>
          <p:nvPr/>
        </p:nvGrpSpPr>
        <p:grpSpPr>
          <a:xfrm>
            <a:off x="311700" y="2734175"/>
            <a:ext cx="7471200" cy="1298825"/>
            <a:chOff x="311700" y="2734175"/>
            <a:chExt cx="7471200" cy="1298825"/>
          </a:xfrm>
        </p:grpSpPr>
        <p:cxnSp>
          <p:nvCxnSpPr>
            <p:cNvPr id="364" name="Google Shape;364;p44"/>
            <p:cNvCxnSpPr/>
            <p:nvPr/>
          </p:nvCxnSpPr>
          <p:spPr>
            <a:xfrm>
              <a:off x="5388775" y="3079575"/>
              <a:ext cx="630900" cy="2001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5" name="Google Shape;365;p44"/>
            <p:cNvSpPr txBox="1"/>
            <p:nvPr/>
          </p:nvSpPr>
          <p:spPr>
            <a:xfrm rot="1086353">
              <a:off x="5609806" y="2853045"/>
              <a:ext cx="297322" cy="361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D9D9D9"/>
                  </a:solidFill>
                </a:rPr>
                <a:t>&gt;</a:t>
              </a:r>
              <a:endParaRPr>
                <a:solidFill>
                  <a:srgbClr val="D9D9D9"/>
                </a:solidFill>
              </a:endParaRPr>
            </a:p>
          </p:txBody>
        </p:sp>
        <p:grpSp>
          <p:nvGrpSpPr>
            <p:cNvPr id="366" name="Google Shape;366;p44"/>
            <p:cNvGrpSpPr/>
            <p:nvPr/>
          </p:nvGrpSpPr>
          <p:grpSpPr>
            <a:xfrm>
              <a:off x="5564750" y="3547325"/>
              <a:ext cx="1025050" cy="360900"/>
              <a:chOff x="5564750" y="3547325"/>
              <a:chExt cx="1025050" cy="360900"/>
            </a:xfrm>
          </p:grpSpPr>
          <p:sp>
            <p:nvSpPr>
              <p:cNvPr id="367" name="Google Shape;367;p44"/>
              <p:cNvSpPr txBox="1"/>
              <p:nvPr/>
            </p:nvSpPr>
            <p:spPr>
              <a:xfrm>
                <a:off x="5564750" y="3547325"/>
                <a:ext cx="394800" cy="36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D9D9D9"/>
                    </a:solidFill>
                  </a:rPr>
                  <a:t>x</a:t>
                </a:r>
                <a:r>
                  <a:rPr lang="en" sz="1800" baseline="-25000">
                    <a:solidFill>
                      <a:srgbClr val="D9D9D9"/>
                    </a:solidFill>
                  </a:rPr>
                  <a:t>2</a:t>
                </a:r>
                <a:endParaRPr sz="1800" baseline="-25000">
                  <a:solidFill>
                    <a:srgbClr val="D9D9D9"/>
                  </a:solidFill>
                </a:endParaRPr>
              </a:p>
            </p:txBody>
          </p:sp>
          <p:sp>
            <p:nvSpPr>
              <p:cNvPr id="368" name="Google Shape;368;p44"/>
              <p:cNvSpPr txBox="1"/>
              <p:nvPr/>
            </p:nvSpPr>
            <p:spPr>
              <a:xfrm>
                <a:off x="6195000" y="3547325"/>
                <a:ext cx="394800" cy="36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D9D9D9"/>
                    </a:solidFill>
                  </a:rPr>
                  <a:t>x</a:t>
                </a:r>
                <a:r>
                  <a:rPr lang="en" sz="1800" baseline="-25000">
                    <a:solidFill>
                      <a:srgbClr val="D9D9D9"/>
                    </a:solidFill>
                  </a:rPr>
                  <a:t>4</a:t>
                </a:r>
                <a:endParaRPr sz="1800" baseline="-25000">
                  <a:solidFill>
                    <a:srgbClr val="D9D9D9"/>
                  </a:solidFill>
                </a:endParaRPr>
              </a:p>
            </p:txBody>
          </p:sp>
        </p:grpSp>
        <p:cxnSp>
          <p:nvCxnSpPr>
            <p:cNvPr id="369" name="Google Shape;369;p44"/>
            <p:cNvCxnSpPr/>
            <p:nvPr/>
          </p:nvCxnSpPr>
          <p:spPr>
            <a:xfrm rot="10800000" flipH="1">
              <a:off x="5705475" y="3493250"/>
              <a:ext cx="304500" cy="1977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44"/>
            <p:cNvCxnSpPr/>
            <p:nvPr/>
          </p:nvCxnSpPr>
          <p:spPr>
            <a:xfrm rot="10800000">
              <a:off x="6014950" y="3493200"/>
              <a:ext cx="316800" cy="2025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44"/>
            <p:cNvSpPr txBox="1"/>
            <p:nvPr/>
          </p:nvSpPr>
          <p:spPr>
            <a:xfrm rot="1903041">
              <a:off x="6117962" y="3290236"/>
              <a:ext cx="297301" cy="361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D9D9D9"/>
                  </a:solidFill>
                </a:rPr>
                <a:t>&gt;</a:t>
              </a: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72" name="Google Shape;372;p44"/>
            <p:cNvSpPr txBox="1"/>
            <p:nvPr/>
          </p:nvSpPr>
          <p:spPr>
            <a:xfrm rot="-2032959">
              <a:off x="5613927" y="3297386"/>
              <a:ext cx="297044" cy="361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D9D9D9"/>
                  </a:solidFill>
                </a:rPr>
                <a:t>&lt;</a:t>
              </a: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73" name="Google Shape;373;p44"/>
            <p:cNvSpPr txBox="1"/>
            <p:nvPr/>
          </p:nvSpPr>
          <p:spPr>
            <a:xfrm>
              <a:off x="5242550" y="2734175"/>
              <a:ext cx="3948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06666"/>
                  </a:solidFill>
                </a:rPr>
                <a:t>x</a:t>
              </a:r>
              <a:r>
                <a:rPr lang="en" sz="1800" baseline="-25000">
                  <a:solidFill>
                    <a:srgbClr val="E06666"/>
                  </a:solidFill>
                </a:rPr>
                <a:t>1</a:t>
              </a:r>
              <a:endParaRPr sz="1800" baseline="-25000">
                <a:solidFill>
                  <a:srgbClr val="E06666"/>
                </a:solidFill>
              </a:endParaRPr>
            </a:p>
          </p:txBody>
        </p:sp>
        <p:sp>
          <p:nvSpPr>
            <p:cNvPr id="374" name="Google Shape;374;p44"/>
            <p:cNvSpPr txBox="1"/>
            <p:nvPr/>
          </p:nvSpPr>
          <p:spPr>
            <a:xfrm>
              <a:off x="5858650" y="3159250"/>
              <a:ext cx="3948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4CCCC"/>
                  </a:solidFill>
                </a:rPr>
                <a:t>x</a:t>
              </a:r>
              <a:r>
                <a:rPr lang="en" sz="1800" baseline="-25000">
                  <a:solidFill>
                    <a:srgbClr val="F4CCCC"/>
                  </a:solidFill>
                </a:rPr>
                <a:t>3</a:t>
              </a:r>
              <a:endParaRPr sz="1800" baseline="-25000">
                <a:solidFill>
                  <a:srgbClr val="F4CCCC"/>
                </a:solidFill>
              </a:endParaRPr>
            </a:p>
          </p:txBody>
        </p:sp>
        <p:sp>
          <p:nvSpPr>
            <p:cNvPr id="375" name="Google Shape;375;p44"/>
            <p:cNvSpPr txBox="1"/>
            <p:nvPr/>
          </p:nvSpPr>
          <p:spPr>
            <a:xfrm>
              <a:off x="311700" y="3187000"/>
              <a:ext cx="7471200" cy="84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 dirty="0">
                  <a:solidFill>
                    <a:srgbClr val="D9D9D9"/>
                  </a:solidFill>
                </a:rPr>
                <a:t>		     (e.g. “x</a:t>
              </a:r>
              <a:r>
                <a:rPr lang="en" sz="1800" baseline="-25000" dirty="0">
                  <a:solidFill>
                    <a:srgbClr val="D9D9D9"/>
                  </a:solidFill>
                </a:rPr>
                <a:t>1</a:t>
              </a:r>
              <a:r>
                <a:rPr lang="en" sz="1800" dirty="0">
                  <a:solidFill>
                    <a:srgbClr val="D9D9D9"/>
                  </a:solidFill>
                </a:rPr>
                <a:t>x</a:t>
              </a:r>
              <a:r>
                <a:rPr lang="en" sz="1800" baseline="-25000" dirty="0">
                  <a:solidFill>
                    <a:srgbClr val="D9D9D9"/>
                  </a:solidFill>
                </a:rPr>
                <a:t>2</a:t>
              </a:r>
              <a:r>
                <a:rPr lang="en" sz="1800" dirty="0">
                  <a:solidFill>
                    <a:srgbClr val="D9D9D9"/>
                  </a:solidFill>
                </a:rPr>
                <a:t>x</a:t>
              </a:r>
              <a:r>
                <a:rPr lang="en" sz="1800" baseline="-25000" dirty="0">
                  <a:solidFill>
                    <a:srgbClr val="D9D9D9"/>
                  </a:solidFill>
                </a:rPr>
                <a:t>3</a:t>
              </a:r>
              <a:r>
                <a:rPr lang="en" sz="1800" dirty="0">
                  <a:solidFill>
                    <a:srgbClr val="D9D9D9"/>
                  </a:solidFill>
                </a:rPr>
                <a:t>x</a:t>
              </a:r>
              <a:r>
                <a:rPr lang="en" sz="1800" baseline="-25000" dirty="0">
                  <a:solidFill>
                    <a:srgbClr val="D9D9D9"/>
                  </a:solidFill>
                </a:rPr>
                <a:t>4</a:t>
              </a:r>
              <a:r>
                <a:rPr lang="en" sz="1800" dirty="0">
                  <a:solidFill>
                    <a:srgbClr val="D9D9D9"/>
                  </a:solidFill>
                </a:rPr>
                <a:t>” ➝ 			    )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to the thesis</a:t>
            </a:r>
            <a:endParaRPr/>
          </a:p>
        </p:txBody>
      </p:sp>
      <p:sp>
        <p:nvSpPr>
          <p:cNvPr id="381" name="Google Shape;381;p45"/>
          <p:cNvSpPr txBox="1"/>
          <p:nvPr/>
        </p:nvSpPr>
        <p:spPr>
          <a:xfrm>
            <a:off x="3794125" y="3318150"/>
            <a:ext cx="2707800" cy="13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</p:txBody>
      </p:sp>
      <p:sp>
        <p:nvSpPr>
          <p:cNvPr id="382" name="Google Shape;38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 stress system is only learnable when there is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</a:t>
            </a:r>
            <a:r>
              <a:rPr lang="en" sz="2000">
                <a:solidFill>
                  <a:srgbClr val="EA9999"/>
                </a:solidFill>
              </a:rPr>
              <a:t>low-lookahead</a:t>
            </a:r>
            <a:r>
              <a:rPr lang="en" sz="2000"/>
              <a:t> (cf. Trueswell et al. 1999), </a:t>
            </a:r>
            <a:r>
              <a:rPr lang="en" sz="2000">
                <a:solidFill>
                  <a:srgbClr val="EA9999"/>
                </a:solidFill>
              </a:rPr>
              <a:t>low-state, low-register</a:t>
            </a:r>
            <a:r>
              <a:rPr lang="en" sz="2000"/>
              <a:t> RT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that provides a parse </a:t>
            </a:r>
            <a:r>
              <a:rPr lang="en" sz="2000">
                <a:solidFill>
                  <a:srgbClr val="EA9999"/>
                </a:solidFill>
              </a:rPr>
              <a:t>consistent </a:t>
            </a:r>
            <a:r>
              <a:rPr lang="en" sz="2000"/>
              <a:t>with it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every utterance concatenated from words generated by it.</a:t>
            </a:r>
            <a:endParaRPr sz="2000"/>
          </a:p>
        </p:txBody>
      </p:sp>
      <p:sp>
        <p:nvSpPr>
          <p:cNvPr id="383" name="Google Shape;383;p45"/>
          <p:cNvSpPr txBox="1"/>
          <p:nvPr/>
        </p:nvSpPr>
        <p:spPr>
          <a:xfrm>
            <a:off x="1364225" y="3378750"/>
            <a:ext cx="65385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</a:rPr>
              <a:t>Problem: all strings are consistent with all systems!</a:t>
            </a:r>
            <a:endParaRPr sz="2000">
              <a:solidFill>
                <a:srgbClr val="E0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</a:rPr>
              <a:t>Just use all monosyllabic words.</a:t>
            </a:r>
            <a:endParaRPr sz="2000">
              <a:solidFill>
                <a:srgbClr val="E0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E0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</a:rPr>
              <a:t>Try: ideal parse (longest words)?</a:t>
            </a:r>
            <a:endParaRPr sz="2000">
              <a:solidFill>
                <a:srgbClr val="E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Left-right asymmetry</a:t>
            </a:r>
            <a:endParaRPr/>
          </a:p>
        </p:txBody>
      </p:sp>
      <p:sp>
        <p:nvSpPr>
          <p:cNvPr id="389" name="Google Shape;38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with right-edge primary stress are much harder to parse than words with left-edge primary stress in this framework, treated conservatively: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Consider Ultimate Stress (“x</a:t>
            </a:r>
            <a:r>
              <a:rPr lang="en" baseline="-25000"/>
              <a:t>1</a:t>
            </a:r>
            <a:r>
              <a:rPr lang="en"/>
              <a:t>x</a:t>
            </a:r>
            <a:r>
              <a:rPr lang="en" baseline="-25000"/>
              <a:t>2</a:t>
            </a:r>
            <a:r>
              <a:rPr lang="en"/>
              <a:t>...x</a:t>
            </a:r>
            <a:r>
              <a:rPr lang="en" baseline="-25000"/>
              <a:t>n</a:t>
            </a:r>
            <a:r>
              <a:rPr lang="en"/>
              <a:t>” ➝x</a:t>
            </a:r>
            <a:r>
              <a:rPr lang="en" baseline="-25000"/>
              <a:t>n</a:t>
            </a:r>
            <a:r>
              <a:rPr lang="en"/>
              <a:t>&gt;x</a:t>
            </a:r>
            <a:r>
              <a:rPr lang="en" baseline="-25000"/>
              <a:t>1</a:t>
            </a:r>
            <a:r>
              <a:rPr lang="en"/>
              <a:t>,x</a:t>
            </a:r>
            <a:r>
              <a:rPr lang="en" baseline="-25000"/>
              <a:t>2</a:t>
            </a:r>
            <a:r>
              <a:rPr lang="en"/>
              <a:t>,...,x</a:t>
            </a:r>
            <a:r>
              <a:rPr lang="en" baseline="-25000"/>
              <a:t>n-1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only possibly parse of “87654321</a:t>
            </a:r>
            <a:r>
              <a:rPr lang="en">
                <a:solidFill>
                  <a:srgbClr val="D9D9D9"/>
                </a:solidFill>
              </a:rPr>
              <a:t>⋉</a:t>
            </a:r>
            <a:r>
              <a:rPr lang="en"/>
              <a:t>” is 8|7|6|5|4|3|2|1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ideal (longest) parse of “876543219</a:t>
            </a:r>
            <a:r>
              <a:rPr lang="en">
                <a:solidFill>
                  <a:srgbClr val="D9D9D9"/>
                </a:solidFill>
              </a:rPr>
              <a:t>⋉</a:t>
            </a:r>
            <a:r>
              <a:rPr lang="en"/>
              <a:t>” is 876543219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ideal parse requires unbounded lookahead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Left-right asymmetry</a:t>
            </a:r>
            <a:endParaRPr/>
          </a:p>
        </p:txBody>
      </p:sp>
      <p:sp>
        <p:nvSpPr>
          <p:cNvPr id="395" name="Google Shape;395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it’s not so bad; with lookahead &gt; 1, intermediate left-to-right maxima support longer words (e.g. get “321 43 543 6” as one word with lookahead 3)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learner doesn’t need all longest parses, just sufficiently many long parses?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Gets worse for antepenultimate stress; for lookahead 3, all antepenultimate systems must have ternary secondary stress.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we get anything clean explanations from this?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/>
          <p:nvPr/>
        </p:nvSpPr>
        <p:spPr>
          <a:xfrm>
            <a:off x="3445500" y="2504550"/>
            <a:ext cx="2235600" cy="37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401" name="Google Shape;401;p48"/>
          <p:cNvSpPr/>
          <p:nvPr/>
        </p:nvSpPr>
        <p:spPr>
          <a:xfrm>
            <a:off x="3445500" y="2961175"/>
            <a:ext cx="2235600" cy="37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402" name="Google Shape;402;p48"/>
          <p:cNvSpPr/>
          <p:nvPr/>
        </p:nvSpPr>
        <p:spPr>
          <a:xfrm>
            <a:off x="5861900" y="2504550"/>
            <a:ext cx="2235600" cy="37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403" name="Google Shape;403;p48"/>
          <p:cNvSpPr/>
          <p:nvPr/>
        </p:nvSpPr>
        <p:spPr>
          <a:xfrm>
            <a:off x="5861900" y="2961175"/>
            <a:ext cx="2235600" cy="375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  <p:sp>
        <p:nvSpPr>
          <p:cNvPr id="404" name="Google Shape;40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language families in StressTyp2 that have primary stress in the given location and secondary stress on alternating syllables from it: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(with strict exclusion criteria)</a:t>
            </a:r>
            <a:endParaRPr/>
          </a:p>
        </p:txBody>
      </p:sp>
      <p:graphicFrame>
        <p:nvGraphicFramePr>
          <p:cNvPr id="405" name="Google Shape;405;p48"/>
          <p:cNvGraphicFramePr/>
          <p:nvPr/>
        </p:nvGraphicFramePr>
        <p:xfrm>
          <a:off x="952500" y="2000250"/>
          <a:ext cx="7239000" cy="1371510"/>
        </p:xfrm>
        <a:graphic>
          <a:graphicData uri="http://schemas.openxmlformats.org/drawingml/2006/table">
            <a:tbl>
              <a:tblPr>
                <a:noFill/>
                <a:tableStyleId>{77672873-A2F6-414D-AFAB-556C55DB5AB1}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from left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from right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First syllable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F4CCCC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F4CCCC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F4CCCC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F4CCCC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σ</a:t>
                      </a:r>
                      <a:endParaRPr sz="1800">
                        <a:solidFill>
                          <a:srgbClr val="E0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Second syllable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F4CCCC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F4CCCC"/>
                          </a:solidFill>
                        </a:rPr>
                        <a:t>σ</a:t>
                      </a:r>
                      <a:endParaRPr sz="1800">
                        <a:solidFill>
                          <a:srgbClr val="F4CCCC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4CCCC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F4CCCC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E06666"/>
                          </a:solidFill>
                        </a:rPr>
                        <a:t>σ</a:t>
                      </a: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σ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6" name="Google Shape;40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Left-right asymmetry</a:t>
            </a:r>
            <a:endParaRPr/>
          </a:p>
        </p:txBody>
      </p:sp>
      <p:sp>
        <p:nvSpPr>
          <p:cNvPr id="407" name="Google Shape;407;p48"/>
          <p:cNvSpPr txBox="1"/>
          <p:nvPr/>
        </p:nvSpPr>
        <p:spPr>
          <a:xfrm>
            <a:off x="4098283" y="2442908"/>
            <a:ext cx="1247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´</a:t>
            </a:r>
            <a:r>
              <a:rPr lang="en" sz="1800">
                <a:solidFill>
                  <a:srgbClr val="D9D9D9"/>
                </a:solidFill>
              </a:rPr>
              <a:t>   </a:t>
            </a:r>
            <a:r>
              <a:rPr lang="en" sz="600">
                <a:solidFill>
                  <a:srgbClr val="D9D9D9"/>
                </a:solidFill>
              </a:rPr>
              <a:t> </a:t>
            </a:r>
            <a:r>
              <a:rPr lang="en" sz="1800">
                <a:solidFill>
                  <a:srgbClr val="F4CCCC"/>
                </a:solidFill>
              </a:rPr>
              <a:t>`  </a:t>
            </a:r>
            <a:r>
              <a:rPr lang="en" sz="300">
                <a:solidFill>
                  <a:srgbClr val="F4CCCC"/>
                </a:solidFill>
              </a:rPr>
              <a:t> </a:t>
            </a:r>
            <a:r>
              <a:rPr lang="en" sz="1800">
                <a:solidFill>
                  <a:srgbClr val="F4CCCC"/>
                </a:solidFill>
              </a:rPr>
              <a:t> `</a:t>
            </a:r>
            <a:endParaRPr sz="1800">
              <a:solidFill>
                <a:srgbClr val="F4CCCC"/>
              </a:solidFill>
            </a:endParaRPr>
          </a:p>
        </p:txBody>
      </p:sp>
      <p:sp>
        <p:nvSpPr>
          <p:cNvPr id="408" name="Google Shape;408;p48"/>
          <p:cNvSpPr txBox="1"/>
          <p:nvPr/>
        </p:nvSpPr>
        <p:spPr>
          <a:xfrm>
            <a:off x="4242491" y="2901992"/>
            <a:ext cx="1247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</a:rPr>
              <a:t>´</a:t>
            </a:r>
            <a:r>
              <a:rPr lang="en" sz="1800">
                <a:solidFill>
                  <a:srgbClr val="D9D9D9"/>
                </a:solidFill>
              </a:rPr>
              <a:t>   </a:t>
            </a:r>
            <a:r>
              <a:rPr lang="en" sz="600">
                <a:solidFill>
                  <a:srgbClr val="D9D9D9"/>
                </a:solidFill>
              </a:rPr>
              <a:t> </a:t>
            </a:r>
            <a:r>
              <a:rPr lang="en" sz="1800">
                <a:solidFill>
                  <a:srgbClr val="F4CCCC"/>
                </a:solidFill>
              </a:rPr>
              <a:t>`  </a:t>
            </a:r>
            <a:r>
              <a:rPr lang="en" sz="300">
                <a:solidFill>
                  <a:srgbClr val="F4CCCC"/>
                </a:solidFill>
              </a:rPr>
              <a:t> </a:t>
            </a:r>
            <a:r>
              <a:rPr lang="en" sz="1800">
                <a:solidFill>
                  <a:srgbClr val="F4CCCC"/>
                </a:solidFill>
              </a:rPr>
              <a:t> `</a:t>
            </a:r>
            <a:endParaRPr sz="1800">
              <a:solidFill>
                <a:srgbClr val="F4CCCC"/>
              </a:solidFill>
            </a:endParaRPr>
          </a:p>
        </p:txBody>
      </p:sp>
      <p:sp>
        <p:nvSpPr>
          <p:cNvPr id="409" name="Google Shape;409;p48"/>
          <p:cNvSpPr txBox="1"/>
          <p:nvPr/>
        </p:nvSpPr>
        <p:spPr>
          <a:xfrm>
            <a:off x="6654474" y="2442908"/>
            <a:ext cx="1247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CCCC"/>
                </a:solidFill>
              </a:rPr>
              <a:t>`   </a:t>
            </a:r>
            <a:r>
              <a:rPr lang="en" sz="600">
                <a:solidFill>
                  <a:srgbClr val="F4CCCC"/>
                </a:solidFill>
              </a:rPr>
              <a:t> </a:t>
            </a:r>
            <a:r>
              <a:rPr lang="en" sz="1800">
                <a:solidFill>
                  <a:srgbClr val="F4CCCC"/>
                </a:solidFill>
              </a:rPr>
              <a:t>`</a:t>
            </a:r>
            <a:r>
              <a:rPr lang="en" sz="1800">
                <a:solidFill>
                  <a:srgbClr val="D9D9D9"/>
                </a:solidFill>
              </a:rPr>
              <a:t>  </a:t>
            </a:r>
            <a:r>
              <a:rPr lang="en" sz="300">
                <a:solidFill>
                  <a:srgbClr val="D9D9D9"/>
                </a:solidFill>
              </a:rPr>
              <a:t> </a:t>
            </a:r>
            <a:r>
              <a:rPr lang="en" sz="1800">
                <a:solidFill>
                  <a:srgbClr val="D9D9D9"/>
                </a:solidFill>
              </a:rPr>
              <a:t> </a:t>
            </a:r>
            <a:r>
              <a:rPr lang="en" sz="1800">
                <a:solidFill>
                  <a:srgbClr val="E06666"/>
                </a:solidFill>
              </a:rPr>
              <a:t>´</a:t>
            </a:r>
            <a:endParaRPr sz="1800">
              <a:solidFill>
                <a:srgbClr val="E06666"/>
              </a:solidFill>
            </a:endParaRPr>
          </a:p>
        </p:txBody>
      </p:sp>
      <p:sp>
        <p:nvSpPr>
          <p:cNvPr id="410" name="Google Shape;410;p48"/>
          <p:cNvSpPr txBox="1"/>
          <p:nvPr/>
        </p:nvSpPr>
        <p:spPr>
          <a:xfrm>
            <a:off x="6506726" y="2900108"/>
            <a:ext cx="1247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CCCC"/>
                </a:solidFill>
              </a:rPr>
              <a:t>`   </a:t>
            </a:r>
            <a:r>
              <a:rPr lang="en" sz="600">
                <a:solidFill>
                  <a:srgbClr val="F4CCCC"/>
                </a:solidFill>
              </a:rPr>
              <a:t> </a:t>
            </a:r>
            <a:r>
              <a:rPr lang="en" sz="1800">
                <a:solidFill>
                  <a:srgbClr val="F4CCCC"/>
                </a:solidFill>
              </a:rPr>
              <a:t>` </a:t>
            </a:r>
            <a:r>
              <a:rPr lang="en" sz="1800">
                <a:solidFill>
                  <a:srgbClr val="D9D9D9"/>
                </a:solidFill>
              </a:rPr>
              <a:t> </a:t>
            </a:r>
            <a:r>
              <a:rPr lang="en" sz="300">
                <a:solidFill>
                  <a:srgbClr val="D9D9D9"/>
                </a:solidFill>
              </a:rPr>
              <a:t> </a:t>
            </a:r>
            <a:r>
              <a:rPr lang="en" sz="1800">
                <a:solidFill>
                  <a:srgbClr val="D9D9D9"/>
                </a:solidFill>
              </a:rPr>
              <a:t> </a:t>
            </a:r>
            <a:r>
              <a:rPr lang="en" sz="1800">
                <a:solidFill>
                  <a:srgbClr val="E06666"/>
                </a:solidFill>
              </a:rPr>
              <a:t>´</a:t>
            </a:r>
            <a:endParaRPr sz="18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/>
          <p:nvPr/>
        </p:nvSpPr>
        <p:spPr>
          <a:xfrm>
            <a:off x="6759675" y="2482650"/>
            <a:ext cx="479400" cy="860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language families in StressTyp2 that have primary stress in the given location and secondary stress on alternating syllables from it: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(with strict exclusion criteria)</a:t>
            </a:r>
            <a:endParaRPr/>
          </a:p>
        </p:txBody>
      </p:sp>
      <p:graphicFrame>
        <p:nvGraphicFramePr>
          <p:cNvPr id="417" name="Google Shape;417;p49"/>
          <p:cNvGraphicFramePr/>
          <p:nvPr/>
        </p:nvGraphicFramePr>
        <p:xfrm>
          <a:off x="952500" y="2000250"/>
          <a:ext cx="7239000" cy="1371510"/>
        </p:xfrm>
        <a:graphic>
          <a:graphicData uri="http://schemas.openxmlformats.org/drawingml/2006/table">
            <a:tbl>
              <a:tblPr>
                <a:noFill/>
                <a:tableStyleId>{77672873-A2F6-414D-AFAB-556C55DB5AB1}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from left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from right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First syllable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13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4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Second syllable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4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D9D9D9"/>
                          </a:solidFill>
                        </a:rPr>
                        <a:t>12</a:t>
                      </a:r>
                      <a:endParaRPr sz="1800"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8" name="Google Shape;41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Left-right asymmetry</a:t>
            </a:r>
            <a:endParaRPr/>
          </a:p>
        </p:txBody>
      </p:sp>
      <p:sp>
        <p:nvSpPr>
          <p:cNvPr id="419" name="Google Shape;419;p49"/>
          <p:cNvSpPr txBox="1"/>
          <p:nvPr/>
        </p:nvSpPr>
        <p:spPr>
          <a:xfrm>
            <a:off x="311700" y="3726300"/>
            <a:ext cx="7443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D9D9D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Previously explained using representational theory</a:t>
            </a:r>
            <a:endParaRPr sz="1800">
              <a:solidFill>
                <a:srgbClr val="D9D9D9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e.g. No Syllabic Iambs (Hayes, 1987)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Left-right asymmetry</a:t>
            </a:r>
            <a:endParaRPr/>
          </a:p>
        </p:txBody>
      </p:sp>
      <p:sp>
        <p:nvSpPr>
          <p:cNvPr id="425" name="Google Shape;42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Primary Stress and alternating secondary stresses requires lookahead of at least 4 to overcome secondary stresses that don’t increase: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1 2 1 </a:t>
            </a:r>
            <a:r>
              <a:rPr lang="en">
                <a:solidFill>
                  <a:srgbClr val="EA9999"/>
                </a:solidFill>
              </a:rPr>
              <a:t>5</a:t>
            </a:r>
            <a:r>
              <a:rPr lang="en"/>
              <a:t> 1 3 1 </a:t>
            </a:r>
            <a:r>
              <a:rPr lang="en">
                <a:solidFill>
                  <a:srgbClr val="E06666"/>
                </a:solidFill>
              </a:rPr>
              <a:t>6</a:t>
            </a:r>
            <a:endParaRPr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1 2 1 </a:t>
            </a:r>
            <a:r>
              <a:rPr lang="en">
                <a:solidFill>
                  <a:srgbClr val="EA9999"/>
                </a:solidFill>
              </a:rPr>
              <a:t>5</a:t>
            </a:r>
            <a:r>
              <a:rPr lang="en"/>
              <a:t>|1 3 1 </a:t>
            </a:r>
            <a:r>
              <a:rPr lang="en">
                <a:solidFill>
                  <a:srgbClr val="EA9999"/>
                </a:solidFill>
              </a:rPr>
              <a:t>4</a:t>
            </a:r>
            <a:r>
              <a:rPr lang="en"/>
              <a:t>	← For ideal parse, need to see last syllable before segmenting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Penultimate Primary Stress and alternating 2</a:t>
            </a:r>
            <a:r>
              <a:rPr lang="en" baseline="30000"/>
              <a:t>ary</a:t>
            </a:r>
            <a:r>
              <a:rPr lang="en"/>
              <a:t> stresses only need lookahead of 3: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1 2 1 </a:t>
            </a:r>
            <a:r>
              <a:rPr lang="en">
                <a:solidFill>
                  <a:srgbClr val="EA9999"/>
                </a:solidFill>
              </a:rPr>
              <a:t>5</a:t>
            </a:r>
            <a:r>
              <a:rPr lang="en"/>
              <a:t> 1 3 1 </a:t>
            </a:r>
            <a:r>
              <a:rPr lang="en">
                <a:solidFill>
                  <a:srgbClr val="E06666"/>
                </a:solidFill>
              </a:rPr>
              <a:t>6</a:t>
            </a:r>
            <a:r>
              <a:rPr lang="en"/>
              <a:t>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1 2 1 </a:t>
            </a:r>
            <a:r>
              <a:rPr lang="en">
                <a:solidFill>
                  <a:srgbClr val="EA9999"/>
                </a:solidFill>
              </a:rPr>
              <a:t>5</a:t>
            </a:r>
            <a:r>
              <a:rPr lang="en"/>
              <a:t> 1|3 1 </a:t>
            </a:r>
            <a:r>
              <a:rPr lang="en">
                <a:solidFill>
                  <a:srgbClr val="EA9999"/>
                </a:solidFill>
              </a:rPr>
              <a:t>4</a:t>
            </a:r>
            <a:r>
              <a:rPr lang="en"/>
              <a:t>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Irregular QI Non-rhythmic systems</a:t>
            </a:r>
            <a:endParaRPr/>
          </a:p>
        </p:txBody>
      </p:sp>
      <p:sp>
        <p:nvSpPr>
          <p:cNvPr id="431" name="Google Shape;43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xx, 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xxx, 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xxxx,...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Azkoitia Basque (Hualde 1998)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4 memory states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3 lookahead</a:t>
            </a:r>
            <a:endParaRPr sz="2000"/>
          </a:p>
        </p:txBody>
      </p:sp>
      <p:sp>
        <p:nvSpPr>
          <p:cNvPr id="432" name="Google Shape;43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433" name="Google Shape;433;p51"/>
          <p:cNvPicPr preferRelativeResize="0"/>
          <p:nvPr/>
        </p:nvPicPr>
        <p:blipFill rotWithShape="1">
          <a:blip r:embed="rId3">
            <a:alphaModFix/>
          </a:blip>
          <a:srcRect l="5325" t="4626" r="4568" b="19408"/>
          <a:stretch/>
        </p:blipFill>
        <p:spPr>
          <a:xfrm>
            <a:off x="4023325" y="1738125"/>
            <a:ext cx="4722296" cy="2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and word-boundaries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“Endlich ist die sogenannte ‘unfreie’ oder ‘gebundene’ Betonung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auch ein aphonematisches Grenzsignal.”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[Finally, the so-called “non-free” or “bound” stress 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also a non-phonemic boundary-signal]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1371600" lvl="0" indent="45720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Trubetzkoy (1939/1958): 247</a:t>
            </a:r>
            <a:endParaRPr sz="2000"/>
          </a:p>
        </p:txBody>
      </p:sp>
      <p:sp>
        <p:nvSpPr>
          <p:cNvPr id="76" name="Google Shape;76;p16"/>
          <p:cNvSpPr txBox="1"/>
          <p:nvPr/>
        </p:nvSpPr>
        <p:spPr>
          <a:xfrm>
            <a:off x="365900" y="4043625"/>
            <a:ext cx="834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EA9999"/>
                </a:solidFill>
              </a:rPr>
              <a:t>Here: Mechanistic explanation through learning; further formalization</a:t>
            </a:r>
            <a:endParaRPr sz="2000">
              <a:solidFill>
                <a:srgbClr val="EA9999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Irregular QI Non-rhythmic systems</a:t>
            </a:r>
            <a:endParaRPr/>
          </a:p>
        </p:txBody>
      </p:sp>
      <p:sp>
        <p:nvSpPr>
          <p:cNvPr id="439" name="Google Shape;43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, 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x, 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xx, xxx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xx, xxxx</a:t>
            </a:r>
            <a:r>
              <a:rPr lang="en" sz="2000">
                <a:solidFill>
                  <a:srgbClr val="E06666"/>
                </a:solidFill>
              </a:rPr>
              <a:t>X</a:t>
            </a:r>
            <a:r>
              <a:rPr lang="en" sz="2000"/>
              <a:t>xx,...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Içuã Tupi (Abrahamson 1968)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&gt;=4 memory states, &gt;=3 lookahead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Haven’t found a transducer yet; seems inordinately complicated</a:t>
            </a:r>
            <a:endParaRPr sz="2000"/>
          </a:p>
        </p:txBody>
      </p:sp>
      <p:sp>
        <p:nvSpPr>
          <p:cNvPr id="440" name="Google Shape;44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FSTs (QI)</a:t>
            </a:r>
            <a:endParaRPr/>
          </a:p>
        </p:txBody>
      </p:sp>
      <p:sp>
        <p:nvSpPr>
          <p:cNvPr id="446" name="Google Shape;44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447" name="Google Shape;44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000" y="1017725"/>
            <a:ext cx="606681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FSTs (QS, bounded)</a:t>
            </a:r>
            <a:endParaRPr/>
          </a:p>
        </p:txBody>
      </p:sp>
      <p:sp>
        <p:nvSpPr>
          <p:cNvPr id="453" name="Google Shape;45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454" name="Google Shape;45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0" y="1084100"/>
            <a:ext cx="8839201" cy="160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588" y="2750650"/>
            <a:ext cx="4112824" cy="16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FSTs (QS, bounded, cont.)</a:t>
            </a:r>
            <a:endParaRPr/>
          </a:p>
        </p:txBody>
      </p:sp>
      <p:sp>
        <p:nvSpPr>
          <p:cNvPr id="461" name="Google Shape;46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462" name="Google Shape;4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75" y="1231575"/>
            <a:ext cx="8839195" cy="289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FSTs (QS, unbounded)</a:t>
            </a:r>
            <a:endParaRPr/>
          </a:p>
        </p:txBody>
      </p:sp>
      <p:sp>
        <p:nvSpPr>
          <p:cNvPr id="468" name="Google Shape;46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469" name="Google Shape;4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175"/>
            <a:ext cx="8320550" cy="170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9425" y="3051376"/>
            <a:ext cx="2417546" cy="191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FSTs (QS, unbounded, cont.)</a:t>
            </a:r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477" name="Google Shape;4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5" y="1276650"/>
            <a:ext cx="8569777" cy="2850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Idsardi (2009):</a:t>
            </a:r>
            <a:endParaRPr sz="200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FSA implementations of parametric metrical theory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Reveals underlying simplicity</a:t>
            </a: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Heinz (2009):</a:t>
            </a:r>
            <a:endParaRPr sz="200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Automaton-theoretic stress (near?-)universal</a:t>
            </a:r>
            <a:endParaRPr sz="200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Includes a natural learning model</a:t>
            </a:r>
            <a:endParaRPr sz="2000"/>
          </a:p>
        </p:txBody>
      </p:sp>
      <p:sp>
        <p:nvSpPr>
          <p:cNvPr id="83" name="Google Shape;83;p17"/>
          <p:cNvSpPr txBox="1"/>
          <p:nvPr/>
        </p:nvSpPr>
        <p:spPr>
          <a:xfrm>
            <a:off x="365900" y="4043625"/>
            <a:ext cx="834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EA9999"/>
                </a:solidFill>
              </a:rPr>
              <a:t>Here: Perception rather than production, with all that comes with it</a:t>
            </a:r>
            <a:endParaRPr sz="2000">
              <a:solidFill>
                <a:srgbClr val="EA9999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and automata theory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Staubs (2014):</a:t>
            </a:r>
            <a:endParaRPr sz="200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Stress typological frequencies from learning biases</a:t>
            </a:r>
            <a:endParaRPr sz="200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Focuses on M</a:t>
            </a:r>
            <a:r>
              <a:rPr lang="en" sz="2000">
                <a:solidFill>
                  <a:srgbClr val="CCCCCC"/>
                </a:solidFill>
              </a:rPr>
              <a:t>axEnt HG learners</a:t>
            </a:r>
            <a:endParaRPr sz="2000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Stanton (2016):</a:t>
            </a:r>
            <a:endParaRPr sz="2000">
              <a:solidFill>
                <a:srgbClr val="CCCCCC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Explains away gaps in OT typology with learning</a:t>
            </a:r>
            <a:endParaRPr sz="200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Evaluates evidence rareness and ambiguity</a:t>
            </a:r>
            <a:endParaRPr sz="2000"/>
          </a:p>
        </p:txBody>
      </p:sp>
      <p:sp>
        <p:nvSpPr>
          <p:cNvPr id="91" name="Google Shape;91;p18"/>
          <p:cNvSpPr txBox="1"/>
          <p:nvPr/>
        </p:nvSpPr>
        <p:spPr>
          <a:xfrm>
            <a:off x="365900" y="4043625"/>
            <a:ext cx="834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EA9999"/>
                </a:solidFill>
              </a:rPr>
              <a:t>Here: Representation-agnostic; learner input is utterances, not words</a:t>
            </a:r>
            <a:endParaRPr sz="2000">
              <a:solidFill>
                <a:srgbClr val="EA9999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and learnability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Mechanism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Rhythm and stress are learned early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 rot="10800000">
            <a:off x="1593600" y="205892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20"/>
          <p:cNvCxnSpPr/>
          <p:nvPr/>
        </p:nvCxnSpPr>
        <p:spPr>
          <a:xfrm rot="10800000">
            <a:off x="2355600" y="205892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20"/>
          <p:cNvCxnSpPr/>
          <p:nvPr/>
        </p:nvCxnSpPr>
        <p:spPr>
          <a:xfrm rot="10800000">
            <a:off x="3117600" y="205892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0"/>
          <p:cNvCxnSpPr/>
          <p:nvPr/>
        </p:nvCxnSpPr>
        <p:spPr>
          <a:xfrm rot="10800000">
            <a:off x="4641600" y="205892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0"/>
          <p:cNvCxnSpPr/>
          <p:nvPr/>
        </p:nvCxnSpPr>
        <p:spPr>
          <a:xfrm rot="10800000">
            <a:off x="6165600" y="205892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20"/>
          <p:cNvCxnSpPr/>
          <p:nvPr/>
        </p:nvCxnSpPr>
        <p:spPr>
          <a:xfrm rot="10800000">
            <a:off x="6927600" y="205892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" name="Google Shape;112;p20"/>
          <p:cNvGrpSpPr/>
          <p:nvPr/>
        </p:nvGrpSpPr>
        <p:grpSpPr>
          <a:xfrm>
            <a:off x="155975" y="1510250"/>
            <a:ext cx="2870775" cy="3435150"/>
            <a:chOff x="155975" y="1510250"/>
            <a:chExt cx="2870775" cy="3435150"/>
          </a:xfrm>
        </p:grpSpPr>
        <p:cxnSp>
          <p:nvCxnSpPr>
            <p:cNvPr id="113" name="Google Shape;113;p20"/>
            <p:cNvCxnSpPr>
              <a:endCxn id="114" idx="0"/>
            </p:cNvCxnSpPr>
            <p:nvPr/>
          </p:nvCxnSpPr>
          <p:spPr>
            <a:xfrm>
              <a:off x="749900" y="2179100"/>
              <a:ext cx="879600" cy="7287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114;p20"/>
            <p:cNvSpPr txBox="1"/>
            <p:nvPr/>
          </p:nvSpPr>
          <p:spPr>
            <a:xfrm>
              <a:off x="232250" y="2907800"/>
              <a:ext cx="2794500" cy="203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Discriminate stress-, syllable-, mora-timed</a:t>
              </a: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(Mehler et al., 1988,</a:t>
              </a: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Nazzi et al., 1998)</a:t>
              </a: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CCCCCC"/>
                </a:solidFill>
              </a:endParaRPr>
            </a:p>
          </p:txBody>
        </p:sp>
        <p:sp>
          <p:nvSpPr>
            <p:cNvPr id="115" name="Google Shape;115;p20"/>
            <p:cNvSpPr txBox="1"/>
            <p:nvPr/>
          </p:nvSpPr>
          <p:spPr>
            <a:xfrm>
              <a:off x="155975" y="1510250"/>
              <a:ext cx="133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Birth</a:t>
              </a:r>
              <a:endParaRPr sz="2000">
                <a:solidFill>
                  <a:srgbClr val="CCCCCC"/>
                </a:solidFill>
              </a:endParaRPr>
            </a:p>
          </p:txBody>
        </p:sp>
      </p:grpSp>
      <p:grpSp>
        <p:nvGrpSpPr>
          <p:cNvPr id="116" name="Google Shape;116;p20"/>
          <p:cNvGrpSpPr/>
          <p:nvPr/>
        </p:nvGrpSpPr>
        <p:grpSpPr>
          <a:xfrm>
            <a:off x="2888612" y="1510250"/>
            <a:ext cx="3057000" cy="3435150"/>
            <a:chOff x="2888612" y="1510250"/>
            <a:chExt cx="3057000" cy="3435150"/>
          </a:xfrm>
        </p:grpSpPr>
        <p:cxnSp>
          <p:nvCxnSpPr>
            <p:cNvPr id="117" name="Google Shape;117;p20"/>
            <p:cNvCxnSpPr>
              <a:endCxn id="118" idx="0"/>
            </p:cNvCxnSpPr>
            <p:nvPr/>
          </p:nvCxnSpPr>
          <p:spPr>
            <a:xfrm>
              <a:off x="3884012" y="2161700"/>
              <a:ext cx="533100" cy="7461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20"/>
            <p:cNvSpPr txBox="1"/>
            <p:nvPr/>
          </p:nvSpPr>
          <p:spPr>
            <a:xfrm>
              <a:off x="3211050" y="1510250"/>
              <a:ext cx="133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4 months</a:t>
              </a:r>
              <a:endParaRPr sz="2000">
                <a:solidFill>
                  <a:srgbClr val="CCCCCC"/>
                </a:solidFill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2888612" y="2907800"/>
              <a:ext cx="3057000" cy="203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Discriminate trochees from iambs (ERP)</a:t>
              </a: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(Friederici et al., 2007)</a:t>
              </a:r>
              <a:endParaRPr sz="2000">
                <a:solidFill>
                  <a:srgbClr val="CCCCCC"/>
                </a:solidFill>
              </a:endParaRPr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4735050" y="1510250"/>
            <a:ext cx="4129425" cy="3435150"/>
            <a:chOff x="4735050" y="1510250"/>
            <a:chExt cx="4129425" cy="3435150"/>
          </a:xfrm>
        </p:grpSpPr>
        <p:sp>
          <p:nvSpPr>
            <p:cNvPr id="121" name="Google Shape;121;p20"/>
            <p:cNvSpPr txBox="1"/>
            <p:nvPr/>
          </p:nvSpPr>
          <p:spPr>
            <a:xfrm>
              <a:off x="4735050" y="1510250"/>
              <a:ext cx="133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6 months</a:t>
              </a:r>
              <a:endParaRPr sz="2000">
                <a:solidFill>
                  <a:srgbClr val="CCCCCC"/>
                </a:solidFill>
              </a:endParaRPr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7021050" y="1510250"/>
              <a:ext cx="133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9 months</a:t>
              </a:r>
              <a:endParaRPr sz="2000">
                <a:solidFill>
                  <a:srgbClr val="CCCCCC"/>
                </a:solidFill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5807475" y="2907800"/>
              <a:ext cx="3057000" cy="203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Discriminate trochees from iambs (behavioral)</a:t>
              </a: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(Jusczyk et al., 1993,</a:t>
              </a: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CCCCCC"/>
                  </a:solidFill>
                </a:rPr>
                <a:t>Höhle et al., 2009)</a:t>
              </a:r>
              <a:endParaRPr sz="2000">
                <a:solidFill>
                  <a:srgbClr val="CCCCCC"/>
                </a:solidFill>
              </a:endParaRPr>
            </a:p>
            <a:p>
              <a:pPr marL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CCCCCC"/>
                </a:solidFill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387750" y="1356050"/>
              <a:ext cx="311400" cy="2279700"/>
            </a:xfrm>
            <a:prstGeom prst="leftBrace">
              <a:avLst>
                <a:gd name="adj1" fmla="val 107891"/>
                <a:gd name="adj2" fmla="val 50000"/>
              </a:avLst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20"/>
            <p:cNvCxnSpPr>
              <a:endCxn id="123" idx="0"/>
            </p:cNvCxnSpPr>
            <p:nvPr/>
          </p:nvCxnSpPr>
          <p:spPr>
            <a:xfrm>
              <a:off x="6543375" y="2651600"/>
              <a:ext cx="792600" cy="256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6" name="Google Shape;126;p20"/>
          <p:cNvCxnSpPr/>
          <p:nvPr/>
        </p:nvCxnSpPr>
        <p:spPr>
          <a:xfrm>
            <a:off x="668875" y="2157950"/>
            <a:ext cx="78462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127" name="Google Shape;127;p20"/>
          <p:cNvCxnSpPr/>
          <p:nvPr/>
        </p:nvCxnSpPr>
        <p:spPr>
          <a:xfrm rot="10800000">
            <a:off x="3879600" y="205892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0"/>
          <p:cNvCxnSpPr/>
          <p:nvPr/>
        </p:nvCxnSpPr>
        <p:spPr>
          <a:xfrm rot="10800000">
            <a:off x="5403600" y="205892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0"/>
          <p:cNvCxnSpPr/>
          <p:nvPr/>
        </p:nvCxnSpPr>
        <p:spPr>
          <a:xfrm rot="10800000">
            <a:off x="7689600" y="2058925"/>
            <a:ext cx="0" cy="198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is used in early word segmentation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English-learning infants around 7-9 months segment trochees and dactyls from English, Dutch, and nonce speech</a:t>
            </a:r>
            <a:endParaRPr sz="200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	(Jusczyk et al., 1999; Houston et al., 2000; Curtin et al., 2005)</a:t>
            </a:r>
            <a:endParaRPr sz="200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Learned behavior: same as Dutch-learning; different from French-learning</a:t>
            </a:r>
            <a:endParaRPr sz="200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</a:rPr>
              <a:t>	(Houston et al., 2000; Nazzi et al., 2006)</a:t>
            </a:r>
            <a:endParaRPr sz="200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CCCCC"/>
              </a:solidFill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2776</Words>
  <Application>Microsoft Office PowerPoint</Application>
  <PresentationFormat>On-screen Show (16:9)</PresentationFormat>
  <Paragraphs>422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Arial</vt:lpstr>
      <vt:lpstr>Simple Dark</vt:lpstr>
      <vt:lpstr>Word segmentation as a filter on learnable stress systems </vt:lpstr>
      <vt:lpstr>Outline</vt:lpstr>
      <vt:lpstr>Previous related work</vt:lpstr>
      <vt:lpstr>Stress and word-boundaries</vt:lpstr>
      <vt:lpstr>Stress and automata theory</vt:lpstr>
      <vt:lpstr>Stress and learnability</vt:lpstr>
      <vt:lpstr>Motivation and Mechanism</vt:lpstr>
      <vt:lpstr>Rhythm and stress are learned early </vt:lpstr>
      <vt:lpstr>Stress is used in early word segmentation</vt:lpstr>
      <vt:lpstr>Previous models of stress acquisition</vt:lpstr>
      <vt:lpstr>Feedback Loop</vt:lpstr>
      <vt:lpstr>Thesis</vt:lpstr>
      <vt:lpstr>Discrete-Stress Model</vt:lpstr>
      <vt:lpstr>A discrete, two-level model of stress</vt:lpstr>
      <vt:lpstr>Implemented Thesis</vt:lpstr>
      <vt:lpstr>Case 1: Unbounded lookahead</vt:lpstr>
      <vt:lpstr>Case 2: Large memory</vt:lpstr>
      <vt:lpstr>Case 3: Peninitial stress works</vt:lpstr>
      <vt:lpstr>Quantity-insensitive, non-rhythmic typology</vt:lpstr>
      <vt:lpstr>Syllable Priority Codes</vt:lpstr>
      <vt:lpstr>Quantity-sensitive, non-rhythmic typology</vt:lpstr>
      <vt:lpstr>Maithili (213/2R)</vt:lpstr>
      <vt:lpstr>Conclusions and Future Directions</vt:lpstr>
      <vt:lpstr>What has been explained?</vt:lpstr>
      <vt:lpstr>Extending to rhythmic stress</vt:lpstr>
      <vt:lpstr>Extending to interactions</vt:lpstr>
      <vt:lpstr>Thank you!</vt:lpstr>
      <vt:lpstr>References</vt:lpstr>
      <vt:lpstr>References</vt:lpstr>
      <vt:lpstr>Case N: Unbounded memory</vt:lpstr>
      <vt:lpstr>Towards a Continuous-Stress Model</vt:lpstr>
      <vt:lpstr>A continuous, infinite-level model of stress</vt:lpstr>
      <vt:lpstr>Returning to the thesis</vt:lpstr>
      <vt:lpstr>Left-right asymmetry</vt:lpstr>
      <vt:lpstr>Left-right asymmetry</vt:lpstr>
      <vt:lpstr>Left-right asymmetry</vt:lpstr>
      <vt:lpstr>Left-right asymmetry</vt:lpstr>
      <vt:lpstr>Left-right asymmetry</vt:lpstr>
      <vt:lpstr>Irregular QI Non-rhythmic systems</vt:lpstr>
      <vt:lpstr>Irregular QI Non-rhythmic systems</vt:lpstr>
      <vt:lpstr>FSTs (QI)</vt:lpstr>
      <vt:lpstr>FSTs (QS, bounded)</vt:lpstr>
      <vt:lpstr>FSTs (QS, bounded, cont.)</vt:lpstr>
      <vt:lpstr>FSTs (QS, unbounded)</vt:lpstr>
      <vt:lpstr>FSTs (QS, unbounded, 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segmentation as a filter on learnable stress systems </dc:title>
  <cp:lastModifiedBy>Ryan Budnick</cp:lastModifiedBy>
  <cp:revision>1</cp:revision>
  <dcterms:modified xsi:type="dcterms:W3CDTF">2019-11-16T01:45:48Z</dcterms:modified>
</cp:coreProperties>
</file>