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36" r:id="rId2"/>
    <p:sldId id="492" r:id="rId3"/>
    <p:sldId id="495" r:id="rId4"/>
    <p:sldId id="493" r:id="rId5"/>
    <p:sldId id="500" r:id="rId6"/>
    <p:sldId id="496" r:id="rId7"/>
    <p:sldId id="494" r:id="rId8"/>
    <p:sldId id="469" r:id="rId9"/>
    <p:sldId id="489" r:id="rId10"/>
    <p:sldId id="506" r:id="rId11"/>
    <p:sldId id="497" r:id="rId12"/>
    <p:sldId id="487" r:id="rId13"/>
    <p:sldId id="490" r:id="rId14"/>
    <p:sldId id="501" r:id="rId15"/>
    <p:sldId id="503" r:id="rId16"/>
    <p:sldId id="502" r:id="rId17"/>
    <p:sldId id="505" r:id="rId18"/>
    <p:sldId id="491" r:id="rId19"/>
    <p:sldId id="504" r:id="rId20"/>
    <p:sldId id="4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3438-6292-49F7-BF8C-802F51A6E1C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1F4F-8D5F-4A37-A401-3316E4F61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今天将由我来介绍一下进一步的模型改进与赌博策略分析的内容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将各场比赛中对应位置的球员维度数据取平均值，根据与平均值的接近程度挑选对应球员，这样应当可以挑选出各个位置具有代表性的球员六维模板。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1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3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0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99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3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1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2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首先，我们先回顾一下在中期报告中所提到的不足与可以改进的方面，当时说到了描述统计方面，包括球员球队以及博彩这几个方面的深入和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统计建模，包括模型改进与进一步的问题探究，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不过我并不是按照这个顺序，我将依照我们的思路思考顺序来展示这一部分的内容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0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那么首先我从模型改进进行介绍，这是我们后续绝大部分操作的基础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模型的改进分为两个部分，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5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在扩充特征方面，我们首先是修改了球员的六维属性，之前的六维属性选取以及求平均的方式不够准确，这次我们找到了带权重六维属性计算公式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而且这次我们还利用上了守门员的数据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04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所以具体来说，我们重新绘制了各位置的球员属性雷达图，得出了一些新的描述结论，不过这些在现在都不重要了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另外就是我们发现守门员在其中各方面都很低，所以在模型中我们对于守门员，也就是一号位的球员使用的是其守门员的五维特征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而接下来就是针对球队的特征扩充了，我们注意到在球队属性中有三个部分：组织进攻、创造机会以及防守。我们使用其中的数值变量平均得到每个部分的值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而除开扩充特征之外，另一个方面就是对模型的扩充，我们之前使用的以简单的机器学习模型为主，所以这一次我们使用了更多的集成模型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17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最终得到的效果如图所示，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69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1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6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268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93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2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6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565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199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8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5528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0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34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53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6987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06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059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hyperlink" Target="https://github.com/rucnyz/soccer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0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863630" y="1372046"/>
            <a:ext cx="8548593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欧洲足球数据分析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03168-E45C-4410-A795-5AF150352D1C}"/>
              </a:ext>
            </a:extLst>
          </p:cNvPr>
          <p:cNvSpPr txBox="1"/>
          <p:nvPr/>
        </p:nvSpPr>
        <p:spPr>
          <a:xfrm>
            <a:off x="863630" y="4315076"/>
            <a:ext cx="620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66A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模型改进与赌博策略分析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53291A-5ED0-4C30-B492-BF255DF42535}"/>
              </a:ext>
            </a:extLst>
          </p:cNvPr>
          <p:cNvSpPr txBox="1"/>
          <p:nvPr/>
        </p:nvSpPr>
        <p:spPr>
          <a:xfrm>
            <a:off x="906302" y="3359643"/>
            <a:ext cx="1908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聂宇舟 姚漪涵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韩子航 刘治列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FC978-8F5C-4E21-9842-2BED6E543F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505149"/>
            <a:ext cx="59871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某方面能力突出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对于符合参数权重分布的球员是正确的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06C1F-4D76-4D5F-9211-058D0CF47E0C}"/>
              </a:ext>
            </a:extLst>
          </p:cNvPr>
          <p:cNvSpPr txBox="1"/>
          <p:nvPr/>
        </p:nvSpPr>
        <p:spPr>
          <a:xfrm>
            <a:off x="5687567" y="4183118"/>
            <a:ext cx="598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预测效果并不是很好，甚至存在对胜率负增益的属性，参数不一定具有说服力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球员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1~11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使用坐标进行区分，不同比赛的前锋、中场、后卫、守门员四个位置人数和坐标不定</a:t>
            </a:r>
          </a:p>
        </p:txBody>
      </p:sp>
    </p:spTree>
    <p:extLst>
      <p:ext uri="{BB962C8B-B14F-4D97-AF65-F5344CB8AC3E}">
        <p14:creationId xmlns:p14="http://schemas.microsoft.com/office/powerpoint/2010/main" val="11092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BD19E9-11DF-4400-8635-575930FA707A}"/>
              </a:ext>
            </a:extLst>
          </p:cNvPr>
          <p:cNvSpPr txBox="1"/>
          <p:nvPr/>
        </p:nvSpPr>
        <p:spPr>
          <a:xfrm>
            <a:off x="439313" y="2274276"/>
            <a:ext cx="3978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7BE45-070E-496A-82FB-517F56B8061B}"/>
              </a:ext>
            </a:extLst>
          </p:cNvPr>
          <p:cNvSpPr txBox="1"/>
          <p:nvPr/>
        </p:nvSpPr>
        <p:spPr>
          <a:xfrm>
            <a:off x="6528069" y="5994744"/>
            <a:ext cx="2817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利用神经网络进行测试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637-6E03-4FCC-B75B-4D44B2EF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11" y="1056127"/>
            <a:ext cx="7324359" cy="47457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829CE34-A19A-404B-B949-5298F64A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10" y="2227325"/>
            <a:ext cx="6736225" cy="303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5" y="428100"/>
            <a:ext cx="9212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球员位置分析：不同能力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343646" y="2216383"/>
            <a:ext cx="4307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针对门将、后卫、中卫、前锋，各随机挑出一场比赛中的某一球员，对其各维度得分按照上述方式进行调整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以后卫为例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增加防守得分其他维度减少得分，相比于另一种方式，该球员所在球队的胜率有所上升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后卫的防守能力相较于其他能力对比赛胜率的影响更大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2522E-2489-43A8-9BDB-EF3DD2F81DC0}"/>
              </a:ext>
            </a:extLst>
          </p:cNvPr>
          <p:cNvSpPr txBox="1"/>
          <p:nvPr/>
        </p:nvSpPr>
        <p:spPr>
          <a:xfrm>
            <a:off x="8144944" y="1782395"/>
            <a:ext cx="77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2070A3-C728-461A-AA8F-B0F97B7ABEAC}"/>
              </a:ext>
            </a:extLst>
          </p:cNvPr>
          <p:cNvSpPr/>
          <p:nvPr/>
        </p:nvSpPr>
        <p:spPr>
          <a:xfrm>
            <a:off x="10863072" y="2133600"/>
            <a:ext cx="985282" cy="3244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7FBEA46-5D12-40A6-9303-7BD2D0CE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8" y="1142787"/>
            <a:ext cx="6075424" cy="4741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728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球员位置分析：最适合的位置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248396" y="2128322"/>
            <a:ext cx="41759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任选三支球队，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选取该球队中能力较强的球员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，对其球员位置进行调整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发现球员所在球队胜率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均有下降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参数得到的想法应当是正确的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而且现实中教练往往对球员较为熟悉，正常情况下做出的应当是最佳配置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1751AD-0F50-4CA5-9BE8-B9DA22BA01D9}"/>
              </a:ext>
            </a:extLst>
          </p:cNvPr>
          <p:cNvSpPr/>
          <p:nvPr/>
        </p:nvSpPr>
        <p:spPr>
          <a:xfrm>
            <a:off x="10619232" y="974157"/>
            <a:ext cx="1066800" cy="4999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胜率排行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248396" y="1077069"/>
            <a:ext cx="709168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之前的思路没有考虑到不同联赛的球队之间水平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球队的本身属性、联赛规模、球队中的所有球员属性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纳入考虑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2015-2016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348ADD-74B4-49DC-87AE-7B7376363F32}"/>
              </a:ext>
            </a:extLst>
          </p:cNvPr>
          <p:cNvSpPr txBox="1"/>
          <p:nvPr/>
        </p:nvSpPr>
        <p:spPr>
          <a:xfrm>
            <a:off x="1558426" y="2385894"/>
            <a:ext cx="240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原始胜率排序结果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2D025-BA9B-4BF0-BCC1-BDBA2F93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29" y="2863875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4F5115-C514-4492-A948-635488BC1F3A}"/>
              </a:ext>
            </a:extLst>
          </p:cNvPr>
          <p:cNvSpPr txBox="1"/>
          <p:nvPr/>
        </p:nvSpPr>
        <p:spPr>
          <a:xfrm>
            <a:off x="8037576" y="2385894"/>
            <a:ext cx="202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世界球队积分排序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10249D-628E-498B-B6FC-7F1C920A7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2863874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8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综合排行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1529489" y="1216010"/>
            <a:ext cx="231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将全体特征纳入考虑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608B1-A0EE-4925-85BC-77FA68D4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40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6247A-827B-4F04-875B-BC083D38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D612B4-2CCD-4C4F-9012-611094295D6A}"/>
              </a:ext>
            </a:extLst>
          </p:cNvPr>
          <p:cNvSpPr txBox="1"/>
          <p:nvPr/>
        </p:nvSpPr>
        <p:spPr>
          <a:xfrm>
            <a:off x="7891446" y="1216010"/>
            <a:ext cx="208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去掉球队属性特征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9A6633-9EC6-42F6-A009-8D1F2DB8C4A1}"/>
              </a:ext>
            </a:extLst>
          </p:cNvPr>
          <p:cNvSpPr txBox="1"/>
          <p:nvPr/>
        </p:nvSpPr>
        <p:spPr>
          <a:xfrm>
            <a:off x="792469" y="5272759"/>
            <a:ext cx="3785964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球队属性是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2008-2016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的综合结果，在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15-16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赛季使用不够合理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52CF04-5E63-41DA-B2E0-8EC82D0C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54" y="658932"/>
            <a:ext cx="6070549" cy="5785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840B09-5B77-4605-9605-2D961D922D21}"/>
              </a:ext>
            </a:extLst>
          </p:cNvPr>
          <p:cNvSpPr txBox="1"/>
          <p:nvPr/>
        </p:nvSpPr>
        <p:spPr>
          <a:xfrm>
            <a:off x="725910" y="2450911"/>
            <a:ext cx="4327674" cy="195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spearman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秩相关系数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算法，得到不同排行榜的差异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事实证明，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不使用球队数据的排序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结果最为准确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9F1172-D32A-40A4-8C72-F03EA413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0" y="1570932"/>
            <a:ext cx="3213354" cy="41427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B6E786-533C-40EC-A425-145EA414D2EA}"/>
              </a:ext>
            </a:extLst>
          </p:cNvPr>
          <p:cNvSpPr txBox="1"/>
          <p:nvPr/>
        </p:nvSpPr>
        <p:spPr>
          <a:xfrm>
            <a:off x="5122506" y="2780535"/>
            <a:ext cx="572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十家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博彩公司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一场比赛包含他们对胜负平预测的三个赔率，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然而存在缺失值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1381578" y="1613118"/>
            <a:ext cx="952839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简单利用赔率信息进行博彩预测（胜负平）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所有比赛统一投注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安全策略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最低赔率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冒险策略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最高赔率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随机购买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胜负平中的一种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E3538FE-4182-4DA1-946F-CB27165E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5" y="2184781"/>
            <a:ext cx="8845097" cy="28444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891926" y="1130000"/>
            <a:ext cx="95283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England France Germany Italy Spain Netherlands Portugal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8F2E8-F43F-425B-AD48-FAC06AF54602}"/>
              </a:ext>
            </a:extLst>
          </p:cNvPr>
          <p:cNvSpPr txBox="1"/>
          <p:nvPr/>
        </p:nvSpPr>
        <p:spPr>
          <a:xfrm>
            <a:off x="891926" y="5287930"/>
            <a:ext cx="10641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我们的模型在大型联赛上取得了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59%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的准确率！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没有考虑比赛顺序关系，无法应用，后续将继续修改，或许可以在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年的联赛赌球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进一步改进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BEEFCF-9794-4C88-80E2-FC2027616928}"/>
              </a:ext>
            </a:extLst>
          </p:cNvPr>
          <p:cNvSpPr txBox="1"/>
          <p:nvPr/>
        </p:nvSpPr>
        <p:spPr>
          <a:xfrm>
            <a:off x="182714" y="2251794"/>
            <a:ext cx="53472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描述统计方面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挑选出各个位置具有代表性的球员六维模板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对球队排行做更加准确的分析，包括联赛内部和全体球队两种情况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针对博彩赔率的分析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5A3162-1C01-417B-A7DB-3938EC9CFADB}"/>
              </a:ext>
            </a:extLst>
          </p:cNvPr>
          <p:cNvSpPr txBox="1"/>
          <p:nvPr/>
        </p:nvSpPr>
        <p:spPr>
          <a:xfrm>
            <a:off x="5865850" y="2251794"/>
            <a:ext cx="62079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统计建模方面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将球员的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22*6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个特征、球队的整体数据纳入考虑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使用深度学习方法和前述的机器学习方法进行对比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一个球员可能踢多个位置，在一场比赛中是否踢到了最适合的那个位置吗？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A783-B398-4A5A-8325-FD6D6E512854}"/>
              </a:ext>
            </a:extLst>
          </p:cNvPr>
          <p:cNvSpPr txBox="1"/>
          <p:nvPr/>
        </p:nvSpPr>
        <p:spPr>
          <a:xfrm>
            <a:off x="412864" y="13745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回顾</a:t>
            </a:r>
            <a:r>
              <a:rPr lang="en-US" altLang="zh-CN" sz="2000" b="1" i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. . . . . .</a:t>
            </a:r>
            <a:endParaRPr lang="zh-CN" altLang="en-US" sz="20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-48768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3326357" y="913100"/>
            <a:ext cx="5082785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9555BB-88DC-489D-BCE6-2E9939F2F3A0}"/>
              </a:ext>
            </a:extLst>
          </p:cNvPr>
          <p:cNvSpPr txBox="1"/>
          <p:nvPr/>
        </p:nvSpPr>
        <p:spPr>
          <a:xfrm>
            <a:off x="407772" y="3680529"/>
            <a:ext cx="7347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rgbClr val="0C66A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代码供参考：</a:t>
            </a:r>
            <a:r>
              <a:rPr lang="zh-CN" altLang="en-US" dirty="0">
                <a:hlinkClick r:id="rId5"/>
              </a:rPr>
              <a:t>https://github.com/rucnyz/soccer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61D1E8-40AF-4A61-80B7-DE3DA2836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4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65794-50D4-4967-AE19-C1D297EA9AA7}"/>
              </a:ext>
            </a:extLst>
          </p:cNvPr>
          <p:cNvSpPr txBox="1"/>
          <p:nvPr/>
        </p:nvSpPr>
        <p:spPr>
          <a:xfrm>
            <a:off x="3080847" y="1597520"/>
            <a:ext cx="60303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对特征进行扩充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对模型本身进行改进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994411" y="4853926"/>
            <a:ext cx="5375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修改球员六维属性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将全部六维属性作为代替总体评分作为特征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E9FAC1-0B66-4A1B-9430-343D1A4D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" y="1371127"/>
            <a:ext cx="11350534" cy="29575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41A32F-3D03-41D9-834E-0DF1444DA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r="10728" b="20866"/>
          <a:stretch/>
        </p:blipFill>
        <p:spPr>
          <a:xfrm>
            <a:off x="6341708" y="1689671"/>
            <a:ext cx="4955777" cy="39491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C10E0A-671B-4594-9AF6-62560B6D6F60}"/>
              </a:ext>
            </a:extLst>
          </p:cNvPr>
          <p:cNvSpPr txBox="1"/>
          <p:nvPr/>
        </p:nvSpPr>
        <p:spPr>
          <a:xfrm>
            <a:off x="1141500" y="2077279"/>
            <a:ext cx="47087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后卫球员的防守能力最佳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前锋球员射门和移动能力都最佳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中场球员传球能力最佳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后卫和中场在身体素质方面最佳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守门员相较于其他位置属性较低，故使用其位置自带五维特征作为变量</a:t>
            </a:r>
          </a:p>
        </p:txBody>
      </p:sp>
    </p:spTree>
    <p:extLst>
      <p:ext uri="{BB962C8B-B14F-4D97-AF65-F5344CB8AC3E}">
        <p14:creationId xmlns:p14="http://schemas.microsoft.com/office/powerpoint/2010/main" val="12068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839335" y="1872888"/>
            <a:ext cx="45724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将球队属性划分为三个部分，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分别求均值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得到球队属性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使用数值变量，不使用分类变量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3×2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和原先两只球队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历史战绩变量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拼接作为球队特征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5053F2-2900-4B57-8660-00536A9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49" y="855114"/>
            <a:ext cx="3886200" cy="55397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5B9BA7-A1BF-4117-A842-287293F3DD39}"/>
              </a:ext>
            </a:extLst>
          </p:cNvPr>
          <p:cNvSpPr/>
          <p:nvPr/>
        </p:nvSpPr>
        <p:spPr>
          <a:xfrm>
            <a:off x="7377404" y="1460339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2B02D8-6037-4D91-B72E-DD152878E493}"/>
              </a:ext>
            </a:extLst>
          </p:cNvPr>
          <p:cNvSpPr/>
          <p:nvPr/>
        </p:nvSpPr>
        <p:spPr>
          <a:xfrm>
            <a:off x="7377403" y="1942421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DDEAC-04E1-4743-AAA3-8755C8315346}"/>
              </a:ext>
            </a:extLst>
          </p:cNvPr>
          <p:cNvSpPr/>
          <p:nvPr/>
        </p:nvSpPr>
        <p:spPr>
          <a:xfrm>
            <a:off x="7425872" y="2408223"/>
            <a:ext cx="1643479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92F78F-014F-4E09-95A4-80216568D05B}"/>
              </a:ext>
            </a:extLst>
          </p:cNvPr>
          <p:cNvSpPr/>
          <p:nvPr/>
        </p:nvSpPr>
        <p:spPr>
          <a:xfrm>
            <a:off x="7377402" y="3138584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837DF9-AB19-4661-BD6B-9E5C25904A8D}"/>
              </a:ext>
            </a:extLst>
          </p:cNvPr>
          <p:cNvSpPr/>
          <p:nvPr/>
        </p:nvSpPr>
        <p:spPr>
          <a:xfrm>
            <a:off x="7299647" y="3570556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766342-F92C-4F1F-B689-E7EE5BD0D00C}"/>
              </a:ext>
            </a:extLst>
          </p:cNvPr>
          <p:cNvSpPr/>
          <p:nvPr/>
        </p:nvSpPr>
        <p:spPr>
          <a:xfrm>
            <a:off x="7299647" y="4036358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EB90C-2815-468D-A076-FA89DF52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90" y="4098562"/>
            <a:ext cx="1760373" cy="105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C3C7E6-ABD2-4263-BB3C-A09A4C16CD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453466" y="4628198"/>
            <a:ext cx="7231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1C10E86-6005-495F-9C1F-7C1E4C49C10E}"/>
              </a:ext>
            </a:extLst>
          </p:cNvPr>
          <p:cNvSpPr/>
          <p:nvPr/>
        </p:nvSpPr>
        <p:spPr>
          <a:xfrm>
            <a:off x="7425872" y="4775415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5FF4FC-66CE-4A29-8E6B-9E1926DD37C3}"/>
              </a:ext>
            </a:extLst>
          </p:cNvPr>
          <p:cNvSpPr/>
          <p:nvPr/>
        </p:nvSpPr>
        <p:spPr>
          <a:xfrm>
            <a:off x="7425871" y="5235519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30CE25-C7FC-4A0B-B106-E595C4B5721A}"/>
              </a:ext>
            </a:extLst>
          </p:cNvPr>
          <p:cNvSpPr/>
          <p:nvPr/>
        </p:nvSpPr>
        <p:spPr>
          <a:xfrm>
            <a:off x="7425870" y="5691561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扩充更多模型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97DFCD-7D34-4C2D-B737-B76F7BB941D7}"/>
              </a:ext>
            </a:extLst>
          </p:cNvPr>
          <p:cNvSpPr txBox="1"/>
          <p:nvPr/>
        </p:nvSpPr>
        <p:spPr>
          <a:xfrm>
            <a:off x="1381578" y="1520785"/>
            <a:ext cx="77257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机器学习模型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使用更多集成模型：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CatBoost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深度学习模型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：简单的三层神经网络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FastAI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优化器，运行直至收敛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去掉赌博数据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在所有模型之前均使用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（除开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最终效果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58B395-7DD9-4111-9133-B854112E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15852"/>
              </p:ext>
            </p:extLst>
          </p:nvPr>
        </p:nvGraphicFramePr>
        <p:xfrm>
          <a:off x="5214801" y="970617"/>
          <a:ext cx="6311615" cy="5144044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1534">
                  <a:extLst>
                    <a:ext uri="{9D8B030D-6E8A-4147-A177-3AD203B41FA5}">
                      <a16:colId xmlns:a16="http://schemas.microsoft.com/office/drawing/2014/main" val="2668349929"/>
                    </a:ext>
                  </a:extLst>
                </a:gridCol>
                <a:gridCol w="2007671">
                  <a:extLst>
                    <a:ext uri="{9D8B030D-6E8A-4147-A177-3AD203B41FA5}">
                      <a16:colId xmlns:a16="http://schemas.microsoft.com/office/drawing/2014/main" val="494493534"/>
                    </a:ext>
                  </a:extLst>
                </a:gridCol>
                <a:gridCol w="1380273">
                  <a:extLst>
                    <a:ext uri="{9D8B030D-6E8A-4147-A177-3AD203B41FA5}">
                      <a16:colId xmlns:a16="http://schemas.microsoft.com/office/drawing/2014/main" val="559816077"/>
                    </a:ext>
                  </a:extLst>
                </a:gridCol>
                <a:gridCol w="1530849">
                  <a:extLst>
                    <a:ext uri="{9D8B030D-6E8A-4147-A177-3AD203B41FA5}">
                      <a16:colId xmlns:a16="http://schemas.microsoft.com/office/drawing/2014/main" val="3150594190"/>
                    </a:ext>
                  </a:extLst>
                </a:gridCol>
                <a:gridCol w="991288">
                  <a:extLst>
                    <a:ext uri="{9D8B030D-6E8A-4147-A177-3AD203B41FA5}">
                      <a16:colId xmlns:a16="http://schemas.microsoft.com/office/drawing/2014/main" val="1718728930"/>
                    </a:ext>
                  </a:extLst>
                </a:gridCol>
              </a:tblGrid>
              <a:tr h="429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test_accuracy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valid_accuracy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fit_time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00109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NeuralNetTorch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0.5439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0.5303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14.6876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7389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ExtraTreesGini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0.5305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0.5238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1.7374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2725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LightGBMXT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0.5349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3.8549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19321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RandomForestGini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0.5284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0.5244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3.1672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3956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CatBoost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0.5276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0.5329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14.2614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953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ExtraTreesEntr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0.5275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0.5143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4.4265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95485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RandomForestEntr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0.5273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0.5251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1.8295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026515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XGBoost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0.5270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0.5225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4.9992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51647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WeightedEnsemble_L2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0.5257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0.5264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14.8083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30029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LightGBM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0.5252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0.5395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7.2707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81963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LogisticRegression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0.5244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0.5369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3.0577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41748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LightGBMLarge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0.5223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0.5238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10.4874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93467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NeuralNetFastAI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0.5200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0.5198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18.5978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12876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KNeighborsDist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0.4615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0.4438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0.0460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7132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7529" marR="7529" marT="75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KNeighborsUnif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0.4502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0.4248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0.0460 </a:t>
                      </a:r>
                    </a:p>
                  </a:txBody>
                  <a:tcPr marL="7529" marR="7529" marT="75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3404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4EB17C9-17C8-4005-ABD9-50CD81F7EDE9}"/>
              </a:ext>
            </a:extLst>
          </p:cNvPr>
          <p:cNvSpPr txBox="1"/>
          <p:nvPr/>
        </p:nvSpPr>
        <p:spPr>
          <a:xfrm>
            <a:off x="248396" y="1918760"/>
            <a:ext cx="46843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增加特征的最终效果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Accuracy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0.5439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Balanced accuracy: 0.4482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深度学习模型取得了最好效果，但是速度非常慢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综合来看，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ExtraTreeGini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最具性价比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的模型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模型难以提升，不再做过多讨论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88865D-70E1-4D64-B9B7-CD0FA4A35D38}"/>
              </a:ext>
            </a:extLst>
          </p:cNvPr>
          <p:cNvSpPr/>
          <p:nvPr/>
        </p:nvSpPr>
        <p:spPr>
          <a:xfrm>
            <a:off x="5803641" y="1446633"/>
            <a:ext cx="5722775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A573E-0215-475E-B420-5F1432F3F6E7}"/>
              </a:ext>
            </a:extLst>
          </p:cNvPr>
          <p:cNvSpPr/>
          <p:nvPr/>
        </p:nvSpPr>
        <p:spPr>
          <a:xfrm>
            <a:off x="10661780" y="1752877"/>
            <a:ext cx="864636" cy="250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997904"/>
            <a:ext cx="5987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防守队员：防守力提升将带来胜率巨大提升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中场球员：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传球和移动能力提升将带来胜率巨大提升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前锋球员：射门能力提升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各位置球员的某方面能力权重显著高于其他权重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1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09AA2"/>
      </a:accent1>
      <a:accent2>
        <a:srgbClr val="3C7379"/>
      </a:accent2>
      <a:accent3>
        <a:srgbClr val="509AA2"/>
      </a:accent3>
      <a:accent4>
        <a:srgbClr val="A5A5A5"/>
      </a:accent4>
      <a:accent5>
        <a:srgbClr val="509AA2"/>
      </a:accent5>
      <a:accent6>
        <a:srgbClr val="2C5C65"/>
      </a:accent6>
      <a:hlink>
        <a:srgbClr val="67AFBD"/>
      </a:hlink>
      <a:folHlink>
        <a:srgbClr val="C2A874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1390</TotalTime>
  <Words>1497</Words>
  <Application>Microsoft Office PowerPoint</Application>
  <PresentationFormat>宽屏</PresentationFormat>
  <Paragraphs>225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楷体</vt:lpstr>
      <vt:lpstr>思源黑体 CN Bold</vt:lpstr>
      <vt:lpstr>Microsoft YaHei</vt:lpstr>
      <vt:lpstr>Arial</vt:lpstr>
      <vt:lpstr>Calibri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子航</dc:creator>
  <cp:lastModifiedBy>聂 宇舟</cp:lastModifiedBy>
  <cp:revision>367</cp:revision>
  <dcterms:created xsi:type="dcterms:W3CDTF">2022-04-12T14:26:32Z</dcterms:created>
  <dcterms:modified xsi:type="dcterms:W3CDTF">2022-04-15T01:47:06Z</dcterms:modified>
</cp:coreProperties>
</file>