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6.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436" r:id="rId2"/>
    <p:sldId id="469" r:id="rId3"/>
    <p:sldId id="444" r:id="rId4"/>
    <p:sldId id="470" r:id="rId5"/>
    <p:sldId id="446" r:id="rId6"/>
    <p:sldId id="471" r:id="rId7"/>
    <p:sldId id="472" r:id="rId8"/>
    <p:sldId id="473" r:id="rId9"/>
    <p:sldId id="474" r:id="rId10"/>
    <p:sldId id="475" r:id="rId11"/>
    <p:sldId id="476" r:id="rId12"/>
    <p:sldId id="477" r:id="rId13"/>
    <p:sldId id="478" r:id="rId14"/>
    <p:sldId id="479" r:id="rId15"/>
    <p:sldId id="480" r:id="rId16"/>
    <p:sldId id="491" r:id="rId17"/>
    <p:sldId id="481" r:id="rId18"/>
    <p:sldId id="482" r:id="rId19"/>
    <p:sldId id="483" r:id="rId20"/>
    <p:sldId id="484" r:id="rId21"/>
    <p:sldId id="485" r:id="rId22"/>
    <p:sldId id="486" r:id="rId23"/>
    <p:sldId id="487" r:id="rId24"/>
    <p:sldId id="488" r:id="rId25"/>
    <p:sldId id="492" r:id="rId26"/>
    <p:sldId id="489" r:id="rId27"/>
    <p:sldId id="490" r:id="rId28"/>
    <p:sldId id="463"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DDE5"/>
    <a:srgbClr val="D1E8F1"/>
    <a:srgbClr val="F1EBC9"/>
    <a:srgbClr val="0C66AD"/>
    <a:srgbClr val="96B9DD"/>
    <a:srgbClr val="0B68B1"/>
    <a:srgbClr val="3D72AE"/>
    <a:srgbClr val="FF9999"/>
    <a:srgbClr val="223952"/>
    <a:srgbClr val="196F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showGuides="1">
      <p:cViewPr varScale="1">
        <p:scale>
          <a:sx n="123" d="100"/>
          <a:sy n="123" d="100"/>
        </p:scale>
        <p:origin x="19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F28BF4-82FA-4FE5-B8C2-001C48995DFA}" type="datetimeFigureOut">
              <a:rPr lang="zh-CN" altLang="en-US" smtClean="0"/>
              <a:t>2022/4/4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A1F81-FD99-48DE-A519-220DC0777228}" type="slidenum">
              <a:rPr lang="zh-CN" altLang="en-US" smtClean="0"/>
              <a:t>‹#›</a:t>
            </a:fld>
            <a:endParaRPr lang="zh-CN" altLang="en-US"/>
          </a:p>
        </p:txBody>
      </p:sp>
    </p:spTree>
    <p:extLst>
      <p:ext uri="{BB962C8B-B14F-4D97-AF65-F5344CB8AC3E}">
        <p14:creationId xmlns:p14="http://schemas.microsoft.com/office/powerpoint/2010/main" val="3298121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ifa.com/player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71473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在开始这一部分的时候我们遇到了很大的困难，因为数据中只提供了球员每场比赛在球场的二维坐标信息，想要用这个完全分出球场上的所有位置是不现实的，因此在权衡之后我们考虑将球员分为四种类型，按照 </a:t>
            </a:r>
            <a:r>
              <a:rPr lang="en-US" altLang="zh-CN" sz="1800" dirty="0">
                <a:solidFill>
                  <a:srgbClr val="494949"/>
                </a:solidFill>
                <a:effectLst/>
                <a:latin typeface="Microsoft YaHei" panose="020B0503020204020204" pitchFamily="34" charset="-122"/>
                <a:ea typeface="Microsoft YaHei" panose="020B0503020204020204" pitchFamily="34" charset="-122"/>
              </a:rPr>
              <a:t>Y </a:t>
            </a:r>
            <a:r>
              <a:rPr lang="zh-CN" altLang="en-US" sz="1800" dirty="0">
                <a:solidFill>
                  <a:srgbClr val="494949"/>
                </a:solidFill>
                <a:effectLst/>
                <a:latin typeface="Microsoft YaHei" panose="020B0503020204020204" pitchFamily="34" charset="-122"/>
                <a:ea typeface="Microsoft YaHei" panose="020B0503020204020204" pitchFamily="34" charset="-122"/>
              </a:rPr>
              <a:t>轴坐标进行划分：</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52110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首先我们验证了 </a:t>
            </a:r>
            <a:r>
              <a:rPr lang="en-US" altLang="zh-CN" sz="1800" dirty="0">
                <a:solidFill>
                  <a:srgbClr val="494949"/>
                </a:solidFill>
                <a:effectLst/>
                <a:latin typeface="Microsoft YaHei" panose="020B0503020204020204" pitchFamily="34" charset="-122"/>
                <a:ea typeface="Microsoft YaHei" panose="020B0503020204020204" pitchFamily="34" charset="-122"/>
              </a:rPr>
              <a:t>90 </a:t>
            </a:r>
            <a:r>
              <a:rPr lang="zh-CN" altLang="en-US" sz="1800" dirty="0">
                <a:solidFill>
                  <a:srgbClr val="494949"/>
                </a:solidFill>
                <a:effectLst/>
                <a:latin typeface="Microsoft YaHei" panose="020B0503020204020204" pitchFamily="34" charset="-122"/>
                <a:ea typeface="Microsoft YaHei" panose="020B0503020204020204" pitchFamily="34" charset="-122"/>
              </a:rPr>
              <a:t>分以上的球员位置分布，我们将所有比赛中任何位置的球员评分大于等于 </a:t>
            </a:r>
            <a:r>
              <a:rPr lang="en-US" altLang="zh-CN" sz="1800" dirty="0">
                <a:solidFill>
                  <a:srgbClr val="494949"/>
                </a:solidFill>
                <a:effectLst/>
                <a:latin typeface="Microsoft YaHei" panose="020B0503020204020204" pitchFamily="34" charset="-122"/>
                <a:ea typeface="Microsoft YaHei" panose="020B0503020204020204" pitchFamily="34" charset="-122"/>
              </a:rPr>
              <a:t>90 </a:t>
            </a:r>
            <a:r>
              <a:rPr lang="zh-CN" altLang="en-US" sz="1800" dirty="0">
                <a:solidFill>
                  <a:srgbClr val="494949"/>
                </a:solidFill>
                <a:effectLst/>
                <a:latin typeface="Microsoft YaHei" panose="020B0503020204020204" pitchFamily="34" charset="-122"/>
                <a:ea typeface="Microsoft YaHei" panose="020B0503020204020204" pitchFamily="34" charset="-122"/>
              </a:rPr>
              <a:t>的取出来，一共得到 </a:t>
            </a:r>
            <a:r>
              <a:rPr lang="en-US" altLang="zh-CN" sz="1800" dirty="0">
                <a:solidFill>
                  <a:srgbClr val="494949"/>
                </a:solidFill>
                <a:effectLst/>
                <a:latin typeface="Microsoft YaHei" panose="020B0503020204020204" pitchFamily="34" charset="-122"/>
                <a:ea typeface="Microsoft YaHei" panose="020B0503020204020204" pitchFamily="34" charset="-122"/>
              </a:rPr>
              <a:t>891 </a:t>
            </a:r>
            <a:r>
              <a:rPr lang="zh-CN" altLang="en-US" sz="1800" dirty="0">
                <a:solidFill>
                  <a:srgbClr val="494949"/>
                </a:solidFill>
                <a:effectLst/>
                <a:latin typeface="Microsoft YaHei" panose="020B0503020204020204" pitchFamily="34" charset="-122"/>
                <a:ea typeface="Microsoft YaHei" panose="020B0503020204020204" pitchFamily="34" charset="-122"/>
              </a:rPr>
              <a:t>条，其中</a:t>
            </a:r>
            <a:endParaRPr lang="en-US" altLang="zh-CN" sz="1800" dirty="0">
              <a:solidFill>
                <a:srgbClr val="494949"/>
              </a:solidFill>
              <a:effectLst/>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dirty="0">
              <a:solidFill>
                <a:srgbClr val="494949"/>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接下来我们探究了不同位置球员的身高体重情况。</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9561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从身高体重来看，守门员整体偏高偏壮，而中场球员则是整体最偏矮偏轻的，但这张图遮挡比较严重，我们单独挑出中场和守门员可以看的更清楚。</a:t>
            </a:r>
            <a:endParaRPr lang="zh-CN" altLang="en-US" sz="1800" dirty="0">
              <a:solidFill>
                <a:srgbClr val="494949"/>
              </a:solidFill>
              <a:effectLst/>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我们认为这和中场球员需要经常且间断性的急停、冲刺、追球有关，他们不像守门员需要足够的身高来保护球门，也不像前锋和后卫频繁的身体对抗需要一定的体重，中场球员对耐力和速度的要求很高，因此可能体重偏轻更加具有优势。</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81037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分析之后认为，首先注意到各年龄段平均后的评分都不高，最多也只到了 </a:t>
            </a:r>
            <a:r>
              <a:rPr lang="en-US" altLang="zh-CN" sz="1800" dirty="0">
                <a:solidFill>
                  <a:srgbClr val="494949"/>
                </a:solidFill>
                <a:effectLst/>
                <a:latin typeface="Microsoft YaHei" panose="020B0503020204020204" pitchFamily="34" charset="-122"/>
                <a:ea typeface="Microsoft YaHei" panose="020B0503020204020204" pitchFamily="34" charset="-122"/>
              </a:rPr>
              <a:t>76 </a:t>
            </a:r>
            <a:r>
              <a:rPr lang="zh-CN" altLang="en-US" sz="1800" dirty="0">
                <a:solidFill>
                  <a:srgbClr val="494949"/>
                </a:solidFill>
                <a:effectLst/>
                <a:latin typeface="Microsoft YaHei" panose="020B0503020204020204" pitchFamily="34" charset="-122"/>
                <a:ea typeface="Microsoft YaHei" panose="020B0503020204020204" pitchFamily="34" charset="-122"/>
              </a:rPr>
              <a:t>左右，也就是说此时普通球员的评分是左右得分的重要因素，因此我们可以基本得出结论，平均水平下的老将相比于年轻球员具有更强的稳定性。</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而且 我们后来注意到，</a:t>
            </a:r>
            <a:r>
              <a:rPr lang="en-US" altLang="zh-CN" sz="1800" dirty="0">
                <a:solidFill>
                  <a:srgbClr val="494949"/>
                </a:solidFill>
                <a:effectLst/>
                <a:latin typeface="Microsoft YaHei" panose="020B0503020204020204" pitchFamily="34" charset="-122"/>
                <a:ea typeface="Microsoft YaHei" panose="020B0503020204020204" pitchFamily="34" charset="-122"/>
              </a:rPr>
              <a:t>FIFA </a:t>
            </a:r>
            <a:r>
              <a:rPr lang="zh-CN" altLang="en-US" sz="1800" dirty="0">
                <a:solidFill>
                  <a:srgbClr val="494949"/>
                </a:solidFill>
                <a:effectLst/>
                <a:latin typeface="Microsoft YaHei" panose="020B0503020204020204" pitchFamily="34" charset="-122"/>
                <a:ea typeface="Microsoft YaHei" panose="020B0503020204020204" pitchFamily="34" charset="-122"/>
              </a:rPr>
              <a:t>的评分系统倾向于给那些成名已久的球员更高的评分，他们相比于年轻球员有着更多的比赛记录，总体上来说获得的评分更高一些。</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由于这样的偏差存在，我们在后续的统计建模过程中决定暂时不引入身高体重和年龄因素。</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46078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12535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494949"/>
                </a:solidFill>
                <a:effectLst/>
                <a:latin typeface="Microsoft YaHei" panose="020B0503020204020204" pitchFamily="34" charset="-122"/>
                <a:ea typeface="Microsoft YaHei" panose="020B0503020204020204" pitchFamily="34" charset="-122"/>
              </a:rPr>
              <a:t>在球队层面，最重要的自然就是胜率。我们首先计算了各个球队胜场及负场数，并对其胜率进行分析，发现只有绝大部分球队胜率低于 </a:t>
            </a:r>
            <a:r>
              <a:rPr lang="en-US" altLang="zh-CN" sz="1200" dirty="0">
                <a:solidFill>
                  <a:srgbClr val="494949"/>
                </a:solidFill>
                <a:effectLst/>
                <a:latin typeface="Microsoft YaHei" panose="020B0503020204020204" pitchFamily="34" charset="-122"/>
                <a:ea typeface="Microsoft YaHei" panose="020B0503020204020204" pitchFamily="34" charset="-122"/>
              </a:rPr>
              <a:t>40%</a:t>
            </a:r>
            <a:r>
              <a:rPr lang="zh-CN" altLang="en-US" sz="1200" dirty="0">
                <a:solidFill>
                  <a:srgbClr val="494949"/>
                </a:solidFill>
                <a:effectLst/>
                <a:latin typeface="Microsoft YaHei" panose="020B0503020204020204" pitchFamily="34" charset="-122"/>
                <a:ea typeface="Microsoft YaHei" panose="020B0503020204020204" pitchFamily="34" charset="-122"/>
              </a:rPr>
              <a:t>，只有约 </a:t>
            </a:r>
            <a:r>
              <a:rPr lang="en-US" altLang="zh-CN" sz="1200" dirty="0">
                <a:solidFill>
                  <a:srgbClr val="494949"/>
                </a:solidFill>
                <a:effectLst/>
                <a:latin typeface="Microsoft YaHei" panose="020B0503020204020204" pitchFamily="34" charset="-122"/>
                <a:ea typeface="Microsoft YaHei" panose="020B0503020204020204" pitchFamily="34" charset="-122"/>
              </a:rPr>
              <a:t>10%</a:t>
            </a:r>
            <a:r>
              <a:rPr lang="zh-CN" altLang="en-US" sz="1200" dirty="0">
                <a:solidFill>
                  <a:srgbClr val="494949"/>
                </a:solidFill>
                <a:effectLst/>
                <a:latin typeface="Microsoft YaHei" panose="020B0503020204020204" pitchFamily="34" charset="-122"/>
                <a:ea typeface="Microsoft YaHei" panose="020B0503020204020204" pitchFamily="34" charset="-122"/>
              </a:rPr>
              <a:t>的球队胜率大于 </a:t>
            </a:r>
            <a:r>
              <a:rPr lang="en-US" altLang="zh-CN" sz="1200" dirty="0">
                <a:solidFill>
                  <a:srgbClr val="494949"/>
                </a:solidFill>
                <a:effectLst/>
                <a:latin typeface="Microsoft YaHei" panose="020B0503020204020204" pitchFamily="34" charset="-122"/>
                <a:ea typeface="Microsoft YaHei" panose="020B0503020204020204" pitchFamily="34" charset="-122"/>
              </a:rPr>
              <a:t>50%</a:t>
            </a:r>
            <a:r>
              <a:rPr lang="zh-CN" altLang="en-US" sz="1200" dirty="0">
                <a:solidFill>
                  <a:srgbClr val="494949"/>
                </a:solidFill>
                <a:effectLst/>
                <a:latin typeface="Microsoft YaHei" panose="020B0503020204020204" pitchFamily="34" charset="-122"/>
                <a:ea typeface="Microsoft YaHei" panose="020B0503020204020204" pitchFamily="34" charset="-122"/>
              </a:rPr>
              <a:t>，这是显而易见的，足球联赛中的二八效应非常明显，豪门实力比普通球队实力强很多。且球队主场胜率明显高于客场胜率，这显著的说明了主客场对胜负情况带来的影响，我们也纳入了后续统计建模的考虑中。</a:t>
            </a:r>
            <a:endParaRPr lang="zh-CN" altLang="en-US" sz="1200" dirty="0">
              <a:solidFill>
                <a:srgbClr val="494949"/>
              </a:solidFill>
              <a:effectLst/>
            </a:endParaRP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47533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而接下来在针对球队的排名分析，我们考虑了两个方面，一是考虑一个联赛中的所有球队（我们以西甲为例），二则是把各联赛所有球队全部纳入考虑。</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54198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首先我们把球队的胜负关系建成有向图，考虑 </a:t>
            </a:r>
            <a:r>
              <a:rPr lang="en-US" altLang="zh-CN" sz="1800" dirty="0">
                <a:solidFill>
                  <a:srgbClr val="494949"/>
                </a:solidFill>
                <a:effectLst/>
                <a:latin typeface="Microsoft YaHei" panose="020B0503020204020204" pitchFamily="34" charset="-122"/>
                <a:ea typeface="Microsoft YaHei" panose="020B0503020204020204" pitchFamily="34" charset="-122"/>
              </a:rPr>
              <a:t>2008-2016 </a:t>
            </a:r>
            <a:r>
              <a:rPr lang="zh-CN" altLang="en-US" sz="1800" dirty="0">
                <a:solidFill>
                  <a:srgbClr val="494949"/>
                </a:solidFill>
                <a:effectLst/>
                <a:latin typeface="Microsoft YaHei" panose="020B0503020204020204" pitchFamily="34" charset="-122"/>
                <a:ea typeface="Microsoft YaHei" panose="020B0503020204020204" pitchFamily="34" charset="-122"/>
              </a:rPr>
              <a:t>年全部比赛的净胜场数，由败方指向胜方，若净胜场数为 </a:t>
            </a:r>
            <a:r>
              <a:rPr lang="en-US" altLang="zh-CN" sz="1800" dirty="0">
                <a:solidFill>
                  <a:srgbClr val="494949"/>
                </a:solidFill>
                <a:effectLst/>
                <a:latin typeface="Microsoft YaHei" panose="020B0503020204020204" pitchFamily="34" charset="-122"/>
                <a:ea typeface="Microsoft YaHei" panose="020B0503020204020204" pitchFamily="34" charset="-122"/>
              </a:rPr>
              <a:t>0 </a:t>
            </a:r>
            <a:r>
              <a:rPr lang="zh-CN" altLang="en-US" sz="1800" dirty="0">
                <a:solidFill>
                  <a:srgbClr val="494949"/>
                </a:solidFill>
                <a:effectLst/>
                <a:latin typeface="Microsoft YaHei" panose="020B0503020204020204" pitchFamily="34" charset="-122"/>
                <a:ea typeface="Microsoft YaHei" panose="020B0503020204020204" pitchFamily="34" charset="-122"/>
              </a:rPr>
              <a:t>则加上两条边，接着采用 </a:t>
            </a:r>
            <a:r>
              <a:rPr lang="en-US" altLang="zh-CN" sz="1800" dirty="0" err="1">
                <a:solidFill>
                  <a:srgbClr val="494949"/>
                </a:solidFill>
                <a:effectLst/>
                <a:latin typeface="Microsoft YaHei" panose="020B0503020204020204" pitchFamily="34" charset="-122"/>
                <a:ea typeface="Microsoft YaHei" panose="020B0503020204020204" pitchFamily="34" charset="-122"/>
              </a:rPr>
              <a:t>pagerank</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算法得到排行榜如下。</a:t>
            </a:r>
            <a:endParaRPr lang="zh-CN" altLang="en-US" sz="1800" dirty="0">
              <a:solidFill>
                <a:srgbClr val="494949"/>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排行榜大体是正确的，然而我们却惊奇的在第二的位置上发现了埃尔库莱斯，这是一只常年混迹于西乙，在 </a:t>
            </a:r>
            <a:r>
              <a:rPr lang="en-US" altLang="zh-CN" sz="1800" dirty="0">
                <a:solidFill>
                  <a:srgbClr val="494949"/>
                </a:solidFill>
                <a:effectLst/>
                <a:latin typeface="Microsoft YaHei" panose="020B0503020204020204" pitchFamily="34" charset="-122"/>
                <a:ea typeface="Microsoft YaHei" panose="020B0503020204020204" pitchFamily="34" charset="-122"/>
              </a:rPr>
              <a:t>2010 </a:t>
            </a:r>
            <a:r>
              <a:rPr lang="zh-CN" altLang="en-US" sz="1800" dirty="0">
                <a:solidFill>
                  <a:srgbClr val="494949"/>
                </a:solidFill>
                <a:effectLst/>
                <a:latin typeface="Microsoft YaHei" panose="020B0503020204020204" pitchFamily="34" charset="-122"/>
                <a:ea typeface="Microsoft YaHei" panose="020B0503020204020204" pitchFamily="34" charset="-122"/>
              </a:rPr>
              <a:t>年进入西甲并打了一年即降级回到西乙的球队。它怎么可能出现在第二的位置上呢？</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6824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带着这样的疑问，我们查看了埃尔库莱斯，编号为 </a:t>
            </a:r>
            <a:r>
              <a:rPr lang="en-US" altLang="zh-CN" sz="1800" dirty="0">
                <a:solidFill>
                  <a:srgbClr val="494949"/>
                </a:solidFill>
                <a:effectLst/>
                <a:latin typeface="Microsoft YaHei" panose="020B0503020204020204" pitchFamily="34" charset="-122"/>
                <a:ea typeface="Microsoft YaHei" panose="020B0503020204020204" pitchFamily="34" charset="-122"/>
              </a:rPr>
              <a:t>10278 </a:t>
            </a:r>
            <a:r>
              <a:rPr lang="zh-CN" altLang="en-US" sz="1800" dirty="0">
                <a:solidFill>
                  <a:srgbClr val="494949"/>
                </a:solidFill>
                <a:effectLst/>
                <a:latin typeface="Microsoft YaHei" panose="020B0503020204020204" pitchFamily="34" charset="-122"/>
                <a:ea typeface="Microsoft YaHei" panose="020B0503020204020204" pitchFamily="34" charset="-122"/>
              </a:rPr>
              <a:t>这只球队对其他球队的胜场情况，结果发现这只球队只打过其他 </a:t>
            </a:r>
            <a:r>
              <a:rPr lang="en-US" altLang="zh-CN" sz="1800" dirty="0">
                <a:solidFill>
                  <a:srgbClr val="494949"/>
                </a:solidFill>
                <a:effectLst/>
                <a:latin typeface="Microsoft YaHei" panose="020B0503020204020204" pitchFamily="34" charset="-122"/>
                <a:ea typeface="Microsoft YaHei" panose="020B0503020204020204" pitchFamily="34" charset="-122"/>
              </a:rPr>
              <a:t>12 </a:t>
            </a:r>
            <a:r>
              <a:rPr lang="zh-CN" altLang="en-US" sz="1800" dirty="0">
                <a:solidFill>
                  <a:srgbClr val="494949"/>
                </a:solidFill>
                <a:effectLst/>
                <a:latin typeface="Microsoft YaHei" panose="020B0503020204020204" pitchFamily="34" charset="-122"/>
                <a:ea typeface="Microsoft YaHei" panose="020B0503020204020204" pitchFamily="34" charset="-122"/>
              </a:rPr>
              <a:t>只球队、对 </a:t>
            </a:r>
            <a:r>
              <a:rPr lang="en-US" altLang="zh-CN" sz="1800" dirty="0">
                <a:solidFill>
                  <a:srgbClr val="494949"/>
                </a:solidFill>
                <a:effectLst/>
                <a:latin typeface="Microsoft YaHei" panose="020B0503020204020204" pitchFamily="34" charset="-122"/>
                <a:ea typeface="Microsoft YaHei" panose="020B0503020204020204" pitchFamily="34" charset="-122"/>
              </a:rPr>
              <a:t>8 </a:t>
            </a:r>
            <a:r>
              <a:rPr lang="zh-CN" altLang="en-US" sz="1800" dirty="0">
                <a:solidFill>
                  <a:srgbClr val="494949"/>
                </a:solidFill>
                <a:effectLst/>
                <a:latin typeface="Microsoft YaHei" panose="020B0503020204020204" pitchFamily="34" charset="-122"/>
                <a:ea typeface="Microsoft YaHei" panose="020B0503020204020204" pitchFamily="34" charset="-122"/>
              </a:rPr>
              <a:t>只净胜场为负、</a:t>
            </a:r>
            <a:r>
              <a:rPr lang="en-US" altLang="zh-CN" sz="1800" dirty="0">
                <a:solidFill>
                  <a:srgbClr val="494949"/>
                </a:solidFill>
                <a:effectLst/>
                <a:latin typeface="Microsoft YaHei" panose="020B0503020204020204" pitchFamily="34" charset="-122"/>
                <a:ea typeface="Microsoft YaHei" panose="020B0503020204020204" pitchFamily="34" charset="-122"/>
              </a:rPr>
              <a:t>4 </a:t>
            </a:r>
            <a:r>
              <a:rPr lang="zh-CN" altLang="en-US" sz="1800" dirty="0">
                <a:solidFill>
                  <a:srgbClr val="494949"/>
                </a:solidFill>
                <a:effectLst/>
                <a:latin typeface="Microsoft YaHei" panose="020B0503020204020204" pitchFamily="34" charset="-122"/>
                <a:ea typeface="Microsoft YaHei" panose="020B0503020204020204" pitchFamily="34" charset="-122"/>
              </a:rPr>
              <a:t>只为正，</a:t>
            </a:r>
            <a:r>
              <a:rPr lang="en-US" altLang="zh-CN" sz="1800" dirty="0" err="1">
                <a:solidFill>
                  <a:srgbClr val="494949"/>
                </a:solidFill>
                <a:effectLst/>
                <a:latin typeface="Microsoft YaHei" panose="020B0503020204020204" pitchFamily="34" charset="-122"/>
                <a:ea typeface="Microsoft YaHei" panose="020B0503020204020204" pitchFamily="34" charset="-122"/>
              </a:rPr>
              <a:t>pagerank</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算法怎么会把这样的球队排到第 </a:t>
            </a:r>
            <a:r>
              <a:rPr lang="en-US" altLang="zh-CN" sz="1800" dirty="0">
                <a:solidFill>
                  <a:srgbClr val="494949"/>
                </a:solidFill>
                <a:effectLst/>
                <a:latin typeface="Microsoft YaHei" panose="020B0503020204020204" pitchFamily="34" charset="-122"/>
                <a:ea typeface="Microsoft YaHei" panose="020B0503020204020204" pitchFamily="34" charset="-122"/>
              </a:rPr>
              <a:t>2 </a:t>
            </a:r>
            <a:r>
              <a:rPr lang="zh-CN" altLang="en-US" sz="1800" dirty="0">
                <a:solidFill>
                  <a:srgbClr val="494949"/>
                </a:solidFill>
                <a:effectLst/>
                <a:latin typeface="Microsoft YaHei" panose="020B0503020204020204" pitchFamily="34" charset="-122"/>
                <a:ea typeface="Microsoft YaHei" panose="020B0503020204020204" pitchFamily="34" charset="-122"/>
              </a:rPr>
              <a:t>呢？</a:t>
            </a:r>
            <a:endParaRPr lang="en-US" altLang="zh-CN" sz="1800" dirty="0">
              <a:solidFill>
                <a:srgbClr val="494949"/>
              </a:solidFill>
              <a:effectLst/>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solidFill>
                <a:srgbClr val="494949"/>
              </a:solidFill>
              <a:effectLst/>
              <a:latin typeface="Microsoft YaHei" panose="020B0503020204020204" pitchFamily="34" charset="-122"/>
              <a:ea typeface="Microsoft YaHei" panose="020B0503020204020204" pitchFamily="34" charset="-122"/>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我们发现，这只球队仅有的四个净胜场球队中，居然包括了巴塞罗那，即排名第一的球队，由此疑问得以解开。</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我们知道 </a:t>
            </a:r>
            <a:r>
              <a:rPr lang="en-US" altLang="zh-CN" sz="1800" dirty="0">
                <a:solidFill>
                  <a:srgbClr val="494949"/>
                </a:solidFill>
                <a:effectLst/>
                <a:latin typeface="Microsoft YaHei" panose="020B0503020204020204" pitchFamily="34" charset="-122"/>
                <a:ea typeface="Microsoft YaHei" panose="020B0503020204020204" pitchFamily="34" charset="-122"/>
              </a:rPr>
              <a:t>PageRank </a:t>
            </a:r>
            <a:r>
              <a:rPr lang="zh-CN" altLang="en-US" sz="1800" dirty="0">
                <a:solidFill>
                  <a:srgbClr val="494949"/>
                </a:solidFill>
                <a:effectLst/>
                <a:latin typeface="Microsoft YaHei" panose="020B0503020204020204" pitchFamily="34" charset="-122"/>
                <a:ea typeface="Microsoft YaHei" panose="020B0503020204020204" pitchFamily="34" charset="-122"/>
              </a:rPr>
              <a:t>算法本质上是在计算节点被一个随机游走的用户访问的概率，那么即使一只球队输了很多弱队，他一旦赢了强队，比如说此时的巴萨，他相对于巴萨这个概率最高的节点就有了通路，他的排名也就变到了第二。</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由于这只球队只在西甲打了一年，出现意外净胜场赢了巴萨是很正常的事情，然而算法却因此考虑了这样的意外情况，这证明 </a:t>
            </a:r>
            <a:r>
              <a:rPr lang="en-US" altLang="zh-CN" sz="1800" dirty="0" err="1">
                <a:solidFill>
                  <a:srgbClr val="494949"/>
                </a:solidFill>
                <a:effectLst/>
                <a:latin typeface="Microsoft YaHei" panose="020B0503020204020204" pitchFamily="34" charset="-122"/>
                <a:ea typeface="Microsoft YaHei" panose="020B0503020204020204" pitchFamily="34" charset="-122"/>
              </a:rPr>
              <a:t>pagerank</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算法并不适用于水平排名的场合。</a:t>
            </a:r>
            <a:endParaRPr lang="zh-CN" altLang="en-US" sz="1800" dirty="0">
              <a:solidFill>
                <a:srgbClr val="494949"/>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01688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而实际上，我们只使用胜率作为指标进行排行的结果是相当准确的，如下图所示。</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52803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800" dirty="0">
                <a:solidFill>
                  <a:srgbClr val="494949"/>
                </a:solidFill>
                <a:effectLst/>
              </a:rPr>
              <a:t>如何利用数据、如何选定任务</a:t>
            </a:r>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77694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接下来，针对所有联赛的所有球队，经过胜率排序后，前二十名的球队如下，显然排名前二的是西甲的豪门巴塞罗那和皇家马德里，因为西甲其余球队较弱，这两只豪门则获得了非常高的胜率。</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rPr>
              <a:t> </a:t>
            </a: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然而这样做还是存在一些问题，在排行榜中实际上找到的是各联赛的主宰球队，然而却没有国际米兰、利物浦、马德里竞技等传统强队的身影。弱联赛中排名第一的球队并不一定比的上强联赛中排名靠前的球队，因此我们还应当对球队乘上其对应联赛的水平的权重，才能更好的反应欧洲球队的综合实力。</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16556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胜率和历史胜场数、净胜球数的关系是咋样的呢</a:t>
            </a:r>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88669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从上述的数据集分析中可以看出，要预测一场比赛结果，</a:t>
            </a:r>
            <a:r>
              <a:rPr lang="zh-CN" altLang="en-US" sz="1800" b="1" dirty="0">
                <a:solidFill>
                  <a:srgbClr val="494949"/>
                </a:solidFill>
                <a:effectLst/>
                <a:latin typeface="Microsoft YaHei" panose="020B0503020204020204" pitchFamily="34" charset="-122"/>
                <a:ea typeface="Microsoft YaHei" panose="020B0503020204020204" pitchFamily="34" charset="-122"/>
              </a:rPr>
              <a:t>参赛球员的能力</a:t>
            </a:r>
            <a:r>
              <a:rPr lang="zh-CN" altLang="en-US" sz="1800" dirty="0">
                <a:solidFill>
                  <a:srgbClr val="494949"/>
                </a:solidFill>
                <a:effectLst/>
                <a:latin typeface="Microsoft YaHei" panose="020B0503020204020204" pitchFamily="34" charset="-122"/>
                <a:ea typeface="Microsoft YaHei" panose="020B0503020204020204" pitchFamily="34" charset="-122"/>
              </a:rPr>
              <a:t>、</a:t>
            </a:r>
            <a:r>
              <a:rPr lang="zh-CN" altLang="en-US" sz="1800" b="1" dirty="0">
                <a:solidFill>
                  <a:srgbClr val="494949"/>
                </a:solidFill>
                <a:effectLst/>
                <a:latin typeface="Microsoft YaHei" panose="020B0503020204020204" pitchFamily="34" charset="-122"/>
                <a:ea typeface="Microsoft YaHei" panose="020B0503020204020204" pitchFamily="34" charset="-122"/>
              </a:rPr>
              <a:t>两只球队的历史实力</a:t>
            </a:r>
            <a:r>
              <a:rPr lang="zh-CN" altLang="en-US" sz="1800" dirty="0">
                <a:solidFill>
                  <a:srgbClr val="494949"/>
                </a:solidFill>
                <a:effectLst/>
                <a:latin typeface="Microsoft YaHei" panose="020B0503020204020204" pitchFamily="34" charset="-122"/>
                <a:ea typeface="Microsoft YaHei" panose="020B0503020204020204" pitchFamily="34" charset="-122"/>
              </a:rPr>
              <a:t>以及</a:t>
            </a:r>
            <a:r>
              <a:rPr lang="zh-CN" altLang="en-US" sz="1800" b="1" dirty="0">
                <a:solidFill>
                  <a:srgbClr val="494949"/>
                </a:solidFill>
                <a:effectLst/>
                <a:latin typeface="Microsoft YaHei" panose="020B0503020204020204" pitchFamily="34" charset="-122"/>
                <a:ea typeface="Microsoft YaHei" panose="020B0503020204020204" pitchFamily="34" charset="-122"/>
              </a:rPr>
              <a:t>比赛当时的情况</a:t>
            </a:r>
            <a:r>
              <a:rPr lang="zh-CN" altLang="en-US" sz="1800" dirty="0">
                <a:solidFill>
                  <a:srgbClr val="494949"/>
                </a:solidFill>
                <a:effectLst/>
                <a:latin typeface="Microsoft YaHei" panose="020B0503020204020204" pitchFamily="34" charset="-122"/>
                <a:ea typeface="Microsoft YaHei" panose="020B0503020204020204" pitchFamily="34" charset="-122"/>
              </a:rPr>
              <a:t>都是需要纳入考虑的。但是由于特征过多，作为初步的尝试，我们决定参考上述描述分析的初步结果，挑选较为简单但全面的特征进行研究。</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幸运的是，数据集很好的满足了我们的考量，我们的思路如下：</a:t>
            </a:r>
            <a:endParaRPr lang="zh-CN" altLang="en-US" sz="1800" dirty="0">
              <a:solidFill>
                <a:srgbClr val="494949"/>
              </a:solidFill>
              <a:effectLst/>
            </a:endParaRPr>
          </a:p>
          <a:p>
            <a:pPr>
              <a:spcBef>
                <a:spcPts val="0"/>
              </a:spcBef>
              <a:spcAft>
                <a:spcPts val="0"/>
              </a:spcAft>
              <a:buFont typeface="Arial" panose="020B0604020202020204" pitchFamily="34" charset="0"/>
              <a:buChar char="•"/>
            </a:pPr>
            <a:r>
              <a:rPr lang="zh-CN" altLang="en-US" sz="1800" b="1" dirty="0">
                <a:solidFill>
                  <a:srgbClr val="494949"/>
                </a:solidFill>
                <a:effectLst/>
                <a:latin typeface="Microsoft YaHei" panose="020B0503020204020204" pitchFamily="34" charset="-122"/>
                <a:ea typeface="Microsoft YaHei" panose="020B0503020204020204" pitchFamily="34" charset="-122"/>
              </a:rPr>
              <a:t>球员能力</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在 </a:t>
            </a:r>
            <a:r>
              <a:rPr lang="en-US" altLang="zh-CN" sz="1800" dirty="0" err="1">
                <a:solidFill>
                  <a:srgbClr val="494949"/>
                </a:solidFill>
                <a:effectLst/>
                <a:latin typeface="Microsoft YaHei" panose="020B0503020204020204" pitchFamily="34" charset="-122"/>
                <a:ea typeface="Microsoft YaHei" panose="020B0503020204020204" pitchFamily="34" charset="-122"/>
              </a:rPr>
              <a:t>Player_Attributes</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表中有 </a:t>
            </a:r>
            <a:r>
              <a:rPr lang="en-US" altLang="zh-CN" sz="1800" dirty="0">
                <a:solidFill>
                  <a:srgbClr val="494949"/>
                </a:solidFill>
                <a:effectLst/>
                <a:latin typeface="Microsoft YaHei" panose="020B0503020204020204" pitchFamily="34" charset="-122"/>
                <a:ea typeface="Microsoft YaHei" panose="020B0503020204020204" pitchFamily="34" charset="-122"/>
              </a:rPr>
              <a:t>FIFA </a:t>
            </a:r>
            <a:r>
              <a:rPr lang="zh-CN" altLang="en-US" sz="1800" dirty="0">
                <a:solidFill>
                  <a:srgbClr val="494949"/>
                </a:solidFill>
                <a:effectLst/>
                <a:latin typeface="Microsoft YaHei" panose="020B0503020204020204" pitchFamily="34" charset="-122"/>
                <a:ea typeface="Microsoft YaHei" panose="020B0503020204020204" pitchFamily="34" charset="-122"/>
              </a:rPr>
              <a:t>对球员的整体评分，也就是 </a:t>
            </a:r>
            <a:r>
              <a:rPr lang="en-US" altLang="zh-CN" sz="1800" dirty="0" err="1">
                <a:solidFill>
                  <a:srgbClr val="494949"/>
                </a:solidFill>
                <a:effectLst/>
                <a:latin typeface="Microsoft YaHei" panose="020B0503020204020204" pitchFamily="34" charset="-122"/>
                <a:ea typeface="Microsoft YaHei" panose="020B0503020204020204" pitchFamily="34" charset="-122"/>
              </a:rPr>
              <a:t>overall_rating</a:t>
            </a:r>
            <a:r>
              <a:rPr lang="zh-CN" altLang="en-US" sz="1800" dirty="0">
                <a:solidFill>
                  <a:srgbClr val="494949"/>
                </a:solidFill>
                <a:effectLst/>
                <a:latin typeface="Microsoft YaHei" panose="020B0503020204020204" pitchFamily="34" charset="-122"/>
                <a:ea typeface="Microsoft YaHei" panose="020B0503020204020204" pitchFamily="34" charset="-122"/>
              </a:rPr>
              <a:t>，然而球员的状态是在不断改变的，只使用一个来表示他过去打的所有比赛未免过于僵硬，好在数据集提供了每个球员 </a:t>
            </a:r>
            <a:r>
              <a:rPr lang="en-US" altLang="zh-CN" sz="1800" dirty="0">
                <a:solidFill>
                  <a:srgbClr val="494949"/>
                </a:solidFill>
                <a:effectLst/>
                <a:latin typeface="Microsoft YaHei" panose="020B0503020204020204" pitchFamily="34" charset="-122"/>
                <a:ea typeface="Microsoft YaHei" panose="020B0503020204020204" pitchFamily="34" charset="-122"/>
              </a:rPr>
              <a:t>2008-2016 </a:t>
            </a:r>
            <a:r>
              <a:rPr lang="zh-CN" altLang="en-US" sz="1800" dirty="0">
                <a:solidFill>
                  <a:srgbClr val="494949"/>
                </a:solidFill>
                <a:effectLst/>
                <a:latin typeface="Microsoft YaHei" panose="020B0503020204020204" pitchFamily="34" charset="-122"/>
                <a:ea typeface="Microsoft YaHei" panose="020B0503020204020204" pitchFamily="34" charset="-122"/>
              </a:rPr>
              <a:t>年中多个时间点的状态，我们对每一场比赛都选取了距离该场比赛最近的球员状态作为特征，一共 </a:t>
            </a:r>
            <a:r>
              <a:rPr lang="en-US" altLang="zh-CN" sz="1800" dirty="0">
                <a:solidFill>
                  <a:srgbClr val="494949"/>
                </a:solidFill>
                <a:effectLst/>
                <a:latin typeface="Microsoft YaHei" panose="020B0503020204020204" pitchFamily="34" charset="-122"/>
                <a:ea typeface="Microsoft YaHei" panose="020B0503020204020204" pitchFamily="34" charset="-122"/>
              </a:rPr>
              <a:t>11*2 </a:t>
            </a:r>
            <a:r>
              <a:rPr lang="zh-CN" altLang="en-US" sz="1800" dirty="0">
                <a:solidFill>
                  <a:srgbClr val="494949"/>
                </a:solidFill>
                <a:effectLst/>
                <a:latin typeface="Microsoft YaHei" panose="020B0503020204020204" pitchFamily="34" charset="-122"/>
                <a:ea typeface="Microsoft YaHei" panose="020B0503020204020204" pitchFamily="34" charset="-122"/>
              </a:rPr>
              <a:t>个。</a:t>
            </a:r>
            <a:endParaRPr lang="zh-CN" altLang="en-US" sz="1800" dirty="0">
              <a:solidFill>
                <a:srgbClr val="494949"/>
              </a:solidFill>
              <a:effectLst/>
            </a:endParaRPr>
          </a:p>
          <a:p>
            <a:pPr>
              <a:spcBef>
                <a:spcPts val="0"/>
              </a:spcBef>
              <a:spcAft>
                <a:spcPts val="0"/>
              </a:spcAft>
              <a:buFont typeface="Arial" panose="020B0604020202020204" pitchFamily="34" charset="0"/>
              <a:buChar char="•"/>
            </a:pPr>
            <a:r>
              <a:rPr lang="zh-CN" altLang="en-US" sz="1800" b="1" dirty="0">
                <a:solidFill>
                  <a:srgbClr val="494949"/>
                </a:solidFill>
                <a:effectLst/>
                <a:latin typeface="Microsoft YaHei" panose="020B0503020204020204" pitchFamily="34" charset="-122"/>
                <a:ea typeface="Microsoft YaHei" panose="020B0503020204020204" pitchFamily="34" charset="-122"/>
              </a:rPr>
              <a:t>球队历史实力</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很遗憾，在 </a:t>
            </a:r>
            <a:r>
              <a:rPr lang="en-US" altLang="zh-CN" sz="1800" dirty="0" err="1">
                <a:solidFill>
                  <a:srgbClr val="494949"/>
                </a:solidFill>
                <a:effectLst/>
                <a:latin typeface="Microsoft YaHei" panose="020B0503020204020204" pitchFamily="34" charset="-122"/>
                <a:ea typeface="Microsoft YaHei" panose="020B0503020204020204" pitchFamily="34" charset="-122"/>
              </a:rPr>
              <a:t>Team_Attributes</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表中并没有能够整体代表该球队实力的特征。简单对该球队的球员能力进行加权求和是很不合理的，一方面相较于球员能力的特征，这样的线性组合属于冗余信息；另一方面简单的加和没有考虑到球员之间的相互作用与配合。</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在初步思路中暂时不打算处理过于复杂的情况，因此我们决定将球队过去数场比赛的情况作为当前的整体状态进行考虑（毕竟归根结底一场比赛最重要就是要赢球）。同时再考虑一个该球队所属的联赛。</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于是在这里我们使用了描述分析中的思路，生成了多个特征，包括过去 </a:t>
            </a:r>
            <a:r>
              <a:rPr lang="en-US" altLang="zh-CN" sz="1800" dirty="0">
                <a:solidFill>
                  <a:srgbClr val="494949"/>
                </a:solidFill>
                <a:effectLst/>
                <a:latin typeface="Microsoft YaHei" panose="020B0503020204020204" pitchFamily="34" charset="-122"/>
                <a:ea typeface="Microsoft YaHei" panose="020B0503020204020204" pitchFamily="34" charset="-122"/>
              </a:rPr>
              <a:t>x </a:t>
            </a:r>
            <a:r>
              <a:rPr lang="zh-CN" altLang="en-US" sz="1800" dirty="0">
                <a:solidFill>
                  <a:srgbClr val="494949"/>
                </a:solidFill>
                <a:effectLst/>
                <a:latin typeface="Microsoft YaHei" panose="020B0503020204020204" pitchFamily="34" charset="-122"/>
                <a:ea typeface="Microsoft YaHei" panose="020B0503020204020204" pitchFamily="34" charset="-122"/>
              </a:rPr>
              <a:t>场（在代码中采用的是 </a:t>
            </a:r>
            <a:r>
              <a:rPr lang="en-US" altLang="zh-CN" sz="1800" dirty="0">
                <a:solidFill>
                  <a:srgbClr val="494949"/>
                </a:solidFill>
                <a:effectLst/>
                <a:latin typeface="Microsoft YaHei" panose="020B0503020204020204" pitchFamily="34" charset="-122"/>
                <a:ea typeface="Microsoft YaHei" panose="020B0503020204020204" pitchFamily="34" charset="-122"/>
              </a:rPr>
              <a:t>10 </a:t>
            </a:r>
            <a:r>
              <a:rPr lang="zh-CN" altLang="en-US" sz="1800" dirty="0">
                <a:solidFill>
                  <a:srgbClr val="494949"/>
                </a:solidFill>
                <a:effectLst/>
                <a:latin typeface="Microsoft YaHei" panose="020B0503020204020204" pitchFamily="34" charset="-122"/>
                <a:ea typeface="Microsoft YaHei" panose="020B0503020204020204" pitchFamily="34" charset="-122"/>
              </a:rPr>
              <a:t>场）分别作为主队和客队的总净胜球数（如果输了就是负的）、过去 </a:t>
            </a:r>
            <a:r>
              <a:rPr lang="en-US" altLang="zh-CN" sz="1800" dirty="0">
                <a:solidFill>
                  <a:srgbClr val="494949"/>
                </a:solidFill>
                <a:effectLst/>
                <a:latin typeface="Microsoft YaHei" panose="020B0503020204020204" pitchFamily="34" charset="-122"/>
                <a:ea typeface="Microsoft YaHei" panose="020B0503020204020204" pitchFamily="34" charset="-122"/>
              </a:rPr>
              <a:t>x </a:t>
            </a:r>
            <a:r>
              <a:rPr lang="zh-CN" altLang="en-US" sz="1800" dirty="0">
                <a:solidFill>
                  <a:srgbClr val="494949"/>
                </a:solidFill>
                <a:effectLst/>
                <a:latin typeface="Microsoft YaHei" panose="020B0503020204020204" pitchFamily="34" charset="-122"/>
                <a:ea typeface="Microsoft YaHei" panose="020B0503020204020204" pitchFamily="34" charset="-122"/>
              </a:rPr>
              <a:t>场分别作为主队和客队的总胜场数和输场数、和这场比赛的对方球队过去 </a:t>
            </a:r>
            <a:r>
              <a:rPr lang="en-US" altLang="zh-CN" sz="1800" dirty="0">
                <a:solidFill>
                  <a:srgbClr val="494949"/>
                </a:solidFill>
                <a:effectLst/>
                <a:latin typeface="Microsoft YaHei" panose="020B0503020204020204" pitchFamily="34" charset="-122"/>
                <a:ea typeface="Microsoft YaHei" panose="020B0503020204020204" pitchFamily="34" charset="-122"/>
              </a:rPr>
              <a:t>y </a:t>
            </a:r>
            <a:r>
              <a:rPr lang="zh-CN" altLang="en-US" sz="1800" dirty="0">
                <a:solidFill>
                  <a:srgbClr val="494949"/>
                </a:solidFill>
                <a:effectLst/>
                <a:latin typeface="Microsoft YaHei" panose="020B0503020204020204" pitchFamily="34" charset="-122"/>
                <a:ea typeface="Microsoft YaHei" panose="020B0503020204020204" pitchFamily="34" charset="-122"/>
              </a:rPr>
              <a:t>场（代码中采用的是 </a:t>
            </a:r>
            <a:r>
              <a:rPr lang="en-US" altLang="zh-CN" sz="1800" dirty="0">
                <a:solidFill>
                  <a:srgbClr val="494949"/>
                </a:solidFill>
                <a:effectLst/>
                <a:latin typeface="Microsoft YaHei" panose="020B0503020204020204" pitchFamily="34" charset="-122"/>
                <a:ea typeface="Microsoft YaHei" panose="020B0503020204020204" pitchFamily="34" charset="-122"/>
              </a:rPr>
              <a:t>3 </a:t>
            </a:r>
            <a:r>
              <a:rPr lang="zh-CN" altLang="en-US" sz="1800" dirty="0">
                <a:solidFill>
                  <a:srgbClr val="494949"/>
                </a:solidFill>
                <a:effectLst/>
                <a:latin typeface="Microsoft YaHei" panose="020B0503020204020204" pitchFamily="34" charset="-122"/>
                <a:ea typeface="Microsoft YaHei" panose="020B0503020204020204" pitchFamily="34" charset="-122"/>
              </a:rPr>
              <a:t>场）赢球次数和输球次数、该球队所属的联赛（哑变量）。</a:t>
            </a:r>
            <a:endParaRPr lang="zh-CN" altLang="en-US" sz="1800" dirty="0">
              <a:solidFill>
                <a:srgbClr val="494949"/>
              </a:solidFill>
              <a:effectLst/>
            </a:endParaRPr>
          </a:p>
          <a:p>
            <a:pPr>
              <a:spcBef>
                <a:spcPts val="0"/>
              </a:spcBef>
              <a:spcAft>
                <a:spcPts val="0"/>
              </a:spcAft>
              <a:buFont typeface="Arial" panose="020B0604020202020204" pitchFamily="34" charset="0"/>
              <a:buChar char="•"/>
            </a:pPr>
            <a:r>
              <a:rPr lang="zh-CN" altLang="en-US" sz="1800" b="1" dirty="0">
                <a:solidFill>
                  <a:srgbClr val="494949"/>
                </a:solidFill>
                <a:effectLst/>
                <a:latin typeface="Microsoft YaHei" panose="020B0503020204020204" pitchFamily="34" charset="-122"/>
                <a:ea typeface="Microsoft YaHei" panose="020B0503020204020204" pitchFamily="34" charset="-122"/>
              </a:rPr>
              <a:t>比赛当时情况</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这个在当前数据是最难考虑的一个地方，因此我们暂时没有将比赛中统计数据进行融合，而是采取了另一个思路。</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我们使用了数据集提供的 </a:t>
            </a:r>
            <a:r>
              <a:rPr lang="en-US" altLang="zh-CN" sz="1800" dirty="0">
                <a:solidFill>
                  <a:srgbClr val="494949"/>
                </a:solidFill>
                <a:effectLst/>
                <a:latin typeface="Microsoft YaHei" panose="020B0503020204020204" pitchFamily="34" charset="-122"/>
                <a:ea typeface="Microsoft YaHei" panose="020B0503020204020204" pitchFamily="34" charset="-122"/>
              </a:rPr>
              <a:t>10 </a:t>
            </a:r>
            <a:r>
              <a:rPr lang="zh-CN" altLang="en-US" sz="1800" dirty="0">
                <a:solidFill>
                  <a:srgbClr val="494949"/>
                </a:solidFill>
                <a:effectLst/>
                <a:latin typeface="Microsoft YaHei" panose="020B0503020204020204" pitchFamily="34" charset="-122"/>
                <a:ea typeface="Microsoft YaHei" panose="020B0503020204020204" pitchFamily="34" charset="-122"/>
              </a:rPr>
              <a:t>大博彩网站的赛前赔率数据（为方便起见只用了 </a:t>
            </a:r>
            <a:r>
              <a:rPr lang="en-US" altLang="zh-CN" sz="1800" dirty="0">
                <a:solidFill>
                  <a:srgbClr val="494949"/>
                </a:solidFill>
                <a:effectLst/>
                <a:latin typeface="Microsoft YaHei" panose="020B0503020204020204" pitchFamily="34" charset="-122"/>
                <a:ea typeface="Microsoft YaHei" panose="020B0503020204020204" pitchFamily="34" charset="-122"/>
              </a:rPr>
              <a:t>Bet365 </a:t>
            </a:r>
            <a:r>
              <a:rPr lang="zh-CN" altLang="en-US" sz="1800" dirty="0">
                <a:solidFill>
                  <a:srgbClr val="494949"/>
                </a:solidFill>
                <a:effectLst/>
                <a:latin typeface="Microsoft YaHei" panose="020B0503020204020204" pitchFamily="34" charset="-122"/>
                <a:ea typeface="Microsoft YaHei" panose="020B0503020204020204" pitchFamily="34" charset="-122"/>
              </a:rPr>
              <a:t>和 </a:t>
            </a:r>
            <a:r>
              <a:rPr lang="en-US" altLang="zh-CN" sz="1800" dirty="0" err="1">
                <a:solidFill>
                  <a:srgbClr val="494949"/>
                </a:solidFill>
                <a:effectLst/>
                <a:latin typeface="Microsoft YaHei" panose="020B0503020204020204" pitchFamily="34" charset="-122"/>
                <a:ea typeface="Microsoft YaHei" panose="020B0503020204020204" pitchFamily="34" charset="-122"/>
              </a:rPr>
              <a:t>Betway</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两个最知名的公司），我们希望赛前的赔率能够包含除开球队、球员数据之外的其他因素，比如赛前的大事件、比赛场地等等因素，从而提高预测胜负关系的效果。</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03521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而接下来，则是模型的选用了，作为初步思路我们决定首先选取一些机器学习方法进行研究。同时注意到在特征的选取过程中应当存在不少冗余的情况（赔率数据和前两类数据的关系、球队净胜球数和球队历史胜场情况的关系），我们决定使用一些盲源分离算法首先对数据进行降维处理，再随后再通过机器学习分类器。</a:t>
            </a:r>
            <a:endParaRPr lang="zh-CN" altLang="en-US" sz="1800" dirty="0">
              <a:solidFill>
                <a:srgbClr val="494949"/>
              </a:solidFill>
              <a:effectLst/>
            </a:endParaRPr>
          </a:p>
          <a:p>
            <a:endParaRPr lang="en-US" altLang="zh-CN" dirty="0"/>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考虑到数据不均匀的问题</a:t>
            </a:r>
            <a:endParaRPr lang="zh-CN" altLang="en-US" sz="1800" dirty="0">
              <a:solidFill>
                <a:srgbClr val="494949"/>
              </a:solidFill>
              <a:effectLst/>
            </a:endParaRPr>
          </a:p>
          <a:p>
            <a:pPr>
              <a:spcBef>
                <a:spcPts val="0"/>
              </a:spcBef>
              <a:spcAft>
                <a:spcPts val="0"/>
              </a:spcAft>
              <a:buFont typeface="+mj-lt"/>
              <a:buAutoNum type="arabicPeriod"/>
            </a:pPr>
            <a:r>
              <a:rPr lang="zh-CN" altLang="en-US" sz="1800" dirty="0">
                <a:solidFill>
                  <a:srgbClr val="494949"/>
                </a:solidFill>
                <a:effectLst/>
                <a:latin typeface="Microsoft YaHei" panose="020B0503020204020204" pitchFamily="34" charset="-122"/>
                <a:ea typeface="Microsoft YaHei" panose="020B0503020204020204" pitchFamily="34" charset="-122"/>
              </a:rPr>
              <a:t>我们采用了分层交叉验证</a:t>
            </a:r>
            <a:r>
              <a:rPr lang="en-US" altLang="zh-CN" sz="1800" dirty="0">
                <a:solidFill>
                  <a:srgbClr val="494949"/>
                </a:solidFill>
                <a:effectLst/>
                <a:latin typeface="Microsoft YaHei" panose="020B0503020204020204" pitchFamily="34" charset="-122"/>
                <a:ea typeface="Microsoft YaHei" panose="020B0503020204020204" pitchFamily="34" charset="-122"/>
              </a:rPr>
              <a:t>(StratifiedShuffleSplit)</a:t>
            </a:r>
            <a:r>
              <a:rPr lang="zh-CN" altLang="en-US" sz="1800" dirty="0">
                <a:solidFill>
                  <a:srgbClr val="494949"/>
                </a:solidFill>
                <a:effectLst/>
                <a:latin typeface="Microsoft YaHei" panose="020B0503020204020204" pitchFamily="34" charset="-122"/>
                <a:ea typeface="Microsoft YaHei" panose="020B0503020204020204" pitchFamily="34" charset="-122"/>
              </a:rPr>
              <a:t>，使得交叉验证中的训练集和测试集标签比例适中。</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我们使用了 </a:t>
            </a:r>
            <a:r>
              <a:rPr lang="en-US" altLang="zh-CN" sz="1800" dirty="0">
                <a:solidFill>
                  <a:srgbClr val="494949"/>
                </a:solidFill>
                <a:effectLst/>
                <a:latin typeface="Microsoft YaHei" panose="020B0503020204020204" pitchFamily="34" charset="-122"/>
                <a:ea typeface="Microsoft YaHei" panose="020B0503020204020204" pitchFamily="34" charset="-122"/>
              </a:rPr>
              <a:t>scikit-learn </a:t>
            </a:r>
            <a:r>
              <a:rPr lang="zh-CN" altLang="en-US" sz="1800" dirty="0">
                <a:solidFill>
                  <a:srgbClr val="494949"/>
                </a:solidFill>
                <a:effectLst/>
                <a:latin typeface="Microsoft YaHei" panose="020B0503020204020204" pitchFamily="34" charset="-122"/>
                <a:ea typeface="Microsoft YaHei" panose="020B0503020204020204" pitchFamily="34" charset="-122"/>
              </a:rPr>
              <a:t>中自带的 </a:t>
            </a:r>
            <a:r>
              <a:rPr lang="en-US" altLang="zh-CN" sz="1800" dirty="0" err="1">
                <a:solidFill>
                  <a:srgbClr val="494949"/>
                </a:solidFill>
                <a:effectLst/>
                <a:latin typeface="Microsoft YaHei" panose="020B0503020204020204" pitchFamily="34" charset="-122"/>
                <a:ea typeface="Microsoft YaHei" panose="020B0503020204020204" pitchFamily="34" charset="-122"/>
              </a:rPr>
              <a:t>balanced_accuracy_score</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针对不平衡的样本使得准确率指标更有意义，而我们的网格搜索使用的评价指标则是 </a:t>
            </a:r>
            <a:r>
              <a:rPr lang="en-US" altLang="zh-CN" sz="1800" dirty="0">
                <a:solidFill>
                  <a:srgbClr val="494949"/>
                </a:solidFill>
                <a:effectLst/>
                <a:latin typeface="Microsoft YaHei" panose="020B0503020204020204" pitchFamily="34" charset="-122"/>
                <a:ea typeface="Microsoft YaHei" panose="020B0503020204020204" pitchFamily="34" charset="-122"/>
              </a:rPr>
              <a:t>f1_score</a:t>
            </a:r>
            <a:r>
              <a:rPr lang="zh-CN" altLang="en-US" sz="1800" dirty="0">
                <a:solidFill>
                  <a:srgbClr val="494949"/>
                </a:solidFill>
                <a:effectLst/>
                <a:latin typeface="Microsoft YaHei" panose="020B0503020204020204" pitchFamily="34" charset="-122"/>
                <a:ea typeface="Microsoft YaHei" panose="020B0503020204020204" pitchFamily="34" charset="-122"/>
              </a:rPr>
              <a:t>。</a:t>
            </a:r>
            <a:endParaRPr lang="en-US" altLang="zh-CN"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82738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得到的结果如下图所示，结果显示，该情况下使用 </a:t>
            </a:r>
            <a:r>
              <a:rPr lang="en-US" altLang="zh-CN" sz="1800" dirty="0">
                <a:solidFill>
                  <a:srgbClr val="494949"/>
                </a:solidFill>
                <a:effectLst/>
                <a:latin typeface="Microsoft YaHei" panose="020B0503020204020204" pitchFamily="34" charset="-122"/>
                <a:ea typeface="Microsoft YaHei" panose="020B0503020204020204" pitchFamily="34" charset="-122"/>
              </a:rPr>
              <a:t>PCA </a:t>
            </a:r>
            <a:r>
              <a:rPr lang="zh-CN" altLang="en-US" sz="1800" dirty="0">
                <a:solidFill>
                  <a:srgbClr val="494949"/>
                </a:solidFill>
                <a:effectLst/>
                <a:latin typeface="Microsoft YaHei" panose="020B0503020204020204" pitchFamily="34" charset="-122"/>
                <a:ea typeface="Microsoft YaHei" panose="020B0503020204020204" pitchFamily="34" charset="-122"/>
              </a:rPr>
              <a:t>的朴素贝叶斯算法在该情况下效果最好，但也应当注意到，实际上好几个模型之间的差异都不大，这样小的差距可能会受到很多随机影响例如随机数种子的设置，我们认为这和抽取的特征过于简单不够丰富有关，这也是我们希望在下一阶段克服的问题。</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45224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383206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800" dirty="0">
                <a:effectLst/>
                <a:latin typeface="Microsoft YaHei" panose="020B0503020204020204" pitchFamily="34" charset="-122"/>
                <a:ea typeface="Microsoft YaHei" panose="020B0503020204020204" pitchFamily="34" charset="-122"/>
              </a:rPr>
              <a:t>将各场比赛中对应位置的球员维度数据取平均值，根据与平均值的接近程度挑选对应球员，这样应当可以挑选出各个位置具有代表性的球员六维模板。</a:t>
            </a:r>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436819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spcBef>
                <a:spcPts val="0"/>
              </a:spcBef>
              <a:spcAft>
                <a:spcPts val="0"/>
              </a:spcAft>
              <a:buFont typeface="Arial" panose="020B0604020202020204" pitchFamily="34" charset="0"/>
              <a:buChar char="•"/>
            </a:pPr>
            <a:r>
              <a:rPr lang="zh-CN" altLang="en-US" sz="1800" dirty="0">
                <a:solidFill>
                  <a:srgbClr val="494949"/>
                </a:solidFill>
                <a:effectLst/>
                <a:latin typeface="Microsoft YaHei" panose="020B0503020204020204" pitchFamily="34" charset="-122"/>
                <a:ea typeface="Microsoft YaHei" panose="020B0503020204020204" pitchFamily="34" charset="-122"/>
              </a:rPr>
              <a:t>我们对球队之间的关系的建模是通过过去数场的净胜球和胜场进行的，过于简单。是否可以采用图神经网络表征球队之间复杂的实力关系呢（比如 </a:t>
            </a:r>
            <a:r>
              <a:rPr lang="en-US" altLang="zh-CN" sz="1800" dirty="0">
                <a:solidFill>
                  <a:srgbClr val="494949"/>
                </a:solidFill>
                <a:effectLst/>
                <a:latin typeface="Microsoft YaHei" panose="020B0503020204020204" pitchFamily="34" charset="-122"/>
                <a:ea typeface="Microsoft YaHei" panose="020B0503020204020204" pitchFamily="34" charset="-122"/>
              </a:rPr>
              <a:t>A </a:t>
            </a:r>
            <a:r>
              <a:rPr lang="zh-CN" altLang="en-US" sz="1800" dirty="0">
                <a:solidFill>
                  <a:srgbClr val="494949"/>
                </a:solidFill>
                <a:effectLst/>
                <a:latin typeface="Microsoft YaHei" panose="020B0503020204020204" pitchFamily="34" charset="-122"/>
                <a:ea typeface="Microsoft YaHei" panose="020B0503020204020204" pitchFamily="34" charset="-122"/>
              </a:rPr>
              <a:t>球队对 </a:t>
            </a:r>
            <a:r>
              <a:rPr lang="en-US" altLang="zh-CN" sz="1800" dirty="0">
                <a:solidFill>
                  <a:srgbClr val="494949"/>
                </a:solidFill>
                <a:effectLst/>
                <a:latin typeface="Microsoft YaHei" panose="020B0503020204020204" pitchFamily="34" charset="-122"/>
                <a:ea typeface="Microsoft YaHei" panose="020B0503020204020204" pitchFamily="34" charset="-122"/>
              </a:rPr>
              <a:t>B </a:t>
            </a:r>
            <a:r>
              <a:rPr lang="zh-CN" altLang="en-US" sz="1800" dirty="0">
                <a:solidFill>
                  <a:srgbClr val="494949"/>
                </a:solidFill>
                <a:effectLst/>
                <a:latin typeface="Microsoft YaHei" panose="020B0503020204020204" pitchFamily="34" charset="-122"/>
                <a:ea typeface="Microsoft YaHei" panose="020B0503020204020204" pitchFamily="34" charset="-122"/>
              </a:rPr>
              <a:t>球队胜率高，对 </a:t>
            </a:r>
            <a:r>
              <a:rPr lang="en-US" altLang="zh-CN" sz="1800" dirty="0">
                <a:solidFill>
                  <a:srgbClr val="494949"/>
                </a:solidFill>
                <a:effectLst/>
                <a:latin typeface="Microsoft YaHei" panose="020B0503020204020204" pitchFamily="34" charset="-122"/>
                <a:ea typeface="Microsoft YaHei" panose="020B0503020204020204" pitchFamily="34" charset="-122"/>
              </a:rPr>
              <a:t>C </a:t>
            </a:r>
            <a:r>
              <a:rPr lang="zh-CN" altLang="en-US" sz="1800" dirty="0">
                <a:solidFill>
                  <a:srgbClr val="494949"/>
                </a:solidFill>
                <a:effectLst/>
                <a:latin typeface="Microsoft YaHei" panose="020B0503020204020204" pitchFamily="34" charset="-122"/>
                <a:ea typeface="Microsoft YaHei" panose="020B0503020204020204" pitchFamily="34" charset="-122"/>
              </a:rPr>
              <a:t>球队胜率低，然而 </a:t>
            </a:r>
            <a:r>
              <a:rPr lang="en-US" altLang="zh-CN" sz="1800" dirty="0">
                <a:solidFill>
                  <a:srgbClr val="494949"/>
                </a:solidFill>
                <a:effectLst/>
                <a:latin typeface="Microsoft YaHei" panose="020B0503020204020204" pitchFamily="34" charset="-122"/>
                <a:ea typeface="Microsoft YaHei" panose="020B0503020204020204" pitchFamily="34" charset="-122"/>
              </a:rPr>
              <a:t>C </a:t>
            </a:r>
            <a:r>
              <a:rPr lang="zh-CN" altLang="en-US" sz="1800" dirty="0">
                <a:solidFill>
                  <a:srgbClr val="494949"/>
                </a:solidFill>
                <a:effectLst/>
                <a:latin typeface="Microsoft YaHei" panose="020B0503020204020204" pitchFamily="34" charset="-122"/>
                <a:ea typeface="Microsoft YaHei" panose="020B0503020204020204" pitchFamily="34" charset="-122"/>
              </a:rPr>
              <a:t>球队对 </a:t>
            </a:r>
            <a:r>
              <a:rPr lang="en-US" altLang="zh-CN" sz="1800" dirty="0">
                <a:solidFill>
                  <a:srgbClr val="494949"/>
                </a:solidFill>
                <a:effectLst/>
                <a:latin typeface="Microsoft YaHei" panose="020B0503020204020204" pitchFamily="34" charset="-122"/>
                <a:ea typeface="Microsoft YaHei" panose="020B0503020204020204" pitchFamily="34" charset="-122"/>
              </a:rPr>
              <a:t>B </a:t>
            </a:r>
            <a:r>
              <a:rPr lang="zh-CN" altLang="en-US" sz="1800" dirty="0">
                <a:solidFill>
                  <a:srgbClr val="494949"/>
                </a:solidFill>
                <a:effectLst/>
                <a:latin typeface="Microsoft YaHei" panose="020B0503020204020204" pitchFamily="34" charset="-122"/>
                <a:ea typeface="Microsoft YaHei" panose="020B0503020204020204" pitchFamily="34" charset="-122"/>
              </a:rPr>
              <a:t>球队胜率高）？</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即使用无向图来对球队之间的胜负关系进行建模，边的权重用两只球队的胜场数除以输场数来表示，边的表征为比赛的情况，节点的表征为球队的实力，这样将预测比赛胜场的问题转化为了链路预测问题。</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但这个思路只能应用于某一个赛季或者将多个赛季分为多个图来表示，和前述内容没有了对比性。</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67772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88204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我们考虑了数据集的核心部分</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494949"/>
                </a:solidFill>
                <a:effectLst/>
                <a:latin typeface="Microsoft YaHei" panose="020B0503020204020204" pitchFamily="34" charset="-122"/>
                <a:ea typeface="Microsoft YaHei" panose="020B0503020204020204" pitchFamily="34" charset="-122"/>
              </a:rPr>
              <a:t>面对非常丰富的数据以及各种各样可选择的任务，首先对数据集进行梳理并明确目标。</a:t>
            </a:r>
            <a:endParaRPr lang="zh-CN" altLang="en-US" sz="12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98250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面对非常丰富的数据以及各种各样可选择的任务，首先对数据集进行梳理并明确目标。</a:t>
            </a:r>
          </a:p>
          <a:p>
            <a:endParaRPr lang="zh-CN" altLang="en-US" dirty="0"/>
          </a:p>
          <a:p>
            <a:r>
              <a:rPr lang="zh-CN" altLang="en-US" dirty="0"/>
              <a:t>总的来说，我们认为和本课程关联最大且最有意义的研究内容包括以下几个部分：</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原因：该数据集包含大量 </a:t>
            </a:r>
            <a:r>
              <a:rPr lang="en-US" altLang="zh-CN" sz="1800" dirty="0">
                <a:solidFill>
                  <a:srgbClr val="494949"/>
                </a:solidFill>
                <a:effectLst/>
                <a:latin typeface="Microsoft YaHei" panose="020B0503020204020204" pitchFamily="34" charset="-122"/>
                <a:ea typeface="Microsoft YaHei" panose="020B0503020204020204" pitchFamily="34" charset="-122"/>
              </a:rPr>
              <a:t>FIFA </a:t>
            </a:r>
            <a:r>
              <a:rPr lang="zh-CN" altLang="en-US" sz="1800" dirty="0">
                <a:solidFill>
                  <a:srgbClr val="494949"/>
                </a:solidFill>
                <a:effectLst/>
                <a:latin typeface="Microsoft YaHei" panose="020B0503020204020204" pitchFamily="34" charset="-122"/>
                <a:ea typeface="Microsoft YaHei" panose="020B0503020204020204" pitchFamily="34" charset="-122"/>
              </a:rPr>
              <a:t>球员数据以及丰富的球员特征，应当能够得到良好的效果；同时包含 </a:t>
            </a:r>
            <a:r>
              <a:rPr lang="en-US" altLang="zh-CN" sz="1800" dirty="0">
                <a:solidFill>
                  <a:srgbClr val="494949"/>
                </a:solidFill>
                <a:effectLst/>
                <a:latin typeface="Microsoft YaHei" panose="020B0503020204020204" pitchFamily="34" charset="-122"/>
                <a:ea typeface="Microsoft YaHei" panose="020B0503020204020204" pitchFamily="34" charset="-122"/>
              </a:rPr>
              <a:t>2008-2016 </a:t>
            </a:r>
            <a:r>
              <a:rPr lang="zh-CN" altLang="en-US" sz="1800" dirty="0">
                <a:solidFill>
                  <a:srgbClr val="494949"/>
                </a:solidFill>
                <a:effectLst/>
                <a:latin typeface="Microsoft YaHei" panose="020B0503020204020204" pitchFamily="34" charset="-122"/>
                <a:ea typeface="Microsoft YaHei" panose="020B0503020204020204" pitchFamily="34" charset="-122"/>
              </a:rPr>
              <a:t>年 </a:t>
            </a:r>
            <a:r>
              <a:rPr lang="en-US" altLang="zh-CN" sz="1800" dirty="0">
                <a:solidFill>
                  <a:srgbClr val="494949"/>
                </a:solidFill>
                <a:effectLst/>
                <a:latin typeface="Microsoft YaHei" panose="020B0503020204020204" pitchFamily="34" charset="-122"/>
                <a:ea typeface="Microsoft YaHei" panose="020B0503020204020204" pitchFamily="34" charset="-122"/>
              </a:rPr>
              <a:t>25797 </a:t>
            </a:r>
            <a:r>
              <a:rPr lang="zh-CN" altLang="en-US" sz="1800" dirty="0">
                <a:solidFill>
                  <a:srgbClr val="494949"/>
                </a:solidFill>
                <a:effectLst/>
                <a:latin typeface="Microsoft YaHei" panose="020B0503020204020204" pitchFamily="34" charset="-122"/>
                <a:ea typeface="Microsoft YaHei" panose="020B0503020204020204" pitchFamily="34" charset="-122"/>
              </a:rPr>
              <a:t>条比赛记录，进行分类任务的数据量足够。</a:t>
            </a:r>
            <a:endParaRPr lang="zh-CN" altLang="en-US" sz="1800" dirty="0">
              <a:solidFill>
                <a:srgbClr val="494949"/>
              </a:solidFill>
              <a:effectLst/>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那么确定了可行任务以及可利用的数据后，接下来就是对该问题进行建模了</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70187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在这里应当说明前提</a:t>
            </a:r>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09657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球员能力的变量总共包含 </a:t>
            </a:r>
            <a:r>
              <a:rPr lang="en-US" altLang="zh-CN" sz="1800" dirty="0">
                <a:solidFill>
                  <a:srgbClr val="494949"/>
                </a:solidFill>
                <a:effectLst/>
                <a:latin typeface="Microsoft YaHei" panose="020B0503020204020204" pitchFamily="34" charset="-122"/>
                <a:ea typeface="Microsoft YaHei" panose="020B0503020204020204" pitchFamily="34" charset="-122"/>
              </a:rPr>
              <a:t>42 </a:t>
            </a:r>
            <a:r>
              <a:rPr lang="zh-CN" altLang="en-US" sz="1800" dirty="0">
                <a:solidFill>
                  <a:srgbClr val="494949"/>
                </a:solidFill>
                <a:effectLst/>
                <a:latin typeface="Microsoft YaHei" panose="020B0503020204020204" pitchFamily="34" charset="-122"/>
                <a:ea typeface="Microsoft YaHei" panose="020B0503020204020204" pitchFamily="34" charset="-122"/>
              </a:rPr>
              <a:t>个，进行描述分析过于复杂，我们决定首先参照 </a:t>
            </a:r>
            <a:r>
              <a:rPr lang="en-US" altLang="zh-CN" sz="1800" dirty="0">
                <a:solidFill>
                  <a:srgbClr val="70B1E7"/>
                </a:solidFill>
                <a:effectLst/>
                <a:hlinkClick r:id="rId3"/>
              </a:rPr>
              <a:t>FIFA</a:t>
            </a:r>
            <a:r>
              <a:rPr lang="zh-CN" altLang="en-US" sz="1800" dirty="0">
                <a:solidFill>
                  <a:srgbClr val="70B1E7"/>
                </a:solidFill>
                <a:effectLst/>
                <a:hlinkClick r:id="rId3"/>
              </a:rPr>
              <a:t>官网</a:t>
            </a:r>
            <a:r>
              <a:rPr lang="zh-CN" altLang="en-US" sz="1800" dirty="0">
                <a:solidFill>
                  <a:srgbClr val="494949"/>
                </a:solidFill>
                <a:effectLst/>
                <a:latin typeface="Microsoft YaHei" panose="020B0503020204020204" pitchFamily="34" charset="-122"/>
                <a:ea typeface="Microsoft YaHei" panose="020B0503020204020204" pitchFamily="34" charset="-122"/>
              </a:rPr>
              <a:t> 的选择划分球员的六维能力，即根据球员的过往比赛数据，按照以下方式划分六维属性。</a:t>
            </a:r>
            <a:endParaRPr lang="zh-CN" altLang="en-US" sz="1800" dirty="0">
              <a:solidFill>
                <a:srgbClr val="494949"/>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solidFill>
                <a:srgbClr val="494949"/>
              </a:solidFill>
              <a:effectLst/>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同时对同一球员所有比赛的对应维度得分取平均值，将各维度得分映射至 </a:t>
            </a:r>
            <a:r>
              <a:rPr lang="en-US" altLang="zh-CN" sz="1800" dirty="0">
                <a:solidFill>
                  <a:srgbClr val="494949"/>
                </a:solidFill>
                <a:effectLst/>
                <a:latin typeface="Microsoft YaHei" panose="020B0503020204020204" pitchFamily="34" charset="-122"/>
                <a:ea typeface="Microsoft YaHei" panose="020B0503020204020204" pitchFamily="34" charset="-122"/>
              </a:rPr>
              <a:t>0-10 </a:t>
            </a:r>
            <a:r>
              <a:rPr lang="zh-CN" altLang="en-US" sz="1800" dirty="0">
                <a:solidFill>
                  <a:srgbClr val="494949"/>
                </a:solidFill>
                <a:effectLst/>
                <a:latin typeface="Microsoft YaHei" panose="020B0503020204020204" pitchFamily="34" charset="-122"/>
                <a:ea typeface="Microsoft YaHei" panose="020B0503020204020204" pitchFamily="34" charset="-122"/>
              </a:rPr>
              <a:t>区间（取该维度最高分为 </a:t>
            </a:r>
            <a:r>
              <a:rPr lang="en-US" altLang="zh-CN" sz="1800" dirty="0">
                <a:solidFill>
                  <a:srgbClr val="494949"/>
                </a:solidFill>
                <a:effectLst/>
                <a:latin typeface="Microsoft YaHei" panose="020B0503020204020204" pitchFamily="34" charset="-122"/>
                <a:ea typeface="Microsoft YaHei" panose="020B0503020204020204" pitchFamily="34" charset="-122"/>
              </a:rPr>
              <a:t>10)</a:t>
            </a:r>
            <a:r>
              <a:rPr lang="zh-CN" altLang="en-US" sz="1800" dirty="0">
                <a:solidFill>
                  <a:srgbClr val="494949"/>
                </a:solidFill>
                <a:effectLst/>
                <a:latin typeface="Microsoft YaHei" panose="020B0503020204020204" pitchFamily="34" charset="-122"/>
                <a:ea typeface="Microsoft YaHei" panose="020B0503020204020204" pitchFamily="34" charset="-122"/>
              </a:rPr>
              <a:t>，得到球员最终的各维度得分。</a:t>
            </a:r>
            <a:endParaRPr lang="zh-CN" altLang="en-US" sz="1800" dirty="0">
              <a:solidFill>
                <a:srgbClr val="494949"/>
              </a:solidFill>
              <a:effectLst/>
            </a:endParaRPr>
          </a:p>
          <a:p>
            <a:endParaRPr lang="en-US" altLang="zh-CN" dirty="0"/>
          </a:p>
          <a:p>
            <a:r>
              <a:rPr lang="zh-CN" altLang="en-US" dirty="0"/>
              <a:t>接下来进行对比</a:t>
            </a:r>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63085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我们希望能够了解不同联赛球员的情况，也即得到不同联赛的水平和各项能力情况。然而联赛共有 </a:t>
            </a:r>
            <a:r>
              <a:rPr lang="en-US" altLang="zh-CN" sz="1800" dirty="0">
                <a:solidFill>
                  <a:srgbClr val="494949"/>
                </a:solidFill>
                <a:effectLst/>
                <a:latin typeface="Microsoft YaHei" panose="020B0503020204020204" pitchFamily="34" charset="-122"/>
                <a:ea typeface="Microsoft YaHei" panose="020B0503020204020204" pitchFamily="34" charset="-122"/>
              </a:rPr>
              <a:t>11 </a:t>
            </a:r>
            <a:r>
              <a:rPr lang="zh-CN" altLang="en-US" sz="1800" dirty="0">
                <a:solidFill>
                  <a:srgbClr val="494949"/>
                </a:solidFill>
                <a:effectLst/>
                <a:latin typeface="Microsoft YaHei" panose="020B0503020204020204" pitchFamily="34" charset="-122"/>
                <a:ea typeface="Microsoft YaHei" panose="020B0503020204020204" pitchFamily="34" charset="-122"/>
              </a:rPr>
              <a:t>个，我们因此根据 </a:t>
            </a:r>
            <a:r>
              <a:rPr lang="en-US" altLang="zh-CN" sz="1800" dirty="0">
                <a:solidFill>
                  <a:srgbClr val="494949"/>
                </a:solidFill>
                <a:effectLst/>
                <a:latin typeface="Microsoft YaHei" panose="020B0503020204020204" pitchFamily="34" charset="-122"/>
                <a:ea typeface="Microsoft YaHei" panose="020B0503020204020204" pitchFamily="34" charset="-122"/>
              </a:rPr>
              <a:t>2008-2016 </a:t>
            </a:r>
            <a:r>
              <a:rPr lang="zh-CN" altLang="en-US" sz="1800" dirty="0">
                <a:solidFill>
                  <a:srgbClr val="494949"/>
                </a:solidFill>
                <a:effectLst/>
                <a:latin typeface="Microsoft YaHei" panose="020B0503020204020204" pitchFamily="34" charset="-122"/>
                <a:ea typeface="Microsoft YaHei" panose="020B0503020204020204" pitchFamily="34" charset="-122"/>
              </a:rPr>
              <a:t>年进行的比赛场数对各联赛的规模进行了分析，结果如下图所示，红色圆圈越大代表该联赛规模越大。</a:t>
            </a:r>
            <a:endParaRPr lang="zh-CN" altLang="en-US" sz="1800" dirty="0">
              <a:solidFill>
                <a:srgbClr val="494949"/>
              </a:solidFill>
              <a:effectLst/>
            </a:endParaRPr>
          </a:p>
          <a:p>
            <a:pPr>
              <a:lnSpc>
                <a:spcPct val="100000"/>
              </a:lnSpc>
              <a:spcBef>
                <a:spcPts val="0"/>
              </a:spcBef>
              <a:spcAft>
                <a:spcPts val="0"/>
              </a:spcAft>
            </a:pPr>
            <a:r>
              <a:rPr lang="zh-CN" altLang="en-US" sz="1200" dirty="0">
                <a:solidFill>
                  <a:srgbClr val="494949"/>
                </a:solidFill>
                <a:effectLst/>
                <a:latin typeface="Microsoft YaHei" panose="020B0503020204020204" pitchFamily="34" charset="-122"/>
                <a:ea typeface="Microsoft YaHei" panose="020B0503020204020204" pitchFamily="34" charset="-122"/>
              </a:rPr>
              <a:t>于是我们依此分开进行分析，即将 </a:t>
            </a:r>
            <a:r>
              <a:rPr lang="en-US" altLang="zh-CN" sz="1200" dirty="0">
                <a:solidFill>
                  <a:srgbClr val="494949"/>
                </a:solidFill>
                <a:effectLst/>
                <a:latin typeface="Microsoft YaHei" panose="020B0503020204020204" pitchFamily="34" charset="-122"/>
                <a:ea typeface="Microsoft YaHei" panose="020B0503020204020204" pitchFamily="34" charset="-122"/>
              </a:rPr>
              <a:t>11 </a:t>
            </a:r>
            <a:r>
              <a:rPr lang="zh-CN" altLang="en-US" sz="1200" dirty="0">
                <a:solidFill>
                  <a:srgbClr val="494949"/>
                </a:solidFill>
                <a:effectLst/>
                <a:latin typeface="Microsoft YaHei" panose="020B0503020204020204" pitchFamily="34" charset="-122"/>
                <a:ea typeface="Microsoft YaHei" panose="020B0503020204020204" pitchFamily="34" charset="-122"/>
              </a:rPr>
              <a:t>家欧洲联赛分为两部分，大体量与小体量的联赛。</a:t>
            </a:r>
            <a:endParaRPr lang="zh-CN" altLang="en-US" sz="1100" dirty="0">
              <a:solidFill>
                <a:srgbClr val="494949"/>
              </a:solidFill>
              <a:effectLst/>
            </a:endParaRPr>
          </a:p>
          <a:p>
            <a:pPr marL="742950" lvl="1" indent="-285750">
              <a:spcBef>
                <a:spcPts val="0"/>
              </a:spcBef>
              <a:spcAft>
                <a:spcPts val="0"/>
              </a:spcAft>
              <a:buFont typeface="Arial" panose="020B0604020202020204" pitchFamily="34" charset="0"/>
              <a:buChar char="•"/>
            </a:pPr>
            <a:r>
              <a:rPr lang="en-US" altLang="zh-CN" sz="1200" dirty="0">
                <a:solidFill>
                  <a:srgbClr val="494949"/>
                </a:solidFill>
                <a:effectLst/>
                <a:latin typeface="Microsoft YaHei" panose="020B0503020204020204" pitchFamily="34" charset="-122"/>
                <a:ea typeface="Microsoft YaHei" panose="020B0503020204020204" pitchFamily="34" charset="-122"/>
              </a:rPr>
              <a:t>Portugal</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Spain</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England</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Germany</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Italy</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Netherlands</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France</a:t>
            </a:r>
            <a:endParaRPr lang="en-US" altLang="zh-CN" sz="1100" dirty="0">
              <a:solidFill>
                <a:srgbClr val="494949"/>
              </a:solidFill>
              <a:effectLst/>
            </a:endParaRPr>
          </a:p>
          <a:p>
            <a:pPr marL="742950" lvl="1" indent="-285750">
              <a:spcBef>
                <a:spcPts val="0"/>
              </a:spcBef>
              <a:spcAft>
                <a:spcPts val="0"/>
              </a:spcAft>
              <a:buFont typeface="Arial" panose="020B0604020202020204" pitchFamily="34" charset="0"/>
              <a:buChar char="•"/>
            </a:pPr>
            <a:r>
              <a:rPr lang="en-US" altLang="zh-CN" sz="1200" dirty="0">
                <a:solidFill>
                  <a:srgbClr val="494949"/>
                </a:solidFill>
                <a:effectLst/>
                <a:latin typeface="Microsoft YaHei" panose="020B0503020204020204" pitchFamily="34" charset="-122"/>
                <a:ea typeface="Microsoft YaHei" panose="020B0503020204020204" pitchFamily="34" charset="-122"/>
              </a:rPr>
              <a:t>Scotland</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Belgium</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Switzerland</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Poland</a:t>
            </a:r>
            <a:endParaRPr lang="en-US" altLang="zh-CN" sz="1100" dirty="0">
              <a:solidFill>
                <a:srgbClr val="494949"/>
              </a:solidFill>
              <a:effectLst/>
            </a:endParaRPr>
          </a:p>
          <a:p>
            <a:pPr>
              <a:lnSpc>
                <a:spcPct val="100000"/>
              </a:lnSpc>
              <a:spcBef>
                <a:spcPts val="0"/>
              </a:spcBef>
              <a:spcAft>
                <a:spcPts val="0"/>
              </a:spcAft>
            </a:pPr>
            <a:r>
              <a:rPr lang="zh-CN" altLang="en-US" sz="1200" dirty="0">
                <a:solidFill>
                  <a:srgbClr val="494949"/>
                </a:solidFill>
                <a:effectLst/>
                <a:latin typeface="Microsoft YaHei" panose="020B0503020204020204" pitchFamily="34" charset="-122"/>
                <a:ea typeface="Microsoft YaHei" panose="020B0503020204020204" pitchFamily="34" charset="-122"/>
              </a:rPr>
              <a:t>依此得到了联赛平均评分如下图所示。</a:t>
            </a:r>
            <a:endParaRPr lang="zh-CN" altLang="en-US" sz="11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4341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从大联赛的图中可以看出来，荷兰甲级联赛的水平相比于其他联赛最低，只有移动能力上接近其他联赛（</a:t>
            </a:r>
            <a:r>
              <a:rPr lang="zh-CN" altLang="en-US" sz="1800" i="1" dirty="0">
                <a:solidFill>
                  <a:srgbClr val="494949"/>
                </a:solidFill>
                <a:effectLst/>
                <a:latin typeface="Microsoft YaHei" panose="020B0503020204020204" pitchFamily="34" charset="-122"/>
                <a:ea typeface="Microsoft YaHei" panose="020B0503020204020204" pitchFamily="34" charset="-122"/>
              </a:rPr>
              <a:t>合理怀疑这是罗本一个人带上去的</a:t>
            </a:r>
            <a:r>
              <a:rPr lang="zh-CN" altLang="en-US" sz="1800" dirty="0">
                <a:solidFill>
                  <a:srgbClr val="494949"/>
                </a:solidFill>
                <a:effectLst/>
                <a:latin typeface="Microsoft YaHei" panose="020B0503020204020204" pitchFamily="34" charset="-122"/>
                <a:ea typeface="Microsoft YaHei" panose="020B0503020204020204" pitchFamily="34" charset="-122"/>
              </a:rPr>
              <a:t>）。</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各项对比情况来看，防守水平上各大联赛出现了较大差别，西甲和德甲的防守水平较低，法甲的防守水平最高。其余各项的各联赛水平较为接近。</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更重要的是，这说明不同联赛的球员水平存在明显的区别，我们将在后续的统计建模过程中把球员隶属的联赛纳入考虑。</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39731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为了能够选取尽可能厉害和普通的球员，我们对球员的总体评分绘制了密度图，从图中可以注意到 </a:t>
            </a:r>
            <a:r>
              <a:rPr lang="en-US" altLang="zh-CN" sz="1800" dirty="0">
                <a:solidFill>
                  <a:srgbClr val="494949"/>
                </a:solidFill>
                <a:effectLst/>
                <a:latin typeface="Microsoft YaHei" panose="020B0503020204020204" pitchFamily="34" charset="-122"/>
                <a:ea typeface="Microsoft YaHei" panose="020B0503020204020204" pitchFamily="34" charset="-122"/>
              </a:rPr>
              <a:t>90 </a:t>
            </a:r>
            <a:r>
              <a:rPr lang="zh-CN" altLang="en-US" sz="1800" dirty="0">
                <a:solidFill>
                  <a:srgbClr val="494949"/>
                </a:solidFill>
                <a:effectLst/>
                <a:latin typeface="Microsoft YaHei" panose="020B0503020204020204" pitchFamily="34" charset="-122"/>
                <a:ea typeface="Microsoft YaHei" panose="020B0503020204020204" pitchFamily="34" charset="-122"/>
              </a:rPr>
              <a:t>分以上球员数量极少，符合明星球员的定义。而 </a:t>
            </a:r>
            <a:r>
              <a:rPr lang="en-US" altLang="zh-CN" sz="1800" dirty="0">
                <a:solidFill>
                  <a:srgbClr val="494949"/>
                </a:solidFill>
                <a:effectLst/>
                <a:latin typeface="Microsoft YaHei" panose="020B0503020204020204" pitchFamily="34" charset="-122"/>
                <a:ea typeface="Microsoft YaHei" panose="020B0503020204020204" pitchFamily="34" charset="-122"/>
              </a:rPr>
              <a:t>70 </a:t>
            </a:r>
            <a:r>
              <a:rPr lang="zh-CN" altLang="en-US" sz="1800" dirty="0">
                <a:solidFill>
                  <a:srgbClr val="494949"/>
                </a:solidFill>
                <a:effectLst/>
                <a:latin typeface="Microsoft YaHei" panose="020B0503020204020204" pitchFamily="34" charset="-122"/>
                <a:ea typeface="Microsoft YaHei" panose="020B0503020204020204" pitchFamily="34" charset="-122"/>
              </a:rPr>
              <a:t>分以下大约占到 </a:t>
            </a:r>
            <a:r>
              <a:rPr lang="en-US" altLang="zh-CN" sz="1800" dirty="0">
                <a:solidFill>
                  <a:srgbClr val="494949"/>
                </a:solidFill>
                <a:effectLst/>
                <a:latin typeface="Microsoft YaHei" panose="020B0503020204020204" pitchFamily="34" charset="-122"/>
                <a:ea typeface="Microsoft YaHei" panose="020B0503020204020204" pitchFamily="34" charset="-122"/>
              </a:rPr>
              <a:t>60%</a:t>
            </a:r>
            <a:r>
              <a:rPr lang="zh-CN" altLang="en-US" sz="1800" dirty="0">
                <a:solidFill>
                  <a:srgbClr val="494949"/>
                </a:solidFill>
                <a:effectLst/>
                <a:latin typeface="Microsoft YaHei" panose="020B0503020204020204" pitchFamily="34" charset="-122"/>
                <a:ea typeface="Microsoft YaHei" panose="020B0503020204020204" pitchFamily="34" charset="-122"/>
              </a:rPr>
              <a:t>，应当是普通球员的水平。</a:t>
            </a:r>
            <a:endParaRPr lang="zh-CN" altLang="en-US" sz="1800" dirty="0">
              <a:solidFill>
                <a:srgbClr val="494949"/>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我们按照上述分析挑选了总体评分在 </a:t>
            </a:r>
            <a:r>
              <a:rPr lang="en-US" altLang="zh-CN" sz="1800" dirty="0">
                <a:solidFill>
                  <a:srgbClr val="494949"/>
                </a:solidFill>
                <a:effectLst/>
                <a:latin typeface="Microsoft YaHei" panose="020B0503020204020204" pitchFamily="34" charset="-122"/>
                <a:ea typeface="Microsoft YaHei" panose="020B0503020204020204" pitchFamily="34" charset="-122"/>
              </a:rPr>
              <a:t>90 </a:t>
            </a:r>
            <a:r>
              <a:rPr lang="zh-CN" altLang="en-US" sz="1800" dirty="0">
                <a:solidFill>
                  <a:srgbClr val="494949"/>
                </a:solidFill>
                <a:effectLst/>
                <a:latin typeface="Microsoft YaHei" panose="020B0503020204020204" pitchFamily="34" charset="-122"/>
                <a:ea typeface="Microsoft YaHei" panose="020B0503020204020204" pitchFamily="34" charset="-122"/>
              </a:rPr>
              <a:t>分以上的球员共 </a:t>
            </a:r>
            <a:r>
              <a:rPr lang="en-US" altLang="zh-CN" sz="1800" b="1" dirty="0">
                <a:solidFill>
                  <a:srgbClr val="494949"/>
                </a:solidFill>
                <a:effectLst/>
                <a:latin typeface="Microsoft YaHei" panose="020B0503020204020204" pitchFamily="34" charset="-122"/>
                <a:ea typeface="Microsoft YaHei" panose="020B0503020204020204" pitchFamily="34" charset="-122"/>
              </a:rPr>
              <a:t>24 </a:t>
            </a:r>
            <a:r>
              <a:rPr lang="zh-CN" altLang="en-US" sz="1800" dirty="0">
                <a:solidFill>
                  <a:srgbClr val="494949"/>
                </a:solidFill>
                <a:effectLst/>
                <a:latin typeface="Microsoft YaHei" panose="020B0503020204020204" pitchFamily="34" charset="-122"/>
                <a:ea typeface="Microsoft YaHei" panose="020B0503020204020204" pitchFamily="34" charset="-122"/>
              </a:rPr>
              <a:t>位（其中包括 </a:t>
            </a:r>
            <a:r>
              <a:rPr lang="en-US" altLang="zh-CN" sz="1800" dirty="0">
                <a:solidFill>
                  <a:srgbClr val="494949"/>
                </a:solidFill>
                <a:effectLst/>
                <a:latin typeface="Microsoft YaHei" panose="020B0503020204020204" pitchFamily="34" charset="-122"/>
                <a:ea typeface="Microsoft YaHei" panose="020B0503020204020204" pitchFamily="34" charset="-122"/>
              </a:rPr>
              <a:t>C </a:t>
            </a:r>
            <a:r>
              <a:rPr lang="zh-CN" altLang="en-US" sz="1800" dirty="0">
                <a:solidFill>
                  <a:srgbClr val="494949"/>
                </a:solidFill>
                <a:effectLst/>
                <a:latin typeface="Microsoft YaHei" panose="020B0503020204020204" pitchFamily="34" charset="-122"/>
                <a:ea typeface="Microsoft YaHei" panose="020B0503020204020204" pitchFamily="34" charset="-122"/>
              </a:rPr>
              <a:t>罗、梅西、罗本、卡卡等在内的顶级球星），以及评分在 </a:t>
            </a:r>
            <a:r>
              <a:rPr lang="en-US" altLang="zh-CN" sz="1800" dirty="0">
                <a:solidFill>
                  <a:srgbClr val="494949"/>
                </a:solidFill>
                <a:effectLst/>
                <a:latin typeface="Microsoft YaHei" panose="020B0503020204020204" pitchFamily="34" charset="-122"/>
                <a:ea typeface="Microsoft YaHei" panose="020B0503020204020204" pitchFamily="34" charset="-122"/>
              </a:rPr>
              <a:t>70 </a:t>
            </a:r>
            <a:r>
              <a:rPr lang="zh-CN" altLang="en-US" sz="1800" dirty="0">
                <a:solidFill>
                  <a:srgbClr val="494949"/>
                </a:solidFill>
                <a:effectLst/>
                <a:latin typeface="Microsoft YaHei" panose="020B0503020204020204" pitchFamily="34" charset="-122"/>
                <a:ea typeface="Microsoft YaHei" panose="020B0503020204020204" pitchFamily="34" charset="-122"/>
              </a:rPr>
              <a:t>分以下的球员 </a:t>
            </a:r>
            <a:r>
              <a:rPr lang="en-US" altLang="zh-CN" sz="1800" b="1" dirty="0">
                <a:solidFill>
                  <a:srgbClr val="494949"/>
                </a:solidFill>
                <a:effectLst/>
                <a:latin typeface="Microsoft YaHei" panose="020B0503020204020204" pitchFamily="34" charset="-122"/>
                <a:ea typeface="Microsoft YaHei" panose="020B0503020204020204" pitchFamily="34" charset="-122"/>
              </a:rPr>
              <a:t>9585 </a:t>
            </a:r>
            <a:r>
              <a:rPr lang="zh-CN" altLang="en-US" sz="1800" dirty="0">
                <a:solidFill>
                  <a:srgbClr val="494949"/>
                </a:solidFill>
                <a:effectLst/>
                <a:latin typeface="Microsoft YaHei" panose="020B0503020204020204" pitchFamily="34" charset="-122"/>
                <a:ea typeface="Microsoft YaHei" panose="020B0503020204020204" pitchFamily="34" charset="-122"/>
              </a:rPr>
              <a:t>位（占到总球员数）作为对比，并且选取了他们各自的巅峰期的数据绘制六维图，结果如图所示。</a:t>
            </a:r>
            <a:endParaRPr lang="zh-CN" altLang="en-US" sz="1800" dirty="0">
              <a:solidFill>
                <a:srgbClr val="494949"/>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从图中可以发现，除开防守以外的其余所有属性，明星球员都在普通球员之上，而防守能力明星球员却低于普通球员，我们猜测是因为总评分大于 </a:t>
            </a:r>
            <a:r>
              <a:rPr lang="en-US" altLang="zh-CN" sz="1800" dirty="0">
                <a:solidFill>
                  <a:srgbClr val="494949"/>
                </a:solidFill>
                <a:effectLst/>
                <a:latin typeface="Microsoft YaHei" panose="020B0503020204020204" pitchFamily="34" charset="-122"/>
                <a:ea typeface="Microsoft YaHei" panose="020B0503020204020204" pitchFamily="34" charset="-122"/>
              </a:rPr>
              <a:t>90 </a:t>
            </a:r>
            <a:r>
              <a:rPr lang="zh-CN" altLang="en-US" sz="1800" dirty="0">
                <a:solidFill>
                  <a:srgbClr val="494949"/>
                </a:solidFill>
                <a:effectLst/>
                <a:latin typeface="Microsoft YaHei" panose="020B0503020204020204" pitchFamily="34" charset="-122"/>
                <a:ea typeface="Microsoft YaHei" panose="020B0503020204020204" pitchFamily="34" charset="-122"/>
              </a:rPr>
              <a:t>分的球员中后卫数量较少，我们在下面的分析中验证了这一点。</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04106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730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421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429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3087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268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268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4936" indent="-228594" algn="l" defTabSz="91268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125" indent="-228594" algn="l" defTabSz="91268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8467"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55655"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511997"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69186"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5528"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1870"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zh-CN"/>
      </a:defPPr>
      <a:lvl1pPr marL="0" algn="l" defTabSz="912684" rtl="0" eaLnBrk="1" latinLnBrk="0" hangingPunct="1">
        <a:defRPr sz="1867" kern="1200">
          <a:solidFill>
            <a:schemeClr val="tx1"/>
          </a:solidFill>
          <a:latin typeface="+mn-lt"/>
          <a:ea typeface="+mn-ea"/>
          <a:cs typeface="+mn-cs"/>
        </a:defRPr>
      </a:lvl1pPr>
      <a:lvl2pPr marL="456342" algn="l" defTabSz="912684" rtl="0" eaLnBrk="1" latinLnBrk="0" hangingPunct="1">
        <a:defRPr sz="1867" kern="1200">
          <a:solidFill>
            <a:schemeClr val="tx1"/>
          </a:solidFill>
          <a:latin typeface="+mn-lt"/>
          <a:ea typeface="+mn-ea"/>
          <a:cs typeface="+mn-cs"/>
        </a:defRPr>
      </a:lvl2pPr>
      <a:lvl3pPr marL="913530" algn="l" defTabSz="912684" rtl="0" eaLnBrk="1" latinLnBrk="0" hangingPunct="1">
        <a:defRPr sz="1867" kern="1200">
          <a:solidFill>
            <a:schemeClr val="tx1"/>
          </a:solidFill>
          <a:latin typeface="+mn-lt"/>
          <a:ea typeface="+mn-ea"/>
          <a:cs typeface="+mn-cs"/>
        </a:defRPr>
      </a:lvl3pPr>
      <a:lvl4pPr marL="1369872" algn="l" defTabSz="912684" rtl="0" eaLnBrk="1" latinLnBrk="0" hangingPunct="1">
        <a:defRPr sz="1867" kern="1200">
          <a:solidFill>
            <a:schemeClr val="tx1"/>
          </a:solidFill>
          <a:latin typeface="+mn-lt"/>
          <a:ea typeface="+mn-ea"/>
          <a:cs typeface="+mn-cs"/>
        </a:defRPr>
      </a:lvl4pPr>
      <a:lvl5pPr marL="1827061" algn="l" defTabSz="912684" rtl="0" eaLnBrk="1" latinLnBrk="0" hangingPunct="1">
        <a:defRPr sz="1867" kern="1200">
          <a:solidFill>
            <a:schemeClr val="tx1"/>
          </a:solidFill>
          <a:latin typeface="+mn-lt"/>
          <a:ea typeface="+mn-ea"/>
          <a:cs typeface="+mn-cs"/>
        </a:defRPr>
      </a:lvl5pPr>
      <a:lvl6pPr marL="2283403" algn="l" defTabSz="912684" rtl="0" eaLnBrk="1" latinLnBrk="0" hangingPunct="1">
        <a:defRPr sz="1867" kern="1200">
          <a:solidFill>
            <a:schemeClr val="tx1"/>
          </a:solidFill>
          <a:latin typeface="+mn-lt"/>
          <a:ea typeface="+mn-ea"/>
          <a:cs typeface="+mn-cs"/>
        </a:defRPr>
      </a:lvl6pPr>
      <a:lvl7pPr marL="2740591" algn="l" defTabSz="912684" rtl="0" eaLnBrk="1" latinLnBrk="0" hangingPunct="1">
        <a:defRPr sz="1867" kern="1200">
          <a:solidFill>
            <a:schemeClr val="tx1"/>
          </a:solidFill>
          <a:latin typeface="+mn-lt"/>
          <a:ea typeface="+mn-ea"/>
          <a:cs typeface="+mn-cs"/>
        </a:defRPr>
      </a:lvl7pPr>
      <a:lvl8pPr marL="3196933" algn="l" defTabSz="912684" rtl="0" eaLnBrk="1" latinLnBrk="0" hangingPunct="1">
        <a:defRPr sz="1867" kern="1200">
          <a:solidFill>
            <a:schemeClr val="tx1"/>
          </a:solidFill>
          <a:latin typeface="+mn-lt"/>
          <a:ea typeface="+mn-ea"/>
          <a:cs typeface="+mn-cs"/>
        </a:defRPr>
      </a:lvl8pPr>
      <a:lvl9pPr marL="3654122" algn="l" defTabSz="912684"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4.xml"/><Relationship Id="rId7" Type="http://schemas.openxmlformats.org/officeDocument/2006/relationships/image" Target="../media/image1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10.xml"/><Relationship Id="rId11" Type="http://schemas.openxmlformats.org/officeDocument/2006/relationships/image" Target="../media/image2.png"/><Relationship Id="rId5" Type="http://schemas.openxmlformats.org/officeDocument/2006/relationships/slideLayout" Target="../slideLayouts/slideLayout3.xml"/><Relationship Id="rId10" Type="http://schemas.openxmlformats.org/officeDocument/2006/relationships/image" Target="../media/image18.png"/><Relationship Id="rId4" Type="http://schemas.openxmlformats.org/officeDocument/2006/relationships/tags" Target="../tags/tag5.xml"/><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baike.sogou.com/lemma/ShowInnerLink.htm?lemmaId=138725&amp;ss_c=ssc.citiao.link"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5.emf"/></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36.png"/><Relationship Id="rId5" Type="http://schemas.openxmlformats.org/officeDocument/2006/relationships/hyperlink" Target="https://github.com/rucnyz/soccer"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7" name="图片 36" descr="图片包含 游戏机&#10;&#10;描述已自动生成">
            <a:extLst>
              <a:ext uri="{FF2B5EF4-FFF2-40B4-BE49-F238E27FC236}">
                <a16:creationId xmlns:a16="http://schemas.microsoft.com/office/drawing/2014/main" id="{AF212C81-C462-4602-991A-62ECB40C7D96}"/>
              </a:ext>
            </a:extLst>
          </p:cNvPr>
          <p:cNvPicPr>
            <a:picLocks noChangeAspect="1"/>
          </p:cNvPicPr>
          <p:nvPr/>
        </p:nvPicPr>
        <p:blipFill rotWithShape="1">
          <a:blip r:embed="rId4">
            <a:extLst>
              <a:ext uri="{28A0092B-C50C-407E-A947-70E740481C1C}">
                <a14:useLocalDpi xmlns:a14="http://schemas.microsoft.com/office/drawing/2010/main" val="0"/>
              </a:ext>
            </a:extLst>
          </a:blip>
          <a:srcRect l="41715" t="7717" r="3306" b="55794"/>
          <a:stretch/>
        </p:blipFill>
        <p:spPr>
          <a:xfrm>
            <a:off x="4626286" y="0"/>
            <a:ext cx="7565713" cy="6858000"/>
          </a:xfrm>
          <a:custGeom>
            <a:avLst/>
            <a:gdLst>
              <a:gd name="connsiteX0" fmla="*/ 0 w 7565713"/>
              <a:gd name="connsiteY0" fmla="*/ 0 h 6858000"/>
              <a:gd name="connsiteX1" fmla="*/ 7565713 w 7565713"/>
              <a:gd name="connsiteY1" fmla="*/ 0 h 6858000"/>
              <a:gd name="connsiteX2" fmla="*/ 7565713 w 7565713"/>
              <a:gd name="connsiteY2" fmla="*/ 6858000 h 6858000"/>
              <a:gd name="connsiteX3" fmla="*/ 0 w 756571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565713" h="6858000">
                <a:moveTo>
                  <a:pt x="0" y="0"/>
                </a:moveTo>
                <a:lnTo>
                  <a:pt x="7565713" y="0"/>
                </a:lnTo>
                <a:lnTo>
                  <a:pt x="7565713" y="6858000"/>
                </a:lnTo>
                <a:lnTo>
                  <a:pt x="0" y="6858000"/>
                </a:lnTo>
                <a:close/>
              </a:path>
            </a:pathLst>
          </a:custGeom>
          <a:noFill/>
        </p:spPr>
      </p:pic>
      <p:sp>
        <p:nvSpPr>
          <p:cNvPr id="31" name="文本框 30">
            <a:extLst>
              <a:ext uri="{FF2B5EF4-FFF2-40B4-BE49-F238E27FC236}">
                <a16:creationId xmlns:a16="http://schemas.microsoft.com/office/drawing/2014/main" id="{7DB6342B-AEEC-453D-A4D7-3F0E7F9ACDEF}"/>
              </a:ext>
            </a:extLst>
          </p:cNvPr>
          <p:cNvSpPr txBox="1"/>
          <p:nvPr/>
        </p:nvSpPr>
        <p:spPr>
          <a:xfrm>
            <a:off x="863630" y="1372046"/>
            <a:ext cx="8548593" cy="1323437"/>
          </a:xfrm>
          <a:prstGeom prst="rect">
            <a:avLst/>
          </a:prstGeom>
          <a:noFill/>
        </p:spPr>
        <p:txBody>
          <a:bodyPr wrap="square" lIns="91359" tIns="45719" rIns="91359" bIns="45719" rtlCol="0">
            <a:spAutoFit/>
            <a:scene3d>
              <a:camera prst="orthographicFront"/>
              <a:lightRig rig="threePt" dir="t"/>
            </a:scene3d>
            <a:sp3d contourW="12700"/>
          </a:bodyPr>
          <a:lstStyle/>
          <a:p>
            <a:r>
              <a:rPr lang="zh-CN" altLang="en-US" sz="8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欧洲足球数据分析</a:t>
            </a:r>
          </a:p>
        </p:txBody>
      </p:sp>
      <p:pic>
        <p:nvPicPr>
          <p:cNvPr id="40" name="图片 39" descr="图片包含 游戏机&#10;&#10;描述已自动生成">
            <a:extLst>
              <a:ext uri="{FF2B5EF4-FFF2-40B4-BE49-F238E27FC236}">
                <a16:creationId xmlns:a16="http://schemas.microsoft.com/office/drawing/2014/main" id="{818F67B1-4F7C-4FB3-9A1B-AB1FC48BA60F}"/>
              </a:ext>
            </a:extLst>
          </p:cNvPr>
          <p:cNvPicPr>
            <a:picLocks noChangeAspect="1"/>
          </p:cNvPicPr>
          <p:nvPr/>
        </p:nvPicPr>
        <p:blipFill rotWithShape="1">
          <a:blip r:embed="rId4">
            <a:extLst>
              <a:ext uri="{28A0092B-C50C-407E-A947-70E740481C1C}">
                <a14:useLocalDpi xmlns:a14="http://schemas.microsoft.com/office/drawing/2010/main" val="0"/>
              </a:ext>
            </a:extLst>
          </a:blip>
          <a:srcRect l="39191" t="55483" r="27653" b="18355"/>
          <a:stretch/>
        </p:blipFill>
        <p:spPr>
          <a:xfrm rot="5400000" flipH="1">
            <a:off x="151896" y="-151894"/>
            <a:ext cx="3911361" cy="4215150"/>
          </a:xfrm>
          <a:custGeom>
            <a:avLst/>
            <a:gdLst>
              <a:gd name="connsiteX0" fmla="*/ 7363291 w 7363291"/>
              <a:gd name="connsiteY0" fmla="*/ 3911360 h 3911360"/>
              <a:gd name="connsiteX1" fmla="*/ 0 w 7363291"/>
              <a:gd name="connsiteY1" fmla="*/ 3911360 h 3911360"/>
              <a:gd name="connsiteX2" fmla="*/ 0 w 7363291"/>
              <a:gd name="connsiteY2" fmla="*/ 0 h 3911360"/>
              <a:gd name="connsiteX3" fmla="*/ 7363291 w 7363291"/>
              <a:gd name="connsiteY3" fmla="*/ 0 h 3911360"/>
            </a:gdLst>
            <a:ahLst/>
            <a:cxnLst>
              <a:cxn ang="0">
                <a:pos x="connsiteX0" y="connsiteY0"/>
              </a:cxn>
              <a:cxn ang="0">
                <a:pos x="connsiteX1" y="connsiteY1"/>
              </a:cxn>
              <a:cxn ang="0">
                <a:pos x="connsiteX2" y="connsiteY2"/>
              </a:cxn>
              <a:cxn ang="0">
                <a:pos x="connsiteX3" y="connsiteY3"/>
              </a:cxn>
            </a:cxnLst>
            <a:rect l="l" t="t" r="r" b="b"/>
            <a:pathLst>
              <a:path w="7363291" h="3911360">
                <a:moveTo>
                  <a:pt x="7363291" y="3911360"/>
                </a:moveTo>
                <a:lnTo>
                  <a:pt x="0" y="3911360"/>
                </a:lnTo>
                <a:lnTo>
                  <a:pt x="0" y="0"/>
                </a:lnTo>
                <a:lnTo>
                  <a:pt x="7363291" y="0"/>
                </a:lnTo>
                <a:close/>
              </a:path>
            </a:pathLst>
          </a:custGeom>
          <a:noFill/>
        </p:spPr>
      </p:pic>
      <p:sp>
        <p:nvSpPr>
          <p:cNvPr id="10" name="文本框 9">
            <a:extLst>
              <a:ext uri="{FF2B5EF4-FFF2-40B4-BE49-F238E27FC236}">
                <a16:creationId xmlns:a16="http://schemas.microsoft.com/office/drawing/2014/main" id="{0C103168-E45C-4410-A795-5AF150352D1C}"/>
              </a:ext>
            </a:extLst>
          </p:cNvPr>
          <p:cNvSpPr txBox="1"/>
          <p:nvPr/>
        </p:nvSpPr>
        <p:spPr>
          <a:xfrm>
            <a:off x="863630" y="4315076"/>
            <a:ext cx="6209730" cy="461665"/>
          </a:xfrm>
          <a:prstGeom prst="rect">
            <a:avLst/>
          </a:prstGeom>
          <a:noFill/>
        </p:spPr>
        <p:txBody>
          <a:bodyPr wrap="square">
            <a:spAutoFit/>
          </a:bodyPr>
          <a:lstStyle/>
          <a:p>
            <a:pPr lvl="0">
              <a:defRPr/>
            </a:pPr>
            <a:r>
              <a:rPr lang="zh-CN" altLang="en-US" sz="2400" dirty="0">
                <a:solidFill>
                  <a:srgbClr val="0C66AD"/>
                </a:solidFill>
                <a:latin typeface="黑体" panose="02010609060101010101" pitchFamily="49" charset="-122"/>
                <a:ea typeface="黑体" panose="02010609060101010101" pitchFamily="49" charset="-122"/>
              </a:rPr>
              <a:t>描述分析与模型初步</a:t>
            </a:r>
          </a:p>
        </p:txBody>
      </p:sp>
      <p:sp>
        <p:nvSpPr>
          <p:cNvPr id="8" name="文本框 7">
            <a:extLst>
              <a:ext uri="{FF2B5EF4-FFF2-40B4-BE49-F238E27FC236}">
                <a16:creationId xmlns:a16="http://schemas.microsoft.com/office/drawing/2014/main" id="{5753291A-5ED0-4C30-B492-BF255DF42535}"/>
              </a:ext>
            </a:extLst>
          </p:cNvPr>
          <p:cNvSpPr txBox="1"/>
          <p:nvPr/>
        </p:nvSpPr>
        <p:spPr>
          <a:xfrm>
            <a:off x="906302" y="3359643"/>
            <a:ext cx="1908048" cy="707886"/>
          </a:xfrm>
          <a:prstGeom prst="rect">
            <a:avLst/>
          </a:prstGeom>
          <a:noFill/>
        </p:spPr>
        <p:txBody>
          <a:bodyPr wrap="square">
            <a:spAutoFit/>
          </a:bodyPr>
          <a:lstStyle/>
          <a:p>
            <a:r>
              <a:rPr lang="zh-CN" altLang="en-US" sz="2000" b="1" dirty="0">
                <a:latin typeface="楷体" panose="02010609060101010101" pitchFamily="49" charset="-122"/>
                <a:ea typeface="楷体" panose="02010609060101010101" pitchFamily="49" charset="-122"/>
              </a:rPr>
              <a:t>聂宇舟 姚漪涵</a:t>
            </a:r>
            <a:endParaRPr lang="en-US" altLang="zh-CN"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韩子航 刘治列</a:t>
            </a:r>
            <a:endParaRPr lang="zh-CN" altLang="en-US" sz="2000" dirty="0"/>
          </a:p>
        </p:txBody>
      </p:sp>
      <p:pic>
        <p:nvPicPr>
          <p:cNvPr id="9" name="图片 8">
            <a:extLst>
              <a:ext uri="{FF2B5EF4-FFF2-40B4-BE49-F238E27FC236}">
                <a16:creationId xmlns:a16="http://schemas.microsoft.com/office/drawing/2014/main" id="{652FC978-8F5C-4E21-9842-2BED6E543F49}"/>
              </a:ext>
            </a:extLst>
          </p:cNvPr>
          <p:cNvPicPr>
            <a:picLocks noChangeAspect="1"/>
          </p:cNvPicPr>
          <p:nvPr/>
        </p:nvPicPr>
        <p:blipFill rotWithShape="1">
          <a:blip r:embed="rId5">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custDataLst>
      <p:tags r:id="rId1"/>
    </p:custDataLst>
    <p:extLst>
      <p:ext uri="{BB962C8B-B14F-4D97-AF65-F5344CB8AC3E}">
        <p14:creationId xmlns:p14="http://schemas.microsoft.com/office/powerpoint/2010/main" val="192051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球员能力分析：球场不同位置球员的对比</a:t>
            </a:r>
          </a:p>
        </p:txBody>
      </p:sp>
      <p:sp>
        <p:nvSpPr>
          <p:cNvPr id="9" name="文本框 8">
            <a:extLst>
              <a:ext uri="{FF2B5EF4-FFF2-40B4-BE49-F238E27FC236}">
                <a16:creationId xmlns:a16="http://schemas.microsoft.com/office/drawing/2014/main" id="{2338162D-8E11-4DAE-949B-B98F905DCC7B}"/>
              </a:ext>
            </a:extLst>
          </p:cNvPr>
          <p:cNvSpPr txBox="1"/>
          <p:nvPr/>
        </p:nvSpPr>
        <p:spPr>
          <a:xfrm>
            <a:off x="248396" y="2361536"/>
            <a:ext cx="8090932" cy="2188356"/>
          </a:xfrm>
          <a:prstGeom prst="rect">
            <a:avLst/>
          </a:prstGeom>
          <a:noFill/>
        </p:spPr>
        <p:txBody>
          <a:bodyPr wrap="square">
            <a:spAutoFit/>
          </a:bodyPr>
          <a:lstStyle/>
          <a:p>
            <a:endParaRPr lang="en-US" altLang="zh-CN" sz="2000" dirty="0">
              <a:latin typeface="宋体" panose="02010600030101010101" pitchFamily="2" charset="-122"/>
              <a:ea typeface="宋体" panose="02010600030101010101" pitchFamily="2" charset="-122"/>
            </a:endParaRPr>
          </a:p>
          <a:p>
            <a:pPr marL="742950" lvl="1" indent="-285750">
              <a:lnSpc>
                <a:spcPct val="150000"/>
              </a:lnSpc>
              <a:spcBef>
                <a:spcPts val="0"/>
              </a:spcBef>
              <a:spcAft>
                <a:spcPts val="0"/>
              </a:spcAft>
              <a:buFont typeface="Arial" panose="020B0604020202020204" pitchFamily="34" charset="0"/>
              <a:buChar char="•"/>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Forward </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影</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中</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边锋等前锋位置</a:t>
            </a:r>
            <a:r>
              <a:rPr lang="en-US" altLang="zh-CN" sz="2000" b="1" dirty="0">
                <a:solidFill>
                  <a:srgbClr val="494949"/>
                </a:solidFill>
                <a:latin typeface="楷体" panose="02010609060101010101" pitchFamily="49" charset="-122"/>
                <a:ea typeface="楷体" panose="02010609060101010101" pitchFamily="49" charset="-122"/>
              </a:rPr>
              <a:t>) </a:t>
            </a:r>
          </a:p>
          <a:p>
            <a:pPr marL="742950" lvl="1" indent="-285750">
              <a:lnSpc>
                <a:spcPct val="150000"/>
              </a:lnSpc>
              <a:spcBef>
                <a:spcPts val="0"/>
              </a:spcBef>
              <a:spcAft>
                <a:spcPts val="0"/>
              </a:spcAft>
              <a:buFont typeface="Arial" panose="020B0604020202020204" pitchFamily="34" charset="0"/>
              <a:buChar char="•"/>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Midfielder </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边</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前</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后腰，边</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中</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前卫等中场位置</a:t>
            </a:r>
            <a:r>
              <a:rPr lang="en-US" altLang="zh-CN" sz="2000" b="1" dirty="0">
                <a:solidFill>
                  <a:srgbClr val="494949"/>
                </a:solidFill>
                <a:latin typeface="楷体" panose="02010609060101010101" pitchFamily="49" charset="-122"/>
                <a:ea typeface="楷体" panose="02010609060101010101" pitchFamily="49" charset="-122"/>
              </a:rPr>
              <a:t>)</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742950" lvl="1" indent="-285750">
              <a:lnSpc>
                <a:spcPct val="150000"/>
              </a:lnSpc>
              <a:spcBef>
                <a:spcPts val="0"/>
              </a:spcBef>
              <a:spcAft>
                <a:spcPts val="0"/>
              </a:spcAft>
              <a:buFont typeface="Arial" panose="020B0604020202020204" pitchFamily="34" charset="0"/>
              <a:buChar char="•"/>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Defender </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中后卫、边后卫</a:t>
            </a:r>
            <a:r>
              <a:rPr lang="en-US" altLang="zh-CN" sz="2000" b="1" dirty="0">
                <a:solidFill>
                  <a:srgbClr val="494949"/>
                </a:solidFill>
                <a:latin typeface="楷体" panose="02010609060101010101" pitchFamily="49" charset="-122"/>
                <a:ea typeface="楷体" panose="02010609060101010101" pitchFamily="49" charset="-122"/>
              </a:rPr>
              <a:t>)</a:t>
            </a:r>
            <a:endParaRPr lang="en-US" altLang="zh-CN" sz="2000" b="1" dirty="0">
              <a:latin typeface="楷体" panose="02010609060101010101" pitchFamily="49" charset="-122"/>
              <a:ea typeface="楷体" panose="02010609060101010101" pitchFamily="49" charset="-122"/>
            </a:endParaRPr>
          </a:p>
          <a:p>
            <a:pPr marL="742950" lvl="1" indent="-285750">
              <a:lnSpc>
                <a:spcPct val="150000"/>
              </a:lnSpc>
              <a:spcBef>
                <a:spcPts val="0"/>
              </a:spcBef>
              <a:spcAft>
                <a:spcPts val="0"/>
              </a:spcAft>
              <a:buFont typeface="Arial" panose="020B0604020202020204" pitchFamily="34" charset="0"/>
              <a:buChar char="•"/>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Goalkeeper </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守门员</a:t>
            </a:r>
            <a:r>
              <a:rPr lang="en-US" altLang="zh-CN" sz="2000" b="1" dirty="0">
                <a:solidFill>
                  <a:srgbClr val="494949"/>
                </a:solidFill>
                <a:latin typeface="楷体" panose="02010609060101010101" pitchFamily="49" charset="-122"/>
                <a:ea typeface="楷体" panose="02010609060101010101" pitchFamily="49" charset="-122"/>
              </a:rPr>
              <a:t>)</a:t>
            </a:r>
            <a:endParaRPr lang="en-US" altLang="zh-CN" sz="2000" b="1" dirty="0">
              <a:latin typeface="楷体" panose="02010609060101010101" pitchFamily="49" charset="-122"/>
              <a:ea typeface="楷体" panose="02010609060101010101" pitchFamily="49" charset="-122"/>
            </a:endParaRPr>
          </a:p>
        </p:txBody>
      </p:sp>
      <p:pic>
        <p:nvPicPr>
          <p:cNvPr id="11" name="图片 10" descr="\documentclass{article}&#10;\usepackage{amsmath}&#10;\pagestyle{empty}&#10;\begin{document}&#10;&#10;$Y\geq 10$&#10;&#10;&#10;\end{document}" title="IguanaTex Bitmap Display">
            <a:extLst>
              <a:ext uri="{FF2B5EF4-FFF2-40B4-BE49-F238E27FC236}">
                <a16:creationId xmlns:a16="http://schemas.microsoft.com/office/drawing/2014/main" id="{C092186E-2792-40A8-B9AE-CD2A7A2F7727}"/>
              </a:ext>
            </a:extLst>
          </p:cNvPr>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7760467" y="2881285"/>
            <a:ext cx="699429" cy="186514"/>
          </a:xfrm>
          <a:prstGeom prst="rect">
            <a:avLst/>
          </a:prstGeom>
        </p:spPr>
      </p:pic>
      <p:pic>
        <p:nvPicPr>
          <p:cNvPr id="12" name="图片 11" descr="\documentclass{article}&#10;\usepackage{amsmath}&#10;\pagestyle{empty}&#10;\begin{document}&#10;&#10;$5&lt; Y&lt;10$&#10;&#10;&#10;\end{document}" title="IguanaTex Bitmap Display">
            <a:extLst>
              <a:ext uri="{FF2B5EF4-FFF2-40B4-BE49-F238E27FC236}">
                <a16:creationId xmlns:a16="http://schemas.microsoft.com/office/drawing/2014/main" id="{AC5F0FA2-608C-460B-845F-0D8B91E3E688}"/>
              </a:ext>
            </a:extLst>
          </p:cNvPr>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7757606" y="3346714"/>
            <a:ext cx="1112228" cy="164571"/>
          </a:xfrm>
          <a:prstGeom prst="rect">
            <a:avLst/>
          </a:prstGeom>
        </p:spPr>
      </p:pic>
      <p:pic>
        <p:nvPicPr>
          <p:cNvPr id="13" name="图片 12" descr="\documentclass{article}&#10;\usepackage{amsmath}&#10;\pagestyle{empty}&#10;\begin{document}&#10;&#10;&#10;$1&lt;Y\leq 5&#10;$&#10;&#10;\end{document}" title="IguanaTex Bitmap Display">
            <a:extLst>
              <a:ext uri="{FF2B5EF4-FFF2-40B4-BE49-F238E27FC236}">
                <a16:creationId xmlns:a16="http://schemas.microsoft.com/office/drawing/2014/main" id="{353D2364-8FD4-4AC6-BD9C-33F5251FF2C0}"/>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7760467" y="3809432"/>
            <a:ext cx="987429" cy="186514"/>
          </a:xfrm>
          <a:prstGeom prst="rect">
            <a:avLst/>
          </a:prstGeom>
        </p:spPr>
      </p:pic>
      <p:pic>
        <p:nvPicPr>
          <p:cNvPr id="14" name="图片 13" descr="\documentclass{article}&#10;\usepackage{amsmath}&#10;\pagestyle{empty}&#10;\begin{document}&#10;&#10;&#10;$Y=1$&#10;&#10;\end{document}" title="IguanaTex Bitmap Display">
            <a:extLst>
              <a:ext uri="{FF2B5EF4-FFF2-40B4-BE49-F238E27FC236}">
                <a16:creationId xmlns:a16="http://schemas.microsoft.com/office/drawing/2014/main" id="{48224947-39CD-41AB-8E07-703A4F0BD400}"/>
              </a:ext>
            </a:extLst>
          </p:cNvPr>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757606" y="4294093"/>
            <a:ext cx="576000" cy="154971"/>
          </a:xfrm>
          <a:prstGeom prst="rect">
            <a:avLst/>
          </a:prstGeom>
        </p:spPr>
      </p:pic>
      <p:pic>
        <p:nvPicPr>
          <p:cNvPr id="10" name="图片 9">
            <a:extLst>
              <a:ext uri="{FF2B5EF4-FFF2-40B4-BE49-F238E27FC236}">
                <a16:creationId xmlns:a16="http://schemas.microsoft.com/office/drawing/2014/main" id="{3B6391FF-D0E4-451A-9A8E-24536C4E37E9}"/>
              </a:ext>
            </a:extLst>
          </p:cNvPr>
          <p:cNvPicPr>
            <a:picLocks noChangeAspect="1"/>
          </p:cNvPicPr>
          <p:nvPr/>
        </p:nvPicPr>
        <p:blipFill rotWithShape="1">
          <a:blip r:embed="rId11">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368751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球员能力分析：球场不同位置球员的对比</a:t>
            </a:r>
          </a:p>
        </p:txBody>
      </p:sp>
      <p:pic>
        <p:nvPicPr>
          <p:cNvPr id="10" name="图片 9">
            <a:extLst>
              <a:ext uri="{FF2B5EF4-FFF2-40B4-BE49-F238E27FC236}">
                <a16:creationId xmlns:a16="http://schemas.microsoft.com/office/drawing/2014/main" id="{ECDD790E-0165-4974-BCD1-00DB2B7B41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434" y="1335183"/>
            <a:ext cx="5851959" cy="4388969"/>
          </a:xfrm>
          <a:prstGeom prst="rect">
            <a:avLst/>
          </a:prstGeom>
          <a:effectLst>
            <a:outerShdw blurRad="50800" dist="38100" dir="2700000" algn="tl" rotWithShape="0">
              <a:prstClr val="black">
                <a:alpha val="40000"/>
              </a:prstClr>
            </a:outerShdw>
          </a:effectLst>
        </p:spPr>
      </p:pic>
      <p:sp>
        <p:nvSpPr>
          <p:cNvPr id="16" name="文本框 15">
            <a:extLst>
              <a:ext uri="{FF2B5EF4-FFF2-40B4-BE49-F238E27FC236}">
                <a16:creationId xmlns:a16="http://schemas.microsoft.com/office/drawing/2014/main" id="{86BEA31F-2AEA-4B48-A412-9DC0BEFB1ED4}"/>
              </a:ext>
            </a:extLst>
          </p:cNvPr>
          <p:cNvSpPr txBox="1"/>
          <p:nvPr/>
        </p:nvSpPr>
        <p:spPr>
          <a:xfrm>
            <a:off x="1047607" y="2714059"/>
            <a:ext cx="3769270" cy="1631216"/>
          </a:xfrm>
          <a:prstGeom prst="rect">
            <a:avLst/>
          </a:prstGeom>
          <a:noFill/>
        </p:spPr>
        <p:txBody>
          <a:bodyPr wrap="square">
            <a:spAutoFit/>
          </a:bodyPr>
          <a:lstStyle/>
          <a:p>
            <a:pPr marL="342900" indent="-342900">
              <a:lnSpc>
                <a:spcPct val="100000"/>
              </a:lnSpc>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为了验证之前的推测，绘制</a:t>
            </a:r>
            <a:r>
              <a:rPr lang="zh-CN" altLang="en-US" sz="2000" b="1" dirty="0">
                <a:latin typeface="楷体" panose="02010609060101010101" pitchFamily="49" charset="-122"/>
                <a:ea typeface="楷体" panose="02010609060101010101" pitchFamily="49" charset="-122"/>
              </a:rPr>
              <a:t> </a:t>
            </a:r>
            <a:r>
              <a:rPr lang="en-US" altLang="zh-CN" sz="2000" b="1" dirty="0">
                <a:latin typeface="楷体" panose="02010609060101010101" pitchFamily="49" charset="-122"/>
                <a:ea typeface="楷体" panose="02010609060101010101" pitchFamily="49" charset="-122"/>
              </a:rPr>
              <a:t>90 </a:t>
            </a:r>
            <a:r>
              <a:rPr lang="zh-CN" altLang="en-US" sz="2000" b="1" dirty="0">
                <a:latin typeface="楷体" panose="02010609060101010101" pitchFamily="49" charset="-122"/>
                <a:ea typeface="楷体" panose="02010609060101010101" pitchFamily="49" charset="-122"/>
              </a:rPr>
              <a:t>分以上</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的球员位置分布</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342900" indent="-342900">
              <a:lnSpc>
                <a:spcPct val="100000"/>
              </a:lnSpc>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如我们所想，</a:t>
            </a:r>
            <a:r>
              <a:rPr lang="zh-CN" altLang="en-US" sz="2000" b="1" dirty="0">
                <a:latin typeface="楷体" panose="02010609060101010101" pitchFamily="49" charset="-122"/>
                <a:ea typeface="楷体" panose="02010609060101010101" pitchFamily="49" charset="-122"/>
              </a:rPr>
              <a:t>后卫</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获得 </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90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以上的评分数量</a:t>
            </a:r>
            <a:r>
              <a:rPr lang="zh-CN" altLang="en-US" sz="2000" b="1" dirty="0">
                <a:latin typeface="楷体" panose="02010609060101010101" pitchFamily="49" charset="-122"/>
                <a:ea typeface="楷体" panose="02010609060101010101" pitchFamily="49" charset="-122"/>
              </a:rPr>
              <a:t>非常稀少</a:t>
            </a:r>
          </a:p>
        </p:txBody>
      </p:sp>
      <p:sp>
        <p:nvSpPr>
          <p:cNvPr id="17" name="矩形 16">
            <a:extLst>
              <a:ext uri="{FF2B5EF4-FFF2-40B4-BE49-F238E27FC236}">
                <a16:creationId xmlns:a16="http://schemas.microsoft.com/office/drawing/2014/main" id="{EFB07A5B-FFB8-402C-99E2-0E11E05E287B}"/>
              </a:ext>
            </a:extLst>
          </p:cNvPr>
          <p:cNvSpPr/>
          <p:nvPr/>
        </p:nvSpPr>
        <p:spPr>
          <a:xfrm>
            <a:off x="9485377" y="5010913"/>
            <a:ext cx="926592" cy="50458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A58EEA57-5FCC-46D5-BE8F-014F3A239723}"/>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923664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球员能力分析：球场不同位置球员的对比</a:t>
            </a:r>
          </a:p>
        </p:txBody>
      </p:sp>
      <p:pic>
        <p:nvPicPr>
          <p:cNvPr id="70" name="图片 69">
            <a:extLst>
              <a:ext uri="{FF2B5EF4-FFF2-40B4-BE49-F238E27FC236}">
                <a16:creationId xmlns:a16="http://schemas.microsoft.com/office/drawing/2014/main" id="{4B4CDE3D-5752-46F5-B3CF-C794F0950F21}"/>
              </a:ext>
            </a:extLst>
          </p:cNvPr>
          <p:cNvPicPr>
            <a:picLocks noChangeAspect="1"/>
          </p:cNvPicPr>
          <p:nvPr/>
        </p:nvPicPr>
        <p:blipFill rotWithShape="1">
          <a:blip r:embed="rId3">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pic>
        <p:nvPicPr>
          <p:cNvPr id="5" name="图片 4">
            <a:extLst>
              <a:ext uri="{FF2B5EF4-FFF2-40B4-BE49-F238E27FC236}">
                <a16:creationId xmlns:a16="http://schemas.microsoft.com/office/drawing/2014/main" id="{FDA43197-81C6-471A-8E8F-00C54FD4A3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576" y="1656107"/>
            <a:ext cx="4852416" cy="3639312"/>
          </a:xfrm>
          <a:prstGeom prst="rect">
            <a:avLst/>
          </a:prstGeom>
          <a:effectLst>
            <a:outerShdw blurRad="50800" dist="38100" dir="2700000" algn="tl" rotWithShape="0">
              <a:prstClr val="black">
                <a:alpha val="40000"/>
              </a:prstClr>
            </a:outerShdw>
          </a:effectLst>
        </p:spPr>
      </p:pic>
      <p:pic>
        <p:nvPicPr>
          <p:cNvPr id="6" name="图片 5">
            <a:extLst>
              <a:ext uri="{FF2B5EF4-FFF2-40B4-BE49-F238E27FC236}">
                <a16:creationId xmlns:a16="http://schemas.microsoft.com/office/drawing/2014/main" id="{79268A2A-3EF7-435A-A652-9BBFE3CE15CB}"/>
              </a:ext>
            </a:extLst>
          </p:cNvPr>
          <p:cNvPicPr>
            <a:picLocks noChangeAspect="1"/>
          </p:cNvPicPr>
          <p:nvPr/>
        </p:nvPicPr>
        <p:blipFill>
          <a:blip r:embed="rId5"/>
          <a:stretch>
            <a:fillRect/>
          </a:stretch>
        </p:blipFill>
        <p:spPr>
          <a:xfrm>
            <a:off x="6620355" y="1656105"/>
            <a:ext cx="4852417" cy="3639313"/>
          </a:xfrm>
          <a:prstGeom prst="rect">
            <a:avLst/>
          </a:prstGeom>
          <a:effectLst>
            <a:outerShdw blurRad="50800" dist="38100" dir="2700000" algn="tl" rotWithShape="0">
              <a:prstClr val="black">
                <a:alpha val="40000"/>
              </a:prstClr>
            </a:outerShdw>
          </a:effectLst>
        </p:spPr>
      </p:pic>
      <p:sp>
        <p:nvSpPr>
          <p:cNvPr id="8" name="文本框 7">
            <a:extLst>
              <a:ext uri="{FF2B5EF4-FFF2-40B4-BE49-F238E27FC236}">
                <a16:creationId xmlns:a16="http://schemas.microsoft.com/office/drawing/2014/main" id="{2B658F6E-6E16-4885-A5A0-4D12127F1266}"/>
              </a:ext>
            </a:extLst>
          </p:cNvPr>
          <p:cNvSpPr txBox="1"/>
          <p:nvPr/>
        </p:nvSpPr>
        <p:spPr>
          <a:xfrm>
            <a:off x="798576" y="1208270"/>
            <a:ext cx="6211824" cy="400110"/>
          </a:xfrm>
          <a:prstGeom prst="rect">
            <a:avLst/>
          </a:prstGeom>
          <a:noFill/>
        </p:spPr>
        <p:txBody>
          <a:bodyPr wrap="square">
            <a:spAutoFit/>
          </a:bodyPr>
          <a:lstStyle/>
          <a:p>
            <a:pPr>
              <a:lnSpc>
                <a:spcPct val="100000"/>
              </a:lnSpc>
              <a:spcBef>
                <a:spcPts val="0"/>
              </a:spcBef>
              <a:spcAft>
                <a:spcPts val="0"/>
              </a:spcAft>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身高和体重的对比</a:t>
            </a:r>
          </a:p>
        </p:txBody>
      </p:sp>
      <p:sp>
        <p:nvSpPr>
          <p:cNvPr id="11" name="文本框 10">
            <a:extLst>
              <a:ext uri="{FF2B5EF4-FFF2-40B4-BE49-F238E27FC236}">
                <a16:creationId xmlns:a16="http://schemas.microsoft.com/office/drawing/2014/main" id="{332DE7C2-8070-4D53-B787-A499D88449FB}"/>
              </a:ext>
            </a:extLst>
          </p:cNvPr>
          <p:cNvSpPr txBox="1"/>
          <p:nvPr/>
        </p:nvSpPr>
        <p:spPr>
          <a:xfrm>
            <a:off x="2659524" y="5343143"/>
            <a:ext cx="8813248" cy="1323439"/>
          </a:xfrm>
          <a:prstGeom prst="rect">
            <a:avLst/>
          </a:prstGeom>
          <a:noFill/>
        </p:spPr>
        <p:txBody>
          <a:bodyPr wrap="square">
            <a:spAutoFit/>
          </a:bodyPr>
          <a:lstStyle/>
          <a:p>
            <a:pPr>
              <a:spcBef>
                <a:spcPts val="1200"/>
              </a:spcBef>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守门员整体</a:t>
            </a:r>
            <a:r>
              <a:rPr lang="zh-CN" altLang="en-US" sz="2000" b="1" dirty="0">
                <a:latin typeface="楷体" panose="02010609060101010101" pitchFamily="49" charset="-122"/>
                <a:ea typeface="楷体" panose="02010609060101010101" pitchFamily="49" charset="-122"/>
              </a:rPr>
              <a:t>偏高偏壮</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，而中场球员则是整体最</a:t>
            </a:r>
            <a:r>
              <a:rPr lang="zh-CN" altLang="en-US" sz="2000" b="1" dirty="0">
                <a:latin typeface="楷体" panose="02010609060101010101" pitchFamily="49" charset="-122"/>
                <a:ea typeface="楷体" panose="02010609060101010101" pitchFamily="49" charset="-122"/>
              </a:rPr>
              <a:t>偏矮偏轻</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285750" indent="-285750">
              <a:spcBef>
                <a:spcPts val="1200"/>
              </a:spcBef>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中场球员</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需要经常且间断性的急停、冲刺、追球</a:t>
            </a:r>
            <a:r>
              <a:rPr lang="zh-CN" altLang="en-US" sz="2000" b="1" dirty="0">
                <a:latin typeface="楷体" panose="02010609060101010101" pitchFamily="49" charset="-122"/>
                <a:ea typeface="楷体" panose="02010609060101010101" pitchFamily="49" charset="-122"/>
              </a:rPr>
              <a:t>，对耐力和速度的要求高</a:t>
            </a:r>
          </a:p>
          <a:p>
            <a:pPr marL="285750" indent="-285750">
              <a:spcBef>
                <a:spcPts val="1200"/>
              </a:spcBef>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守门员</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需要</a:t>
            </a:r>
            <a:r>
              <a:rPr lang="zh-CN" altLang="en-US" sz="2000" b="1" dirty="0">
                <a:latin typeface="楷体" panose="02010609060101010101" pitchFamily="49" charset="-122"/>
                <a:ea typeface="楷体" panose="02010609060101010101" pitchFamily="49" charset="-122"/>
              </a:rPr>
              <a:t>足够的身高</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来保护球门</a:t>
            </a:r>
          </a:p>
        </p:txBody>
      </p:sp>
    </p:spTree>
    <p:extLst>
      <p:ext uri="{BB962C8B-B14F-4D97-AF65-F5344CB8AC3E}">
        <p14:creationId xmlns:p14="http://schemas.microsoft.com/office/powerpoint/2010/main" val="194061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球员能力分析：球场不同位置球员的对比</a:t>
            </a:r>
          </a:p>
        </p:txBody>
      </p:sp>
      <p:pic>
        <p:nvPicPr>
          <p:cNvPr id="7" name="图片 6">
            <a:extLst>
              <a:ext uri="{FF2B5EF4-FFF2-40B4-BE49-F238E27FC236}">
                <a16:creationId xmlns:a16="http://schemas.microsoft.com/office/drawing/2014/main" id="{186A2C9A-874A-4CCD-ADFB-24232B668447}"/>
              </a:ext>
            </a:extLst>
          </p:cNvPr>
          <p:cNvPicPr>
            <a:picLocks noChangeAspect="1"/>
          </p:cNvPicPr>
          <p:nvPr/>
        </p:nvPicPr>
        <p:blipFill>
          <a:blip r:embed="rId3"/>
          <a:stretch>
            <a:fillRect/>
          </a:stretch>
        </p:blipFill>
        <p:spPr>
          <a:xfrm>
            <a:off x="196136" y="1371863"/>
            <a:ext cx="5885498" cy="4414123"/>
          </a:xfrm>
          <a:prstGeom prst="rect">
            <a:avLst/>
          </a:prstGeom>
          <a:effectLst>
            <a:outerShdw blurRad="50800" dist="38100" dir="2700000" algn="tl" rotWithShape="0">
              <a:prstClr val="black">
                <a:alpha val="40000"/>
              </a:prstClr>
            </a:outerShdw>
          </a:effectLst>
        </p:spPr>
      </p:pic>
      <p:sp>
        <p:nvSpPr>
          <p:cNvPr id="8" name="文本框 7">
            <a:extLst>
              <a:ext uri="{FF2B5EF4-FFF2-40B4-BE49-F238E27FC236}">
                <a16:creationId xmlns:a16="http://schemas.microsoft.com/office/drawing/2014/main" id="{67963186-9882-4203-9B90-E844DEB56F7C}"/>
              </a:ext>
            </a:extLst>
          </p:cNvPr>
          <p:cNvSpPr txBox="1"/>
          <p:nvPr/>
        </p:nvSpPr>
        <p:spPr>
          <a:xfrm>
            <a:off x="798576" y="1208270"/>
            <a:ext cx="6211824" cy="400110"/>
          </a:xfrm>
          <a:prstGeom prst="rect">
            <a:avLst/>
          </a:prstGeom>
          <a:noFill/>
        </p:spPr>
        <p:txBody>
          <a:bodyPr wrap="square">
            <a:spAutoFit/>
          </a:bodyPr>
          <a:lstStyle/>
          <a:p>
            <a:pPr>
              <a:lnSpc>
                <a:spcPct val="100000"/>
              </a:lnSpc>
              <a:spcBef>
                <a:spcPts val="0"/>
              </a:spcBef>
              <a:spcAft>
                <a:spcPts val="0"/>
              </a:spcAft>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年龄和总体评分的关系</a:t>
            </a:r>
          </a:p>
        </p:txBody>
      </p:sp>
      <p:sp>
        <p:nvSpPr>
          <p:cNvPr id="9" name="文本框 8">
            <a:extLst>
              <a:ext uri="{FF2B5EF4-FFF2-40B4-BE49-F238E27FC236}">
                <a16:creationId xmlns:a16="http://schemas.microsoft.com/office/drawing/2014/main" id="{3CB9AD3F-30FD-403C-B9B0-C15B5DD04FEC}"/>
              </a:ext>
            </a:extLst>
          </p:cNvPr>
          <p:cNvSpPr txBox="1"/>
          <p:nvPr/>
        </p:nvSpPr>
        <p:spPr>
          <a:xfrm>
            <a:off x="5903976" y="1926885"/>
            <a:ext cx="5977128" cy="4062651"/>
          </a:xfrm>
          <a:prstGeom prst="rect">
            <a:avLst/>
          </a:prstGeom>
          <a:noFill/>
        </p:spPr>
        <p:txBody>
          <a:bodyPr wrap="square">
            <a:spAutoFit/>
          </a:bodyPr>
          <a:lstStyle/>
          <a:p>
            <a:pPr marL="285750" indent="-285750">
              <a:lnSpc>
                <a:spcPct val="100000"/>
              </a:lnSpc>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随着</a:t>
            </a:r>
            <a:r>
              <a:rPr lang="zh-CN" altLang="en-US" sz="2000" b="1" dirty="0">
                <a:latin typeface="楷体" panose="02010609060101010101" pitchFamily="49" charset="-122"/>
                <a:ea typeface="楷体" panose="02010609060101010101" pitchFamily="49" charset="-122"/>
              </a:rPr>
              <a:t>年龄</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a:t>
            </a:r>
            <a:r>
              <a:rPr lang="zh-CN" altLang="en-US" sz="2000" b="1" dirty="0">
                <a:latin typeface="楷体" panose="02010609060101010101" pitchFamily="49" charset="-122"/>
                <a:ea typeface="楷体" panose="02010609060101010101" pitchFamily="49" charset="-122"/>
              </a:rPr>
              <a:t>增加</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评分</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一直在</a:t>
            </a:r>
            <a:r>
              <a:rPr lang="zh-CN" altLang="en-US" sz="2000" b="1" dirty="0">
                <a:latin typeface="楷体" panose="02010609060101010101" pitchFamily="49" charset="-122"/>
                <a:ea typeface="楷体" panose="02010609060101010101" pitchFamily="49" charset="-122"/>
              </a:rPr>
              <a:t>不断上涨</a:t>
            </a:r>
            <a:endParaRPr lang="en-US" altLang="zh-CN" sz="2000" b="1" dirty="0">
              <a:latin typeface="楷体" panose="02010609060101010101" pitchFamily="49" charset="-122"/>
              <a:ea typeface="楷体" panose="02010609060101010101" pitchFamily="49" charset="-122"/>
            </a:endParaRPr>
          </a:p>
          <a:p>
            <a:pPr marL="285750" indent="-285750">
              <a:lnSpc>
                <a:spcPct val="100000"/>
              </a:lnSpc>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各年龄段平均后的</a:t>
            </a:r>
            <a:r>
              <a:rPr lang="zh-CN" altLang="en-US" sz="2000" b="1" dirty="0">
                <a:latin typeface="楷体" panose="02010609060101010101" pitchFamily="49" charset="-122"/>
                <a:ea typeface="楷体" panose="02010609060101010101" pitchFamily="49" charset="-122"/>
              </a:rPr>
              <a:t>评分都不高</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，此时普通球员的评分是左右得分的</a:t>
            </a:r>
            <a:r>
              <a:rPr lang="zh-CN" altLang="en-US" sz="2000" b="1" dirty="0">
                <a:latin typeface="楷体" panose="02010609060101010101" pitchFamily="49" charset="-122"/>
                <a:ea typeface="楷体" panose="02010609060101010101" pitchFamily="49" charset="-122"/>
              </a:rPr>
              <a:t>重要因素</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，平均水平下的老将相比于年轻球员具有</a:t>
            </a:r>
            <a:r>
              <a:rPr lang="zh-CN" altLang="en-US" sz="2000" b="1" dirty="0">
                <a:latin typeface="楷体" panose="02010609060101010101" pitchFamily="49" charset="-122"/>
                <a:ea typeface="楷体" panose="02010609060101010101" pitchFamily="49" charset="-122"/>
              </a:rPr>
              <a:t>更强的稳定性</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285750" indent="-285750">
              <a:lnSpc>
                <a:spcPct val="100000"/>
              </a:lnSpc>
              <a:spcBef>
                <a:spcPts val="1200"/>
              </a:spcBef>
              <a:spcAft>
                <a:spcPts val="1200"/>
              </a:spcAft>
              <a:buFont typeface="Arial" panose="020B0604020202020204" pitchFamily="34" charset="0"/>
              <a:buChar char="•"/>
            </a:pP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FIFA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的评分系统倾向于给那些</a:t>
            </a:r>
            <a:r>
              <a:rPr lang="zh-CN" altLang="en-US" sz="2000" b="1" dirty="0">
                <a:latin typeface="楷体" panose="02010609060101010101" pitchFamily="49" charset="-122"/>
                <a:ea typeface="楷体" panose="02010609060101010101" pitchFamily="49" charset="-122"/>
              </a:rPr>
              <a:t>成名已久</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的球员</a:t>
            </a:r>
            <a:r>
              <a:rPr lang="zh-CN" altLang="en-US" sz="2000" b="1" dirty="0">
                <a:latin typeface="楷体" panose="02010609060101010101" pitchFamily="49" charset="-122"/>
                <a:ea typeface="楷体" panose="02010609060101010101" pitchFamily="49" charset="-122"/>
              </a:rPr>
              <a:t>更高的评分</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285750" indent="-285750">
              <a:lnSpc>
                <a:spcPct val="100000"/>
              </a:lnSpc>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由于存在一定的偏差，我们在后续的统计建模过程中决定暂时不引入年龄因素</a:t>
            </a:r>
          </a:p>
          <a:p>
            <a:pPr marL="285750" indent="-285750">
              <a:lnSpc>
                <a:spcPct val="100000"/>
              </a:lnSpc>
              <a:spcBef>
                <a:spcPts val="1200"/>
              </a:spcBef>
              <a:spcAft>
                <a:spcPts val="1200"/>
              </a:spcAft>
              <a:buFont typeface="Arial" panose="020B0604020202020204" pitchFamily="34" charset="0"/>
              <a:buChar char="•"/>
            </a:pPr>
            <a:endParaRPr lang="zh-CN" altLang="en-US" sz="2000" b="1" dirty="0">
              <a:latin typeface="楷体" panose="02010609060101010101" pitchFamily="49" charset="-122"/>
              <a:ea typeface="楷体" panose="02010609060101010101" pitchFamily="49" charset="-122"/>
            </a:endParaRPr>
          </a:p>
        </p:txBody>
      </p:sp>
      <p:sp>
        <p:nvSpPr>
          <p:cNvPr id="10" name="矩形 9">
            <a:extLst>
              <a:ext uri="{FF2B5EF4-FFF2-40B4-BE49-F238E27FC236}">
                <a16:creationId xmlns:a16="http://schemas.microsoft.com/office/drawing/2014/main" id="{C6D6FC6A-907C-4789-B2E1-ABCD69B1F97C}"/>
              </a:ext>
            </a:extLst>
          </p:cNvPr>
          <p:cNvSpPr/>
          <p:nvPr/>
        </p:nvSpPr>
        <p:spPr>
          <a:xfrm>
            <a:off x="554736" y="1993392"/>
            <a:ext cx="5090159" cy="27432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259CC941-BCD2-4A34-9F53-9060A08278A1}"/>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231266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球员能力分析：球场不同位置球员的对比</a:t>
            </a:r>
          </a:p>
        </p:txBody>
      </p:sp>
      <p:pic>
        <p:nvPicPr>
          <p:cNvPr id="5" name="图片 4">
            <a:extLst>
              <a:ext uri="{FF2B5EF4-FFF2-40B4-BE49-F238E27FC236}">
                <a16:creationId xmlns:a16="http://schemas.microsoft.com/office/drawing/2014/main" id="{52285FF3-AB78-4DE6-B9A2-344F21425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 y="1806983"/>
            <a:ext cx="5852358" cy="4389268"/>
          </a:xfrm>
          <a:prstGeom prst="rect">
            <a:avLst/>
          </a:prstGeom>
          <a:effectLst>
            <a:outerShdw blurRad="50800" dist="38100" dir="2700000" algn="tl" rotWithShape="0">
              <a:prstClr val="black">
                <a:alpha val="40000"/>
              </a:prstClr>
            </a:outerShdw>
          </a:effectLst>
        </p:spPr>
      </p:pic>
      <p:sp>
        <p:nvSpPr>
          <p:cNvPr id="6" name="文本框 5">
            <a:extLst>
              <a:ext uri="{FF2B5EF4-FFF2-40B4-BE49-F238E27FC236}">
                <a16:creationId xmlns:a16="http://schemas.microsoft.com/office/drawing/2014/main" id="{A6DD8A6D-EA9F-4569-8CA4-6084950220CA}"/>
              </a:ext>
            </a:extLst>
          </p:cNvPr>
          <p:cNvSpPr txBox="1"/>
          <p:nvPr/>
        </p:nvSpPr>
        <p:spPr>
          <a:xfrm>
            <a:off x="798576" y="1208270"/>
            <a:ext cx="6211824" cy="400110"/>
          </a:xfrm>
          <a:prstGeom prst="rect">
            <a:avLst/>
          </a:prstGeom>
          <a:noFill/>
        </p:spPr>
        <p:txBody>
          <a:bodyPr wrap="square">
            <a:spAutoFit/>
          </a:bodyPr>
          <a:lstStyle/>
          <a:p>
            <a:pPr>
              <a:lnSpc>
                <a:spcPct val="100000"/>
              </a:lnSpc>
              <a:spcBef>
                <a:spcPts val="0"/>
              </a:spcBef>
              <a:spcAft>
                <a:spcPts val="0"/>
              </a:spcAft>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各位置的六维属性</a:t>
            </a:r>
          </a:p>
        </p:txBody>
      </p:sp>
      <p:sp>
        <p:nvSpPr>
          <p:cNvPr id="8" name="矩形 7">
            <a:extLst>
              <a:ext uri="{FF2B5EF4-FFF2-40B4-BE49-F238E27FC236}">
                <a16:creationId xmlns:a16="http://schemas.microsoft.com/office/drawing/2014/main" id="{58918E27-12D3-43FC-A7FC-49D91804231F}"/>
              </a:ext>
            </a:extLst>
          </p:cNvPr>
          <p:cNvSpPr/>
          <p:nvPr/>
        </p:nvSpPr>
        <p:spPr>
          <a:xfrm>
            <a:off x="3948294" y="5576089"/>
            <a:ext cx="1152144" cy="62016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B6BF20B6-2611-479A-9622-8E56A259FBE5}"/>
              </a:ext>
            </a:extLst>
          </p:cNvPr>
          <p:cNvSpPr/>
          <p:nvPr/>
        </p:nvSpPr>
        <p:spPr>
          <a:xfrm>
            <a:off x="2131686" y="5746778"/>
            <a:ext cx="725424" cy="333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40237F34-5263-452A-B2D2-C51CD8C8FA9B}"/>
              </a:ext>
            </a:extLst>
          </p:cNvPr>
          <p:cNvSpPr txBox="1"/>
          <p:nvPr/>
        </p:nvSpPr>
        <p:spPr>
          <a:xfrm>
            <a:off x="6553200" y="2968636"/>
            <a:ext cx="5205984" cy="2246769"/>
          </a:xfrm>
          <a:prstGeom prst="rect">
            <a:avLst/>
          </a:prstGeom>
          <a:noFill/>
        </p:spPr>
        <p:txBody>
          <a:bodyPr wrap="square">
            <a:spAutoFit/>
          </a:bodyPr>
          <a:lstStyle/>
          <a:p>
            <a:pPr marL="285750" indent="-285750">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防守球员平均防守最好</a:t>
            </a:r>
            <a:endParaRPr lang="en-US" altLang="zh-CN" sz="2000" b="1" dirty="0">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中场球员平均球商和技巧最高</a:t>
            </a:r>
            <a:endParaRPr lang="en-US" altLang="zh-CN" sz="2000" b="1" dirty="0">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前锋球员平均移动速度和进攻能力最强</a:t>
            </a:r>
            <a:endParaRPr lang="en-US" altLang="zh-CN" sz="2000" b="1" dirty="0">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前锋和中场球员的平均腿部力量接近</a:t>
            </a:r>
          </a:p>
        </p:txBody>
      </p:sp>
      <p:pic>
        <p:nvPicPr>
          <p:cNvPr id="11" name="图片 10">
            <a:extLst>
              <a:ext uri="{FF2B5EF4-FFF2-40B4-BE49-F238E27FC236}">
                <a16:creationId xmlns:a16="http://schemas.microsoft.com/office/drawing/2014/main" id="{88A6D174-A288-444C-80DD-5D3F08FBE0F7}"/>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199205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球队水平分析</a:t>
            </a:r>
          </a:p>
        </p:txBody>
      </p:sp>
      <p:pic>
        <p:nvPicPr>
          <p:cNvPr id="6" name="Picture 2">
            <a:extLst>
              <a:ext uri="{FF2B5EF4-FFF2-40B4-BE49-F238E27FC236}">
                <a16:creationId xmlns:a16="http://schemas.microsoft.com/office/drawing/2014/main" id="{49FA5AAB-E502-446E-9C2F-4DCA0C7FE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37" y="1770636"/>
            <a:ext cx="6682725" cy="412419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AFF2958B-F63E-4F66-8D1E-B6083BA9A93A}"/>
              </a:ext>
            </a:extLst>
          </p:cNvPr>
          <p:cNvSpPr txBox="1"/>
          <p:nvPr/>
        </p:nvSpPr>
        <p:spPr>
          <a:xfrm>
            <a:off x="798576" y="1208270"/>
            <a:ext cx="6211824" cy="400110"/>
          </a:xfrm>
          <a:prstGeom prst="rect">
            <a:avLst/>
          </a:prstGeom>
          <a:noFill/>
        </p:spPr>
        <p:txBody>
          <a:bodyPr wrap="square">
            <a:spAutoFit/>
          </a:bodyPr>
          <a:lstStyle/>
          <a:p>
            <a:pPr>
              <a:lnSpc>
                <a:spcPct val="100000"/>
              </a:lnSpc>
              <a:spcBef>
                <a:spcPts val="0"/>
              </a:spcBef>
              <a:spcAft>
                <a:spcPts val="0"/>
              </a:spcAft>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球队胜率情况</a:t>
            </a:r>
          </a:p>
        </p:txBody>
      </p:sp>
      <p:sp>
        <p:nvSpPr>
          <p:cNvPr id="9" name="文本框 8">
            <a:extLst>
              <a:ext uri="{FF2B5EF4-FFF2-40B4-BE49-F238E27FC236}">
                <a16:creationId xmlns:a16="http://schemas.microsoft.com/office/drawing/2014/main" id="{B67C712C-D69D-4B69-808B-AEC976826D33}"/>
              </a:ext>
            </a:extLst>
          </p:cNvPr>
          <p:cNvSpPr txBox="1"/>
          <p:nvPr/>
        </p:nvSpPr>
        <p:spPr>
          <a:xfrm>
            <a:off x="7650480" y="3032510"/>
            <a:ext cx="4239768" cy="2862322"/>
          </a:xfrm>
          <a:prstGeom prst="rect">
            <a:avLst/>
          </a:prstGeom>
          <a:noFill/>
        </p:spPr>
        <p:txBody>
          <a:bodyPr wrap="square">
            <a:spAutoFit/>
          </a:bodyPr>
          <a:lstStyle/>
          <a:p>
            <a:pPr marL="342900" indent="-342900">
              <a:lnSpc>
                <a:spcPct val="100000"/>
              </a:lnSpc>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绝大部分球队胜率低于 </a:t>
            </a:r>
            <a:r>
              <a:rPr lang="en-US" altLang="zh-CN" sz="2000" b="1" dirty="0">
                <a:latin typeface="楷体" panose="02010609060101010101" pitchFamily="49" charset="-122"/>
                <a:ea typeface="楷体" panose="02010609060101010101" pitchFamily="49" charset="-122"/>
              </a:rPr>
              <a:t>40%</a:t>
            </a:r>
            <a:r>
              <a:rPr lang="zh-CN" altLang="en-US" sz="2000" b="1" dirty="0">
                <a:latin typeface="楷体" panose="02010609060101010101" pitchFamily="49" charset="-122"/>
                <a:ea typeface="楷体" panose="02010609060101010101" pitchFamily="49" charset="-122"/>
              </a:rPr>
              <a:t>，二八效应明显</a:t>
            </a:r>
            <a:endParaRPr lang="en-US" altLang="zh-CN" sz="2000" b="1" dirty="0">
              <a:latin typeface="楷体" panose="02010609060101010101" pitchFamily="49" charset="-122"/>
              <a:ea typeface="楷体" panose="02010609060101010101" pitchFamily="49" charset="-122"/>
            </a:endParaRPr>
          </a:p>
          <a:p>
            <a:pPr marL="342900" indent="-342900">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球队主场胜率明显高于客场胜率，纳入后续统计建模</a:t>
            </a:r>
          </a:p>
          <a:p>
            <a:pPr marL="342900" indent="-342900">
              <a:spcBef>
                <a:spcPts val="1200"/>
              </a:spcBef>
              <a:spcAft>
                <a:spcPts val="1200"/>
              </a:spcAft>
              <a:buFont typeface="Arial" panose="020B0604020202020204" pitchFamily="34" charset="0"/>
              <a:buChar char="•"/>
            </a:pPr>
            <a:endParaRPr lang="zh-CN" altLang="en-US" sz="2000" b="1" dirty="0">
              <a:latin typeface="楷体" panose="02010609060101010101" pitchFamily="49" charset="-122"/>
              <a:ea typeface="楷体" panose="02010609060101010101" pitchFamily="49" charset="-122"/>
            </a:endParaRPr>
          </a:p>
          <a:p>
            <a:pPr marL="342900" indent="-342900">
              <a:lnSpc>
                <a:spcPct val="100000"/>
              </a:lnSpc>
              <a:spcBef>
                <a:spcPts val="1200"/>
              </a:spcBef>
              <a:spcAft>
                <a:spcPts val="1200"/>
              </a:spcAft>
              <a:buFont typeface="Arial" panose="020B0604020202020204" pitchFamily="34" charset="0"/>
              <a:buChar char="•"/>
            </a:pPr>
            <a:endParaRPr lang="zh-CN" altLang="en-US" sz="2000" b="1" dirty="0">
              <a:latin typeface="楷体" panose="02010609060101010101" pitchFamily="49" charset="-122"/>
              <a:ea typeface="楷体" panose="02010609060101010101" pitchFamily="49" charset="-122"/>
            </a:endParaRPr>
          </a:p>
        </p:txBody>
      </p:sp>
      <p:pic>
        <p:nvPicPr>
          <p:cNvPr id="7" name="图片 6">
            <a:extLst>
              <a:ext uri="{FF2B5EF4-FFF2-40B4-BE49-F238E27FC236}">
                <a16:creationId xmlns:a16="http://schemas.microsoft.com/office/drawing/2014/main" id="{80C11CBF-48E2-4C4D-B58C-DBBDD18DEF84}"/>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2367092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球队水平分析</a:t>
            </a:r>
          </a:p>
        </p:txBody>
      </p:sp>
      <p:sp>
        <p:nvSpPr>
          <p:cNvPr id="8" name="文本框 7">
            <a:extLst>
              <a:ext uri="{FF2B5EF4-FFF2-40B4-BE49-F238E27FC236}">
                <a16:creationId xmlns:a16="http://schemas.microsoft.com/office/drawing/2014/main" id="{AFF2958B-F63E-4F66-8D1E-B6083BA9A93A}"/>
              </a:ext>
            </a:extLst>
          </p:cNvPr>
          <p:cNvSpPr txBox="1"/>
          <p:nvPr/>
        </p:nvSpPr>
        <p:spPr>
          <a:xfrm>
            <a:off x="798576" y="1208270"/>
            <a:ext cx="6211824" cy="400110"/>
          </a:xfrm>
          <a:prstGeom prst="rect">
            <a:avLst/>
          </a:prstGeom>
          <a:noFill/>
        </p:spPr>
        <p:txBody>
          <a:bodyPr wrap="square">
            <a:spAutoFit/>
          </a:bodyPr>
          <a:lstStyle/>
          <a:p>
            <a:pPr>
              <a:lnSpc>
                <a:spcPct val="100000"/>
              </a:lnSpc>
              <a:spcBef>
                <a:spcPts val="0"/>
              </a:spcBef>
              <a:spcAft>
                <a:spcPts val="0"/>
              </a:spcAft>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球队排名分析</a:t>
            </a:r>
          </a:p>
        </p:txBody>
      </p:sp>
      <p:sp>
        <p:nvSpPr>
          <p:cNvPr id="9" name="文本框 8">
            <a:extLst>
              <a:ext uri="{FF2B5EF4-FFF2-40B4-BE49-F238E27FC236}">
                <a16:creationId xmlns:a16="http://schemas.microsoft.com/office/drawing/2014/main" id="{B67C712C-D69D-4B69-808B-AEC976826D33}"/>
              </a:ext>
            </a:extLst>
          </p:cNvPr>
          <p:cNvSpPr txBox="1"/>
          <p:nvPr/>
        </p:nvSpPr>
        <p:spPr>
          <a:xfrm>
            <a:off x="798576" y="1851841"/>
            <a:ext cx="5419344" cy="2246769"/>
          </a:xfrm>
          <a:prstGeom prst="rect">
            <a:avLst/>
          </a:prstGeom>
          <a:noFill/>
        </p:spPr>
        <p:txBody>
          <a:bodyPr wrap="square">
            <a:spAutoFit/>
          </a:bodyPr>
          <a:lstStyle/>
          <a:p>
            <a:pPr marL="342900" indent="-342900">
              <a:lnSpc>
                <a:spcPct val="100000"/>
              </a:lnSpc>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考虑一个联赛中所有球队（以西甲为例）</a:t>
            </a:r>
            <a:endParaRPr lang="en-US" altLang="zh-CN" sz="2000" b="1" dirty="0">
              <a:latin typeface="楷体" panose="02010609060101010101" pitchFamily="49" charset="-122"/>
              <a:ea typeface="楷体" panose="02010609060101010101" pitchFamily="49" charset="-122"/>
            </a:endParaRPr>
          </a:p>
          <a:p>
            <a:pPr marL="342900" indent="-342900">
              <a:lnSpc>
                <a:spcPct val="100000"/>
              </a:lnSpc>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考虑所有联赛的所有球队</a:t>
            </a:r>
          </a:p>
          <a:p>
            <a:pPr marL="342900" indent="-342900">
              <a:spcBef>
                <a:spcPts val="1200"/>
              </a:spcBef>
              <a:spcAft>
                <a:spcPts val="1200"/>
              </a:spcAft>
              <a:buFont typeface="Arial" panose="020B0604020202020204" pitchFamily="34" charset="0"/>
              <a:buChar char="•"/>
            </a:pPr>
            <a:endParaRPr lang="zh-CN" altLang="en-US" sz="2000" b="1" dirty="0">
              <a:latin typeface="楷体" panose="02010609060101010101" pitchFamily="49" charset="-122"/>
              <a:ea typeface="楷体" panose="02010609060101010101" pitchFamily="49" charset="-122"/>
            </a:endParaRPr>
          </a:p>
          <a:p>
            <a:pPr marL="342900" indent="-342900">
              <a:lnSpc>
                <a:spcPct val="100000"/>
              </a:lnSpc>
              <a:spcBef>
                <a:spcPts val="1200"/>
              </a:spcBef>
              <a:spcAft>
                <a:spcPts val="1200"/>
              </a:spcAft>
              <a:buFont typeface="Arial" panose="020B0604020202020204" pitchFamily="34" charset="0"/>
              <a:buChar char="•"/>
            </a:pPr>
            <a:endParaRPr lang="zh-CN" altLang="en-US" sz="2000" b="1" dirty="0">
              <a:latin typeface="楷体" panose="02010609060101010101" pitchFamily="49" charset="-122"/>
              <a:ea typeface="楷体" panose="02010609060101010101" pitchFamily="49" charset="-122"/>
            </a:endParaRPr>
          </a:p>
        </p:txBody>
      </p:sp>
      <p:pic>
        <p:nvPicPr>
          <p:cNvPr id="6" name="图片 5">
            <a:extLst>
              <a:ext uri="{FF2B5EF4-FFF2-40B4-BE49-F238E27FC236}">
                <a16:creationId xmlns:a16="http://schemas.microsoft.com/office/drawing/2014/main" id="{87BDCCC8-FC42-4D9B-98D3-F3FA3D41FA3E}"/>
              </a:ext>
            </a:extLst>
          </p:cNvPr>
          <p:cNvPicPr>
            <a:picLocks noChangeAspect="1"/>
          </p:cNvPicPr>
          <p:nvPr/>
        </p:nvPicPr>
        <p:blipFill rotWithShape="1">
          <a:blip r:embed="rId3">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200099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球队水平分析：</a:t>
            </a: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西甲</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球队排行</a:t>
            </a:r>
          </a:p>
        </p:txBody>
      </p:sp>
      <p:pic>
        <p:nvPicPr>
          <p:cNvPr id="5" name="Picture 2">
            <a:extLst>
              <a:ext uri="{FF2B5EF4-FFF2-40B4-BE49-F238E27FC236}">
                <a16:creationId xmlns:a16="http://schemas.microsoft.com/office/drawing/2014/main" id="{152CF7C2-F346-44C9-B46F-988AEEF380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5428" y="1025657"/>
            <a:ext cx="6831435" cy="512357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C9A61B00-4E6F-4397-9D64-7C73FB5CD48A}"/>
              </a:ext>
            </a:extLst>
          </p:cNvPr>
          <p:cNvSpPr txBox="1"/>
          <p:nvPr/>
        </p:nvSpPr>
        <p:spPr>
          <a:xfrm>
            <a:off x="798576" y="1841816"/>
            <a:ext cx="3846576" cy="1631216"/>
          </a:xfrm>
          <a:prstGeom prst="rect">
            <a:avLst/>
          </a:prstGeom>
          <a:noFill/>
        </p:spPr>
        <p:txBody>
          <a:bodyPr wrap="square">
            <a:spAutoFit/>
          </a:bodyPr>
          <a:lstStyle/>
          <a:p>
            <a:pPr>
              <a:spcBef>
                <a:spcPts val="1200"/>
              </a:spcBef>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把球队的胜负关系建成有向图，由败方指向胜方</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a:spcBef>
                <a:spcPts val="1200"/>
              </a:spcBef>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若净胜场数为 </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0 </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则加上两条边</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a:spcBef>
                <a:spcPts val="1200"/>
              </a:spcBef>
            </a:pP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10" name="文本框 9">
            <a:extLst>
              <a:ext uri="{FF2B5EF4-FFF2-40B4-BE49-F238E27FC236}">
                <a16:creationId xmlns:a16="http://schemas.microsoft.com/office/drawing/2014/main" id="{8ACA0300-F5FB-4D37-9176-9E7B05984E93}"/>
              </a:ext>
            </a:extLst>
          </p:cNvPr>
          <p:cNvSpPr txBox="1"/>
          <p:nvPr/>
        </p:nvSpPr>
        <p:spPr>
          <a:xfrm>
            <a:off x="798576" y="1208270"/>
            <a:ext cx="6211824" cy="400110"/>
          </a:xfrm>
          <a:prstGeom prst="rect">
            <a:avLst/>
          </a:prstGeom>
          <a:noFill/>
        </p:spPr>
        <p:txBody>
          <a:bodyPr wrap="square">
            <a:spAutoFit/>
          </a:bodyPr>
          <a:lstStyle/>
          <a:p>
            <a:r>
              <a:rPr lang="en-US" altLang="zh-CN" sz="2000" b="1" dirty="0">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PageRank</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算法</a:t>
            </a:r>
            <a:endParaRPr lang="zh-CN" altLang="en-US" sz="2000" b="1" dirty="0">
              <a:solidFill>
                <a:schemeClr val="tx1">
                  <a:lumMod val="50000"/>
                  <a:lumOff val="50000"/>
                </a:schemeClr>
              </a:solidFill>
              <a:latin typeface="楷体" panose="02010609060101010101" pitchFamily="49" charset="-122"/>
              <a:ea typeface="楷体" panose="02010609060101010101" pitchFamily="49" charset="-122"/>
            </a:endParaRPr>
          </a:p>
        </p:txBody>
      </p:sp>
      <p:sp>
        <p:nvSpPr>
          <p:cNvPr id="11" name="矩形 10">
            <a:extLst>
              <a:ext uri="{FF2B5EF4-FFF2-40B4-BE49-F238E27FC236}">
                <a16:creationId xmlns:a16="http://schemas.microsoft.com/office/drawing/2014/main" id="{699D517D-5771-4C43-A9A5-92D28F0A9DCE}"/>
              </a:ext>
            </a:extLst>
          </p:cNvPr>
          <p:cNvSpPr/>
          <p:nvPr/>
        </p:nvSpPr>
        <p:spPr>
          <a:xfrm>
            <a:off x="5285232" y="1708785"/>
            <a:ext cx="1980000" cy="13303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9050">
                <a:solidFill>
                  <a:schemeClr val="tx1"/>
                </a:solidFill>
              </a:ln>
            </a:endParaRPr>
          </a:p>
        </p:txBody>
      </p:sp>
      <p:sp>
        <p:nvSpPr>
          <p:cNvPr id="15" name="文本框 14">
            <a:extLst>
              <a:ext uri="{FF2B5EF4-FFF2-40B4-BE49-F238E27FC236}">
                <a16:creationId xmlns:a16="http://schemas.microsoft.com/office/drawing/2014/main" id="{FFA4D111-D214-41AF-B0C8-E8005591AF3F}"/>
              </a:ext>
            </a:extLst>
          </p:cNvPr>
          <p:cNvSpPr txBox="1"/>
          <p:nvPr/>
        </p:nvSpPr>
        <p:spPr>
          <a:xfrm>
            <a:off x="798576" y="3360896"/>
            <a:ext cx="3846576" cy="2554545"/>
          </a:xfrm>
          <a:prstGeom prst="rect">
            <a:avLst/>
          </a:prstGeom>
          <a:noFill/>
        </p:spPr>
        <p:txBody>
          <a:bodyPr wrap="square">
            <a:spAutoFit/>
          </a:bodyPr>
          <a:lstStyle/>
          <a:p>
            <a:r>
              <a:rPr lang="zh-CN" altLang="en-US" sz="2000" b="1" i="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埃尔库莱斯，是一家位于西班牙巴伦西亚自治区阿利坎特省首府阿利坎特的足球俱乐部，成立于</a:t>
            </a:r>
            <a:r>
              <a:rPr lang="en-US" altLang="zh-CN" sz="2000" b="1" i="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1922</a:t>
            </a:r>
            <a:r>
              <a:rPr lang="zh-CN" altLang="en-US" sz="2000" b="1" i="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年。由于在刚过去的</a:t>
            </a:r>
            <a:r>
              <a:rPr lang="en-US" altLang="zh-CN" sz="2000" b="1" i="1" u="sng" dirty="0">
                <a:latin typeface="楷体" panose="02010609060101010101" pitchFamily="49" charset="-122"/>
                <a:ea typeface="楷体" panose="02010609060101010101" pitchFamily="49" charset="-122"/>
                <a:cs typeface="Times New Roman" panose="02020603050405020304" pitchFamily="18" charset="0"/>
              </a:rPr>
              <a:t>2009/10</a:t>
            </a:r>
            <a:r>
              <a:rPr lang="zh-CN" altLang="en-US" sz="2000" b="1" i="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赛季获得西乙亚军，因此得以事隔十三年之后</a:t>
            </a:r>
            <a:r>
              <a:rPr lang="zh-CN" altLang="en-US" sz="2000" b="1" i="1" u="sng" dirty="0">
                <a:latin typeface="楷体" panose="02010609060101010101" pitchFamily="49" charset="-122"/>
                <a:ea typeface="楷体" panose="02010609060101010101" pitchFamily="49" charset="-122"/>
                <a:cs typeface="Times New Roman" panose="02020603050405020304" pitchFamily="18" charset="0"/>
              </a:rPr>
              <a:t>重返</a:t>
            </a:r>
            <a:r>
              <a:rPr lang="zh-CN" altLang="en-US" sz="2000" b="1" i="1" u="sng" dirty="0">
                <a:latin typeface="楷体" panose="02010609060101010101" pitchFamily="49" charset="-122"/>
                <a:ea typeface="楷体" panose="02010609060101010101" pitchFamily="49" charset="-122"/>
                <a:cs typeface="Times New Roman" panose="02020603050405020304" pitchFamily="18" charset="0"/>
                <a:hlinkClick r:id="rId4">
                  <a:extLst>
                    <a:ext uri="{A12FA001-AC4F-418D-AE19-62706E023703}">
                      <ahyp:hlinkClr xmlns:ahyp="http://schemas.microsoft.com/office/drawing/2018/hyperlinkcolor" val="tx"/>
                    </a:ext>
                  </a:extLst>
                </a:hlinkClick>
              </a:rPr>
              <a:t>西班牙足球甲级联赛</a:t>
            </a:r>
            <a:r>
              <a:rPr lang="zh-CN" altLang="en-US" sz="2000" b="1" i="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。可惜保级失利，</a:t>
            </a:r>
            <a:r>
              <a:rPr lang="zh-CN" altLang="en-US" sz="2000" b="1" i="1" u="sng" dirty="0">
                <a:latin typeface="楷体" panose="02010609060101010101" pitchFamily="49" charset="-122"/>
                <a:ea typeface="楷体" panose="02010609060101010101" pitchFamily="49" charset="-122"/>
                <a:cs typeface="Times New Roman" panose="02020603050405020304" pitchFamily="18" charset="0"/>
              </a:rPr>
              <a:t>一年后再次降入乙级</a:t>
            </a:r>
            <a:r>
              <a:rPr lang="zh-CN" altLang="en-US" sz="2000" b="1" i="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a:t>
            </a:r>
          </a:p>
        </p:txBody>
      </p:sp>
      <p:pic>
        <p:nvPicPr>
          <p:cNvPr id="12" name="图片 11">
            <a:extLst>
              <a:ext uri="{FF2B5EF4-FFF2-40B4-BE49-F238E27FC236}">
                <a16:creationId xmlns:a16="http://schemas.microsoft.com/office/drawing/2014/main" id="{B93DCCE1-6B34-4B2B-A3A2-CDB790F7ACDA}"/>
              </a:ext>
            </a:extLst>
          </p:cNvPr>
          <p:cNvPicPr>
            <a:picLocks noChangeAspect="1"/>
          </p:cNvPicPr>
          <p:nvPr/>
        </p:nvPicPr>
        <p:blipFill rotWithShape="1">
          <a:blip r:embed="rId5">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341488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球队水平分析：</a:t>
            </a: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西甲</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球队排行</a:t>
            </a:r>
          </a:p>
        </p:txBody>
      </p:sp>
      <p:pic>
        <p:nvPicPr>
          <p:cNvPr id="6" name="图片 5">
            <a:extLst>
              <a:ext uri="{FF2B5EF4-FFF2-40B4-BE49-F238E27FC236}">
                <a16:creationId xmlns:a16="http://schemas.microsoft.com/office/drawing/2014/main" id="{A9C610D7-30B9-4FA5-8D2C-419D9E314C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724" y="1753362"/>
            <a:ext cx="4618552" cy="206273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DA391E1F-61EA-4356-BDD5-FCBF4D9AC767}"/>
              </a:ext>
            </a:extLst>
          </p:cNvPr>
          <p:cNvSpPr txBox="1"/>
          <p:nvPr/>
        </p:nvSpPr>
        <p:spPr>
          <a:xfrm>
            <a:off x="798576" y="1208270"/>
            <a:ext cx="6211824" cy="400110"/>
          </a:xfrm>
          <a:prstGeom prst="rect">
            <a:avLst/>
          </a:prstGeom>
          <a:noFill/>
        </p:spPr>
        <p:txBody>
          <a:bodyPr wrap="square">
            <a:spAutoFit/>
          </a:bodyPr>
          <a:lstStyle/>
          <a:p>
            <a:r>
              <a:rPr lang="en-US" altLang="zh-CN" sz="2000" b="1" dirty="0">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PageRank</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算法</a:t>
            </a:r>
            <a:endParaRPr lang="zh-CN" altLang="en-US" sz="2000" b="1" dirty="0">
              <a:solidFill>
                <a:schemeClr val="tx1">
                  <a:lumMod val="50000"/>
                  <a:lumOff val="50000"/>
                </a:schemeClr>
              </a:solidFill>
              <a:latin typeface="楷体" panose="02010609060101010101" pitchFamily="49" charset="-122"/>
              <a:ea typeface="楷体" panose="02010609060101010101" pitchFamily="49" charset="-122"/>
            </a:endParaRPr>
          </a:p>
        </p:txBody>
      </p:sp>
      <p:sp>
        <p:nvSpPr>
          <p:cNvPr id="9" name="文本框 8">
            <a:extLst>
              <a:ext uri="{FF2B5EF4-FFF2-40B4-BE49-F238E27FC236}">
                <a16:creationId xmlns:a16="http://schemas.microsoft.com/office/drawing/2014/main" id="{59277004-1549-45A4-B9EE-892AC4798C58}"/>
              </a:ext>
            </a:extLst>
          </p:cNvPr>
          <p:cNvSpPr txBox="1"/>
          <p:nvPr/>
        </p:nvSpPr>
        <p:spPr>
          <a:xfrm>
            <a:off x="1741932" y="4138506"/>
            <a:ext cx="8708136" cy="2092881"/>
          </a:xfrm>
          <a:prstGeom prst="rect">
            <a:avLst/>
          </a:prstGeom>
          <a:noFill/>
        </p:spPr>
        <p:txBody>
          <a:bodyPr wrap="square">
            <a:spAutoFit/>
          </a:bodyPr>
          <a:lstStyle/>
          <a:p>
            <a:pPr marL="285750" indent="-285750">
              <a:lnSpc>
                <a:spcPct val="100000"/>
              </a:lnSpc>
              <a:spcBef>
                <a:spcPts val="1200"/>
              </a:spcBef>
              <a:spcAft>
                <a:spcPts val="0"/>
              </a:spcAft>
              <a:buFont typeface="Arial" panose="020B0604020202020204" pitchFamily="34" charset="0"/>
              <a:buChar char="•"/>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PageRank</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 </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算法本质上是在计算节点被一个随机游走的用户访问的概率</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，那么即使一只球队输了很多弱队，一旦赢了强队，相对于高概率节点</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就有了通路</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，他的被访问概率也就大大增加</a:t>
            </a:r>
          </a:p>
          <a:p>
            <a:pPr marL="285750" indent="-285750">
              <a:lnSpc>
                <a:spcPct val="100000"/>
              </a:lnSpc>
              <a:spcBef>
                <a:spcPts val="1200"/>
              </a:spcBef>
              <a:spcAft>
                <a:spcPts val="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这只球队</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只在西甲打了一年</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，出现意外净胜场赢了巴萨是很正常的事情，然而算法却因此考虑了这样的意外情况，这证明 </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PageRank</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算法并不适用于</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水平排名</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以及</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存在参与度较少节点</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的场合</a:t>
            </a:r>
          </a:p>
        </p:txBody>
      </p:sp>
      <p:pic>
        <p:nvPicPr>
          <p:cNvPr id="7" name="图片 6">
            <a:extLst>
              <a:ext uri="{FF2B5EF4-FFF2-40B4-BE49-F238E27FC236}">
                <a16:creationId xmlns:a16="http://schemas.microsoft.com/office/drawing/2014/main" id="{5817C512-71CF-4400-A527-AE654A22DF85}"/>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
        <p:nvSpPr>
          <p:cNvPr id="10" name="矩形 9">
            <a:extLst>
              <a:ext uri="{FF2B5EF4-FFF2-40B4-BE49-F238E27FC236}">
                <a16:creationId xmlns:a16="http://schemas.microsoft.com/office/drawing/2014/main" id="{9D3E771F-1EBE-4374-9FDF-629EA3683CC8}"/>
              </a:ext>
            </a:extLst>
          </p:cNvPr>
          <p:cNvSpPr/>
          <p:nvPr/>
        </p:nvSpPr>
        <p:spPr>
          <a:xfrm>
            <a:off x="4142790" y="2559050"/>
            <a:ext cx="839756" cy="4391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9050">
                <a:solidFill>
                  <a:schemeClr val="tx1"/>
                </a:solidFill>
              </a:ln>
            </a:endParaRPr>
          </a:p>
        </p:txBody>
      </p:sp>
    </p:spTree>
    <p:extLst>
      <p:ext uri="{BB962C8B-B14F-4D97-AF65-F5344CB8AC3E}">
        <p14:creationId xmlns:p14="http://schemas.microsoft.com/office/powerpoint/2010/main" val="298547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球队水平分析：</a:t>
            </a: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西甲</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球队排行</a:t>
            </a:r>
          </a:p>
        </p:txBody>
      </p:sp>
      <p:pic>
        <p:nvPicPr>
          <p:cNvPr id="8" name="Picture 2">
            <a:extLst>
              <a:ext uri="{FF2B5EF4-FFF2-40B4-BE49-F238E27FC236}">
                <a16:creationId xmlns:a16="http://schemas.microsoft.com/office/drawing/2014/main" id="{8418AC95-090E-44CE-B98A-01EC184A2B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3156" y="1714624"/>
            <a:ext cx="7089572" cy="437527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0356E6AD-B90B-4847-A74B-C5C4627E4646}"/>
              </a:ext>
            </a:extLst>
          </p:cNvPr>
          <p:cNvSpPr txBox="1"/>
          <p:nvPr/>
        </p:nvSpPr>
        <p:spPr>
          <a:xfrm>
            <a:off x="798576" y="1208270"/>
            <a:ext cx="2292096" cy="400110"/>
          </a:xfrm>
          <a:prstGeom prst="rect">
            <a:avLst/>
          </a:prstGeom>
          <a:noFill/>
        </p:spPr>
        <p:txBody>
          <a:bodyPr wrap="square">
            <a:spAutoFit/>
          </a:bodyPr>
          <a:lstStyle/>
          <a:p>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直接使用胜率排序</a:t>
            </a:r>
          </a:p>
        </p:txBody>
      </p:sp>
      <p:pic>
        <p:nvPicPr>
          <p:cNvPr id="6" name="图片 5">
            <a:extLst>
              <a:ext uri="{FF2B5EF4-FFF2-40B4-BE49-F238E27FC236}">
                <a16:creationId xmlns:a16="http://schemas.microsoft.com/office/drawing/2014/main" id="{E15D9837-F61C-4AFD-A6F3-22E591471180}"/>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
        <p:nvSpPr>
          <p:cNvPr id="7" name="矩形 6">
            <a:extLst>
              <a:ext uri="{FF2B5EF4-FFF2-40B4-BE49-F238E27FC236}">
                <a16:creationId xmlns:a16="http://schemas.microsoft.com/office/drawing/2014/main" id="{733B4CF4-0BA4-4CFC-B103-59376398CF8C}"/>
              </a:ext>
            </a:extLst>
          </p:cNvPr>
          <p:cNvSpPr/>
          <p:nvPr/>
        </p:nvSpPr>
        <p:spPr>
          <a:xfrm>
            <a:off x="3010678" y="1828800"/>
            <a:ext cx="1308594" cy="94550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9050">
                <a:solidFill>
                  <a:schemeClr val="tx1"/>
                </a:solidFill>
              </a:ln>
            </a:endParaRPr>
          </a:p>
        </p:txBody>
      </p:sp>
    </p:spTree>
    <p:extLst>
      <p:ext uri="{BB962C8B-B14F-4D97-AF65-F5344CB8AC3E}">
        <p14:creationId xmlns:p14="http://schemas.microsoft.com/office/powerpoint/2010/main" val="264706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2915279"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数据集简介</a:t>
            </a:r>
          </a:p>
        </p:txBody>
      </p:sp>
      <p:sp>
        <p:nvSpPr>
          <p:cNvPr id="10" name="文本框 9">
            <a:extLst>
              <a:ext uri="{FF2B5EF4-FFF2-40B4-BE49-F238E27FC236}">
                <a16:creationId xmlns:a16="http://schemas.microsoft.com/office/drawing/2014/main" id="{D4EB17C9-17C8-4005-ABD9-50CD81F7EDE9}"/>
              </a:ext>
            </a:extLst>
          </p:cNvPr>
          <p:cNvSpPr txBox="1"/>
          <p:nvPr/>
        </p:nvSpPr>
        <p:spPr>
          <a:xfrm>
            <a:off x="248396" y="1595595"/>
            <a:ext cx="5103892" cy="4093428"/>
          </a:xfrm>
          <a:prstGeom prst="rect">
            <a:avLst/>
          </a:prstGeom>
          <a:noFill/>
        </p:spPr>
        <p:txBody>
          <a:bodyPr wrap="square">
            <a:spAutoFit/>
          </a:bodyPr>
          <a:lstStyle/>
          <a:p>
            <a:pPr>
              <a:spcBef>
                <a:spcPts val="1200"/>
              </a:spcBef>
              <a:spcAft>
                <a:spcPts val="1200"/>
              </a:spcAft>
            </a:pPr>
            <a:r>
              <a:rPr lang="zh-CN" altLang="en-US" sz="2000" dirty="0">
                <a:solidFill>
                  <a:schemeClr val="tx1">
                    <a:lumMod val="50000"/>
                    <a:lumOff val="50000"/>
                  </a:schemeClr>
                </a:solidFill>
                <a:latin typeface="黑体" panose="02010609060101010101" pitchFamily="49" charset="-122"/>
                <a:ea typeface="黑体" panose="02010609060101010101" pitchFamily="49" charset="-122"/>
              </a:rPr>
              <a:t>欧洲足球数据集（</a:t>
            </a:r>
            <a:r>
              <a:rPr lang="en-US" altLang="zh-CN" sz="2000" dirty="0">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European Soccer Database</a:t>
            </a:r>
            <a:r>
              <a:rPr lang="zh-CN" altLang="en-US" sz="2000" dirty="0">
                <a:solidFill>
                  <a:schemeClr val="tx1">
                    <a:lumMod val="50000"/>
                    <a:lumOff val="50000"/>
                  </a:schemeClr>
                </a:solidFill>
                <a:latin typeface="黑体" panose="02010609060101010101" pitchFamily="49" charset="-122"/>
                <a:ea typeface="黑体" panose="02010609060101010101" pitchFamily="49" charset="-122"/>
              </a:rPr>
              <a:t>）有着丰富的</a:t>
            </a:r>
            <a:r>
              <a:rPr lang="zh-CN" altLang="en-US" sz="2000" dirty="0">
                <a:latin typeface="黑体" panose="02010609060101010101" pitchFamily="49" charset="-122"/>
                <a:ea typeface="黑体" panose="02010609060101010101" pitchFamily="49" charset="-122"/>
              </a:rPr>
              <a:t>球队</a:t>
            </a:r>
            <a:r>
              <a:rPr lang="zh-CN" altLang="en-US" sz="2000" dirty="0">
                <a:solidFill>
                  <a:schemeClr val="tx1">
                    <a:lumMod val="50000"/>
                    <a:lumOff val="50000"/>
                  </a:schemeClr>
                </a:solidFill>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球员</a:t>
            </a:r>
            <a:r>
              <a:rPr lang="zh-CN" altLang="en-US" sz="2000" dirty="0">
                <a:solidFill>
                  <a:schemeClr val="tx1">
                    <a:lumMod val="50000"/>
                    <a:lumOff val="50000"/>
                  </a:schemeClr>
                </a:solidFill>
                <a:latin typeface="黑体" panose="02010609060101010101" pitchFamily="49" charset="-122"/>
                <a:ea typeface="黑体" panose="02010609060101010101" pitchFamily="49" charset="-122"/>
              </a:rPr>
              <a:t>以及</a:t>
            </a:r>
            <a:r>
              <a:rPr lang="zh-CN" altLang="en-US" sz="2000" dirty="0">
                <a:latin typeface="黑体" panose="02010609060101010101" pitchFamily="49" charset="-122"/>
                <a:ea typeface="黑体" panose="02010609060101010101" pitchFamily="49" charset="-122"/>
              </a:rPr>
              <a:t>比赛数据</a:t>
            </a:r>
            <a:r>
              <a:rPr lang="zh-CN" altLang="en-US" sz="2000" dirty="0">
                <a:solidFill>
                  <a:schemeClr val="tx1">
                    <a:lumMod val="50000"/>
                    <a:lumOff val="50000"/>
                  </a:schemeClr>
                </a:solidFill>
                <a:latin typeface="黑体" panose="02010609060101010101" pitchFamily="49" charset="-122"/>
                <a:ea typeface="黑体" panose="02010609060101010101" pitchFamily="49" charset="-122"/>
              </a:rPr>
              <a:t>。</a:t>
            </a:r>
            <a:endParaRPr lang="en-US" altLang="zh-CN" sz="2000" dirty="0">
              <a:solidFill>
                <a:schemeClr val="tx1">
                  <a:lumMod val="50000"/>
                  <a:lumOff val="50000"/>
                </a:schemeClr>
              </a:solidFill>
              <a:latin typeface="黑体" panose="02010609060101010101" pitchFamily="49" charset="-122"/>
              <a:ea typeface="黑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超过 </a:t>
            </a:r>
            <a:r>
              <a:rPr lang="en-US" altLang="zh-CN" sz="2000" b="1" dirty="0">
                <a:latin typeface="楷体" panose="02010609060101010101" pitchFamily="49" charset="-122"/>
                <a:ea typeface="楷体" panose="02010609060101010101" pitchFamily="49" charset="-122"/>
              </a:rPr>
              <a:t>25000</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次的比赛数据</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超过 </a:t>
            </a:r>
            <a:r>
              <a:rPr lang="en-US" altLang="zh-CN" sz="2000" b="1" dirty="0">
                <a:latin typeface="楷体" panose="02010609060101010101" pitchFamily="49" charset="-122"/>
                <a:ea typeface="楷体" panose="02010609060101010101" pitchFamily="49" charset="-122"/>
              </a:rPr>
              <a:t>10000</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名球员的数据</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全部来自于 </a:t>
            </a:r>
            <a:r>
              <a:rPr lang="en-US" altLang="zh-CN" sz="2000" b="1" dirty="0">
                <a:latin typeface="楷体" panose="02010609060101010101" pitchFamily="49" charset="-122"/>
                <a:ea typeface="楷体" panose="02010609060101010101" pitchFamily="49" charset="-122"/>
              </a:rPr>
              <a:t>11</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个欧洲国家的</a:t>
            </a:r>
            <a:r>
              <a:rPr lang="zh-CN" altLang="en-US" sz="2000" b="1" dirty="0">
                <a:latin typeface="楷体" panose="02010609060101010101" pitchFamily="49" charset="-122"/>
                <a:ea typeface="楷体" panose="02010609060101010101" pitchFamily="49" charset="-122"/>
              </a:rPr>
              <a:t>顶级联赛</a:t>
            </a:r>
            <a:endParaRPr lang="en-US" altLang="zh-CN" sz="2000" b="1" dirty="0">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球员和球队的能力数据来源于 </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EA</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游戏 </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FIFA</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的内容</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包括 </a:t>
            </a:r>
            <a:r>
              <a:rPr lang="en-US" altLang="zh-CN" sz="2000" b="1" dirty="0">
                <a:latin typeface="楷体" panose="02010609060101010101" pitchFamily="49" charset="-122"/>
                <a:ea typeface="楷体" panose="02010609060101010101" pitchFamily="49" charset="-122"/>
              </a:rPr>
              <a:t>10 </a:t>
            </a:r>
            <a:r>
              <a:rPr lang="zh-CN" altLang="en-US" sz="2000" b="1" dirty="0">
                <a:latin typeface="楷体" panose="02010609060101010101" pitchFamily="49" charset="-122"/>
                <a:ea typeface="楷体" panose="02010609060101010101" pitchFamily="49" charset="-122"/>
              </a:rPr>
              <a:t>个博彩网站</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的赔率数据</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p:txBody>
      </p:sp>
      <p:pic>
        <p:nvPicPr>
          <p:cNvPr id="16" name="图片 15">
            <a:extLst>
              <a:ext uri="{FF2B5EF4-FFF2-40B4-BE49-F238E27FC236}">
                <a16:creationId xmlns:a16="http://schemas.microsoft.com/office/drawing/2014/main" id="{D9D61EB5-0415-4950-BDC5-2705ACDF0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4238" y="1595595"/>
            <a:ext cx="6167554" cy="419896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49203BA8-A277-4AAC-B98C-0E9BE106FCBA}"/>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409583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球队水平分析：</a:t>
            </a: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全体</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球队排行</a:t>
            </a:r>
          </a:p>
        </p:txBody>
      </p:sp>
      <p:pic>
        <p:nvPicPr>
          <p:cNvPr id="6" name="Picture 2">
            <a:extLst>
              <a:ext uri="{FF2B5EF4-FFF2-40B4-BE49-F238E27FC236}">
                <a16:creationId xmlns:a16="http://schemas.microsoft.com/office/drawing/2014/main" id="{D072E2A9-0EC9-4CAE-91F9-B503D242A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76" y="1786442"/>
            <a:ext cx="6302912" cy="388979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8AAD4B2B-EDE2-4A20-9208-3932889A6780}"/>
              </a:ext>
            </a:extLst>
          </p:cNvPr>
          <p:cNvSpPr txBox="1"/>
          <p:nvPr/>
        </p:nvSpPr>
        <p:spPr>
          <a:xfrm>
            <a:off x="798576" y="1208270"/>
            <a:ext cx="2292096" cy="400110"/>
          </a:xfrm>
          <a:prstGeom prst="rect">
            <a:avLst/>
          </a:prstGeom>
          <a:noFill/>
        </p:spPr>
        <p:txBody>
          <a:bodyPr wrap="square">
            <a:spAutoFit/>
          </a:bodyPr>
          <a:lstStyle/>
          <a:p>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直接使用胜率排序</a:t>
            </a:r>
          </a:p>
        </p:txBody>
      </p:sp>
      <p:sp>
        <p:nvSpPr>
          <p:cNvPr id="10" name="文本框 9">
            <a:extLst>
              <a:ext uri="{FF2B5EF4-FFF2-40B4-BE49-F238E27FC236}">
                <a16:creationId xmlns:a16="http://schemas.microsoft.com/office/drawing/2014/main" id="{C4B38EDB-9C64-40FB-8684-1E5E69A5B3E9}"/>
              </a:ext>
            </a:extLst>
          </p:cNvPr>
          <p:cNvSpPr txBox="1"/>
          <p:nvPr/>
        </p:nvSpPr>
        <p:spPr>
          <a:xfrm>
            <a:off x="7187183" y="1718017"/>
            <a:ext cx="4899069" cy="3785652"/>
          </a:xfrm>
          <a:prstGeom prst="rect">
            <a:avLst/>
          </a:prstGeom>
          <a:noFill/>
        </p:spPr>
        <p:txBody>
          <a:bodyPr wrap="square">
            <a:spAutoFit/>
          </a:bodyPr>
          <a:lstStyle/>
          <a:p>
            <a:pPr marL="342900" indent="-342900">
              <a:lnSpc>
                <a:spcPct val="100000"/>
              </a:lnSpc>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排名前二的是西甲的豪门巴塞罗那和皇家马德里，西甲其余球队较弱</a:t>
            </a:r>
          </a:p>
          <a:p>
            <a:pPr marL="342900" indent="-342900">
              <a:lnSpc>
                <a:spcPct val="100000"/>
              </a:lnSpc>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存在的问题</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800100" lvl="1" indent="-342900">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在排行榜中实际上找到的是各联赛最强的球队</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，缺少了国际米兰、利物浦、马德里竞技等传统强队的身影</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800100" lvl="1" indent="-34290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弱联赛中排名第一的球队并不一定比的上强联赛中排名靠前的球队</a:t>
            </a:r>
          </a:p>
        </p:txBody>
      </p:sp>
      <p:pic>
        <p:nvPicPr>
          <p:cNvPr id="7" name="图片 6">
            <a:extLst>
              <a:ext uri="{FF2B5EF4-FFF2-40B4-BE49-F238E27FC236}">
                <a16:creationId xmlns:a16="http://schemas.microsoft.com/office/drawing/2014/main" id="{B09AA7FF-2D26-4799-B4E1-BE2778D52C50}"/>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2709276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球队水平分析：球队胜率影响因素</a:t>
            </a:r>
          </a:p>
        </p:txBody>
      </p:sp>
      <p:pic>
        <p:nvPicPr>
          <p:cNvPr id="8" name="Picture 2">
            <a:extLst>
              <a:ext uri="{FF2B5EF4-FFF2-40B4-BE49-F238E27FC236}">
                <a16:creationId xmlns:a16="http://schemas.microsoft.com/office/drawing/2014/main" id="{3A7B6171-5F73-4E1C-84ED-1F6F38A67B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529" y="1180913"/>
            <a:ext cx="4665083" cy="287902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99C1D30B-C92E-410E-9CB3-B37A307F5A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5470" y="1180913"/>
            <a:ext cx="4665083" cy="287902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6B26ABB1-0565-44BE-A531-4BA00E678E0D}"/>
              </a:ext>
            </a:extLst>
          </p:cNvPr>
          <p:cNvSpPr txBox="1"/>
          <p:nvPr/>
        </p:nvSpPr>
        <p:spPr>
          <a:xfrm>
            <a:off x="661529" y="4257899"/>
            <a:ext cx="4504410" cy="707886"/>
          </a:xfrm>
          <a:prstGeom prst="rect">
            <a:avLst/>
          </a:prstGeom>
          <a:noFill/>
        </p:spPr>
        <p:txBody>
          <a:bodyPr wrap="square">
            <a:spAutoFit/>
          </a:bodyPr>
          <a:lstStyle/>
          <a:p>
            <a:pPr marL="285750" indent="-285750">
              <a:lnSpc>
                <a:spcPct val="100000"/>
              </a:lnSpc>
              <a:spcBef>
                <a:spcPts val="0"/>
              </a:spcBef>
              <a:spcAft>
                <a:spcPts val="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二者的关系呈现一定的正相关，但不够明朗</a:t>
            </a:r>
          </a:p>
        </p:txBody>
      </p:sp>
      <p:sp>
        <p:nvSpPr>
          <p:cNvPr id="12" name="文本框 11">
            <a:extLst>
              <a:ext uri="{FF2B5EF4-FFF2-40B4-BE49-F238E27FC236}">
                <a16:creationId xmlns:a16="http://schemas.microsoft.com/office/drawing/2014/main" id="{D8B9D4C9-CFE2-49CA-840B-866A54F26D14}"/>
              </a:ext>
            </a:extLst>
          </p:cNvPr>
          <p:cNvSpPr txBox="1"/>
          <p:nvPr/>
        </p:nvSpPr>
        <p:spPr>
          <a:xfrm>
            <a:off x="6865470" y="4257899"/>
            <a:ext cx="4665083" cy="1785104"/>
          </a:xfrm>
          <a:prstGeom prst="rect">
            <a:avLst/>
          </a:prstGeom>
          <a:noFill/>
        </p:spPr>
        <p:txBody>
          <a:bodyPr wrap="square">
            <a:spAutoFit/>
          </a:bodyPr>
          <a:lstStyle/>
          <a:p>
            <a:pPr marL="342900" indent="-342900">
              <a:lnSpc>
                <a:spcPct val="100000"/>
              </a:lnSpc>
              <a:spcBef>
                <a:spcPts val="1200"/>
              </a:spcBef>
              <a:spcAft>
                <a:spcPts val="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发现目前胜率最高的 </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benfica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在近几年胜率增长迅速，本菲卡的势头直到 </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2016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年夺得葡甲冠军</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342900" indent="-342900">
              <a:lnSpc>
                <a:spcPct val="100000"/>
              </a:lnSpc>
              <a:spcBef>
                <a:spcPts val="1200"/>
              </a:spcBef>
              <a:spcAft>
                <a:spcPts val="0"/>
              </a:spcAft>
              <a:buFont typeface="Arial" panose="020B0604020202020204" pitchFamily="34" charset="0"/>
              <a:buChar char="•"/>
            </a:pPr>
            <a:r>
              <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Celtic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作为苏格兰联赛霸主，胜率有下降趋势</a:t>
            </a:r>
          </a:p>
        </p:txBody>
      </p:sp>
      <p:pic>
        <p:nvPicPr>
          <p:cNvPr id="10" name="图片 9">
            <a:extLst>
              <a:ext uri="{FF2B5EF4-FFF2-40B4-BE49-F238E27FC236}">
                <a16:creationId xmlns:a16="http://schemas.microsoft.com/office/drawing/2014/main" id="{4B38F7A6-0662-44C9-99CF-0B3BE3836C72}"/>
              </a:ext>
            </a:extLst>
          </p:cNvPr>
          <p:cNvPicPr>
            <a:picLocks noChangeAspect="1"/>
          </p:cNvPicPr>
          <p:nvPr/>
        </p:nvPicPr>
        <p:blipFill rotWithShape="1">
          <a:blip r:embed="rId5">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
        <p:nvSpPr>
          <p:cNvPr id="14" name="文本框 13">
            <a:extLst>
              <a:ext uri="{FF2B5EF4-FFF2-40B4-BE49-F238E27FC236}">
                <a16:creationId xmlns:a16="http://schemas.microsoft.com/office/drawing/2014/main" id="{ED4D364D-FAAE-41EF-B8D0-98A4C501CD6C}"/>
              </a:ext>
            </a:extLst>
          </p:cNvPr>
          <p:cNvSpPr txBox="1"/>
          <p:nvPr/>
        </p:nvSpPr>
        <p:spPr>
          <a:xfrm>
            <a:off x="3862873" y="6056300"/>
            <a:ext cx="6096000" cy="369332"/>
          </a:xfrm>
          <a:prstGeom prst="rect">
            <a:avLst/>
          </a:prstGeom>
          <a:noFill/>
        </p:spPr>
        <p:txBody>
          <a:bodyPr wrap="square">
            <a:spAutoFit/>
          </a:bodyPr>
          <a:lstStyle/>
          <a:p>
            <a:r>
              <a:rPr lang="zh-CN" altLang="en-US" sz="1800" b="1" dirty="0">
                <a:latin typeface="楷体" panose="02010609060101010101" pitchFamily="49" charset="-122"/>
                <a:ea typeface="楷体" panose="02010609060101010101" pitchFamily="49" charset="-122"/>
                <a:cs typeface="Times New Roman" panose="02020603050405020304" pitchFamily="18" charset="0"/>
              </a:rPr>
              <a:t>后续将净胜球数和历史胜败场数一起纳入考虑</a:t>
            </a:r>
            <a:endParaRPr lang="zh-CN" altLang="en-US" dirty="0"/>
          </a:p>
        </p:txBody>
      </p:sp>
    </p:spTree>
    <p:extLst>
      <p:ext uri="{BB962C8B-B14F-4D97-AF65-F5344CB8AC3E}">
        <p14:creationId xmlns:p14="http://schemas.microsoft.com/office/powerpoint/2010/main" val="172582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4201684"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统计建模</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模型构建</a:t>
            </a:r>
          </a:p>
        </p:txBody>
      </p:sp>
      <p:pic>
        <p:nvPicPr>
          <p:cNvPr id="20" name="图片 19">
            <a:extLst>
              <a:ext uri="{FF2B5EF4-FFF2-40B4-BE49-F238E27FC236}">
                <a16:creationId xmlns:a16="http://schemas.microsoft.com/office/drawing/2014/main" id="{0286C450-BAAE-41E3-B790-A40EF6CF9F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9658" y="-186"/>
            <a:ext cx="6858186" cy="6858186"/>
          </a:xfrm>
          <a:prstGeom prst="rect">
            <a:avLst/>
          </a:prstGeom>
          <a:effectLst>
            <a:outerShdw blurRad="50800" dist="38100" dir="2700000" algn="tl" rotWithShape="0">
              <a:prstClr val="black">
                <a:alpha val="40000"/>
              </a:prstClr>
            </a:outerShdw>
          </a:effectLst>
        </p:spPr>
      </p:pic>
      <p:sp>
        <p:nvSpPr>
          <p:cNvPr id="6" name="文本框 5">
            <a:extLst>
              <a:ext uri="{FF2B5EF4-FFF2-40B4-BE49-F238E27FC236}">
                <a16:creationId xmlns:a16="http://schemas.microsoft.com/office/drawing/2014/main" id="{6ED335CF-96E6-454B-8915-4CD04ECDE421}"/>
              </a:ext>
            </a:extLst>
          </p:cNvPr>
          <p:cNvSpPr txBox="1"/>
          <p:nvPr/>
        </p:nvSpPr>
        <p:spPr>
          <a:xfrm>
            <a:off x="248396" y="1263241"/>
            <a:ext cx="4780804" cy="5324535"/>
          </a:xfrm>
          <a:prstGeom prst="rect">
            <a:avLst/>
          </a:prstGeom>
          <a:noFill/>
        </p:spPr>
        <p:txBody>
          <a:bodyPr wrap="square">
            <a:spAutoFit/>
          </a:bodyPr>
          <a:lstStyle/>
          <a:p>
            <a:pPr marL="285750" indent="-285750">
              <a:spcBef>
                <a:spcPts val="1200"/>
              </a:spcBef>
              <a:spcAft>
                <a:spcPts val="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球员能力</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marL="742950" lvl="1" indent="-285750">
              <a:spcBef>
                <a:spcPts val="1200"/>
              </a:spcBef>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总体评分</a:t>
            </a:r>
          </a:p>
          <a:p>
            <a:pPr marL="285750" indent="-285750">
              <a:spcBef>
                <a:spcPts val="1200"/>
              </a:spcBef>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球队历史实力</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marL="742950" lvl="1" indent="-285750">
              <a:spcBef>
                <a:spcPts val="1200"/>
              </a:spcBef>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主队和客队的总净胜球数</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742950" lvl="1" indent="-285750">
              <a:spcBef>
                <a:spcPts val="1200"/>
              </a:spcBef>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过去 </a:t>
            </a:r>
            <a:r>
              <a:rPr lang="en-US" altLang="zh-CN" sz="2000" b="1" dirty="0">
                <a:solidFill>
                  <a:schemeClr val="tx1">
                    <a:lumMod val="50000"/>
                    <a:lumOff val="50000"/>
                  </a:schemeClr>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场分别作为主队和客队的总胜场数和输场数</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742950" lvl="1" indent="-285750">
              <a:spcBef>
                <a:spcPts val="1200"/>
              </a:spcBef>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和这场比赛的对方球队过去 </a:t>
            </a:r>
            <a:r>
              <a:rPr lang="en-US" altLang="zh-CN" sz="2000" b="1" dirty="0">
                <a:solidFill>
                  <a:schemeClr val="tx1">
                    <a:lumMod val="50000"/>
                    <a:lumOff val="50000"/>
                  </a:schemeClr>
                </a:solidFill>
                <a:latin typeface="Times New Roman" panose="02020603050405020304" pitchFamily="18" charset="0"/>
                <a:ea typeface="楷体" panose="02010609060101010101" pitchFamily="49" charset="-122"/>
                <a:cs typeface="Times New Roman" panose="02020603050405020304" pitchFamily="18" charset="0"/>
              </a:rPr>
              <a:t>y</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场赢球次数和输球次数</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742950" lvl="1" indent="-285750">
              <a:spcBef>
                <a:spcPts val="1200"/>
              </a:spcBef>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该球队所属的联赛</a:t>
            </a:r>
          </a:p>
          <a:p>
            <a:pPr marL="285750" indent="-285750">
              <a:spcBef>
                <a:spcPts val="1200"/>
              </a:spcBef>
              <a:spcAft>
                <a:spcPts val="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比赛当时情况</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marL="742950" lvl="1" indent="-285750">
              <a:spcBef>
                <a:spcPts val="1200"/>
              </a:spcBef>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赔率数据</a:t>
            </a:r>
          </a:p>
          <a:p>
            <a:pPr marL="742950" lvl="1" indent="-285750">
              <a:spcBef>
                <a:spcPts val="1200"/>
              </a:spcBef>
              <a:buFont typeface="Arial" panose="020B0604020202020204" pitchFamily="34" charset="0"/>
              <a:buChar char="•"/>
            </a:pPr>
            <a:endParaRPr lang="zh-CN" altLang="en-US" sz="2000" b="1" dirty="0">
              <a:solidFill>
                <a:srgbClr val="494949"/>
              </a:solidFill>
              <a:effectLst/>
              <a:latin typeface="黑体" panose="02010609060101010101" pitchFamily="49" charset="-122"/>
              <a:ea typeface="黑体" panose="02010609060101010101" pitchFamily="49" charset="-122"/>
            </a:endParaRPr>
          </a:p>
        </p:txBody>
      </p:sp>
      <p:pic>
        <p:nvPicPr>
          <p:cNvPr id="7" name="图片 6">
            <a:extLst>
              <a:ext uri="{FF2B5EF4-FFF2-40B4-BE49-F238E27FC236}">
                <a16:creationId xmlns:a16="http://schemas.microsoft.com/office/drawing/2014/main" id="{B50B2806-C0E3-4EB7-9739-AFA8E7CDD660}"/>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291853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4201684"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统计建模</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模型构建</a:t>
            </a:r>
          </a:p>
        </p:txBody>
      </p:sp>
      <p:pic>
        <p:nvPicPr>
          <p:cNvPr id="8" name="图片 7">
            <a:extLst>
              <a:ext uri="{FF2B5EF4-FFF2-40B4-BE49-F238E27FC236}">
                <a16:creationId xmlns:a16="http://schemas.microsoft.com/office/drawing/2014/main" id="{6B3140A3-3A23-4E08-805B-46867B3B3D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0228" y="1083188"/>
            <a:ext cx="7726680" cy="336804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46EB819E-80C0-48DF-87B8-0D3B8E378929}"/>
              </a:ext>
            </a:extLst>
          </p:cNvPr>
          <p:cNvSpPr txBox="1"/>
          <p:nvPr/>
        </p:nvSpPr>
        <p:spPr>
          <a:xfrm>
            <a:off x="166116" y="1083188"/>
            <a:ext cx="3960876" cy="4708981"/>
          </a:xfrm>
          <a:prstGeom prst="rect">
            <a:avLst/>
          </a:prstGeom>
          <a:noFill/>
        </p:spPr>
        <p:txBody>
          <a:bodyPr wrap="square">
            <a:spAutoFit/>
          </a:bodyPr>
          <a:lstStyle/>
          <a:p>
            <a:pPr marL="342900" indent="-342900">
              <a:spcBef>
                <a:spcPts val="1200"/>
              </a:spcBef>
              <a:spcAft>
                <a:spcPts val="0"/>
              </a:spcAft>
              <a:buFont typeface="Arial" panose="020B0604020202020204" pitchFamily="34" charset="0"/>
              <a:buChar char="•"/>
            </a:pP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特征提取，去除缺失值，归一化处理，得到 </a:t>
            </a:r>
            <a:r>
              <a:rPr lang="en-US" altLang="zh-CN" b="1" dirty="0">
                <a:latin typeface="楷体" panose="02010609060101010101" pitchFamily="49" charset="-122"/>
                <a:ea typeface="楷体" panose="02010609060101010101" pitchFamily="49" charset="-122"/>
                <a:cs typeface="Times New Roman" panose="02020603050405020304" pitchFamily="18" charset="0"/>
              </a:rPr>
              <a:t>19673 </a:t>
            </a: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份样本</a:t>
            </a:r>
            <a:r>
              <a:rPr lang="zh-CN" altLang="en-US" b="1" dirty="0">
                <a:latin typeface="楷体" panose="02010609060101010101" pitchFamily="49" charset="-122"/>
                <a:ea typeface="楷体" panose="02010609060101010101" pitchFamily="49" charset="-122"/>
                <a:cs typeface="Times New Roman" panose="02020603050405020304" pitchFamily="18" charset="0"/>
              </a:rPr>
              <a:t>，</a:t>
            </a:r>
            <a:r>
              <a:rPr lang="en-US" altLang="zh-CN" b="1" dirty="0">
                <a:latin typeface="楷体" panose="02010609060101010101" pitchFamily="49" charset="-122"/>
                <a:ea typeface="楷体" panose="02010609060101010101" pitchFamily="49" charset="-122"/>
                <a:cs typeface="Times New Roman" panose="02020603050405020304" pitchFamily="18" charset="0"/>
              </a:rPr>
              <a:t>45 </a:t>
            </a: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个特征，标签有</a:t>
            </a:r>
            <a:r>
              <a:rPr lang="zh-CN" altLang="en-US" b="1" dirty="0">
                <a:latin typeface="楷体" panose="02010609060101010101" pitchFamily="49" charset="-122"/>
                <a:ea typeface="楷体" panose="02010609060101010101" pitchFamily="49" charset="-122"/>
                <a:cs typeface="Times New Roman" panose="02020603050405020304" pitchFamily="18" charset="0"/>
              </a:rPr>
              <a:t> </a:t>
            </a:r>
            <a:r>
              <a:rPr lang="en-US" altLang="zh-CN" b="1" dirty="0">
                <a:latin typeface="楷体" panose="02010609060101010101" pitchFamily="49" charset="-122"/>
                <a:ea typeface="楷体" panose="02010609060101010101" pitchFamily="49" charset="-122"/>
                <a:cs typeface="Times New Roman" panose="02020603050405020304" pitchFamily="18" charset="0"/>
              </a:rPr>
              <a:t>3 </a:t>
            </a: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类，</a:t>
            </a:r>
            <a:r>
              <a:rPr lang="zh-CN" altLang="en-US" b="1" dirty="0">
                <a:latin typeface="楷体" panose="02010609060101010101" pitchFamily="49" charset="-122"/>
                <a:ea typeface="楷体" panose="02010609060101010101" pitchFamily="49" charset="-122"/>
                <a:cs typeface="Times New Roman" panose="02020603050405020304" pitchFamily="18" charset="0"/>
              </a:rPr>
              <a:t>赢球、平局、输球，比例</a:t>
            </a:r>
            <a:r>
              <a:rPr lang="en-US" altLang="zh-CN" b="1" dirty="0">
                <a:latin typeface="楷体" panose="02010609060101010101" pitchFamily="49" charset="-122"/>
                <a:ea typeface="楷体" panose="02010609060101010101" pitchFamily="49" charset="-122"/>
                <a:cs typeface="Times New Roman" panose="02020603050405020304" pitchFamily="18" charset="0"/>
              </a:rPr>
              <a:t>0.46:0.29:0.25</a:t>
            </a:r>
          </a:p>
          <a:p>
            <a:pPr marL="342900" indent="-342900">
              <a:spcBef>
                <a:spcPts val="1200"/>
              </a:spcBef>
              <a:spcAft>
                <a:spcPts val="0"/>
              </a:spcAft>
              <a:buFont typeface="Arial" panose="020B0604020202020204" pitchFamily="34" charset="0"/>
              <a:buChar char="•"/>
            </a:pP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以 </a:t>
            </a:r>
            <a:r>
              <a:rPr lang="en-US" altLang="zh-CN" b="1" dirty="0">
                <a:latin typeface="楷体" panose="02010609060101010101" pitchFamily="49" charset="-122"/>
                <a:ea typeface="楷体" panose="02010609060101010101" pitchFamily="49" charset="-122"/>
                <a:cs typeface="Times New Roman" panose="02020603050405020304" pitchFamily="18" charset="0"/>
              </a:rPr>
              <a:t>4:1</a:t>
            </a:r>
            <a:r>
              <a:rPr lang="en-US" altLang="zh-CN"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 </a:t>
            </a: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的比例划分训练集与测试集（</a:t>
            </a:r>
            <a:r>
              <a:rPr lang="en-US" altLang="zh-CN" b="1" dirty="0">
                <a:latin typeface="楷体" panose="02010609060101010101" pitchFamily="49" charset="-122"/>
                <a:ea typeface="楷体" panose="02010609060101010101" pitchFamily="49" charset="-122"/>
                <a:cs typeface="Times New Roman" panose="02020603050405020304" pitchFamily="18" charset="0"/>
              </a:rPr>
              <a:t>StratifiedShuffleSplit</a:t>
            </a: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），训练集再使用</a:t>
            </a:r>
            <a:r>
              <a:rPr lang="zh-CN" altLang="en-US" b="1" dirty="0">
                <a:latin typeface="楷体" panose="02010609060101010101" pitchFamily="49" charset="-122"/>
                <a:ea typeface="楷体" panose="02010609060101010101" pitchFamily="49" charset="-122"/>
                <a:cs typeface="Times New Roman" panose="02020603050405020304" pitchFamily="18" charset="0"/>
              </a:rPr>
              <a:t>五折交叉验证</a:t>
            </a:r>
            <a:endPar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342900" indent="-342900">
              <a:spcBef>
                <a:spcPts val="1200"/>
              </a:spcBef>
              <a:spcAft>
                <a:spcPts val="0"/>
              </a:spcAft>
              <a:buFont typeface="Arial" panose="020B0604020202020204" pitchFamily="34" charset="0"/>
              <a:buChar char="•"/>
            </a:pP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完整的模型定义为</a:t>
            </a:r>
            <a:r>
              <a:rPr lang="en-US" altLang="zh-CN"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latin typeface="楷体" panose="02010609060101010101" pitchFamily="49" charset="-122"/>
                <a:ea typeface="楷体" panose="02010609060101010101" pitchFamily="49" charset="-122"/>
                <a:cs typeface="Times New Roman" panose="02020603050405020304" pitchFamily="18" charset="0"/>
              </a:rPr>
              <a:t>先将原始数据通过一个盲源分离算法，再将输出结果传入分类器进行训练</a:t>
            </a:r>
            <a:r>
              <a:rPr lang="en-US" altLang="zh-CN"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的管道</a:t>
            </a:r>
            <a:endParaRPr lang="en-US" altLang="zh-CN"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342900" indent="-342900">
              <a:spcBef>
                <a:spcPts val="1200"/>
              </a:spcBef>
              <a:spcAft>
                <a:spcPts val="0"/>
              </a:spcAft>
              <a:buFont typeface="Arial" panose="020B0604020202020204" pitchFamily="34" charset="0"/>
              <a:buChar char="•"/>
            </a:pP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最后加入将前述方法全部纳入考虑的 </a:t>
            </a:r>
            <a:r>
              <a:rPr lang="en-US" altLang="zh-CN" b="1" dirty="0">
                <a:latin typeface="楷体" panose="02010609060101010101" pitchFamily="49" charset="-122"/>
                <a:ea typeface="楷体" panose="02010609060101010101" pitchFamily="49" charset="-122"/>
                <a:cs typeface="Times New Roman" panose="02020603050405020304" pitchFamily="18" charset="0"/>
              </a:rPr>
              <a:t>Stacking</a:t>
            </a:r>
            <a:r>
              <a:rPr lang="en-US" altLang="zh-CN"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 </a:t>
            </a: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方法，使用 </a:t>
            </a:r>
            <a:r>
              <a:rPr lang="en-US" altLang="zh-CN"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Logistic Regression </a:t>
            </a: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作为最终的分类器进行训练</a:t>
            </a:r>
          </a:p>
        </p:txBody>
      </p:sp>
      <p:sp>
        <p:nvSpPr>
          <p:cNvPr id="13" name="文本框 12">
            <a:extLst>
              <a:ext uri="{FF2B5EF4-FFF2-40B4-BE49-F238E27FC236}">
                <a16:creationId xmlns:a16="http://schemas.microsoft.com/office/drawing/2014/main" id="{EC5625C4-3DAE-4990-94DE-34FD28460F0A}"/>
              </a:ext>
            </a:extLst>
          </p:cNvPr>
          <p:cNvSpPr txBox="1"/>
          <p:nvPr/>
        </p:nvSpPr>
        <p:spPr>
          <a:xfrm>
            <a:off x="4476714" y="4918055"/>
            <a:ext cx="6211824" cy="1200329"/>
          </a:xfrm>
          <a:prstGeom prst="rect">
            <a:avLst/>
          </a:prstGeom>
          <a:noFill/>
        </p:spPr>
        <p:txBody>
          <a:bodyPr wrap="square">
            <a:spAutoFit/>
          </a:bodyPr>
          <a:lstStyle/>
          <a:p>
            <a:pPr marL="285750" indent="-285750">
              <a:spcBef>
                <a:spcPts val="1200"/>
              </a:spcBef>
              <a:spcAft>
                <a:spcPts val="0"/>
              </a:spcAft>
              <a:buFont typeface="Arial" panose="020B0604020202020204" pitchFamily="34" charset="0"/>
              <a:buChar char="•"/>
            </a:pPr>
            <a:r>
              <a:rPr lang="zh-CN" altLang="en-US" sz="18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选择各模型的合理参数范围，将上述所有模型进行网格搜索，使用</a:t>
            </a:r>
            <a:r>
              <a:rPr lang="zh-CN" altLang="en-US" sz="1800" b="1" dirty="0">
                <a:latin typeface="楷体" panose="02010609060101010101" pitchFamily="49" charset="-122"/>
                <a:ea typeface="楷体" panose="02010609060101010101" pitchFamily="49" charset="-122"/>
                <a:cs typeface="Times New Roman" panose="02020603050405020304" pitchFamily="18" charset="0"/>
              </a:rPr>
              <a:t>准确率</a:t>
            </a:r>
            <a:r>
              <a:rPr lang="en-US" altLang="zh-CN" sz="1800" b="1" dirty="0">
                <a:latin typeface="楷体" panose="02010609060101010101" pitchFamily="49" charset="-122"/>
                <a:ea typeface="楷体" panose="02010609060101010101" pitchFamily="49" charset="-122"/>
                <a:cs typeface="Times New Roman" panose="02020603050405020304" pitchFamily="18" charset="0"/>
              </a:rPr>
              <a:t>(Balanced Accuracy)</a:t>
            </a:r>
            <a:r>
              <a:rPr lang="zh-CN" altLang="en-US" sz="18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和 </a:t>
            </a:r>
            <a:r>
              <a:rPr lang="en-US" altLang="zh-CN" sz="1800" b="1" dirty="0">
                <a:latin typeface="楷体" panose="02010609060101010101" pitchFamily="49" charset="-122"/>
                <a:ea typeface="楷体" panose="02010609060101010101" pitchFamily="49" charset="-122"/>
                <a:cs typeface="Times New Roman" panose="02020603050405020304" pitchFamily="18" charset="0"/>
              </a:rPr>
              <a:t>F1 </a:t>
            </a:r>
            <a:r>
              <a:rPr lang="zh-CN" altLang="en-US" sz="1800" b="1" dirty="0">
                <a:latin typeface="楷体" panose="02010609060101010101" pitchFamily="49" charset="-122"/>
                <a:ea typeface="楷体" panose="02010609060101010101" pitchFamily="49" charset="-122"/>
                <a:cs typeface="Times New Roman" panose="02020603050405020304" pitchFamily="18" charset="0"/>
              </a:rPr>
              <a:t>分数</a:t>
            </a:r>
            <a:r>
              <a:rPr lang="en-US" altLang="zh-CN" sz="1800" b="1" dirty="0">
                <a:latin typeface="楷体" panose="02010609060101010101" pitchFamily="49" charset="-122"/>
                <a:ea typeface="楷体" panose="02010609060101010101" pitchFamily="49" charset="-122"/>
                <a:cs typeface="Times New Roman" panose="02020603050405020304" pitchFamily="18" charset="0"/>
              </a:rPr>
              <a:t>(F1_score)</a:t>
            </a:r>
            <a:r>
              <a:rPr lang="zh-CN" altLang="en-US" sz="18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作为评价指标，以得到最佳的降维方法和分类器组合。</a:t>
            </a:r>
          </a:p>
        </p:txBody>
      </p:sp>
      <p:pic>
        <p:nvPicPr>
          <p:cNvPr id="7" name="图片 6">
            <a:extLst>
              <a:ext uri="{FF2B5EF4-FFF2-40B4-BE49-F238E27FC236}">
                <a16:creationId xmlns:a16="http://schemas.microsoft.com/office/drawing/2014/main" id="{FF27BDF8-BEF7-4251-8935-7CE082AEBE81}"/>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2373383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4201684"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统计建模</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结果分析</a:t>
            </a:r>
          </a:p>
        </p:txBody>
      </p:sp>
      <p:pic>
        <p:nvPicPr>
          <p:cNvPr id="6" name="图片 5">
            <a:extLst>
              <a:ext uri="{FF2B5EF4-FFF2-40B4-BE49-F238E27FC236}">
                <a16:creationId xmlns:a16="http://schemas.microsoft.com/office/drawing/2014/main" id="{E8A2FFED-BA04-4522-995E-0A52780DD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642" y="1447675"/>
            <a:ext cx="5852358" cy="4389268"/>
          </a:xfrm>
          <a:prstGeom prst="rect">
            <a:avLst/>
          </a:prstGeom>
          <a:effectLst>
            <a:outerShdw blurRad="50800" dist="38100" dir="2700000" algn="tl" rotWithShape="0">
              <a:prstClr val="black">
                <a:alpha val="40000"/>
              </a:prstClr>
            </a:outerShdw>
          </a:effectLst>
        </p:spPr>
      </p:pic>
      <p:sp>
        <p:nvSpPr>
          <p:cNvPr id="9" name="文本框 8">
            <a:extLst>
              <a:ext uri="{FF2B5EF4-FFF2-40B4-BE49-F238E27FC236}">
                <a16:creationId xmlns:a16="http://schemas.microsoft.com/office/drawing/2014/main" id="{EADFF16D-E4FD-45E0-A7B6-43FA8CBEC571}"/>
              </a:ext>
            </a:extLst>
          </p:cNvPr>
          <p:cNvSpPr txBox="1"/>
          <p:nvPr/>
        </p:nvSpPr>
        <p:spPr>
          <a:xfrm>
            <a:off x="6315456" y="2718136"/>
            <a:ext cx="4492752" cy="2554545"/>
          </a:xfrm>
          <a:prstGeom prst="rect">
            <a:avLst/>
          </a:prstGeom>
          <a:noFill/>
        </p:spPr>
        <p:txBody>
          <a:bodyPr wrap="square">
            <a:spAutoFit/>
          </a:bodyPr>
          <a:lstStyle/>
          <a:p>
            <a:pPr marL="285750" indent="-285750">
              <a:spcBef>
                <a:spcPts val="1200"/>
              </a:spcBef>
              <a:spcAft>
                <a:spcPts val="1200"/>
              </a:spcAft>
              <a:buFont typeface="Arial" panose="020B0604020202020204" pitchFamily="34" charset="0"/>
              <a:buChar char="•"/>
            </a:pPr>
            <a:r>
              <a:rPr lang="en-US" altLang="zh-CN" sz="2000" b="1" dirty="0">
                <a:latin typeface="楷体" panose="02010609060101010101" pitchFamily="49" charset="-122"/>
                <a:ea typeface="楷体" panose="02010609060101010101" pitchFamily="49" charset="-122"/>
                <a:cs typeface="Times New Roman" panose="02020603050405020304" pitchFamily="18" charset="0"/>
              </a:rPr>
              <a:t> </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除开 </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Stacking </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，使用</a:t>
            </a:r>
            <a:r>
              <a:rPr lang="zh-CN" altLang="en-US" sz="1800" dirty="0">
                <a:solidFill>
                  <a:srgbClr val="494949"/>
                </a:solidFill>
                <a:effectLst/>
                <a:latin typeface="Microsoft YaHei" panose="020B0503020204020204" pitchFamily="34" charset="-122"/>
                <a:ea typeface="Microsoft YaHei" panose="020B0503020204020204" pitchFamily="34" charset="-122"/>
              </a:rPr>
              <a:t> </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PCA</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的朴素贝叶斯算法效果最好</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marL="285750" indent="-28575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实际上模型之间的</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差异不大，</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这样小的差距可能会受到很多随机影响例如随机数种子的设置</a:t>
            </a:r>
          </a:p>
          <a:p>
            <a:pPr marL="285750" indent="-285750">
              <a:spcBef>
                <a:spcPts val="1200"/>
              </a:spcBef>
              <a:spcAft>
                <a:spcPts val="1200"/>
              </a:spcAft>
              <a:buFont typeface="Arial" panose="020B0604020202020204" pitchFamily="34" charset="0"/>
              <a:buChar char="•"/>
            </a:pPr>
            <a:endParaRPr lang="zh-CN" altLang="en-US" sz="2000" b="1" dirty="0">
              <a:latin typeface="楷体" panose="02010609060101010101" pitchFamily="49" charset="-122"/>
              <a:ea typeface="楷体" panose="02010609060101010101" pitchFamily="49" charset="-122"/>
              <a:cs typeface="Times New Roman" panose="02020603050405020304" pitchFamily="18" charset="0"/>
            </a:endParaRPr>
          </a:p>
        </p:txBody>
      </p:sp>
      <p:pic>
        <p:nvPicPr>
          <p:cNvPr id="7" name="图片 6">
            <a:extLst>
              <a:ext uri="{FF2B5EF4-FFF2-40B4-BE49-F238E27FC236}">
                <a16:creationId xmlns:a16="http://schemas.microsoft.com/office/drawing/2014/main" id="{14099F83-FA7D-4399-BC63-19AA9087869B}"/>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cxnSp>
        <p:nvCxnSpPr>
          <p:cNvPr id="3" name="直接连接符 2">
            <a:extLst>
              <a:ext uri="{FF2B5EF4-FFF2-40B4-BE49-F238E27FC236}">
                <a16:creationId xmlns:a16="http://schemas.microsoft.com/office/drawing/2014/main" id="{DBAACF13-344E-4D07-993A-2CFE9ED55B03}"/>
              </a:ext>
            </a:extLst>
          </p:cNvPr>
          <p:cNvCxnSpPr>
            <a:cxnSpLocks/>
          </p:cNvCxnSpPr>
          <p:nvPr/>
        </p:nvCxnSpPr>
        <p:spPr>
          <a:xfrm>
            <a:off x="5166801" y="1704506"/>
            <a:ext cx="0" cy="38529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15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4201684"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统计建模</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结果分析</a:t>
            </a:r>
          </a:p>
        </p:txBody>
      </p:sp>
      <p:pic>
        <p:nvPicPr>
          <p:cNvPr id="5" name="Picture 10">
            <a:extLst>
              <a:ext uri="{FF2B5EF4-FFF2-40B4-BE49-F238E27FC236}">
                <a16:creationId xmlns:a16="http://schemas.microsoft.com/office/drawing/2014/main" id="{00345664-0A70-40A7-8ABF-C8392BE68B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131" y="1646401"/>
            <a:ext cx="5208631" cy="390647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42088021-A727-4B17-8BD1-1C40CB48EA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7440" y="2406472"/>
            <a:ext cx="5783580" cy="243375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F7654A2-484F-4559-B868-E304B52CBC0A}"/>
              </a:ext>
            </a:extLst>
          </p:cNvPr>
          <p:cNvPicPr>
            <a:picLocks noChangeAspect="1"/>
          </p:cNvPicPr>
          <p:nvPr/>
        </p:nvPicPr>
        <p:blipFill rotWithShape="1">
          <a:blip r:embed="rId5">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
        <p:nvSpPr>
          <p:cNvPr id="2" name="椭圆 1">
            <a:extLst>
              <a:ext uri="{FF2B5EF4-FFF2-40B4-BE49-F238E27FC236}">
                <a16:creationId xmlns:a16="http://schemas.microsoft.com/office/drawing/2014/main" id="{396EEABC-F0A7-4911-B1F3-DE99090C6744}"/>
              </a:ext>
            </a:extLst>
          </p:cNvPr>
          <p:cNvSpPr/>
          <p:nvPr/>
        </p:nvSpPr>
        <p:spPr>
          <a:xfrm>
            <a:off x="2763156" y="3275860"/>
            <a:ext cx="548215" cy="40837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4B39E798-68D0-4D70-ADB7-C6C9D625E6A3}"/>
              </a:ext>
            </a:extLst>
          </p:cNvPr>
          <p:cNvSpPr/>
          <p:nvPr/>
        </p:nvSpPr>
        <p:spPr>
          <a:xfrm>
            <a:off x="8815525" y="3000824"/>
            <a:ext cx="502300" cy="37417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A9BE07D8-1E5F-432B-A1D3-460E43B99078}"/>
              </a:ext>
            </a:extLst>
          </p:cNvPr>
          <p:cNvSpPr/>
          <p:nvPr/>
        </p:nvSpPr>
        <p:spPr>
          <a:xfrm>
            <a:off x="9962225" y="3011179"/>
            <a:ext cx="502300" cy="37417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88F16417-7949-4A5A-BCD6-C862666F5B7F}"/>
              </a:ext>
            </a:extLst>
          </p:cNvPr>
          <p:cNvSpPr/>
          <p:nvPr/>
        </p:nvSpPr>
        <p:spPr>
          <a:xfrm>
            <a:off x="7662907" y="3020058"/>
            <a:ext cx="502300" cy="37417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868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5024644"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进一步设想</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描述统计方面</a:t>
            </a:r>
          </a:p>
        </p:txBody>
      </p:sp>
      <p:sp>
        <p:nvSpPr>
          <p:cNvPr id="7" name="文本框 6">
            <a:extLst>
              <a:ext uri="{FF2B5EF4-FFF2-40B4-BE49-F238E27FC236}">
                <a16:creationId xmlns:a16="http://schemas.microsoft.com/office/drawing/2014/main" id="{63B9ED90-2530-451C-A3B3-0DE149DB81B9}"/>
              </a:ext>
            </a:extLst>
          </p:cNvPr>
          <p:cNvSpPr txBox="1"/>
          <p:nvPr/>
        </p:nvSpPr>
        <p:spPr>
          <a:xfrm>
            <a:off x="1265650" y="1375309"/>
            <a:ext cx="6902989" cy="3354765"/>
          </a:xfrm>
          <a:prstGeom prst="rect">
            <a:avLst/>
          </a:prstGeom>
          <a:noFill/>
        </p:spPr>
        <p:txBody>
          <a:bodyPr wrap="square">
            <a:spAutoFit/>
          </a:bodyPr>
          <a:lstStyle/>
          <a:p>
            <a:pPr>
              <a:lnSpc>
                <a:spcPct val="100000"/>
              </a:lnSpc>
              <a:spcBef>
                <a:spcPts val="1200"/>
              </a:spcBef>
              <a:spcAft>
                <a:spcPts val="1200"/>
              </a:spcAft>
            </a:pPr>
            <a:endParaRPr lang="zh-CN" altLang="en-US" sz="1800" dirty="0">
              <a:solidFill>
                <a:srgbClr val="494949"/>
              </a:solidFill>
              <a:effectLst/>
            </a:endParaRPr>
          </a:p>
          <a:p>
            <a:pPr marL="285750" indent="-285750">
              <a:spcBef>
                <a:spcPts val="1200"/>
              </a:spcBef>
              <a:spcAft>
                <a:spcPts val="1200"/>
              </a:spcAft>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挑选出各个位置具有代表性的球员六维模板</a:t>
            </a:r>
            <a:endParaRPr lang="en-US" altLang="zh-CN" sz="2400" dirty="0">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对球队排行做更加准确的分析，包括联赛内部和全体球队两种情况</a:t>
            </a:r>
            <a:endParaRPr lang="en-US" altLang="zh-CN" sz="2400" dirty="0">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针对博彩赔率的分析</a:t>
            </a:r>
            <a:endParaRPr lang="en-US" altLang="zh-CN" sz="2400" dirty="0">
              <a:latin typeface="楷体" panose="02010609060101010101" pitchFamily="49" charset="-122"/>
              <a:ea typeface="楷体" panose="02010609060101010101" pitchFamily="49" charset="-122"/>
            </a:endParaRPr>
          </a:p>
          <a:p>
            <a:pPr>
              <a:spcBef>
                <a:spcPts val="1200"/>
              </a:spcBef>
              <a:spcAft>
                <a:spcPts val="1200"/>
              </a:spcAft>
            </a:pPr>
            <a:endParaRPr lang="zh-CN" altLang="en-US" sz="1800" dirty="0">
              <a:solidFill>
                <a:srgbClr val="494949"/>
              </a:solidFill>
              <a:effectLst/>
            </a:endParaRPr>
          </a:p>
        </p:txBody>
      </p:sp>
      <p:pic>
        <p:nvPicPr>
          <p:cNvPr id="6" name="图片 5">
            <a:extLst>
              <a:ext uri="{FF2B5EF4-FFF2-40B4-BE49-F238E27FC236}">
                <a16:creationId xmlns:a16="http://schemas.microsoft.com/office/drawing/2014/main" id="{0434356E-D3AC-4FFD-A213-CBDD3CEE7470}"/>
              </a:ext>
            </a:extLst>
          </p:cNvPr>
          <p:cNvPicPr>
            <a:picLocks noChangeAspect="1"/>
          </p:cNvPicPr>
          <p:nvPr/>
        </p:nvPicPr>
        <p:blipFill rotWithShape="1">
          <a:blip r:embed="rId3">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344493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5024644"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进一步设想</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统计建模方面</a:t>
            </a:r>
          </a:p>
        </p:txBody>
      </p:sp>
      <p:sp>
        <p:nvSpPr>
          <p:cNvPr id="6" name="文本框 5">
            <a:extLst>
              <a:ext uri="{FF2B5EF4-FFF2-40B4-BE49-F238E27FC236}">
                <a16:creationId xmlns:a16="http://schemas.microsoft.com/office/drawing/2014/main" id="{81CDAE5E-B3E8-49DD-B8F1-CBFE47C10440}"/>
              </a:ext>
            </a:extLst>
          </p:cNvPr>
          <p:cNvSpPr txBox="1"/>
          <p:nvPr/>
        </p:nvSpPr>
        <p:spPr>
          <a:xfrm>
            <a:off x="935736" y="951398"/>
            <a:ext cx="10158984" cy="4401205"/>
          </a:xfrm>
          <a:prstGeom prst="rect">
            <a:avLst/>
          </a:prstGeom>
          <a:noFill/>
        </p:spPr>
        <p:txBody>
          <a:bodyPr wrap="square">
            <a:spAutoFit/>
          </a:bodyPr>
          <a:lstStyle/>
          <a:p>
            <a:pPr>
              <a:spcBef>
                <a:spcPts val="1200"/>
              </a:spcBef>
              <a:spcAft>
                <a:spcPts val="1200"/>
              </a:spcAft>
            </a:pPr>
            <a:endParaRPr lang="zh-CN" altLang="en-US" sz="2000" dirty="0">
              <a:solidFill>
                <a:srgbClr val="494949"/>
              </a:solidFill>
              <a:effectLst/>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dirty="0">
                <a:solidFill>
                  <a:srgbClr val="494949"/>
                </a:solidFill>
                <a:effectLst/>
                <a:latin typeface="楷体" panose="02010609060101010101" pitchFamily="49" charset="-122"/>
                <a:ea typeface="楷体" panose="02010609060101010101" pitchFamily="49" charset="-122"/>
              </a:rPr>
              <a:t>在上述描述分析中，我们采用雷达图对球员个人能力进行了描述，这样的六个维度相比于总体评分应当是一个更加全面以及良好的描述，因为可以针对不同位置描述不同情况。因此我们可以将这样 </a:t>
            </a:r>
            <a:r>
              <a:rPr lang="en-US" altLang="zh-CN" sz="2000" dirty="0">
                <a:solidFill>
                  <a:srgbClr val="494949"/>
                </a:solidFill>
                <a:effectLst/>
                <a:latin typeface="楷体" panose="02010609060101010101" pitchFamily="49" charset="-122"/>
                <a:ea typeface="楷体" panose="02010609060101010101" pitchFamily="49" charset="-122"/>
              </a:rPr>
              <a:t>22*6 </a:t>
            </a:r>
            <a:r>
              <a:rPr lang="zh-CN" altLang="en-US" sz="2000" dirty="0">
                <a:solidFill>
                  <a:srgbClr val="494949"/>
                </a:solidFill>
                <a:effectLst/>
                <a:latin typeface="楷体" panose="02010609060101010101" pitchFamily="49" charset="-122"/>
                <a:ea typeface="楷体" panose="02010609060101010101" pitchFamily="49" charset="-122"/>
              </a:rPr>
              <a:t>个特征纳入模型考虑。</a:t>
            </a:r>
          </a:p>
          <a:p>
            <a:pPr marL="285750" indent="-285750">
              <a:spcBef>
                <a:spcPts val="1200"/>
              </a:spcBef>
              <a:spcAft>
                <a:spcPts val="1200"/>
              </a:spcAft>
              <a:buFont typeface="Arial" panose="020B0604020202020204" pitchFamily="34" charset="0"/>
              <a:buChar char="•"/>
            </a:pPr>
            <a:r>
              <a:rPr lang="zh-CN" altLang="en-US" sz="2000" dirty="0">
                <a:solidFill>
                  <a:srgbClr val="494949"/>
                </a:solidFill>
                <a:effectLst/>
                <a:latin typeface="楷体" panose="02010609060101010101" pitchFamily="49" charset="-122"/>
                <a:ea typeface="楷体" panose="02010609060101010101" pitchFamily="49" charset="-122"/>
              </a:rPr>
              <a:t>一个球员可能可以踢多个位置，在一场比赛中他一定踢到了自己最适合的那个位置吗？</a:t>
            </a:r>
            <a:endParaRPr lang="en-US" altLang="zh-CN" sz="2000" dirty="0">
              <a:solidFill>
                <a:srgbClr val="494949"/>
              </a:solidFill>
              <a:effectLst/>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dirty="0">
                <a:solidFill>
                  <a:srgbClr val="494949"/>
                </a:solidFill>
                <a:effectLst/>
                <a:latin typeface="楷体" panose="02010609060101010101" pitchFamily="49" charset="-122"/>
                <a:ea typeface="楷体" panose="02010609060101010101" pitchFamily="49" charset="-122"/>
              </a:rPr>
              <a:t>球队整体数据考虑过于简单</a:t>
            </a:r>
            <a:endParaRPr lang="en-US" altLang="zh-CN" sz="2000" dirty="0">
              <a:solidFill>
                <a:srgbClr val="494949"/>
              </a:solidFill>
              <a:effectLst/>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dirty="0">
                <a:solidFill>
                  <a:srgbClr val="494949"/>
                </a:solidFill>
                <a:effectLst/>
                <a:latin typeface="楷体" panose="02010609060101010101" pitchFamily="49" charset="-122"/>
                <a:ea typeface="楷体" panose="02010609060101010101" pitchFamily="49" charset="-122"/>
              </a:rPr>
              <a:t>使用深度学习方法和前述的机器学习方法进行对比</a:t>
            </a:r>
          </a:p>
          <a:p>
            <a:pPr marL="285750" indent="-285750">
              <a:spcBef>
                <a:spcPts val="1200"/>
              </a:spcBef>
              <a:spcAft>
                <a:spcPts val="1200"/>
              </a:spcAft>
              <a:buFont typeface="Arial" panose="020B0604020202020204" pitchFamily="34" charset="0"/>
              <a:buChar char="•"/>
            </a:pPr>
            <a:r>
              <a:rPr lang="zh-CN" altLang="en-US" sz="2000" dirty="0">
                <a:solidFill>
                  <a:srgbClr val="494949"/>
                </a:solidFill>
                <a:effectLst/>
                <a:latin typeface="楷体" panose="02010609060101010101" pitchFamily="49" charset="-122"/>
                <a:ea typeface="楷体" panose="02010609060101010101" pitchFamily="49" charset="-122"/>
              </a:rPr>
              <a:t>在预测比赛胜负时，明星球员的个人能力堆叠和球队整体的配合水平，哪一个对比赛的走向影响更大呢？</a:t>
            </a:r>
          </a:p>
        </p:txBody>
      </p:sp>
      <p:pic>
        <p:nvPicPr>
          <p:cNvPr id="5" name="图片 4">
            <a:extLst>
              <a:ext uri="{FF2B5EF4-FFF2-40B4-BE49-F238E27FC236}">
                <a16:creationId xmlns:a16="http://schemas.microsoft.com/office/drawing/2014/main" id="{98F40D04-D13E-43A3-A0FA-99320A01ABFE}"/>
              </a:ext>
            </a:extLst>
          </p:cNvPr>
          <p:cNvPicPr>
            <a:picLocks noChangeAspect="1"/>
          </p:cNvPicPr>
          <p:nvPr/>
        </p:nvPicPr>
        <p:blipFill rotWithShape="1">
          <a:blip r:embed="rId3">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88587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descr="图片包含 游戏机&#10;&#10;描述已自动生成">
            <a:extLst>
              <a:ext uri="{FF2B5EF4-FFF2-40B4-BE49-F238E27FC236}">
                <a16:creationId xmlns:a16="http://schemas.microsoft.com/office/drawing/2014/main" id="{AF212C81-C462-4602-991A-62ECB40C7D96}"/>
              </a:ext>
            </a:extLst>
          </p:cNvPr>
          <p:cNvPicPr>
            <a:picLocks noChangeAspect="1"/>
          </p:cNvPicPr>
          <p:nvPr/>
        </p:nvPicPr>
        <p:blipFill rotWithShape="1">
          <a:blip r:embed="rId4">
            <a:extLst>
              <a:ext uri="{28A0092B-C50C-407E-A947-70E740481C1C}">
                <a14:useLocalDpi xmlns:a14="http://schemas.microsoft.com/office/drawing/2010/main" val="0"/>
              </a:ext>
            </a:extLst>
          </a:blip>
          <a:srcRect l="41715" t="7717" r="3306" b="55794"/>
          <a:stretch/>
        </p:blipFill>
        <p:spPr>
          <a:xfrm>
            <a:off x="4626286" y="-48768"/>
            <a:ext cx="7565713" cy="6858000"/>
          </a:xfrm>
          <a:custGeom>
            <a:avLst/>
            <a:gdLst>
              <a:gd name="connsiteX0" fmla="*/ 0 w 7565713"/>
              <a:gd name="connsiteY0" fmla="*/ 0 h 6858000"/>
              <a:gd name="connsiteX1" fmla="*/ 7565713 w 7565713"/>
              <a:gd name="connsiteY1" fmla="*/ 0 h 6858000"/>
              <a:gd name="connsiteX2" fmla="*/ 7565713 w 7565713"/>
              <a:gd name="connsiteY2" fmla="*/ 6858000 h 6858000"/>
              <a:gd name="connsiteX3" fmla="*/ 0 w 756571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565713" h="6858000">
                <a:moveTo>
                  <a:pt x="0" y="0"/>
                </a:moveTo>
                <a:lnTo>
                  <a:pt x="7565713" y="0"/>
                </a:lnTo>
                <a:lnTo>
                  <a:pt x="7565713" y="6858000"/>
                </a:lnTo>
                <a:lnTo>
                  <a:pt x="0" y="6858000"/>
                </a:lnTo>
                <a:close/>
              </a:path>
            </a:pathLst>
          </a:custGeom>
          <a:noFill/>
        </p:spPr>
      </p:pic>
      <p:sp>
        <p:nvSpPr>
          <p:cNvPr id="31" name="文本框 30">
            <a:extLst>
              <a:ext uri="{FF2B5EF4-FFF2-40B4-BE49-F238E27FC236}">
                <a16:creationId xmlns:a16="http://schemas.microsoft.com/office/drawing/2014/main" id="{7DB6342B-AEEC-453D-A4D7-3F0E7F9ACDEF}"/>
              </a:ext>
            </a:extLst>
          </p:cNvPr>
          <p:cNvSpPr txBox="1"/>
          <p:nvPr/>
        </p:nvSpPr>
        <p:spPr>
          <a:xfrm>
            <a:off x="3326357" y="913100"/>
            <a:ext cx="5082785" cy="1323437"/>
          </a:xfrm>
          <a:prstGeom prst="rect">
            <a:avLst/>
          </a:prstGeom>
          <a:noFill/>
        </p:spPr>
        <p:txBody>
          <a:bodyPr wrap="square" lIns="91359" tIns="45719" rIns="91359" bIns="45719" rtlCol="0">
            <a:spAutoFit/>
            <a:scene3d>
              <a:camera prst="orthographicFront"/>
              <a:lightRig rig="threePt" dir="t"/>
            </a:scene3d>
            <a:sp3d contourW="12700"/>
          </a:bodyPr>
          <a:lstStyle/>
          <a:p>
            <a:r>
              <a:rPr lang="zh-CN" altLang="en-US" sz="8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谢谢大家！</a:t>
            </a:r>
          </a:p>
        </p:txBody>
      </p:sp>
      <p:pic>
        <p:nvPicPr>
          <p:cNvPr id="40" name="图片 39" descr="图片包含 游戏机&#10;&#10;描述已自动生成">
            <a:extLst>
              <a:ext uri="{FF2B5EF4-FFF2-40B4-BE49-F238E27FC236}">
                <a16:creationId xmlns:a16="http://schemas.microsoft.com/office/drawing/2014/main" id="{818F67B1-4F7C-4FB3-9A1B-AB1FC48BA60F}"/>
              </a:ext>
            </a:extLst>
          </p:cNvPr>
          <p:cNvPicPr>
            <a:picLocks noChangeAspect="1"/>
          </p:cNvPicPr>
          <p:nvPr/>
        </p:nvPicPr>
        <p:blipFill rotWithShape="1">
          <a:blip r:embed="rId4">
            <a:extLst>
              <a:ext uri="{28A0092B-C50C-407E-A947-70E740481C1C}">
                <a14:useLocalDpi xmlns:a14="http://schemas.microsoft.com/office/drawing/2010/main" val="0"/>
              </a:ext>
            </a:extLst>
          </a:blip>
          <a:srcRect l="39191" t="55483" r="27653" b="18355"/>
          <a:stretch/>
        </p:blipFill>
        <p:spPr>
          <a:xfrm rot="5400000" flipH="1">
            <a:off x="151896" y="-151894"/>
            <a:ext cx="3911361" cy="4215150"/>
          </a:xfrm>
          <a:custGeom>
            <a:avLst/>
            <a:gdLst>
              <a:gd name="connsiteX0" fmla="*/ 7363291 w 7363291"/>
              <a:gd name="connsiteY0" fmla="*/ 3911360 h 3911360"/>
              <a:gd name="connsiteX1" fmla="*/ 0 w 7363291"/>
              <a:gd name="connsiteY1" fmla="*/ 3911360 h 3911360"/>
              <a:gd name="connsiteX2" fmla="*/ 0 w 7363291"/>
              <a:gd name="connsiteY2" fmla="*/ 0 h 3911360"/>
              <a:gd name="connsiteX3" fmla="*/ 7363291 w 7363291"/>
              <a:gd name="connsiteY3" fmla="*/ 0 h 3911360"/>
            </a:gdLst>
            <a:ahLst/>
            <a:cxnLst>
              <a:cxn ang="0">
                <a:pos x="connsiteX0" y="connsiteY0"/>
              </a:cxn>
              <a:cxn ang="0">
                <a:pos x="connsiteX1" y="connsiteY1"/>
              </a:cxn>
              <a:cxn ang="0">
                <a:pos x="connsiteX2" y="connsiteY2"/>
              </a:cxn>
              <a:cxn ang="0">
                <a:pos x="connsiteX3" y="connsiteY3"/>
              </a:cxn>
            </a:cxnLst>
            <a:rect l="l" t="t" r="r" b="b"/>
            <a:pathLst>
              <a:path w="7363291" h="3911360">
                <a:moveTo>
                  <a:pt x="7363291" y="3911360"/>
                </a:moveTo>
                <a:lnTo>
                  <a:pt x="0" y="3911360"/>
                </a:lnTo>
                <a:lnTo>
                  <a:pt x="0" y="0"/>
                </a:lnTo>
                <a:lnTo>
                  <a:pt x="7363291" y="0"/>
                </a:lnTo>
                <a:close/>
              </a:path>
            </a:pathLst>
          </a:custGeom>
          <a:noFill/>
        </p:spPr>
      </p:pic>
      <p:sp>
        <p:nvSpPr>
          <p:cNvPr id="2" name="文本框 1">
            <a:extLst>
              <a:ext uri="{FF2B5EF4-FFF2-40B4-BE49-F238E27FC236}">
                <a16:creationId xmlns:a16="http://schemas.microsoft.com/office/drawing/2014/main" id="{739555BB-88DC-489D-BCE6-2E9939F2F3A0}"/>
              </a:ext>
            </a:extLst>
          </p:cNvPr>
          <p:cNvSpPr txBox="1"/>
          <p:nvPr/>
        </p:nvSpPr>
        <p:spPr>
          <a:xfrm>
            <a:off x="320686" y="2665349"/>
            <a:ext cx="7347681" cy="461665"/>
          </a:xfrm>
          <a:prstGeom prst="rect">
            <a:avLst/>
          </a:prstGeom>
          <a:noFill/>
        </p:spPr>
        <p:txBody>
          <a:bodyPr wrap="square">
            <a:spAutoFit/>
          </a:bodyPr>
          <a:lstStyle>
            <a:defPPr>
              <a:defRPr lang="zh-CN"/>
            </a:defPPr>
            <a:lvl1pPr lvl="0">
              <a:defRPr sz="2400">
                <a:solidFill>
                  <a:srgbClr val="0C66AD"/>
                </a:solidFill>
                <a:latin typeface="黑体" panose="02010609060101010101" pitchFamily="49" charset="-122"/>
                <a:ea typeface="黑体" panose="02010609060101010101" pitchFamily="49" charset="-122"/>
              </a:defRPr>
            </a:lvl1pPr>
          </a:lstStyle>
          <a:p>
            <a:r>
              <a:rPr lang="zh-CN" altLang="en-US" dirty="0"/>
              <a:t>代码供参考：</a:t>
            </a:r>
            <a:r>
              <a:rPr lang="zh-CN" altLang="en-US" dirty="0">
                <a:hlinkClick r:id="rId5"/>
              </a:rPr>
              <a:t>https://github.com/rucnyz/soccer</a:t>
            </a:r>
            <a:endParaRPr lang="zh-CN" altLang="en-US" dirty="0"/>
          </a:p>
        </p:txBody>
      </p:sp>
      <p:pic>
        <p:nvPicPr>
          <p:cNvPr id="9" name="图片 8">
            <a:extLst>
              <a:ext uri="{FF2B5EF4-FFF2-40B4-BE49-F238E27FC236}">
                <a16:creationId xmlns:a16="http://schemas.microsoft.com/office/drawing/2014/main" id="{4177297E-FA2A-477D-9726-8884D5C25176}"/>
              </a:ext>
            </a:extLst>
          </p:cNvPr>
          <p:cNvPicPr>
            <a:picLocks noChangeAspect="1"/>
          </p:cNvPicPr>
          <p:nvPr/>
        </p:nvPicPr>
        <p:blipFill rotWithShape="1">
          <a:blip r:embed="rId6">
            <a:extLst>
              <a:ext uri="{28A0092B-C50C-407E-A947-70E740481C1C}">
                <a14:useLocalDpi xmlns:a14="http://schemas.microsoft.com/office/drawing/2010/main" val="0"/>
              </a:ext>
            </a:extLst>
          </a:blip>
          <a:srcRect r="33682"/>
          <a:stretch/>
        </p:blipFill>
        <p:spPr>
          <a:xfrm>
            <a:off x="320686" y="3149637"/>
            <a:ext cx="5635106" cy="3177815"/>
          </a:xfrm>
          <a:prstGeom prst="rect">
            <a:avLst/>
          </a:prstGeom>
          <a:effectLst>
            <a:outerShdw blurRad="50800" dist="38100" dir="2700000" algn="tl" rotWithShape="0">
              <a:prstClr val="black">
                <a:alpha val="40000"/>
              </a:prstClr>
            </a:outerShdw>
          </a:effectLst>
        </p:spPr>
      </p:pic>
      <p:pic>
        <p:nvPicPr>
          <p:cNvPr id="8" name="图片 7">
            <a:extLst>
              <a:ext uri="{FF2B5EF4-FFF2-40B4-BE49-F238E27FC236}">
                <a16:creationId xmlns:a16="http://schemas.microsoft.com/office/drawing/2014/main" id="{F961D1E8-40AF-4A61-80B7-DE3DA2836EC0}"/>
              </a:ext>
            </a:extLst>
          </p:cNvPr>
          <p:cNvPicPr>
            <a:picLocks noChangeAspect="1"/>
          </p:cNvPicPr>
          <p:nvPr/>
        </p:nvPicPr>
        <p:blipFill rotWithShape="1">
          <a:blip r:embed="rId7">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custDataLst>
      <p:tags r:id="rId1"/>
    </p:custDataLst>
    <p:extLst>
      <p:ext uri="{BB962C8B-B14F-4D97-AF65-F5344CB8AC3E}">
        <p14:creationId xmlns:p14="http://schemas.microsoft.com/office/powerpoint/2010/main" val="199840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2915279"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数据集简介</a:t>
            </a:r>
          </a:p>
        </p:txBody>
      </p:sp>
      <p:sp>
        <p:nvSpPr>
          <p:cNvPr id="10" name="文本框 9">
            <a:extLst>
              <a:ext uri="{FF2B5EF4-FFF2-40B4-BE49-F238E27FC236}">
                <a16:creationId xmlns:a16="http://schemas.microsoft.com/office/drawing/2014/main" id="{D4EB17C9-17C8-4005-ABD9-50CD81F7EDE9}"/>
              </a:ext>
            </a:extLst>
          </p:cNvPr>
          <p:cNvSpPr txBox="1"/>
          <p:nvPr/>
        </p:nvSpPr>
        <p:spPr>
          <a:xfrm>
            <a:off x="248396" y="1861578"/>
            <a:ext cx="3171460" cy="1508105"/>
          </a:xfrm>
          <a:prstGeom prst="rect">
            <a:avLst/>
          </a:prstGeom>
          <a:noFill/>
        </p:spPr>
        <p:txBody>
          <a:bodyPr wrap="square">
            <a:spAutoFit/>
          </a:bodyPr>
          <a:lstStyle/>
          <a:p>
            <a:pPr>
              <a:spcBef>
                <a:spcPts val="1200"/>
              </a:spcBef>
              <a:spcAft>
                <a:spcPts val="1200"/>
              </a:spcAft>
            </a:pPr>
            <a:r>
              <a:rPr lang="zh-CN" altLang="en-US" sz="2400" b="1" dirty="0">
                <a:solidFill>
                  <a:schemeClr val="tx1">
                    <a:lumMod val="50000"/>
                    <a:lumOff val="50000"/>
                  </a:schemeClr>
                </a:solidFill>
                <a:latin typeface="楷体" panose="02010609060101010101" pitchFamily="49" charset="-122"/>
                <a:ea typeface="楷体" panose="02010609060101010101" pitchFamily="49" charset="-122"/>
              </a:rPr>
              <a:t>数据集的核心内容可以分为</a:t>
            </a:r>
            <a:r>
              <a:rPr lang="zh-CN" altLang="en-US" sz="2400" b="1" dirty="0">
                <a:latin typeface="楷体" panose="02010609060101010101" pitchFamily="49" charset="-122"/>
                <a:ea typeface="楷体" panose="02010609060101010101" pitchFamily="49" charset="-122"/>
              </a:rPr>
              <a:t>三</a:t>
            </a:r>
            <a:r>
              <a:rPr lang="zh-CN" altLang="en-US" sz="2400" b="1" dirty="0">
                <a:solidFill>
                  <a:schemeClr val="tx1">
                    <a:lumMod val="50000"/>
                    <a:lumOff val="50000"/>
                  </a:schemeClr>
                </a:solidFill>
                <a:latin typeface="楷体" panose="02010609060101010101" pitchFamily="49" charset="-122"/>
                <a:ea typeface="楷体" panose="02010609060101010101" pitchFamily="49" charset="-122"/>
              </a:rPr>
              <a:t>个部分</a:t>
            </a:r>
            <a:endParaRPr lang="en-US" altLang="zh-CN" sz="2400" b="1" dirty="0">
              <a:solidFill>
                <a:schemeClr val="tx1">
                  <a:lumMod val="50000"/>
                  <a:lumOff val="50000"/>
                </a:schemeClr>
              </a:solidFill>
              <a:latin typeface="楷体" panose="02010609060101010101" pitchFamily="49" charset="-122"/>
              <a:ea typeface="楷体" panose="02010609060101010101" pitchFamily="49" charset="-122"/>
            </a:endParaRPr>
          </a:p>
          <a:p>
            <a:pPr>
              <a:spcBef>
                <a:spcPts val="1200"/>
              </a:spcBef>
              <a:spcAft>
                <a:spcPts val="1200"/>
              </a:spcAft>
            </a:pPr>
            <a:r>
              <a:rPr lang="zh-CN" altLang="en-US" sz="2400" b="1" dirty="0">
                <a:solidFill>
                  <a:schemeClr val="tx1">
                    <a:lumMod val="50000"/>
                    <a:lumOff val="50000"/>
                  </a:schemeClr>
                </a:solidFill>
                <a:latin typeface="楷体" panose="02010609060101010101" pitchFamily="49" charset="-122"/>
                <a:ea typeface="楷体" panose="02010609060101010101" pitchFamily="49" charset="-122"/>
              </a:rPr>
              <a:t>如右图所示</a:t>
            </a:r>
          </a:p>
        </p:txBody>
      </p:sp>
      <p:pic>
        <p:nvPicPr>
          <p:cNvPr id="17" name="图片 16">
            <a:extLst>
              <a:ext uri="{FF2B5EF4-FFF2-40B4-BE49-F238E27FC236}">
                <a16:creationId xmlns:a16="http://schemas.microsoft.com/office/drawing/2014/main" id="{4EF65815-EB3E-4FAA-9A2F-216713FD8E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3549"/>
            <a:ext cx="7764418" cy="665766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1A77C64D-7886-474B-BBF0-B5BEADED3C45}"/>
              </a:ext>
            </a:extLst>
          </p:cNvPr>
          <p:cNvSpPr/>
          <p:nvPr/>
        </p:nvSpPr>
        <p:spPr>
          <a:xfrm>
            <a:off x="8149409" y="47933"/>
            <a:ext cx="1676400" cy="30425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E59A3D5F-B4D3-4A62-9031-7F880D965E62}"/>
              </a:ext>
            </a:extLst>
          </p:cNvPr>
          <p:cNvSpPr/>
          <p:nvPr/>
        </p:nvSpPr>
        <p:spPr>
          <a:xfrm>
            <a:off x="7192336" y="5211245"/>
            <a:ext cx="3402511" cy="30425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1687E189-E149-4421-99EA-71564AAACFD3}"/>
              </a:ext>
            </a:extLst>
          </p:cNvPr>
          <p:cNvSpPr/>
          <p:nvPr/>
        </p:nvSpPr>
        <p:spPr>
          <a:xfrm>
            <a:off x="7278624" y="5806294"/>
            <a:ext cx="3316223" cy="30425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E750B42A-B303-4250-930D-FAF10DFFADDB}"/>
              </a:ext>
            </a:extLst>
          </p:cNvPr>
          <p:cNvSpPr/>
          <p:nvPr/>
        </p:nvSpPr>
        <p:spPr>
          <a:xfrm>
            <a:off x="7993959" y="6394614"/>
            <a:ext cx="1799264" cy="30425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846B2EF1-68D3-49DD-A5D5-33BB29CF82DB}"/>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
        <p:nvSpPr>
          <p:cNvPr id="12" name="矩形 11">
            <a:extLst>
              <a:ext uri="{FF2B5EF4-FFF2-40B4-BE49-F238E27FC236}">
                <a16:creationId xmlns:a16="http://schemas.microsoft.com/office/drawing/2014/main" id="{5F0ED93F-C79C-48A1-99C9-72A5A4C2ED34}"/>
              </a:ext>
            </a:extLst>
          </p:cNvPr>
          <p:cNvSpPr/>
          <p:nvPr/>
        </p:nvSpPr>
        <p:spPr>
          <a:xfrm>
            <a:off x="5945145" y="384173"/>
            <a:ext cx="5917173" cy="191115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3">
                    <a:lumMod val="75000"/>
                  </a:schemeClr>
                </a:solidFill>
              </a:ln>
            </a:endParaRPr>
          </a:p>
        </p:txBody>
      </p:sp>
      <p:sp>
        <p:nvSpPr>
          <p:cNvPr id="13" name="矩形 12">
            <a:extLst>
              <a:ext uri="{FF2B5EF4-FFF2-40B4-BE49-F238E27FC236}">
                <a16:creationId xmlns:a16="http://schemas.microsoft.com/office/drawing/2014/main" id="{9E8FDA4B-B840-4BB5-B607-C973D07FC4B5}"/>
              </a:ext>
            </a:extLst>
          </p:cNvPr>
          <p:cNvSpPr/>
          <p:nvPr/>
        </p:nvSpPr>
        <p:spPr>
          <a:xfrm>
            <a:off x="6960637" y="5515500"/>
            <a:ext cx="3918857" cy="29079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3">
                    <a:lumMod val="75000"/>
                  </a:schemeClr>
                </a:solidFill>
              </a:ln>
            </a:endParaRPr>
          </a:p>
        </p:txBody>
      </p:sp>
    </p:spTree>
    <p:extLst>
      <p:ext uri="{BB962C8B-B14F-4D97-AF65-F5344CB8AC3E}">
        <p14:creationId xmlns:p14="http://schemas.microsoft.com/office/powerpoint/2010/main" val="302037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数据集分析</a:t>
            </a:r>
            <a:endPar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endParaRPr>
          </a:p>
        </p:txBody>
      </p:sp>
      <p:sp>
        <p:nvSpPr>
          <p:cNvPr id="10" name="文本框 9">
            <a:extLst>
              <a:ext uri="{FF2B5EF4-FFF2-40B4-BE49-F238E27FC236}">
                <a16:creationId xmlns:a16="http://schemas.microsoft.com/office/drawing/2014/main" id="{D4EB17C9-17C8-4005-ABD9-50CD81F7EDE9}"/>
              </a:ext>
            </a:extLst>
          </p:cNvPr>
          <p:cNvSpPr txBox="1"/>
          <p:nvPr/>
        </p:nvSpPr>
        <p:spPr>
          <a:xfrm>
            <a:off x="248396" y="2105668"/>
            <a:ext cx="4433332" cy="2862322"/>
          </a:xfrm>
          <a:prstGeom prst="rect">
            <a:avLst/>
          </a:prstGeom>
          <a:noFill/>
        </p:spPr>
        <p:txBody>
          <a:bodyPr wrap="square">
            <a:spAutoFit/>
          </a:bodyPr>
          <a:lstStyle/>
          <a:p>
            <a:pPr marL="342900" indent="-34290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该数据集包含</a:t>
            </a:r>
            <a:r>
              <a:rPr lang="zh-CN" altLang="en-US" sz="2000" b="1" dirty="0">
                <a:latin typeface="楷体" panose="02010609060101010101" pitchFamily="49" charset="-122"/>
                <a:ea typeface="楷体" panose="02010609060101010101" pitchFamily="49" charset="-122"/>
              </a:rPr>
              <a:t>大量 </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FIFA</a:t>
            </a:r>
            <a:r>
              <a:rPr lang="en-US" altLang="zh-CN" sz="2000" b="1" dirty="0">
                <a:latin typeface="仿宋" panose="02010609060101010101" pitchFamily="49" charset="-122"/>
                <a:ea typeface="仿宋" panose="02010609060101010101" pitchFamily="49" charset="-122"/>
              </a:rPr>
              <a:t> </a:t>
            </a:r>
            <a:r>
              <a:rPr lang="zh-CN" altLang="en-US" sz="2000" b="1" dirty="0">
                <a:latin typeface="楷体" panose="02010609060101010101" pitchFamily="49" charset="-122"/>
                <a:ea typeface="楷体" panose="02010609060101010101" pitchFamily="49" charset="-122"/>
              </a:rPr>
              <a:t>球员数据以及丰富的球员特征</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，应当能够得到良好的效果</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342900" indent="-34290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同时包含 </a:t>
            </a:r>
            <a:r>
              <a:rPr lang="en-US" altLang="zh-CN" sz="2000" b="1" dirty="0">
                <a:latin typeface="楷体" panose="02010609060101010101" pitchFamily="49" charset="-122"/>
                <a:ea typeface="楷体" panose="02010609060101010101" pitchFamily="49" charset="-122"/>
              </a:rPr>
              <a:t>2008-2016</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年 </a:t>
            </a:r>
            <a:r>
              <a:rPr lang="en-US" altLang="zh-CN" sz="2000" b="1" dirty="0">
                <a:latin typeface="楷体" panose="02010609060101010101" pitchFamily="49" charset="-122"/>
                <a:ea typeface="楷体" panose="02010609060101010101" pitchFamily="49" charset="-122"/>
              </a:rPr>
              <a:t>25797</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条比赛记录，进行分类任务的数据量足够</a:t>
            </a:r>
          </a:p>
          <a:p>
            <a:pPr>
              <a:spcBef>
                <a:spcPts val="1200"/>
              </a:spcBef>
              <a:spcAft>
                <a:spcPts val="1200"/>
              </a:spcAft>
            </a:pPr>
            <a:endParaRPr lang="zh-CN" altLang="en-US" sz="2000" b="1" dirty="0">
              <a:solidFill>
                <a:schemeClr val="tx1">
                  <a:lumMod val="50000"/>
                  <a:lumOff val="50000"/>
                </a:schemeClr>
              </a:solidFill>
              <a:latin typeface="仿宋" panose="02010609060101010101" pitchFamily="49" charset="-122"/>
              <a:ea typeface="仿宋" panose="02010609060101010101" pitchFamily="49" charset="-122"/>
            </a:endParaRPr>
          </a:p>
        </p:txBody>
      </p:sp>
      <p:pic>
        <p:nvPicPr>
          <p:cNvPr id="11" name="图片 10">
            <a:extLst>
              <a:ext uri="{FF2B5EF4-FFF2-40B4-BE49-F238E27FC236}">
                <a16:creationId xmlns:a16="http://schemas.microsoft.com/office/drawing/2014/main" id="{19700B36-2CE6-4ACA-80FB-BFD7F547F8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0182" y="1861578"/>
            <a:ext cx="6581725" cy="344803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2393DA7-947C-4D32-83E9-D3A97B5B3411}"/>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174746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2915279"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初步研究思路</a:t>
            </a:r>
          </a:p>
        </p:txBody>
      </p:sp>
      <p:grpSp>
        <p:nvGrpSpPr>
          <p:cNvPr id="5" name="组合 4">
            <a:extLst>
              <a:ext uri="{FF2B5EF4-FFF2-40B4-BE49-F238E27FC236}">
                <a16:creationId xmlns:a16="http://schemas.microsoft.com/office/drawing/2014/main" id="{9A2A08C0-2BDC-4D60-B5CD-E83209BFD260}"/>
              </a:ext>
            </a:extLst>
          </p:cNvPr>
          <p:cNvGrpSpPr/>
          <p:nvPr/>
        </p:nvGrpSpPr>
        <p:grpSpPr>
          <a:xfrm>
            <a:off x="4790588" y="1472698"/>
            <a:ext cx="2474725" cy="3689064"/>
            <a:chOff x="4929603" y="1453648"/>
            <a:chExt cx="2474725" cy="3689064"/>
          </a:xfrm>
        </p:grpSpPr>
        <p:grpSp>
          <p:nvGrpSpPr>
            <p:cNvPr id="9" name="组合 8">
              <a:extLst>
                <a:ext uri="{FF2B5EF4-FFF2-40B4-BE49-F238E27FC236}">
                  <a16:creationId xmlns:a16="http://schemas.microsoft.com/office/drawing/2014/main" id="{FE46DAA3-5FF8-4F58-8BCA-990E14495E54}"/>
                </a:ext>
              </a:extLst>
            </p:cNvPr>
            <p:cNvGrpSpPr/>
            <p:nvPr/>
          </p:nvGrpSpPr>
          <p:grpSpPr>
            <a:xfrm>
              <a:off x="4929603" y="1453648"/>
              <a:ext cx="2474725" cy="1695782"/>
              <a:chOff x="4723968" y="684109"/>
              <a:chExt cx="2474725" cy="1695782"/>
            </a:xfrm>
          </p:grpSpPr>
          <p:pic>
            <p:nvPicPr>
              <p:cNvPr id="10" name="图片 9">
                <a:extLst>
                  <a:ext uri="{FF2B5EF4-FFF2-40B4-BE49-F238E27FC236}">
                    <a16:creationId xmlns:a16="http://schemas.microsoft.com/office/drawing/2014/main" id="{A4E2C470-DBAF-4AF9-A624-7085DCC97DDA}"/>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831" b="89831" l="0" r="89853">
                            <a14:foregroundMark x1="5401" y1="67119" x2="24714" y2="67797"/>
                            <a14:backgroundMark x1="46481" y1="68814" x2="62193" y2="69153"/>
                          </a14:backgroundRemoval>
                        </a14:imgEffect>
                      </a14:imgLayer>
                    </a14:imgProps>
                  </a:ext>
                </a:extLst>
              </a:blip>
              <a:srcRect t="39658" r="64626"/>
              <a:stretch/>
            </p:blipFill>
            <p:spPr>
              <a:xfrm>
                <a:off x="4723968" y="684109"/>
                <a:ext cx="2474725" cy="1695782"/>
              </a:xfrm>
              <a:prstGeom prst="rect">
                <a:avLst/>
              </a:prstGeom>
            </p:spPr>
          </p:pic>
          <p:sp>
            <p:nvSpPr>
              <p:cNvPr id="11" name="文本框 10">
                <a:extLst>
                  <a:ext uri="{FF2B5EF4-FFF2-40B4-BE49-F238E27FC236}">
                    <a16:creationId xmlns:a16="http://schemas.microsoft.com/office/drawing/2014/main" id="{49F250F5-ABA3-48DD-A87E-117C83E73456}"/>
                  </a:ext>
                </a:extLst>
              </p:cNvPr>
              <p:cNvSpPr txBox="1"/>
              <p:nvPr/>
            </p:nvSpPr>
            <p:spPr>
              <a:xfrm>
                <a:off x="4922703" y="1106682"/>
                <a:ext cx="2031325"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统计建模</a:t>
                </a:r>
              </a:p>
            </p:txBody>
          </p:sp>
        </p:grpSp>
        <p:sp>
          <p:nvSpPr>
            <p:cNvPr id="3" name="文本框 2">
              <a:extLst>
                <a:ext uri="{FF2B5EF4-FFF2-40B4-BE49-F238E27FC236}">
                  <a16:creationId xmlns:a16="http://schemas.microsoft.com/office/drawing/2014/main" id="{7B74237D-94D7-4D94-A462-A85DCCC023A6}"/>
                </a:ext>
              </a:extLst>
            </p:cNvPr>
            <p:cNvSpPr txBox="1"/>
            <p:nvPr/>
          </p:nvSpPr>
          <p:spPr>
            <a:xfrm>
              <a:off x="5265251" y="3203720"/>
              <a:ext cx="1755609" cy="1938992"/>
            </a:xfrm>
            <a:prstGeom prst="rect">
              <a:avLst/>
            </a:prstGeom>
            <a:noFill/>
          </p:spPr>
          <p:txBody>
            <a:bodyPr wrap="none" rtlCol="0">
              <a:spAutoFit/>
            </a:bodyPr>
            <a:lstStyle/>
            <a:p>
              <a:pPr marL="285750" indent="-285750">
                <a:buFont typeface="Arial" panose="020B0604020202020204" pitchFamily="34" charset="0"/>
                <a:buChar char="•"/>
              </a:pPr>
              <a:r>
                <a:rPr lang="zh-CN" altLang="en-US"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模型构建</a:t>
              </a:r>
              <a:endParaRPr lang="en-US" altLang="zh-CN" sz="2000" kern="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结果与分析</a:t>
              </a:r>
              <a:endParaRPr lang="en-US" altLang="zh-CN"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en-US" altLang="zh-CN"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sz="2000" dirty="0"/>
            </a:p>
          </p:txBody>
        </p:sp>
      </p:grpSp>
      <p:grpSp>
        <p:nvGrpSpPr>
          <p:cNvPr id="2" name="组合 1">
            <a:extLst>
              <a:ext uri="{FF2B5EF4-FFF2-40B4-BE49-F238E27FC236}">
                <a16:creationId xmlns:a16="http://schemas.microsoft.com/office/drawing/2014/main" id="{3FD7DA58-A310-49E2-8C1A-AB8A50519E38}"/>
              </a:ext>
            </a:extLst>
          </p:cNvPr>
          <p:cNvGrpSpPr/>
          <p:nvPr/>
        </p:nvGrpSpPr>
        <p:grpSpPr>
          <a:xfrm>
            <a:off x="1265651" y="1400283"/>
            <a:ext cx="2623130" cy="3761479"/>
            <a:chOff x="1404666" y="1381233"/>
            <a:chExt cx="2623130" cy="3761479"/>
          </a:xfrm>
        </p:grpSpPr>
        <p:grpSp>
          <p:nvGrpSpPr>
            <p:cNvPr id="6" name="组合 5">
              <a:extLst>
                <a:ext uri="{FF2B5EF4-FFF2-40B4-BE49-F238E27FC236}">
                  <a16:creationId xmlns:a16="http://schemas.microsoft.com/office/drawing/2014/main" id="{5B46BFB4-AFCD-49FC-944F-5CBF6C1599A6}"/>
                </a:ext>
              </a:extLst>
            </p:cNvPr>
            <p:cNvGrpSpPr/>
            <p:nvPr/>
          </p:nvGrpSpPr>
          <p:grpSpPr>
            <a:xfrm>
              <a:off x="1404666" y="1381233"/>
              <a:ext cx="2623130" cy="1832268"/>
              <a:chOff x="1392250" y="2174595"/>
              <a:chExt cx="2623130" cy="1832268"/>
            </a:xfrm>
          </p:grpSpPr>
          <p:pic>
            <p:nvPicPr>
              <p:cNvPr id="7" name="图片 6">
                <a:extLst>
                  <a:ext uri="{FF2B5EF4-FFF2-40B4-BE49-F238E27FC236}">
                    <a16:creationId xmlns:a16="http://schemas.microsoft.com/office/drawing/2014/main" id="{EEE247B9-2420-4CDC-BC24-40017CFB36AB}"/>
                  </a:ext>
                </a:extLst>
              </p:cNvPr>
              <p:cNvPicPr>
                <a:picLocks noChangeAspect="1"/>
              </p:cNvPicPr>
              <p:nvPr/>
            </p:nvPicPr>
            <p:blipFill rotWithShape="1">
              <a:blip r:embed="rId5">
                <a:extLst>
                  <a:ext uri="{BEBA8EAE-BF5A-486C-A8C5-ECC9F3942E4B}">
                    <a14:imgProps xmlns:a14="http://schemas.microsoft.com/office/drawing/2010/main">
                      <a14:imgLayer r:embed="rId4">
                        <a14:imgEffect>
                          <a14:backgroundRemoval t="10000" b="90000" l="10000" r="90000"/>
                        </a14:imgEffect>
                      </a14:imgLayer>
                    </a14:imgProps>
                  </a:ext>
                </a:extLst>
              </a:blip>
              <a:srcRect l="30781" t="34801" r="32168"/>
              <a:stretch/>
            </p:blipFill>
            <p:spPr>
              <a:xfrm>
                <a:off x="1392250" y="2174595"/>
                <a:ext cx="2623130" cy="1832268"/>
              </a:xfrm>
              <a:prstGeom prst="rect">
                <a:avLst/>
              </a:prstGeom>
            </p:spPr>
          </p:pic>
          <p:sp>
            <p:nvSpPr>
              <p:cNvPr id="8" name="文本框 7">
                <a:extLst>
                  <a:ext uri="{FF2B5EF4-FFF2-40B4-BE49-F238E27FC236}">
                    <a16:creationId xmlns:a16="http://schemas.microsoft.com/office/drawing/2014/main" id="{40D02AAD-F9D5-4ECE-92A9-1B7772730FC7}"/>
                  </a:ext>
                </a:extLst>
              </p:cNvPr>
              <p:cNvSpPr txBox="1"/>
              <p:nvPr/>
            </p:nvSpPr>
            <p:spPr>
              <a:xfrm>
                <a:off x="1687833" y="2670663"/>
                <a:ext cx="2031325"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描述分析</a:t>
                </a:r>
              </a:p>
            </p:txBody>
          </p:sp>
        </p:grpSp>
        <p:sp>
          <p:nvSpPr>
            <p:cNvPr id="4" name="文本框 3">
              <a:extLst>
                <a:ext uri="{FF2B5EF4-FFF2-40B4-BE49-F238E27FC236}">
                  <a16:creationId xmlns:a16="http://schemas.microsoft.com/office/drawing/2014/main" id="{33EFE513-A157-49A2-B931-6563E71CFF6E}"/>
                </a:ext>
              </a:extLst>
            </p:cNvPr>
            <p:cNvSpPr txBox="1"/>
            <p:nvPr/>
          </p:nvSpPr>
          <p:spPr>
            <a:xfrm>
              <a:off x="1554520" y="3203720"/>
              <a:ext cx="2322782" cy="1938992"/>
            </a:xfrm>
            <a:prstGeom prst="rect">
              <a:avLst/>
            </a:prstGeom>
            <a:noFill/>
          </p:spPr>
          <p:txBody>
            <a:bodyPr wrap="square" rtlCol="0">
              <a:spAutoFit/>
            </a:bodyPr>
            <a:lstStyle/>
            <a:p>
              <a:pPr marL="285750" indent="-285750">
                <a:buFont typeface="Arial" panose="020B0604020202020204" pitchFamily="34" charset="0"/>
                <a:buChar char="•"/>
              </a:pPr>
              <a:r>
                <a:rPr lang="zh-CN" altLang="en-US"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球员能力分析</a:t>
              </a:r>
              <a:endParaRPr lang="en-US" altLang="zh-CN"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2000" kern="0" dirty="0">
                  <a:latin typeface="Times New Roman" panose="02020603050405020304" pitchFamily="18" charset="0"/>
                  <a:ea typeface="楷体" panose="02010609060101010101" pitchFamily="49" charset="-122"/>
                  <a:cs typeface="Times New Roman" panose="02020603050405020304" pitchFamily="18" charset="0"/>
                </a:rPr>
                <a:t>球队水平分析</a:t>
              </a:r>
              <a:endParaRPr lang="en-US" altLang="zh-CN"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en-US" altLang="zh-CN" sz="2000" kern="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sz="2000" dirty="0"/>
            </a:p>
          </p:txBody>
        </p:sp>
      </p:grpSp>
      <p:grpSp>
        <p:nvGrpSpPr>
          <p:cNvPr id="15" name="组合 14">
            <a:extLst>
              <a:ext uri="{FF2B5EF4-FFF2-40B4-BE49-F238E27FC236}">
                <a16:creationId xmlns:a16="http://schemas.microsoft.com/office/drawing/2014/main" id="{4B0CC937-5FED-4371-87C4-33DC82D41203}"/>
              </a:ext>
            </a:extLst>
          </p:cNvPr>
          <p:cNvGrpSpPr/>
          <p:nvPr/>
        </p:nvGrpSpPr>
        <p:grpSpPr>
          <a:xfrm>
            <a:off x="8277142" y="1400283"/>
            <a:ext cx="2607165" cy="4014966"/>
            <a:chOff x="8416157" y="1381233"/>
            <a:chExt cx="2607165" cy="4014966"/>
          </a:xfrm>
        </p:grpSpPr>
        <p:grpSp>
          <p:nvGrpSpPr>
            <p:cNvPr id="12" name="组合 11">
              <a:extLst>
                <a:ext uri="{FF2B5EF4-FFF2-40B4-BE49-F238E27FC236}">
                  <a16:creationId xmlns:a16="http://schemas.microsoft.com/office/drawing/2014/main" id="{E33C7B5F-5A2B-4279-9230-E0B4F26D76C0}"/>
                </a:ext>
              </a:extLst>
            </p:cNvPr>
            <p:cNvGrpSpPr/>
            <p:nvPr/>
          </p:nvGrpSpPr>
          <p:grpSpPr>
            <a:xfrm>
              <a:off x="8416157" y="1381233"/>
              <a:ext cx="2607165" cy="1832268"/>
              <a:chOff x="7497613" y="649420"/>
              <a:chExt cx="2607165" cy="1832268"/>
            </a:xfrm>
          </p:grpSpPr>
          <p:pic>
            <p:nvPicPr>
              <p:cNvPr id="13" name="图片 12">
                <a:extLst>
                  <a:ext uri="{FF2B5EF4-FFF2-40B4-BE49-F238E27FC236}">
                    <a16:creationId xmlns:a16="http://schemas.microsoft.com/office/drawing/2014/main" id="{F2CB1D5A-CFB2-460D-916D-AC46E217A6F0}"/>
                  </a:ext>
                </a:extLst>
              </p:cNvPr>
              <p:cNvPicPr>
                <a:picLocks noChangeAspect="1"/>
              </p:cNvPicPr>
              <p:nvPr/>
            </p:nvPicPr>
            <p:blipFill rotWithShape="1">
              <a:blip r:embed="rId6">
                <a:extLst>
                  <a:ext uri="{BEBA8EAE-BF5A-486C-A8C5-ECC9F3942E4B}">
                    <a14:imgProps xmlns:a14="http://schemas.microsoft.com/office/drawing/2010/main">
                      <a14:imgLayer r:embed="rId4">
                        <a14:imgEffect>
                          <a14:backgroundRemoval t="9831" b="89831" l="9984" r="100000">
                            <a14:foregroundMark x1="74959" y1="68814" x2="95581" y2="70169"/>
                            <a14:backgroundMark x1="42553" y1="68814" x2="61211" y2="66780"/>
                          </a14:backgroundRemoval>
                        </a14:imgEffect>
                      </a14:imgLayer>
                    </a14:imgProps>
                  </a:ext>
                </a:extLst>
              </a:blip>
              <a:srcRect l="63596" t="34801"/>
              <a:stretch/>
            </p:blipFill>
            <p:spPr>
              <a:xfrm>
                <a:off x="7497613" y="649420"/>
                <a:ext cx="2474725" cy="1832268"/>
              </a:xfrm>
              <a:prstGeom prst="rect">
                <a:avLst/>
              </a:prstGeom>
            </p:spPr>
          </p:pic>
          <p:sp>
            <p:nvSpPr>
              <p:cNvPr id="14" name="文本框 13">
                <a:extLst>
                  <a:ext uri="{FF2B5EF4-FFF2-40B4-BE49-F238E27FC236}">
                    <a16:creationId xmlns:a16="http://schemas.microsoft.com/office/drawing/2014/main" id="{98E658DB-19AF-47C1-B3EB-332264E8A9E0}"/>
                  </a:ext>
                </a:extLst>
              </p:cNvPr>
              <p:cNvSpPr txBox="1"/>
              <p:nvPr/>
            </p:nvSpPr>
            <p:spPr>
              <a:xfrm>
                <a:off x="7611788" y="1144408"/>
                <a:ext cx="2492990"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进一步设想</a:t>
                </a:r>
              </a:p>
            </p:txBody>
          </p:sp>
        </p:grpSp>
        <p:sp>
          <p:nvSpPr>
            <p:cNvPr id="19" name="文本框 18">
              <a:extLst>
                <a:ext uri="{FF2B5EF4-FFF2-40B4-BE49-F238E27FC236}">
                  <a16:creationId xmlns:a16="http://schemas.microsoft.com/office/drawing/2014/main" id="{F175C6B4-FECC-4173-A07C-26DA72BFD85F}"/>
                </a:ext>
              </a:extLst>
            </p:cNvPr>
            <p:cNvSpPr txBox="1"/>
            <p:nvPr/>
          </p:nvSpPr>
          <p:spPr>
            <a:xfrm>
              <a:off x="8770782" y="3149430"/>
              <a:ext cx="2012089" cy="2246769"/>
            </a:xfrm>
            <a:prstGeom prst="rect">
              <a:avLst/>
            </a:prstGeom>
            <a:noFill/>
          </p:spPr>
          <p:txBody>
            <a:bodyPr wrap="none" rtlCol="0">
              <a:spAutoFit/>
            </a:bodyPr>
            <a:lstStyle/>
            <a:p>
              <a:pPr marL="285750" indent="-285750">
                <a:buFont typeface="Arial" panose="020B0604020202020204" pitchFamily="34" charset="0"/>
                <a:buChar char="•"/>
              </a:pPr>
              <a:r>
                <a:rPr lang="zh-CN" altLang="en-US" sz="2000" kern="0" dirty="0">
                  <a:latin typeface="Times New Roman" panose="02020603050405020304" pitchFamily="18" charset="0"/>
                  <a:ea typeface="楷体" panose="02010609060101010101" pitchFamily="49" charset="-122"/>
                  <a:cs typeface="Times New Roman" panose="02020603050405020304" pitchFamily="18" charset="0"/>
                </a:rPr>
                <a:t>描述分析方面</a:t>
              </a:r>
              <a:endParaRPr lang="en-US" altLang="zh-CN" sz="2000" kern="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统计建模方面</a:t>
              </a:r>
              <a:endParaRPr lang="en-US" altLang="zh-CN"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en-US" altLang="zh-CN"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p>
            <a:p>
              <a:pPr marL="285750" indent="-285750">
                <a:buFont typeface="Arial" panose="020B0604020202020204" pitchFamily="34" charset="0"/>
                <a:buChar char="•"/>
              </a:pPr>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sz="2000" dirty="0"/>
            </a:p>
          </p:txBody>
        </p:sp>
      </p:grpSp>
      <p:pic>
        <p:nvPicPr>
          <p:cNvPr id="20" name="图片 19">
            <a:extLst>
              <a:ext uri="{FF2B5EF4-FFF2-40B4-BE49-F238E27FC236}">
                <a16:creationId xmlns:a16="http://schemas.microsoft.com/office/drawing/2014/main" id="{65C76623-52C4-4EA2-9E10-5F0709EA21B8}"/>
              </a:ext>
            </a:extLst>
          </p:cNvPr>
          <p:cNvPicPr>
            <a:picLocks noChangeAspect="1"/>
          </p:cNvPicPr>
          <p:nvPr/>
        </p:nvPicPr>
        <p:blipFill rotWithShape="1">
          <a:blip r:embed="rId7">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
        <p:nvSpPr>
          <p:cNvPr id="24" name="文本框 23">
            <a:extLst>
              <a:ext uri="{FF2B5EF4-FFF2-40B4-BE49-F238E27FC236}">
                <a16:creationId xmlns:a16="http://schemas.microsoft.com/office/drawing/2014/main" id="{7788F845-D0F8-4B81-92C0-C7B4D8B82B1E}"/>
              </a:ext>
            </a:extLst>
          </p:cNvPr>
          <p:cNvSpPr txBox="1"/>
          <p:nvPr/>
        </p:nvSpPr>
        <p:spPr>
          <a:xfrm>
            <a:off x="3592559" y="1947085"/>
            <a:ext cx="1446045" cy="738664"/>
          </a:xfrm>
          <a:prstGeom prst="rect">
            <a:avLst/>
          </a:prstGeom>
          <a:noFill/>
        </p:spPr>
        <p:txBody>
          <a:bodyPr wrap="square">
            <a:spAutoFit/>
          </a:bodyPr>
          <a:lstStyle/>
          <a:p>
            <a:pPr>
              <a:spcBef>
                <a:spcPts val="1200"/>
              </a:spcBef>
            </a:pPr>
            <a:r>
              <a:rPr lang="zh-CN" altLang="en-US" sz="16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为变量选择</a:t>
            </a:r>
            <a:endParaRPr lang="en-US" altLang="zh-CN" sz="16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a:spcBef>
                <a:spcPts val="1200"/>
              </a:spcBef>
            </a:pPr>
            <a:r>
              <a:rPr lang="zh-CN" altLang="en-US" sz="16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提供一定依据</a:t>
            </a:r>
            <a:endParaRPr lang="zh-CN" altLang="en-US" sz="1600" dirty="0"/>
          </a:p>
        </p:txBody>
      </p:sp>
      <p:cxnSp>
        <p:nvCxnSpPr>
          <p:cNvPr id="17" name="直接箭头连接符 16">
            <a:extLst>
              <a:ext uri="{FF2B5EF4-FFF2-40B4-BE49-F238E27FC236}">
                <a16:creationId xmlns:a16="http://schemas.microsoft.com/office/drawing/2014/main" id="{8FE8B682-4878-4006-B477-F8B4D583FEFF}"/>
              </a:ext>
            </a:extLst>
          </p:cNvPr>
          <p:cNvCxnSpPr>
            <a:cxnSpLocks/>
          </p:cNvCxnSpPr>
          <p:nvPr/>
        </p:nvCxnSpPr>
        <p:spPr>
          <a:xfrm>
            <a:off x="3593293" y="2316417"/>
            <a:ext cx="1396764" cy="16413"/>
          </a:xfrm>
          <a:prstGeom prst="straightConnector1">
            <a:avLst/>
          </a:prstGeom>
          <a:ln w="57150">
            <a:solidFill>
              <a:srgbClr val="C3DDE5"/>
            </a:solidFill>
            <a:tailEnd type="triangle"/>
          </a:ln>
        </p:spPr>
        <p:style>
          <a:lnRef idx="1">
            <a:schemeClr val="accent6"/>
          </a:lnRef>
          <a:fillRef idx="0">
            <a:schemeClr val="accent6"/>
          </a:fillRef>
          <a:effectRef idx="0">
            <a:schemeClr val="accent6"/>
          </a:effectRef>
          <a:fontRef idx="minor">
            <a:schemeClr val="tx1"/>
          </a:fontRef>
        </p:style>
      </p:cxnSp>
      <p:sp>
        <p:nvSpPr>
          <p:cNvPr id="25" name="文本框 24">
            <a:extLst>
              <a:ext uri="{FF2B5EF4-FFF2-40B4-BE49-F238E27FC236}">
                <a16:creationId xmlns:a16="http://schemas.microsoft.com/office/drawing/2014/main" id="{76A0FBC7-E79B-46E2-99D3-57DBC8118844}"/>
              </a:ext>
            </a:extLst>
          </p:cNvPr>
          <p:cNvSpPr txBox="1"/>
          <p:nvPr/>
        </p:nvSpPr>
        <p:spPr>
          <a:xfrm>
            <a:off x="7051404" y="1930672"/>
            <a:ext cx="1446045" cy="738664"/>
          </a:xfrm>
          <a:prstGeom prst="rect">
            <a:avLst/>
          </a:prstGeom>
          <a:noFill/>
        </p:spPr>
        <p:txBody>
          <a:bodyPr wrap="square">
            <a:spAutoFit/>
          </a:bodyPr>
          <a:lstStyle/>
          <a:p>
            <a:pPr>
              <a:spcBef>
                <a:spcPts val="1200"/>
              </a:spcBef>
            </a:pPr>
            <a:r>
              <a:rPr lang="zh-CN" altLang="en-US" sz="16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现有的不足</a:t>
            </a:r>
            <a:endParaRPr lang="en-US" altLang="zh-CN" sz="16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a:spcBef>
                <a:spcPts val="1200"/>
              </a:spcBef>
            </a:pPr>
            <a:r>
              <a:rPr lang="zh-CN" altLang="en-US" sz="16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未尝试的方面</a:t>
            </a:r>
            <a:endParaRPr lang="zh-CN" altLang="en-US" sz="1600" dirty="0"/>
          </a:p>
        </p:txBody>
      </p:sp>
      <p:cxnSp>
        <p:nvCxnSpPr>
          <p:cNvPr id="26" name="直接箭头连接符 25">
            <a:extLst>
              <a:ext uri="{FF2B5EF4-FFF2-40B4-BE49-F238E27FC236}">
                <a16:creationId xmlns:a16="http://schemas.microsoft.com/office/drawing/2014/main" id="{E00ED1EE-0F3D-43F0-899C-22B65D32F116}"/>
              </a:ext>
            </a:extLst>
          </p:cNvPr>
          <p:cNvCxnSpPr>
            <a:cxnSpLocks/>
          </p:cNvCxnSpPr>
          <p:nvPr/>
        </p:nvCxnSpPr>
        <p:spPr>
          <a:xfrm>
            <a:off x="7025475" y="2300004"/>
            <a:ext cx="1396764" cy="16413"/>
          </a:xfrm>
          <a:prstGeom prst="straightConnector1">
            <a:avLst/>
          </a:prstGeom>
          <a:ln w="57150">
            <a:solidFill>
              <a:srgbClr val="C3DDE5"/>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71533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a:t>
            </a:r>
          </a:p>
        </p:txBody>
      </p:sp>
      <p:sp>
        <p:nvSpPr>
          <p:cNvPr id="10" name="文本框 9">
            <a:extLst>
              <a:ext uri="{FF2B5EF4-FFF2-40B4-BE49-F238E27FC236}">
                <a16:creationId xmlns:a16="http://schemas.microsoft.com/office/drawing/2014/main" id="{D4EB17C9-17C8-4005-ABD9-50CD81F7EDE9}"/>
              </a:ext>
            </a:extLst>
          </p:cNvPr>
          <p:cNvSpPr txBox="1"/>
          <p:nvPr/>
        </p:nvSpPr>
        <p:spPr>
          <a:xfrm>
            <a:off x="635722" y="4696772"/>
            <a:ext cx="10016808" cy="1631216"/>
          </a:xfrm>
          <a:prstGeom prst="rect">
            <a:avLst/>
          </a:prstGeom>
          <a:noFill/>
        </p:spPr>
        <p:txBody>
          <a:bodyPr wrap="square">
            <a:spAutoFit/>
          </a:bodyPr>
          <a:lstStyle/>
          <a:p>
            <a:pPr marL="342900" indent="-34290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球员能力的变量共有 </a:t>
            </a:r>
            <a:r>
              <a:rPr lang="en-US" altLang="zh-CN" sz="2000" b="1" dirty="0">
                <a:latin typeface="楷体" panose="02010609060101010101" pitchFamily="49" charset="-122"/>
                <a:ea typeface="楷体" panose="02010609060101010101" pitchFamily="49" charset="-122"/>
              </a:rPr>
              <a:t>42</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个，全部进行描述分析过于复杂</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342900" indent="-34290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参照 </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FIFA </a:t>
            </a:r>
            <a:r>
              <a:rPr lang="zh-CN" altLang="en-US" sz="2000" b="1" dirty="0">
                <a:latin typeface="楷体" panose="02010609060101010101" pitchFamily="49" charset="-122"/>
                <a:ea typeface="楷体" panose="02010609060101010101" pitchFamily="49" charset="-122"/>
              </a:rPr>
              <a:t>官网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划分球员的六维能力</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342900" indent="-34290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将得分映射到 </a:t>
            </a:r>
            <a:r>
              <a:rPr lang="en-US" altLang="zh-CN" sz="2000" b="1" dirty="0">
                <a:latin typeface="楷体" panose="02010609060101010101" pitchFamily="49" charset="-122"/>
                <a:ea typeface="楷体" panose="02010609060101010101" pitchFamily="49" charset="-122"/>
              </a:rPr>
              <a:t>0-10</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之间</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p:txBody>
      </p:sp>
      <p:pic>
        <p:nvPicPr>
          <p:cNvPr id="6" name="图片 5">
            <a:extLst>
              <a:ext uri="{FF2B5EF4-FFF2-40B4-BE49-F238E27FC236}">
                <a16:creationId xmlns:a16="http://schemas.microsoft.com/office/drawing/2014/main" id="{5C7D2CED-6D22-4746-BC8B-61C417CCE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722" y="1462684"/>
            <a:ext cx="10016808" cy="286802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A24E3494-A3D3-48EA-8006-735823AC5C15}"/>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190104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球员能力分析：不同联赛球员的对比</a:t>
            </a:r>
          </a:p>
        </p:txBody>
      </p:sp>
      <p:pic>
        <p:nvPicPr>
          <p:cNvPr id="8" name="Picture 2">
            <a:extLst>
              <a:ext uri="{FF2B5EF4-FFF2-40B4-BE49-F238E27FC236}">
                <a16:creationId xmlns:a16="http://schemas.microsoft.com/office/drawing/2014/main" id="{CB70FA58-C55B-4DE2-8F06-74673A14AB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940" y="1679979"/>
            <a:ext cx="6545249" cy="4544037"/>
          </a:xfrm>
          <a:prstGeom prst="rect">
            <a:avLst/>
          </a:prstGeom>
          <a:noFill/>
          <a:effectLst/>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27766968-3D58-4B40-8764-07A5989DB30E}"/>
              </a:ext>
            </a:extLst>
          </p:cNvPr>
          <p:cNvSpPr txBox="1"/>
          <p:nvPr/>
        </p:nvSpPr>
        <p:spPr>
          <a:xfrm>
            <a:off x="248396" y="2178361"/>
            <a:ext cx="4384564" cy="2862322"/>
          </a:xfrm>
          <a:prstGeom prst="rect">
            <a:avLst/>
          </a:prstGeom>
          <a:noFill/>
        </p:spPr>
        <p:txBody>
          <a:bodyPr wrap="square">
            <a:spAutoFit/>
          </a:bodyPr>
          <a:lstStyle/>
          <a:p>
            <a:pPr>
              <a:lnSpc>
                <a:spcPct val="100000"/>
              </a:lnSpc>
              <a:spcBef>
                <a:spcPts val="1200"/>
              </a:spcBef>
              <a:spcAft>
                <a:spcPts val="1200"/>
              </a:spcAft>
            </a:pPr>
            <a:r>
              <a:rPr lang="zh-CN" altLang="en-US" sz="2000" dirty="0">
                <a:solidFill>
                  <a:schemeClr val="tx1">
                    <a:lumMod val="50000"/>
                    <a:lumOff val="50000"/>
                  </a:schemeClr>
                </a:solidFill>
                <a:latin typeface="黑体" panose="02010609060101010101" pitchFamily="49" charset="-122"/>
                <a:ea typeface="黑体" panose="02010609060101010101" pitchFamily="49" charset="-122"/>
              </a:rPr>
              <a:t>将</a:t>
            </a:r>
            <a:r>
              <a:rPr lang="en-US" altLang="zh-CN" sz="2000" dirty="0">
                <a:solidFill>
                  <a:schemeClr val="tx1">
                    <a:lumMod val="50000"/>
                    <a:lumOff val="50000"/>
                  </a:schemeClr>
                </a:solidFill>
                <a:latin typeface="黑体" panose="02010609060101010101" pitchFamily="49" charset="-122"/>
                <a:ea typeface="黑体" panose="02010609060101010101" pitchFamily="49" charset="-122"/>
              </a:rPr>
              <a:t>11</a:t>
            </a:r>
            <a:r>
              <a:rPr lang="zh-CN" altLang="en-US" sz="2000" dirty="0">
                <a:solidFill>
                  <a:schemeClr val="tx1">
                    <a:lumMod val="50000"/>
                    <a:lumOff val="50000"/>
                  </a:schemeClr>
                </a:solidFill>
                <a:latin typeface="黑体" panose="02010609060101010101" pitchFamily="49" charset="-122"/>
                <a:ea typeface="黑体" panose="02010609060101010101" pitchFamily="49" charset="-122"/>
              </a:rPr>
              <a:t>家欧洲联赛一起考虑过于拥挤</a:t>
            </a:r>
            <a:endParaRPr lang="en-US" altLang="zh-CN" sz="2000" dirty="0">
              <a:solidFill>
                <a:schemeClr val="tx1">
                  <a:lumMod val="50000"/>
                  <a:lumOff val="50000"/>
                </a:schemeClr>
              </a:solidFill>
              <a:latin typeface="黑体" panose="02010609060101010101" pitchFamily="49" charset="-122"/>
              <a:ea typeface="黑体" panose="02010609060101010101" pitchFamily="49" charset="-122"/>
            </a:endParaRPr>
          </a:p>
          <a:p>
            <a:pPr>
              <a:lnSpc>
                <a:spcPct val="100000"/>
              </a:lnSpc>
              <a:spcBef>
                <a:spcPts val="1200"/>
              </a:spcBef>
              <a:spcAft>
                <a:spcPts val="1200"/>
              </a:spcAft>
            </a:pPr>
            <a:r>
              <a:rPr lang="zh-CN" altLang="en-US" sz="2000" dirty="0">
                <a:solidFill>
                  <a:schemeClr val="tx1">
                    <a:lumMod val="50000"/>
                    <a:lumOff val="50000"/>
                  </a:schemeClr>
                </a:solidFill>
                <a:effectLst/>
                <a:latin typeface="黑体" panose="02010609060101010101" pitchFamily="49" charset="-122"/>
                <a:ea typeface="黑体" panose="02010609060101010101" pitchFamily="49" charset="-122"/>
              </a:rPr>
              <a:t>按照规模将</a:t>
            </a:r>
            <a:r>
              <a:rPr lang="zh-CN" altLang="en-US" sz="2000" dirty="0">
                <a:solidFill>
                  <a:schemeClr val="tx1">
                    <a:lumMod val="50000"/>
                    <a:lumOff val="50000"/>
                  </a:schemeClr>
                </a:solidFill>
                <a:latin typeface="黑体" panose="02010609060101010101" pitchFamily="49" charset="-122"/>
                <a:ea typeface="黑体" panose="02010609060101010101" pitchFamily="49" charset="-122"/>
              </a:rPr>
              <a:t>其</a:t>
            </a:r>
            <a:r>
              <a:rPr lang="zh-CN" altLang="en-US" sz="2000" dirty="0">
                <a:solidFill>
                  <a:schemeClr val="tx1">
                    <a:lumMod val="50000"/>
                    <a:lumOff val="50000"/>
                  </a:schemeClr>
                </a:solidFill>
                <a:effectLst/>
                <a:latin typeface="黑体" panose="02010609060101010101" pitchFamily="49" charset="-122"/>
                <a:ea typeface="黑体" panose="02010609060101010101" pitchFamily="49" charset="-122"/>
              </a:rPr>
              <a:t>分为两部分</a:t>
            </a:r>
            <a:endParaRPr lang="en-US" altLang="zh-CN" sz="2000" dirty="0">
              <a:solidFill>
                <a:schemeClr val="tx1">
                  <a:lumMod val="50000"/>
                  <a:lumOff val="50000"/>
                </a:schemeClr>
              </a:solidFill>
              <a:latin typeface="黑体" panose="02010609060101010101" pitchFamily="49" charset="-122"/>
              <a:ea typeface="黑体" panose="02010609060101010101" pitchFamily="49" charset="-122"/>
            </a:endParaRPr>
          </a:p>
          <a:p>
            <a:pPr marL="171450" indent="-171450">
              <a:spcBef>
                <a:spcPts val="1200"/>
              </a:spcBef>
              <a:spcAft>
                <a:spcPts val="1200"/>
              </a:spcAft>
              <a:buFont typeface="Arial" panose="020B0604020202020204" pitchFamily="34" charset="0"/>
              <a:buChar char="•"/>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Portugal</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Spain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England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Germany</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Italy</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Netherlands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France</a:t>
            </a:r>
          </a:p>
          <a:p>
            <a:pPr marL="171450" indent="-171450">
              <a:spcBef>
                <a:spcPts val="1200"/>
              </a:spcBef>
              <a:spcAft>
                <a:spcPts val="1200"/>
              </a:spcAft>
              <a:buFont typeface="Arial" panose="020B0604020202020204" pitchFamily="34" charset="0"/>
              <a:buChar char="•"/>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Scotland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Belgium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Switzerland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Poland</a:t>
            </a:r>
          </a:p>
        </p:txBody>
      </p:sp>
      <p:sp>
        <p:nvSpPr>
          <p:cNvPr id="11" name="文本框 10">
            <a:extLst>
              <a:ext uri="{FF2B5EF4-FFF2-40B4-BE49-F238E27FC236}">
                <a16:creationId xmlns:a16="http://schemas.microsoft.com/office/drawing/2014/main" id="{876C18A8-A0FE-4396-A774-42AC6370BEC7}"/>
              </a:ext>
            </a:extLst>
          </p:cNvPr>
          <p:cNvSpPr txBox="1"/>
          <p:nvPr/>
        </p:nvSpPr>
        <p:spPr>
          <a:xfrm>
            <a:off x="5141976" y="6210188"/>
            <a:ext cx="6211824" cy="338554"/>
          </a:xfrm>
          <a:prstGeom prst="rect">
            <a:avLst/>
          </a:prstGeom>
          <a:noFill/>
        </p:spPr>
        <p:txBody>
          <a:bodyPr wrap="square">
            <a:spAutoFit/>
          </a:bodyPr>
          <a:lstStyle/>
          <a:p>
            <a:r>
              <a:rPr lang="en-US" altLang="zh-CN" sz="1600" b="1" dirty="0">
                <a:effectLst/>
                <a:latin typeface="楷体" panose="02010609060101010101" pitchFamily="49" charset="-122"/>
                <a:ea typeface="楷体" panose="02010609060101010101" pitchFamily="49" charset="-122"/>
              </a:rPr>
              <a:t>*</a:t>
            </a:r>
            <a:r>
              <a:rPr lang="zh-CN" altLang="en-US" sz="1600" b="1" dirty="0">
                <a:effectLst/>
                <a:latin typeface="楷体" panose="02010609060101010101" pitchFamily="49" charset="-122"/>
                <a:ea typeface="楷体" panose="02010609060101010101" pitchFamily="49" charset="-122"/>
              </a:rPr>
              <a:t>红色圆圈越大代表该联赛规模越大</a:t>
            </a:r>
            <a:endParaRPr lang="zh-CN" altLang="en-US" sz="1600" b="1" dirty="0">
              <a:latin typeface="楷体" panose="02010609060101010101" pitchFamily="49" charset="-122"/>
              <a:ea typeface="楷体" panose="02010609060101010101" pitchFamily="49" charset="-122"/>
            </a:endParaRPr>
          </a:p>
        </p:txBody>
      </p:sp>
      <p:pic>
        <p:nvPicPr>
          <p:cNvPr id="7" name="图片 6">
            <a:extLst>
              <a:ext uri="{FF2B5EF4-FFF2-40B4-BE49-F238E27FC236}">
                <a16:creationId xmlns:a16="http://schemas.microsoft.com/office/drawing/2014/main" id="{D8C899B5-C99F-4031-8052-CAB513A1B6B6}"/>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1097220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球员能力分析：联赛平均评分</a:t>
            </a:r>
          </a:p>
        </p:txBody>
      </p:sp>
      <p:pic>
        <p:nvPicPr>
          <p:cNvPr id="12" name="Picture 2">
            <a:extLst>
              <a:ext uri="{FF2B5EF4-FFF2-40B4-BE49-F238E27FC236}">
                <a16:creationId xmlns:a16="http://schemas.microsoft.com/office/drawing/2014/main" id="{7E34EA8C-FAE1-48E9-B368-5C5324D3BE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950" b="16509"/>
          <a:stretch/>
        </p:blipFill>
        <p:spPr bwMode="auto">
          <a:xfrm>
            <a:off x="481584" y="1201215"/>
            <a:ext cx="5533321" cy="3681921"/>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5A106A47-3D4A-49BE-B26A-BCA67217BF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7539" b="16845"/>
          <a:stretch/>
        </p:blipFill>
        <p:spPr bwMode="auto">
          <a:xfrm>
            <a:off x="6473526" y="1203719"/>
            <a:ext cx="5607555" cy="3679418"/>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DDFF4C56-5451-4672-B764-DF67429CB045}"/>
              </a:ext>
            </a:extLst>
          </p:cNvPr>
          <p:cNvSpPr txBox="1"/>
          <p:nvPr/>
        </p:nvSpPr>
        <p:spPr>
          <a:xfrm>
            <a:off x="248396" y="4939454"/>
            <a:ext cx="11629937" cy="1323439"/>
          </a:xfrm>
          <a:prstGeom prst="rect">
            <a:avLst/>
          </a:prstGeom>
          <a:noFill/>
        </p:spPr>
        <p:txBody>
          <a:bodyPr wrap="square">
            <a:spAutoFit/>
          </a:bodyPr>
          <a:lstStyle/>
          <a:p>
            <a:pPr marL="285750" indent="-285750">
              <a:lnSpc>
                <a:spcPct val="100000"/>
              </a:lnSpc>
              <a:spcBef>
                <a:spcPts val="1200"/>
              </a:spcBef>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荷兰甲级联赛的水平相比于其他联赛最低</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285750" indent="-285750">
              <a:spcBef>
                <a:spcPts val="1200"/>
              </a:spcBef>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防守水平上各大联赛出现了较大差别，西甲和德甲的防守水平较低，法甲的防守水平最高</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285750" indent="-285750">
              <a:spcBef>
                <a:spcPts val="1200"/>
              </a:spcBef>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不同联赛的球员水平存在明显的区别，在统计建模过程中把球员隶属的联赛纳入考虑</a:t>
            </a:r>
            <a:endParaRPr lang="en-US" altLang="zh-CN" sz="2000" b="1" dirty="0">
              <a:latin typeface="楷体" panose="02010609060101010101" pitchFamily="49" charset="-122"/>
              <a:ea typeface="楷体" panose="02010609060101010101" pitchFamily="49" charset="-122"/>
            </a:endParaRPr>
          </a:p>
        </p:txBody>
      </p:sp>
      <p:pic>
        <p:nvPicPr>
          <p:cNvPr id="7" name="图片 6">
            <a:extLst>
              <a:ext uri="{FF2B5EF4-FFF2-40B4-BE49-F238E27FC236}">
                <a16:creationId xmlns:a16="http://schemas.microsoft.com/office/drawing/2014/main" id="{897889FE-0F48-4A0E-9AA2-55BCE344B0F2}"/>
              </a:ext>
            </a:extLst>
          </p:cNvPr>
          <p:cNvPicPr>
            <a:picLocks noChangeAspect="1"/>
          </p:cNvPicPr>
          <p:nvPr/>
        </p:nvPicPr>
        <p:blipFill rotWithShape="1">
          <a:blip r:embed="rId5">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69866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球员能力分析：明星球员和普通球员对比</a:t>
            </a:r>
          </a:p>
        </p:txBody>
      </p:sp>
      <p:pic>
        <p:nvPicPr>
          <p:cNvPr id="7" name="Picture 2">
            <a:extLst>
              <a:ext uri="{FF2B5EF4-FFF2-40B4-BE49-F238E27FC236}">
                <a16:creationId xmlns:a16="http://schemas.microsoft.com/office/drawing/2014/main" id="{35F9B69B-AA44-4C7A-8CDE-4C9789DB71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898" r="6666"/>
          <a:stretch/>
        </p:blipFill>
        <p:spPr bwMode="auto">
          <a:xfrm>
            <a:off x="393143" y="1426464"/>
            <a:ext cx="4053135" cy="299973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FC8B01DB-A062-4F51-8A92-F611168A63E6}"/>
              </a:ext>
            </a:extLst>
          </p:cNvPr>
          <p:cNvPicPr>
            <a:picLocks noChangeAspect="1"/>
          </p:cNvPicPr>
          <p:nvPr/>
        </p:nvPicPr>
        <p:blipFill rotWithShape="1">
          <a:blip r:embed="rId4">
            <a:extLst>
              <a:ext uri="{28A0092B-C50C-407E-A947-70E740481C1C}">
                <a14:useLocalDpi xmlns:a14="http://schemas.microsoft.com/office/drawing/2010/main" val="0"/>
              </a:ext>
            </a:extLst>
          </a:blip>
          <a:srcRect r="7814"/>
          <a:stretch/>
        </p:blipFill>
        <p:spPr>
          <a:xfrm>
            <a:off x="5596030" y="1797967"/>
            <a:ext cx="5002767" cy="4070110"/>
          </a:xfrm>
          <a:prstGeom prst="rect">
            <a:avLst/>
          </a:prstGeom>
          <a:effectLst>
            <a:outerShdw blurRad="50800" dist="38100" dir="2700000" algn="tl" rotWithShape="0">
              <a:prstClr val="black">
                <a:alpha val="40000"/>
              </a:prstClr>
            </a:outerShdw>
          </a:effectLst>
        </p:spPr>
      </p:pic>
      <p:sp>
        <p:nvSpPr>
          <p:cNvPr id="10" name="文本框 9">
            <a:extLst>
              <a:ext uri="{FF2B5EF4-FFF2-40B4-BE49-F238E27FC236}">
                <a16:creationId xmlns:a16="http://schemas.microsoft.com/office/drawing/2014/main" id="{0DD782F7-B828-4D04-9C86-354AD35A4428}"/>
              </a:ext>
            </a:extLst>
          </p:cNvPr>
          <p:cNvSpPr txBox="1"/>
          <p:nvPr/>
        </p:nvSpPr>
        <p:spPr>
          <a:xfrm>
            <a:off x="248396" y="4665451"/>
            <a:ext cx="4342630" cy="1490152"/>
          </a:xfrm>
          <a:prstGeom prst="rect">
            <a:avLst/>
          </a:prstGeom>
          <a:noFill/>
        </p:spPr>
        <p:txBody>
          <a:bodyPr wrap="square">
            <a:spAutoFit/>
          </a:bodyPr>
          <a:lstStyle/>
          <a:p>
            <a:pPr>
              <a:lnSpc>
                <a:spcPct val="100000"/>
              </a:lnSpc>
              <a:spcBef>
                <a:spcPts val="1200"/>
              </a:spcBef>
              <a:spcAft>
                <a:spcPts val="100"/>
              </a:spcAft>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可以注意到 </a:t>
            </a:r>
            <a:r>
              <a:rPr lang="en-US" altLang="zh-CN" sz="2000" b="1" dirty="0">
                <a:latin typeface="楷体" panose="02010609060101010101" pitchFamily="49" charset="-122"/>
                <a:ea typeface="楷体" panose="02010609060101010101" pitchFamily="49" charset="-122"/>
              </a:rPr>
              <a:t>90</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分以上球员数量极少，符合</a:t>
            </a:r>
            <a:r>
              <a:rPr lang="zh-CN" altLang="en-US" sz="2000" b="1" dirty="0">
                <a:latin typeface="楷体" panose="02010609060101010101" pitchFamily="49" charset="-122"/>
                <a:ea typeface="楷体" panose="02010609060101010101" pitchFamily="49" charset="-122"/>
              </a:rPr>
              <a:t>明星球员</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的定义</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a:lnSpc>
                <a:spcPct val="100000"/>
              </a:lnSpc>
              <a:spcBef>
                <a:spcPts val="1200"/>
              </a:spcBef>
              <a:spcAft>
                <a:spcPts val="100"/>
              </a:spcAft>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而 </a:t>
            </a:r>
            <a:r>
              <a:rPr lang="en-US" altLang="zh-CN" sz="2000" b="1" dirty="0">
                <a:latin typeface="楷体" panose="02010609060101010101" pitchFamily="49" charset="-122"/>
                <a:ea typeface="楷体" panose="02010609060101010101" pitchFamily="49" charset="-122"/>
              </a:rPr>
              <a:t>70</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分以下大约占到 </a:t>
            </a:r>
            <a:r>
              <a:rPr lang="en-US" altLang="zh-CN" sz="2000" b="1" dirty="0">
                <a:latin typeface="楷体" panose="02010609060101010101" pitchFamily="49" charset="-122"/>
                <a:ea typeface="楷体" panose="02010609060101010101" pitchFamily="49" charset="-122"/>
              </a:rPr>
              <a:t>65%</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，应当是</a:t>
            </a:r>
            <a:r>
              <a:rPr lang="zh-CN" altLang="en-US" sz="2000" b="1" dirty="0">
                <a:latin typeface="楷体" panose="02010609060101010101" pitchFamily="49" charset="-122"/>
                <a:ea typeface="楷体" panose="02010609060101010101" pitchFamily="49" charset="-122"/>
              </a:rPr>
              <a:t>普通球员</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的水平</a:t>
            </a:r>
          </a:p>
        </p:txBody>
      </p:sp>
      <p:sp>
        <p:nvSpPr>
          <p:cNvPr id="15" name="文本框 14">
            <a:extLst>
              <a:ext uri="{FF2B5EF4-FFF2-40B4-BE49-F238E27FC236}">
                <a16:creationId xmlns:a16="http://schemas.microsoft.com/office/drawing/2014/main" id="{245C652E-8677-460A-A2C6-E5971E9C9C27}"/>
              </a:ext>
            </a:extLst>
          </p:cNvPr>
          <p:cNvSpPr txBox="1"/>
          <p:nvPr/>
        </p:nvSpPr>
        <p:spPr>
          <a:xfrm>
            <a:off x="5596030" y="989923"/>
            <a:ext cx="5852358" cy="707886"/>
          </a:xfrm>
          <a:prstGeom prst="rect">
            <a:avLst/>
          </a:prstGeom>
          <a:noFill/>
        </p:spPr>
        <p:txBody>
          <a:bodyPr wrap="square">
            <a:spAutoFit/>
          </a:bodyPr>
          <a:lstStyle/>
          <a:p>
            <a:pPr>
              <a:lnSpc>
                <a:spcPct val="100000"/>
              </a:lnSpc>
              <a:spcBef>
                <a:spcPts val="0"/>
              </a:spcBef>
              <a:spcAft>
                <a:spcPts val="0"/>
              </a:spcAft>
            </a:pPr>
            <a:r>
              <a:rPr lang="en-US" altLang="zh-CN" sz="2000" b="1" dirty="0">
                <a:latin typeface="楷体" panose="02010609060101010101" pitchFamily="49" charset="-122"/>
                <a:ea typeface="楷体" panose="02010609060101010101" pitchFamily="49" charset="-122"/>
              </a:rPr>
              <a:t>90</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分以上的球员共 </a:t>
            </a:r>
            <a:r>
              <a:rPr lang="en-US" altLang="zh-CN" sz="2000" b="1" dirty="0">
                <a:latin typeface="楷体" panose="02010609060101010101" pitchFamily="49" charset="-122"/>
                <a:ea typeface="楷体" panose="02010609060101010101" pitchFamily="49" charset="-122"/>
              </a:rPr>
              <a:t>24</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位</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a:lnSpc>
                <a:spcPct val="100000"/>
              </a:lnSpc>
              <a:spcBef>
                <a:spcPts val="0"/>
              </a:spcBef>
              <a:spcAft>
                <a:spcPts val="0"/>
              </a:spcAft>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评分在 </a:t>
            </a:r>
            <a:r>
              <a:rPr lang="en-US" altLang="zh-CN" sz="2000" b="1" dirty="0">
                <a:latin typeface="楷体" panose="02010609060101010101" pitchFamily="49" charset="-122"/>
                <a:ea typeface="楷体" panose="02010609060101010101" pitchFamily="49" charset="-122"/>
              </a:rPr>
              <a:t>70</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分以下的球员 </a:t>
            </a:r>
            <a:r>
              <a:rPr lang="en-US" altLang="zh-CN" sz="2000" b="1" dirty="0">
                <a:latin typeface="楷体" panose="02010609060101010101" pitchFamily="49" charset="-122"/>
                <a:ea typeface="楷体" panose="02010609060101010101" pitchFamily="49" charset="-122"/>
              </a:rPr>
              <a:t>9585</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位</a:t>
            </a:r>
          </a:p>
        </p:txBody>
      </p:sp>
      <p:sp>
        <p:nvSpPr>
          <p:cNvPr id="16" name="文本框 15">
            <a:extLst>
              <a:ext uri="{FF2B5EF4-FFF2-40B4-BE49-F238E27FC236}">
                <a16:creationId xmlns:a16="http://schemas.microsoft.com/office/drawing/2014/main" id="{F08BF805-456D-4577-801A-A73234656637}"/>
              </a:ext>
            </a:extLst>
          </p:cNvPr>
          <p:cNvSpPr txBox="1"/>
          <p:nvPr/>
        </p:nvSpPr>
        <p:spPr>
          <a:xfrm>
            <a:off x="5596030" y="5868077"/>
            <a:ext cx="6254594" cy="861774"/>
          </a:xfrm>
          <a:prstGeom prst="rect">
            <a:avLst/>
          </a:prstGeom>
          <a:noFill/>
        </p:spPr>
        <p:txBody>
          <a:bodyPr wrap="square">
            <a:spAutoFit/>
          </a:bodyPr>
          <a:lstStyle/>
          <a:p>
            <a:pPr marL="285750" indent="-285750">
              <a:spcBef>
                <a:spcPts val="1200"/>
              </a:spcBef>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明星球员在五个能力上都强于普通球员</a:t>
            </a:r>
            <a:endParaRPr lang="en-US" altLang="zh-CN" sz="2000" b="1" dirty="0">
              <a:latin typeface="楷体" panose="02010609060101010101" pitchFamily="49" charset="-122"/>
              <a:ea typeface="楷体" panose="02010609060101010101" pitchFamily="49" charset="-122"/>
            </a:endParaRPr>
          </a:p>
          <a:p>
            <a:pPr marL="285750" indent="-285750">
              <a:spcBef>
                <a:spcPts val="1200"/>
              </a:spcBef>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明星球员防守分低，推测高于</a:t>
            </a:r>
            <a:r>
              <a:rPr lang="en-US" altLang="zh-CN" sz="2000" b="1" dirty="0">
                <a:latin typeface="楷体" panose="02010609060101010101" pitchFamily="49" charset="-122"/>
                <a:ea typeface="楷体" panose="02010609060101010101" pitchFamily="49" charset="-122"/>
              </a:rPr>
              <a:t>90</a:t>
            </a:r>
            <a:r>
              <a:rPr lang="zh-CN" altLang="en-US" sz="2000" b="1" dirty="0">
                <a:latin typeface="楷体" panose="02010609060101010101" pitchFamily="49" charset="-122"/>
                <a:ea typeface="楷体" panose="02010609060101010101" pitchFamily="49" charset="-122"/>
              </a:rPr>
              <a:t>分的防守球员较少</a:t>
            </a:r>
            <a:endParaRPr lang="zh-CN" altLang="en-US" sz="2000" dirty="0"/>
          </a:p>
        </p:txBody>
      </p:sp>
      <p:pic>
        <p:nvPicPr>
          <p:cNvPr id="9" name="图片 8">
            <a:extLst>
              <a:ext uri="{FF2B5EF4-FFF2-40B4-BE49-F238E27FC236}">
                <a16:creationId xmlns:a16="http://schemas.microsoft.com/office/drawing/2014/main" id="{E8262D87-E8EF-458A-82E2-42D93F44A1B9}"/>
              </a:ext>
            </a:extLst>
          </p:cNvPr>
          <p:cNvPicPr>
            <a:picLocks noChangeAspect="1"/>
          </p:cNvPicPr>
          <p:nvPr/>
        </p:nvPicPr>
        <p:blipFill rotWithShape="1">
          <a:blip r:embed="rId5">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411866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01.9872"/>
  <p:tag name="ORIGINALWIDTH" val="382.4522"/>
  <p:tag name="LATEXADDIN" val="\documentclass{article}&#10;\usepackage{amsmath}&#10;\pagestyle{empty}&#10;\begin{document}&#10;&#10;$Y\geq 10$&#10;&#10;&#10;\end{document}"/>
  <p:tag name="IGUANATEXSIZE" val="18"/>
  <p:tag name="IGUANATEXCURSOR" val="90"/>
  <p:tag name="TRANSPARENCY" val="True"/>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608.174"/>
  <p:tag name="LATEXADDIN" val="\documentclass{article}&#10;\usepackage{amsmath}&#10;\pagestyle{empty}&#10;\begin{document}&#10;&#10;$5&lt; Y&lt;10$&#10;&#10;&#10;\end{document}"/>
  <p:tag name="IGUANATEXSIZE" val="18"/>
  <p:tag name="IGUANATEXCURSOR" val="89"/>
  <p:tag name="TRANSPARENCY" val="True"/>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01.9872"/>
  <p:tag name="ORIGINALWIDTH" val="539.9325"/>
  <p:tag name="LATEXADDIN" val="\documentclass{article}&#10;\usepackage{amsmath}&#10;\pagestyle{empty}&#10;\begin{document}&#10;&#10;&#10;$1&lt;Y\leq 5&#10;$&#10;&#10;\end{document}"/>
  <p:tag name="IGUANATEXSIZE" val="18"/>
  <p:tag name="IGUANATEXCURSOR" val="93"/>
  <p:tag name="TRANSPARENCY" val="True"/>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84.73937"/>
  <p:tag name="ORIGINALWIDTH" val="314.9606"/>
  <p:tag name="LATEXADDIN" val="\documentclass{article}&#10;\usepackage{amsmath}&#10;\pagestyle{empty}&#10;\begin{document}&#10;&#10;&#10;$Y=1$&#10;&#10;\end{document}"/>
  <p:tag name="IGUANATEXSIZE" val="18"/>
  <p:tag name="IGUANATEXCURSOR" val="86"/>
  <p:tag name="TRANSPARENCY" val="True"/>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包图主题2">
  <a:themeElements>
    <a:clrScheme name="自定义 12">
      <a:dk1>
        <a:sysClr val="windowText" lastClr="000000"/>
      </a:dk1>
      <a:lt1>
        <a:sysClr val="window" lastClr="FFFFFF"/>
      </a:lt1>
      <a:dk2>
        <a:srgbClr val="424456"/>
      </a:dk2>
      <a:lt2>
        <a:srgbClr val="DEDEDE"/>
      </a:lt2>
      <a:accent1>
        <a:srgbClr val="509AA2"/>
      </a:accent1>
      <a:accent2>
        <a:srgbClr val="3C7379"/>
      </a:accent2>
      <a:accent3>
        <a:srgbClr val="509AA2"/>
      </a:accent3>
      <a:accent4>
        <a:srgbClr val="A5A5A5"/>
      </a:accent4>
      <a:accent5>
        <a:srgbClr val="509AA2"/>
      </a:accent5>
      <a:accent6>
        <a:srgbClr val="2C5C65"/>
      </a:accent6>
      <a:hlink>
        <a:srgbClr val="67AFBD"/>
      </a:hlink>
      <a:folHlink>
        <a:srgbClr val="C2A874"/>
      </a:folHlink>
    </a:clrScheme>
    <a:fontScheme name="思源黑体 CN Medium">
      <a:majorFont>
        <a:latin typeface="思源黑体 CN Medium"/>
        <a:ea typeface="思源黑体 CN Medium"/>
        <a:cs typeface=""/>
      </a:majorFont>
      <a:minorFont>
        <a:latin typeface="Arial"/>
        <a:ea typeface="思源黑体 CN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1338</TotalTime>
  <Words>4300</Words>
  <Application>Microsoft Office PowerPoint</Application>
  <PresentationFormat>宽屏</PresentationFormat>
  <Paragraphs>250</Paragraphs>
  <Slides>28</Slides>
  <Notes>28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28</vt:i4>
      </vt:variant>
    </vt:vector>
  </HeadingPairs>
  <TitlesOfParts>
    <vt:vector size="40" baseType="lpstr">
      <vt:lpstr>等线</vt:lpstr>
      <vt:lpstr>仿宋</vt:lpstr>
      <vt:lpstr>黑体</vt:lpstr>
      <vt:lpstr>楷体</vt:lpstr>
      <vt:lpstr>思源黑体 CN Bold</vt:lpstr>
      <vt:lpstr>宋体</vt:lpstr>
      <vt:lpstr>Microsoft YaHei</vt:lpstr>
      <vt:lpstr>Arial</vt:lpstr>
      <vt:lpstr>Calibri</vt:lpstr>
      <vt:lpstr>Times New Roman</vt:lpstr>
      <vt:lpstr>Wingdings</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c:creator>
  <cp:lastModifiedBy>聂 宇舟</cp:lastModifiedBy>
  <cp:revision>316</cp:revision>
  <dcterms:created xsi:type="dcterms:W3CDTF">2021-10-01T11:01:46Z</dcterms:created>
  <dcterms:modified xsi:type="dcterms:W3CDTF">2022-04-04T03:38:27Z</dcterms:modified>
</cp:coreProperties>
</file>