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0" r:id="rId6"/>
    <p:sldId id="261" r:id="rId7"/>
    <p:sldId id="262" r:id="rId8"/>
    <p:sldId id="267" r:id="rId9"/>
    <p:sldId id="268" r:id="rId10"/>
    <p:sldId id="263" r:id="rId11"/>
    <p:sldId id="279" r:id="rId12"/>
    <p:sldId id="270" r:id="rId13"/>
    <p:sldId id="271" r:id="rId14"/>
    <p:sldId id="272" r:id="rId15"/>
    <p:sldId id="273" r:id="rId16"/>
    <p:sldId id="274" r:id="rId17"/>
    <p:sldId id="275" r:id="rId18"/>
    <p:sldId id="276" r:id="rId19"/>
    <p:sldId id="277" r:id="rId20"/>
    <p:sldId id="278" r:id="rId21"/>
    <p:sldId id="264" r:id="rId22"/>
    <p:sldId id="280" r:id="rId23"/>
    <p:sldId id="281" r:id="rId24"/>
    <p:sldId id="265" r:id="rId25"/>
    <p:sldId id="266"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91" d="100"/>
          <a:sy n="91" d="100"/>
        </p:scale>
        <p:origin x="211" y="7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2022/3/31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2022/3/31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2022/3/31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2022/3/31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2022/3/31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2022/3/31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2022/3/31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2022/3/31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2022/3/31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2022/3/31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2022/3/31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2022/3/31</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75.xml"/><Relationship Id="rId7" Type="http://schemas.openxmlformats.org/officeDocument/2006/relationships/image" Target="../media/image6.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1.xml"/><Relationship Id="rId5" Type="http://schemas.openxmlformats.org/officeDocument/2006/relationships/tags" Target="../tags/tag77.xml"/><Relationship Id="rId10" Type="http://schemas.openxmlformats.org/officeDocument/2006/relationships/image" Target="../media/image9.png"/><Relationship Id="rId4" Type="http://schemas.openxmlformats.org/officeDocument/2006/relationships/tags" Target="../tags/tag76.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7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8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9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hyperlink" Target="https://sofifa.com/players" TargetMode="Externa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p:txBody>
          <a:bodyPr/>
          <a:lstStyle/>
          <a:p>
            <a:r>
              <a:rPr lang="zh-CN" altLang="en-US" dirty="0"/>
              <a:t>描述分析与模型初步</a:t>
            </a:r>
          </a:p>
        </p:txBody>
      </p:sp>
      <p:sp>
        <p:nvSpPr>
          <p:cNvPr id="6" name="标题 5">
            <a:extLst>
              <a:ext uri="{FF2B5EF4-FFF2-40B4-BE49-F238E27FC236}">
                <a16:creationId xmlns:a16="http://schemas.microsoft.com/office/drawing/2014/main" id="{996D6BD8-93D2-429A-B63E-86266620828A}"/>
              </a:ext>
            </a:extLst>
          </p:cNvPr>
          <p:cNvSpPr>
            <a:spLocks noGrp="1"/>
          </p:cNvSpPr>
          <p:nvPr>
            <p:ph type="ctrTitle"/>
          </p:nvPr>
        </p:nvSpPr>
        <p:spPr/>
        <p:txBody>
          <a:bodyPr/>
          <a:lstStyle/>
          <a:p>
            <a:r>
              <a:rPr lang="zh-CN" altLang="en-US" dirty="0"/>
              <a:t>欧洲足球数据分析</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p:txBody>
      </p:sp>
      <p:sp>
        <p:nvSpPr>
          <p:cNvPr id="6" name="文本框 5">
            <a:extLst>
              <a:ext uri="{FF2B5EF4-FFF2-40B4-BE49-F238E27FC236}">
                <a16:creationId xmlns:a16="http://schemas.microsoft.com/office/drawing/2014/main" id="{35AB5315-B938-4AE2-AAF4-9B80C79CA41F}"/>
              </a:ext>
            </a:extLst>
          </p:cNvPr>
          <p:cNvSpPr txBox="1"/>
          <p:nvPr/>
        </p:nvSpPr>
        <p:spPr>
          <a:xfrm>
            <a:off x="748718" y="2373759"/>
            <a:ext cx="9527796" cy="1982402"/>
          </a:xfrm>
          <a:prstGeom prst="rect">
            <a:avLst/>
          </a:prstGeom>
          <a:noFill/>
        </p:spPr>
        <p:txBody>
          <a:bodyPr wrap="square">
            <a:spAutoFit/>
          </a:bodyPr>
          <a:lstStyle/>
          <a:p>
            <a:endParaRPr lang="en-US" altLang="zh-CN" dirty="0"/>
          </a:p>
          <a:p>
            <a:pPr marL="742950" lvl="1" indent="-285750">
              <a:lnSpc>
                <a:spcPct val="150000"/>
              </a:lnSpc>
              <a:spcBef>
                <a:spcPts val="0"/>
              </a:spcBef>
              <a:spcAft>
                <a:spcPts val="0"/>
              </a:spcAft>
              <a:buFont typeface="Arial" panose="020B0604020202020204" pitchFamily="34" charset="0"/>
              <a:buChar char="•"/>
            </a:pPr>
            <a:r>
              <a:rPr lang="en-US" altLang="zh-CN" dirty="0">
                <a:solidFill>
                  <a:srgbClr val="494949"/>
                </a:solidFill>
                <a:latin typeface="Microsoft YaHei" panose="020B0503020204020204" pitchFamily="34" charset="-122"/>
                <a:ea typeface="Microsoft YaHei" panose="020B0503020204020204" pitchFamily="34" charset="-122"/>
              </a:rPr>
              <a:t>forward(</a:t>
            </a:r>
            <a:r>
              <a:rPr lang="zh-CN" altLang="en-US" dirty="0">
                <a:solidFill>
                  <a:srgbClr val="494949"/>
                </a:solidFill>
                <a:latin typeface="Microsoft YaHei" panose="020B0503020204020204" pitchFamily="34" charset="-122"/>
                <a:ea typeface="Microsoft YaHei" panose="020B0503020204020204" pitchFamily="34" charset="-122"/>
              </a:rPr>
              <a:t>影</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中</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边锋等前锋位置</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，简称 </a:t>
            </a:r>
            <a:r>
              <a:rPr lang="en-US" altLang="zh-CN" dirty="0">
                <a:solidFill>
                  <a:srgbClr val="494949"/>
                </a:solidFill>
                <a:latin typeface="Microsoft YaHei" panose="020B0503020204020204" pitchFamily="34" charset="-122"/>
                <a:ea typeface="Microsoft YaHei" panose="020B0503020204020204" pitchFamily="34" charset="-122"/>
              </a:rPr>
              <a:t>for</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dirty="0">
              <a:solidFill>
                <a:srgbClr val="494949"/>
              </a:solidFill>
              <a:latin typeface="Microsoft YaHei" panose="020B0503020204020204" pitchFamily="34" charset="-122"/>
              <a:ea typeface="Microsoft YaHei" panose="020B0503020204020204" pitchFamily="34" charset="-122"/>
            </a:endParaRPr>
          </a:p>
          <a:p>
            <a:pPr marL="742950" lvl="1" indent="-285750">
              <a:lnSpc>
                <a:spcPct val="150000"/>
              </a:lnSpc>
              <a:spcBef>
                <a:spcPts val="0"/>
              </a:spcBef>
              <a:spcAft>
                <a:spcPts val="0"/>
              </a:spcAft>
              <a:buFont typeface="Arial" panose="020B0604020202020204" pitchFamily="34" charset="0"/>
              <a:buChar char="•"/>
            </a:pPr>
            <a:r>
              <a:rPr lang="en-US" altLang="zh-CN" dirty="0">
                <a:solidFill>
                  <a:srgbClr val="494949"/>
                </a:solidFill>
                <a:latin typeface="Microsoft YaHei" panose="020B0503020204020204" pitchFamily="34" charset="-122"/>
                <a:ea typeface="Microsoft YaHei" panose="020B0503020204020204" pitchFamily="34" charset="-122"/>
              </a:rPr>
              <a:t>Midfielder(</a:t>
            </a:r>
            <a:r>
              <a:rPr lang="zh-CN" altLang="en-US" dirty="0">
                <a:solidFill>
                  <a:srgbClr val="494949"/>
                </a:solidFill>
                <a:latin typeface="Microsoft YaHei" panose="020B0503020204020204" pitchFamily="34" charset="-122"/>
                <a:ea typeface="Microsoft YaHei" panose="020B0503020204020204" pitchFamily="34" charset="-122"/>
              </a:rPr>
              <a:t>边</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前</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后腰，边</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中</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前卫等中场位置</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，简称 </a:t>
            </a:r>
            <a:r>
              <a:rPr lang="en-US" altLang="zh-CN" dirty="0">
                <a:solidFill>
                  <a:srgbClr val="494949"/>
                </a:solidFill>
                <a:latin typeface="Microsoft YaHei" panose="020B0503020204020204" pitchFamily="34" charset="-122"/>
                <a:ea typeface="Microsoft YaHei" panose="020B0503020204020204" pitchFamily="34" charset="-122"/>
              </a:rPr>
              <a:t>mid</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dirty="0">
              <a:solidFill>
                <a:srgbClr val="494949"/>
              </a:solidFill>
              <a:latin typeface="Microsoft YaHei" panose="020B0503020204020204" pitchFamily="34" charset="-122"/>
              <a:ea typeface="Microsoft YaHei" panose="020B0503020204020204" pitchFamily="34" charset="-122"/>
            </a:endParaRPr>
          </a:p>
          <a:p>
            <a:pPr marL="742950" lvl="1" indent="-285750">
              <a:lnSpc>
                <a:spcPct val="150000"/>
              </a:lnSpc>
              <a:spcBef>
                <a:spcPts val="0"/>
              </a:spcBef>
              <a:spcAft>
                <a:spcPts val="0"/>
              </a:spcAft>
              <a:buFont typeface="Arial" panose="020B0604020202020204" pitchFamily="34" charset="0"/>
              <a:buChar char="•"/>
            </a:pPr>
            <a:r>
              <a:rPr lang="en-US" altLang="zh-CN" dirty="0">
                <a:solidFill>
                  <a:srgbClr val="494949"/>
                </a:solidFill>
                <a:latin typeface="Microsoft YaHei" panose="020B0503020204020204" pitchFamily="34" charset="-122"/>
                <a:ea typeface="Microsoft YaHei" panose="020B0503020204020204" pitchFamily="34" charset="-122"/>
              </a:rPr>
              <a:t>Defender(</a:t>
            </a:r>
            <a:r>
              <a:rPr lang="zh-CN" altLang="en-US" dirty="0">
                <a:solidFill>
                  <a:srgbClr val="494949"/>
                </a:solidFill>
                <a:latin typeface="Microsoft YaHei" panose="020B0503020204020204" pitchFamily="34" charset="-122"/>
                <a:ea typeface="Microsoft YaHei" panose="020B0503020204020204" pitchFamily="34" charset="-122"/>
              </a:rPr>
              <a:t>中后卫、边后卫</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，简称 </a:t>
            </a:r>
            <a:r>
              <a:rPr lang="en-US" altLang="zh-CN" dirty="0">
                <a:solidFill>
                  <a:srgbClr val="494949"/>
                </a:solidFill>
                <a:latin typeface="Microsoft YaHei" panose="020B0503020204020204" pitchFamily="34" charset="-122"/>
                <a:ea typeface="Microsoft YaHei" panose="020B0503020204020204" pitchFamily="34" charset="-122"/>
              </a:rPr>
              <a:t>def</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dirty="0">
              <a:solidFill>
                <a:srgbClr val="494949"/>
              </a:solidFill>
              <a:latin typeface="Microsoft YaHei" panose="020B0503020204020204" pitchFamily="34" charset="-122"/>
              <a:ea typeface="Microsoft YaHei" panose="020B0503020204020204" pitchFamily="34" charset="-122"/>
            </a:endParaRPr>
          </a:p>
          <a:p>
            <a:pPr marL="742950" lvl="1" indent="-285750">
              <a:lnSpc>
                <a:spcPct val="150000"/>
              </a:lnSpc>
              <a:spcBef>
                <a:spcPts val="0"/>
              </a:spcBef>
              <a:spcAft>
                <a:spcPts val="0"/>
              </a:spcAft>
              <a:buFont typeface="Arial" panose="020B0604020202020204" pitchFamily="34" charset="0"/>
              <a:buChar char="•"/>
            </a:pPr>
            <a:r>
              <a:rPr lang="en-US" altLang="zh-CN" dirty="0">
                <a:solidFill>
                  <a:srgbClr val="494949"/>
                </a:solidFill>
                <a:latin typeface="Microsoft YaHei" panose="020B0503020204020204" pitchFamily="34" charset="-122"/>
                <a:ea typeface="Microsoft YaHei" panose="020B0503020204020204" pitchFamily="34" charset="-122"/>
              </a:rPr>
              <a:t>Goalkeeper(</a:t>
            </a:r>
            <a:r>
              <a:rPr lang="zh-CN" altLang="en-US" dirty="0">
                <a:solidFill>
                  <a:srgbClr val="494949"/>
                </a:solidFill>
                <a:latin typeface="Microsoft YaHei" panose="020B0503020204020204" pitchFamily="34" charset="-122"/>
                <a:ea typeface="Microsoft YaHei" panose="020B0503020204020204" pitchFamily="34" charset="-122"/>
              </a:rPr>
              <a:t>守门员</a:t>
            </a:r>
            <a:r>
              <a:rPr lang="en-US" altLang="zh-CN" dirty="0">
                <a:solidFill>
                  <a:srgbClr val="494949"/>
                </a:solidFill>
                <a:latin typeface="Microsoft YaHei" panose="020B0503020204020204" pitchFamily="34" charset="-122"/>
                <a:ea typeface="Microsoft YaHei" panose="020B0503020204020204" pitchFamily="34" charset="-122"/>
              </a:rPr>
              <a:t>)</a:t>
            </a:r>
            <a:r>
              <a:rPr lang="zh-CN" altLang="en-US" dirty="0">
                <a:solidFill>
                  <a:srgbClr val="494949"/>
                </a:solidFill>
                <a:latin typeface="Microsoft YaHei" panose="020B0503020204020204" pitchFamily="34" charset="-122"/>
                <a:ea typeface="Microsoft YaHei" panose="020B0503020204020204" pitchFamily="34" charset="-122"/>
              </a:rPr>
              <a:t>，简称 </a:t>
            </a:r>
            <a:r>
              <a:rPr lang="en-US" altLang="zh-CN" dirty="0" err="1">
                <a:solidFill>
                  <a:srgbClr val="494949"/>
                </a:solidFill>
                <a:latin typeface="Microsoft YaHei" panose="020B0503020204020204" pitchFamily="34" charset="-122"/>
                <a:ea typeface="Microsoft YaHei" panose="020B0503020204020204" pitchFamily="34" charset="-122"/>
              </a:rPr>
              <a:t>gk</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dirty="0">
              <a:solidFill>
                <a:srgbClr val="494949"/>
              </a:solidFill>
              <a:latin typeface="Microsoft YaHei" panose="020B0503020204020204" pitchFamily="34" charset="-122"/>
              <a:ea typeface="Microsoft YaHei" panose="020B0503020204020204" pitchFamily="34" charset="-122"/>
            </a:endParaRPr>
          </a:p>
        </p:txBody>
      </p:sp>
      <p:pic>
        <p:nvPicPr>
          <p:cNvPr id="7" name="图片 6" descr="\documentclass{article}&#10;\usepackage{amsmath}&#10;\pagestyle{empty}&#10;\begin{document}&#10;&#10;$Y\geq 10$&#10;&#10;&#10;\end{document}" title="IguanaTex Bitmap Display">
            <a:extLst>
              <a:ext uri="{FF2B5EF4-FFF2-40B4-BE49-F238E27FC236}">
                <a16:creationId xmlns:a16="http://schemas.microsoft.com/office/drawing/2014/main" id="{0231FD96-F111-4C57-96B2-06571D1525DD}"/>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034787" y="2734960"/>
            <a:ext cx="699429" cy="186514"/>
          </a:xfrm>
          <a:prstGeom prst="rect">
            <a:avLst/>
          </a:prstGeom>
        </p:spPr>
      </p:pic>
      <p:pic>
        <p:nvPicPr>
          <p:cNvPr id="9" name="图片 8" descr="\documentclass{article}&#10;\usepackage{amsmath}&#10;\pagestyle{empty}&#10;\begin{document}&#10;&#10;$5&lt; Y&lt;10$&#10;&#10;&#10;\end{document}" title="IguanaTex Bitmap Display">
            <a:extLst>
              <a:ext uri="{FF2B5EF4-FFF2-40B4-BE49-F238E27FC236}">
                <a16:creationId xmlns:a16="http://schemas.microsoft.com/office/drawing/2014/main" id="{9BA4266A-8F65-4233-BED4-7662F9BDD63E}"/>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034787" y="3200389"/>
            <a:ext cx="1112228" cy="164571"/>
          </a:xfrm>
          <a:prstGeom prst="rect">
            <a:avLst/>
          </a:prstGeom>
        </p:spPr>
      </p:pic>
      <p:pic>
        <p:nvPicPr>
          <p:cNvPr id="11" name="图片 10" descr="\documentclass{article}&#10;\usepackage{amsmath}&#10;\pagestyle{empty}&#10;\begin{document}&#10;&#10;&#10;$1&lt;Y\leq 5&#10;$&#10;&#10;\end{document}" title="IguanaTex Bitmap Display">
            <a:extLst>
              <a:ext uri="{FF2B5EF4-FFF2-40B4-BE49-F238E27FC236}">
                <a16:creationId xmlns:a16="http://schemas.microsoft.com/office/drawing/2014/main" id="{A60C0EC4-9172-4962-A32C-5163E80D288C}"/>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034787" y="3643875"/>
            <a:ext cx="987429" cy="186514"/>
          </a:xfrm>
          <a:prstGeom prst="rect">
            <a:avLst/>
          </a:prstGeom>
        </p:spPr>
      </p:pic>
      <p:pic>
        <p:nvPicPr>
          <p:cNvPr id="13" name="图片 12" descr="\documentclass{article}&#10;\usepackage{amsmath}&#10;\pagestyle{empty}&#10;\begin{document}&#10;&#10;&#10;$Y=1$&#10;&#10;\end{document}" title="IguanaTex Bitmap Display">
            <a:extLst>
              <a:ext uri="{FF2B5EF4-FFF2-40B4-BE49-F238E27FC236}">
                <a16:creationId xmlns:a16="http://schemas.microsoft.com/office/drawing/2014/main" id="{B7148750-0A18-43AE-BA1A-28CE53A41655}"/>
              </a:ext>
            </a:extLst>
          </p:cNvPr>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8034787" y="4114104"/>
            <a:ext cx="576000" cy="154971"/>
          </a:xfrm>
          <a:prstGeom prst="rect">
            <a:avLst/>
          </a:prstGeom>
        </p:spPr>
      </p:pic>
    </p:spTree>
    <p:custDataLst>
      <p:tags r:id="rId1"/>
    </p:custDataLst>
    <p:extLst>
      <p:ext uri="{BB962C8B-B14F-4D97-AF65-F5344CB8AC3E}">
        <p14:creationId xmlns:p14="http://schemas.microsoft.com/office/powerpoint/2010/main" val="1374951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p:txBody>
      </p:sp>
      <p:pic>
        <p:nvPicPr>
          <p:cNvPr id="6146" name="Picture 2">
            <a:extLst>
              <a:ext uri="{FF2B5EF4-FFF2-40B4-BE49-F238E27FC236}">
                <a16:creationId xmlns:a16="http://schemas.microsoft.com/office/drawing/2014/main" id="{AB6985B2-4270-44D3-A763-E932681CED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26" r="5392"/>
          <a:stretch/>
        </p:blipFill>
        <p:spPr bwMode="auto">
          <a:xfrm>
            <a:off x="6096000" y="1134611"/>
            <a:ext cx="5511567" cy="458877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4539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1200329"/>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a:p>
            <a:endParaRPr lang="en-US" altLang="zh-CN" sz="2400" b="1" dirty="0"/>
          </a:p>
        </p:txBody>
      </p:sp>
      <p:pic>
        <p:nvPicPr>
          <p:cNvPr id="7170" name="Picture 2">
            <a:extLst>
              <a:ext uri="{FF2B5EF4-FFF2-40B4-BE49-F238E27FC236}">
                <a16:creationId xmlns:a16="http://schemas.microsoft.com/office/drawing/2014/main" id="{FB40CB84-84C7-44C6-9C9B-BFD065B96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451" y="3051112"/>
            <a:ext cx="4661483" cy="349611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E93EF79-A2CD-4B45-B5FF-A77C022E0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051111"/>
            <a:ext cx="4661483" cy="349611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2881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p:txBody>
      </p:sp>
      <p:pic>
        <p:nvPicPr>
          <p:cNvPr id="8194" name="Picture 2">
            <a:extLst>
              <a:ext uri="{FF2B5EF4-FFF2-40B4-BE49-F238E27FC236}">
                <a16:creationId xmlns:a16="http://schemas.microsoft.com/office/drawing/2014/main" id="{41FF3A02-0787-43D9-AF7F-75BD026EA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937" y="2080469"/>
            <a:ext cx="5427678" cy="407075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5439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1200329"/>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球场不同位置球员的对比</a:t>
            </a:r>
            <a:endParaRPr lang="en-US" altLang="zh-CN" sz="2400" dirty="0"/>
          </a:p>
          <a:p>
            <a:endParaRPr lang="en-US" altLang="zh-CN" sz="2400" b="1" dirty="0"/>
          </a:p>
        </p:txBody>
      </p:sp>
      <p:pic>
        <p:nvPicPr>
          <p:cNvPr id="9218" name="Picture 2">
            <a:extLst>
              <a:ext uri="{FF2B5EF4-FFF2-40B4-BE49-F238E27FC236}">
                <a16:creationId xmlns:a16="http://schemas.microsoft.com/office/drawing/2014/main" id="{06F66D3F-0C8D-4479-95C9-43E0F09A4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76" y="2871132"/>
            <a:ext cx="5315824" cy="398686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4245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461665"/>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p:txBody>
      </p:sp>
      <p:pic>
        <p:nvPicPr>
          <p:cNvPr id="10242" name="Picture 2">
            <a:extLst>
              <a:ext uri="{FF2B5EF4-FFF2-40B4-BE49-F238E27FC236}">
                <a16:creationId xmlns:a16="http://schemas.microsoft.com/office/drawing/2014/main" id="{2C881ABC-0758-46E1-BE68-C64E37213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011" y="1983996"/>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4658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西甲球队排行</a:t>
            </a:r>
            <a:endParaRPr lang="en-US" altLang="zh-CN" sz="2400" dirty="0"/>
          </a:p>
        </p:txBody>
      </p:sp>
      <p:pic>
        <p:nvPicPr>
          <p:cNvPr id="11266" name="Picture 2">
            <a:extLst>
              <a:ext uri="{FF2B5EF4-FFF2-40B4-BE49-F238E27FC236}">
                <a16:creationId xmlns:a16="http://schemas.microsoft.com/office/drawing/2014/main" id="{DAA21804-6A25-4F93-BE66-67C85397A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492" y="1296099"/>
            <a:ext cx="6831435" cy="512357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63BB6EE1-F4F3-46A6-A861-15E75D303B62}"/>
              </a:ext>
            </a:extLst>
          </p:cNvPr>
          <p:cNvSpPr txBox="1"/>
          <p:nvPr/>
        </p:nvSpPr>
        <p:spPr>
          <a:xfrm>
            <a:off x="4043492" y="957107"/>
            <a:ext cx="6094602" cy="369332"/>
          </a:xfrm>
          <a:prstGeom prst="rect">
            <a:avLst/>
          </a:prstGeom>
          <a:noFill/>
        </p:spPr>
        <p:txBody>
          <a:bodyPr wrap="square">
            <a:spAutoFit/>
          </a:bodyPr>
          <a:lstStyle/>
          <a:p>
            <a:r>
              <a:rPr lang="en-US" altLang="zh-CN" sz="1800" dirty="0"/>
              <a:t>PageRank</a:t>
            </a:r>
          </a:p>
        </p:txBody>
      </p:sp>
    </p:spTree>
    <p:custDataLst>
      <p:tags r:id="rId1"/>
    </p:custDataLst>
    <p:extLst>
      <p:ext uri="{BB962C8B-B14F-4D97-AF65-F5344CB8AC3E}">
        <p14:creationId xmlns:p14="http://schemas.microsoft.com/office/powerpoint/2010/main" val="331192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西甲球队排行</a:t>
            </a:r>
            <a:endParaRPr lang="en-US" altLang="zh-CN" sz="2400" dirty="0"/>
          </a:p>
        </p:txBody>
      </p:sp>
      <p:graphicFrame>
        <p:nvGraphicFramePr>
          <p:cNvPr id="2" name="表格 1">
            <a:extLst>
              <a:ext uri="{FF2B5EF4-FFF2-40B4-BE49-F238E27FC236}">
                <a16:creationId xmlns:a16="http://schemas.microsoft.com/office/drawing/2014/main" id="{21F2F540-7011-407B-9FDE-FB4AA57F1B1E}"/>
              </a:ext>
            </a:extLst>
          </p:cNvPr>
          <p:cNvGraphicFramePr>
            <a:graphicFrameLocks noGrp="1"/>
          </p:cNvGraphicFramePr>
          <p:nvPr>
            <p:extLst>
              <p:ext uri="{D42A27DB-BD31-4B8C-83A1-F6EECF244321}">
                <p14:modId xmlns:p14="http://schemas.microsoft.com/office/powerpoint/2010/main" val="2080270564"/>
              </p:ext>
            </p:extLst>
          </p:nvPr>
        </p:nvGraphicFramePr>
        <p:xfrm>
          <a:off x="3466936" y="2725127"/>
          <a:ext cx="3353314" cy="1676400"/>
        </p:xfrm>
        <a:graphic>
          <a:graphicData uri="http://schemas.openxmlformats.org/drawingml/2006/table">
            <a:tbl>
              <a:tblPr firstRow="1">
                <a:tableStyleId>{8799B23B-EC83-4686-B30A-512413B5E67A}</a:tableStyleId>
              </a:tblPr>
              <a:tblGrid>
                <a:gridCol w="1053988">
                  <a:extLst>
                    <a:ext uri="{9D8B030D-6E8A-4147-A177-3AD203B41FA5}">
                      <a16:colId xmlns:a16="http://schemas.microsoft.com/office/drawing/2014/main" val="2317300148"/>
                    </a:ext>
                  </a:extLst>
                </a:gridCol>
                <a:gridCol w="1068415">
                  <a:extLst>
                    <a:ext uri="{9D8B030D-6E8A-4147-A177-3AD203B41FA5}">
                      <a16:colId xmlns:a16="http://schemas.microsoft.com/office/drawing/2014/main" val="1268169216"/>
                    </a:ext>
                  </a:extLst>
                </a:gridCol>
                <a:gridCol w="1230911">
                  <a:extLst>
                    <a:ext uri="{9D8B030D-6E8A-4147-A177-3AD203B41FA5}">
                      <a16:colId xmlns:a16="http://schemas.microsoft.com/office/drawing/2014/main" val="3535139660"/>
                    </a:ext>
                  </a:extLst>
                </a:gridCol>
              </a:tblGrid>
              <a:tr h="281549">
                <a:tc>
                  <a:txBody>
                    <a:bodyPr/>
                    <a:lstStyle/>
                    <a:p>
                      <a:pPr algn="ctr" fontAlgn="t">
                        <a:lnSpc>
                          <a:spcPct val="100000"/>
                        </a:lnSpc>
                        <a:spcBef>
                          <a:spcPts val="0"/>
                        </a:spcBef>
                        <a:spcAft>
                          <a:spcPts val="0"/>
                        </a:spcAft>
                      </a:pPr>
                      <a:r>
                        <a:rPr lang="en-US" sz="1800" b="1" dirty="0">
                          <a:solidFill>
                            <a:srgbClr val="494949"/>
                          </a:solidFill>
                          <a:effectLst/>
                        </a:rPr>
                        <a:t>team_1</a:t>
                      </a:r>
                      <a:endParaRPr lang="en-US" sz="1800" dirty="0">
                        <a:solidFill>
                          <a:srgbClr val="494949"/>
                        </a:solidFill>
                        <a:effectLst/>
                      </a:endParaRPr>
                    </a:p>
                  </a:txBody>
                  <a:tcPr marT="30480" marB="30480"/>
                </a:tc>
                <a:tc>
                  <a:txBody>
                    <a:bodyPr/>
                    <a:lstStyle/>
                    <a:p>
                      <a:pPr algn="ctr" fontAlgn="t">
                        <a:lnSpc>
                          <a:spcPct val="100000"/>
                        </a:lnSpc>
                        <a:spcBef>
                          <a:spcPts val="0"/>
                        </a:spcBef>
                        <a:spcAft>
                          <a:spcPts val="0"/>
                        </a:spcAft>
                      </a:pPr>
                      <a:r>
                        <a:rPr lang="en-US" sz="1800" b="1">
                          <a:solidFill>
                            <a:srgbClr val="494949"/>
                          </a:solidFill>
                          <a:effectLst/>
                        </a:rPr>
                        <a:t>team_2</a:t>
                      </a:r>
                      <a:endParaRPr 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sz="1800" b="1">
                          <a:solidFill>
                            <a:srgbClr val="494949"/>
                          </a:solidFill>
                          <a:effectLst/>
                        </a:rPr>
                        <a:t>outcome</a:t>
                      </a:r>
                      <a:endParaRPr lang="en-US" sz="1800">
                        <a:solidFill>
                          <a:srgbClr val="494949"/>
                        </a:solidFill>
                        <a:effectLst/>
                      </a:endParaRPr>
                    </a:p>
                  </a:txBody>
                  <a:tcPr marT="30480" marB="30480"/>
                </a:tc>
                <a:extLst>
                  <a:ext uri="{0D108BD9-81ED-4DB2-BD59-A6C34878D82A}">
                    <a16:rowId xmlns:a16="http://schemas.microsoft.com/office/drawing/2014/main" val="2896176804"/>
                  </a:ext>
                </a:extLst>
              </a:tr>
              <a:tr h="281549">
                <a:tc>
                  <a:txBody>
                    <a:bodyPr/>
                    <a:lstStyle/>
                    <a:p>
                      <a:pPr algn="ctr" fontAlgn="t">
                        <a:lnSpc>
                          <a:spcPct val="100000"/>
                        </a:lnSpc>
                        <a:spcBef>
                          <a:spcPts val="0"/>
                        </a:spcBef>
                        <a:spcAft>
                          <a:spcPts val="0"/>
                        </a:spcAft>
                      </a:pPr>
                      <a:r>
                        <a:rPr lang="en-US" altLang="zh-CN" sz="1800">
                          <a:solidFill>
                            <a:srgbClr val="494949"/>
                          </a:solidFill>
                          <a:effectLst/>
                        </a:rPr>
                        <a:t>9783</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dirty="0">
                          <a:solidFill>
                            <a:srgbClr val="494949"/>
                          </a:solidFill>
                          <a:effectLst/>
                        </a:rPr>
                        <a:t>10278</a:t>
                      </a:r>
                      <a:endParaRPr lang="zh-CN" altLang="en-US" sz="1800" dirty="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a:t>
                      </a:r>
                      <a:endParaRPr lang="zh-CN" altLang="en-US" sz="1800">
                        <a:solidFill>
                          <a:srgbClr val="494949"/>
                        </a:solidFill>
                        <a:effectLst/>
                      </a:endParaRPr>
                    </a:p>
                  </a:txBody>
                  <a:tcPr marT="30480" marB="30480"/>
                </a:tc>
                <a:extLst>
                  <a:ext uri="{0D108BD9-81ED-4DB2-BD59-A6C34878D82A}">
                    <a16:rowId xmlns:a16="http://schemas.microsoft.com/office/drawing/2014/main" val="862562943"/>
                  </a:ext>
                </a:extLst>
              </a:tr>
              <a:tr h="281549">
                <a:tc>
                  <a:txBody>
                    <a:bodyPr/>
                    <a:lstStyle/>
                    <a:p>
                      <a:pPr algn="ctr" fontAlgn="t">
                        <a:lnSpc>
                          <a:spcPct val="100000"/>
                        </a:lnSpc>
                        <a:spcBef>
                          <a:spcPts val="0"/>
                        </a:spcBef>
                        <a:spcAft>
                          <a:spcPts val="0"/>
                        </a:spcAft>
                      </a:pPr>
                      <a:r>
                        <a:rPr lang="en-US" altLang="zh-CN" sz="1800">
                          <a:solidFill>
                            <a:srgbClr val="494949"/>
                          </a:solidFill>
                          <a:effectLst/>
                        </a:rPr>
                        <a:t>8634</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10278</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a:t>
                      </a:r>
                      <a:endParaRPr lang="zh-CN" altLang="en-US" sz="1800">
                        <a:solidFill>
                          <a:srgbClr val="494949"/>
                        </a:solidFill>
                        <a:effectLst/>
                      </a:endParaRPr>
                    </a:p>
                  </a:txBody>
                  <a:tcPr marT="30480" marB="30480"/>
                </a:tc>
                <a:extLst>
                  <a:ext uri="{0D108BD9-81ED-4DB2-BD59-A6C34878D82A}">
                    <a16:rowId xmlns:a16="http://schemas.microsoft.com/office/drawing/2014/main" val="693966772"/>
                  </a:ext>
                </a:extLst>
              </a:tr>
              <a:tr h="281549">
                <a:tc>
                  <a:txBody>
                    <a:bodyPr/>
                    <a:lstStyle/>
                    <a:p>
                      <a:pPr algn="ctr" fontAlgn="t">
                        <a:lnSpc>
                          <a:spcPct val="100000"/>
                        </a:lnSpc>
                        <a:spcBef>
                          <a:spcPts val="0"/>
                        </a:spcBef>
                        <a:spcAft>
                          <a:spcPts val="0"/>
                        </a:spcAft>
                      </a:pPr>
                      <a:r>
                        <a:rPr lang="en-US" altLang="zh-CN" sz="1800">
                          <a:solidFill>
                            <a:srgbClr val="494949"/>
                          </a:solidFill>
                          <a:effectLst/>
                        </a:rPr>
                        <a:t>8302</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10278</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a:t>
                      </a:r>
                      <a:endParaRPr lang="zh-CN" altLang="en-US" sz="1800">
                        <a:solidFill>
                          <a:srgbClr val="494949"/>
                        </a:solidFill>
                        <a:effectLst/>
                      </a:endParaRPr>
                    </a:p>
                  </a:txBody>
                  <a:tcPr marT="30480" marB="30480"/>
                </a:tc>
                <a:extLst>
                  <a:ext uri="{0D108BD9-81ED-4DB2-BD59-A6C34878D82A}">
                    <a16:rowId xmlns:a16="http://schemas.microsoft.com/office/drawing/2014/main" val="2334487880"/>
                  </a:ext>
                </a:extLst>
              </a:tr>
              <a:tr h="281549">
                <a:tc>
                  <a:txBody>
                    <a:bodyPr/>
                    <a:lstStyle/>
                    <a:p>
                      <a:pPr algn="ctr" fontAlgn="t">
                        <a:lnSpc>
                          <a:spcPct val="100000"/>
                        </a:lnSpc>
                        <a:spcBef>
                          <a:spcPts val="0"/>
                        </a:spcBef>
                        <a:spcAft>
                          <a:spcPts val="0"/>
                        </a:spcAft>
                      </a:pPr>
                      <a:r>
                        <a:rPr lang="en-US" altLang="zh-CN" sz="1800">
                          <a:solidFill>
                            <a:srgbClr val="494949"/>
                          </a:solidFill>
                          <a:effectLst/>
                        </a:rPr>
                        <a:t>8560</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a:solidFill>
                            <a:srgbClr val="494949"/>
                          </a:solidFill>
                          <a:effectLst/>
                        </a:rPr>
                        <a:t>10278</a:t>
                      </a:r>
                      <a:endParaRPr lang="zh-CN" altLang="en-US" sz="1800">
                        <a:solidFill>
                          <a:srgbClr val="494949"/>
                        </a:solidFill>
                        <a:effectLst/>
                      </a:endParaRPr>
                    </a:p>
                  </a:txBody>
                  <a:tcPr marT="30480" marB="30480"/>
                </a:tc>
                <a:tc>
                  <a:txBody>
                    <a:bodyPr/>
                    <a:lstStyle/>
                    <a:p>
                      <a:pPr algn="ctr" fontAlgn="t">
                        <a:lnSpc>
                          <a:spcPct val="100000"/>
                        </a:lnSpc>
                        <a:spcBef>
                          <a:spcPts val="0"/>
                        </a:spcBef>
                        <a:spcAft>
                          <a:spcPts val="0"/>
                        </a:spcAft>
                      </a:pPr>
                      <a:r>
                        <a:rPr lang="en-US" altLang="zh-CN" sz="1800" dirty="0">
                          <a:solidFill>
                            <a:srgbClr val="494949"/>
                          </a:solidFill>
                          <a:effectLst/>
                        </a:rPr>
                        <a:t>2</a:t>
                      </a:r>
                      <a:endParaRPr lang="zh-CN" altLang="en-US" sz="1800" dirty="0">
                        <a:solidFill>
                          <a:srgbClr val="494949"/>
                        </a:solidFill>
                        <a:effectLst/>
                      </a:endParaRPr>
                    </a:p>
                  </a:txBody>
                  <a:tcPr marT="30480" marB="30480"/>
                </a:tc>
                <a:extLst>
                  <a:ext uri="{0D108BD9-81ED-4DB2-BD59-A6C34878D82A}">
                    <a16:rowId xmlns:a16="http://schemas.microsoft.com/office/drawing/2014/main" val="229445715"/>
                  </a:ext>
                </a:extLst>
              </a:tr>
            </a:tbl>
          </a:graphicData>
        </a:graphic>
      </p:graphicFrame>
      <p:sp>
        <p:nvSpPr>
          <p:cNvPr id="4" name="Rectangle 1">
            <a:extLst>
              <a:ext uri="{FF2B5EF4-FFF2-40B4-BE49-F238E27FC236}">
                <a16:creationId xmlns:a16="http://schemas.microsoft.com/office/drawing/2014/main" id="{5368D781-4847-4285-91B0-5357340DBE88}"/>
              </a:ext>
            </a:extLst>
          </p:cNvPr>
          <p:cNvSpPr>
            <a:spLocks noChangeArrowheads="1"/>
          </p:cNvSpPr>
          <p:nvPr/>
        </p:nvSpPr>
        <p:spPr bwMode="auto">
          <a:xfrm>
            <a:off x="5207000" y="280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48128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西甲球队排行</a:t>
            </a:r>
            <a:endParaRPr lang="en-US" altLang="zh-CN" sz="2400" dirty="0"/>
          </a:p>
        </p:txBody>
      </p:sp>
      <p:sp>
        <p:nvSpPr>
          <p:cNvPr id="4" name="Rectangle 1">
            <a:extLst>
              <a:ext uri="{FF2B5EF4-FFF2-40B4-BE49-F238E27FC236}">
                <a16:creationId xmlns:a16="http://schemas.microsoft.com/office/drawing/2014/main" id="{5368D781-4847-4285-91B0-5357340DBE88}"/>
              </a:ext>
            </a:extLst>
          </p:cNvPr>
          <p:cNvSpPr>
            <a:spLocks noChangeArrowheads="1"/>
          </p:cNvSpPr>
          <p:nvPr/>
        </p:nvSpPr>
        <p:spPr bwMode="auto">
          <a:xfrm>
            <a:off x="5207000" y="280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14" name="Picture 2">
            <a:extLst>
              <a:ext uri="{FF2B5EF4-FFF2-40B4-BE49-F238E27FC236}">
                <a16:creationId xmlns:a16="http://schemas.microsoft.com/office/drawing/2014/main" id="{EE548EF6-5113-4B52-8F75-B2A37C382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751" y="1900106"/>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1761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全体球队排行</a:t>
            </a:r>
            <a:endParaRPr lang="en-US" altLang="zh-CN" sz="2400" dirty="0"/>
          </a:p>
        </p:txBody>
      </p:sp>
      <p:sp>
        <p:nvSpPr>
          <p:cNvPr id="4" name="Rectangle 1">
            <a:extLst>
              <a:ext uri="{FF2B5EF4-FFF2-40B4-BE49-F238E27FC236}">
                <a16:creationId xmlns:a16="http://schemas.microsoft.com/office/drawing/2014/main" id="{5368D781-4847-4285-91B0-5357340DBE88}"/>
              </a:ext>
            </a:extLst>
          </p:cNvPr>
          <p:cNvSpPr>
            <a:spLocks noChangeArrowheads="1"/>
          </p:cNvSpPr>
          <p:nvPr/>
        </p:nvSpPr>
        <p:spPr bwMode="auto">
          <a:xfrm>
            <a:off x="5207000" y="280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8" name="Picture 2">
            <a:extLst>
              <a:ext uri="{FF2B5EF4-FFF2-40B4-BE49-F238E27FC236}">
                <a16:creationId xmlns:a16="http://schemas.microsoft.com/office/drawing/2014/main" id="{28EE9E8F-F38A-4324-82D8-3DDC6AF68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1816217"/>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0065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18CDA2-9421-4AFA-8F26-0BD785739F46}"/>
              </a:ext>
            </a:extLst>
          </p:cNvPr>
          <p:cNvSpPr txBox="1"/>
          <p:nvPr/>
        </p:nvSpPr>
        <p:spPr>
          <a:xfrm>
            <a:off x="406400" y="310776"/>
            <a:ext cx="1723549" cy="461665"/>
          </a:xfrm>
          <a:prstGeom prst="rect">
            <a:avLst/>
          </a:prstGeom>
          <a:noFill/>
        </p:spPr>
        <p:txBody>
          <a:bodyPr wrap="none" rtlCol="0">
            <a:spAutoFit/>
          </a:bodyPr>
          <a:lstStyle/>
          <a:p>
            <a:r>
              <a:rPr lang="zh-CN" altLang="en-US" sz="2400" b="1" dirty="0"/>
              <a:t>数据集简介</a:t>
            </a:r>
          </a:p>
        </p:txBody>
      </p:sp>
      <p:sp>
        <p:nvSpPr>
          <p:cNvPr id="3" name="文本框 2">
            <a:extLst>
              <a:ext uri="{FF2B5EF4-FFF2-40B4-BE49-F238E27FC236}">
                <a16:creationId xmlns:a16="http://schemas.microsoft.com/office/drawing/2014/main" id="{19EC449F-1B3E-4F38-9A22-B316ABDAC155}"/>
              </a:ext>
            </a:extLst>
          </p:cNvPr>
          <p:cNvSpPr txBox="1"/>
          <p:nvPr/>
        </p:nvSpPr>
        <p:spPr>
          <a:xfrm>
            <a:off x="406400" y="1670174"/>
            <a:ext cx="9675906" cy="2585323"/>
          </a:xfrm>
          <a:prstGeom prst="rect">
            <a:avLst/>
          </a:prstGeom>
          <a:noFill/>
        </p:spPr>
        <p:txBody>
          <a:bodyPr wrap="square" rtlCol="0">
            <a:spAutoFit/>
          </a:bodyPr>
          <a:lstStyle/>
          <a:p>
            <a:r>
              <a:rPr lang="zh-CN" altLang="en-US" dirty="0">
                <a:solidFill>
                  <a:srgbClr val="494949"/>
                </a:solidFill>
                <a:latin typeface="Microsoft YaHei" panose="020B0503020204020204" pitchFamily="34" charset="-122"/>
                <a:ea typeface="Microsoft YaHei" panose="020B0503020204020204" pitchFamily="34" charset="-122"/>
              </a:rPr>
              <a:t>欧洲足球数据集（</a:t>
            </a:r>
            <a:r>
              <a:rPr lang="en-US" altLang="zh-CN" dirty="0">
                <a:solidFill>
                  <a:srgbClr val="494949"/>
                </a:solidFill>
                <a:latin typeface="Microsoft YaHei" panose="020B0503020204020204" pitchFamily="34" charset="-122"/>
                <a:ea typeface="Microsoft YaHei" panose="020B0503020204020204" pitchFamily="34" charset="-122"/>
              </a:rPr>
              <a:t>European Soccer Database</a:t>
            </a:r>
            <a:r>
              <a:rPr lang="zh-CN" altLang="en-US" dirty="0">
                <a:solidFill>
                  <a:srgbClr val="494949"/>
                </a:solidFill>
                <a:latin typeface="Microsoft YaHei" panose="020B0503020204020204" pitchFamily="34" charset="-122"/>
                <a:ea typeface="Microsoft YaHei" panose="020B0503020204020204" pitchFamily="34" charset="-122"/>
              </a:rPr>
              <a:t>）有着丰富的球队、球员以及比赛数据。</a:t>
            </a:r>
            <a:endParaRPr lang="en-US" altLang="zh-CN" dirty="0">
              <a:solidFill>
                <a:srgbClr val="494949"/>
              </a:solidFill>
              <a:latin typeface="Microsoft YaHei" panose="020B0503020204020204" pitchFamily="34" charset="-122"/>
              <a:ea typeface="Microsoft YaHei" panose="020B0503020204020204" pitchFamily="34" charset="-122"/>
            </a:endParaRPr>
          </a:p>
          <a:p>
            <a:endParaRPr lang="en-US" altLang="zh-CN" dirty="0">
              <a:solidFill>
                <a:srgbClr val="494949"/>
              </a:solidFill>
              <a:latin typeface="Microsoft YaHei" panose="020B0503020204020204" pitchFamily="34" charset="-122"/>
              <a:ea typeface="Microsoft YaHei" panose="020B0503020204020204" pitchFamily="34" charset="-122"/>
            </a:endParaRPr>
          </a:p>
          <a:p>
            <a:endParaRPr lang="en-US" altLang="zh-CN" dirty="0">
              <a:solidFill>
                <a:srgbClr val="494949"/>
              </a:solidFill>
              <a:latin typeface="微软雅黑" panose="020B0503020204020204" charset="-122"/>
              <a:ea typeface="微软雅黑" panose="020B0503020204020204" charset="-122"/>
            </a:endParaRPr>
          </a:p>
          <a:p>
            <a:endParaRPr lang="en-US" altLang="zh-CN" dirty="0">
              <a:solidFill>
                <a:srgbClr val="494949"/>
              </a:solidFill>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超过 </a:t>
            </a:r>
            <a:r>
              <a:rPr lang="en-US" altLang="zh-CN" dirty="0">
                <a:solidFill>
                  <a:srgbClr val="494949"/>
                </a:solidFill>
                <a:latin typeface="Microsoft YaHei" panose="020B0503020204020204" pitchFamily="34" charset="-122"/>
                <a:ea typeface="Microsoft YaHei" panose="020B0503020204020204" pitchFamily="34" charset="-122"/>
              </a:rPr>
              <a:t>25000 </a:t>
            </a:r>
            <a:r>
              <a:rPr lang="zh-CN" altLang="en-US" dirty="0">
                <a:solidFill>
                  <a:srgbClr val="494949"/>
                </a:solidFill>
                <a:latin typeface="Microsoft YaHei" panose="020B0503020204020204" pitchFamily="34" charset="-122"/>
                <a:ea typeface="Microsoft YaHei" panose="020B0503020204020204" pitchFamily="34" charset="-122"/>
              </a:rPr>
              <a:t>次的比赛数据</a:t>
            </a:r>
            <a:endParaRPr lang="en-US" altLang="zh-CN" dirty="0">
              <a:solidFill>
                <a:srgbClr val="494949"/>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超过 </a:t>
            </a:r>
            <a:r>
              <a:rPr lang="en-US" altLang="zh-CN" dirty="0">
                <a:solidFill>
                  <a:srgbClr val="494949"/>
                </a:solidFill>
                <a:latin typeface="Microsoft YaHei" panose="020B0503020204020204" pitchFamily="34" charset="-122"/>
                <a:ea typeface="Microsoft YaHei" panose="020B0503020204020204" pitchFamily="34" charset="-122"/>
              </a:rPr>
              <a:t>10000 </a:t>
            </a:r>
            <a:r>
              <a:rPr lang="zh-CN" altLang="en-US" dirty="0">
                <a:solidFill>
                  <a:srgbClr val="494949"/>
                </a:solidFill>
                <a:latin typeface="Microsoft YaHei" panose="020B0503020204020204" pitchFamily="34" charset="-122"/>
                <a:ea typeface="Microsoft YaHei" panose="020B0503020204020204" pitchFamily="34" charset="-122"/>
              </a:rPr>
              <a:t>名球员的数据</a:t>
            </a:r>
            <a:endParaRPr lang="en-US" altLang="zh-CN" dirty="0">
              <a:solidFill>
                <a:srgbClr val="494949"/>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全部来自于</a:t>
            </a:r>
            <a:r>
              <a:rPr lang="en-US" altLang="zh-CN" dirty="0">
                <a:solidFill>
                  <a:srgbClr val="494949"/>
                </a:solidFill>
                <a:latin typeface="Microsoft YaHei" panose="020B0503020204020204" pitchFamily="34" charset="-122"/>
                <a:ea typeface="Microsoft YaHei" panose="020B0503020204020204" pitchFamily="34" charset="-122"/>
              </a:rPr>
              <a:t>11</a:t>
            </a:r>
            <a:r>
              <a:rPr lang="zh-CN" altLang="en-US" dirty="0">
                <a:solidFill>
                  <a:srgbClr val="494949"/>
                </a:solidFill>
                <a:latin typeface="Microsoft YaHei" panose="020B0503020204020204" pitchFamily="34" charset="-122"/>
                <a:ea typeface="Microsoft YaHei" panose="020B0503020204020204" pitchFamily="34" charset="-122"/>
              </a:rPr>
              <a:t>个欧洲国家各自的国内顶级联赛</a:t>
            </a:r>
            <a:endParaRPr lang="en-US" altLang="zh-CN" dirty="0">
              <a:solidFill>
                <a:srgbClr val="494949"/>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球员和球队的能力数据来源于 </a:t>
            </a:r>
            <a:r>
              <a:rPr lang="en-US" altLang="zh-CN" dirty="0">
                <a:solidFill>
                  <a:srgbClr val="494949"/>
                </a:solidFill>
                <a:latin typeface="Microsoft YaHei" panose="020B0503020204020204" pitchFamily="34" charset="-122"/>
                <a:ea typeface="Microsoft YaHei" panose="020B0503020204020204" pitchFamily="34" charset="-122"/>
              </a:rPr>
              <a:t>EA </a:t>
            </a:r>
            <a:r>
              <a:rPr lang="zh-CN" altLang="en-US" dirty="0">
                <a:solidFill>
                  <a:srgbClr val="494949"/>
                </a:solidFill>
                <a:latin typeface="Microsoft YaHei" panose="020B0503020204020204" pitchFamily="34" charset="-122"/>
                <a:ea typeface="Microsoft YaHei" panose="020B0503020204020204" pitchFamily="34" charset="-122"/>
              </a:rPr>
              <a:t>游戏 </a:t>
            </a:r>
            <a:r>
              <a:rPr lang="en-US" altLang="zh-CN" dirty="0">
                <a:solidFill>
                  <a:srgbClr val="494949"/>
                </a:solidFill>
                <a:latin typeface="Microsoft YaHei" panose="020B0503020204020204" pitchFamily="34" charset="-122"/>
                <a:ea typeface="Microsoft YaHei" panose="020B0503020204020204" pitchFamily="34" charset="-122"/>
              </a:rPr>
              <a:t>FIFA </a:t>
            </a:r>
            <a:r>
              <a:rPr lang="zh-CN" altLang="en-US" dirty="0">
                <a:solidFill>
                  <a:srgbClr val="494949"/>
                </a:solidFill>
                <a:latin typeface="Microsoft YaHei" panose="020B0503020204020204" pitchFamily="34" charset="-122"/>
                <a:ea typeface="Microsoft YaHei" panose="020B0503020204020204" pitchFamily="34" charset="-122"/>
              </a:rPr>
              <a:t>的内容</a:t>
            </a:r>
            <a:endParaRPr lang="en-US" altLang="zh-CN" dirty="0">
              <a:solidFill>
                <a:srgbClr val="494949"/>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494949"/>
                </a:solidFill>
                <a:latin typeface="Microsoft YaHei" panose="020B0503020204020204" pitchFamily="34" charset="-122"/>
                <a:ea typeface="Microsoft YaHei" panose="020B0503020204020204" pitchFamily="34" charset="-122"/>
              </a:rPr>
              <a:t>每场比赛都包括 </a:t>
            </a:r>
            <a:r>
              <a:rPr lang="en-US" altLang="zh-CN" dirty="0">
                <a:solidFill>
                  <a:srgbClr val="494949"/>
                </a:solidFill>
                <a:latin typeface="Microsoft YaHei" panose="020B0503020204020204" pitchFamily="34" charset="-122"/>
                <a:ea typeface="Microsoft YaHei" panose="020B0503020204020204" pitchFamily="34" charset="-122"/>
              </a:rPr>
              <a:t>10 </a:t>
            </a:r>
            <a:r>
              <a:rPr lang="zh-CN" altLang="en-US" dirty="0">
                <a:solidFill>
                  <a:srgbClr val="494949"/>
                </a:solidFill>
                <a:latin typeface="Microsoft YaHei" panose="020B0503020204020204" pitchFamily="34" charset="-122"/>
                <a:ea typeface="Microsoft YaHei" panose="020B0503020204020204" pitchFamily="34" charset="-122"/>
              </a:rPr>
              <a:t>个博彩网站的赔率数据</a:t>
            </a:r>
            <a:endParaRPr lang="en-US" altLang="zh-CN" dirty="0">
              <a:solidFill>
                <a:srgbClr val="494949"/>
              </a:solidFill>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3091585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球队水平分析</a:t>
            </a:r>
            <a:endParaRPr lang="en-US" altLang="zh-CN" sz="2400" b="1" dirty="0"/>
          </a:p>
          <a:p>
            <a:r>
              <a:rPr lang="zh-CN" altLang="en-US" sz="2400" dirty="0"/>
              <a:t>全体球队排行</a:t>
            </a:r>
            <a:endParaRPr lang="en-US" altLang="zh-CN" sz="2400" dirty="0"/>
          </a:p>
        </p:txBody>
      </p:sp>
      <p:sp>
        <p:nvSpPr>
          <p:cNvPr id="4" name="Rectangle 1">
            <a:extLst>
              <a:ext uri="{FF2B5EF4-FFF2-40B4-BE49-F238E27FC236}">
                <a16:creationId xmlns:a16="http://schemas.microsoft.com/office/drawing/2014/main" id="{5368D781-4847-4285-91B0-5357340DBE88}"/>
              </a:ext>
            </a:extLst>
          </p:cNvPr>
          <p:cNvSpPr>
            <a:spLocks noChangeArrowheads="1"/>
          </p:cNvSpPr>
          <p:nvPr/>
        </p:nvSpPr>
        <p:spPr bwMode="auto">
          <a:xfrm>
            <a:off x="5207000" y="280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2" name="Picture 2">
            <a:extLst>
              <a:ext uri="{FF2B5EF4-FFF2-40B4-BE49-F238E27FC236}">
                <a16:creationId xmlns:a16="http://schemas.microsoft.com/office/drawing/2014/main" id="{54CD794F-4045-47F0-BCCD-64AFF5FD7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21" y="3503489"/>
            <a:ext cx="4295687" cy="265105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DFB036B9-FFA4-44FF-9CFF-313E64B61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1527" y="3503488"/>
            <a:ext cx="4295687" cy="26510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0052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3262432" cy="461665"/>
          </a:xfrm>
          <a:prstGeom prst="rect">
            <a:avLst/>
          </a:prstGeom>
          <a:noFill/>
        </p:spPr>
        <p:txBody>
          <a:bodyPr wrap="none" rtlCol="0">
            <a:spAutoFit/>
          </a:bodyPr>
          <a:lstStyle/>
          <a:p>
            <a:r>
              <a:rPr lang="zh-CN" altLang="en-US" sz="2400" b="1" dirty="0"/>
              <a:t>统计建模</a:t>
            </a:r>
            <a:r>
              <a:rPr lang="en-US" altLang="zh-CN" sz="2400" b="1" dirty="0"/>
              <a:t>——</a:t>
            </a:r>
            <a:r>
              <a:rPr lang="zh-CN" altLang="en-US" sz="2400" b="1" dirty="0"/>
              <a:t>模型构建</a:t>
            </a:r>
            <a:endParaRPr lang="en-US" altLang="zh-CN" sz="2400" b="1" dirty="0"/>
          </a:p>
        </p:txBody>
      </p:sp>
      <p:sp>
        <p:nvSpPr>
          <p:cNvPr id="4" name="文本框 3">
            <a:extLst>
              <a:ext uri="{FF2B5EF4-FFF2-40B4-BE49-F238E27FC236}">
                <a16:creationId xmlns:a16="http://schemas.microsoft.com/office/drawing/2014/main" id="{03E6D378-FCFC-4094-BAF0-244D98E097AD}"/>
              </a:ext>
            </a:extLst>
          </p:cNvPr>
          <p:cNvSpPr txBox="1"/>
          <p:nvPr/>
        </p:nvSpPr>
        <p:spPr>
          <a:xfrm>
            <a:off x="406400" y="1091223"/>
            <a:ext cx="11673747" cy="5570756"/>
          </a:xfrm>
          <a:prstGeom prst="rect">
            <a:avLst/>
          </a:prstGeom>
          <a:noFill/>
        </p:spPr>
        <p:txBody>
          <a:bodyPr wrap="square">
            <a:spAutoFit/>
          </a:bodyPr>
          <a:lstStyle/>
          <a:p>
            <a:pPr marL="285750" indent="-285750">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球员能力</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Player_Attributes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表中有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对球员的整体评分，也就是 </a:t>
            </a:r>
            <a:r>
              <a:rPr lang="en-US" altLang="zh-CN" sz="1800" dirty="0" err="1">
                <a:solidFill>
                  <a:srgbClr val="494949"/>
                </a:solidFill>
                <a:effectLst/>
                <a:latin typeface="Microsoft YaHei" panose="020B0503020204020204" pitchFamily="34" charset="-122"/>
                <a:ea typeface="Microsoft YaHei" panose="020B0503020204020204" pitchFamily="34" charset="-122"/>
              </a:rPr>
              <a:t>overall_rating</a:t>
            </a:r>
            <a:r>
              <a:rPr lang="zh-CN" altLang="en-US" sz="1800" dirty="0">
                <a:solidFill>
                  <a:srgbClr val="494949"/>
                </a:solidFill>
                <a:effectLst/>
                <a:latin typeface="Microsoft YaHei" panose="020B0503020204020204" pitchFamily="34" charset="-122"/>
                <a:ea typeface="Microsoft YaHei" panose="020B0503020204020204" pitchFamily="34" charset="-122"/>
              </a:rPr>
              <a:t>，然而球员的状态是在不断改变的，只使用一个来表示他过去打的所有比赛未免过于僵硬，好在数据集提供了每个球员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年中多个时间点的状态，我们对每一场比赛都选取了距离该场比赛最近的球员状态作为特征，一共 </a:t>
            </a:r>
            <a:r>
              <a:rPr lang="en-US" altLang="zh-CN" sz="1800" dirty="0">
                <a:solidFill>
                  <a:srgbClr val="494949"/>
                </a:solidFill>
                <a:effectLst/>
                <a:latin typeface="Microsoft YaHei" panose="020B0503020204020204" pitchFamily="34" charset="-122"/>
                <a:ea typeface="Microsoft YaHei" panose="020B0503020204020204" pitchFamily="34" charset="-122"/>
              </a:rPr>
              <a:t>11*2 </a:t>
            </a:r>
            <a:r>
              <a:rPr lang="zh-CN" altLang="en-US" sz="1800" dirty="0">
                <a:solidFill>
                  <a:srgbClr val="494949"/>
                </a:solidFill>
                <a:effectLst/>
                <a:latin typeface="Microsoft YaHei" panose="020B0503020204020204" pitchFamily="34" charset="-122"/>
                <a:ea typeface="Microsoft YaHei" panose="020B0503020204020204" pitchFamily="34" charset="-122"/>
              </a:rPr>
              <a:t>个。</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spcBef>
                <a:spcPts val="0"/>
              </a:spcBef>
              <a:spcAft>
                <a:spcPts val="0"/>
              </a:spcAft>
            </a:pP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球队历史实力</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很遗憾，在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Team_Attributes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并没有能够整体代表该球队实力的特征。简单对该球队的球员能力进行加权求和是很不合理的，一方面相较于球员能力的特征，这样的线性组合属于冗余信息；另一方面简单的加和没有考虑到球员之间的相互作用与配合。</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在初步思路中暂时不打算处理过于复杂的情况，因此我们决定将球队过去数场比赛的情况作为当前的整体状态进行考虑（毕竟归根结底一场比赛最重要就是要赢球）。同时再考虑一个该球队所属的联赛。</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于是在这里我们使用了描述分析中的思路，生成了多个特征，包括过去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场（在代码中采用的是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场）分别作为主队和客队的总净胜球数（如果输了就是负的）、过去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场分别作为主队和客队的总胜场数和输场数、和这场比赛的对方球队过去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场（代码中采用的是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3 </a:t>
            </a:r>
            <a:r>
              <a:rPr lang="zh-CN" altLang="en-US" sz="1800" dirty="0">
                <a:solidFill>
                  <a:srgbClr val="494949"/>
                </a:solidFill>
                <a:effectLst/>
                <a:latin typeface="Microsoft YaHei" panose="020B0503020204020204" pitchFamily="34" charset="-122"/>
                <a:ea typeface="Microsoft YaHei" panose="020B0503020204020204" pitchFamily="34" charset="-122"/>
              </a:rPr>
              <a:t>场）赢球次数和输球次数、该球队所属的联赛（哑变量）。</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spcBef>
                <a:spcPts val="0"/>
              </a:spcBef>
              <a:spcAft>
                <a:spcPts val="0"/>
              </a:spcAft>
            </a:pP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比赛当时情况</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这个在当前数据是最难考虑的一个地方，因此我们暂时没有将比赛中统计数据进行融合，而是采取了另一个思路。</a:t>
            </a:r>
            <a:endParaRPr lang="zh-CN" altLang="en-US" sz="1600" dirty="0">
              <a:solidFill>
                <a:srgbClr val="494949"/>
              </a:solidFill>
              <a:effectLst/>
            </a:endParaRPr>
          </a:p>
          <a:p>
            <a:pPr>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我们使用了数据集提供的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大博彩网站的赛前赔率数据（为方便起见只用了 </a:t>
            </a:r>
            <a:r>
              <a:rPr lang="en-US" altLang="zh-CN" sz="1800" dirty="0">
                <a:solidFill>
                  <a:srgbClr val="494949"/>
                </a:solidFill>
                <a:effectLst/>
                <a:latin typeface="Microsoft YaHei" panose="020B0503020204020204" pitchFamily="34" charset="-122"/>
                <a:ea typeface="Microsoft YaHei" panose="020B0503020204020204" pitchFamily="34" charset="-122"/>
              </a:rPr>
              <a:t>Bet365 </a:t>
            </a:r>
            <a:r>
              <a:rPr lang="zh-CN" altLang="en-US" sz="1800" dirty="0">
                <a:solidFill>
                  <a:srgbClr val="494949"/>
                </a:solidFill>
                <a:effectLst/>
                <a:latin typeface="Microsoft YaHei" panose="020B0503020204020204" pitchFamily="34" charset="-122"/>
                <a:ea typeface="Microsoft YaHei" panose="020B0503020204020204" pitchFamily="34" charset="-122"/>
              </a:rPr>
              <a:t>和 </a:t>
            </a:r>
            <a:r>
              <a:rPr lang="en-US" altLang="zh-CN" sz="1800" dirty="0" err="1">
                <a:solidFill>
                  <a:srgbClr val="494949"/>
                </a:solidFill>
                <a:effectLst/>
                <a:latin typeface="Microsoft YaHei" panose="020B0503020204020204" pitchFamily="34" charset="-122"/>
                <a:ea typeface="Microsoft YaHei" panose="020B0503020204020204" pitchFamily="34" charset="-122"/>
              </a:rPr>
              <a:t>Betway</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两个最知名的公司），我们希望赛前的赔率能够包含除开球队、球员数据之外的其他因素，比如赛前的大事件、比赛场地等等因素，从而提高预测胜负关系的效果。</a:t>
            </a: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249187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3262432" cy="461665"/>
          </a:xfrm>
          <a:prstGeom prst="rect">
            <a:avLst/>
          </a:prstGeom>
          <a:noFill/>
        </p:spPr>
        <p:txBody>
          <a:bodyPr wrap="none" rtlCol="0">
            <a:spAutoFit/>
          </a:bodyPr>
          <a:lstStyle/>
          <a:p>
            <a:r>
              <a:rPr lang="zh-CN" altLang="en-US" sz="2400" b="1" dirty="0"/>
              <a:t>统计建模</a:t>
            </a:r>
            <a:r>
              <a:rPr lang="en-US" altLang="zh-CN" sz="2400" b="1" dirty="0"/>
              <a:t>——</a:t>
            </a:r>
            <a:r>
              <a:rPr lang="zh-CN" altLang="en-US" sz="2400" b="1" dirty="0"/>
              <a:t>模型构建</a:t>
            </a:r>
            <a:endParaRPr lang="en-US" altLang="zh-CN" sz="2400" b="1" dirty="0"/>
          </a:p>
        </p:txBody>
      </p:sp>
      <p:pic>
        <p:nvPicPr>
          <p:cNvPr id="17410" name="Picture 2">
            <a:extLst>
              <a:ext uri="{FF2B5EF4-FFF2-40B4-BE49-F238E27FC236}">
                <a16:creationId xmlns:a16="http://schemas.microsoft.com/office/drawing/2014/main" id="{8C7BBB10-D040-4AA8-AC4A-C0BC009E74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837" y="772441"/>
            <a:ext cx="5951291" cy="59512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0678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3262432" cy="461665"/>
          </a:xfrm>
          <a:prstGeom prst="rect">
            <a:avLst/>
          </a:prstGeom>
          <a:noFill/>
        </p:spPr>
        <p:txBody>
          <a:bodyPr wrap="none" rtlCol="0">
            <a:spAutoFit/>
          </a:bodyPr>
          <a:lstStyle/>
          <a:p>
            <a:r>
              <a:rPr lang="zh-CN" altLang="en-US" sz="2400" b="1" dirty="0"/>
              <a:t>统计建模</a:t>
            </a:r>
            <a:r>
              <a:rPr lang="en-US" altLang="zh-CN" sz="2400" b="1" dirty="0"/>
              <a:t>——</a:t>
            </a:r>
            <a:r>
              <a:rPr lang="zh-CN" altLang="en-US" sz="2400" b="1" dirty="0"/>
              <a:t>模型构建</a:t>
            </a:r>
            <a:endParaRPr lang="en-US" altLang="zh-CN" sz="2400" b="1" dirty="0"/>
          </a:p>
        </p:txBody>
      </p:sp>
      <p:graphicFrame>
        <p:nvGraphicFramePr>
          <p:cNvPr id="2" name="表格 1">
            <a:extLst>
              <a:ext uri="{FF2B5EF4-FFF2-40B4-BE49-F238E27FC236}">
                <a16:creationId xmlns:a16="http://schemas.microsoft.com/office/drawing/2014/main" id="{D467DAEB-655C-4F60-A27C-05E21E6058F0}"/>
              </a:ext>
            </a:extLst>
          </p:cNvPr>
          <p:cNvGraphicFramePr>
            <a:graphicFrameLocks noGrp="1"/>
          </p:cNvGraphicFramePr>
          <p:nvPr>
            <p:extLst>
              <p:ext uri="{D42A27DB-BD31-4B8C-83A1-F6EECF244321}">
                <p14:modId xmlns:p14="http://schemas.microsoft.com/office/powerpoint/2010/main" val="3513064353"/>
              </p:ext>
            </p:extLst>
          </p:nvPr>
        </p:nvGraphicFramePr>
        <p:xfrm>
          <a:off x="2558642" y="1783080"/>
          <a:ext cx="8825220" cy="3962400"/>
        </p:xfrm>
        <a:graphic>
          <a:graphicData uri="http://schemas.openxmlformats.org/drawingml/2006/table">
            <a:tbl>
              <a:tblPr firstRow="1">
                <a:tableStyleId>{8799B23B-EC83-4686-B30A-512413B5E67A}</a:tableStyleId>
              </a:tblPr>
              <a:tblGrid>
                <a:gridCol w="1884620">
                  <a:extLst>
                    <a:ext uri="{9D8B030D-6E8A-4147-A177-3AD203B41FA5}">
                      <a16:colId xmlns:a16="http://schemas.microsoft.com/office/drawing/2014/main" val="1351739484"/>
                    </a:ext>
                  </a:extLst>
                </a:gridCol>
                <a:gridCol w="1416714">
                  <a:extLst>
                    <a:ext uri="{9D8B030D-6E8A-4147-A177-3AD203B41FA5}">
                      <a16:colId xmlns:a16="http://schemas.microsoft.com/office/drawing/2014/main" val="885136081"/>
                    </a:ext>
                  </a:extLst>
                </a:gridCol>
                <a:gridCol w="1905876">
                  <a:extLst>
                    <a:ext uri="{9D8B030D-6E8A-4147-A177-3AD203B41FA5}">
                      <a16:colId xmlns:a16="http://schemas.microsoft.com/office/drawing/2014/main" val="3094091229"/>
                    </a:ext>
                  </a:extLst>
                </a:gridCol>
                <a:gridCol w="1590419">
                  <a:extLst>
                    <a:ext uri="{9D8B030D-6E8A-4147-A177-3AD203B41FA5}">
                      <a16:colId xmlns:a16="http://schemas.microsoft.com/office/drawing/2014/main" val="1691110813"/>
                    </a:ext>
                  </a:extLst>
                </a:gridCol>
                <a:gridCol w="2027591">
                  <a:extLst>
                    <a:ext uri="{9D8B030D-6E8A-4147-A177-3AD203B41FA5}">
                      <a16:colId xmlns:a16="http://schemas.microsoft.com/office/drawing/2014/main" val="1193131809"/>
                    </a:ext>
                  </a:extLst>
                </a:gridCol>
              </a:tblGrid>
              <a:tr h="228600">
                <a:tc gridSpan="2">
                  <a:txBody>
                    <a:bodyPr/>
                    <a:lstStyle/>
                    <a:p>
                      <a:pPr algn="ctr" fontAlgn="ctr">
                        <a:lnSpc>
                          <a:spcPct val="125000"/>
                        </a:lnSpc>
                        <a:spcBef>
                          <a:spcPts val="0"/>
                        </a:spcBef>
                        <a:spcAft>
                          <a:spcPts val="0"/>
                        </a:spcAft>
                      </a:pPr>
                      <a:r>
                        <a:rPr lang="zh-CN" altLang="en-US" sz="1600" b="1" dirty="0">
                          <a:solidFill>
                            <a:srgbClr val="494949"/>
                          </a:solidFill>
                          <a:effectLst/>
                        </a:rPr>
                        <a:t>数据集配置</a:t>
                      </a:r>
                      <a:endParaRPr lang="zh-CN" altLang="en-US" sz="1600" dirty="0">
                        <a:solidFill>
                          <a:srgbClr val="494949"/>
                        </a:solidFill>
                        <a:effectLst/>
                      </a:endParaRPr>
                    </a:p>
                  </a:txBody>
                  <a:tcPr marT="30480" marB="30480" anchor="ctr"/>
                </a:tc>
                <a:tc hMerge="1">
                  <a:txBody>
                    <a:bodyPr/>
                    <a:lstStyle/>
                    <a:p>
                      <a:endParaRPr lang="zh-CN" altLang="en-US"/>
                    </a:p>
                  </a:txBody>
                  <a:tcPr/>
                </a:tc>
                <a:tc gridSpan="3">
                  <a:txBody>
                    <a:bodyPr/>
                    <a:lstStyle/>
                    <a:p>
                      <a:pPr algn="ctr" fontAlgn="ctr">
                        <a:lnSpc>
                          <a:spcPct val="125000"/>
                        </a:lnSpc>
                        <a:spcBef>
                          <a:spcPts val="0"/>
                        </a:spcBef>
                        <a:spcAft>
                          <a:spcPts val="0"/>
                        </a:spcAft>
                      </a:pPr>
                      <a:r>
                        <a:rPr lang="zh-CN" altLang="en-US" sz="1600" b="1">
                          <a:solidFill>
                            <a:srgbClr val="494949"/>
                          </a:solidFill>
                          <a:effectLst/>
                        </a:rPr>
                        <a:t>网格搜索配置</a:t>
                      </a:r>
                      <a:endParaRPr lang="zh-CN" altLang="en-US" sz="1600">
                        <a:solidFill>
                          <a:srgbClr val="494949"/>
                        </a:solidFill>
                        <a:effectLst/>
                      </a:endParaRPr>
                    </a:p>
                  </a:txBody>
                  <a:tcPr marT="30480" marB="3048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27501065"/>
                  </a:ext>
                </a:extLst>
              </a:tr>
              <a:tr h="228600">
                <a:tc>
                  <a:txBody>
                    <a:bodyPr/>
                    <a:lstStyle/>
                    <a:p>
                      <a:pPr algn="ctr" fontAlgn="ctr">
                        <a:lnSpc>
                          <a:spcPct val="125000"/>
                        </a:lnSpc>
                        <a:spcBef>
                          <a:spcPts val="0"/>
                        </a:spcBef>
                        <a:spcAft>
                          <a:spcPts val="0"/>
                        </a:spcAft>
                      </a:pPr>
                      <a:r>
                        <a:rPr lang="zh-CN" altLang="en-US" sz="1600" b="1" dirty="0">
                          <a:solidFill>
                            <a:srgbClr val="494949"/>
                          </a:solidFill>
                          <a:effectLst/>
                        </a:rPr>
                        <a:t>数据种类</a:t>
                      </a:r>
                      <a:endParaRPr lang="zh-CN" altLang="en-US" sz="1600" dirty="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zh-CN" altLang="en-US" sz="1600" b="1">
                          <a:solidFill>
                            <a:srgbClr val="494949"/>
                          </a:solidFill>
                          <a:effectLst/>
                        </a:rPr>
                        <a:t>比例</a:t>
                      </a:r>
                      <a:endParaRPr lang="zh-CN" alt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zh-CN" altLang="en-US" sz="1600" b="1">
                          <a:solidFill>
                            <a:srgbClr val="494949"/>
                          </a:solidFill>
                          <a:effectLst/>
                        </a:rPr>
                        <a:t>模型种类</a:t>
                      </a:r>
                      <a:endParaRPr lang="zh-CN" altLang="en-US" sz="1600">
                        <a:solidFill>
                          <a:srgbClr val="494949"/>
                        </a:solidFill>
                        <a:effectLst/>
                      </a:endParaRPr>
                    </a:p>
                  </a:txBody>
                  <a:tcPr marT="30480" marB="30480" anchor="ctr"/>
                </a:tc>
                <a:tc gridSpan="2">
                  <a:txBody>
                    <a:bodyPr/>
                    <a:lstStyle/>
                    <a:p>
                      <a:pPr algn="ctr" fontAlgn="ctr">
                        <a:lnSpc>
                          <a:spcPct val="125000"/>
                        </a:lnSpc>
                        <a:spcBef>
                          <a:spcPts val="0"/>
                        </a:spcBef>
                        <a:spcAft>
                          <a:spcPts val="0"/>
                        </a:spcAft>
                      </a:pPr>
                      <a:r>
                        <a:rPr lang="zh-CN" altLang="en-US" sz="1600" b="1">
                          <a:solidFill>
                            <a:srgbClr val="494949"/>
                          </a:solidFill>
                          <a:effectLst/>
                        </a:rPr>
                        <a:t>配置</a:t>
                      </a:r>
                      <a:endParaRPr lang="zh-CN" altLang="en-US" sz="1600">
                        <a:solidFill>
                          <a:srgbClr val="494949"/>
                        </a:solidFill>
                        <a:effectLst/>
                      </a:endParaRPr>
                    </a:p>
                  </a:txBody>
                  <a:tcPr marT="30480" marB="30480" anchor="ctr"/>
                </a:tc>
                <a:tc hMerge="1">
                  <a:txBody>
                    <a:bodyPr/>
                    <a:lstStyle/>
                    <a:p>
                      <a:endParaRPr lang="zh-CN" altLang="en-US"/>
                    </a:p>
                  </a:txBody>
                  <a:tcPr/>
                </a:tc>
                <a:extLst>
                  <a:ext uri="{0D108BD9-81ED-4DB2-BD59-A6C34878D82A}">
                    <a16:rowId xmlns:a16="http://schemas.microsoft.com/office/drawing/2014/main" val="551258927"/>
                  </a:ext>
                </a:extLst>
              </a:tr>
              <a:tr h="228600">
                <a:tc>
                  <a:txBody>
                    <a:bodyPr/>
                    <a:lstStyle/>
                    <a:p>
                      <a:pPr algn="ctr" fontAlgn="ctr">
                        <a:lnSpc>
                          <a:spcPct val="125000"/>
                        </a:lnSpc>
                        <a:spcBef>
                          <a:spcPts val="0"/>
                        </a:spcBef>
                        <a:spcAft>
                          <a:spcPts val="0"/>
                        </a:spcAft>
                      </a:pPr>
                      <a:r>
                        <a:rPr lang="zh-CN" altLang="en-US" sz="1600">
                          <a:solidFill>
                            <a:srgbClr val="494949"/>
                          </a:solidFill>
                          <a:effectLst/>
                        </a:rPr>
                        <a:t>训练数据</a:t>
                      </a: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0.8</a:t>
                      </a:r>
                      <a:endParaRPr lang="zh-CN" alt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PCA&amp;ICA</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n_component</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arange(5,46,8)</a:t>
                      </a:r>
                    </a:p>
                  </a:txBody>
                  <a:tcPr marT="30480" marB="30480" anchor="ctr"/>
                </a:tc>
                <a:extLst>
                  <a:ext uri="{0D108BD9-81ED-4DB2-BD59-A6C34878D82A}">
                    <a16:rowId xmlns:a16="http://schemas.microsoft.com/office/drawing/2014/main" val="1059978161"/>
                  </a:ext>
                </a:extLst>
              </a:tr>
              <a:tr h="228600">
                <a:tc>
                  <a:txBody>
                    <a:bodyPr/>
                    <a:lstStyle/>
                    <a:p>
                      <a:pPr algn="ctr" fontAlgn="ctr">
                        <a:lnSpc>
                          <a:spcPct val="125000"/>
                        </a:lnSpc>
                        <a:spcBef>
                          <a:spcPts val="0"/>
                        </a:spcBef>
                        <a:spcAft>
                          <a:spcPts val="0"/>
                        </a:spcAft>
                      </a:pPr>
                      <a:r>
                        <a:rPr lang="zh-CN" altLang="en-US" sz="1600">
                          <a:solidFill>
                            <a:srgbClr val="494949"/>
                          </a:solidFill>
                          <a:effectLst/>
                        </a:rPr>
                        <a:t>测试数据</a:t>
                      </a: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0.2</a:t>
                      </a:r>
                      <a:endParaRPr lang="zh-CN" altLang="en-US" sz="1600">
                        <a:solidFill>
                          <a:srgbClr val="494949"/>
                        </a:solidFill>
                        <a:effectLst/>
                      </a:endParaRPr>
                    </a:p>
                  </a:txBody>
                  <a:tcPr marT="30480" marB="30480" anchor="ctr"/>
                </a:tc>
                <a:tc rowSpan="2">
                  <a:txBody>
                    <a:bodyPr/>
                    <a:lstStyle/>
                    <a:p>
                      <a:pPr algn="ctr" fontAlgn="ctr">
                        <a:lnSpc>
                          <a:spcPct val="125000"/>
                        </a:lnSpc>
                        <a:spcBef>
                          <a:spcPts val="0"/>
                        </a:spcBef>
                        <a:spcAft>
                          <a:spcPts val="0"/>
                        </a:spcAft>
                      </a:pPr>
                      <a:r>
                        <a:rPr lang="en-US" sz="1600">
                          <a:solidFill>
                            <a:srgbClr val="494949"/>
                          </a:solidFill>
                          <a:effectLst/>
                        </a:rPr>
                        <a:t>RandomForest</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max_features</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[auto、log2]</a:t>
                      </a:r>
                    </a:p>
                  </a:txBody>
                  <a:tcPr marT="30480" marB="30480" anchor="ctr"/>
                </a:tc>
                <a:extLst>
                  <a:ext uri="{0D108BD9-81ED-4DB2-BD59-A6C34878D82A}">
                    <a16:rowId xmlns:a16="http://schemas.microsoft.com/office/drawing/2014/main" val="708033776"/>
                  </a:ext>
                </a:extLst>
              </a:tr>
              <a:tr h="228600">
                <a:tc gridSpan="2">
                  <a:txBody>
                    <a:bodyPr/>
                    <a:lstStyle/>
                    <a:p>
                      <a:pPr algn="ctr" fontAlgn="ctr">
                        <a:lnSpc>
                          <a:spcPct val="125000"/>
                        </a:lnSpc>
                        <a:spcBef>
                          <a:spcPts val="0"/>
                        </a:spcBef>
                        <a:spcAft>
                          <a:spcPts val="0"/>
                        </a:spcAft>
                      </a:pPr>
                      <a:r>
                        <a:rPr lang="zh-CN" altLang="en-US" sz="1600" b="1">
                          <a:solidFill>
                            <a:srgbClr val="494949"/>
                          </a:solidFill>
                          <a:effectLst/>
                        </a:rPr>
                        <a:t>交叉验证配置</a:t>
                      </a:r>
                      <a:endParaRPr lang="zh-CN" altLang="en-US" sz="1600">
                        <a:solidFill>
                          <a:srgbClr val="494949"/>
                        </a:solidFill>
                        <a:effectLst/>
                      </a:endParaRPr>
                    </a:p>
                  </a:txBody>
                  <a:tcPr marT="30480" marB="30480" anchor="ctr"/>
                </a:tc>
                <a:tc hMerge="1">
                  <a:txBody>
                    <a:bodyPr/>
                    <a:lstStyle/>
                    <a:p>
                      <a:endParaRPr lang="zh-CN" altLang="en-US"/>
                    </a:p>
                  </a:txBody>
                  <a:tcPr/>
                </a:tc>
                <a:tc vMerge="1">
                  <a:txBody>
                    <a:bodyPr/>
                    <a:lstStyle/>
                    <a:p>
                      <a:endParaRPr lang="zh-CN" altLang="en-US"/>
                    </a:p>
                  </a:txBody>
                  <a:tcPr/>
                </a:tc>
                <a:tc>
                  <a:txBody>
                    <a:bodyPr/>
                    <a:lstStyle/>
                    <a:p>
                      <a:pPr algn="ctr" fontAlgn="ctr">
                        <a:lnSpc>
                          <a:spcPct val="125000"/>
                        </a:lnSpc>
                        <a:spcBef>
                          <a:spcPts val="0"/>
                        </a:spcBef>
                        <a:spcAft>
                          <a:spcPts val="0"/>
                        </a:spcAft>
                      </a:pPr>
                      <a:r>
                        <a:rPr lang="en-US" sz="1600" b="1">
                          <a:solidFill>
                            <a:srgbClr val="494949"/>
                          </a:solidFill>
                          <a:effectLst/>
                        </a:rPr>
                        <a:t>n_estimators</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[50, 100, 200]</a:t>
                      </a:r>
                      <a:endParaRPr lang="zh-CN" altLang="en-US" sz="1600">
                        <a:solidFill>
                          <a:srgbClr val="494949"/>
                        </a:solidFill>
                        <a:effectLst/>
                      </a:endParaRPr>
                    </a:p>
                  </a:txBody>
                  <a:tcPr marT="30480" marB="30480" anchor="ctr"/>
                </a:tc>
                <a:extLst>
                  <a:ext uri="{0D108BD9-81ED-4DB2-BD59-A6C34878D82A}">
                    <a16:rowId xmlns:a16="http://schemas.microsoft.com/office/drawing/2014/main" val="86145752"/>
                  </a:ext>
                </a:extLst>
              </a:tr>
              <a:tr h="228600">
                <a:tc>
                  <a:txBody>
                    <a:bodyPr/>
                    <a:lstStyle/>
                    <a:p>
                      <a:pPr algn="ctr" fontAlgn="ctr">
                        <a:lnSpc>
                          <a:spcPct val="125000"/>
                        </a:lnSpc>
                        <a:spcBef>
                          <a:spcPts val="0"/>
                        </a:spcBef>
                        <a:spcAft>
                          <a:spcPts val="0"/>
                        </a:spcAft>
                      </a:pPr>
                      <a:r>
                        <a:rPr lang="zh-CN" altLang="en-US" sz="1600" b="1">
                          <a:solidFill>
                            <a:srgbClr val="494949"/>
                          </a:solidFill>
                          <a:effectLst/>
                        </a:rPr>
                        <a:t>打乱次数</a:t>
                      </a:r>
                      <a:endParaRPr lang="zh-CN" alt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zh-CN" altLang="en-US" sz="1600" b="1">
                          <a:solidFill>
                            <a:srgbClr val="494949"/>
                          </a:solidFill>
                          <a:effectLst/>
                        </a:rPr>
                        <a:t>训练验证比例</a:t>
                      </a:r>
                      <a:endParaRPr lang="zh-CN" altLang="en-US" sz="1600">
                        <a:solidFill>
                          <a:srgbClr val="494949"/>
                        </a:solidFill>
                        <a:effectLst/>
                      </a:endParaRPr>
                    </a:p>
                  </a:txBody>
                  <a:tcPr marT="30480" marB="30480" anchor="ctr"/>
                </a:tc>
                <a:tc rowSpan="2">
                  <a:txBody>
                    <a:bodyPr/>
                    <a:lstStyle/>
                    <a:p>
                      <a:pPr algn="ctr" fontAlgn="ctr">
                        <a:lnSpc>
                          <a:spcPct val="125000"/>
                        </a:lnSpc>
                        <a:spcBef>
                          <a:spcPts val="0"/>
                        </a:spcBef>
                        <a:spcAft>
                          <a:spcPts val="0"/>
                        </a:spcAft>
                      </a:pPr>
                      <a:r>
                        <a:rPr lang="en-US" sz="1600">
                          <a:solidFill>
                            <a:srgbClr val="494949"/>
                          </a:solidFill>
                          <a:effectLst/>
                        </a:rPr>
                        <a:t>AdaBoost</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learning_rate</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linspace(0.5,2,5)</a:t>
                      </a:r>
                    </a:p>
                  </a:txBody>
                  <a:tcPr marT="30480" marB="30480" anchor="ctr"/>
                </a:tc>
                <a:extLst>
                  <a:ext uri="{0D108BD9-81ED-4DB2-BD59-A6C34878D82A}">
                    <a16:rowId xmlns:a16="http://schemas.microsoft.com/office/drawing/2014/main" val="2250743011"/>
                  </a:ext>
                </a:extLst>
              </a:tr>
              <a:tr h="228600">
                <a:tc rowSpan="2">
                  <a:txBody>
                    <a:bodyPr/>
                    <a:lstStyle/>
                    <a:p>
                      <a:pPr algn="ctr" fontAlgn="ctr">
                        <a:lnSpc>
                          <a:spcPct val="125000"/>
                        </a:lnSpc>
                        <a:spcBef>
                          <a:spcPts val="0"/>
                        </a:spcBef>
                        <a:spcAft>
                          <a:spcPts val="0"/>
                        </a:spcAft>
                      </a:pPr>
                      <a:r>
                        <a:rPr lang="en-US" altLang="zh-CN" sz="1600">
                          <a:solidFill>
                            <a:srgbClr val="494949"/>
                          </a:solidFill>
                          <a:effectLst/>
                        </a:rPr>
                        <a:t>5 </a:t>
                      </a:r>
                      <a:endParaRPr lang="zh-CN" altLang="en-US" sz="1600">
                        <a:solidFill>
                          <a:srgbClr val="494949"/>
                        </a:solidFill>
                        <a:effectLst/>
                      </a:endParaRPr>
                    </a:p>
                  </a:txBody>
                  <a:tcPr marT="30480" marB="30480" anchor="ctr"/>
                </a:tc>
                <a:tc rowSpan="2">
                  <a:txBody>
                    <a:bodyPr/>
                    <a:lstStyle/>
                    <a:p>
                      <a:pPr algn="ctr" fontAlgn="ctr">
                        <a:lnSpc>
                          <a:spcPct val="125000"/>
                        </a:lnSpc>
                        <a:spcBef>
                          <a:spcPts val="0"/>
                        </a:spcBef>
                        <a:spcAft>
                          <a:spcPts val="0"/>
                        </a:spcAft>
                      </a:pPr>
                      <a:r>
                        <a:rPr lang="en-US" altLang="zh-CN" sz="1600">
                          <a:solidFill>
                            <a:srgbClr val="494949"/>
                          </a:solidFill>
                          <a:effectLst/>
                        </a:rPr>
                        <a:t>4:1</a:t>
                      </a:r>
                      <a:endParaRPr lang="zh-CN" altLang="en-US" sz="1600">
                        <a:solidFill>
                          <a:srgbClr val="494949"/>
                        </a:solidFill>
                        <a:effectLst/>
                      </a:endParaRPr>
                    </a:p>
                  </a:txBody>
                  <a:tcPr marT="30480" marB="30480" anchor="ctr"/>
                </a:tc>
                <a:tc vMerge="1">
                  <a:txBody>
                    <a:bodyPr/>
                    <a:lstStyle/>
                    <a:p>
                      <a:endParaRPr lang="zh-CN" altLang="en-US"/>
                    </a:p>
                  </a:txBody>
                  <a:tcPr/>
                </a:tc>
                <a:tc>
                  <a:txBody>
                    <a:bodyPr/>
                    <a:lstStyle/>
                    <a:p>
                      <a:pPr algn="ctr" fontAlgn="ctr">
                        <a:lnSpc>
                          <a:spcPct val="125000"/>
                        </a:lnSpc>
                        <a:spcBef>
                          <a:spcPts val="0"/>
                        </a:spcBef>
                        <a:spcAft>
                          <a:spcPts val="0"/>
                        </a:spcAft>
                      </a:pPr>
                      <a:r>
                        <a:rPr lang="en-US" sz="1600" b="1">
                          <a:solidFill>
                            <a:srgbClr val="494949"/>
                          </a:solidFill>
                          <a:effectLst/>
                        </a:rPr>
                        <a:t>n_estimators</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[50, 100, 200]</a:t>
                      </a:r>
                      <a:endParaRPr lang="zh-CN" altLang="en-US" sz="1600">
                        <a:solidFill>
                          <a:srgbClr val="494949"/>
                        </a:solidFill>
                        <a:effectLst/>
                      </a:endParaRPr>
                    </a:p>
                  </a:txBody>
                  <a:tcPr marT="30480" marB="30480" anchor="ctr"/>
                </a:tc>
                <a:extLst>
                  <a:ext uri="{0D108BD9-81ED-4DB2-BD59-A6C34878D82A}">
                    <a16:rowId xmlns:a16="http://schemas.microsoft.com/office/drawing/2014/main" val="764390467"/>
                  </a:ext>
                </a:extLst>
              </a:tr>
              <a:tr h="228600">
                <a:tc vMerge="1">
                  <a:txBody>
                    <a:bodyPr/>
                    <a:lstStyle/>
                    <a:p>
                      <a:endParaRPr lang="zh-CN" altLang="en-US"/>
                    </a:p>
                  </a:txBody>
                  <a:tcPr/>
                </a:tc>
                <a:tc vMerge="1">
                  <a:txBody>
                    <a:bodyPr/>
                    <a:lstStyle/>
                    <a:p>
                      <a:endParaRPr lang="zh-CN" altLang="en-US"/>
                    </a:p>
                  </a:txBody>
                  <a:tcPr/>
                </a:tc>
                <a:tc>
                  <a:txBody>
                    <a:bodyPr/>
                    <a:lstStyle/>
                    <a:p>
                      <a:pPr algn="ctr" fontAlgn="ctr">
                        <a:lnSpc>
                          <a:spcPct val="125000"/>
                        </a:lnSpc>
                        <a:spcBef>
                          <a:spcPts val="0"/>
                        </a:spcBef>
                        <a:spcAft>
                          <a:spcPts val="0"/>
                        </a:spcAft>
                      </a:pPr>
                      <a:r>
                        <a:rPr lang="en-US" sz="1600">
                          <a:solidFill>
                            <a:srgbClr val="494949"/>
                          </a:solidFill>
                          <a:effectLst/>
                        </a:rPr>
                        <a:t>NaiveBayes</a:t>
                      </a:r>
                    </a:p>
                  </a:txBody>
                  <a:tcPr marT="30480" marB="30480" anchor="ctr"/>
                </a:tc>
                <a:tc gridSpan="2">
                  <a:txBody>
                    <a:bodyPr/>
                    <a:lstStyle/>
                    <a:p>
                      <a:pPr algn="ctr" fontAlgn="ctr">
                        <a:lnSpc>
                          <a:spcPct val="125000"/>
                        </a:lnSpc>
                        <a:spcBef>
                          <a:spcPts val="0"/>
                        </a:spcBef>
                        <a:spcAft>
                          <a:spcPts val="0"/>
                        </a:spcAft>
                      </a:pPr>
                      <a:r>
                        <a:rPr lang="en-US" altLang="zh-CN" sz="1600">
                          <a:solidFill>
                            <a:srgbClr val="494949"/>
                          </a:solidFill>
                          <a:effectLst/>
                        </a:rPr>
                        <a:t>-</a:t>
                      </a:r>
                      <a:endParaRPr lang="zh-CN" altLang="en-US" sz="1600">
                        <a:solidFill>
                          <a:srgbClr val="494949"/>
                        </a:solidFill>
                        <a:effectLst/>
                      </a:endParaRPr>
                    </a:p>
                  </a:txBody>
                  <a:tcPr marT="30480" marB="30480" anchor="ctr"/>
                </a:tc>
                <a:tc hMerge="1">
                  <a:txBody>
                    <a:bodyPr/>
                    <a:lstStyle/>
                    <a:p>
                      <a:endParaRPr lang="zh-CN" altLang="en-US"/>
                    </a:p>
                  </a:txBody>
                  <a:tcPr/>
                </a:tc>
                <a:extLst>
                  <a:ext uri="{0D108BD9-81ED-4DB2-BD59-A6C34878D82A}">
                    <a16:rowId xmlns:a16="http://schemas.microsoft.com/office/drawing/2014/main" val="2806074088"/>
                  </a:ext>
                </a:extLst>
              </a:tr>
              <a:tr h="228600">
                <a:tc gridSpan="2">
                  <a:txBody>
                    <a:bodyPr/>
                    <a:lstStyle/>
                    <a:p>
                      <a:pPr algn="ctr" fontAlgn="ctr">
                        <a:lnSpc>
                          <a:spcPct val="125000"/>
                        </a:lnSpc>
                        <a:spcBef>
                          <a:spcPts val="0"/>
                        </a:spcBef>
                        <a:spcAft>
                          <a:spcPts val="0"/>
                        </a:spcAft>
                      </a:pPr>
                      <a:r>
                        <a:rPr lang="zh-CN" altLang="en-US" sz="1600" b="1">
                          <a:solidFill>
                            <a:srgbClr val="494949"/>
                          </a:solidFill>
                          <a:effectLst/>
                        </a:rPr>
                        <a:t>评价指标</a:t>
                      </a:r>
                      <a:endParaRPr lang="zh-CN" altLang="en-US" sz="1600">
                        <a:solidFill>
                          <a:srgbClr val="494949"/>
                        </a:solidFill>
                        <a:effectLst/>
                      </a:endParaRPr>
                    </a:p>
                  </a:txBody>
                  <a:tcPr marT="30480" marB="30480" anchor="ctr"/>
                </a:tc>
                <a:tc hMerge="1">
                  <a:txBody>
                    <a:bodyPr/>
                    <a:lstStyle/>
                    <a:p>
                      <a:endParaRPr lang="zh-CN" altLang="en-US"/>
                    </a:p>
                  </a:txBody>
                  <a:tcPr/>
                </a:tc>
                <a:tc>
                  <a:txBody>
                    <a:bodyPr/>
                    <a:lstStyle/>
                    <a:p>
                      <a:pPr algn="ctr" fontAlgn="ctr">
                        <a:lnSpc>
                          <a:spcPct val="125000"/>
                        </a:lnSpc>
                        <a:spcBef>
                          <a:spcPts val="0"/>
                        </a:spcBef>
                        <a:spcAft>
                          <a:spcPts val="0"/>
                        </a:spcAft>
                      </a:pPr>
                      <a:r>
                        <a:rPr lang="en-US" sz="1600">
                          <a:solidFill>
                            <a:srgbClr val="494949"/>
                          </a:solidFill>
                          <a:effectLst/>
                        </a:rPr>
                        <a:t>KNeighbors</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n_neighbors</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altLang="zh-CN" sz="1600">
                          <a:solidFill>
                            <a:srgbClr val="494949"/>
                          </a:solidFill>
                          <a:effectLst/>
                        </a:rPr>
                        <a:t>[3, 5, 10]</a:t>
                      </a:r>
                      <a:endParaRPr lang="zh-CN" altLang="en-US" sz="1600">
                        <a:solidFill>
                          <a:srgbClr val="494949"/>
                        </a:solidFill>
                        <a:effectLst/>
                      </a:endParaRPr>
                    </a:p>
                  </a:txBody>
                  <a:tcPr marT="30480" marB="30480" anchor="ctr"/>
                </a:tc>
                <a:extLst>
                  <a:ext uri="{0D108BD9-81ED-4DB2-BD59-A6C34878D82A}">
                    <a16:rowId xmlns:a16="http://schemas.microsoft.com/office/drawing/2014/main" val="2353154612"/>
                  </a:ext>
                </a:extLst>
              </a:tr>
              <a:tr h="228600">
                <a:tc>
                  <a:txBody>
                    <a:bodyPr/>
                    <a:lstStyle/>
                    <a:p>
                      <a:pPr algn="ctr" fontAlgn="ctr">
                        <a:lnSpc>
                          <a:spcPct val="125000"/>
                        </a:lnSpc>
                        <a:spcBef>
                          <a:spcPts val="0"/>
                        </a:spcBef>
                        <a:spcAft>
                          <a:spcPts val="0"/>
                        </a:spcAft>
                      </a:pPr>
                      <a:r>
                        <a:rPr lang="en-US" sz="1600">
                          <a:solidFill>
                            <a:srgbClr val="494949"/>
                          </a:solidFill>
                          <a:effectLst/>
                        </a:rPr>
                        <a:t>balanced</a:t>
                      </a:r>
                    </a:p>
                    <a:p>
                      <a:pPr algn="ctr" fontAlgn="ctr">
                        <a:lnSpc>
                          <a:spcPct val="125000"/>
                        </a:lnSpc>
                        <a:spcBef>
                          <a:spcPts val="0"/>
                        </a:spcBef>
                        <a:spcAft>
                          <a:spcPts val="0"/>
                        </a:spcAft>
                      </a:pPr>
                      <a:r>
                        <a:rPr lang="en-US" sz="1600">
                          <a:solidFill>
                            <a:srgbClr val="494949"/>
                          </a:solidFill>
                          <a:effectLst/>
                        </a:rPr>
                        <a:t>accuracy</a:t>
                      </a: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f1 score</a:t>
                      </a:r>
                    </a:p>
                  </a:txBody>
                  <a:tcPr marT="30480" marB="30480" anchor="ctr"/>
                </a:tc>
                <a:tc>
                  <a:txBody>
                    <a:bodyPr/>
                    <a:lstStyle/>
                    <a:p>
                      <a:pPr algn="ctr" fontAlgn="ctr">
                        <a:lnSpc>
                          <a:spcPct val="125000"/>
                        </a:lnSpc>
                        <a:spcBef>
                          <a:spcPts val="0"/>
                        </a:spcBef>
                        <a:spcAft>
                          <a:spcPts val="0"/>
                        </a:spcAft>
                      </a:pPr>
                      <a:r>
                        <a:rPr lang="en-US" sz="1600">
                          <a:solidFill>
                            <a:srgbClr val="494949"/>
                          </a:solidFill>
                          <a:effectLst/>
                        </a:rPr>
                        <a:t>LogisticRegression</a:t>
                      </a:r>
                    </a:p>
                  </a:txBody>
                  <a:tcPr marT="30480" marB="30480" anchor="ctr"/>
                </a:tc>
                <a:tc>
                  <a:txBody>
                    <a:bodyPr/>
                    <a:lstStyle/>
                    <a:p>
                      <a:pPr algn="ctr" fontAlgn="ctr">
                        <a:lnSpc>
                          <a:spcPct val="125000"/>
                        </a:lnSpc>
                        <a:spcBef>
                          <a:spcPts val="0"/>
                        </a:spcBef>
                        <a:spcAft>
                          <a:spcPts val="0"/>
                        </a:spcAft>
                      </a:pPr>
                      <a:r>
                        <a:rPr lang="en-US" sz="1600" b="1">
                          <a:solidFill>
                            <a:srgbClr val="494949"/>
                          </a:solidFill>
                          <a:effectLst/>
                        </a:rPr>
                        <a:t>C</a:t>
                      </a:r>
                      <a:endParaRPr lang="en-US" sz="1600">
                        <a:solidFill>
                          <a:srgbClr val="494949"/>
                        </a:solidFill>
                        <a:effectLst/>
                      </a:endParaRPr>
                    </a:p>
                  </a:txBody>
                  <a:tcPr marT="30480" marB="30480" anchor="ctr"/>
                </a:tc>
                <a:tc>
                  <a:txBody>
                    <a:bodyPr/>
                    <a:lstStyle/>
                    <a:p>
                      <a:pPr algn="ctr" fontAlgn="ctr">
                        <a:lnSpc>
                          <a:spcPct val="125000"/>
                        </a:lnSpc>
                        <a:spcBef>
                          <a:spcPts val="0"/>
                        </a:spcBef>
                        <a:spcAft>
                          <a:spcPts val="0"/>
                        </a:spcAft>
                      </a:pPr>
                      <a:r>
                        <a:rPr lang="en-US" sz="1600" dirty="0" err="1">
                          <a:solidFill>
                            <a:srgbClr val="494949"/>
                          </a:solidFill>
                          <a:effectLst/>
                        </a:rPr>
                        <a:t>logspace</a:t>
                      </a:r>
                      <a:r>
                        <a:rPr lang="en-US" sz="1600" dirty="0">
                          <a:solidFill>
                            <a:srgbClr val="494949"/>
                          </a:solidFill>
                          <a:effectLst/>
                        </a:rPr>
                        <a:t>(1,1000,5)</a:t>
                      </a:r>
                    </a:p>
                  </a:txBody>
                  <a:tcPr marT="30480" marB="30480" anchor="ctr"/>
                </a:tc>
                <a:extLst>
                  <a:ext uri="{0D108BD9-81ED-4DB2-BD59-A6C34878D82A}">
                    <a16:rowId xmlns:a16="http://schemas.microsoft.com/office/drawing/2014/main" val="3894386091"/>
                  </a:ext>
                </a:extLst>
              </a:tr>
            </a:tbl>
          </a:graphicData>
        </a:graphic>
      </p:graphicFrame>
      <p:sp>
        <p:nvSpPr>
          <p:cNvPr id="4" name="Rectangle 1">
            <a:extLst>
              <a:ext uri="{FF2B5EF4-FFF2-40B4-BE49-F238E27FC236}">
                <a16:creationId xmlns:a16="http://schemas.microsoft.com/office/drawing/2014/main" id="{66E17F73-4029-40CE-A675-BA70FBCC38E7}"/>
              </a:ext>
            </a:extLst>
          </p:cNvPr>
          <p:cNvSpPr>
            <a:spLocks noChangeArrowheads="1"/>
          </p:cNvSpPr>
          <p:nvPr/>
        </p:nvSpPr>
        <p:spPr bwMode="auto">
          <a:xfrm>
            <a:off x="3505200" y="2011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39798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3570208" cy="461665"/>
          </a:xfrm>
          <a:prstGeom prst="rect">
            <a:avLst/>
          </a:prstGeom>
          <a:noFill/>
        </p:spPr>
        <p:txBody>
          <a:bodyPr wrap="none" rtlCol="0">
            <a:spAutoFit/>
          </a:bodyPr>
          <a:lstStyle/>
          <a:p>
            <a:r>
              <a:rPr lang="zh-CN" altLang="en-US" sz="2400" b="1" dirty="0"/>
              <a:t>统计建模</a:t>
            </a:r>
            <a:r>
              <a:rPr lang="en-US" altLang="zh-CN" sz="2400" b="1" dirty="0"/>
              <a:t>——</a:t>
            </a:r>
            <a:r>
              <a:rPr lang="zh-CN" altLang="en-US" sz="2400" b="1" dirty="0"/>
              <a:t>结果与分析</a:t>
            </a:r>
            <a:endParaRPr lang="en-US" altLang="zh-CN" sz="2400" b="1" dirty="0"/>
          </a:p>
        </p:txBody>
      </p:sp>
      <p:pic>
        <p:nvPicPr>
          <p:cNvPr id="16392" name="Picture 8">
            <a:extLst>
              <a:ext uri="{FF2B5EF4-FFF2-40B4-BE49-F238E27FC236}">
                <a16:creationId xmlns:a16="http://schemas.microsoft.com/office/drawing/2014/main" id="{E056787E-2A94-4794-80AE-BB12F8277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2506909"/>
            <a:ext cx="5208631" cy="3906473"/>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a:extLst>
              <a:ext uri="{FF2B5EF4-FFF2-40B4-BE49-F238E27FC236}">
                <a16:creationId xmlns:a16="http://schemas.microsoft.com/office/drawing/2014/main" id="{BC301894-A09D-45CC-924F-97262E868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969" y="2506908"/>
            <a:ext cx="5208631" cy="39064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7992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461665"/>
          </a:xfrm>
          <a:prstGeom prst="rect">
            <a:avLst/>
          </a:prstGeom>
          <a:noFill/>
        </p:spPr>
        <p:txBody>
          <a:bodyPr wrap="none" rtlCol="0">
            <a:spAutoFit/>
          </a:bodyPr>
          <a:lstStyle/>
          <a:p>
            <a:r>
              <a:rPr lang="zh-CN" altLang="en-US" sz="2400" b="1" dirty="0"/>
              <a:t>进一步设想</a:t>
            </a:r>
            <a:r>
              <a:rPr lang="en-US" altLang="zh-CN" sz="2400" b="1" dirty="0"/>
              <a:t>——</a:t>
            </a:r>
            <a:r>
              <a:rPr lang="zh-CN" altLang="en-US" sz="2400" b="1" dirty="0">
                <a:solidFill>
                  <a:srgbClr val="494949"/>
                </a:solidFill>
                <a:effectLst/>
                <a:latin typeface="Microsoft YaHei" panose="020B0503020204020204" pitchFamily="34" charset="-122"/>
                <a:ea typeface="Microsoft YaHei" panose="020B0503020204020204" pitchFamily="34" charset="-122"/>
              </a:rPr>
              <a:t>描述分析方面</a:t>
            </a:r>
            <a:endParaRPr lang="zh-CN" altLang="en-US" sz="2000" dirty="0">
              <a:solidFill>
                <a:srgbClr val="494949"/>
              </a:solidFill>
              <a:effectLst/>
            </a:endParaRPr>
          </a:p>
        </p:txBody>
      </p:sp>
      <p:sp>
        <p:nvSpPr>
          <p:cNvPr id="4" name="文本框 3">
            <a:extLst>
              <a:ext uri="{FF2B5EF4-FFF2-40B4-BE49-F238E27FC236}">
                <a16:creationId xmlns:a16="http://schemas.microsoft.com/office/drawing/2014/main" id="{135C80B9-8197-4341-94E1-6C11A26E6156}"/>
              </a:ext>
            </a:extLst>
          </p:cNvPr>
          <p:cNvSpPr txBox="1"/>
          <p:nvPr/>
        </p:nvSpPr>
        <p:spPr>
          <a:xfrm>
            <a:off x="1449548" y="2323133"/>
            <a:ext cx="8521117" cy="1415772"/>
          </a:xfrm>
          <a:prstGeom prst="rect">
            <a:avLst/>
          </a:prstGeom>
          <a:noFill/>
        </p:spPr>
        <p:txBody>
          <a:bodyPr wrap="square">
            <a:spAutoFit/>
          </a:bodyPr>
          <a:lstStyle/>
          <a:p>
            <a:pPr>
              <a:lnSpc>
                <a:spcPct val="100000"/>
              </a:lnSpc>
              <a:spcBef>
                <a:spcPts val="0"/>
              </a:spcBef>
              <a:spcAft>
                <a:spcPts val="0"/>
              </a:spcAft>
            </a:pPr>
            <a:r>
              <a:rPr lang="zh-CN" altLang="en-US" sz="1800" b="1" dirty="0">
                <a:solidFill>
                  <a:srgbClr val="494949"/>
                </a:solidFill>
                <a:effectLst/>
                <a:latin typeface="Microsoft YaHei" panose="020B0503020204020204" pitchFamily="34" charset="-122"/>
                <a:ea typeface="Microsoft YaHei" panose="020B0503020204020204" pitchFamily="34" charset="-122"/>
              </a:rPr>
              <a:t>描述分析方面</a:t>
            </a:r>
            <a:endParaRPr lang="en-US" altLang="zh-CN" sz="1800" b="1" dirty="0">
              <a:solidFill>
                <a:srgbClr val="494949"/>
              </a:solidFill>
              <a:effectLst/>
              <a:latin typeface="Microsoft YaHei" panose="020B0503020204020204" pitchFamily="34" charset="-122"/>
              <a:ea typeface="Microsoft YaHei" panose="020B0503020204020204" pitchFamily="34" charset="-122"/>
            </a:endParaRPr>
          </a:p>
          <a:p>
            <a:pPr>
              <a:lnSpc>
                <a:spcPct val="100000"/>
              </a:lnSpc>
              <a:spcBef>
                <a:spcPts val="0"/>
              </a:spcBef>
              <a:spcAft>
                <a:spcPts val="0"/>
              </a:spcAft>
            </a:pP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将各场比赛中对应位置的球员维度数据取平均值，根据与平均值的接近程度挑选对应球员，这样应当可以挑选出各个位置具有代表性的球员六维模板。</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spcBef>
                <a:spcPts val="0"/>
              </a:spcBef>
              <a:spcAft>
                <a:spcPts val="0"/>
              </a:spcAft>
            </a:pP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4151301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769441"/>
          </a:xfrm>
          <a:prstGeom prst="rect">
            <a:avLst/>
          </a:prstGeom>
          <a:noFill/>
        </p:spPr>
        <p:txBody>
          <a:bodyPr wrap="none" rtlCol="0">
            <a:spAutoFit/>
          </a:bodyPr>
          <a:lstStyle/>
          <a:p>
            <a:r>
              <a:rPr lang="zh-CN" altLang="en-US" sz="2400" b="1" dirty="0"/>
              <a:t>进一步设想</a:t>
            </a:r>
            <a:r>
              <a:rPr lang="en-US" altLang="zh-CN" sz="2400" b="1" dirty="0"/>
              <a:t>——</a:t>
            </a:r>
            <a:r>
              <a:rPr lang="zh-CN" altLang="en-US" sz="2400" b="1" dirty="0">
                <a:solidFill>
                  <a:srgbClr val="494949"/>
                </a:solidFill>
                <a:effectLst/>
                <a:latin typeface="Microsoft YaHei" panose="020B0503020204020204" pitchFamily="34" charset="-122"/>
                <a:ea typeface="Microsoft YaHei" panose="020B0503020204020204" pitchFamily="34" charset="-122"/>
              </a:rPr>
              <a:t>统计建模方面</a:t>
            </a:r>
            <a:endParaRPr lang="zh-CN" altLang="en-US" sz="2000" dirty="0">
              <a:solidFill>
                <a:srgbClr val="494949"/>
              </a:solidFill>
              <a:effectLst/>
            </a:endParaRPr>
          </a:p>
          <a:p>
            <a:endParaRPr lang="zh-CN" altLang="en-US" sz="2000" dirty="0">
              <a:solidFill>
                <a:srgbClr val="494949"/>
              </a:solidFill>
              <a:effectLst/>
            </a:endParaRPr>
          </a:p>
        </p:txBody>
      </p:sp>
      <p:sp>
        <p:nvSpPr>
          <p:cNvPr id="4" name="文本框 3">
            <a:extLst>
              <a:ext uri="{FF2B5EF4-FFF2-40B4-BE49-F238E27FC236}">
                <a16:creationId xmlns:a16="http://schemas.microsoft.com/office/drawing/2014/main" id="{135C80B9-8197-4341-94E1-6C11A26E6156}"/>
              </a:ext>
            </a:extLst>
          </p:cNvPr>
          <p:cNvSpPr txBox="1"/>
          <p:nvPr/>
        </p:nvSpPr>
        <p:spPr>
          <a:xfrm>
            <a:off x="1835441" y="1182231"/>
            <a:ext cx="8521117" cy="3385542"/>
          </a:xfrm>
          <a:prstGeom prst="rect">
            <a:avLst/>
          </a:prstGeom>
          <a:noFill/>
        </p:spPr>
        <p:txBody>
          <a:bodyPr wrap="square">
            <a:spAutoFit/>
          </a:bodyPr>
          <a:lstStyle/>
          <a:p>
            <a:pPr>
              <a:spcBef>
                <a:spcPts val="0"/>
              </a:spcBef>
              <a:spcAft>
                <a:spcPts val="0"/>
              </a:spcAft>
            </a:pP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在上述描述分析中，我们采用雷达图对球员个人能力进行了描述，这样的六个维度相比于总体评分应当是一个更加全面以及良好的描述，因为可以针对不同位置描述不同情况。因此我们可以将这样 </a:t>
            </a:r>
            <a:r>
              <a:rPr lang="en-US" altLang="zh-CN" sz="1800" dirty="0">
                <a:solidFill>
                  <a:srgbClr val="494949"/>
                </a:solidFill>
                <a:effectLst/>
                <a:latin typeface="Microsoft YaHei" panose="020B0503020204020204" pitchFamily="34" charset="-122"/>
                <a:ea typeface="Microsoft YaHei" panose="020B0503020204020204" pitchFamily="34" charset="-122"/>
              </a:rPr>
              <a:t>22*6 </a:t>
            </a:r>
            <a:r>
              <a:rPr lang="zh-CN" altLang="en-US" sz="1800" dirty="0">
                <a:solidFill>
                  <a:srgbClr val="494949"/>
                </a:solidFill>
                <a:effectLst/>
                <a:latin typeface="Microsoft YaHei" panose="020B0503020204020204" pitchFamily="34" charset="-122"/>
                <a:ea typeface="Microsoft YaHei" panose="020B0503020204020204" pitchFamily="34" charset="-122"/>
              </a:rPr>
              <a:t>个特征纳入模型考虑。</a:t>
            </a: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一个球员可能可以踢多个位置，在一场比赛中他一定踢到了自己最适合的那个位置吗？如果将球队中球员的位置进行调整，代入上面得出的模型，是否可以得到更大的胜率（这里的对手球队可以采用其余球队球员的数据取平均）</a:t>
            </a: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球队整体数据考虑过于简单（</a:t>
            </a:r>
            <a:r>
              <a:rPr lang="zh-CN" altLang="en-US" sz="1800" i="1" dirty="0">
                <a:solidFill>
                  <a:srgbClr val="494949"/>
                </a:solidFill>
                <a:effectLst/>
                <a:latin typeface="Microsoft YaHei" panose="020B0503020204020204" pitchFamily="34" charset="-122"/>
                <a:ea typeface="Microsoft YaHei" panose="020B0503020204020204" pitchFamily="34" charset="-122"/>
              </a:rPr>
              <a:t>待补充</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这样如果采用更多的特征，应当使用深度学习方法和前述的机器学习方法进行对比。</a:t>
            </a:r>
            <a:endParaRPr lang="zh-CN" altLang="en-US" sz="1600" dirty="0">
              <a:solidFill>
                <a:srgbClr val="494949"/>
              </a:solidFill>
              <a:effectLst/>
            </a:endParaRPr>
          </a:p>
          <a:p>
            <a:pPr marL="285750" indent="-285750">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在预测比赛胜负时，明星球员的个人能力堆叠和球队整体的配合水平，哪一个对比赛的走向影响更大呢？</a:t>
            </a: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49915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18CDA2-9421-4AFA-8F26-0BD785739F46}"/>
              </a:ext>
            </a:extLst>
          </p:cNvPr>
          <p:cNvSpPr txBox="1"/>
          <p:nvPr/>
        </p:nvSpPr>
        <p:spPr>
          <a:xfrm>
            <a:off x="406400" y="310776"/>
            <a:ext cx="1723549" cy="461665"/>
          </a:xfrm>
          <a:prstGeom prst="rect">
            <a:avLst/>
          </a:prstGeom>
          <a:noFill/>
        </p:spPr>
        <p:txBody>
          <a:bodyPr wrap="none" rtlCol="0">
            <a:spAutoFit/>
          </a:bodyPr>
          <a:lstStyle/>
          <a:p>
            <a:r>
              <a:rPr lang="zh-CN" altLang="en-US" sz="2400" b="1" dirty="0"/>
              <a:t>数据集分析</a:t>
            </a:r>
          </a:p>
        </p:txBody>
      </p:sp>
      <p:graphicFrame>
        <p:nvGraphicFramePr>
          <p:cNvPr id="6" name="表格 5">
            <a:extLst>
              <a:ext uri="{FF2B5EF4-FFF2-40B4-BE49-F238E27FC236}">
                <a16:creationId xmlns:a16="http://schemas.microsoft.com/office/drawing/2014/main" id="{7328ABE0-797A-480D-B664-1DA728BA9924}"/>
              </a:ext>
            </a:extLst>
          </p:cNvPr>
          <p:cNvGraphicFramePr>
            <a:graphicFrameLocks noGrp="1"/>
          </p:cNvGraphicFramePr>
          <p:nvPr>
            <p:extLst>
              <p:ext uri="{D42A27DB-BD31-4B8C-83A1-F6EECF244321}">
                <p14:modId xmlns:p14="http://schemas.microsoft.com/office/powerpoint/2010/main" val="170288863"/>
              </p:ext>
            </p:extLst>
          </p:nvPr>
        </p:nvGraphicFramePr>
        <p:xfrm>
          <a:off x="2737328" y="1405054"/>
          <a:ext cx="6717343" cy="5220221"/>
        </p:xfrm>
        <a:graphic>
          <a:graphicData uri="http://schemas.openxmlformats.org/drawingml/2006/table">
            <a:tbl>
              <a:tblPr>
                <a:tableStyleId>{8799B23B-EC83-4686-B30A-512413B5E67A}</a:tableStyleId>
              </a:tblPr>
              <a:tblGrid>
                <a:gridCol w="535203">
                  <a:extLst>
                    <a:ext uri="{9D8B030D-6E8A-4147-A177-3AD203B41FA5}">
                      <a16:colId xmlns:a16="http://schemas.microsoft.com/office/drawing/2014/main" val="757789988"/>
                    </a:ext>
                  </a:extLst>
                </a:gridCol>
                <a:gridCol w="6182140">
                  <a:extLst>
                    <a:ext uri="{9D8B030D-6E8A-4147-A177-3AD203B41FA5}">
                      <a16:colId xmlns:a16="http://schemas.microsoft.com/office/drawing/2014/main" val="4246764737"/>
                    </a:ext>
                  </a:extLst>
                </a:gridCol>
              </a:tblGrid>
              <a:tr h="1898549">
                <a:tc>
                  <a:txBody>
                    <a:bodyPr/>
                    <a:lstStyle/>
                    <a:p>
                      <a:pPr algn="ctr" fontAlgn="ctr">
                        <a:lnSpc>
                          <a:spcPct val="100000"/>
                        </a:lnSpc>
                        <a:spcBef>
                          <a:spcPts val="0"/>
                        </a:spcBef>
                        <a:spcAft>
                          <a:spcPts val="0"/>
                        </a:spcAft>
                      </a:pPr>
                      <a:r>
                        <a:rPr lang="zh-CN" altLang="en-US" sz="1300" kern="1200" dirty="0">
                          <a:solidFill>
                            <a:srgbClr val="202124"/>
                          </a:solidFill>
                          <a:effectLst/>
                          <a:latin typeface="+mn-lt"/>
                          <a:ea typeface="+mn-ea"/>
                          <a:cs typeface="+mn-cs"/>
                        </a:rPr>
                        <a:t>球员能力</a:t>
                      </a:r>
                    </a:p>
                  </a:txBody>
                  <a:tcPr marL="97598" marR="97598" marT="32532" marB="32532" anchor="ctr"/>
                </a:tc>
                <a:tc>
                  <a:txBody>
                    <a:bodyPr/>
                    <a:lstStyle/>
                    <a:p>
                      <a:pPr algn="ctr" fontAlgn="ctr">
                        <a:lnSpc>
                          <a:spcPct val="100000"/>
                        </a:lnSpc>
                        <a:spcBef>
                          <a:spcPts val="0"/>
                        </a:spcBef>
                        <a:spcAft>
                          <a:spcPts val="0"/>
                        </a:spcAft>
                      </a:pPr>
                      <a:r>
                        <a:rPr lang="en-US" sz="1300" kern="1200" dirty="0">
                          <a:solidFill>
                            <a:srgbClr val="202124"/>
                          </a:solidFill>
                          <a:effectLst/>
                          <a:latin typeface="+mn-lt"/>
                          <a:ea typeface="+mn-ea"/>
                          <a:cs typeface="+mn-cs"/>
                        </a:rPr>
                        <a:t>overall_rating </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weight height age potential preferred_foot attacking_work_rate defensive_work_rate crossing finishing heading_accuracy short_passing volleys dribbling curve free_kick_accuracy long_passing ball_control acceleration sprint_speed agility reactions balance shot_power jumping stamina strength long_shots aggression interceptions positioning vision penalties marking standing_tackle sliding_tackle </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gk_diving gk_handling gk_kicking gk_positioning gk_reflexes</a:t>
                      </a:r>
                    </a:p>
                  </a:txBody>
                  <a:tcPr marL="97598" marR="97598" marT="32532" marB="32532" anchor="ctr"/>
                </a:tc>
                <a:extLst>
                  <a:ext uri="{0D108BD9-81ED-4DB2-BD59-A6C34878D82A}">
                    <a16:rowId xmlns:a16="http://schemas.microsoft.com/office/drawing/2014/main" val="1474163453"/>
                  </a:ext>
                </a:extLst>
              </a:tr>
              <a:tr h="2266008">
                <a:tc>
                  <a:txBody>
                    <a:bodyPr/>
                    <a:lstStyle/>
                    <a:p>
                      <a:pPr algn="ctr" fontAlgn="ctr">
                        <a:lnSpc>
                          <a:spcPct val="100000"/>
                        </a:lnSpc>
                        <a:spcBef>
                          <a:spcPts val="0"/>
                        </a:spcBef>
                        <a:spcAft>
                          <a:spcPts val="0"/>
                        </a:spcAft>
                      </a:pPr>
                      <a:r>
                        <a:rPr lang="zh-CN" altLang="en-US" sz="1300" kern="1200">
                          <a:solidFill>
                            <a:srgbClr val="202124"/>
                          </a:solidFill>
                          <a:effectLst/>
                          <a:latin typeface="+mn-lt"/>
                          <a:ea typeface="+mn-ea"/>
                          <a:cs typeface="+mn-cs"/>
                        </a:rPr>
                        <a:t>球队情况</a:t>
                      </a:r>
                    </a:p>
                  </a:txBody>
                  <a:tcPr marL="97598" marR="97598" marT="32532" marB="32532" anchor="ctr"/>
                </a:tc>
                <a:tc>
                  <a:txBody>
                    <a:bodyPr/>
                    <a:lstStyle/>
                    <a:p>
                      <a:pPr algn="ctr" fontAlgn="ctr">
                        <a:lnSpc>
                          <a:spcPct val="100000"/>
                        </a:lnSpc>
                        <a:spcBef>
                          <a:spcPts val="0"/>
                        </a:spcBef>
                        <a:spcAft>
                          <a:spcPts val="0"/>
                        </a:spcAft>
                      </a:pPr>
                      <a:r>
                        <a:rPr lang="en-US" sz="1300" kern="1200" dirty="0">
                          <a:solidFill>
                            <a:srgbClr val="202124"/>
                          </a:solidFill>
                          <a:effectLst/>
                          <a:latin typeface="+mn-lt"/>
                          <a:ea typeface="+mn-ea"/>
                          <a:cs typeface="+mn-cs"/>
                        </a:rPr>
                        <a:t>buildUpPlaySpeed buildUpPlaySpeedClass buildUpPlayDribbling buildUpPlayDribblingClass buildUpPlayPassing buildUpPlayPassingClass buildUpPlayPositioningClass </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chanceCreationPassing chanceCreationPassingClass chanceCreationCrossing chanceCreationCrossingClass chanceCreationShooting chanceCreationShootingClass chanceCreationPositioningClass</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defencePressure defencePressureClass defenceAggression defenceAggressionClass defenceTeamWidth defenceTeamWidthClass defenceDefenderLineClass</a:t>
                      </a:r>
                    </a:p>
                  </a:txBody>
                  <a:tcPr marL="97598" marR="97598" marT="32532" marB="32532" anchor="ctr"/>
                </a:tc>
                <a:extLst>
                  <a:ext uri="{0D108BD9-81ED-4DB2-BD59-A6C34878D82A}">
                    <a16:rowId xmlns:a16="http://schemas.microsoft.com/office/drawing/2014/main" val="79588658"/>
                  </a:ext>
                </a:extLst>
              </a:tr>
              <a:tr h="979896">
                <a:tc>
                  <a:txBody>
                    <a:bodyPr/>
                    <a:lstStyle/>
                    <a:p>
                      <a:pPr algn="ctr" fontAlgn="ctr">
                        <a:lnSpc>
                          <a:spcPct val="100000"/>
                        </a:lnSpc>
                        <a:spcBef>
                          <a:spcPts val="0"/>
                        </a:spcBef>
                        <a:spcAft>
                          <a:spcPts val="0"/>
                        </a:spcAft>
                      </a:pPr>
                      <a:r>
                        <a:rPr lang="zh-CN" altLang="en-US" sz="1300" kern="1200">
                          <a:solidFill>
                            <a:srgbClr val="202124"/>
                          </a:solidFill>
                          <a:effectLst/>
                          <a:latin typeface="+mn-lt"/>
                          <a:ea typeface="+mn-ea"/>
                          <a:cs typeface="+mn-cs"/>
                        </a:rPr>
                        <a:t>比赛数据</a:t>
                      </a:r>
                    </a:p>
                  </a:txBody>
                  <a:tcPr marL="97598" marR="97598" marT="32532" marB="32532" anchor="ctr"/>
                </a:tc>
                <a:tc>
                  <a:txBody>
                    <a:bodyPr/>
                    <a:lstStyle/>
                    <a:p>
                      <a:pPr algn="ctr" fontAlgn="ctr">
                        <a:lnSpc>
                          <a:spcPct val="100000"/>
                        </a:lnSpc>
                        <a:spcBef>
                          <a:spcPts val="0"/>
                        </a:spcBef>
                        <a:spcAft>
                          <a:spcPts val="0"/>
                        </a:spcAft>
                      </a:pPr>
                      <a:r>
                        <a:rPr lang="en-US" sz="1300" kern="1200" dirty="0">
                          <a:solidFill>
                            <a:srgbClr val="202124"/>
                          </a:solidFill>
                          <a:effectLst/>
                          <a:latin typeface="+mn-lt"/>
                          <a:ea typeface="+mn-ea"/>
                          <a:cs typeface="+mn-cs"/>
                        </a:rPr>
                        <a:t>home_player_1~11 away_player_1~11</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300" kern="1200" dirty="0">
                          <a:solidFill>
                            <a:srgbClr val="202124"/>
                          </a:solidFill>
                          <a:effectLst/>
                          <a:latin typeface="+mn-lt"/>
                          <a:ea typeface="+mn-ea"/>
                          <a:cs typeface="+mn-cs"/>
                        </a:rPr>
                        <a:t>home_player_X\Y1~11 away_player_X\Y1~11</a:t>
                      </a:r>
                      <a:endParaRPr lang="en-US" sz="1300" kern="1200" dirty="0">
                        <a:solidFill>
                          <a:srgbClr val="202124"/>
                        </a:solidFill>
                        <a:effectLst/>
                        <a:latin typeface="+mn-lt"/>
                        <a:ea typeface="+mn-ea"/>
                        <a:cs typeface="+mn-cs"/>
                      </a:endParaRP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home_team_goal away_team_goal goal</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shoton shotoff foulcommit card cross corner possession</a:t>
                      </a:r>
                    </a:p>
                    <a:p>
                      <a:pPr algn="ctr" fontAlgn="ctr">
                        <a:lnSpc>
                          <a:spcPct val="100000"/>
                        </a:lnSpc>
                        <a:spcBef>
                          <a:spcPts val="0"/>
                        </a:spcBef>
                        <a:spcAft>
                          <a:spcPts val="0"/>
                        </a:spcAft>
                      </a:pPr>
                      <a:r>
                        <a:rPr lang="en-US" sz="1300" kern="1200" dirty="0">
                          <a:solidFill>
                            <a:srgbClr val="202124"/>
                          </a:solidFill>
                          <a:effectLst/>
                          <a:latin typeface="+mn-lt"/>
                          <a:ea typeface="+mn-ea"/>
                          <a:cs typeface="+mn-cs"/>
                        </a:rPr>
                        <a:t>B365 BW IW ...</a:t>
                      </a:r>
                    </a:p>
                  </a:txBody>
                  <a:tcPr marL="97598" marR="97598" marT="32532" marB="32532" anchor="ctr"/>
                </a:tc>
                <a:extLst>
                  <a:ext uri="{0D108BD9-81ED-4DB2-BD59-A6C34878D82A}">
                    <a16:rowId xmlns:a16="http://schemas.microsoft.com/office/drawing/2014/main" val="3007807975"/>
                  </a:ext>
                </a:extLst>
              </a:tr>
            </a:tbl>
          </a:graphicData>
        </a:graphic>
      </p:graphicFrame>
      <p:sp>
        <p:nvSpPr>
          <p:cNvPr id="7" name="Rectangle 2">
            <a:extLst>
              <a:ext uri="{FF2B5EF4-FFF2-40B4-BE49-F238E27FC236}">
                <a16:creationId xmlns:a16="http://schemas.microsoft.com/office/drawing/2014/main" id="{D4CA57B5-BAB8-4F48-ACDF-12CEE7278C7C}"/>
              </a:ext>
            </a:extLst>
          </p:cNvPr>
          <p:cNvSpPr>
            <a:spLocks noChangeArrowheads="1"/>
          </p:cNvSpPr>
          <p:nvPr/>
        </p:nvSpPr>
        <p:spPr bwMode="auto">
          <a:xfrm>
            <a:off x="3914775" y="149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E89DE668-6F2E-49C5-B365-5CCE54CE6FF2}"/>
              </a:ext>
            </a:extLst>
          </p:cNvPr>
          <p:cNvSpPr txBox="1"/>
          <p:nvPr/>
        </p:nvSpPr>
        <p:spPr>
          <a:xfrm>
            <a:off x="406400" y="908797"/>
            <a:ext cx="9239624" cy="369332"/>
          </a:xfrm>
          <a:prstGeom prst="rect">
            <a:avLst/>
          </a:prstGeom>
          <a:noFill/>
        </p:spPr>
        <p:txBody>
          <a:bodyPr wrap="square">
            <a:spAutoFit/>
          </a:bodyPr>
          <a:lstStyle/>
          <a:p>
            <a:r>
              <a:rPr lang="zh-CN" altLang="en-US" sz="1800" dirty="0">
                <a:solidFill>
                  <a:srgbClr val="494949"/>
                </a:solidFill>
                <a:effectLst/>
                <a:latin typeface="Microsoft YaHei" panose="020B0503020204020204" pitchFamily="34" charset="-122"/>
                <a:ea typeface="Microsoft YaHei" panose="020B0503020204020204" pitchFamily="34" charset="-122"/>
              </a:rPr>
              <a:t>接下来对数据集进行梳理并明确目标，首先我们认为数据集的核心内容可以分为三个部分</a:t>
            </a:r>
            <a:r>
              <a:rPr lang="zh-CN" altLang="en-US" sz="1600" dirty="0">
                <a:solidFill>
                  <a:srgbClr val="494949"/>
                </a:solidFill>
                <a:latin typeface="Microsoft YaHei" panose="020B0503020204020204" pitchFamily="34" charset="-122"/>
                <a:ea typeface="Microsoft YaHei" panose="020B0503020204020204" pitchFamily="34" charset="-122"/>
              </a:rPr>
              <a:t>：</a:t>
            </a:r>
            <a:endParaRPr lang="en-US" altLang="zh-CN" sz="1600" dirty="0">
              <a:solidFill>
                <a:srgbClr val="494949"/>
              </a:solidFill>
              <a:effectLst/>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365133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6F83033-1CF2-450D-8B23-FBFA0B876741}"/>
              </a:ext>
            </a:extLst>
          </p:cNvPr>
          <p:cNvGraphicFramePr>
            <a:graphicFrameLocks noGrp="1"/>
          </p:cNvGraphicFramePr>
          <p:nvPr>
            <p:extLst>
              <p:ext uri="{D42A27DB-BD31-4B8C-83A1-F6EECF244321}">
                <p14:modId xmlns:p14="http://schemas.microsoft.com/office/powerpoint/2010/main" val="1052955223"/>
              </p:ext>
            </p:extLst>
          </p:nvPr>
        </p:nvGraphicFramePr>
        <p:xfrm>
          <a:off x="2843266" y="2160343"/>
          <a:ext cx="6505468" cy="2278234"/>
        </p:xfrm>
        <a:graphic>
          <a:graphicData uri="http://schemas.openxmlformats.org/drawingml/2006/table">
            <a:tbl>
              <a:tblPr>
                <a:tableStyleId>{8799B23B-EC83-4686-B30A-512413B5E67A}</a:tableStyleId>
              </a:tblPr>
              <a:tblGrid>
                <a:gridCol w="2326381">
                  <a:extLst>
                    <a:ext uri="{9D8B030D-6E8A-4147-A177-3AD203B41FA5}">
                      <a16:colId xmlns:a16="http://schemas.microsoft.com/office/drawing/2014/main" val="1864088024"/>
                    </a:ext>
                  </a:extLst>
                </a:gridCol>
                <a:gridCol w="2014118">
                  <a:extLst>
                    <a:ext uri="{9D8B030D-6E8A-4147-A177-3AD203B41FA5}">
                      <a16:colId xmlns:a16="http://schemas.microsoft.com/office/drawing/2014/main" val="707302406"/>
                    </a:ext>
                  </a:extLst>
                </a:gridCol>
                <a:gridCol w="2164969">
                  <a:extLst>
                    <a:ext uri="{9D8B030D-6E8A-4147-A177-3AD203B41FA5}">
                      <a16:colId xmlns:a16="http://schemas.microsoft.com/office/drawing/2014/main" val="852629142"/>
                    </a:ext>
                  </a:extLst>
                </a:gridCol>
              </a:tblGrid>
              <a:tr h="337946">
                <a:tc gridSpan="2">
                  <a:txBody>
                    <a:bodyPr/>
                    <a:lstStyle/>
                    <a:p>
                      <a:pPr algn="ctr" fontAlgn="ctr">
                        <a:lnSpc>
                          <a:spcPct val="100000"/>
                        </a:lnSpc>
                        <a:spcBef>
                          <a:spcPts val="0"/>
                        </a:spcBef>
                        <a:spcAft>
                          <a:spcPts val="0"/>
                        </a:spcAft>
                      </a:pPr>
                      <a:r>
                        <a:rPr lang="zh-CN" altLang="en-US" sz="1700" b="1" dirty="0">
                          <a:solidFill>
                            <a:srgbClr val="494949"/>
                          </a:solidFill>
                          <a:effectLst/>
                        </a:rPr>
                        <a:t>描述分析</a:t>
                      </a:r>
                      <a:endParaRPr lang="zh-CN" altLang="en-US" sz="1500" dirty="0">
                        <a:solidFill>
                          <a:srgbClr val="494949"/>
                        </a:solidFill>
                        <a:effectLst/>
                      </a:endParaRPr>
                    </a:p>
                  </a:txBody>
                  <a:tcPr marL="126730" marR="126730" marT="63365" marB="63365" anchor="ctr"/>
                </a:tc>
                <a:tc hMerge="1">
                  <a:txBody>
                    <a:bodyPr/>
                    <a:lstStyle/>
                    <a:p>
                      <a:endParaRPr lang="zh-CN" altLang="en-US"/>
                    </a:p>
                  </a:txBody>
                  <a:tcPr/>
                </a:tc>
                <a:tc>
                  <a:txBody>
                    <a:bodyPr/>
                    <a:lstStyle/>
                    <a:p>
                      <a:pPr algn="ctr" fontAlgn="ctr">
                        <a:lnSpc>
                          <a:spcPct val="100000"/>
                        </a:lnSpc>
                        <a:spcBef>
                          <a:spcPts val="0"/>
                        </a:spcBef>
                        <a:spcAft>
                          <a:spcPts val="0"/>
                        </a:spcAft>
                      </a:pPr>
                      <a:r>
                        <a:rPr lang="zh-CN" altLang="en-US" sz="1700" b="1" dirty="0">
                          <a:solidFill>
                            <a:srgbClr val="494949"/>
                          </a:solidFill>
                          <a:effectLst/>
                        </a:rPr>
                        <a:t>预测任务</a:t>
                      </a:r>
                      <a:endParaRPr lang="zh-CN" altLang="en-US" sz="1500" dirty="0">
                        <a:solidFill>
                          <a:srgbClr val="494949"/>
                        </a:solidFill>
                        <a:effectLst/>
                      </a:endParaRPr>
                    </a:p>
                  </a:txBody>
                  <a:tcPr marL="126730" marR="126730" marT="42243" marB="42243" anchor="ctr"/>
                </a:tc>
                <a:extLst>
                  <a:ext uri="{0D108BD9-81ED-4DB2-BD59-A6C34878D82A}">
                    <a16:rowId xmlns:a16="http://schemas.microsoft.com/office/drawing/2014/main" val="4062901978"/>
                  </a:ext>
                </a:extLst>
              </a:tr>
              <a:tr h="337946">
                <a:tc>
                  <a:txBody>
                    <a:bodyPr/>
                    <a:lstStyle/>
                    <a:p>
                      <a:pPr algn="ctr" fontAlgn="ctr">
                        <a:lnSpc>
                          <a:spcPct val="100000"/>
                        </a:lnSpc>
                        <a:spcBef>
                          <a:spcPts val="0"/>
                        </a:spcBef>
                        <a:spcAft>
                          <a:spcPts val="0"/>
                        </a:spcAft>
                      </a:pPr>
                      <a:r>
                        <a:rPr lang="zh-CN" altLang="en-US" sz="1700" b="1" dirty="0">
                          <a:solidFill>
                            <a:srgbClr val="494949"/>
                          </a:solidFill>
                          <a:effectLst/>
                        </a:rPr>
                        <a:t>描述球员能力</a:t>
                      </a:r>
                      <a:endParaRPr lang="zh-CN" altLang="en-US" sz="1500" dirty="0">
                        <a:solidFill>
                          <a:srgbClr val="494949"/>
                        </a:solidFill>
                        <a:effectLst/>
                      </a:endParaRPr>
                    </a:p>
                  </a:txBody>
                  <a:tcPr marL="126730" marR="126730" marT="42243" marB="42243" anchor="ctr"/>
                </a:tc>
                <a:tc>
                  <a:txBody>
                    <a:bodyPr/>
                    <a:lstStyle/>
                    <a:p>
                      <a:pPr algn="ctr" fontAlgn="ctr">
                        <a:lnSpc>
                          <a:spcPct val="100000"/>
                        </a:lnSpc>
                        <a:spcBef>
                          <a:spcPts val="0"/>
                        </a:spcBef>
                        <a:spcAft>
                          <a:spcPts val="0"/>
                        </a:spcAft>
                      </a:pPr>
                      <a:r>
                        <a:rPr lang="zh-CN" altLang="en-US" sz="1700" b="1" dirty="0">
                          <a:solidFill>
                            <a:srgbClr val="494949"/>
                          </a:solidFill>
                          <a:effectLst/>
                        </a:rPr>
                        <a:t>描述球队水平</a:t>
                      </a:r>
                      <a:endParaRPr lang="zh-CN" altLang="en-US" sz="1500" dirty="0">
                        <a:solidFill>
                          <a:srgbClr val="494949"/>
                        </a:solidFill>
                        <a:effectLst/>
                      </a:endParaRPr>
                    </a:p>
                  </a:txBody>
                  <a:tcPr marL="126730" marR="126730" marT="42243" marB="42243" anchor="ctr"/>
                </a:tc>
                <a:tc rowSpan="4">
                  <a:txBody>
                    <a:bodyPr/>
                    <a:lstStyle/>
                    <a:p>
                      <a:pPr algn="ctr" fontAlgn="ctr">
                        <a:lnSpc>
                          <a:spcPct val="100000"/>
                        </a:lnSpc>
                        <a:spcBef>
                          <a:spcPts val="0"/>
                        </a:spcBef>
                        <a:spcAft>
                          <a:spcPts val="0"/>
                        </a:spcAft>
                      </a:pPr>
                      <a:r>
                        <a:rPr lang="zh-CN" altLang="en-US" sz="1700" kern="1200" dirty="0">
                          <a:solidFill>
                            <a:srgbClr val="494949"/>
                          </a:solidFill>
                          <a:effectLst/>
                          <a:latin typeface="+mn-lt"/>
                          <a:ea typeface="+mn-ea"/>
                          <a:cs typeface="+mn-cs"/>
                        </a:rPr>
                        <a:t>对比赛结果进行预测</a:t>
                      </a:r>
                    </a:p>
                    <a:p>
                      <a:pPr algn="ctr" fontAlgn="ctr">
                        <a:lnSpc>
                          <a:spcPct val="100000"/>
                        </a:lnSpc>
                        <a:spcBef>
                          <a:spcPts val="0"/>
                        </a:spcBef>
                        <a:spcAft>
                          <a:spcPts val="0"/>
                        </a:spcAft>
                      </a:pPr>
                      <a:r>
                        <a:rPr lang="zh-CN" altLang="en-US" sz="1700" kern="1200" dirty="0">
                          <a:solidFill>
                            <a:srgbClr val="494949"/>
                          </a:solidFill>
                          <a:effectLst/>
                          <a:latin typeface="+mn-lt"/>
                          <a:ea typeface="+mn-ea"/>
                          <a:cs typeface="+mn-cs"/>
                        </a:rPr>
                        <a:t>（多分类任务）</a:t>
                      </a:r>
                    </a:p>
                  </a:txBody>
                  <a:tcPr marL="126730" marR="126730" marT="63365" marB="63365" anchor="ctr"/>
                </a:tc>
                <a:extLst>
                  <a:ext uri="{0D108BD9-81ED-4DB2-BD59-A6C34878D82A}">
                    <a16:rowId xmlns:a16="http://schemas.microsoft.com/office/drawing/2014/main" val="3807724248"/>
                  </a:ext>
                </a:extLst>
              </a:tr>
              <a:tr h="591406">
                <a:tc>
                  <a:txBody>
                    <a:bodyPr/>
                    <a:lstStyle/>
                    <a:p>
                      <a:pPr algn="ctr" fontAlgn="ctr">
                        <a:lnSpc>
                          <a:spcPct val="100000"/>
                        </a:lnSpc>
                        <a:spcBef>
                          <a:spcPts val="0"/>
                        </a:spcBef>
                        <a:spcAft>
                          <a:spcPts val="0"/>
                        </a:spcAft>
                      </a:pPr>
                      <a:r>
                        <a:rPr lang="zh-CN" altLang="en-US" sz="1700" dirty="0">
                          <a:solidFill>
                            <a:srgbClr val="494949"/>
                          </a:solidFill>
                          <a:effectLst/>
                        </a:rPr>
                        <a:t>明星球员和普通球员的区别</a:t>
                      </a:r>
                      <a:endParaRPr lang="zh-CN" altLang="en-US" sz="1500" dirty="0">
                        <a:solidFill>
                          <a:srgbClr val="494949"/>
                        </a:solidFill>
                        <a:effectLst/>
                      </a:endParaRPr>
                    </a:p>
                  </a:txBody>
                  <a:tcPr marL="126730" marR="126730" marT="42243" marB="42243" anchor="ctr"/>
                </a:tc>
                <a:tc>
                  <a:txBody>
                    <a:bodyPr/>
                    <a:lstStyle/>
                    <a:p>
                      <a:pPr algn="ctr" fontAlgn="ctr">
                        <a:lnSpc>
                          <a:spcPct val="100000"/>
                        </a:lnSpc>
                        <a:spcBef>
                          <a:spcPts val="0"/>
                        </a:spcBef>
                        <a:spcAft>
                          <a:spcPts val="0"/>
                        </a:spcAft>
                      </a:pPr>
                      <a:r>
                        <a:rPr lang="zh-CN" altLang="en-US" sz="1700" dirty="0">
                          <a:solidFill>
                            <a:srgbClr val="494949"/>
                          </a:solidFill>
                          <a:effectLst/>
                        </a:rPr>
                        <a:t>主客场胜率分析</a:t>
                      </a:r>
                      <a:endParaRPr lang="zh-CN" altLang="en-US" sz="1500" dirty="0">
                        <a:solidFill>
                          <a:srgbClr val="494949"/>
                        </a:solidFill>
                        <a:effectLst/>
                      </a:endParaRPr>
                    </a:p>
                  </a:txBody>
                  <a:tcPr marL="126730" marR="126730" marT="42243" marB="42243" anchor="ctr"/>
                </a:tc>
                <a:tc vMerge="1">
                  <a:txBody>
                    <a:bodyPr/>
                    <a:lstStyle/>
                    <a:p>
                      <a:endParaRPr lang="zh-CN" altLang="en-US"/>
                    </a:p>
                  </a:txBody>
                  <a:tcPr/>
                </a:tc>
                <a:extLst>
                  <a:ext uri="{0D108BD9-81ED-4DB2-BD59-A6C34878D82A}">
                    <a16:rowId xmlns:a16="http://schemas.microsoft.com/office/drawing/2014/main" val="3210574858"/>
                  </a:ext>
                </a:extLst>
              </a:tr>
              <a:tr h="591406">
                <a:tc>
                  <a:txBody>
                    <a:bodyPr/>
                    <a:lstStyle/>
                    <a:p>
                      <a:pPr algn="ctr" fontAlgn="ctr">
                        <a:lnSpc>
                          <a:spcPct val="100000"/>
                        </a:lnSpc>
                        <a:spcBef>
                          <a:spcPts val="0"/>
                        </a:spcBef>
                        <a:spcAft>
                          <a:spcPts val="0"/>
                        </a:spcAft>
                      </a:pPr>
                      <a:r>
                        <a:rPr lang="zh-CN" altLang="en-US" sz="1700" kern="1200">
                          <a:solidFill>
                            <a:srgbClr val="494949"/>
                          </a:solidFill>
                          <a:effectLst/>
                          <a:latin typeface="+mn-lt"/>
                          <a:ea typeface="+mn-ea"/>
                          <a:cs typeface="+mn-cs"/>
                        </a:rPr>
                        <a:t>球场不同位置球员的区别</a:t>
                      </a:r>
                    </a:p>
                  </a:txBody>
                  <a:tcPr marL="126730" marR="126730" marT="42243" marB="42243" anchor="ctr"/>
                </a:tc>
                <a:tc>
                  <a:txBody>
                    <a:bodyPr/>
                    <a:lstStyle/>
                    <a:p>
                      <a:pPr algn="ctr" fontAlgn="ctr">
                        <a:lnSpc>
                          <a:spcPct val="100000"/>
                        </a:lnSpc>
                        <a:spcBef>
                          <a:spcPts val="0"/>
                        </a:spcBef>
                        <a:spcAft>
                          <a:spcPts val="0"/>
                        </a:spcAft>
                      </a:pPr>
                      <a:r>
                        <a:rPr lang="zh-CN" altLang="en-US" sz="1700" kern="1200" dirty="0">
                          <a:solidFill>
                            <a:srgbClr val="494949"/>
                          </a:solidFill>
                          <a:effectLst/>
                          <a:latin typeface="+mn-lt"/>
                          <a:ea typeface="+mn-ea"/>
                          <a:cs typeface="+mn-cs"/>
                        </a:rPr>
                        <a:t>球队水平对比</a:t>
                      </a:r>
                    </a:p>
                  </a:txBody>
                  <a:tcPr marL="126730" marR="126730" marT="42243" marB="42243" anchor="ctr"/>
                </a:tc>
                <a:tc vMerge="1">
                  <a:txBody>
                    <a:bodyPr/>
                    <a:lstStyle/>
                    <a:p>
                      <a:endParaRPr lang="zh-CN" altLang="en-US"/>
                    </a:p>
                  </a:txBody>
                  <a:tcPr/>
                </a:tc>
                <a:extLst>
                  <a:ext uri="{0D108BD9-81ED-4DB2-BD59-A6C34878D82A}">
                    <a16:rowId xmlns:a16="http://schemas.microsoft.com/office/drawing/2014/main" val="3494534315"/>
                  </a:ext>
                </a:extLst>
              </a:tr>
              <a:tr h="337946">
                <a:tc>
                  <a:txBody>
                    <a:bodyPr/>
                    <a:lstStyle/>
                    <a:p>
                      <a:pPr algn="ctr" fontAlgn="ctr">
                        <a:lnSpc>
                          <a:spcPct val="100000"/>
                        </a:lnSpc>
                        <a:spcBef>
                          <a:spcPts val="0"/>
                        </a:spcBef>
                        <a:spcAft>
                          <a:spcPts val="0"/>
                        </a:spcAft>
                      </a:pPr>
                      <a:r>
                        <a:rPr lang="zh-CN" altLang="en-US" sz="1700">
                          <a:solidFill>
                            <a:srgbClr val="494949"/>
                          </a:solidFill>
                          <a:effectLst/>
                        </a:rPr>
                        <a:t>不同联赛球员的区别</a:t>
                      </a:r>
                      <a:endParaRPr lang="zh-CN" altLang="en-US" sz="1500">
                        <a:solidFill>
                          <a:srgbClr val="494949"/>
                        </a:solidFill>
                        <a:effectLst/>
                      </a:endParaRPr>
                    </a:p>
                  </a:txBody>
                  <a:tcPr marL="126730" marR="126730" marT="42243" marB="42243" anchor="ctr"/>
                </a:tc>
                <a:tc>
                  <a:txBody>
                    <a:bodyPr/>
                    <a:lstStyle/>
                    <a:p>
                      <a:pPr algn="ctr" fontAlgn="ctr">
                        <a:lnSpc>
                          <a:spcPct val="100000"/>
                        </a:lnSpc>
                        <a:spcBef>
                          <a:spcPts val="0"/>
                        </a:spcBef>
                        <a:spcAft>
                          <a:spcPts val="0"/>
                        </a:spcAft>
                      </a:pPr>
                      <a:r>
                        <a:rPr lang="zh-CN" altLang="en-US" sz="1700" dirty="0">
                          <a:solidFill>
                            <a:srgbClr val="494949"/>
                          </a:solidFill>
                          <a:effectLst/>
                        </a:rPr>
                        <a:t>制作球队排行榜</a:t>
                      </a:r>
                      <a:endParaRPr lang="zh-CN" altLang="en-US" sz="1500" dirty="0">
                        <a:solidFill>
                          <a:srgbClr val="494949"/>
                        </a:solidFill>
                        <a:effectLst/>
                      </a:endParaRPr>
                    </a:p>
                  </a:txBody>
                  <a:tcPr marL="126730" marR="126730" marT="42243" marB="42243" anchor="ctr"/>
                </a:tc>
                <a:tc vMerge="1">
                  <a:txBody>
                    <a:bodyPr/>
                    <a:lstStyle/>
                    <a:p>
                      <a:endParaRPr lang="zh-CN" altLang="en-US"/>
                    </a:p>
                  </a:txBody>
                  <a:tcPr/>
                </a:tc>
                <a:extLst>
                  <a:ext uri="{0D108BD9-81ED-4DB2-BD59-A6C34878D82A}">
                    <a16:rowId xmlns:a16="http://schemas.microsoft.com/office/drawing/2014/main" val="1723739906"/>
                  </a:ext>
                </a:extLst>
              </a:tr>
            </a:tbl>
          </a:graphicData>
        </a:graphic>
      </p:graphicFrame>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1723549" cy="461665"/>
          </a:xfrm>
          <a:prstGeom prst="rect">
            <a:avLst/>
          </a:prstGeom>
          <a:noFill/>
        </p:spPr>
        <p:txBody>
          <a:bodyPr wrap="none" rtlCol="0">
            <a:spAutoFit/>
          </a:bodyPr>
          <a:lstStyle/>
          <a:p>
            <a:r>
              <a:rPr lang="zh-CN" altLang="en-US" sz="2400" b="1" dirty="0"/>
              <a:t>数据集分析</a:t>
            </a:r>
          </a:p>
        </p:txBody>
      </p:sp>
      <p:sp>
        <p:nvSpPr>
          <p:cNvPr id="5" name="文本框 4">
            <a:extLst>
              <a:ext uri="{FF2B5EF4-FFF2-40B4-BE49-F238E27FC236}">
                <a16:creationId xmlns:a16="http://schemas.microsoft.com/office/drawing/2014/main" id="{B71446DD-8153-49CA-835F-D9A4E085D505}"/>
              </a:ext>
            </a:extLst>
          </p:cNvPr>
          <p:cNvSpPr txBox="1"/>
          <p:nvPr/>
        </p:nvSpPr>
        <p:spPr>
          <a:xfrm>
            <a:off x="406399" y="1248646"/>
            <a:ext cx="7703671" cy="369332"/>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而我们认为运用本数据能够进行的有意义的研究内容包括以下几个部分：</a:t>
            </a:r>
            <a:endParaRPr lang="zh-CN" altLang="en-US" sz="1600" dirty="0">
              <a:solidFill>
                <a:srgbClr val="494949"/>
              </a:solidFill>
              <a:effectLst/>
            </a:endParaRPr>
          </a:p>
        </p:txBody>
      </p:sp>
      <p:sp>
        <p:nvSpPr>
          <p:cNvPr id="7" name="文本框 6">
            <a:extLst>
              <a:ext uri="{FF2B5EF4-FFF2-40B4-BE49-F238E27FC236}">
                <a16:creationId xmlns:a16="http://schemas.microsoft.com/office/drawing/2014/main" id="{FAD5FC2C-4DF3-43A5-AD67-66CF9FD3BD7E}"/>
              </a:ext>
            </a:extLst>
          </p:cNvPr>
          <p:cNvSpPr txBox="1"/>
          <p:nvPr/>
        </p:nvSpPr>
        <p:spPr>
          <a:xfrm>
            <a:off x="406398" y="4929112"/>
            <a:ext cx="8942335" cy="646331"/>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该数据集包含大量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球员数据以及丰富的球员特征，应当能够得到良好的效果</a:t>
            </a:r>
            <a:r>
              <a:rPr lang="zh-CN" altLang="en-US" dirty="0">
                <a:solidFill>
                  <a:srgbClr val="494949"/>
                </a:solidFill>
                <a:latin typeface="Microsoft YaHei" panose="020B0503020204020204" pitchFamily="34" charset="-122"/>
                <a:ea typeface="Microsoft YaHei" panose="020B0503020204020204" pitchFamily="34" charset="-122"/>
              </a:rPr>
              <a:t>；</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同时包含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 </a:t>
            </a:r>
            <a:r>
              <a:rPr lang="en-US" altLang="zh-CN" sz="1800" dirty="0">
                <a:solidFill>
                  <a:srgbClr val="494949"/>
                </a:solidFill>
                <a:effectLst/>
                <a:latin typeface="Microsoft YaHei" panose="020B0503020204020204" pitchFamily="34" charset="-122"/>
                <a:ea typeface="Microsoft YaHei" panose="020B0503020204020204" pitchFamily="34" charset="-122"/>
              </a:rPr>
              <a:t>25797 </a:t>
            </a:r>
            <a:r>
              <a:rPr lang="zh-CN" altLang="en-US" sz="1800" dirty="0">
                <a:solidFill>
                  <a:srgbClr val="494949"/>
                </a:solidFill>
                <a:effectLst/>
                <a:latin typeface="Microsoft YaHei" panose="020B0503020204020204" pitchFamily="34" charset="-122"/>
                <a:ea typeface="Microsoft YaHei" panose="020B0503020204020204" pitchFamily="34" charset="-122"/>
              </a:rPr>
              <a:t>条比赛记录，进行分类任务的数据量足够。</a:t>
            </a: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221349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1415772" cy="461665"/>
          </a:xfrm>
          <a:prstGeom prst="rect">
            <a:avLst/>
          </a:prstGeom>
          <a:noFill/>
        </p:spPr>
        <p:txBody>
          <a:bodyPr wrap="none" rtlCol="0">
            <a:spAutoFit/>
          </a:bodyPr>
          <a:lstStyle/>
          <a:p>
            <a:r>
              <a:rPr lang="zh-CN" altLang="en-US" sz="2400" b="1" dirty="0"/>
              <a:t>初步研究</a:t>
            </a:r>
          </a:p>
        </p:txBody>
      </p:sp>
      <p:sp>
        <p:nvSpPr>
          <p:cNvPr id="4" name="文本框 3">
            <a:extLst>
              <a:ext uri="{FF2B5EF4-FFF2-40B4-BE49-F238E27FC236}">
                <a16:creationId xmlns:a16="http://schemas.microsoft.com/office/drawing/2014/main" id="{A07AEB26-9B9E-41D4-BB10-0143548C8D15}"/>
              </a:ext>
            </a:extLst>
          </p:cNvPr>
          <p:cNvSpPr txBox="1"/>
          <p:nvPr/>
        </p:nvSpPr>
        <p:spPr>
          <a:xfrm>
            <a:off x="1822172" y="1368612"/>
            <a:ext cx="3723342" cy="326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描述性分析</a:t>
            </a:r>
            <a:endParaRPr lang="en-US" altLang="zh-CN" sz="2000" dirty="0"/>
          </a:p>
          <a:p>
            <a:pPr marL="742950" lvl="1" indent="-285750">
              <a:lnSpc>
                <a:spcPct val="150000"/>
              </a:lnSpc>
              <a:buFont typeface="Arial" panose="020B0604020202020204" pitchFamily="34" charset="0"/>
              <a:buChar char="•"/>
            </a:pPr>
            <a:r>
              <a:rPr lang="zh-CN" altLang="en-US" sz="2000" dirty="0"/>
              <a:t>球员能力分析</a:t>
            </a:r>
            <a:endParaRPr lang="en-US" altLang="zh-CN" sz="2000" dirty="0"/>
          </a:p>
          <a:p>
            <a:pPr marL="742950" lvl="1" indent="-285750">
              <a:lnSpc>
                <a:spcPct val="150000"/>
              </a:lnSpc>
              <a:buFont typeface="Arial" panose="020B0604020202020204" pitchFamily="34" charset="0"/>
              <a:buChar char="•"/>
            </a:pPr>
            <a:r>
              <a:rPr lang="zh-CN" altLang="en-US" sz="2000" dirty="0"/>
              <a:t>球队水平分析</a:t>
            </a:r>
            <a:endParaRPr lang="en-US" altLang="zh-CN" sz="2000" dirty="0"/>
          </a:p>
          <a:p>
            <a:pPr marL="285750" indent="-285750">
              <a:lnSpc>
                <a:spcPct val="150000"/>
              </a:lnSpc>
              <a:buFont typeface="Arial" panose="020B0604020202020204" pitchFamily="34" charset="0"/>
              <a:buChar char="•"/>
            </a:pPr>
            <a:r>
              <a:rPr lang="zh-CN" altLang="en-US" sz="2000" dirty="0"/>
              <a:t>统计建模</a:t>
            </a:r>
            <a:endParaRPr lang="en-US" altLang="zh-CN" sz="2000" dirty="0"/>
          </a:p>
          <a:p>
            <a:pPr marL="742950" lvl="1" indent="-285750">
              <a:lnSpc>
                <a:spcPct val="150000"/>
              </a:lnSpc>
              <a:buFont typeface="Arial" panose="020B0604020202020204" pitchFamily="34" charset="0"/>
              <a:buChar char="•"/>
            </a:pPr>
            <a:r>
              <a:rPr lang="zh-CN" altLang="en-US" sz="2000" dirty="0"/>
              <a:t>模型构建</a:t>
            </a:r>
            <a:endParaRPr lang="en-US" altLang="zh-CN" sz="2000" dirty="0"/>
          </a:p>
          <a:p>
            <a:pPr marL="742950" lvl="1" indent="-285750">
              <a:lnSpc>
                <a:spcPct val="150000"/>
              </a:lnSpc>
              <a:buFont typeface="Arial" panose="020B0604020202020204" pitchFamily="34" charset="0"/>
              <a:buChar char="•"/>
            </a:pPr>
            <a:r>
              <a:rPr lang="zh-CN" altLang="en-US" sz="2000" dirty="0"/>
              <a:t>结果与分析</a:t>
            </a:r>
            <a:endParaRPr lang="en-US" altLang="zh-CN" sz="2000" dirty="0"/>
          </a:p>
          <a:p>
            <a:pPr marL="285750" indent="-285750">
              <a:lnSpc>
                <a:spcPct val="150000"/>
              </a:lnSpc>
              <a:buFont typeface="Arial" panose="020B0604020202020204" pitchFamily="34" charset="0"/>
              <a:buChar char="•"/>
            </a:pPr>
            <a:r>
              <a:rPr lang="zh-CN" altLang="en-US" sz="2000" dirty="0"/>
              <a:t>进一步设想</a:t>
            </a:r>
          </a:p>
        </p:txBody>
      </p:sp>
    </p:spTree>
    <p:custDataLst>
      <p:tags r:id="rId1"/>
    </p:custDataLst>
    <p:extLst>
      <p:ext uri="{BB962C8B-B14F-4D97-AF65-F5344CB8AC3E}">
        <p14:creationId xmlns:p14="http://schemas.microsoft.com/office/powerpoint/2010/main" val="336951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endParaRPr lang="zh-CN" altLang="en-US" sz="2400" b="1" dirty="0"/>
          </a:p>
        </p:txBody>
      </p:sp>
      <p:graphicFrame>
        <p:nvGraphicFramePr>
          <p:cNvPr id="2" name="表格 1">
            <a:extLst>
              <a:ext uri="{FF2B5EF4-FFF2-40B4-BE49-F238E27FC236}">
                <a16:creationId xmlns:a16="http://schemas.microsoft.com/office/drawing/2014/main" id="{FA171E6C-8B3D-44F9-881D-389CD2A26004}"/>
              </a:ext>
            </a:extLst>
          </p:cNvPr>
          <p:cNvGraphicFramePr>
            <a:graphicFrameLocks noGrp="1"/>
          </p:cNvGraphicFramePr>
          <p:nvPr>
            <p:extLst>
              <p:ext uri="{D42A27DB-BD31-4B8C-83A1-F6EECF244321}">
                <p14:modId xmlns:p14="http://schemas.microsoft.com/office/powerpoint/2010/main" val="2733275980"/>
              </p:ext>
            </p:extLst>
          </p:nvPr>
        </p:nvGraphicFramePr>
        <p:xfrm>
          <a:off x="2593495" y="2254021"/>
          <a:ext cx="7005010" cy="3457208"/>
        </p:xfrm>
        <a:graphic>
          <a:graphicData uri="http://schemas.openxmlformats.org/drawingml/2006/table">
            <a:tbl>
              <a:tblPr firstRow="1">
                <a:tableStyleId>{8799B23B-EC83-4686-B30A-512413B5E67A}</a:tableStyleId>
              </a:tblPr>
              <a:tblGrid>
                <a:gridCol w="1104856">
                  <a:extLst>
                    <a:ext uri="{9D8B030D-6E8A-4147-A177-3AD203B41FA5}">
                      <a16:colId xmlns:a16="http://schemas.microsoft.com/office/drawing/2014/main" val="3663042866"/>
                    </a:ext>
                  </a:extLst>
                </a:gridCol>
                <a:gridCol w="1173197">
                  <a:extLst>
                    <a:ext uri="{9D8B030D-6E8A-4147-A177-3AD203B41FA5}">
                      <a16:colId xmlns:a16="http://schemas.microsoft.com/office/drawing/2014/main" val="1704501832"/>
                    </a:ext>
                  </a:extLst>
                </a:gridCol>
                <a:gridCol w="1230147">
                  <a:extLst>
                    <a:ext uri="{9D8B030D-6E8A-4147-A177-3AD203B41FA5}">
                      <a16:colId xmlns:a16="http://schemas.microsoft.com/office/drawing/2014/main" val="3986837304"/>
                    </a:ext>
                  </a:extLst>
                </a:gridCol>
                <a:gridCol w="1025124">
                  <a:extLst>
                    <a:ext uri="{9D8B030D-6E8A-4147-A177-3AD203B41FA5}">
                      <a16:colId xmlns:a16="http://schemas.microsoft.com/office/drawing/2014/main" val="3349927814"/>
                    </a:ext>
                  </a:extLst>
                </a:gridCol>
                <a:gridCol w="1309879">
                  <a:extLst>
                    <a:ext uri="{9D8B030D-6E8A-4147-A177-3AD203B41FA5}">
                      <a16:colId xmlns:a16="http://schemas.microsoft.com/office/drawing/2014/main" val="4050912368"/>
                    </a:ext>
                  </a:extLst>
                </a:gridCol>
                <a:gridCol w="1161807">
                  <a:extLst>
                    <a:ext uri="{9D8B030D-6E8A-4147-A177-3AD203B41FA5}">
                      <a16:colId xmlns:a16="http://schemas.microsoft.com/office/drawing/2014/main" val="2108224952"/>
                    </a:ext>
                  </a:extLst>
                </a:gridCol>
              </a:tblGrid>
              <a:tr h="504176">
                <a:tc>
                  <a:txBody>
                    <a:bodyPr/>
                    <a:lstStyle/>
                    <a:p>
                      <a:pPr algn="ctr" fontAlgn="ctr">
                        <a:lnSpc>
                          <a:spcPct val="100000"/>
                        </a:lnSpc>
                        <a:spcBef>
                          <a:spcPts val="0"/>
                        </a:spcBef>
                        <a:spcAft>
                          <a:spcPts val="0"/>
                        </a:spcAft>
                      </a:pPr>
                      <a:r>
                        <a:rPr lang="en-US" sz="1400" b="1" dirty="0">
                          <a:solidFill>
                            <a:srgbClr val="494949"/>
                          </a:solidFill>
                          <a:effectLst/>
                        </a:rPr>
                        <a:t>Attacking</a:t>
                      </a:r>
                      <a:endParaRPr lang="en-US" sz="1300" dirty="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dirty="0">
                          <a:solidFill>
                            <a:srgbClr val="494949"/>
                          </a:solidFill>
                          <a:effectLst/>
                        </a:rPr>
                        <a:t>Skill</a:t>
                      </a:r>
                      <a:endParaRPr lang="en-US" sz="1300" dirty="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dirty="0">
                          <a:solidFill>
                            <a:srgbClr val="494949"/>
                          </a:solidFill>
                          <a:effectLst/>
                        </a:rPr>
                        <a:t>Movement</a:t>
                      </a:r>
                      <a:endParaRPr lang="en-US" sz="1300" dirty="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dirty="0">
                          <a:solidFill>
                            <a:srgbClr val="494949"/>
                          </a:solidFill>
                          <a:effectLst/>
                        </a:rPr>
                        <a:t>Power</a:t>
                      </a:r>
                      <a:endParaRPr lang="en-US" sz="1300" dirty="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a:solidFill>
                            <a:srgbClr val="494949"/>
                          </a:solidFill>
                          <a:effectLst/>
                        </a:rPr>
                        <a:t>Mentality</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b="1">
                          <a:solidFill>
                            <a:srgbClr val="494949"/>
                          </a:solidFill>
                          <a:effectLst/>
                        </a:rPr>
                        <a:t>Defending</a:t>
                      </a:r>
                      <a:endParaRPr lang="en-US" sz="1300">
                        <a:solidFill>
                          <a:srgbClr val="494949"/>
                        </a:solidFill>
                        <a:effectLst/>
                      </a:endParaRPr>
                    </a:p>
                  </a:txBody>
                  <a:tcPr marL="108038" marR="108038" marT="36013" marB="36013" anchor="ctr"/>
                </a:tc>
                <a:extLst>
                  <a:ext uri="{0D108BD9-81ED-4DB2-BD59-A6C34878D82A}">
                    <a16:rowId xmlns:a16="http://schemas.microsoft.com/office/drawing/2014/main" val="1324679375"/>
                  </a:ext>
                </a:extLst>
              </a:tr>
              <a:tr h="504176">
                <a:tc>
                  <a:txBody>
                    <a:bodyPr/>
                    <a:lstStyle/>
                    <a:p>
                      <a:pPr algn="ctr" fontAlgn="ctr">
                        <a:lnSpc>
                          <a:spcPct val="100000"/>
                        </a:lnSpc>
                        <a:spcBef>
                          <a:spcPts val="0"/>
                        </a:spcBef>
                        <a:spcAft>
                          <a:spcPts val="0"/>
                        </a:spcAft>
                      </a:pPr>
                      <a:r>
                        <a:rPr lang="en-US" sz="1400">
                          <a:solidFill>
                            <a:srgbClr val="494949"/>
                          </a:solidFill>
                          <a:effectLst/>
                        </a:rPr>
                        <a:t>Crossing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Dribbling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Acceleration</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Shot Power</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Aggression</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dirty="0">
                          <a:solidFill>
                            <a:srgbClr val="495057"/>
                          </a:solidFill>
                          <a:effectLst/>
                        </a:rPr>
                        <a:t>Standing Tackle</a:t>
                      </a:r>
                      <a:endParaRPr lang="en-US" sz="1300" dirty="0">
                        <a:solidFill>
                          <a:srgbClr val="494949"/>
                        </a:solidFill>
                        <a:effectLst/>
                      </a:endParaRPr>
                    </a:p>
                  </a:txBody>
                  <a:tcPr marL="108038" marR="108038" marT="36013" marB="36013" anchor="ctr"/>
                </a:tc>
                <a:extLst>
                  <a:ext uri="{0D108BD9-81ED-4DB2-BD59-A6C34878D82A}">
                    <a16:rowId xmlns:a16="http://schemas.microsoft.com/office/drawing/2014/main" val="1603067196"/>
                  </a:ext>
                </a:extLst>
              </a:tr>
              <a:tr h="504176">
                <a:tc>
                  <a:txBody>
                    <a:bodyPr/>
                    <a:lstStyle/>
                    <a:p>
                      <a:pPr algn="ctr" fontAlgn="ctr">
                        <a:lnSpc>
                          <a:spcPct val="100000"/>
                        </a:lnSpc>
                        <a:spcBef>
                          <a:spcPts val="0"/>
                        </a:spcBef>
                        <a:spcAft>
                          <a:spcPts val="0"/>
                        </a:spcAft>
                      </a:pPr>
                      <a:r>
                        <a:rPr lang="en-US" sz="1400">
                          <a:solidFill>
                            <a:srgbClr val="494949"/>
                          </a:solidFill>
                          <a:effectLst/>
                        </a:rPr>
                        <a:t>Finishing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Curve</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Sprint Speed</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Jumping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Interceptions</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Sliding Tackle</a:t>
                      </a:r>
                      <a:endParaRPr lang="en-US" sz="1300">
                        <a:solidFill>
                          <a:srgbClr val="494949"/>
                        </a:solidFill>
                        <a:effectLst/>
                      </a:endParaRPr>
                    </a:p>
                  </a:txBody>
                  <a:tcPr marL="108038" marR="108038" marT="36013" marB="36013" anchor="ctr"/>
                </a:tc>
                <a:extLst>
                  <a:ext uri="{0D108BD9-81ED-4DB2-BD59-A6C34878D82A}">
                    <a16:rowId xmlns:a16="http://schemas.microsoft.com/office/drawing/2014/main" val="3474382916"/>
                  </a:ext>
                </a:extLst>
              </a:tr>
              <a:tr h="936328">
                <a:tc>
                  <a:txBody>
                    <a:bodyPr/>
                    <a:lstStyle/>
                    <a:p>
                      <a:pPr algn="ctr" fontAlgn="ctr">
                        <a:lnSpc>
                          <a:spcPct val="100000"/>
                        </a:lnSpc>
                        <a:spcBef>
                          <a:spcPts val="0"/>
                        </a:spcBef>
                        <a:spcAft>
                          <a:spcPts val="0"/>
                        </a:spcAft>
                      </a:pPr>
                      <a:r>
                        <a:rPr lang="en-US" sz="1400">
                          <a:solidFill>
                            <a:srgbClr val="494949"/>
                          </a:solidFill>
                          <a:effectLst/>
                        </a:rPr>
                        <a:t>Heading Accuracy</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Free kick Accuracy</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Agility</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Stamina</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Positioning</a:t>
                      </a:r>
                      <a:endParaRPr lang="en-US" sz="1300">
                        <a:solidFill>
                          <a:srgbClr val="494949"/>
                        </a:solidFill>
                        <a:effectLst/>
                      </a:endParaRPr>
                    </a:p>
                  </a:txBody>
                  <a:tcPr marL="108038" marR="108038" marT="36013" marB="36013" anchor="ctr"/>
                </a:tc>
                <a:tc rowSpan="3">
                  <a:txBody>
                    <a:bodyPr/>
                    <a:lstStyle/>
                    <a:p>
                      <a:pPr algn="ctr" fontAlgn="ctr">
                        <a:lnSpc>
                          <a:spcPct val="100000"/>
                        </a:lnSpc>
                        <a:spcBef>
                          <a:spcPts val="0"/>
                        </a:spcBef>
                        <a:spcAft>
                          <a:spcPts val="0"/>
                        </a:spcAft>
                      </a:pPr>
                      <a:r>
                        <a:rPr lang="zh-CN" altLang="en-US" sz="1300">
                          <a:solidFill>
                            <a:srgbClr val="494949"/>
                          </a:solidFill>
                          <a:effectLst/>
                        </a:rPr>
                        <a:t> </a:t>
                      </a:r>
                    </a:p>
                  </a:txBody>
                  <a:tcPr marL="108038" marR="108038" marT="54019" marB="54019" anchor="ctr"/>
                </a:tc>
                <a:extLst>
                  <a:ext uri="{0D108BD9-81ED-4DB2-BD59-A6C34878D82A}">
                    <a16:rowId xmlns:a16="http://schemas.microsoft.com/office/drawing/2014/main" val="3531353037"/>
                  </a:ext>
                </a:extLst>
              </a:tr>
              <a:tr h="504176">
                <a:tc>
                  <a:txBody>
                    <a:bodyPr/>
                    <a:lstStyle/>
                    <a:p>
                      <a:pPr algn="ctr" fontAlgn="ctr">
                        <a:lnSpc>
                          <a:spcPct val="100000"/>
                        </a:lnSpc>
                        <a:spcBef>
                          <a:spcPts val="0"/>
                        </a:spcBef>
                        <a:spcAft>
                          <a:spcPts val="0"/>
                        </a:spcAft>
                      </a:pPr>
                      <a:r>
                        <a:rPr lang="en-US" sz="1400">
                          <a:solidFill>
                            <a:srgbClr val="494949"/>
                          </a:solidFill>
                          <a:effectLst/>
                        </a:rPr>
                        <a:t>Short Passing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Long Passing</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Reactions</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Strength</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Vision</a:t>
                      </a:r>
                      <a:endParaRPr lang="en-US" sz="1300">
                        <a:solidFill>
                          <a:srgbClr val="494949"/>
                        </a:solidFill>
                        <a:effectLst/>
                      </a:endParaRPr>
                    </a:p>
                  </a:txBody>
                  <a:tcPr marL="108038" marR="108038" marT="36013" marB="36013" anchor="ctr"/>
                </a:tc>
                <a:tc vMerge="1">
                  <a:txBody>
                    <a:bodyPr/>
                    <a:lstStyle/>
                    <a:p>
                      <a:endParaRPr lang="zh-CN" altLang="en-US"/>
                    </a:p>
                  </a:txBody>
                  <a:tcPr/>
                </a:tc>
                <a:extLst>
                  <a:ext uri="{0D108BD9-81ED-4DB2-BD59-A6C34878D82A}">
                    <a16:rowId xmlns:a16="http://schemas.microsoft.com/office/drawing/2014/main" val="1430805277"/>
                  </a:ext>
                </a:extLst>
              </a:tr>
              <a:tr h="504176">
                <a:tc>
                  <a:txBody>
                    <a:bodyPr/>
                    <a:lstStyle/>
                    <a:p>
                      <a:pPr algn="ctr" fontAlgn="ctr">
                        <a:lnSpc>
                          <a:spcPct val="100000"/>
                        </a:lnSpc>
                        <a:spcBef>
                          <a:spcPts val="0"/>
                        </a:spcBef>
                        <a:spcAft>
                          <a:spcPts val="0"/>
                        </a:spcAft>
                      </a:pPr>
                      <a:r>
                        <a:rPr lang="en-US" sz="1400">
                          <a:solidFill>
                            <a:srgbClr val="494949"/>
                          </a:solidFill>
                          <a:effectLst/>
                        </a:rPr>
                        <a:t>Volleys</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4949"/>
                          </a:solidFill>
                          <a:effectLst/>
                        </a:rPr>
                        <a:t>Ball Control</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Balance</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a:solidFill>
                            <a:srgbClr val="495057"/>
                          </a:solidFill>
                          <a:effectLst/>
                        </a:rPr>
                        <a:t>Long Shots</a:t>
                      </a:r>
                      <a:endParaRPr lang="en-US" sz="1300">
                        <a:solidFill>
                          <a:srgbClr val="494949"/>
                        </a:solidFill>
                        <a:effectLst/>
                      </a:endParaRPr>
                    </a:p>
                  </a:txBody>
                  <a:tcPr marL="108038" marR="108038" marT="36013" marB="36013" anchor="ctr"/>
                </a:tc>
                <a:tc>
                  <a:txBody>
                    <a:bodyPr/>
                    <a:lstStyle/>
                    <a:p>
                      <a:pPr algn="ctr" fontAlgn="ctr">
                        <a:lnSpc>
                          <a:spcPct val="100000"/>
                        </a:lnSpc>
                        <a:spcBef>
                          <a:spcPts val="0"/>
                        </a:spcBef>
                        <a:spcAft>
                          <a:spcPts val="0"/>
                        </a:spcAft>
                      </a:pPr>
                      <a:r>
                        <a:rPr lang="en-US" sz="1400" dirty="0">
                          <a:solidFill>
                            <a:srgbClr val="495057"/>
                          </a:solidFill>
                          <a:effectLst/>
                        </a:rPr>
                        <a:t>Penalties</a:t>
                      </a:r>
                      <a:endParaRPr lang="en-US" sz="1300" dirty="0">
                        <a:solidFill>
                          <a:srgbClr val="494949"/>
                        </a:solidFill>
                        <a:effectLst/>
                      </a:endParaRPr>
                    </a:p>
                  </a:txBody>
                  <a:tcPr marL="108038" marR="108038" marT="36013" marB="36013" anchor="ctr"/>
                </a:tc>
                <a:tc vMerge="1">
                  <a:txBody>
                    <a:bodyPr/>
                    <a:lstStyle/>
                    <a:p>
                      <a:endParaRPr lang="zh-CN" altLang="en-US"/>
                    </a:p>
                  </a:txBody>
                  <a:tcPr/>
                </a:tc>
                <a:extLst>
                  <a:ext uri="{0D108BD9-81ED-4DB2-BD59-A6C34878D82A}">
                    <a16:rowId xmlns:a16="http://schemas.microsoft.com/office/drawing/2014/main" val="2458079133"/>
                  </a:ext>
                </a:extLst>
              </a:tr>
            </a:tbl>
          </a:graphicData>
        </a:graphic>
      </p:graphicFrame>
      <p:sp>
        <p:nvSpPr>
          <p:cNvPr id="4" name="Rectangle 1">
            <a:extLst>
              <a:ext uri="{FF2B5EF4-FFF2-40B4-BE49-F238E27FC236}">
                <a16:creationId xmlns:a16="http://schemas.microsoft.com/office/drawing/2014/main" id="{C16C71E5-797F-480F-A217-C10561FFE698}"/>
              </a:ext>
            </a:extLst>
          </p:cNvPr>
          <p:cNvSpPr>
            <a:spLocks noChangeArrowheads="1"/>
          </p:cNvSpPr>
          <p:nvPr/>
        </p:nvSpPr>
        <p:spPr bwMode="auto">
          <a:xfrm>
            <a:off x="3749675" y="2406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DABC1F53-D499-4D0E-ABF5-83E43A214D95}"/>
              </a:ext>
            </a:extLst>
          </p:cNvPr>
          <p:cNvSpPr txBox="1"/>
          <p:nvPr/>
        </p:nvSpPr>
        <p:spPr>
          <a:xfrm>
            <a:off x="406399" y="1146771"/>
            <a:ext cx="9192105" cy="646331"/>
          </a:xfrm>
          <a:prstGeom prst="rect">
            <a:avLst/>
          </a:prstGeom>
          <a:noFill/>
        </p:spPr>
        <p:txBody>
          <a:bodyPr wrap="square">
            <a:spAutoFit/>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球员能力的变量总共包含 </a:t>
            </a:r>
            <a:r>
              <a:rPr lang="en-US" altLang="zh-CN" sz="1800" dirty="0">
                <a:solidFill>
                  <a:srgbClr val="494949"/>
                </a:solidFill>
                <a:effectLst/>
                <a:latin typeface="Microsoft YaHei" panose="020B0503020204020204" pitchFamily="34" charset="-122"/>
                <a:ea typeface="Microsoft YaHei" panose="020B0503020204020204" pitchFamily="34" charset="-122"/>
              </a:rPr>
              <a:t>42 </a:t>
            </a:r>
            <a:r>
              <a:rPr lang="zh-CN" altLang="en-US" sz="1800" dirty="0">
                <a:solidFill>
                  <a:srgbClr val="494949"/>
                </a:solidFill>
                <a:effectLst/>
                <a:latin typeface="Microsoft YaHei" panose="020B0503020204020204" pitchFamily="34" charset="-122"/>
                <a:ea typeface="Microsoft YaHei" panose="020B0503020204020204" pitchFamily="34" charset="-122"/>
              </a:rPr>
              <a:t>个，进行描述分析过于复杂，我们决定首先参照 </a:t>
            </a:r>
            <a:r>
              <a:rPr lang="en-US" altLang="zh-CN" sz="1600" dirty="0">
                <a:solidFill>
                  <a:srgbClr val="70B1E7"/>
                </a:solidFill>
                <a:effectLst/>
                <a:hlinkClick r:id="rId3"/>
              </a:rPr>
              <a:t>FIFA</a:t>
            </a:r>
            <a:r>
              <a:rPr lang="zh-CN" altLang="en-US" sz="1600" dirty="0">
                <a:solidFill>
                  <a:srgbClr val="70B1E7"/>
                </a:solidFill>
                <a:effectLst/>
                <a:hlinkClick r:id="rId3"/>
              </a:rPr>
              <a:t>官网</a:t>
            </a:r>
            <a:r>
              <a:rPr lang="zh-CN" altLang="en-US" sz="1800" dirty="0">
                <a:solidFill>
                  <a:srgbClr val="494949"/>
                </a:solidFill>
                <a:effectLst/>
                <a:latin typeface="Microsoft YaHei" panose="020B0503020204020204" pitchFamily="34" charset="-122"/>
                <a:ea typeface="Microsoft YaHei" panose="020B0503020204020204" pitchFamily="34" charset="-122"/>
              </a:rPr>
              <a:t> 的选择划分球员的六维能力，即根据球员的过往比赛数据，按照以下方式划分六维属性。</a:t>
            </a:r>
            <a:endParaRPr lang="zh-CN" altLang="en-US" sz="1600" dirty="0">
              <a:solidFill>
                <a:srgbClr val="494949"/>
              </a:solidFill>
              <a:effectLst/>
            </a:endParaRPr>
          </a:p>
        </p:txBody>
      </p:sp>
    </p:spTree>
    <p:custDataLst>
      <p:tags r:id="rId1"/>
    </p:custDataLst>
    <p:extLst>
      <p:ext uri="{BB962C8B-B14F-4D97-AF65-F5344CB8AC3E}">
        <p14:creationId xmlns:p14="http://schemas.microsoft.com/office/powerpoint/2010/main" val="295343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1200329"/>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不同联赛球员的对比</a:t>
            </a:r>
            <a:endParaRPr lang="en-US" altLang="zh-CN" sz="2400" dirty="0"/>
          </a:p>
          <a:p>
            <a:endParaRPr lang="zh-CN" altLang="en-US" sz="2400" b="1" dirty="0"/>
          </a:p>
        </p:txBody>
      </p:sp>
      <p:pic>
        <p:nvPicPr>
          <p:cNvPr id="2050" name="Picture 2">
            <a:extLst>
              <a:ext uri="{FF2B5EF4-FFF2-40B4-BE49-F238E27FC236}">
                <a16:creationId xmlns:a16="http://schemas.microsoft.com/office/drawing/2014/main" id="{4F4FF6DF-B5A2-4773-8009-99BEC90BE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664" y="1566514"/>
            <a:ext cx="6791325" cy="47148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6025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1200329"/>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不同联赛球员的对比</a:t>
            </a:r>
            <a:endParaRPr lang="en-US" altLang="zh-CN" sz="2400" dirty="0"/>
          </a:p>
          <a:p>
            <a:endParaRPr lang="zh-CN" altLang="en-US" sz="2400" b="1" dirty="0"/>
          </a:p>
        </p:txBody>
      </p:sp>
      <p:pic>
        <p:nvPicPr>
          <p:cNvPr id="3074" name="Picture 2">
            <a:extLst>
              <a:ext uri="{FF2B5EF4-FFF2-40B4-BE49-F238E27FC236}">
                <a16:creationId xmlns:a16="http://schemas.microsoft.com/office/drawing/2014/main" id="{A4E8E74A-D1CD-4CB9-8EDE-1368F6409D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50" b="16509"/>
          <a:stretch/>
        </p:blipFill>
        <p:spPr bwMode="auto">
          <a:xfrm>
            <a:off x="0" y="2287258"/>
            <a:ext cx="5572664" cy="3708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630AB25-CD59-4C30-B3F7-08F8DE79B9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539" b="16845"/>
          <a:stretch/>
        </p:blipFill>
        <p:spPr bwMode="auto">
          <a:xfrm>
            <a:off x="6096000" y="2289779"/>
            <a:ext cx="5647426" cy="370557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3632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EF7056-74AF-470C-9D2C-39C9B557FB60}"/>
              </a:ext>
            </a:extLst>
          </p:cNvPr>
          <p:cNvSpPr txBox="1"/>
          <p:nvPr/>
        </p:nvSpPr>
        <p:spPr>
          <a:xfrm>
            <a:off x="406400" y="310776"/>
            <a:ext cx="4185761" cy="830997"/>
          </a:xfrm>
          <a:prstGeom prst="rect">
            <a:avLst/>
          </a:prstGeom>
          <a:noFill/>
        </p:spPr>
        <p:txBody>
          <a:bodyPr wrap="none" rtlCol="0">
            <a:spAutoFit/>
          </a:bodyPr>
          <a:lstStyle/>
          <a:p>
            <a:r>
              <a:rPr lang="zh-CN" altLang="en-US" sz="2400" b="1" dirty="0"/>
              <a:t>描述性分析</a:t>
            </a:r>
            <a:r>
              <a:rPr lang="en-US" altLang="zh-CN" sz="2400" b="1" dirty="0"/>
              <a:t>——</a:t>
            </a:r>
            <a:r>
              <a:rPr lang="zh-CN" altLang="en-US" sz="2400" b="1" dirty="0"/>
              <a:t>球员能力分析</a:t>
            </a:r>
            <a:endParaRPr lang="en-US" altLang="zh-CN" sz="2400" b="1" dirty="0"/>
          </a:p>
          <a:p>
            <a:r>
              <a:rPr lang="zh-CN" altLang="en-US" sz="2400" dirty="0"/>
              <a:t>明星球员和普通球员的对比</a:t>
            </a:r>
          </a:p>
        </p:txBody>
      </p:sp>
      <p:pic>
        <p:nvPicPr>
          <p:cNvPr id="4098" name="Picture 2">
            <a:extLst>
              <a:ext uri="{FF2B5EF4-FFF2-40B4-BE49-F238E27FC236}">
                <a16:creationId xmlns:a16="http://schemas.microsoft.com/office/drawing/2014/main" id="{D8DF3DDF-1E08-469A-917D-387676667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64" y="2272237"/>
            <a:ext cx="4342630" cy="32569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5019A3F5-3885-4D32-8594-7538778E2E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7" r="7662"/>
          <a:stretch/>
        </p:blipFill>
        <p:spPr bwMode="auto">
          <a:xfrm>
            <a:off x="6096000" y="822122"/>
            <a:ext cx="5674298" cy="47070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470870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382.4522"/>
  <p:tag name="LATEXADDIN" val="\documentclass{article}&#10;\usepackage{amsmath}&#10;\pagestyle{empty}&#10;\begin{document}&#10;&#10;$Y\geq 10$&#10;&#10;&#10;\end{document}"/>
  <p:tag name="IGUANATEXSIZE" val="18"/>
  <p:tag name="IGUANATEXCURSOR" val="90"/>
  <p:tag name="TRANSPARENCY" val="True"/>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608.174"/>
  <p:tag name="LATEXADDIN" val="\documentclass{article}&#10;\usepackage{amsmath}&#10;\pagestyle{empty}&#10;\begin{document}&#10;&#10;$5&lt; Y&lt;10$&#10;&#10;&#10;\end{document}"/>
  <p:tag name="IGUANATEXSIZE" val="18"/>
  <p:tag name="IGUANATEXCURSOR" val="89"/>
  <p:tag name="TRANSPARENCY" val="True"/>
  <p:tag name="LATEXENGINEID" val="0"/>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539.9325"/>
  <p:tag name="LATEXADDIN" val="\documentclass{article}&#10;\usepackage{amsmath}&#10;\pagestyle{empty}&#10;\begin{document}&#10;&#10;&#10;$1&lt;Y\leq 5&#10;$&#10;&#10;\end{document}"/>
  <p:tag name="IGUANATEXSIZE" val="18"/>
  <p:tag name="IGUANATEXCURSOR" val="93"/>
  <p:tag name="TRANSPARENCY" val="True"/>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314.9606"/>
  <p:tag name="LATEXADDIN" val="\documentclass{article}&#10;\usepackage{amsmath}&#10;\pagestyle{empty}&#10;\begin{document}&#10;&#10;&#10;$Y=1$&#10;&#10;\end{document}"/>
  <p:tag name="IGUANATEXSIZE" val="18"/>
  <p:tag name="IGUANATEXCURSOR" val="86"/>
  <p:tag name="TRANSPARENCY" val="True"/>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1495</Words>
  <Application>Microsoft Office PowerPoint</Application>
  <PresentationFormat>宽屏</PresentationFormat>
  <Paragraphs>202</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微软雅黑</vt:lpstr>
      <vt:lpstr>微软雅黑</vt:lpstr>
      <vt:lpstr>Arial</vt:lpstr>
      <vt:lpstr>Wingdings</vt:lpstr>
      <vt:lpstr>Office 主题​​</vt:lpstr>
      <vt:lpstr>欧洲足球数据分析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聂 宇舟</cp:lastModifiedBy>
  <cp:revision>255</cp:revision>
  <dcterms:created xsi:type="dcterms:W3CDTF">2019-06-19T02:08:00Z</dcterms:created>
  <dcterms:modified xsi:type="dcterms:W3CDTF">2022-03-31T10:41:40Z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5F6736B34C144731A56B41BB5D706A83</vt:lpwstr>
  </property>
</Properties>
</file>