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436" r:id="rId2"/>
    <p:sldId id="492" r:id="rId3"/>
    <p:sldId id="495" r:id="rId4"/>
    <p:sldId id="493" r:id="rId5"/>
    <p:sldId id="494" r:id="rId6"/>
    <p:sldId id="469" r:id="rId7"/>
    <p:sldId id="489" r:id="rId8"/>
    <p:sldId id="487" r:id="rId9"/>
    <p:sldId id="490" r:id="rId10"/>
    <p:sldId id="49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23" d="100"/>
          <a:sy n="123"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C3438-6292-49F7-BF8C-802F51A6E1CD}" type="datetimeFigureOut">
              <a:rPr lang="zh-CN" altLang="en-US" smtClean="0"/>
              <a:t>2022/4/14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51F4F-8D5F-4A37-A401-3316E4F6165B}" type="slidenum">
              <a:rPr lang="zh-CN" altLang="en-US" smtClean="0"/>
              <a:t>‹#›</a:t>
            </a:fld>
            <a:endParaRPr lang="zh-CN" altLang="en-US"/>
          </a:p>
        </p:txBody>
      </p:sp>
    </p:spTree>
    <p:extLst>
      <p:ext uri="{BB962C8B-B14F-4D97-AF65-F5344CB8AC3E}">
        <p14:creationId xmlns:p14="http://schemas.microsoft.com/office/powerpoint/2010/main" val="306676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147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则是模型的选用了，作为初步思路我们决定首先选取一些机器学习方法进行研究。同时注意到在特征的选取过程中应当存在不少冗余的情况（赔率数据和前两类数据的关系、球队净胜球数和球队历史胜场情况的关系），我们决定使用一些盲源分离算法首先对数据进行降维处理，再随后再通过机器学习分类器。</a:t>
            </a:r>
            <a:endParaRPr lang="zh-CN" altLang="en-US" sz="1800" dirty="0">
              <a:solidFill>
                <a:srgbClr val="494949"/>
              </a:solidFill>
              <a:effectLst/>
            </a:endParaRPr>
          </a:p>
          <a:p>
            <a:endParaRPr lang="en-US" altLang="zh-CN" dirty="0"/>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考虑到数据不均匀的问题</a:t>
            </a:r>
            <a:endParaRPr lang="zh-CN" altLang="en-US" sz="1800" dirty="0">
              <a:solidFill>
                <a:srgbClr val="494949"/>
              </a:solidFill>
              <a:effectLst/>
            </a:endParaRPr>
          </a:p>
          <a:p>
            <a:pPr>
              <a:spcBef>
                <a:spcPts val="0"/>
              </a:spcBef>
              <a:spcAft>
                <a:spcPts val="0"/>
              </a:spcAft>
              <a:buFont typeface="+mj-lt"/>
              <a:buAutoNum type="arabicPeriod"/>
            </a:pPr>
            <a:r>
              <a:rPr lang="zh-CN" altLang="en-US" sz="1800" dirty="0">
                <a:solidFill>
                  <a:srgbClr val="494949"/>
                </a:solidFill>
                <a:effectLst/>
                <a:latin typeface="Microsoft YaHei" panose="020B0503020204020204" pitchFamily="34" charset="-122"/>
                <a:ea typeface="Microsoft YaHei" panose="020B0503020204020204" pitchFamily="34" charset="-122"/>
              </a:rPr>
              <a:t>我们采用了分层交叉验证</a:t>
            </a:r>
            <a:r>
              <a:rPr lang="en-US" altLang="zh-CN" sz="1800" dirty="0">
                <a:solidFill>
                  <a:srgbClr val="494949"/>
                </a:solidFill>
                <a:effectLst/>
                <a:latin typeface="Microsoft YaHei" panose="020B0503020204020204" pitchFamily="34" charset="-122"/>
                <a:ea typeface="Microsoft YaHei" panose="020B0503020204020204" pitchFamily="34" charset="-122"/>
              </a:rPr>
              <a:t>(StratifiedShuffleSplit)</a:t>
            </a:r>
            <a:r>
              <a:rPr lang="zh-CN" altLang="en-US" sz="1800" dirty="0">
                <a:solidFill>
                  <a:srgbClr val="494949"/>
                </a:solidFill>
                <a:effectLst/>
                <a:latin typeface="Microsoft YaHei" panose="020B0503020204020204" pitchFamily="34" charset="-122"/>
                <a:ea typeface="Microsoft YaHei" panose="020B0503020204020204" pitchFamily="34" charset="-122"/>
              </a:rPr>
              <a:t>，使得交叉验证中的训练集和测试集标签比例适中。</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 </a:t>
            </a:r>
            <a:r>
              <a:rPr lang="en-US" altLang="zh-CN" sz="1800" dirty="0">
                <a:solidFill>
                  <a:srgbClr val="494949"/>
                </a:solidFill>
                <a:effectLst/>
                <a:latin typeface="Microsoft YaHei" panose="020B0503020204020204" pitchFamily="34" charset="-122"/>
                <a:ea typeface="Microsoft YaHei" panose="020B0503020204020204" pitchFamily="34" charset="-122"/>
              </a:rPr>
              <a:t>scikit-learn </a:t>
            </a:r>
            <a:r>
              <a:rPr lang="zh-CN" altLang="en-US" sz="1800" dirty="0">
                <a:solidFill>
                  <a:srgbClr val="494949"/>
                </a:solidFill>
                <a:effectLst/>
                <a:latin typeface="Microsoft YaHei" panose="020B0503020204020204" pitchFamily="34" charset="-122"/>
                <a:ea typeface="Microsoft YaHei" panose="020B0503020204020204" pitchFamily="34" charset="-122"/>
              </a:rPr>
              <a:t>中自带的 </a:t>
            </a:r>
            <a:r>
              <a:rPr lang="en-US" altLang="zh-CN" sz="1800" dirty="0" err="1">
                <a:solidFill>
                  <a:srgbClr val="494949"/>
                </a:solidFill>
                <a:effectLst/>
                <a:latin typeface="Microsoft YaHei" panose="020B0503020204020204" pitchFamily="34" charset="-122"/>
                <a:ea typeface="Microsoft YaHei" panose="020B0503020204020204" pitchFamily="34" charset="-122"/>
              </a:rPr>
              <a:t>balanced_accuracy_score</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针对不平衡的样本使得准确率指标更有意义，而我们的网格搜索使用的评价指标则是 </a:t>
            </a:r>
            <a:r>
              <a:rPr lang="en-US" altLang="zh-CN" sz="1800" dirty="0">
                <a:solidFill>
                  <a:srgbClr val="494949"/>
                </a:solidFill>
                <a:effectLst/>
                <a:latin typeface="Microsoft YaHei" panose="020B0503020204020204" pitchFamily="34" charset="-122"/>
                <a:ea typeface="Microsoft YaHei" panose="020B0503020204020204" pitchFamily="34" charset="-122"/>
              </a:rPr>
              <a:t>f1_score</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en-US" altLang="zh-CN"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26103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solidFill>
                  <a:srgbClr val="494949"/>
                </a:solidFill>
                <a:effectLst/>
              </a:rPr>
              <a:t>将我们的思路整理好，接下来按照逻辑顺序做更加系统的介绍</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3200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solidFill>
                  <a:srgbClr val="494949"/>
                </a:solidFill>
                <a:effectLst/>
              </a:rPr>
              <a:t>如何利用数据、如何选定任务</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14257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solidFill>
                  <a:srgbClr val="494949"/>
                </a:solidFill>
                <a:effectLst/>
              </a:rPr>
              <a:t>如何利用数据、如何选定任务</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2404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solidFill>
                  <a:srgbClr val="494949"/>
                </a:solidFill>
                <a:effectLst/>
              </a:rPr>
              <a:t>如何利用数据、如何选定任务</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0417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solidFill>
                  <a:srgbClr val="494949"/>
                </a:solidFill>
                <a:effectLst/>
              </a:rPr>
              <a:t>如何利用数据、如何选定任务</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77694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effectLst/>
                <a:latin typeface="Microsoft YaHei" panose="020B0503020204020204" pitchFamily="34" charset="-122"/>
                <a:ea typeface="Microsoft YaHei" panose="020B0503020204020204" pitchFamily="34" charset="-122"/>
              </a:rPr>
              <a:t>将各场比赛中对应位置的球员维度数据取平均值，根据与平均值的接近程度挑选对应球员，这样应当可以挑选出各个位置具有代表性的球员六维模板。</a:t>
            </a:r>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43681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则是模型的选用了，作为初步思路我们决定首先选取一些机器学习方法进行研究。同时注意到在特征的选取过程中应当存在不少冗余的情况（赔率数据和前两类数据的关系、球队净胜球数和球队历史胜场情况的关系），我们决定使用一些盲源分离算法首先对数据进行降维处理，再随后再通过机器学习分类器。</a:t>
            </a:r>
            <a:endParaRPr lang="zh-CN" altLang="en-US" sz="1800" dirty="0">
              <a:solidFill>
                <a:srgbClr val="494949"/>
              </a:solidFill>
              <a:effectLst/>
            </a:endParaRPr>
          </a:p>
          <a:p>
            <a:endParaRPr lang="en-US" altLang="zh-CN" dirty="0"/>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考虑到数据不均匀的问题</a:t>
            </a:r>
            <a:endParaRPr lang="zh-CN" altLang="en-US" sz="1800" dirty="0">
              <a:solidFill>
                <a:srgbClr val="494949"/>
              </a:solidFill>
              <a:effectLst/>
            </a:endParaRPr>
          </a:p>
          <a:p>
            <a:pPr>
              <a:spcBef>
                <a:spcPts val="0"/>
              </a:spcBef>
              <a:spcAft>
                <a:spcPts val="0"/>
              </a:spcAft>
              <a:buFont typeface="+mj-lt"/>
              <a:buAutoNum type="arabicPeriod"/>
            </a:pPr>
            <a:r>
              <a:rPr lang="zh-CN" altLang="en-US" sz="1800" dirty="0">
                <a:solidFill>
                  <a:srgbClr val="494949"/>
                </a:solidFill>
                <a:effectLst/>
                <a:latin typeface="Microsoft YaHei" panose="020B0503020204020204" pitchFamily="34" charset="-122"/>
                <a:ea typeface="Microsoft YaHei" panose="020B0503020204020204" pitchFamily="34" charset="-122"/>
              </a:rPr>
              <a:t>我们采用了分层交叉验证</a:t>
            </a:r>
            <a:r>
              <a:rPr lang="en-US" altLang="zh-CN" sz="1800" dirty="0">
                <a:solidFill>
                  <a:srgbClr val="494949"/>
                </a:solidFill>
                <a:effectLst/>
                <a:latin typeface="Microsoft YaHei" panose="020B0503020204020204" pitchFamily="34" charset="-122"/>
                <a:ea typeface="Microsoft YaHei" panose="020B0503020204020204" pitchFamily="34" charset="-122"/>
              </a:rPr>
              <a:t>(StratifiedShuffleSplit)</a:t>
            </a:r>
            <a:r>
              <a:rPr lang="zh-CN" altLang="en-US" sz="1800" dirty="0">
                <a:solidFill>
                  <a:srgbClr val="494949"/>
                </a:solidFill>
                <a:effectLst/>
                <a:latin typeface="Microsoft YaHei" panose="020B0503020204020204" pitchFamily="34" charset="-122"/>
                <a:ea typeface="Microsoft YaHei" panose="020B0503020204020204" pitchFamily="34" charset="-122"/>
              </a:rPr>
              <a:t>，使得交叉验证中的训练集和测试集标签比例适中。</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 </a:t>
            </a:r>
            <a:r>
              <a:rPr lang="en-US" altLang="zh-CN" sz="1800" dirty="0">
                <a:solidFill>
                  <a:srgbClr val="494949"/>
                </a:solidFill>
                <a:effectLst/>
                <a:latin typeface="Microsoft YaHei" panose="020B0503020204020204" pitchFamily="34" charset="-122"/>
                <a:ea typeface="Microsoft YaHei" panose="020B0503020204020204" pitchFamily="34" charset="-122"/>
              </a:rPr>
              <a:t>scikit-learn </a:t>
            </a:r>
            <a:r>
              <a:rPr lang="zh-CN" altLang="en-US" sz="1800" dirty="0">
                <a:solidFill>
                  <a:srgbClr val="494949"/>
                </a:solidFill>
                <a:effectLst/>
                <a:latin typeface="Microsoft YaHei" panose="020B0503020204020204" pitchFamily="34" charset="-122"/>
                <a:ea typeface="Microsoft YaHei" panose="020B0503020204020204" pitchFamily="34" charset="-122"/>
              </a:rPr>
              <a:t>中自带的 </a:t>
            </a:r>
            <a:r>
              <a:rPr lang="en-US" altLang="zh-CN" sz="1800" dirty="0" err="1">
                <a:solidFill>
                  <a:srgbClr val="494949"/>
                </a:solidFill>
                <a:effectLst/>
                <a:latin typeface="Microsoft YaHei" panose="020B0503020204020204" pitchFamily="34" charset="-122"/>
                <a:ea typeface="Microsoft YaHei" panose="020B0503020204020204" pitchFamily="34" charset="-122"/>
              </a:rPr>
              <a:t>balanced_accuracy_score</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针对不平衡的样本使得准确率指标更有意义，而我们的网格搜索使用的评价指标则是 </a:t>
            </a:r>
            <a:r>
              <a:rPr lang="en-US" altLang="zh-CN" sz="1800" dirty="0">
                <a:solidFill>
                  <a:srgbClr val="494949"/>
                </a:solidFill>
                <a:effectLst/>
                <a:latin typeface="Microsoft YaHei" panose="020B0503020204020204" pitchFamily="34" charset="-122"/>
                <a:ea typeface="Microsoft YaHei" panose="020B0503020204020204" pitchFamily="34" charset="-122"/>
              </a:rPr>
              <a:t>f1_score</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en-US" altLang="zh-CN"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2738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则是模型的选用了，作为初步思路我们决定首先选取一些机器学习方法进行研究。同时注意到在特征的选取过程中应当存在不少冗余的情况（赔率数据和前两类数据的关系、球队净胜球数和球队历史胜场情况的关系），我们决定使用一些盲源分离算法首先对数据进行降维处理，再随后再通过机器学习分类器。</a:t>
            </a:r>
            <a:endParaRPr lang="zh-CN" altLang="en-US" sz="1800" dirty="0">
              <a:solidFill>
                <a:srgbClr val="494949"/>
              </a:solidFill>
              <a:effectLst/>
            </a:endParaRPr>
          </a:p>
          <a:p>
            <a:endParaRPr lang="en-US" altLang="zh-CN" dirty="0"/>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考虑到数据不均匀的问题</a:t>
            </a:r>
            <a:endParaRPr lang="zh-CN" altLang="en-US" sz="1800" dirty="0">
              <a:solidFill>
                <a:srgbClr val="494949"/>
              </a:solidFill>
              <a:effectLst/>
            </a:endParaRPr>
          </a:p>
          <a:p>
            <a:pPr>
              <a:spcBef>
                <a:spcPts val="0"/>
              </a:spcBef>
              <a:spcAft>
                <a:spcPts val="0"/>
              </a:spcAft>
              <a:buFont typeface="+mj-lt"/>
              <a:buAutoNum type="arabicPeriod"/>
            </a:pPr>
            <a:r>
              <a:rPr lang="zh-CN" altLang="en-US" sz="1800" dirty="0">
                <a:solidFill>
                  <a:srgbClr val="494949"/>
                </a:solidFill>
                <a:effectLst/>
                <a:latin typeface="Microsoft YaHei" panose="020B0503020204020204" pitchFamily="34" charset="-122"/>
                <a:ea typeface="Microsoft YaHei" panose="020B0503020204020204" pitchFamily="34" charset="-122"/>
              </a:rPr>
              <a:t>我们采用了分层交叉验证</a:t>
            </a:r>
            <a:r>
              <a:rPr lang="en-US" altLang="zh-CN" sz="1800" dirty="0">
                <a:solidFill>
                  <a:srgbClr val="494949"/>
                </a:solidFill>
                <a:effectLst/>
                <a:latin typeface="Microsoft YaHei" panose="020B0503020204020204" pitchFamily="34" charset="-122"/>
                <a:ea typeface="Microsoft YaHei" panose="020B0503020204020204" pitchFamily="34" charset="-122"/>
              </a:rPr>
              <a:t>(StratifiedShuffleSplit)</a:t>
            </a:r>
            <a:r>
              <a:rPr lang="zh-CN" altLang="en-US" sz="1800" dirty="0">
                <a:solidFill>
                  <a:srgbClr val="494949"/>
                </a:solidFill>
                <a:effectLst/>
                <a:latin typeface="Microsoft YaHei" panose="020B0503020204020204" pitchFamily="34" charset="-122"/>
                <a:ea typeface="Microsoft YaHei" panose="020B0503020204020204" pitchFamily="34" charset="-122"/>
              </a:rPr>
              <a:t>，使得交叉验证中的训练集和测试集标签比例适中。</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 </a:t>
            </a:r>
            <a:r>
              <a:rPr lang="en-US" altLang="zh-CN" sz="1800" dirty="0">
                <a:solidFill>
                  <a:srgbClr val="494949"/>
                </a:solidFill>
                <a:effectLst/>
                <a:latin typeface="Microsoft YaHei" panose="020B0503020204020204" pitchFamily="34" charset="-122"/>
                <a:ea typeface="Microsoft YaHei" panose="020B0503020204020204" pitchFamily="34" charset="-122"/>
              </a:rPr>
              <a:t>scikit-learn </a:t>
            </a:r>
            <a:r>
              <a:rPr lang="zh-CN" altLang="en-US" sz="1800" dirty="0">
                <a:solidFill>
                  <a:srgbClr val="494949"/>
                </a:solidFill>
                <a:effectLst/>
                <a:latin typeface="Microsoft YaHei" panose="020B0503020204020204" pitchFamily="34" charset="-122"/>
                <a:ea typeface="Microsoft YaHei" panose="020B0503020204020204" pitchFamily="34" charset="-122"/>
              </a:rPr>
              <a:t>中自带的 </a:t>
            </a:r>
            <a:r>
              <a:rPr lang="en-US" altLang="zh-CN" sz="1800" dirty="0" err="1">
                <a:solidFill>
                  <a:srgbClr val="494949"/>
                </a:solidFill>
                <a:effectLst/>
                <a:latin typeface="Microsoft YaHei" panose="020B0503020204020204" pitchFamily="34" charset="-122"/>
                <a:ea typeface="Microsoft YaHei" panose="020B0503020204020204" pitchFamily="34" charset="-122"/>
              </a:rPr>
              <a:t>balanced_accuracy_score</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针对不平衡的样本使得准确率指标更有意义，而我们的网格搜索使用的评价指标则是 </a:t>
            </a:r>
            <a:r>
              <a:rPr lang="en-US" altLang="zh-CN" sz="1800" dirty="0">
                <a:solidFill>
                  <a:srgbClr val="494949"/>
                </a:solidFill>
                <a:effectLst/>
                <a:latin typeface="Microsoft YaHei" panose="020B0503020204020204" pitchFamily="34" charset="-122"/>
                <a:ea typeface="Microsoft YaHei" panose="020B0503020204020204" pitchFamily="34" charset="-122"/>
              </a:rPr>
              <a:t>f1_score</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en-US" altLang="zh-CN"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4850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013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7166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492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104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26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268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936" indent="-228594" algn="l" defTabSz="91268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125" indent="-228594" algn="l" defTabSz="91268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846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5655"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199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69186"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5528"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1870"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2684" rtl="0" eaLnBrk="1" latinLnBrk="0" hangingPunct="1">
        <a:defRPr sz="1867" kern="1200">
          <a:solidFill>
            <a:schemeClr val="tx1"/>
          </a:solidFill>
          <a:latin typeface="+mn-lt"/>
          <a:ea typeface="+mn-ea"/>
          <a:cs typeface="+mn-cs"/>
        </a:defRPr>
      </a:lvl1pPr>
      <a:lvl2pPr marL="456342" algn="l" defTabSz="912684" rtl="0" eaLnBrk="1" latinLnBrk="0" hangingPunct="1">
        <a:defRPr sz="1867" kern="1200">
          <a:solidFill>
            <a:schemeClr val="tx1"/>
          </a:solidFill>
          <a:latin typeface="+mn-lt"/>
          <a:ea typeface="+mn-ea"/>
          <a:cs typeface="+mn-cs"/>
        </a:defRPr>
      </a:lvl2pPr>
      <a:lvl3pPr marL="913530" algn="l" defTabSz="912684" rtl="0" eaLnBrk="1" latinLnBrk="0" hangingPunct="1">
        <a:defRPr sz="1867" kern="1200">
          <a:solidFill>
            <a:schemeClr val="tx1"/>
          </a:solidFill>
          <a:latin typeface="+mn-lt"/>
          <a:ea typeface="+mn-ea"/>
          <a:cs typeface="+mn-cs"/>
        </a:defRPr>
      </a:lvl3pPr>
      <a:lvl4pPr marL="1369872" algn="l" defTabSz="912684" rtl="0" eaLnBrk="1" latinLnBrk="0" hangingPunct="1">
        <a:defRPr sz="1867" kern="1200">
          <a:solidFill>
            <a:schemeClr val="tx1"/>
          </a:solidFill>
          <a:latin typeface="+mn-lt"/>
          <a:ea typeface="+mn-ea"/>
          <a:cs typeface="+mn-cs"/>
        </a:defRPr>
      </a:lvl4pPr>
      <a:lvl5pPr marL="1827061" algn="l" defTabSz="912684" rtl="0" eaLnBrk="1" latinLnBrk="0" hangingPunct="1">
        <a:defRPr sz="1867" kern="1200">
          <a:solidFill>
            <a:schemeClr val="tx1"/>
          </a:solidFill>
          <a:latin typeface="+mn-lt"/>
          <a:ea typeface="+mn-ea"/>
          <a:cs typeface="+mn-cs"/>
        </a:defRPr>
      </a:lvl5pPr>
      <a:lvl6pPr marL="2283403" algn="l" defTabSz="912684" rtl="0" eaLnBrk="1" latinLnBrk="0" hangingPunct="1">
        <a:defRPr sz="1867" kern="1200">
          <a:solidFill>
            <a:schemeClr val="tx1"/>
          </a:solidFill>
          <a:latin typeface="+mn-lt"/>
          <a:ea typeface="+mn-ea"/>
          <a:cs typeface="+mn-cs"/>
        </a:defRPr>
      </a:lvl6pPr>
      <a:lvl7pPr marL="2740591" algn="l" defTabSz="912684" rtl="0" eaLnBrk="1" latinLnBrk="0" hangingPunct="1">
        <a:defRPr sz="1867" kern="1200">
          <a:solidFill>
            <a:schemeClr val="tx1"/>
          </a:solidFill>
          <a:latin typeface="+mn-lt"/>
          <a:ea typeface="+mn-ea"/>
          <a:cs typeface="+mn-cs"/>
        </a:defRPr>
      </a:lvl7pPr>
      <a:lvl8pPr marL="3196933" algn="l" defTabSz="912684" rtl="0" eaLnBrk="1" latinLnBrk="0" hangingPunct="1">
        <a:defRPr sz="1867" kern="1200">
          <a:solidFill>
            <a:schemeClr val="tx1"/>
          </a:solidFill>
          <a:latin typeface="+mn-lt"/>
          <a:ea typeface="+mn-ea"/>
          <a:cs typeface="+mn-cs"/>
        </a:defRPr>
      </a:lvl8pPr>
      <a:lvl9pPr marL="3654122" algn="l" defTabSz="91268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7" name="图片 36" descr="图片包含 游戏机&#10;&#10;描述已自动生成">
            <a:extLst>
              <a:ext uri="{FF2B5EF4-FFF2-40B4-BE49-F238E27FC236}">
                <a16:creationId xmlns:a16="http://schemas.microsoft.com/office/drawing/2014/main" id="{AF212C81-C462-4602-991A-62ECB40C7D96}"/>
              </a:ext>
            </a:extLst>
          </p:cNvPr>
          <p:cNvPicPr>
            <a:picLocks noChangeAspect="1"/>
          </p:cNvPicPr>
          <p:nvPr/>
        </p:nvPicPr>
        <p:blipFill rotWithShape="1">
          <a:blip r:embed="rId4">
            <a:extLst>
              <a:ext uri="{28A0092B-C50C-407E-A947-70E740481C1C}">
                <a14:useLocalDpi xmlns:a14="http://schemas.microsoft.com/office/drawing/2010/main" val="0"/>
              </a:ext>
            </a:extLst>
          </a:blip>
          <a:srcRect l="41715" t="7717" r="3306" b="55794"/>
          <a:stretch/>
        </p:blipFill>
        <p:spPr>
          <a:xfrm>
            <a:off x="4626286" y="0"/>
            <a:ext cx="7565713" cy="6858000"/>
          </a:xfrm>
          <a:custGeom>
            <a:avLst/>
            <a:gdLst>
              <a:gd name="connsiteX0" fmla="*/ 0 w 7565713"/>
              <a:gd name="connsiteY0" fmla="*/ 0 h 6858000"/>
              <a:gd name="connsiteX1" fmla="*/ 7565713 w 7565713"/>
              <a:gd name="connsiteY1" fmla="*/ 0 h 6858000"/>
              <a:gd name="connsiteX2" fmla="*/ 7565713 w 7565713"/>
              <a:gd name="connsiteY2" fmla="*/ 6858000 h 6858000"/>
              <a:gd name="connsiteX3" fmla="*/ 0 w 75657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65713" h="6858000">
                <a:moveTo>
                  <a:pt x="0" y="0"/>
                </a:moveTo>
                <a:lnTo>
                  <a:pt x="7565713" y="0"/>
                </a:lnTo>
                <a:lnTo>
                  <a:pt x="7565713" y="6858000"/>
                </a:lnTo>
                <a:lnTo>
                  <a:pt x="0" y="6858000"/>
                </a:lnTo>
                <a:close/>
              </a:path>
            </a:pathLst>
          </a:custGeom>
          <a:noFill/>
        </p:spPr>
      </p:pic>
      <p:sp>
        <p:nvSpPr>
          <p:cNvPr id="31" name="文本框 30">
            <a:extLst>
              <a:ext uri="{FF2B5EF4-FFF2-40B4-BE49-F238E27FC236}">
                <a16:creationId xmlns:a16="http://schemas.microsoft.com/office/drawing/2014/main" id="{7DB6342B-AEEC-453D-A4D7-3F0E7F9ACDEF}"/>
              </a:ext>
            </a:extLst>
          </p:cNvPr>
          <p:cNvSpPr txBox="1"/>
          <p:nvPr/>
        </p:nvSpPr>
        <p:spPr>
          <a:xfrm>
            <a:off x="863630" y="1372046"/>
            <a:ext cx="8548593" cy="1323437"/>
          </a:xfrm>
          <a:prstGeom prst="rect">
            <a:avLst/>
          </a:prstGeom>
          <a:noFill/>
        </p:spPr>
        <p:txBody>
          <a:bodyPr wrap="square" lIns="91359" tIns="45719" rIns="91359" bIns="45719"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欧洲足球数据分析</a:t>
            </a:r>
          </a:p>
        </p:txBody>
      </p:sp>
      <p:pic>
        <p:nvPicPr>
          <p:cNvPr id="40" name="图片 39" descr="图片包含 游戏机&#10;&#10;描述已自动生成">
            <a:extLst>
              <a:ext uri="{FF2B5EF4-FFF2-40B4-BE49-F238E27FC236}">
                <a16:creationId xmlns:a16="http://schemas.microsoft.com/office/drawing/2014/main" id="{818F67B1-4F7C-4FB3-9A1B-AB1FC48BA60F}"/>
              </a:ext>
            </a:extLst>
          </p:cNvPr>
          <p:cNvPicPr>
            <a:picLocks noChangeAspect="1"/>
          </p:cNvPicPr>
          <p:nvPr/>
        </p:nvPicPr>
        <p:blipFill rotWithShape="1">
          <a:blip r:embed="rId4">
            <a:extLst>
              <a:ext uri="{28A0092B-C50C-407E-A947-70E740481C1C}">
                <a14:useLocalDpi xmlns:a14="http://schemas.microsoft.com/office/drawing/2010/main" val="0"/>
              </a:ext>
            </a:extLst>
          </a:blip>
          <a:srcRect l="39191" t="55483" r="27653" b="18355"/>
          <a:stretch/>
        </p:blipFill>
        <p:spPr>
          <a:xfrm rot="5400000" flipH="1">
            <a:off x="151896" y="-151894"/>
            <a:ext cx="3911361" cy="4215150"/>
          </a:xfrm>
          <a:custGeom>
            <a:avLst/>
            <a:gdLst>
              <a:gd name="connsiteX0" fmla="*/ 7363291 w 7363291"/>
              <a:gd name="connsiteY0" fmla="*/ 3911360 h 3911360"/>
              <a:gd name="connsiteX1" fmla="*/ 0 w 7363291"/>
              <a:gd name="connsiteY1" fmla="*/ 3911360 h 3911360"/>
              <a:gd name="connsiteX2" fmla="*/ 0 w 7363291"/>
              <a:gd name="connsiteY2" fmla="*/ 0 h 3911360"/>
              <a:gd name="connsiteX3" fmla="*/ 7363291 w 7363291"/>
              <a:gd name="connsiteY3" fmla="*/ 0 h 3911360"/>
            </a:gdLst>
            <a:ahLst/>
            <a:cxnLst>
              <a:cxn ang="0">
                <a:pos x="connsiteX0" y="connsiteY0"/>
              </a:cxn>
              <a:cxn ang="0">
                <a:pos x="connsiteX1" y="connsiteY1"/>
              </a:cxn>
              <a:cxn ang="0">
                <a:pos x="connsiteX2" y="connsiteY2"/>
              </a:cxn>
              <a:cxn ang="0">
                <a:pos x="connsiteX3" y="connsiteY3"/>
              </a:cxn>
            </a:cxnLst>
            <a:rect l="l" t="t" r="r" b="b"/>
            <a:pathLst>
              <a:path w="7363291" h="3911360">
                <a:moveTo>
                  <a:pt x="7363291" y="3911360"/>
                </a:moveTo>
                <a:lnTo>
                  <a:pt x="0" y="3911360"/>
                </a:lnTo>
                <a:lnTo>
                  <a:pt x="0" y="0"/>
                </a:lnTo>
                <a:lnTo>
                  <a:pt x="7363291" y="0"/>
                </a:lnTo>
                <a:close/>
              </a:path>
            </a:pathLst>
          </a:custGeom>
          <a:noFill/>
        </p:spPr>
      </p:pic>
      <p:sp>
        <p:nvSpPr>
          <p:cNvPr id="10" name="文本框 9">
            <a:extLst>
              <a:ext uri="{FF2B5EF4-FFF2-40B4-BE49-F238E27FC236}">
                <a16:creationId xmlns:a16="http://schemas.microsoft.com/office/drawing/2014/main" id="{0C103168-E45C-4410-A795-5AF150352D1C}"/>
              </a:ext>
            </a:extLst>
          </p:cNvPr>
          <p:cNvSpPr txBox="1"/>
          <p:nvPr/>
        </p:nvSpPr>
        <p:spPr>
          <a:xfrm>
            <a:off x="863630" y="4315076"/>
            <a:ext cx="620973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C66AD"/>
                </a:solidFill>
                <a:effectLst/>
                <a:uLnTx/>
                <a:uFillTx/>
                <a:latin typeface="黑体" panose="02010609060101010101" pitchFamily="49" charset="-122"/>
                <a:ea typeface="黑体" panose="02010609060101010101" pitchFamily="49" charset="-122"/>
                <a:cs typeface="+mn-cs"/>
              </a:rPr>
              <a:t>模型改进与赌博策略分析</a:t>
            </a:r>
          </a:p>
        </p:txBody>
      </p:sp>
      <p:sp>
        <p:nvSpPr>
          <p:cNvPr id="8" name="文本框 7">
            <a:extLst>
              <a:ext uri="{FF2B5EF4-FFF2-40B4-BE49-F238E27FC236}">
                <a16:creationId xmlns:a16="http://schemas.microsoft.com/office/drawing/2014/main" id="{5753291A-5ED0-4C30-B492-BF255DF42535}"/>
              </a:ext>
            </a:extLst>
          </p:cNvPr>
          <p:cNvSpPr txBox="1"/>
          <p:nvPr/>
        </p:nvSpPr>
        <p:spPr>
          <a:xfrm>
            <a:off x="906302" y="3359643"/>
            <a:ext cx="190804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聂宇舟 姚漪涵</a:t>
            </a:r>
            <a:endParaRPr kumimoji="0" lang="en-US" altLang="zh-CN"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韩子航 刘治列</a:t>
            </a:r>
            <a:endParaRPr kumimoji="0" lang="zh-CN" altLang="en-US" sz="2000" b="0" i="0" u="none" strike="noStrike" kern="1200" cap="none" spc="0" normalizeH="0" baseline="0" noProof="0" dirty="0">
              <a:ln>
                <a:noFill/>
              </a:ln>
              <a:solidFill>
                <a:prstClr val="black"/>
              </a:solidFill>
              <a:effectLst/>
              <a:uLnTx/>
              <a:uFillTx/>
              <a:latin typeface="Arial"/>
              <a:cs typeface="+mn-cs"/>
            </a:endParaRPr>
          </a:p>
        </p:txBody>
      </p:sp>
      <p:pic>
        <p:nvPicPr>
          <p:cNvPr id="9" name="图片 8">
            <a:extLst>
              <a:ext uri="{FF2B5EF4-FFF2-40B4-BE49-F238E27FC236}">
                <a16:creationId xmlns:a16="http://schemas.microsoft.com/office/drawing/2014/main" id="{652FC978-8F5C-4E21-9842-2BED6E543F49}"/>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custDataLst>
      <p:tags r:id="rId1"/>
    </p:custDataLst>
    <p:extLst>
      <p:ext uri="{BB962C8B-B14F-4D97-AF65-F5344CB8AC3E}">
        <p14:creationId xmlns:p14="http://schemas.microsoft.com/office/powerpoint/2010/main" val="192051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874110"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模型改进</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赌博策略分析</a:t>
            </a:r>
          </a:p>
        </p:txBody>
      </p:sp>
      <p:sp>
        <p:nvSpPr>
          <p:cNvPr id="9" name="文本框 8">
            <a:extLst>
              <a:ext uri="{FF2B5EF4-FFF2-40B4-BE49-F238E27FC236}">
                <a16:creationId xmlns:a16="http://schemas.microsoft.com/office/drawing/2014/main" id="{46EB819E-80C0-48DF-87B8-0D3B8E378929}"/>
              </a:ext>
            </a:extLst>
          </p:cNvPr>
          <p:cNvSpPr txBox="1"/>
          <p:nvPr/>
        </p:nvSpPr>
        <p:spPr>
          <a:xfrm>
            <a:off x="166115" y="1083188"/>
            <a:ext cx="9528391" cy="369332"/>
          </a:xfrm>
          <a:prstGeom prst="rect">
            <a:avLst/>
          </a:prstGeom>
          <a:noFill/>
        </p:spPr>
        <p:txBody>
          <a:bodyPr wrap="square">
            <a:spAutoFit/>
          </a:bodyPr>
          <a:lstStyle/>
          <a:p>
            <a:pPr marL="342900" indent="-342900">
              <a:spcBef>
                <a:spcPts val="1200"/>
              </a:spcBef>
              <a:spcAft>
                <a:spcPts val="0"/>
              </a:spcAft>
              <a:buFont typeface="Arial" panose="020B0604020202020204" pitchFamily="34" charset="0"/>
              <a:buChar char="•"/>
            </a:pPr>
            <a:r>
              <a:rPr lang="zh-CN" altLang="en-US" b="1" dirty="0">
                <a:latin typeface="楷体" panose="02010609060101010101" pitchFamily="49" charset="-122"/>
                <a:ea typeface="楷体" panose="02010609060101010101" pitchFamily="49" charset="-122"/>
                <a:cs typeface="Times New Roman" panose="02020603050405020304" pitchFamily="18" charset="0"/>
              </a:rPr>
              <a:t>能够预测比赛胜负情况后，自然想要试试用这个东西来试试进行博彩的效果。</a:t>
            </a:r>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FF27BDF8-BEF7-4251-8935-7CE082AEBE81}"/>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pic>
        <p:nvPicPr>
          <p:cNvPr id="4" name="图片 3">
            <a:extLst>
              <a:ext uri="{FF2B5EF4-FFF2-40B4-BE49-F238E27FC236}">
                <a16:creationId xmlns:a16="http://schemas.microsoft.com/office/drawing/2014/main" id="{32190237-F9B2-4493-96FA-50A4EE34E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926" y="1782446"/>
            <a:ext cx="8461160" cy="2719142"/>
          </a:xfrm>
          <a:prstGeom prst="rect">
            <a:avLst/>
          </a:prstGeom>
        </p:spPr>
      </p:pic>
      <p:sp>
        <p:nvSpPr>
          <p:cNvPr id="5" name="文本框 4">
            <a:extLst>
              <a:ext uri="{FF2B5EF4-FFF2-40B4-BE49-F238E27FC236}">
                <a16:creationId xmlns:a16="http://schemas.microsoft.com/office/drawing/2014/main" id="{1F18F2E8-F43F-425B-AD48-FAC06AF54602}"/>
              </a:ext>
            </a:extLst>
          </p:cNvPr>
          <p:cNvSpPr txBox="1"/>
          <p:nvPr/>
        </p:nvSpPr>
        <p:spPr>
          <a:xfrm>
            <a:off x="345232" y="4917233"/>
            <a:ext cx="8089641" cy="646331"/>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cs typeface="Times New Roman" panose="02020603050405020304" pitchFamily="18" charset="0"/>
              </a:rPr>
              <a:t>这告诉我们，吃低保从长期来看是没有收益的</a:t>
            </a:r>
          </a:p>
          <a:p>
            <a:endParaRPr lang="zh-CN" altLang="en-US" dirty="0"/>
          </a:p>
        </p:txBody>
      </p:sp>
    </p:spTree>
    <p:extLst>
      <p:ext uri="{BB962C8B-B14F-4D97-AF65-F5344CB8AC3E}">
        <p14:creationId xmlns:p14="http://schemas.microsoft.com/office/powerpoint/2010/main" val="2907408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555245"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进一步改进</a:t>
            </a:r>
            <a:endPar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pic>
        <p:nvPicPr>
          <p:cNvPr id="6" name="图片 5">
            <a:extLst>
              <a:ext uri="{FF2B5EF4-FFF2-40B4-BE49-F238E27FC236}">
                <a16:creationId xmlns:a16="http://schemas.microsoft.com/office/drawing/2014/main" id="{49203BA8-A277-4AAC-B98C-0E9BE106FCBA}"/>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3" name="文本框 12">
            <a:extLst>
              <a:ext uri="{FF2B5EF4-FFF2-40B4-BE49-F238E27FC236}">
                <a16:creationId xmlns:a16="http://schemas.microsoft.com/office/drawing/2014/main" id="{3DBEEFCF-9794-4C88-80E2-FC2027616928}"/>
              </a:ext>
            </a:extLst>
          </p:cNvPr>
          <p:cNvSpPr txBox="1"/>
          <p:nvPr/>
        </p:nvSpPr>
        <p:spPr>
          <a:xfrm>
            <a:off x="412864" y="2259449"/>
            <a:ext cx="4989865" cy="3508653"/>
          </a:xfrm>
          <a:prstGeom prst="rect">
            <a:avLst/>
          </a:prstGeom>
          <a:noFill/>
        </p:spPr>
        <p:txBody>
          <a:bodyPr wrap="square">
            <a:spAutoFit/>
          </a:bodyPr>
          <a:lstStyle/>
          <a:p>
            <a:pPr>
              <a:spcBef>
                <a:spcPts val="1200"/>
              </a:spcBef>
              <a:spcAft>
                <a:spcPts val="1200"/>
              </a:spcAft>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描述统计方面</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挑选出各个位置具有代表性的球员六维模板</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对球队排行做更加准确的分析，包括联赛内部和全体球队两种情况</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针对博彩赔率的分析</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spcAft>
                <a:spcPts val="1200"/>
              </a:spcAft>
            </a:pPr>
            <a:endParaRPr lang="en-US" altLang="zh-CN" b="1" dirty="0">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C55A3162-1C01-417B-A7DB-3938EC9CFADB}"/>
              </a:ext>
            </a:extLst>
          </p:cNvPr>
          <p:cNvSpPr txBox="1"/>
          <p:nvPr/>
        </p:nvSpPr>
        <p:spPr>
          <a:xfrm>
            <a:off x="5803641" y="2259449"/>
            <a:ext cx="5975495" cy="3600986"/>
          </a:xfrm>
          <a:prstGeom prst="rect">
            <a:avLst/>
          </a:prstGeom>
          <a:noFill/>
        </p:spPr>
        <p:txBody>
          <a:bodyPr wrap="square">
            <a:spAutoFit/>
          </a:bodyPr>
          <a:lstStyle/>
          <a:p>
            <a:pPr>
              <a:spcBef>
                <a:spcPts val="1200"/>
              </a:spcBef>
            </a:pPr>
            <a:r>
              <a:rPr lang="zh-CN" altLang="en-US" sz="2400" b="1" dirty="0">
                <a:latin typeface="楷体" panose="02010609060101010101" pitchFamily="49" charset="-122"/>
                <a:ea typeface="楷体" panose="02010609060101010101" pitchFamily="49" charset="-122"/>
                <a:sym typeface="Arial" panose="020B0604020202020204" pitchFamily="34" charset="0"/>
              </a:rPr>
              <a:t>统计建模方面</a:t>
            </a:r>
            <a:endParaRPr lang="en-US" altLang="zh-CN" sz="2400" b="1" dirty="0">
              <a:latin typeface="楷体" panose="02010609060101010101" pitchFamily="49" charset="-122"/>
              <a:ea typeface="楷体" panose="02010609060101010101" pitchFamily="49" charset="-122"/>
              <a:sym typeface="Arial" panose="020B0604020202020204" pitchFamily="34" charset="0"/>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将球员的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22*6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个特征、球队的整体数据纳入考虑</a:t>
            </a: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使用深度学习方法和前述的机器学习方法进行对比</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一个球员可能踢多个位置，在一场比赛中是否踢到了最适合的那个位置吗？</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某个位置的球员，是某方面能力突出，还是各方面能力均衡更有助于球队取得胜利？</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7" name="文本框 16">
            <a:extLst>
              <a:ext uri="{FF2B5EF4-FFF2-40B4-BE49-F238E27FC236}">
                <a16:creationId xmlns:a16="http://schemas.microsoft.com/office/drawing/2014/main" id="{9675A783-B398-4A5A-8325-FD6D6E512854}"/>
              </a:ext>
            </a:extLst>
          </p:cNvPr>
          <p:cNvSpPr txBox="1"/>
          <p:nvPr/>
        </p:nvSpPr>
        <p:spPr>
          <a:xfrm>
            <a:off x="412864" y="1374552"/>
            <a:ext cx="6096000" cy="400110"/>
          </a:xfrm>
          <a:prstGeom prst="rect">
            <a:avLst/>
          </a:prstGeom>
          <a:noFill/>
        </p:spPr>
        <p:txBody>
          <a:bodyPr wrap="square">
            <a:spAutoFit/>
          </a:bodyPr>
          <a:lstStyle/>
          <a:p>
            <a:r>
              <a:rPr lang="zh-CN" altLang="en-US" sz="2000" b="1" i="1" spc="300"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回顾</a:t>
            </a:r>
            <a:endParaRPr lang="zh-CN" altLang="en-US" sz="2000" i="1" spc="300" dirty="0">
              <a:solidFill>
                <a:schemeClr val="tx1">
                  <a:lumMod val="50000"/>
                  <a:lumOff val="50000"/>
                </a:schemeClr>
              </a:solidFill>
            </a:endParaRPr>
          </a:p>
        </p:txBody>
      </p:sp>
    </p:spTree>
    <p:extLst>
      <p:ext uri="{BB962C8B-B14F-4D97-AF65-F5344CB8AC3E}">
        <p14:creationId xmlns:p14="http://schemas.microsoft.com/office/powerpoint/2010/main" val="3981240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555245"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模型改进</a:t>
            </a:r>
            <a:endPar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pic>
        <p:nvPicPr>
          <p:cNvPr id="6" name="图片 5">
            <a:extLst>
              <a:ext uri="{FF2B5EF4-FFF2-40B4-BE49-F238E27FC236}">
                <a16:creationId xmlns:a16="http://schemas.microsoft.com/office/drawing/2014/main" id="{49203BA8-A277-4AAC-B98C-0E9BE106FCBA}"/>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5" name="文本框 4">
            <a:extLst>
              <a:ext uri="{FF2B5EF4-FFF2-40B4-BE49-F238E27FC236}">
                <a16:creationId xmlns:a16="http://schemas.microsoft.com/office/drawing/2014/main" id="{60B65794-50D4-4967-AE19-C1D297EA9AA7}"/>
              </a:ext>
            </a:extLst>
          </p:cNvPr>
          <p:cNvSpPr txBox="1"/>
          <p:nvPr/>
        </p:nvSpPr>
        <p:spPr>
          <a:xfrm>
            <a:off x="3080847" y="1597520"/>
            <a:ext cx="6030306" cy="1261884"/>
          </a:xfrm>
          <a:prstGeom prst="rect">
            <a:avLst/>
          </a:prstGeom>
          <a:noFill/>
        </p:spPr>
        <p:txBody>
          <a:bodyPr wrap="square">
            <a:spAutoFit/>
          </a:bodyPr>
          <a:lstStyle/>
          <a:p>
            <a:pPr marL="800100" lvl="1" indent="-342900">
              <a:spcBef>
                <a:spcPts val="1200"/>
              </a:spcBef>
              <a:spcAft>
                <a:spcPts val="1200"/>
              </a:spcAft>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rPr>
              <a:t>对特征进行扩充</a:t>
            </a:r>
            <a:endParaRPr lang="en-US" altLang="zh-CN" sz="2800" b="1" dirty="0">
              <a:latin typeface="楷体" panose="02010609060101010101" pitchFamily="49" charset="-122"/>
              <a:ea typeface="楷体" panose="02010609060101010101" pitchFamily="49" charset="-122"/>
            </a:endParaRPr>
          </a:p>
          <a:p>
            <a:pPr marL="742950" lvl="1" indent="-285750">
              <a:spcBef>
                <a:spcPts val="1200"/>
              </a:spcBef>
              <a:spcAft>
                <a:spcPts val="1200"/>
              </a:spcAft>
              <a:buFont typeface="Arial" panose="020B0604020202020204" pitchFamily="34" charset="0"/>
              <a:buChar char="•"/>
            </a:pPr>
            <a:r>
              <a:rPr lang="zh-CN" altLang="en-US" sz="2800" b="1" dirty="0">
                <a:latin typeface="楷体" panose="02010609060101010101" pitchFamily="49" charset="-122"/>
                <a:ea typeface="楷体" panose="02010609060101010101" pitchFamily="49" charset="-122"/>
              </a:rPr>
              <a:t>对模型本身进行改进</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3872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555245"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模型改进</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扩充特征</a:t>
            </a:r>
          </a:p>
        </p:txBody>
      </p:sp>
      <p:pic>
        <p:nvPicPr>
          <p:cNvPr id="6" name="图片 5">
            <a:extLst>
              <a:ext uri="{FF2B5EF4-FFF2-40B4-BE49-F238E27FC236}">
                <a16:creationId xmlns:a16="http://schemas.microsoft.com/office/drawing/2014/main" id="{49203BA8-A277-4AAC-B98C-0E9BE106FCBA}"/>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pic>
        <p:nvPicPr>
          <p:cNvPr id="4" name="图片 3">
            <a:extLst>
              <a:ext uri="{FF2B5EF4-FFF2-40B4-BE49-F238E27FC236}">
                <a16:creationId xmlns:a16="http://schemas.microsoft.com/office/drawing/2014/main" id="{1A3D6989-1B38-4ED1-A3FC-137D4C9F0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 y="2479066"/>
            <a:ext cx="10203180" cy="299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26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555245"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模型改进</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扩充更多模型</a:t>
            </a:r>
          </a:p>
        </p:txBody>
      </p:sp>
      <p:pic>
        <p:nvPicPr>
          <p:cNvPr id="6" name="图片 5">
            <a:extLst>
              <a:ext uri="{FF2B5EF4-FFF2-40B4-BE49-F238E27FC236}">
                <a16:creationId xmlns:a16="http://schemas.microsoft.com/office/drawing/2014/main" id="{49203BA8-A277-4AAC-B98C-0E9BE106FCBA}"/>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505365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555245"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模型改进</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最终效果</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502197" y="2536448"/>
            <a:ext cx="4241261" cy="1785104"/>
          </a:xfrm>
          <a:prstGeom prst="rect">
            <a:avLst/>
          </a:prstGeom>
          <a:noFill/>
        </p:spPr>
        <p:txBody>
          <a:bodyPr wrap="square">
            <a:spAutoFit/>
          </a:bodyPr>
          <a:lstStyle/>
          <a:p>
            <a:pPr marL="285750" indent="-285750">
              <a:spcBef>
                <a:spcPts val="1200"/>
              </a:spcBef>
              <a:spcAft>
                <a:spcPts val="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增加特征的最终效果</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Accuracy</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0.5152</a:t>
            </a: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Balanced accuracy: 0.42812</a:t>
            </a: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spcBef>
                <a:spcPts val="1200"/>
              </a:spcBef>
              <a:spcAft>
                <a:spcPts val="1200"/>
              </a:spcAft>
              <a:buFont typeface="Arial" panose="020B0604020202020204" pitchFamily="34" charset="0"/>
              <a:buChar char="•"/>
            </a:pP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49203BA8-A277-4AAC-B98C-0E9BE106FCBA}"/>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pic>
        <p:nvPicPr>
          <p:cNvPr id="7" name="图片 6">
            <a:extLst>
              <a:ext uri="{FF2B5EF4-FFF2-40B4-BE49-F238E27FC236}">
                <a16:creationId xmlns:a16="http://schemas.microsoft.com/office/drawing/2014/main" id="{0745292B-70E1-4F85-871B-D3AD8FDF1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942" y="1126812"/>
            <a:ext cx="6533683" cy="4993093"/>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32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02464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模型改进</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模型解释</a:t>
            </a:r>
          </a:p>
        </p:txBody>
      </p:sp>
      <p:sp>
        <p:nvSpPr>
          <p:cNvPr id="7" name="文本框 6">
            <a:extLst>
              <a:ext uri="{FF2B5EF4-FFF2-40B4-BE49-F238E27FC236}">
                <a16:creationId xmlns:a16="http://schemas.microsoft.com/office/drawing/2014/main" id="{63B9ED90-2530-451C-A3B3-0DE149DB81B9}"/>
              </a:ext>
            </a:extLst>
          </p:cNvPr>
          <p:cNvSpPr txBox="1"/>
          <p:nvPr/>
        </p:nvSpPr>
        <p:spPr>
          <a:xfrm>
            <a:off x="1265650" y="1375309"/>
            <a:ext cx="7439811" cy="3262432"/>
          </a:xfrm>
          <a:prstGeom prst="rect">
            <a:avLst/>
          </a:prstGeom>
          <a:noFill/>
        </p:spPr>
        <p:txBody>
          <a:bodyPr wrap="square">
            <a:spAutoFit/>
          </a:bodyPr>
          <a:lstStyle/>
          <a:p>
            <a:pPr>
              <a:lnSpc>
                <a:spcPct val="100000"/>
              </a:lnSpc>
              <a:spcBef>
                <a:spcPts val="1200"/>
              </a:spcBef>
              <a:spcAft>
                <a:spcPts val="1200"/>
              </a:spcAft>
            </a:pPr>
            <a:endParaRPr lang="zh-CN" altLang="en-US" sz="1800" dirty="0">
              <a:solidFill>
                <a:srgbClr val="494949"/>
              </a:solidFill>
              <a:effectLst/>
            </a:endParaRPr>
          </a:p>
          <a:p>
            <a:pPr marL="742950" lvl="1" indent="-285750">
              <a:spcBef>
                <a:spcPts val="1200"/>
              </a:spcBef>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防守队员很重要：主场球队每提升一单位防守力将提升</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20%</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胜率</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中场球员同样重要：每提升一单位球商或移动力将提升</a:t>
            </a:r>
            <a:r>
              <a:rPr lang="en-US" altLang="zh-CN" sz="2400" b="1" dirty="0">
                <a:latin typeface="楷体" panose="02010609060101010101" pitchFamily="49" charset="-122"/>
                <a:ea typeface="楷体" panose="02010609060101010101" pitchFamily="49" charset="-122"/>
              </a:rPr>
              <a:t>10%</a:t>
            </a:r>
            <a:r>
              <a:rPr lang="zh-CN" altLang="en-US" sz="2400" b="1" dirty="0">
                <a:latin typeface="楷体" panose="02010609060101010101" pitchFamily="49" charset="-122"/>
                <a:ea typeface="楷体" panose="02010609060101010101" pitchFamily="49" charset="-122"/>
              </a:rPr>
              <a:t>到</a:t>
            </a:r>
            <a:r>
              <a:rPr lang="en-US" altLang="zh-CN" sz="2400" b="1" dirty="0">
                <a:latin typeface="楷体" panose="02010609060101010101" pitchFamily="49" charset="-122"/>
                <a:ea typeface="楷体" panose="02010609060101010101" pitchFamily="49" charset="-122"/>
              </a:rPr>
              <a:t>15%</a:t>
            </a:r>
            <a:r>
              <a:rPr lang="zh-CN" altLang="en-US" sz="2400" b="1" dirty="0">
                <a:latin typeface="楷体" panose="02010609060101010101" pitchFamily="49" charset="-122"/>
                <a:ea typeface="楷体" panose="02010609060101010101" pitchFamily="49" charset="-122"/>
              </a:rPr>
              <a:t>胜率</a:t>
            </a:r>
            <a:endParaRPr lang="en-US" altLang="zh-CN" sz="2400" b="1" dirty="0">
              <a:latin typeface="楷体" panose="02010609060101010101" pitchFamily="49" charset="-122"/>
              <a:ea typeface="楷体" panose="02010609060101010101" pitchFamily="49" charset="-122"/>
            </a:endParaRPr>
          </a:p>
          <a:p>
            <a:pPr marL="742950" lvl="1" indent="-285750">
              <a:spcBef>
                <a:spcPts val="1200"/>
              </a:spcBef>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进攻能力对于胜率提升相对较少</a:t>
            </a:r>
            <a:endParaRPr lang="en-US" altLang="zh-CN" sz="2400" b="1" dirty="0">
              <a:latin typeface="楷体" panose="02010609060101010101" pitchFamily="49" charset="-122"/>
              <a:ea typeface="楷体" panose="02010609060101010101" pitchFamily="49" charset="-122"/>
            </a:endParaRPr>
          </a:p>
          <a:p>
            <a:pPr>
              <a:spcBef>
                <a:spcPts val="1200"/>
              </a:spcBef>
              <a:spcAft>
                <a:spcPts val="1200"/>
              </a:spcAft>
            </a:pPr>
            <a:endParaRPr lang="zh-CN" altLang="en-US" sz="1800" dirty="0">
              <a:solidFill>
                <a:srgbClr val="494949"/>
              </a:solidFill>
              <a:effectLst/>
            </a:endParaRPr>
          </a:p>
        </p:txBody>
      </p:sp>
      <p:pic>
        <p:nvPicPr>
          <p:cNvPr id="6" name="图片 5">
            <a:extLst>
              <a:ext uri="{FF2B5EF4-FFF2-40B4-BE49-F238E27FC236}">
                <a16:creationId xmlns:a16="http://schemas.microsoft.com/office/drawing/2014/main" id="{0434356E-D3AC-4FFD-A213-CBDD3CEE7470}"/>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444931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874110"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模型改进</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球员位置分析</a:t>
            </a:r>
          </a:p>
        </p:txBody>
      </p:sp>
      <p:sp>
        <p:nvSpPr>
          <p:cNvPr id="9" name="文本框 8">
            <a:extLst>
              <a:ext uri="{FF2B5EF4-FFF2-40B4-BE49-F238E27FC236}">
                <a16:creationId xmlns:a16="http://schemas.microsoft.com/office/drawing/2014/main" id="{46EB819E-80C0-48DF-87B8-0D3B8E378929}"/>
              </a:ext>
            </a:extLst>
          </p:cNvPr>
          <p:cNvSpPr txBox="1"/>
          <p:nvPr/>
        </p:nvSpPr>
        <p:spPr>
          <a:xfrm>
            <a:off x="166115" y="1083188"/>
            <a:ext cx="4175903" cy="4124206"/>
          </a:xfrm>
          <a:prstGeom prst="rect">
            <a:avLst/>
          </a:prstGeom>
          <a:noFill/>
        </p:spPr>
        <p:txBody>
          <a:bodyPr wrap="square">
            <a:spAutoFit/>
          </a:bodyPr>
          <a:lstStyle/>
          <a:p>
            <a:pPr marL="342900" indent="-342900">
              <a:spcBef>
                <a:spcPts val="1200"/>
              </a:spcBef>
              <a:spcAft>
                <a:spcPts val="0"/>
              </a:spcAft>
              <a:buFont typeface="Arial" panose="020B0604020202020204" pitchFamily="34" charset="0"/>
              <a:buChar char="•"/>
            </a:pPr>
            <a:r>
              <a:rPr lang="zh-CN" altLang="en-US" b="1" dirty="0">
                <a:latin typeface="楷体" panose="02010609060101010101" pitchFamily="49" charset="-122"/>
                <a:ea typeface="楷体" panose="02010609060101010101" pitchFamily="49" charset="-122"/>
                <a:cs typeface="Times New Roman" panose="02020603050405020304" pitchFamily="18" charset="0"/>
              </a:rPr>
              <a:t>不同位置需要的特质：控制某一球员的综合得分不变，增加其某一维度得分，减少其他维度得分（保证和某个位置的模板得分差距一致），观察各维度重要程度是否符合维度雷达图</a:t>
            </a:r>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pPr marL="342900" indent="-342900">
              <a:spcBef>
                <a:spcPts val="1200"/>
              </a:spcBef>
              <a:spcAft>
                <a:spcPts val="0"/>
              </a:spcAft>
              <a:buFont typeface="Arial" panose="020B0604020202020204" pitchFamily="34" charset="0"/>
              <a:buChar char="•"/>
            </a:pPr>
            <a:r>
              <a:rPr lang="zh-CN" altLang="en-US" b="1" dirty="0">
                <a:latin typeface="楷体" panose="02010609060101010101" pitchFamily="49" charset="-122"/>
                <a:ea typeface="楷体" panose="02010609060101010101" pitchFamily="49" charset="-122"/>
                <a:cs typeface="Times New Roman" panose="02020603050405020304" pitchFamily="18" charset="0"/>
              </a:rPr>
              <a:t>针对门将、后卫、中卫、前锋，我们各随机挑出一场比赛中的某一球员，对其各维度得分按照上述方式进行调整，发现在模板优势维度增加得分、其他维度减少得分后，该球员所在球队的胜率有所上升，也就是说，前锋的进攻能力相较于其他能力对比赛胜率的影响更大。</a:t>
            </a:r>
          </a:p>
        </p:txBody>
      </p:sp>
      <p:pic>
        <p:nvPicPr>
          <p:cNvPr id="7" name="图片 6">
            <a:extLst>
              <a:ext uri="{FF2B5EF4-FFF2-40B4-BE49-F238E27FC236}">
                <a16:creationId xmlns:a16="http://schemas.microsoft.com/office/drawing/2014/main" id="{FF27BDF8-BEF7-4251-8935-7CE082AEBE81}"/>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pic>
        <p:nvPicPr>
          <p:cNvPr id="6" name="图片 5">
            <a:extLst>
              <a:ext uri="{FF2B5EF4-FFF2-40B4-BE49-F238E27FC236}">
                <a16:creationId xmlns:a16="http://schemas.microsoft.com/office/drawing/2014/main" id="{4228FFEE-BD66-4500-8086-1CD8E4272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019" y="1083188"/>
            <a:ext cx="7191375" cy="3862036"/>
          </a:xfrm>
          <a:prstGeom prst="rect">
            <a:avLst/>
          </a:prstGeom>
        </p:spPr>
      </p:pic>
    </p:spTree>
    <p:extLst>
      <p:ext uri="{BB962C8B-B14F-4D97-AF65-F5344CB8AC3E}">
        <p14:creationId xmlns:p14="http://schemas.microsoft.com/office/powerpoint/2010/main" val="2373383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874110"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模型改进</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球员位置分析</a:t>
            </a:r>
          </a:p>
        </p:txBody>
      </p:sp>
      <p:sp>
        <p:nvSpPr>
          <p:cNvPr id="9" name="文本框 8">
            <a:extLst>
              <a:ext uri="{FF2B5EF4-FFF2-40B4-BE49-F238E27FC236}">
                <a16:creationId xmlns:a16="http://schemas.microsoft.com/office/drawing/2014/main" id="{46EB819E-80C0-48DF-87B8-0D3B8E378929}"/>
              </a:ext>
            </a:extLst>
          </p:cNvPr>
          <p:cNvSpPr txBox="1"/>
          <p:nvPr/>
        </p:nvSpPr>
        <p:spPr>
          <a:xfrm>
            <a:off x="166115" y="1083188"/>
            <a:ext cx="4175903" cy="4124206"/>
          </a:xfrm>
          <a:prstGeom prst="rect">
            <a:avLst/>
          </a:prstGeom>
          <a:noFill/>
        </p:spPr>
        <p:txBody>
          <a:bodyPr wrap="square">
            <a:spAutoFit/>
          </a:bodyPr>
          <a:lstStyle/>
          <a:p>
            <a:pPr marL="342900" indent="-342900">
              <a:spcBef>
                <a:spcPts val="1200"/>
              </a:spcBef>
              <a:spcAft>
                <a:spcPts val="0"/>
              </a:spcAft>
              <a:buFont typeface="Arial" panose="020B0604020202020204" pitchFamily="34" charset="0"/>
              <a:buChar char="•"/>
            </a:pPr>
            <a:r>
              <a:rPr lang="zh-CN" altLang="en-US" b="1" dirty="0">
                <a:latin typeface="楷体" panose="02010609060101010101" pitchFamily="49" charset="-122"/>
                <a:ea typeface="楷体" panose="02010609060101010101" pitchFamily="49" charset="-122"/>
                <a:cs typeface="Times New Roman" panose="02020603050405020304" pitchFamily="18" charset="0"/>
              </a:rPr>
              <a:t>某一球员适合的位置：改变同意球队中球员的位置（即改变输入节点数据），寻找最佳配置</a:t>
            </a:r>
          </a:p>
          <a:p>
            <a:pPr marL="342900" indent="-342900">
              <a:spcBef>
                <a:spcPts val="1200"/>
              </a:spcBef>
              <a:spcAft>
                <a:spcPts val="0"/>
              </a:spcAft>
              <a:buFont typeface="Arial" panose="020B0604020202020204" pitchFamily="34" charset="0"/>
              <a:buChar char="•"/>
            </a:pPr>
            <a:r>
              <a:rPr lang="zh-CN" altLang="en-US" b="1" dirty="0">
                <a:latin typeface="楷体" panose="02010609060101010101" pitchFamily="49" charset="-122"/>
                <a:ea typeface="楷体" panose="02010609060101010101" pitchFamily="49" charset="-122"/>
                <a:cs typeface="Times New Roman" panose="02020603050405020304" pitchFamily="18" charset="0"/>
              </a:rPr>
              <a:t>考虑到不同位置球员的优势维度，我们任选三支球队，通过对队伍中球员数据进行调换，对其球员位置进行调整，发现球员所在球队胜率均有下降。考虑到球员与位置的适配度不仅关系到球员在该位置核心优势维度的分数，还关系到球员其他维度的辅助作用；再加上现实中教练往往对球员较为熟悉，能够安排出最佳配置，故而我们认为这一结果是合理的。</a:t>
            </a:r>
          </a:p>
        </p:txBody>
      </p:sp>
      <p:pic>
        <p:nvPicPr>
          <p:cNvPr id="7" name="图片 6">
            <a:extLst>
              <a:ext uri="{FF2B5EF4-FFF2-40B4-BE49-F238E27FC236}">
                <a16:creationId xmlns:a16="http://schemas.microsoft.com/office/drawing/2014/main" id="{FF27BDF8-BEF7-4251-8935-7CE082AEBE81}"/>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pic>
        <p:nvPicPr>
          <p:cNvPr id="3" name="图片 2">
            <a:extLst>
              <a:ext uri="{FF2B5EF4-FFF2-40B4-BE49-F238E27FC236}">
                <a16:creationId xmlns:a16="http://schemas.microsoft.com/office/drawing/2014/main" id="{216B319F-06DD-40E0-AB32-4FBC1F43FC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6632" y="1083188"/>
            <a:ext cx="7086703" cy="3123289"/>
          </a:xfrm>
          <a:prstGeom prst="rect">
            <a:avLst/>
          </a:prstGeom>
        </p:spPr>
      </p:pic>
    </p:spTree>
    <p:extLst>
      <p:ext uri="{BB962C8B-B14F-4D97-AF65-F5344CB8AC3E}">
        <p14:creationId xmlns:p14="http://schemas.microsoft.com/office/powerpoint/2010/main" val="669031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包图主题2">
  <a:themeElements>
    <a:clrScheme name="自定义 12">
      <a:dk1>
        <a:sysClr val="windowText" lastClr="000000"/>
      </a:dk1>
      <a:lt1>
        <a:sysClr val="window" lastClr="FFFFFF"/>
      </a:lt1>
      <a:dk2>
        <a:srgbClr val="424456"/>
      </a:dk2>
      <a:lt2>
        <a:srgbClr val="DEDEDE"/>
      </a:lt2>
      <a:accent1>
        <a:srgbClr val="509AA2"/>
      </a:accent1>
      <a:accent2>
        <a:srgbClr val="3C7379"/>
      </a:accent2>
      <a:accent3>
        <a:srgbClr val="509AA2"/>
      </a:accent3>
      <a:accent4>
        <a:srgbClr val="A5A5A5"/>
      </a:accent4>
      <a:accent5>
        <a:srgbClr val="509AA2"/>
      </a:accent5>
      <a:accent6>
        <a:srgbClr val="2C5C65"/>
      </a:accent6>
      <a:hlink>
        <a:srgbClr val="67AFBD"/>
      </a:hlink>
      <a:folHlink>
        <a:srgbClr val="C2A874"/>
      </a:folHlink>
    </a:clrScheme>
    <a:fontScheme name="思源黑体 CN Medium">
      <a:majorFont>
        <a:latin typeface="思源黑体 CN Medium"/>
        <a:ea typeface="思源黑体 CN Medium"/>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1084</Words>
  <Application>Microsoft Office PowerPoint</Application>
  <PresentationFormat>宽屏</PresentationFormat>
  <Paragraphs>69</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等线</vt:lpstr>
      <vt:lpstr>黑体</vt:lpstr>
      <vt:lpstr>楷体</vt:lpstr>
      <vt:lpstr>思源黑体 CN Bold</vt:lpstr>
      <vt:lpstr>Microsoft YaHei</vt:lpstr>
      <vt:lpstr>Arial</vt:lpstr>
      <vt:lpstr>Calibri</vt:lpstr>
      <vt:lpstr>Times New Roman</vt:lpstr>
      <vt:lpstr>Wingdings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韩 子航</dc:creator>
  <cp:lastModifiedBy>聂 宇舟</cp:lastModifiedBy>
  <cp:revision>48</cp:revision>
  <dcterms:created xsi:type="dcterms:W3CDTF">2022-04-12T14:26:32Z</dcterms:created>
  <dcterms:modified xsi:type="dcterms:W3CDTF">2022-04-13T17:16:21Z</dcterms:modified>
</cp:coreProperties>
</file>