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30" y="1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2022/3/31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描述分析与模型初步</a:t>
            </a: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996D6BD8-93D2-429A-B63E-862666208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欧洲足球数据分析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18CDA2-9421-4AFA-8F26-0BD785739F46}"/>
              </a:ext>
            </a:extLst>
          </p:cNvPr>
          <p:cNvSpPr txBox="1"/>
          <p:nvPr/>
        </p:nvSpPr>
        <p:spPr>
          <a:xfrm>
            <a:off x="406400" y="31077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数据集简介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EC449F-1B3E-4F38-9A22-B316ABDAC155}"/>
              </a:ext>
            </a:extLst>
          </p:cNvPr>
          <p:cNvSpPr txBox="1"/>
          <p:nvPr/>
        </p:nvSpPr>
        <p:spPr>
          <a:xfrm>
            <a:off x="406400" y="1385500"/>
            <a:ext cx="96759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494949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欧洲足球数据集（</a:t>
            </a:r>
            <a:r>
              <a:rPr lang="en-US" altLang="zh-CN" sz="1800" dirty="0">
                <a:solidFill>
                  <a:srgbClr val="494949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European Soccer Database</a:t>
            </a:r>
            <a:r>
              <a:rPr lang="zh-CN" altLang="en-US" sz="1800" dirty="0">
                <a:solidFill>
                  <a:srgbClr val="494949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）有着丰富的球队、球员以及比赛数据。</a:t>
            </a:r>
            <a:endParaRPr lang="en-US" altLang="zh-CN" sz="1800" dirty="0">
              <a:solidFill>
                <a:srgbClr val="494949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solidFill>
                <a:srgbClr val="49494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494949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超过 </a:t>
            </a:r>
            <a:r>
              <a:rPr lang="en-US" altLang="zh-CN" sz="1800" dirty="0">
                <a:solidFill>
                  <a:srgbClr val="494949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25000 </a:t>
            </a:r>
            <a:r>
              <a:rPr lang="zh-CN" altLang="en-US" sz="1800" dirty="0">
                <a:solidFill>
                  <a:srgbClr val="494949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次的比赛数据</a:t>
            </a:r>
            <a:endParaRPr lang="en-US" altLang="zh-CN" sz="1800" dirty="0">
              <a:solidFill>
                <a:srgbClr val="494949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494949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超过 </a:t>
            </a:r>
            <a:r>
              <a:rPr lang="en-US" altLang="zh-CN" sz="1800" dirty="0">
                <a:solidFill>
                  <a:srgbClr val="494949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10000 </a:t>
            </a:r>
            <a:r>
              <a:rPr lang="zh-CN" altLang="en-US" sz="1800" dirty="0">
                <a:solidFill>
                  <a:srgbClr val="494949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名球员的数据</a:t>
            </a:r>
            <a:endParaRPr lang="en-US" altLang="zh-CN" sz="1800" dirty="0">
              <a:solidFill>
                <a:srgbClr val="494949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94949"/>
                </a:solidFill>
                <a:latin typeface="微软雅黑" panose="020B0503020204020204" charset="-122"/>
                <a:ea typeface="微软雅黑" panose="020B0503020204020204" charset="-122"/>
              </a:rPr>
              <a:t>全部来自于</a:t>
            </a:r>
            <a:r>
              <a:rPr lang="en-US" altLang="zh-CN" dirty="0">
                <a:solidFill>
                  <a:srgbClr val="494949"/>
                </a:solidFill>
                <a:latin typeface="微软雅黑" panose="020B0503020204020204" charset="-122"/>
                <a:ea typeface="微软雅黑" panose="020B0503020204020204" charset="-122"/>
              </a:rPr>
              <a:t>11</a:t>
            </a:r>
            <a:r>
              <a:rPr lang="zh-CN" altLang="en-US" dirty="0">
                <a:solidFill>
                  <a:srgbClr val="494949"/>
                </a:solidFill>
                <a:latin typeface="微软雅黑" panose="020B0503020204020204" charset="-122"/>
                <a:ea typeface="微软雅黑" panose="020B0503020204020204" charset="-122"/>
              </a:rPr>
              <a:t>个欧洲国家各自的国内顶级联赛</a:t>
            </a:r>
            <a:endParaRPr lang="en-US" altLang="zh-CN" dirty="0">
              <a:solidFill>
                <a:srgbClr val="49494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494949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球员和球队的能力数据来源于 </a:t>
            </a:r>
            <a:r>
              <a:rPr lang="en-US" altLang="zh-CN" sz="1800" dirty="0">
                <a:solidFill>
                  <a:srgbClr val="494949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EA </a:t>
            </a:r>
            <a:r>
              <a:rPr lang="zh-CN" altLang="en-US" sz="1800" dirty="0">
                <a:solidFill>
                  <a:srgbClr val="494949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游戏 </a:t>
            </a:r>
            <a:r>
              <a:rPr lang="en-US" altLang="zh-CN" sz="1800" dirty="0">
                <a:solidFill>
                  <a:srgbClr val="494949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FIFA </a:t>
            </a:r>
            <a:r>
              <a:rPr lang="zh-CN" altLang="en-US" sz="1800" dirty="0">
                <a:solidFill>
                  <a:srgbClr val="494949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的内容</a:t>
            </a:r>
            <a:endParaRPr lang="en-US" altLang="zh-CN" dirty="0">
              <a:solidFill>
                <a:srgbClr val="49494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494949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每场比赛都包括 </a:t>
            </a:r>
            <a:r>
              <a:rPr lang="en-US" altLang="zh-CN" sz="1800" dirty="0">
                <a:solidFill>
                  <a:srgbClr val="494949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10 </a:t>
            </a:r>
            <a:r>
              <a:rPr lang="zh-CN" altLang="en-US" sz="1800" dirty="0">
                <a:solidFill>
                  <a:srgbClr val="494949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个博彩网站的赔率数据</a:t>
            </a:r>
            <a:endParaRPr lang="en-US" altLang="zh-CN" sz="1800" dirty="0">
              <a:solidFill>
                <a:srgbClr val="494949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1585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6F83033-1CF2-450D-8B23-FBFA0B876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651800"/>
              </p:ext>
            </p:extLst>
          </p:nvPr>
        </p:nvGraphicFramePr>
        <p:xfrm>
          <a:off x="2478853" y="1844040"/>
          <a:ext cx="4693920" cy="158496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569720">
                  <a:extLst>
                    <a:ext uri="{9D8B030D-6E8A-4147-A177-3AD203B41FA5}">
                      <a16:colId xmlns:a16="http://schemas.microsoft.com/office/drawing/2014/main" val="1864088024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707302406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852629142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dirty="0">
                          <a:solidFill>
                            <a:srgbClr val="494949"/>
                          </a:solidFill>
                          <a:effectLst/>
                        </a:rPr>
                        <a:t>描述分析</a:t>
                      </a:r>
                      <a:endParaRPr lang="zh-CN" altLang="en-US" sz="1100" dirty="0">
                        <a:solidFill>
                          <a:srgbClr val="494949"/>
                        </a:solidFill>
                        <a:effectLst/>
                      </a:endParaRPr>
                    </a:p>
                  </a:txBody>
                  <a:tcPr marT="30480" marB="3048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dirty="0">
                          <a:solidFill>
                            <a:srgbClr val="494949"/>
                          </a:solidFill>
                          <a:effectLst/>
                        </a:rPr>
                        <a:t>预测任务</a:t>
                      </a:r>
                      <a:endParaRPr lang="zh-CN" altLang="en-US" sz="1100" dirty="0">
                        <a:solidFill>
                          <a:srgbClr val="494949"/>
                        </a:solidFill>
                        <a:effectLst/>
                      </a:endParaRPr>
                    </a:p>
                  </a:txBody>
                  <a:tcPr marT="30480" marB="30480" anchor="ctr"/>
                </a:tc>
                <a:extLst>
                  <a:ext uri="{0D108BD9-81ED-4DB2-BD59-A6C34878D82A}">
                    <a16:rowId xmlns:a16="http://schemas.microsoft.com/office/drawing/2014/main" val="406290197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dirty="0">
                          <a:solidFill>
                            <a:srgbClr val="494949"/>
                          </a:solidFill>
                          <a:effectLst/>
                        </a:rPr>
                        <a:t>描述球员能力</a:t>
                      </a:r>
                      <a:endParaRPr lang="zh-CN" altLang="en-US" sz="1100" dirty="0">
                        <a:solidFill>
                          <a:srgbClr val="494949"/>
                        </a:solidFill>
                        <a:effectLst/>
                      </a:endParaRPr>
                    </a:p>
                  </a:txBody>
                  <a:tcPr marT="30480" marB="3048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dirty="0">
                          <a:solidFill>
                            <a:srgbClr val="494949"/>
                          </a:solidFill>
                          <a:effectLst/>
                        </a:rPr>
                        <a:t>描述球队水平</a:t>
                      </a:r>
                      <a:endParaRPr lang="zh-CN" altLang="en-US" sz="1100" dirty="0">
                        <a:solidFill>
                          <a:srgbClr val="494949"/>
                        </a:solidFill>
                        <a:effectLst/>
                      </a:endParaRPr>
                    </a:p>
                  </a:txBody>
                  <a:tcPr marT="30480" marB="30480" anchor="ctr"/>
                </a:tc>
                <a:tc rowSpan="4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dirty="0">
                          <a:solidFill>
                            <a:srgbClr val="494949"/>
                          </a:solidFill>
                          <a:effectLst/>
                        </a:rPr>
                        <a:t>对比赛结果进行预测</a:t>
                      </a:r>
                      <a:endParaRPr lang="zh-CN" altLang="en-US" sz="1100" dirty="0">
                        <a:solidFill>
                          <a:srgbClr val="494949"/>
                        </a:solidFill>
                        <a:effectLst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dirty="0">
                          <a:solidFill>
                            <a:srgbClr val="494949"/>
                          </a:solidFill>
                          <a:effectLst/>
                        </a:rPr>
                        <a:t>（多分类任务）</a:t>
                      </a:r>
                      <a:endParaRPr lang="zh-CN" altLang="en-US" sz="1100" dirty="0">
                        <a:solidFill>
                          <a:srgbClr val="494949"/>
                        </a:solidFill>
                        <a:effectLst/>
                      </a:endParaRPr>
                    </a:p>
                  </a:txBody>
                  <a:tcPr marT="30480" marB="30480" anchor="ctr"/>
                </a:tc>
                <a:extLst>
                  <a:ext uri="{0D108BD9-81ED-4DB2-BD59-A6C34878D82A}">
                    <a16:rowId xmlns:a16="http://schemas.microsoft.com/office/drawing/2014/main" val="38077242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>
                          <a:solidFill>
                            <a:srgbClr val="494949"/>
                          </a:solidFill>
                          <a:effectLst/>
                        </a:rPr>
                        <a:t>明星球员和普通球员的区别</a:t>
                      </a:r>
                      <a:endParaRPr lang="zh-CN" altLang="en-US" sz="1100">
                        <a:solidFill>
                          <a:srgbClr val="494949"/>
                        </a:solidFill>
                        <a:effectLst/>
                      </a:endParaRPr>
                    </a:p>
                  </a:txBody>
                  <a:tcPr marT="30480" marB="3048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dirty="0">
                          <a:solidFill>
                            <a:srgbClr val="494949"/>
                          </a:solidFill>
                          <a:effectLst/>
                        </a:rPr>
                        <a:t>主客场胜率分析</a:t>
                      </a:r>
                      <a:endParaRPr lang="zh-CN" altLang="en-US" sz="1100" dirty="0">
                        <a:solidFill>
                          <a:srgbClr val="494949"/>
                        </a:solidFill>
                        <a:effectLst/>
                      </a:endParaRPr>
                    </a:p>
                  </a:txBody>
                  <a:tcPr marT="30480" marB="3048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57485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>
                          <a:solidFill>
                            <a:srgbClr val="494949"/>
                          </a:solidFill>
                          <a:effectLst/>
                        </a:rPr>
                        <a:t>球场不同位置球员的区别</a:t>
                      </a:r>
                      <a:endParaRPr lang="zh-CN" altLang="en-US" sz="1100">
                        <a:solidFill>
                          <a:srgbClr val="494949"/>
                        </a:solidFill>
                        <a:effectLst/>
                      </a:endParaRPr>
                    </a:p>
                  </a:txBody>
                  <a:tcPr marT="30480" marB="3048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dirty="0">
                          <a:solidFill>
                            <a:srgbClr val="494949"/>
                          </a:solidFill>
                          <a:effectLst/>
                        </a:rPr>
                        <a:t>球队水平对比</a:t>
                      </a:r>
                      <a:endParaRPr lang="zh-CN" altLang="en-US" sz="1100" dirty="0">
                        <a:solidFill>
                          <a:srgbClr val="494949"/>
                        </a:solidFill>
                        <a:effectLst/>
                      </a:endParaRPr>
                    </a:p>
                  </a:txBody>
                  <a:tcPr marT="30480" marB="3048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5343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>
                          <a:solidFill>
                            <a:srgbClr val="494949"/>
                          </a:solidFill>
                          <a:effectLst/>
                        </a:rPr>
                        <a:t>不同联赛球员的区别</a:t>
                      </a:r>
                      <a:endParaRPr lang="zh-CN" altLang="en-US" sz="1100">
                        <a:solidFill>
                          <a:srgbClr val="494949"/>
                        </a:solidFill>
                        <a:effectLst/>
                      </a:endParaRPr>
                    </a:p>
                  </a:txBody>
                  <a:tcPr marT="30480" marB="3048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dirty="0">
                          <a:solidFill>
                            <a:srgbClr val="494949"/>
                          </a:solidFill>
                          <a:effectLst/>
                        </a:rPr>
                        <a:t>制作球队排行榜</a:t>
                      </a:r>
                      <a:endParaRPr lang="zh-CN" altLang="en-US" sz="1100" dirty="0">
                        <a:solidFill>
                          <a:srgbClr val="494949"/>
                        </a:solidFill>
                        <a:effectLst/>
                      </a:endParaRPr>
                    </a:p>
                  </a:txBody>
                  <a:tcPr marT="30480" marB="3048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73990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134956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128</Words>
  <Application>Microsoft Office PowerPoint</Application>
  <PresentationFormat>宽屏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微软雅黑</vt:lpstr>
      <vt:lpstr>Arial</vt:lpstr>
      <vt:lpstr>Wingdings</vt:lpstr>
      <vt:lpstr>Office 主题​​</vt:lpstr>
      <vt:lpstr>欧洲足球数据分析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聂 宇舟</cp:lastModifiedBy>
  <cp:revision>187</cp:revision>
  <dcterms:created xsi:type="dcterms:W3CDTF">2019-06-19T02:08:00Z</dcterms:created>
  <dcterms:modified xsi:type="dcterms:W3CDTF">2022-03-31T08:37:03Z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5F6736B34C144731A56B41BB5D706A83</vt:lpwstr>
  </property>
</Properties>
</file>