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9" r:id="rId4"/>
    <p:sldId id="258" r:id="rId5"/>
    <p:sldId id="260" r:id="rId6"/>
    <p:sldId id="261" r:id="rId7"/>
    <p:sldId id="262" r:id="rId8"/>
    <p:sldId id="267" r:id="rId9"/>
    <p:sldId id="268" r:id="rId10"/>
    <p:sldId id="263" r:id="rId11"/>
    <p:sldId id="279" r:id="rId12"/>
    <p:sldId id="270" r:id="rId13"/>
    <p:sldId id="271" r:id="rId14"/>
    <p:sldId id="272" r:id="rId15"/>
    <p:sldId id="273" r:id="rId16"/>
    <p:sldId id="274" r:id="rId17"/>
    <p:sldId id="275" r:id="rId18"/>
    <p:sldId id="276" r:id="rId19"/>
    <p:sldId id="277" r:id="rId20"/>
    <p:sldId id="278" r:id="rId21"/>
    <p:sldId id="264" r:id="rId22"/>
    <p:sldId id="280" r:id="rId23"/>
    <p:sldId id="281" r:id="rId24"/>
    <p:sldId id="265" r:id="rId25"/>
    <p:sldId id="266" r:id="rId26"/>
    <p:sldId id="282" r:id="rId27"/>
    <p:sldId id="283" r:id="rId2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9D9D9"/>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FD0F851-EC5A-4D38-B0AD-8093EC10F338}" styleName="浅色样式 1 - 强调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BDBED569-4797-4DF1-A0F4-6AAB3CD982D8}" styleName="浅色样式 3 - 强调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8799B23B-EC83-4686-B30A-512413B5E67A}" styleName="浅色样式 3 - 强调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F2DE63D5-997A-4646-A377-4702673A728D}" styleName="浅色样式 2 - 强调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89" d="100"/>
          <a:sy n="89" d="100"/>
        </p:scale>
        <p:origin x="307" y="77"/>
      </p:cViewPr>
      <p:guideLst>
        <p:guide orient="horz" pos="2160"/>
        <p:guide pos="3840"/>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tags" Target="../tags/tag9.xml"/><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slideMaster" Target="../slideMasters/slideMaster1.xml"/><Relationship Id="rId5" Type="http://schemas.openxmlformats.org/officeDocument/2006/relationships/tags" Target="../tags/tag11.xml"/><Relationship Id="rId4" Type="http://schemas.openxmlformats.org/officeDocument/2006/relationships/tags" Target="../tags/tag10.xml"/></Relationships>
</file>

<file path=ppt/slideLayouts/_rels/slideLayout10.xml.rels><?xml version="1.0" encoding="UTF-8" standalone="yes"?>
<Relationships xmlns="http://schemas.openxmlformats.org/package/2006/relationships"><Relationship Id="rId3" Type="http://schemas.openxmlformats.org/officeDocument/2006/relationships/tags" Target="../tags/tag56.xml"/><Relationship Id="rId2" Type="http://schemas.openxmlformats.org/officeDocument/2006/relationships/tags" Target="../tags/tag55.xml"/><Relationship Id="rId1" Type="http://schemas.openxmlformats.org/officeDocument/2006/relationships/tags" Target="../tags/tag54.xml"/><Relationship Id="rId5" Type="http://schemas.openxmlformats.org/officeDocument/2006/relationships/slideMaster" Target="../slideMasters/slideMaster1.xml"/><Relationship Id="rId4" Type="http://schemas.openxmlformats.org/officeDocument/2006/relationships/tags" Target="../tags/tag57.xml"/></Relationships>
</file>

<file path=ppt/slideLayouts/_rels/slideLayout11.xml.rels><?xml version="1.0" encoding="UTF-8" standalone="yes"?>
<Relationships xmlns="http://schemas.openxmlformats.org/package/2006/relationships"><Relationship Id="rId3" Type="http://schemas.openxmlformats.org/officeDocument/2006/relationships/tags" Target="../tags/tag60.xml"/><Relationship Id="rId2" Type="http://schemas.openxmlformats.org/officeDocument/2006/relationships/tags" Target="../tags/tag59.xml"/><Relationship Id="rId1" Type="http://schemas.openxmlformats.org/officeDocument/2006/relationships/tags" Target="../tags/tag58.xml"/><Relationship Id="rId6" Type="http://schemas.openxmlformats.org/officeDocument/2006/relationships/slideMaster" Target="../slideMasters/slideMaster1.xml"/><Relationship Id="rId5" Type="http://schemas.openxmlformats.org/officeDocument/2006/relationships/tags" Target="../tags/tag62.xml"/><Relationship Id="rId4" Type="http://schemas.openxmlformats.org/officeDocument/2006/relationships/tags" Target="../tags/tag61.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4.xml"/><Relationship Id="rId2" Type="http://schemas.openxmlformats.org/officeDocument/2006/relationships/tags" Target="../tags/tag13.xml"/><Relationship Id="rId1" Type="http://schemas.openxmlformats.org/officeDocument/2006/relationships/tags" Target="../tags/tag12.xml"/><Relationship Id="rId6" Type="http://schemas.openxmlformats.org/officeDocument/2006/relationships/slideMaster" Target="../slideMasters/slideMaster1.xml"/><Relationship Id="rId5" Type="http://schemas.openxmlformats.org/officeDocument/2006/relationships/tags" Target="../tags/tag16.xml"/><Relationship Id="rId4" Type="http://schemas.openxmlformats.org/officeDocument/2006/relationships/tags" Target="../tags/tag15.xml"/></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19.xml"/><Relationship Id="rId2" Type="http://schemas.openxmlformats.org/officeDocument/2006/relationships/tags" Target="../tags/tag18.xml"/><Relationship Id="rId1" Type="http://schemas.openxmlformats.org/officeDocument/2006/relationships/tags" Target="../tags/tag17.xml"/><Relationship Id="rId6" Type="http://schemas.openxmlformats.org/officeDocument/2006/relationships/slideMaster" Target="../slideMasters/slideMaster1.xml"/><Relationship Id="rId5" Type="http://schemas.openxmlformats.org/officeDocument/2006/relationships/tags" Target="../tags/tag21.xml"/><Relationship Id="rId4" Type="http://schemas.openxmlformats.org/officeDocument/2006/relationships/tags" Target="../tags/tag20.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24.xml"/><Relationship Id="rId7" Type="http://schemas.openxmlformats.org/officeDocument/2006/relationships/slideMaster" Target="../slideMasters/slideMaster1.xml"/><Relationship Id="rId2" Type="http://schemas.openxmlformats.org/officeDocument/2006/relationships/tags" Target="../tags/tag23.xml"/><Relationship Id="rId1" Type="http://schemas.openxmlformats.org/officeDocument/2006/relationships/tags" Target="../tags/tag22.xml"/><Relationship Id="rId6" Type="http://schemas.openxmlformats.org/officeDocument/2006/relationships/tags" Target="../tags/tag27.xml"/><Relationship Id="rId5" Type="http://schemas.openxmlformats.org/officeDocument/2006/relationships/tags" Target="../tags/tag26.xml"/><Relationship Id="rId4" Type="http://schemas.openxmlformats.org/officeDocument/2006/relationships/tags" Target="../tags/tag25.xml"/></Relationships>
</file>

<file path=ppt/slideLayouts/_rels/slideLayout5.xml.rels><?xml version="1.0" encoding="UTF-8" standalone="yes"?>
<Relationships xmlns="http://schemas.openxmlformats.org/package/2006/relationships"><Relationship Id="rId8" Type="http://schemas.openxmlformats.org/officeDocument/2006/relationships/tags" Target="../tags/tag35.xml"/><Relationship Id="rId3" Type="http://schemas.openxmlformats.org/officeDocument/2006/relationships/tags" Target="../tags/tag30.xml"/><Relationship Id="rId7" Type="http://schemas.openxmlformats.org/officeDocument/2006/relationships/tags" Target="../tags/tag34.xml"/><Relationship Id="rId2" Type="http://schemas.openxmlformats.org/officeDocument/2006/relationships/tags" Target="../tags/tag29.xml"/><Relationship Id="rId1" Type="http://schemas.openxmlformats.org/officeDocument/2006/relationships/tags" Target="../tags/tag28.xml"/><Relationship Id="rId6" Type="http://schemas.openxmlformats.org/officeDocument/2006/relationships/tags" Target="../tags/tag33.xml"/><Relationship Id="rId5" Type="http://schemas.openxmlformats.org/officeDocument/2006/relationships/tags" Target="../tags/tag32.xml"/><Relationship Id="rId4" Type="http://schemas.openxmlformats.org/officeDocument/2006/relationships/tags" Target="../tags/tag31.xml"/><Relationship Id="rId9"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tags" Target="../tags/tag36.xml"/><Relationship Id="rId5" Type="http://schemas.openxmlformats.org/officeDocument/2006/relationships/slideMaster" Target="../slideMasters/slideMaster1.xml"/><Relationship Id="rId4" Type="http://schemas.openxmlformats.org/officeDocument/2006/relationships/tags" Target="../tags/tag39.xml"/></Relationships>
</file>

<file path=ppt/slideLayouts/_rels/slideLayout7.xml.rels><?xml version="1.0" encoding="UTF-8" standalone="yes"?>
<Relationships xmlns="http://schemas.openxmlformats.org/package/2006/relationships"><Relationship Id="rId3" Type="http://schemas.openxmlformats.org/officeDocument/2006/relationships/tags" Target="../tags/tag42.xml"/><Relationship Id="rId2" Type="http://schemas.openxmlformats.org/officeDocument/2006/relationships/tags" Target="../tags/tag41.xml"/><Relationship Id="rId1" Type="http://schemas.openxmlformats.org/officeDocument/2006/relationships/tags" Target="../tags/tag40.xml"/><Relationship Id="rId4"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tags" Target="../tags/tag45.xml"/><Relationship Id="rId7" Type="http://schemas.openxmlformats.org/officeDocument/2006/relationships/slideMaster" Target="../slideMasters/slideMaster1.xml"/><Relationship Id="rId2" Type="http://schemas.openxmlformats.org/officeDocument/2006/relationships/tags" Target="../tags/tag44.xml"/><Relationship Id="rId1" Type="http://schemas.openxmlformats.org/officeDocument/2006/relationships/tags" Target="../tags/tag43.xml"/><Relationship Id="rId6" Type="http://schemas.openxmlformats.org/officeDocument/2006/relationships/tags" Target="../tags/tag48.xml"/><Relationship Id="rId5" Type="http://schemas.openxmlformats.org/officeDocument/2006/relationships/tags" Target="../tags/tag47.xml"/><Relationship Id="rId4" Type="http://schemas.openxmlformats.org/officeDocument/2006/relationships/tags" Target="../tags/tag46.xml"/></Relationships>
</file>

<file path=ppt/slideLayouts/_rels/slideLayout9.xml.rels><?xml version="1.0" encoding="UTF-8" standalone="yes"?>
<Relationships xmlns="http://schemas.openxmlformats.org/package/2006/relationships"><Relationship Id="rId3" Type="http://schemas.openxmlformats.org/officeDocument/2006/relationships/tags" Target="../tags/tag51.xml"/><Relationship Id="rId2" Type="http://schemas.openxmlformats.org/officeDocument/2006/relationships/tags" Target="../tags/tag50.xml"/><Relationship Id="rId1" Type="http://schemas.openxmlformats.org/officeDocument/2006/relationships/tags" Target="../tags/tag49.xml"/><Relationship Id="rId6" Type="http://schemas.openxmlformats.org/officeDocument/2006/relationships/slideMaster" Target="../slideMasters/slideMaster1.xml"/><Relationship Id="rId5" Type="http://schemas.openxmlformats.org/officeDocument/2006/relationships/tags" Target="../tags/tag53.xml"/><Relationship Id="rId4" Type="http://schemas.openxmlformats.org/officeDocument/2006/relationships/tags" Target="../tags/tag5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1"/>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dirty="0"/>
              <a:t>单击此处编辑标题</a:t>
            </a:r>
          </a:p>
        </p:txBody>
      </p:sp>
      <p:sp>
        <p:nvSpPr>
          <p:cNvPr id="3" name="副标题 2"/>
          <p:cNvSpPr>
            <a:spLocks noGrp="1"/>
          </p:cNvSpPr>
          <p:nvPr>
            <p:ph type="subTitle" idx="1" hasCustomPrompt="1"/>
            <p:custDataLst>
              <p:tags r:id="rId2"/>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p>
        </p:txBody>
      </p:sp>
      <p:sp>
        <p:nvSpPr>
          <p:cNvPr id="16" name="日期占位符 15"/>
          <p:cNvSpPr>
            <a:spLocks noGrp="1"/>
          </p:cNvSpPr>
          <p:nvPr>
            <p:ph type="dt" sz="half" idx="10"/>
            <p:custDataLst>
              <p:tags r:id="rId3"/>
            </p:custDataLst>
          </p:nvPr>
        </p:nvSpPr>
        <p:spPr/>
        <p:txBody>
          <a:bodyPr/>
          <a:lstStyle/>
          <a:p>
            <a:fld id="{760FBDFE-C587-4B4C-A407-44438C67B59E}" type="datetimeFigureOut">
              <a:rPr lang="zh-CN" altLang="en-US" smtClean="0"/>
              <a:t>2022/3/31</a:t>
            </a:fld>
            <a:endParaRPr lang="zh-CN" altLang="en-US"/>
          </a:p>
        </p:txBody>
      </p:sp>
      <p:sp>
        <p:nvSpPr>
          <p:cNvPr id="17" name="页脚占位符 16"/>
          <p:cNvSpPr>
            <a:spLocks noGrp="1"/>
          </p:cNvSpPr>
          <p:nvPr>
            <p:ph type="ftr" sz="quarter" idx="11"/>
            <p:custDataLst>
              <p:tags r:id="rId4"/>
            </p:custDataLst>
          </p:nvPr>
        </p:nvSpPr>
        <p:spPr/>
        <p:txBody>
          <a:bodyPr/>
          <a:lstStyle/>
          <a:p>
            <a:endParaRPr lang="zh-CN" altLang="en-US" dirty="0"/>
          </a:p>
        </p:txBody>
      </p:sp>
      <p:sp>
        <p:nvSpPr>
          <p:cNvPr id="18" name="灯片编号占位符 17"/>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fld id="{760FBDFE-C587-4B4C-A407-44438C67B59E}" type="datetimeFigureOut">
              <a:rPr lang="zh-CN" altLang="en-US" smtClean="0"/>
              <a:t>2022/3/31</a:t>
            </a:fld>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
        <p:nvSpPr>
          <p:cNvPr id="7" name="内容占位符 6"/>
          <p:cNvSpPr>
            <a:spLocks noGrp="1"/>
          </p:cNvSpPr>
          <p:nvPr>
            <p:ph sz="quarter" idx="13"/>
            <p:custDataLst>
              <p:tags r:id="rId4"/>
            </p:custDataLst>
          </p:nvPr>
        </p:nvSpPr>
        <p:spPr>
          <a:xfrm>
            <a:off x="608400" y="774000"/>
            <a:ext cx="10972800" cy="5482800"/>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fld id="{760FBDFE-C587-4B4C-A407-44438C67B59E}" type="datetimeFigureOut">
              <a:rPr lang="zh-CN" altLang="en-US" smtClean="0"/>
              <a:t>2022/3/31</a:t>
            </a:fld>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
        <p:nvSpPr>
          <p:cNvPr id="2" name="标题 1"/>
          <p:cNvSpPr>
            <a:spLocks noGrp="1"/>
          </p:cNvSpPr>
          <p:nvPr>
            <p:ph type="title" hasCustomPrompt="1"/>
            <p:custDataLst>
              <p:tags r:id="rId4"/>
            </p:custDataLst>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lang="zh-CN" altLang="en-US"/>
              <a:t>单击此处编辑标题</a:t>
            </a:r>
          </a:p>
        </p:txBody>
      </p:sp>
      <p:sp>
        <p:nvSpPr>
          <p:cNvPr id="7" name="文本占位符 6"/>
          <p:cNvSpPr>
            <a:spLocks noGrp="1"/>
          </p:cNvSpPr>
          <p:nvPr>
            <p:ph type="body" sz="quarter" idx="13"/>
            <p:custDataLst>
              <p:tags r:id="rId5"/>
            </p:custDataLst>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a:r>
              <a:rPr lang="zh-CN" altLang="en-US" dirty="0"/>
              <a:t>单击此处编辑母版文本样式</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p>
        </p:txBody>
      </p:sp>
      <p:sp>
        <p:nvSpPr>
          <p:cNvPr id="3" name="内容占位符 2"/>
          <p:cNvSpPr>
            <a:spLocks noGrp="1"/>
          </p:cNvSpPr>
          <p:nvPr>
            <p:ph idx="1"/>
            <p:custDataLst>
              <p:tags r:id="rId2"/>
            </p:custDataLst>
          </p:nvPr>
        </p:nvSpPr>
        <p:spPr>
          <a:xfrm>
            <a:off x="608400" y="1490400"/>
            <a:ext cx="10969200" cy="4759200"/>
          </a:xfrm>
        </p:spPr>
        <p:txBody>
          <a:bodyPr vert="horz" lIns="90000" tIns="46800" rIns="90000" bIns="4680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2022/3/31</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1"/>
            </p:custDataLst>
          </p:nvPr>
        </p:nvSpPr>
        <p:spPr>
          <a:xfrm>
            <a:off x="1990800" y="3848400"/>
            <a:ext cx="7768800" cy="766800"/>
          </a:xfrm>
        </p:spPr>
        <p:txBody>
          <a:bodyPr lIns="90000" tIns="46800" rIns="90000" bIns="46800" anchor="b" anchorCtr="0">
            <a:normAutofit/>
          </a:bodyPr>
          <a:lstStyle>
            <a:lvl1pPr>
              <a:defRPr sz="4400"/>
            </a:lvl1pPr>
          </a:lstStyle>
          <a:p>
            <a:r>
              <a:rPr lang="zh-CN" altLang="en-US" dirty="0"/>
              <a:t>单击此处编辑标题</a:t>
            </a:r>
          </a:p>
        </p:txBody>
      </p:sp>
      <p:sp>
        <p:nvSpPr>
          <p:cNvPr id="3" name="文本占位符 2"/>
          <p:cNvSpPr>
            <a:spLocks noGrp="1"/>
          </p:cNvSpPr>
          <p:nvPr>
            <p:ph type="body" idx="1" hasCustomPrompt="1"/>
            <p:custDataLst>
              <p:tags r:id="rId2"/>
            </p:custDataLst>
          </p:nvPr>
        </p:nvSpPr>
        <p:spPr>
          <a:xfrm>
            <a:off x="1990800" y="4615200"/>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2022/3/31</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p>
        </p:txBody>
      </p:sp>
      <p:sp>
        <p:nvSpPr>
          <p:cNvPr id="3" name="内容占位符 2"/>
          <p:cNvSpPr>
            <a:spLocks noGrp="1"/>
          </p:cNvSpPr>
          <p:nvPr>
            <p:ph sz="half" idx="1"/>
            <p:custDataLst>
              <p:tags r:id="rId2"/>
            </p:custDataLst>
          </p:nvPr>
        </p:nvSpPr>
        <p:spPr>
          <a:xfrm>
            <a:off x="608400" y="1501200"/>
            <a:ext cx="5176800" cy="4748400"/>
          </a:xfrm>
        </p:spPr>
        <p:txBody>
          <a:bodyPr vert="horz" lIns="90000" tIns="46800" rIns="90000" bIns="4680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custDataLst>
              <p:tags r:id="rId3"/>
            </p:custDataLst>
          </p:nvPr>
        </p:nvSpPr>
        <p:spPr>
          <a:xfrm>
            <a:off x="6411600" y="1501200"/>
            <a:ext cx="5176800" cy="4748400"/>
          </a:xfrm>
        </p:spPr>
        <p:txBody>
          <a:bodyPr lIns="90000" tIns="46800" rIns="90000" bIns="4680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custDataLst>
              <p:tags r:id="rId4"/>
            </p:custDataLst>
          </p:nvPr>
        </p:nvSpPr>
        <p:spPr/>
        <p:txBody>
          <a:bodyPr/>
          <a:lstStyle/>
          <a:p>
            <a:fld id="{760FBDFE-C587-4B4C-A407-44438C67B59E}" type="datetimeFigureOut">
              <a:rPr lang="zh-CN" altLang="en-US" smtClean="0"/>
              <a:t>2022/3/31</a:t>
            </a:fld>
            <a:endParaRPr lang="zh-CN" altLang="en-US"/>
          </a:p>
        </p:txBody>
      </p:sp>
      <p:sp>
        <p:nvSpPr>
          <p:cNvPr id="6" name="页脚占位符 5"/>
          <p:cNvSpPr>
            <a:spLocks noGrp="1"/>
          </p:cNvSpPr>
          <p:nvPr>
            <p:ph type="ftr" sz="quarter" idx="11"/>
            <p:custDataLst>
              <p:tags r:id="rId5"/>
            </p:custDataLst>
          </p:nvPr>
        </p:nvSpPr>
        <p:spPr/>
        <p:txBody>
          <a:bodyPr/>
          <a:lstStyle/>
          <a:p>
            <a:endParaRPr lang="zh-CN" altLang="en-US"/>
          </a:p>
        </p:txBody>
      </p:sp>
      <p:sp>
        <p:nvSpPr>
          <p:cNvPr id="7" name="灯片编号占位符 6"/>
          <p:cNvSpPr>
            <a:spLocks noGrp="1"/>
          </p:cNvSpPr>
          <p:nvPr>
            <p:ph type="sldNum" sz="quarter" idx="12"/>
            <p:custDataLst>
              <p:tags r:id="rId6"/>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p>
        </p:txBody>
      </p:sp>
      <p:sp>
        <p:nvSpPr>
          <p:cNvPr id="3" name="文本占位符 2"/>
          <p:cNvSpPr>
            <a:spLocks noGrp="1"/>
          </p:cNvSpPr>
          <p:nvPr>
            <p:ph type="body" idx="1" hasCustomPrompt="1"/>
            <p:custDataLst>
              <p:tags r:id="rId2"/>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4" name="内容占位符 3"/>
          <p:cNvSpPr>
            <a:spLocks noGrp="1"/>
          </p:cNvSpPr>
          <p:nvPr>
            <p:ph sz="half" idx="2"/>
            <p:custDataLst>
              <p:tags r:id="rId3"/>
            </p:custDataLst>
          </p:nvPr>
        </p:nvSpPr>
        <p:spPr>
          <a:xfrm>
            <a:off x="608400" y="1854000"/>
            <a:ext cx="5342400" cy="4395600"/>
          </a:xfrm>
        </p:spPr>
        <p:txBody>
          <a:bodyPr vert="horz" lIns="101600" tIns="0" rIns="82550" bIns="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custDataLst>
              <p:tags r:id="rId4"/>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单击此处编辑文本</a:t>
            </a:r>
          </a:p>
        </p:txBody>
      </p:sp>
      <p:sp>
        <p:nvSpPr>
          <p:cNvPr id="6" name="内容占位符 5"/>
          <p:cNvSpPr>
            <a:spLocks noGrp="1"/>
          </p:cNvSpPr>
          <p:nvPr>
            <p:ph sz="quarter" idx="4"/>
            <p:custDataLst>
              <p:tags r:id="rId5"/>
            </p:custDataLst>
          </p:nvPr>
        </p:nvSpPr>
        <p:spPr>
          <a:xfrm>
            <a:off x="6235750" y="1854000"/>
            <a:ext cx="5342400" cy="4395600"/>
          </a:xfrm>
        </p:spPr>
        <p:txBody>
          <a:bodyPr vert="horz" lIns="101600" tIns="0" rIns="82550" bIns="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custDataLst>
              <p:tags r:id="rId6"/>
            </p:custDataLst>
          </p:nvPr>
        </p:nvSpPr>
        <p:spPr/>
        <p:txBody>
          <a:bodyPr/>
          <a:lstStyle/>
          <a:p>
            <a:fld id="{760FBDFE-C587-4B4C-A407-44438C67B59E}" type="datetimeFigureOut">
              <a:rPr lang="zh-CN" altLang="en-US" smtClean="0"/>
              <a:t>2022/3/31</a:t>
            </a:fld>
            <a:endParaRPr lang="zh-CN" altLang="en-US"/>
          </a:p>
        </p:txBody>
      </p:sp>
      <p:sp>
        <p:nvSpPr>
          <p:cNvPr id="8" name="页脚占位符 7"/>
          <p:cNvSpPr>
            <a:spLocks noGrp="1"/>
          </p:cNvSpPr>
          <p:nvPr>
            <p:ph type="ftr" sz="quarter" idx="11"/>
            <p:custDataLst>
              <p:tags r:id="rId7"/>
            </p:custDataLst>
          </p:nvPr>
        </p:nvSpPr>
        <p:spPr/>
        <p:txBody>
          <a:bodyPr/>
          <a:lstStyle/>
          <a:p>
            <a:endParaRPr lang="zh-CN" altLang="en-US"/>
          </a:p>
        </p:txBody>
      </p:sp>
      <p:sp>
        <p:nvSpPr>
          <p:cNvPr id="9" name="灯片编号占位符 8"/>
          <p:cNvSpPr>
            <a:spLocks noGrp="1"/>
          </p:cNvSpPr>
          <p:nvPr>
            <p:ph type="sldNum" sz="quarter" idx="12"/>
            <p:custDataLst>
              <p:tags r:id="rId8"/>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p>
        </p:txBody>
      </p:sp>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t>2022/3/31</a:t>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1"/>
            </p:custDataLst>
          </p:nvPr>
        </p:nvSpPr>
        <p:spPr/>
        <p:txBody>
          <a:bodyPr/>
          <a:lstStyle/>
          <a:p>
            <a:fld id="{760FBDFE-C587-4B4C-A407-44438C67B59E}" type="datetimeFigureOut">
              <a:rPr lang="zh-CN" altLang="en-US" smtClean="0"/>
              <a:t>2022/3/31</a:t>
            </a:fld>
            <a:endParaRPr lang="zh-CN" altLang="en-US"/>
          </a:p>
        </p:txBody>
      </p:sp>
      <p:sp>
        <p:nvSpPr>
          <p:cNvPr id="3" name="页脚占位符 2"/>
          <p:cNvSpPr>
            <a:spLocks noGrp="1"/>
          </p:cNvSpPr>
          <p:nvPr>
            <p:ph type="ftr" sz="quarter" idx="11"/>
            <p:custDataLst>
              <p:tags r:id="rId2"/>
            </p:custDataLst>
          </p:nvPr>
        </p:nvSpPr>
        <p:spPr/>
        <p:txBody>
          <a:bodyPr/>
          <a:lstStyle/>
          <a:p>
            <a:endParaRPr lang="zh-CN" altLang="en-US"/>
          </a:p>
        </p:txBody>
      </p:sp>
      <p:sp>
        <p:nvSpPr>
          <p:cNvPr id="4" name="灯片编号占位符 3"/>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1"/>
            </p:custDataLst>
          </p:nvPr>
        </p:nvSpPr>
        <p:spPr>
          <a:xfrm>
            <a:off x="608330" y="1555115"/>
            <a:ext cx="5233035" cy="4608195"/>
          </a:xfrm>
        </p:spPr>
        <p:txBody>
          <a:bodyPr vert="horz" lIns="90000" tIns="46800" rIns="90000" bIns="46800" rtlCol="0">
            <a:normAutofit/>
          </a:bodyPr>
          <a:lstStyle>
            <a:lvl1pPr>
              <a:buNone/>
              <a:defRPr sz="1600"/>
            </a:lvl1pPr>
          </a:lstStyle>
          <a:p>
            <a:pPr lvl="0"/>
            <a:endParaRPr lang="zh-CN" altLang="en-US"/>
          </a:p>
        </p:txBody>
      </p:sp>
      <p:sp>
        <p:nvSpPr>
          <p:cNvPr id="4" name="文本占位符 3"/>
          <p:cNvSpPr>
            <a:spLocks noGrp="1"/>
          </p:cNvSpPr>
          <p:nvPr>
            <p:ph type="body" sz="half" idx="2"/>
            <p:custDataLst>
              <p:tags r:id="rId2"/>
            </p:custDataLst>
          </p:nvPr>
        </p:nvSpPr>
        <p:spPr>
          <a:xfrm>
            <a:off x="6350400" y="1555200"/>
            <a:ext cx="5227200" cy="4608000"/>
          </a:xfrm>
        </p:spPr>
        <p:txBody>
          <a:bodyPr vert="horz" lIns="90000" tIns="46800" rIns="90000" bIns="46800" rtlCol="0">
            <a:normAutofit/>
          </a:bodyPr>
          <a:lstStyle>
            <a:lvl1pPr>
              <a:buNone/>
              <a:defRPr sz="1600"/>
            </a:lvl1pPr>
          </a:lstStyle>
          <a:p>
            <a:pPr lvl="0"/>
            <a:r>
              <a:rPr lang="zh-CN" altLang="en-US"/>
              <a:t>单击此处编辑母版文本样式</a:t>
            </a:r>
          </a:p>
        </p:txBody>
      </p:sp>
      <p:sp>
        <p:nvSpPr>
          <p:cNvPr id="5" name="日期占位符 4"/>
          <p:cNvSpPr>
            <a:spLocks noGrp="1"/>
          </p:cNvSpPr>
          <p:nvPr>
            <p:ph type="dt" sz="half" idx="10"/>
            <p:custDataLst>
              <p:tags r:id="rId3"/>
            </p:custDataLst>
          </p:nvPr>
        </p:nvSpPr>
        <p:spPr/>
        <p:txBody>
          <a:bodyPr/>
          <a:lstStyle/>
          <a:p>
            <a:fld id="{9EFD9D74-47D9-4702-A33C-335B63B48DBF}" type="datetimeFigureOut">
              <a:rPr lang="zh-CN" altLang="en-US" smtClean="0"/>
              <a:t>2022/3/31</a:t>
            </a:fld>
            <a:endParaRPr lang="zh-CN" altLang="en-US" dirty="0"/>
          </a:p>
        </p:txBody>
      </p:sp>
      <p:sp>
        <p:nvSpPr>
          <p:cNvPr id="6" name="页脚占位符 5"/>
          <p:cNvSpPr>
            <a:spLocks noGrp="1"/>
          </p:cNvSpPr>
          <p:nvPr>
            <p:ph type="ftr" sz="quarter" idx="11"/>
            <p:custDataLst>
              <p:tags r:id="rId4"/>
            </p:custDataLst>
          </p:nvPr>
        </p:nvSpPr>
        <p:spPr/>
        <p:txBody>
          <a:bodyPr/>
          <a:lstStyle/>
          <a:p>
            <a:endParaRPr lang="zh-CN" altLang="en-US" dirty="0"/>
          </a:p>
        </p:txBody>
      </p:sp>
      <p:sp>
        <p:nvSpPr>
          <p:cNvPr id="7" name="灯片编号占位符 6"/>
          <p:cNvSpPr>
            <a:spLocks noGrp="1"/>
          </p:cNvSpPr>
          <p:nvPr>
            <p:ph type="sldNum" sz="quarter" idx="12"/>
            <p:custDataLst>
              <p:tags r:id="rId5"/>
            </p:custDataLst>
          </p:nvPr>
        </p:nvSpPr>
        <p:spPr/>
        <p:txBody>
          <a:bodyPr/>
          <a:lstStyle/>
          <a:p>
            <a:fld id="{FABC47A4-756D-490B-A52F-7D9E2C9FC05F}" type="slidenum">
              <a:rPr lang="zh-CN" altLang="en-US" smtClean="0"/>
              <a:t>‹#›</a:t>
            </a:fld>
            <a:endParaRPr lang="zh-CN" altLang="en-US"/>
          </a:p>
        </p:txBody>
      </p:sp>
      <p:sp>
        <p:nvSpPr>
          <p:cNvPr id="9" name="标题 8"/>
          <p:cNvSpPr>
            <a:spLocks noGrp="1"/>
          </p:cNvSpPr>
          <p:nvPr>
            <p:ph type="title"/>
            <p:custDataLst>
              <p:tags r:id="rId6"/>
            </p:custDataLst>
          </p:nvPr>
        </p:nvSpPr>
        <p:spPr/>
        <p:txBody>
          <a:bodyPr/>
          <a:lstStyle/>
          <a:p>
            <a:r>
              <a:rPr lang="zh-CN" altLang="en-US"/>
              <a:t>单击此处编辑母版标题样式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1"/>
            </p:custDataLst>
          </p:nvPr>
        </p:nvSpPr>
        <p:spPr>
          <a:xfrm>
            <a:off x="10234800" y="914400"/>
            <a:ext cx="1044000" cy="5029200"/>
          </a:xfrm>
        </p:spPr>
        <p:txBody>
          <a:bodyPr vert="eaVert" lIns="90000" tIns="46800" rIns="90000" bIns="46800" rtlCol="0" anchor="ctr" anchorCtr="0">
            <a:normAutofit/>
          </a:bodyPr>
          <a:lstStyle>
            <a:lvl1pPr>
              <a:buNone/>
              <a:defRPr sz="2800"/>
            </a:lvl1pPr>
          </a:lstStyle>
          <a:p>
            <a:pPr lvl="0"/>
            <a:r>
              <a:rPr lang="zh-CN" altLang="en-US"/>
              <a:t>单击此处编辑标题</a:t>
            </a:r>
          </a:p>
        </p:txBody>
      </p:sp>
      <p:sp>
        <p:nvSpPr>
          <p:cNvPr id="3" name="竖排文字占位符 2"/>
          <p:cNvSpPr>
            <a:spLocks noGrp="1"/>
          </p:cNvSpPr>
          <p:nvPr>
            <p:ph type="body" orient="vert" idx="1"/>
            <p:custDataLst>
              <p:tags r:id="rId2"/>
            </p:custDataLst>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2022/3/31</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1.xml"/><Relationship Id="rId18" Type="http://schemas.openxmlformats.org/officeDocument/2006/relationships/tags" Target="../tags/tag6.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tags" Target="../tags/tag5.xml"/><Relationship Id="rId2" Type="http://schemas.openxmlformats.org/officeDocument/2006/relationships/slideLayout" Target="../slideLayouts/slideLayout2.xml"/><Relationship Id="rId16" Type="http://schemas.openxmlformats.org/officeDocument/2006/relationships/tags" Target="../tags/tag4.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3.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标题占位符 1"/>
          <p:cNvSpPr>
            <a:spLocks noGrp="1"/>
          </p:cNvSpPr>
          <p:nvPr>
            <p:ph type="title"/>
            <p:custDataLst>
              <p:tags r:id="rId14"/>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p>
        </p:txBody>
      </p:sp>
      <p:sp>
        <p:nvSpPr>
          <p:cNvPr id="3" name="文本占位符 2"/>
          <p:cNvSpPr>
            <a:spLocks noGrp="1"/>
          </p:cNvSpPr>
          <p:nvPr>
            <p:ph type="body" idx="1"/>
            <p:custDataLst>
              <p:tags r:id="rId15"/>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custDataLst>
              <p:tags r:id="rId16"/>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defRPr>
            </a:lvl1pPr>
          </a:lstStyle>
          <a:p>
            <a:fld id="{760FBDFE-C587-4B4C-A407-44438C67B59E}" type="datetimeFigureOut">
              <a:rPr lang="zh-CN" altLang="en-US" smtClean="0"/>
              <a:t>2022/3/31</a:t>
            </a:fld>
            <a:endParaRPr lang="zh-CN" altLang="en-US"/>
          </a:p>
        </p:txBody>
      </p:sp>
      <p:sp>
        <p:nvSpPr>
          <p:cNvPr id="5" name="页脚占位符 4"/>
          <p:cNvSpPr>
            <a:spLocks noGrp="1"/>
          </p:cNvSpPr>
          <p:nvPr>
            <p:ph type="ftr" sz="quarter" idx="3"/>
            <p:custDataLst>
              <p:tags r:id="rId17"/>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8"/>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defRPr>
            </a:lvl1pPr>
          </a:lstStyle>
          <a:p>
            <a:fld id="{49AE70B2-8BF9-45C0-BB95-33D1B9D3A854}" type="slidenum">
              <a:rPr lang="zh-CN" altLang="en-US" smtClean="0"/>
              <a:t>‹#›</a:t>
            </a:fld>
            <a:endParaRPr lang="zh-CN" altLang="en-US" dirty="0"/>
          </a:p>
        </p:txBody>
      </p:sp>
    </p:spTree>
    <p:custDataLst>
      <p:tags r:id="rId13"/>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64.xml"/><Relationship Id="rId1" Type="http://schemas.openxmlformats.org/officeDocument/2006/relationships/tags" Target="../tags/tag63.xml"/></Relationships>
</file>

<file path=ppt/slides/_rels/slide10.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tags" Target="../tags/tag75.xml"/><Relationship Id="rId7" Type="http://schemas.openxmlformats.org/officeDocument/2006/relationships/image" Target="../media/image6.png"/><Relationship Id="rId2" Type="http://schemas.openxmlformats.org/officeDocument/2006/relationships/tags" Target="../tags/tag74.xml"/><Relationship Id="rId1" Type="http://schemas.openxmlformats.org/officeDocument/2006/relationships/tags" Target="../tags/tag73.xml"/><Relationship Id="rId6" Type="http://schemas.openxmlformats.org/officeDocument/2006/relationships/slideLayout" Target="../slideLayouts/slideLayout1.xml"/><Relationship Id="rId5" Type="http://schemas.openxmlformats.org/officeDocument/2006/relationships/tags" Target="../tags/tag77.xml"/><Relationship Id="rId10" Type="http://schemas.openxmlformats.org/officeDocument/2006/relationships/image" Target="../media/image9.png"/><Relationship Id="rId4" Type="http://schemas.openxmlformats.org/officeDocument/2006/relationships/tags" Target="../tags/tag76.xml"/><Relationship Id="rId9"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Layout" Target="../slideLayouts/slideLayout1.xml"/><Relationship Id="rId1" Type="http://schemas.openxmlformats.org/officeDocument/2006/relationships/tags" Target="../tags/tag78.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Layout" Target="../slideLayouts/slideLayout1.xml"/><Relationship Id="rId1" Type="http://schemas.openxmlformats.org/officeDocument/2006/relationships/tags" Target="../tags/tag79.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slideLayout" Target="../slideLayouts/slideLayout1.xml"/><Relationship Id="rId1" Type="http://schemas.openxmlformats.org/officeDocument/2006/relationships/tags" Target="../tags/tag80.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slideLayout" Target="../slideLayouts/slideLayout1.xml"/><Relationship Id="rId1" Type="http://schemas.openxmlformats.org/officeDocument/2006/relationships/tags" Target="../tags/tag81.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slideLayout" Target="../slideLayouts/slideLayout1.xml"/><Relationship Id="rId1" Type="http://schemas.openxmlformats.org/officeDocument/2006/relationships/tags" Target="../tags/tag8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slideLayout" Target="../slideLayouts/slideLayout1.xml"/><Relationship Id="rId1" Type="http://schemas.openxmlformats.org/officeDocument/2006/relationships/tags" Target="../tags/tag83.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84.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slideLayout" Target="../slideLayouts/slideLayout1.xml"/><Relationship Id="rId1" Type="http://schemas.openxmlformats.org/officeDocument/2006/relationships/tags" Target="../tags/tag85.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slideLayout" Target="../slideLayouts/slideLayout1.xml"/><Relationship Id="rId1" Type="http://schemas.openxmlformats.org/officeDocument/2006/relationships/tags" Target="../tags/tag86.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65.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slideLayout" Target="../slideLayouts/slideLayout1.xml"/><Relationship Id="rId1" Type="http://schemas.openxmlformats.org/officeDocument/2006/relationships/tags" Target="../tags/tag87.xml"/><Relationship Id="rId4" Type="http://schemas.openxmlformats.org/officeDocument/2006/relationships/image" Target="../media/image20.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88.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slideLayout" Target="../slideLayouts/slideLayout1.xml"/><Relationship Id="rId1" Type="http://schemas.openxmlformats.org/officeDocument/2006/relationships/tags" Target="../tags/tag89.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90.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slideLayout" Target="../slideLayouts/slideLayout1.xml"/><Relationship Id="rId1" Type="http://schemas.openxmlformats.org/officeDocument/2006/relationships/tags" Target="../tags/tag91.xml"/><Relationship Id="rId4" Type="http://schemas.openxmlformats.org/officeDocument/2006/relationships/image" Target="../media/image23.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92.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93.xml"/></Relationships>
</file>

<file path=ppt/slides/_rels/slide2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slideLayout" Target="../slideLayouts/slideLayout1.xml"/><Relationship Id="rId1" Type="http://schemas.openxmlformats.org/officeDocument/2006/relationships/tags" Target="../tags/tag94.xml"/><Relationship Id="rId4" Type="http://schemas.openxmlformats.org/officeDocument/2006/relationships/hyperlink" Target="https://github.com/rucnyz/soccer" TargetMode="Externa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66.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67.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68.xml"/></Relationships>
</file>

<file path=ppt/slides/_rels/slide6.xml.rels><?xml version="1.0" encoding="UTF-8" standalone="yes"?>
<Relationships xmlns="http://schemas.openxmlformats.org/package/2006/relationships"><Relationship Id="rId3" Type="http://schemas.openxmlformats.org/officeDocument/2006/relationships/hyperlink" Target="https://sofifa.com/players" TargetMode="External"/><Relationship Id="rId2" Type="http://schemas.openxmlformats.org/officeDocument/2006/relationships/slideLayout" Target="../slideLayouts/slideLayout1.xml"/><Relationship Id="rId1" Type="http://schemas.openxmlformats.org/officeDocument/2006/relationships/tags" Target="../tags/tag69.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xml"/><Relationship Id="rId1" Type="http://schemas.openxmlformats.org/officeDocument/2006/relationships/tags" Target="../tags/tag70.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1.xml"/><Relationship Id="rId1" Type="http://schemas.openxmlformats.org/officeDocument/2006/relationships/tags" Target="../tags/tag71.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1.xml"/><Relationship Id="rId1" Type="http://schemas.openxmlformats.org/officeDocument/2006/relationships/tags" Target="../tags/tag72.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custDataLst>
              <p:tags r:id="rId2"/>
            </p:custDataLst>
          </p:nvPr>
        </p:nvSpPr>
        <p:spPr/>
        <p:txBody>
          <a:bodyPr/>
          <a:lstStyle/>
          <a:p>
            <a:r>
              <a:rPr lang="zh-CN" altLang="en-US" dirty="0"/>
              <a:t>描述分析与模型初步</a:t>
            </a:r>
          </a:p>
        </p:txBody>
      </p:sp>
      <p:sp>
        <p:nvSpPr>
          <p:cNvPr id="6" name="标题 5">
            <a:extLst>
              <a:ext uri="{FF2B5EF4-FFF2-40B4-BE49-F238E27FC236}">
                <a16:creationId xmlns:a16="http://schemas.microsoft.com/office/drawing/2014/main" id="{996D6BD8-93D2-429A-B63E-86266620828A}"/>
              </a:ext>
            </a:extLst>
          </p:cNvPr>
          <p:cNvSpPr>
            <a:spLocks noGrp="1"/>
          </p:cNvSpPr>
          <p:nvPr>
            <p:ph type="ctrTitle"/>
          </p:nvPr>
        </p:nvSpPr>
        <p:spPr/>
        <p:txBody>
          <a:bodyPr/>
          <a:lstStyle/>
          <a:p>
            <a:r>
              <a:rPr lang="zh-CN" altLang="en-US" dirty="0"/>
              <a:t>欧洲足球数据分析</a:t>
            </a:r>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AFEF7056-74AF-470C-9D2C-39C9B557FB60}"/>
              </a:ext>
            </a:extLst>
          </p:cNvPr>
          <p:cNvSpPr txBox="1"/>
          <p:nvPr/>
        </p:nvSpPr>
        <p:spPr>
          <a:xfrm>
            <a:off x="406400" y="310776"/>
            <a:ext cx="4185761" cy="830997"/>
          </a:xfrm>
          <a:prstGeom prst="rect">
            <a:avLst/>
          </a:prstGeom>
          <a:noFill/>
        </p:spPr>
        <p:txBody>
          <a:bodyPr wrap="none" rtlCol="0">
            <a:spAutoFit/>
          </a:bodyPr>
          <a:lstStyle/>
          <a:p>
            <a:r>
              <a:rPr lang="zh-CN" altLang="en-US" sz="2400" b="1" dirty="0"/>
              <a:t>描述性分析</a:t>
            </a:r>
            <a:r>
              <a:rPr lang="en-US" altLang="zh-CN" sz="2400" b="1" dirty="0"/>
              <a:t>——</a:t>
            </a:r>
            <a:r>
              <a:rPr lang="zh-CN" altLang="en-US" sz="2400" b="1" dirty="0"/>
              <a:t>球员能力分析</a:t>
            </a:r>
            <a:endParaRPr lang="en-US" altLang="zh-CN" sz="2400" b="1" dirty="0"/>
          </a:p>
          <a:p>
            <a:r>
              <a:rPr lang="zh-CN" altLang="en-US" sz="2400" dirty="0"/>
              <a:t>球场不同位置球员的对比</a:t>
            </a:r>
            <a:endParaRPr lang="en-US" altLang="zh-CN" sz="2400" dirty="0"/>
          </a:p>
        </p:txBody>
      </p:sp>
      <p:sp>
        <p:nvSpPr>
          <p:cNvPr id="6" name="文本框 5">
            <a:extLst>
              <a:ext uri="{FF2B5EF4-FFF2-40B4-BE49-F238E27FC236}">
                <a16:creationId xmlns:a16="http://schemas.microsoft.com/office/drawing/2014/main" id="{35AB5315-B938-4AE2-AAF4-9B80C79CA41F}"/>
              </a:ext>
            </a:extLst>
          </p:cNvPr>
          <p:cNvSpPr txBox="1"/>
          <p:nvPr/>
        </p:nvSpPr>
        <p:spPr>
          <a:xfrm>
            <a:off x="748718" y="2373759"/>
            <a:ext cx="9527796" cy="1982402"/>
          </a:xfrm>
          <a:prstGeom prst="rect">
            <a:avLst/>
          </a:prstGeom>
          <a:noFill/>
        </p:spPr>
        <p:txBody>
          <a:bodyPr wrap="square">
            <a:spAutoFit/>
          </a:bodyPr>
          <a:lstStyle/>
          <a:p>
            <a:endParaRPr lang="en-US" altLang="zh-CN" dirty="0"/>
          </a:p>
          <a:p>
            <a:pPr marL="742950" lvl="1" indent="-285750">
              <a:lnSpc>
                <a:spcPct val="150000"/>
              </a:lnSpc>
              <a:spcBef>
                <a:spcPts val="0"/>
              </a:spcBef>
              <a:spcAft>
                <a:spcPts val="0"/>
              </a:spcAft>
              <a:buFont typeface="Arial" panose="020B0604020202020204" pitchFamily="34" charset="0"/>
              <a:buChar char="•"/>
            </a:pPr>
            <a:r>
              <a:rPr lang="en-US" altLang="zh-CN" dirty="0">
                <a:solidFill>
                  <a:srgbClr val="494949"/>
                </a:solidFill>
                <a:latin typeface="Microsoft YaHei" panose="020B0503020204020204" pitchFamily="34" charset="-122"/>
                <a:ea typeface="Microsoft YaHei" panose="020B0503020204020204" pitchFamily="34" charset="-122"/>
              </a:rPr>
              <a:t>forward(</a:t>
            </a:r>
            <a:r>
              <a:rPr lang="zh-CN" altLang="en-US" dirty="0">
                <a:solidFill>
                  <a:srgbClr val="494949"/>
                </a:solidFill>
                <a:latin typeface="Microsoft YaHei" panose="020B0503020204020204" pitchFamily="34" charset="-122"/>
                <a:ea typeface="Microsoft YaHei" panose="020B0503020204020204" pitchFamily="34" charset="-122"/>
              </a:rPr>
              <a:t>影</a:t>
            </a:r>
            <a:r>
              <a:rPr lang="en-US" altLang="zh-CN" dirty="0">
                <a:solidFill>
                  <a:srgbClr val="494949"/>
                </a:solidFill>
                <a:latin typeface="Microsoft YaHei" panose="020B0503020204020204" pitchFamily="34" charset="-122"/>
                <a:ea typeface="Microsoft YaHei" panose="020B0503020204020204" pitchFamily="34" charset="-122"/>
              </a:rPr>
              <a:t>\</a:t>
            </a:r>
            <a:r>
              <a:rPr lang="zh-CN" altLang="en-US" dirty="0">
                <a:solidFill>
                  <a:srgbClr val="494949"/>
                </a:solidFill>
                <a:latin typeface="Microsoft YaHei" panose="020B0503020204020204" pitchFamily="34" charset="-122"/>
                <a:ea typeface="Microsoft YaHei" panose="020B0503020204020204" pitchFamily="34" charset="-122"/>
              </a:rPr>
              <a:t>中</a:t>
            </a:r>
            <a:r>
              <a:rPr lang="en-US" altLang="zh-CN" dirty="0">
                <a:solidFill>
                  <a:srgbClr val="494949"/>
                </a:solidFill>
                <a:latin typeface="Microsoft YaHei" panose="020B0503020204020204" pitchFamily="34" charset="-122"/>
                <a:ea typeface="Microsoft YaHei" panose="020B0503020204020204" pitchFamily="34" charset="-122"/>
              </a:rPr>
              <a:t>\</a:t>
            </a:r>
            <a:r>
              <a:rPr lang="zh-CN" altLang="en-US" dirty="0">
                <a:solidFill>
                  <a:srgbClr val="494949"/>
                </a:solidFill>
                <a:latin typeface="Microsoft YaHei" panose="020B0503020204020204" pitchFamily="34" charset="-122"/>
                <a:ea typeface="Microsoft YaHei" panose="020B0503020204020204" pitchFamily="34" charset="-122"/>
              </a:rPr>
              <a:t>边锋等前锋位置</a:t>
            </a:r>
            <a:r>
              <a:rPr lang="en-US" altLang="zh-CN" dirty="0">
                <a:solidFill>
                  <a:srgbClr val="494949"/>
                </a:solidFill>
                <a:latin typeface="Microsoft YaHei" panose="020B0503020204020204" pitchFamily="34" charset="-122"/>
                <a:ea typeface="Microsoft YaHei" panose="020B0503020204020204" pitchFamily="34" charset="-122"/>
              </a:rPr>
              <a:t>)</a:t>
            </a:r>
            <a:r>
              <a:rPr lang="zh-CN" altLang="en-US" dirty="0">
                <a:solidFill>
                  <a:srgbClr val="494949"/>
                </a:solidFill>
                <a:latin typeface="Microsoft YaHei" panose="020B0503020204020204" pitchFamily="34" charset="-122"/>
                <a:ea typeface="Microsoft YaHei" panose="020B0503020204020204" pitchFamily="34" charset="-122"/>
              </a:rPr>
              <a:t>，简称 </a:t>
            </a:r>
            <a:r>
              <a:rPr lang="en-US" altLang="zh-CN" dirty="0">
                <a:solidFill>
                  <a:srgbClr val="494949"/>
                </a:solidFill>
                <a:latin typeface="Microsoft YaHei" panose="020B0503020204020204" pitchFamily="34" charset="-122"/>
                <a:ea typeface="Microsoft YaHei" panose="020B0503020204020204" pitchFamily="34" charset="-122"/>
              </a:rPr>
              <a:t>for</a:t>
            </a:r>
            <a:r>
              <a:rPr lang="zh-CN" altLang="en-US" dirty="0">
                <a:solidFill>
                  <a:srgbClr val="494949"/>
                </a:solidFill>
                <a:latin typeface="Microsoft YaHei" panose="020B0503020204020204" pitchFamily="34" charset="-122"/>
                <a:ea typeface="Microsoft YaHei" panose="020B0503020204020204" pitchFamily="34" charset="-122"/>
              </a:rPr>
              <a:t>。</a:t>
            </a:r>
            <a:endParaRPr lang="en-US" altLang="zh-CN" dirty="0">
              <a:solidFill>
                <a:srgbClr val="494949"/>
              </a:solidFill>
              <a:latin typeface="Microsoft YaHei" panose="020B0503020204020204" pitchFamily="34" charset="-122"/>
              <a:ea typeface="Microsoft YaHei" panose="020B0503020204020204" pitchFamily="34" charset="-122"/>
            </a:endParaRPr>
          </a:p>
          <a:p>
            <a:pPr marL="742950" lvl="1" indent="-285750">
              <a:lnSpc>
                <a:spcPct val="150000"/>
              </a:lnSpc>
              <a:spcBef>
                <a:spcPts val="0"/>
              </a:spcBef>
              <a:spcAft>
                <a:spcPts val="0"/>
              </a:spcAft>
              <a:buFont typeface="Arial" panose="020B0604020202020204" pitchFamily="34" charset="0"/>
              <a:buChar char="•"/>
            </a:pPr>
            <a:r>
              <a:rPr lang="en-US" altLang="zh-CN" dirty="0">
                <a:solidFill>
                  <a:srgbClr val="494949"/>
                </a:solidFill>
                <a:latin typeface="Microsoft YaHei" panose="020B0503020204020204" pitchFamily="34" charset="-122"/>
                <a:ea typeface="Microsoft YaHei" panose="020B0503020204020204" pitchFamily="34" charset="-122"/>
              </a:rPr>
              <a:t>Midfielder(</a:t>
            </a:r>
            <a:r>
              <a:rPr lang="zh-CN" altLang="en-US" dirty="0">
                <a:solidFill>
                  <a:srgbClr val="494949"/>
                </a:solidFill>
                <a:latin typeface="Microsoft YaHei" panose="020B0503020204020204" pitchFamily="34" charset="-122"/>
                <a:ea typeface="Microsoft YaHei" panose="020B0503020204020204" pitchFamily="34" charset="-122"/>
              </a:rPr>
              <a:t>边</a:t>
            </a:r>
            <a:r>
              <a:rPr lang="en-US" altLang="zh-CN" dirty="0">
                <a:solidFill>
                  <a:srgbClr val="494949"/>
                </a:solidFill>
                <a:latin typeface="Microsoft YaHei" panose="020B0503020204020204" pitchFamily="34" charset="-122"/>
                <a:ea typeface="Microsoft YaHei" panose="020B0503020204020204" pitchFamily="34" charset="-122"/>
              </a:rPr>
              <a:t>\</a:t>
            </a:r>
            <a:r>
              <a:rPr lang="zh-CN" altLang="en-US" dirty="0">
                <a:solidFill>
                  <a:srgbClr val="494949"/>
                </a:solidFill>
                <a:latin typeface="Microsoft YaHei" panose="020B0503020204020204" pitchFamily="34" charset="-122"/>
                <a:ea typeface="Microsoft YaHei" panose="020B0503020204020204" pitchFamily="34" charset="-122"/>
              </a:rPr>
              <a:t>前</a:t>
            </a:r>
            <a:r>
              <a:rPr lang="en-US" altLang="zh-CN" dirty="0">
                <a:solidFill>
                  <a:srgbClr val="494949"/>
                </a:solidFill>
                <a:latin typeface="Microsoft YaHei" panose="020B0503020204020204" pitchFamily="34" charset="-122"/>
                <a:ea typeface="Microsoft YaHei" panose="020B0503020204020204" pitchFamily="34" charset="-122"/>
              </a:rPr>
              <a:t>\</a:t>
            </a:r>
            <a:r>
              <a:rPr lang="zh-CN" altLang="en-US" dirty="0">
                <a:solidFill>
                  <a:srgbClr val="494949"/>
                </a:solidFill>
                <a:latin typeface="Microsoft YaHei" panose="020B0503020204020204" pitchFamily="34" charset="-122"/>
                <a:ea typeface="Microsoft YaHei" panose="020B0503020204020204" pitchFamily="34" charset="-122"/>
              </a:rPr>
              <a:t>后腰，边</a:t>
            </a:r>
            <a:r>
              <a:rPr lang="en-US" altLang="zh-CN" dirty="0">
                <a:solidFill>
                  <a:srgbClr val="494949"/>
                </a:solidFill>
                <a:latin typeface="Microsoft YaHei" panose="020B0503020204020204" pitchFamily="34" charset="-122"/>
                <a:ea typeface="Microsoft YaHei" panose="020B0503020204020204" pitchFamily="34" charset="-122"/>
              </a:rPr>
              <a:t>\</a:t>
            </a:r>
            <a:r>
              <a:rPr lang="zh-CN" altLang="en-US" dirty="0">
                <a:solidFill>
                  <a:srgbClr val="494949"/>
                </a:solidFill>
                <a:latin typeface="Microsoft YaHei" panose="020B0503020204020204" pitchFamily="34" charset="-122"/>
                <a:ea typeface="Microsoft YaHei" panose="020B0503020204020204" pitchFamily="34" charset="-122"/>
              </a:rPr>
              <a:t>中</a:t>
            </a:r>
            <a:r>
              <a:rPr lang="en-US" altLang="zh-CN" dirty="0">
                <a:solidFill>
                  <a:srgbClr val="494949"/>
                </a:solidFill>
                <a:latin typeface="Microsoft YaHei" panose="020B0503020204020204" pitchFamily="34" charset="-122"/>
                <a:ea typeface="Microsoft YaHei" panose="020B0503020204020204" pitchFamily="34" charset="-122"/>
              </a:rPr>
              <a:t>\</a:t>
            </a:r>
            <a:r>
              <a:rPr lang="zh-CN" altLang="en-US" dirty="0">
                <a:solidFill>
                  <a:srgbClr val="494949"/>
                </a:solidFill>
                <a:latin typeface="Microsoft YaHei" panose="020B0503020204020204" pitchFamily="34" charset="-122"/>
                <a:ea typeface="Microsoft YaHei" panose="020B0503020204020204" pitchFamily="34" charset="-122"/>
              </a:rPr>
              <a:t>前卫等中场位置</a:t>
            </a:r>
            <a:r>
              <a:rPr lang="en-US" altLang="zh-CN" dirty="0">
                <a:solidFill>
                  <a:srgbClr val="494949"/>
                </a:solidFill>
                <a:latin typeface="Microsoft YaHei" panose="020B0503020204020204" pitchFamily="34" charset="-122"/>
                <a:ea typeface="Microsoft YaHei" panose="020B0503020204020204" pitchFamily="34" charset="-122"/>
              </a:rPr>
              <a:t>)</a:t>
            </a:r>
            <a:r>
              <a:rPr lang="zh-CN" altLang="en-US" dirty="0">
                <a:solidFill>
                  <a:srgbClr val="494949"/>
                </a:solidFill>
                <a:latin typeface="Microsoft YaHei" panose="020B0503020204020204" pitchFamily="34" charset="-122"/>
                <a:ea typeface="Microsoft YaHei" panose="020B0503020204020204" pitchFamily="34" charset="-122"/>
              </a:rPr>
              <a:t>，简称 </a:t>
            </a:r>
            <a:r>
              <a:rPr lang="en-US" altLang="zh-CN" dirty="0">
                <a:solidFill>
                  <a:srgbClr val="494949"/>
                </a:solidFill>
                <a:latin typeface="Microsoft YaHei" panose="020B0503020204020204" pitchFamily="34" charset="-122"/>
                <a:ea typeface="Microsoft YaHei" panose="020B0503020204020204" pitchFamily="34" charset="-122"/>
              </a:rPr>
              <a:t>mid</a:t>
            </a:r>
            <a:r>
              <a:rPr lang="zh-CN" altLang="en-US" dirty="0">
                <a:solidFill>
                  <a:srgbClr val="494949"/>
                </a:solidFill>
                <a:latin typeface="Microsoft YaHei" panose="020B0503020204020204" pitchFamily="34" charset="-122"/>
                <a:ea typeface="Microsoft YaHei" panose="020B0503020204020204" pitchFamily="34" charset="-122"/>
              </a:rPr>
              <a:t>。</a:t>
            </a:r>
            <a:endParaRPr lang="en-US" altLang="zh-CN" dirty="0">
              <a:solidFill>
                <a:srgbClr val="494949"/>
              </a:solidFill>
              <a:latin typeface="Microsoft YaHei" panose="020B0503020204020204" pitchFamily="34" charset="-122"/>
              <a:ea typeface="Microsoft YaHei" panose="020B0503020204020204" pitchFamily="34" charset="-122"/>
            </a:endParaRPr>
          </a:p>
          <a:p>
            <a:pPr marL="742950" lvl="1" indent="-285750">
              <a:lnSpc>
                <a:spcPct val="150000"/>
              </a:lnSpc>
              <a:spcBef>
                <a:spcPts val="0"/>
              </a:spcBef>
              <a:spcAft>
                <a:spcPts val="0"/>
              </a:spcAft>
              <a:buFont typeface="Arial" panose="020B0604020202020204" pitchFamily="34" charset="0"/>
              <a:buChar char="•"/>
            </a:pPr>
            <a:r>
              <a:rPr lang="en-US" altLang="zh-CN" dirty="0">
                <a:solidFill>
                  <a:srgbClr val="494949"/>
                </a:solidFill>
                <a:latin typeface="Microsoft YaHei" panose="020B0503020204020204" pitchFamily="34" charset="-122"/>
                <a:ea typeface="Microsoft YaHei" panose="020B0503020204020204" pitchFamily="34" charset="-122"/>
              </a:rPr>
              <a:t>Defender(</a:t>
            </a:r>
            <a:r>
              <a:rPr lang="zh-CN" altLang="en-US" dirty="0">
                <a:solidFill>
                  <a:srgbClr val="494949"/>
                </a:solidFill>
                <a:latin typeface="Microsoft YaHei" panose="020B0503020204020204" pitchFamily="34" charset="-122"/>
                <a:ea typeface="Microsoft YaHei" panose="020B0503020204020204" pitchFamily="34" charset="-122"/>
              </a:rPr>
              <a:t>中后卫、边后卫</a:t>
            </a:r>
            <a:r>
              <a:rPr lang="en-US" altLang="zh-CN" dirty="0">
                <a:solidFill>
                  <a:srgbClr val="494949"/>
                </a:solidFill>
                <a:latin typeface="Microsoft YaHei" panose="020B0503020204020204" pitchFamily="34" charset="-122"/>
                <a:ea typeface="Microsoft YaHei" panose="020B0503020204020204" pitchFamily="34" charset="-122"/>
              </a:rPr>
              <a:t>)</a:t>
            </a:r>
            <a:r>
              <a:rPr lang="zh-CN" altLang="en-US" dirty="0">
                <a:solidFill>
                  <a:srgbClr val="494949"/>
                </a:solidFill>
                <a:latin typeface="Microsoft YaHei" panose="020B0503020204020204" pitchFamily="34" charset="-122"/>
                <a:ea typeface="Microsoft YaHei" panose="020B0503020204020204" pitchFamily="34" charset="-122"/>
              </a:rPr>
              <a:t>，简称 </a:t>
            </a:r>
            <a:r>
              <a:rPr lang="en-US" altLang="zh-CN" dirty="0">
                <a:solidFill>
                  <a:srgbClr val="494949"/>
                </a:solidFill>
                <a:latin typeface="Microsoft YaHei" panose="020B0503020204020204" pitchFamily="34" charset="-122"/>
                <a:ea typeface="Microsoft YaHei" panose="020B0503020204020204" pitchFamily="34" charset="-122"/>
              </a:rPr>
              <a:t>def</a:t>
            </a:r>
            <a:r>
              <a:rPr lang="zh-CN" altLang="en-US" dirty="0">
                <a:solidFill>
                  <a:srgbClr val="494949"/>
                </a:solidFill>
                <a:latin typeface="Microsoft YaHei" panose="020B0503020204020204" pitchFamily="34" charset="-122"/>
                <a:ea typeface="Microsoft YaHei" panose="020B0503020204020204" pitchFamily="34" charset="-122"/>
              </a:rPr>
              <a:t>。</a:t>
            </a:r>
            <a:endParaRPr lang="en-US" altLang="zh-CN" dirty="0">
              <a:solidFill>
                <a:srgbClr val="494949"/>
              </a:solidFill>
              <a:latin typeface="Microsoft YaHei" panose="020B0503020204020204" pitchFamily="34" charset="-122"/>
              <a:ea typeface="Microsoft YaHei" panose="020B0503020204020204" pitchFamily="34" charset="-122"/>
            </a:endParaRPr>
          </a:p>
          <a:p>
            <a:pPr marL="742950" lvl="1" indent="-285750">
              <a:lnSpc>
                <a:spcPct val="150000"/>
              </a:lnSpc>
              <a:spcBef>
                <a:spcPts val="0"/>
              </a:spcBef>
              <a:spcAft>
                <a:spcPts val="0"/>
              </a:spcAft>
              <a:buFont typeface="Arial" panose="020B0604020202020204" pitchFamily="34" charset="0"/>
              <a:buChar char="•"/>
            </a:pPr>
            <a:r>
              <a:rPr lang="en-US" altLang="zh-CN" dirty="0">
                <a:solidFill>
                  <a:srgbClr val="494949"/>
                </a:solidFill>
                <a:latin typeface="Microsoft YaHei" panose="020B0503020204020204" pitchFamily="34" charset="-122"/>
                <a:ea typeface="Microsoft YaHei" panose="020B0503020204020204" pitchFamily="34" charset="-122"/>
              </a:rPr>
              <a:t>Goalkeeper(</a:t>
            </a:r>
            <a:r>
              <a:rPr lang="zh-CN" altLang="en-US" dirty="0">
                <a:solidFill>
                  <a:srgbClr val="494949"/>
                </a:solidFill>
                <a:latin typeface="Microsoft YaHei" panose="020B0503020204020204" pitchFamily="34" charset="-122"/>
                <a:ea typeface="Microsoft YaHei" panose="020B0503020204020204" pitchFamily="34" charset="-122"/>
              </a:rPr>
              <a:t>守门员</a:t>
            </a:r>
            <a:r>
              <a:rPr lang="en-US" altLang="zh-CN" dirty="0">
                <a:solidFill>
                  <a:srgbClr val="494949"/>
                </a:solidFill>
                <a:latin typeface="Microsoft YaHei" panose="020B0503020204020204" pitchFamily="34" charset="-122"/>
                <a:ea typeface="Microsoft YaHei" panose="020B0503020204020204" pitchFamily="34" charset="-122"/>
              </a:rPr>
              <a:t>)</a:t>
            </a:r>
            <a:r>
              <a:rPr lang="zh-CN" altLang="en-US" dirty="0">
                <a:solidFill>
                  <a:srgbClr val="494949"/>
                </a:solidFill>
                <a:latin typeface="Microsoft YaHei" panose="020B0503020204020204" pitchFamily="34" charset="-122"/>
                <a:ea typeface="Microsoft YaHei" panose="020B0503020204020204" pitchFamily="34" charset="-122"/>
              </a:rPr>
              <a:t>，简称 </a:t>
            </a:r>
            <a:r>
              <a:rPr lang="en-US" altLang="zh-CN" dirty="0" err="1">
                <a:solidFill>
                  <a:srgbClr val="494949"/>
                </a:solidFill>
                <a:latin typeface="Microsoft YaHei" panose="020B0503020204020204" pitchFamily="34" charset="-122"/>
                <a:ea typeface="Microsoft YaHei" panose="020B0503020204020204" pitchFamily="34" charset="-122"/>
              </a:rPr>
              <a:t>gk</a:t>
            </a:r>
            <a:r>
              <a:rPr lang="zh-CN" altLang="en-US" dirty="0">
                <a:solidFill>
                  <a:srgbClr val="494949"/>
                </a:solidFill>
                <a:latin typeface="Microsoft YaHei" panose="020B0503020204020204" pitchFamily="34" charset="-122"/>
                <a:ea typeface="Microsoft YaHei" panose="020B0503020204020204" pitchFamily="34" charset="-122"/>
              </a:rPr>
              <a:t>。</a:t>
            </a:r>
            <a:endParaRPr lang="en-US" altLang="zh-CN" dirty="0">
              <a:solidFill>
                <a:srgbClr val="494949"/>
              </a:solidFill>
              <a:latin typeface="Microsoft YaHei" panose="020B0503020204020204" pitchFamily="34" charset="-122"/>
              <a:ea typeface="Microsoft YaHei" panose="020B0503020204020204" pitchFamily="34" charset="-122"/>
            </a:endParaRPr>
          </a:p>
        </p:txBody>
      </p:sp>
      <p:pic>
        <p:nvPicPr>
          <p:cNvPr id="7" name="图片 6" descr="\documentclass{article}&#10;\usepackage{amsmath}&#10;\pagestyle{empty}&#10;\begin{document}&#10;&#10;$Y\geq 10$&#10;&#10;&#10;\end{document}" title="IguanaTex Bitmap Display">
            <a:extLst>
              <a:ext uri="{FF2B5EF4-FFF2-40B4-BE49-F238E27FC236}">
                <a16:creationId xmlns:a16="http://schemas.microsoft.com/office/drawing/2014/main" id="{0231FD96-F111-4C57-96B2-06571D1525DD}"/>
              </a:ext>
            </a:extLst>
          </p:cNvPr>
          <p:cNvPicPr>
            <a:picLocks noChangeAspect="1"/>
          </p:cNvPicPr>
          <p:nvPr>
            <p:custDataLst>
              <p:tags r:id="rId2"/>
            </p:custDataLst>
          </p:nvPr>
        </p:nvPicPr>
        <p:blipFill>
          <a:blip r:embed="rId7" cstate="print">
            <a:extLst>
              <a:ext uri="{28A0092B-C50C-407E-A947-70E740481C1C}">
                <a14:useLocalDpi xmlns:a14="http://schemas.microsoft.com/office/drawing/2010/main" val="0"/>
              </a:ext>
            </a:extLst>
          </a:blip>
          <a:stretch>
            <a:fillRect/>
          </a:stretch>
        </p:blipFill>
        <p:spPr>
          <a:xfrm>
            <a:off x="8034787" y="2734960"/>
            <a:ext cx="699429" cy="186514"/>
          </a:xfrm>
          <a:prstGeom prst="rect">
            <a:avLst/>
          </a:prstGeom>
        </p:spPr>
      </p:pic>
      <p:pic>
        <p:nvPicPr>
          <p:cNvPr id="9" name="图片 8" descr="\documentclass{article}&#10;\usepackage{amsmath}&#10;\pagestyle{empty}&#10;\begin{document}&#10;&#10;$5&lt; Y&lt;10$&#10;&#10;&#10;\end{document}" title="IguanaTex Bitmap Display">
            <a:extLst>
              <a:ext uri="{FF2B5EF4-FFF2-40B4-BE49-F238E27FC236}">
                <a16:creationId xmlns:a16="http://schemas.microsoft.com/office/drawing/2014/main" id="{9BA4266A-8F65-4233-BED4-7662F9BDD63E}"/>
              </a:ext>
            </a:extLst>
          </p:cNvPr>
          <p:cNvPicPr>
            <a:picLocks noChangeAspect="1"/>
          </p:cNvPicPr>
          <p:nvPr>
            <p:custDataLst>
              <p:tags r:id="rId3"/>
            </p:custDataLst>
          </p:nvPr>
        </p:nvPicPr>
        <p:blipFill>
          <a:blip r:embed="rId8" cstate="print">
            <a:extLst>
              <a:ext uri="{28A0092B-C50C-407E-A947-70E740481C1C}">
                <a14:useLocalDpi xmlns:a14="http://schemas.microsoft.com/office/drawing/2010/main" val="0"/>
              </a:ext>
            </a:extLst>
          </a:blip>
          <a:stretch>
            <a:fillRect/>
          </a:stretch>
        </p:blipFill>
        <p:spPr>
          <a:xfrm>
            <a:off x="8034787" y="3200389"/>
            <a:ext cx="1112228" cy="164571"/>
          </a:xfrm>
          <a:prstGeom prst="rect">
            <a:avLst/>
          </a:prstGeom>
        </p:spPr>
      </p:pic>
      <p:pic>
        <p:nvPicPr>
          <p:cNvPr id="11" name="图片 10" descr="\documentclass{article}&#10;\usepackage{amsmath}&#10;\pagestyle{empty}&#10;\begin{document}&#10;&#10;&#10;$1&lt;Y\leq 5&#10;$&#10;&#10;\end{document}" title="IguanaTex Bitmap Display">
            <a:extLst>
              <a:ext uri="{FF2B5EF4-FFF2-40B4-BE49-F238E27FC236}">
                <a16:creationId xmlns:a16="http://schemas.microsoft.com/office/drawing/2014/main" id="{A60C0EC4-9172-4962-A32C-5163E80D288C}"/>
              </a:ext>
            </a:extLst>
          </p:cNvPr>
          <p:cNvPicPr>
            <a:picLocks noChangeAspect="1"/>
          </p:cNvPicPr>
          <p:nvPr>
            <p:custDataLst>
              <p:tags r:id="rId4"/>
            </p:custDataLst>
          </p:nvPr>
        </p:nvPicPr>
        <p:blipFill>
          <a:blip r:embed="rId9" cstate="print">
            <a:extLst>
              <a:ext uri="{28A0092B-C50C-407E-A947-70E740481C1C}">
                <a14:useLocalDpi xmlns:a14="http://schemas.microsoft.com/office/drawing/2010/main" val="0"/>
              </a:ext>
            </a:extLst>
          </a:blip>
          <a:stretch>
            <a:fillRect/>
          </a:stretch>
        </p:blipFill>
        <p:spPr>
          <a:xfrm>
            <a:off x="8034787" y="3643875"/>
            <a:ext cx="987429" cy="186514"/>
          </a:xfrm>
          <a:prstGeom prst="rect">
            <a:avLst/>
          </a:prstGeom>
        </p:spPr>
      </p:pic>
      <p:pic>
        <p:nvPicPr>
          <p:cNvPr id="13" name="图片 12" descr="\documentclass{article}&#10;\usepackage{amsmath}&#10;\pagestyle{empty}&#10;\begin{document}&#10;&#10;&#10;$Y=1$&#10;&#10;\end{document}" title="IguanaTex Bitmap Display">
            <a:extLst>
              <a:ext uri="{FF2B5EF4-FFF2-40B4-BE49-F238E27FC236}">
                <a16:creationId xmlns:a16="http://schemas.microsoft.com/office/drawing/2014/main" id="{B7148750-0A18-43AE-BA1A-28CE53A41655}"/>
              </a:ext>
            </a:extLst>
          </p:cNvPr>
          <p:cNvPicPr>
            <a:picLocks noChangeAspect="1"/>
          </p:cNvPicPr>
          <p:nvPr>
            <p:custDataLst>
              <p:tags r:id="rId5"/>
            </p:custDataLst>
          </p:nvPr>
        </p:nvPicPr>
        <p:blipFill>
          <a:blip r:embed="rId10" cstate="print">
            <a:extLst>
              <a:ext uri="{28A0092B-C50C-407E-A947-70E740481C1C}">
                <a14:useLocalDpi xmlns:a14="http://schemas.microsoft.com/office/drawing/2010/main" val="0"/>
              </a:ext>
            </a:extLst>
          </a:blip>
          <a:stretch>
            <a:fillRect/>
          </a:stretch>
        </p:blipFill>
        <p:spPr>
          <a:xfrm>
            <a:off x="8034787" y="4114104"/>
            <a:ext cx="576000" cy="154971"/>
          </a:xfrm>
          <a:prstGeom prst="rect">
            <a:avLst/>
          </a:prstGeom>
        </p:spPr>
      </p:pic>
    </p:spTree>
    <p:custDataLst>
      <p:tags r:id="rId1"/>
    </p:custDataLst>
    <p:extLst>
      <p:ext uri="{BB962C8B-B14F-4D97-AF65-F5344CB8AC3E}">
        <p14:creationId xmlns:p14="http://schemas.microsoft.com/office/powerpoint/2010/main" val="13749515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AFEF7056-74AF-470C-9D2C-39C9B557FB60}"/>
              </a:ext>
            </a:extLst>
          </p:cNvPr>
          <p:cNvSpPr txBox="1"/>
          <p:nvPr/>
        </p:nvSpPr>
        <p:spPr>
          <a:xfrm>
            <a:off x="406400" y="310776"/>
            <a:ext cx="4185761" cy="830997"/>
          </a:xfrm>
          <a:prstGeom prst="rect">
            <a:avLst/>
          </a:prstGeom>
          <a:noFill/>
        </p:spPr>
        <p:txBody>
          <a:bodyPr wrap="none" rtlCol="0">
            <a:spAutoFit/>
          </a:bodyPr>
          <a:lstStyle/>
          <a:p>
            <a:r>
              <a:rPr lang="zh-CN" altLang="en-US" sz="2400" b="1" dirty="0"/>
              <a:t>描述性分析</a:t>
            </a:r>
            <a:r>
              <a:rPr lang="en-US" altLang="zh-CN" sz="2400" b="1" dirty="0"/>
              <a:t>——</a:t>
            </a:r>
            <a:r>
              <a:rPr lang="zh-CN" altLang="en-US" sz="2400" b="1" dirty="0"/>
              <a:t>球员能力分析</a:t>
            </a:r>
            <a:endParaRPr lang="en-US" altLang="zh-CN" sz="2400" b="1" dirty="0"/>
          </a:p>
          <a:p>
            <a:r>
              <a:rPr lang="zh-CN" altLang="en-US" sz="2400" dirty="0"/>
              <a:t>球场不同位置球员的对比</a:t>
            </a:r>
            <a:endParaRPr lang="en-US" altLang="zh-CN" sz="2400" dirty="0"/>
          </a:p>
        </p:txBody>
      </p:sp>
      <p:pic>
        <p:nvPicPr>
          <p:cNvPr id="4" name="图片 3">
            <a:extLst>
              <a:ext uri="{FF2B5EF4-FFF2-40B4-BE49-F238E27FC236}">
                <a16:creationId xmlns:a16="http://schemas.microsoft.com/office/drawing/2014/main" id="{802A592A-5761-42DC-9FD2-D1F100530A3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92434" y="1335183"/>
            <a:ext cx="5851959" cy="4388969"/>
          </a:xfrm>
          <a:prstGeom prst="rect">
            <a:avLst/>
          </a:prstGeom>
        </p:spPr>
      </p:pic>
    </p:spTree>
    <p:custDataLst>
      <p:tags r:id="rId1"/>
    </p:custDataLst>
    <p:extLst>
      <p:ext uri="{BB962C8B-B14F-4D97-AF65-F5344CB8AC3E}">
        <p14:creationId xmlns:p14="http://schemas.microsoft.com/office/powerpoint/2010/main" val="34453981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AFEF7056-74AF-470C-9D2C-39C9B557FB60}"/>
              </a:ext>
            </a:extLst>
          </p:cNvPr>
          <p:cNvSpPr txBox="1"/>
          <p:nvPr/>
        </p:nvSpPr>
        <p:spPr>
          <a:xfrm>
            <a:off x="406400" y="310776"/>
            <a:ext cx="4185761" cy="1200329"/>
          </a:xfrm>
          <a:prstGeom prst="rect">
            <a:avLst/>
          </a:prstGeom>
          <a:noFill/>
        </p:spPr>
        <p:txBody>
          <a:bodyPr wrap="none" rtlCol="0">
            <a:spAutoFit/>
          </a:bodyPr>
          <a:lstStyle/>
          <a:p>
            <a:r>
              <a:rPr lang="zh-CN" altLang="en-US" sz="2400" b="1" dirty="0"/>
              <a:t>描述性分析</a:t>
            </a:r>
            <a:r>
              <a:rPr lang="en-US" altLang="zh-CN" sz="2400" b="1" dirty="0"/>
              <a:t>——</a:t>
            </a:r>
            <a:r>
              <a:rPr lang="zh-CN" altLang="en-US" sz="2400" b="1" dirty="0"/>
              <a:t>球员能力分析</a:t>
            </a:r>
            <a:endParaRPr lang="en-US" altLang="zh-CN" sz="2400" b="1" dirty="0"/>
          </a:p>
          <a:p>
            <a:r>
              <a:rPr lang="zh-CN" altLang="en-US" sz="2400" dirty="0"/>
              <a:t>球场不同位置球员的对比</a:t>
            </a:r>
            <a:endParaRPr lang="en-US" altLang="zh-CN" sz="2400" dirty="0"/>
          </a:p>
          <a:p>
            <a:endParaRPr lang="en-US" altLang="zh-CN" sz="2400" b="1" dirty="0"/>
          </a:p>
        </p:txBody>
      </p:sp>
      <p:pic>
        <p:nvPicPr>
          <p:cNvPr id="4" name="图片 3">
            <a:extLst>
              <a:ext uri="{FF2B5EF4-FFF2-40B4-BE49-F238E27FC236}">
                <a16:creationId xmlns:a16="http://schemas.microsoft.com/office/drawing/2014/main" id="{125F57E8-E30C-4D0A-8B1B-B4E80D00B1B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795" y="2468730"/>
            <a:ext cx="5852358" cy="4389268"/>
          </a:xfrm>
          <a:prstGeom prst="rect">
            <a:avLst/>
          </a:prstGeom>
        </p:spPr>
      </p:pic>
      <p:pic>
        <p:nvPicPr>
          <p:cNvPr id="6" name="图片 5">
            <a:extLst>
              <a:ext uri="{FF2B5EF4-FFF2-40B4-BE49-F238E27FC236}">
                <a16:creationId xmlns:a16="http://schemas.microsoft.com/office/drawing/2014/main" id="{C32FA4BF-B8B2-457F-AA66-385B49DAB379}"/>
              </a:ext>
            </a:extLst>
          </p:cNvPr>
          <p:cNvPicPr>
            <a:picLocks noChangeAspect="1"/>
          </p:cNvPicPr>
          <p:nvPr/>
        </p:nvPicPr>
        <p:blipFill>
          <a:blip r:embed="rId4"/>
          <a:stretch>
            <a:fillRect/>
          </a:stretch>
        </p:blipFill>
        <p:spPr>
          <a:xfrm>
            <a:off x="5912574" y="2468728"/>
            <a:ext cx="5852359" cy="4389270"/>
          </a:xfrm>
          <a:prstGeom prst="rect">
            <a:avLst/>
          </a:prstGeom>
        </p:spPr>
      </p:pic>
    </p:spTree>
    <p:custDataLst>
      <p:tags r:id="rId1"/>
    </p:custDataLst>
    <p:extLst>
      <p:ext uri="{BB962C8B-B14F-4D97-AF65-F5344CB8AC3E}">
        <p14:creationId xmlns:p14="http://schemas.microsoft.com/office/powerpoint/2010/main" val="32288196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AFEF7056-74AF-470C-9D2C-39C9B557FB60}"/>
              </a:ext>
            </a:extLst>
          </p:cNvPr>
          <p:cNvSpPr txBox="1"/>
          <p:nvPr/>
        </p:nvSpPr>
        <p:spPr>
          <a:xfrm>
            <a:off x="406400" y="310776"/>
            <a:ext cx="4185761" cy="830997"/>
          </a:xfrm>
          <a:prstGeom prst="rect">
            <a:avLst/>
          </a:prstGeom>
          <a:noFill/>
        </p:spPr>
        <p:txBody>
          <a:bodyPr wrap="none" rtlCol="0">
            <a:spAutoFit/>
          </a:bodyPr>
          <a:lstStyle/>
          <a:p>
            <a:r>
              <a:rPr lang="zh-CN" altLang="en-US" sz="2400" b="1" dirty="0"/>
              <a:t>描述性分析</a:t>
            </a:r>
            <a:r>
              <a:rPr lang="en-US" altLang="zh-CN" sz="2400" b="1" dirty="0"/>
              <a:t>——</a:t>
            </a:r>
            <a:r>
              <a:rPr lang="zh-CN" altLang="en-US" sz="2400" b="1" dirty="0"/>
              <a:t>球员能力分析</a:t>
            </a:r>
            <a:endParaRPr lang="en-US" altLang="zh-CN" sz="2400" b="1" dirty="0"/>
          </a:p>
          <a:p>
            <a:r>
              <a:rPr lang="zh-CN" altLang="en-US" sz="2400" dirty="0"/>
              <a:t>球场不同位置球员的对比</a:t>
            </a:r>
            <a:endParaRPr lang="en-US" altLang="zh-CN" sz="2400" dirty="0"/>
          </a:p>
        </p:txBody>
      </p:sp>
      <p:pic>
        <p:nvPicPr>
          <p:cNvPr id="4" name="图片 3">
            <a:extLst>
              <a:ext uri="{FF2B5EF4-FFF2-40B4-BE49-F238E27FC236}">
                <a16:creationId xmlns:a16="http://schemas.microsoft.com/office/drawing/2014/main" id="{CB4D501A-433F-475F-86B3-7DE10C1C973C}"/>
              </a:ext>
            </a:extLst>
          </p:cNvPr>
          <p:cNvPicPr>
            <a:picLocks noChangeAspect="1"/>
          </p:cNvPicPr>
          <p:nvPr/>
        </p:nvPicPr>
        <p:blipFill>
          <a:blip r:embed="rId3"/>
          <a:stretch>
            <a:fillRect/>
          </a:stretch>
        </p:blipFill>
        <p:spPr>
          <a:xfrm>
            <a:off x="3498208" y="1480656"/>
            <a:ext cx="6864991" cy="5148743"/>
          </a:xfrm>
          <a:prstGeom prst="rect">
            <a:avLst/>
          </a:prstGeom>
        </p:spPr>
      </p:pic>
    </p:spTree>
    <p:custDataLst>
      <p:tags r:id="rId1"/>
    </p:custDataLst>
    <p:extLst>
      <p:ext uri="{BB962C8B-B14F-4D97-AF65-F5344CB8AC3E}">
        <p14:creationId xmlns:p14="http://schemas.microsoft.com/office/powerpoint/2010/main" val="39543915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AFEF7056-74AF-470C-9D2C-39C9B557FB60}"/>
              </a:ext>
            </a:extLst>
          </p:cNvPr>
          <p:cNvSpPr txBox="1"/>
          <p:nvPr/>
        </p:nvSpPr>
        <p:spPr>
          <a:xfrm>
            <a:off x="406400" y="310776"/>
            <a:ext cx="4185761" cy="1200329"/>
          </a:xfrm>
          <a:prstGeom prst="rect">
            <a:avLst/>
          </a:prstGeom>
          <a:noFill/>
        </p:spPr>
        <p:txBody>
          <a:bodyPr wrap="none" rtlCol="0">
            <a:spAutoFit/>
          </a:bodyPr>
          <a:lstStyle/>
          <a:p>
            <a:r>
              <a:rPr lang="zh-CN" altLang="en-US" sz="2400" b="1" dirty="0"/>
              <a:t>描述性分析</a:t>
            </a:r>
            <a:r>
              <a:rPr lang="en-US" altLang="zh-CN" sz="2400" b="1" dirty="0"/>
              <a:t>——</a:t>
            </a:r>
            <a:r>
              <a:rPr lang="zh-CN" altLang="en-US" sz="2400" b="1" dirty="0"/>
              <a:t>球员能力分析</a:t>
            </a:r>
            <a:endParaRPr lang="en-US" altLang="zh-CN" sz="2400" b="1" dirty="0"/>
          </a:p>
          <a:p>
            <a:r>
              <a:rPr lang="zh-CN" altLang="en-US" sz="2400" dirty="0"/>
              <a:t>球场不同位置球员的对比</a:t>
            </a:r>
            <a:endParaRPr lang="en-US" altLang="zh-CN" sz="2400" dirty="0"/>
          </a:p>
          <a:p>
            <a:endParaRPr lang="en-US" altLang="zh-CN" sz="2400" b="1" dirty="0"/>
          </a:p>
        </p:txBody>
      </p:sp>
      <p:pic>
        <p:nvPicPr>
          <p:cNvPr id="4" name="图片 3">
            <a:extLst>
              <a:ext uri="{FF2B5EF4-FFF2-40B4-BE49-F238E27FC236}">
                <a16:creationId xmlns:a16="http://schemas.microsoft.com/office/drawing/2014/main" id="{F79DFB29-B295-42EB-9EE4-70E3EB859CC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42650" y="1930653"/>
            <a:ext cx="5852358" cy="4389268"/>
          </a:xfrm>
          <a:prstGeom prst="rect">
            <a:avLst/>
          </a:prstGeom>
        </p:spPr>
      </p:pic>
    </p:spTree>
    <p:custDataLst>
      <p:tags r:id="rId1"/>
    </p:custDataLst>
    <p:extLst>
      <p:ext uri="{BB962C8B-B14F-4D97-AF65-F5344CB8AC3E}">
        <p14:creationId xmlns:p14="http://schemas.microsoft.com/office/powerpoint/2010/main" val="9424531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AFEF7056-74AF-470C-9D2C-39C9B557FB60}"/>
              </a:ext>
            </a:extLst>
          </p:cNvPr>
          <p:cNvSpPr txBox="1"/>
          <p:nvPr/>
        </p:nvSpPr>
        <p:spPr>
          <a:xfrm>
            <a:off x="406400" y="310776"/>
            <a:ext cx="4185761" cy="461665"/>
          </a:xfrm>
          <a:prstGeom prst="rect">
            <a:avLst/>
          </a:prstGeom>
          <a:noFill/>
        </p:spPr>
        <p:txBody>
          <a:bodyPr wrap="none" rtlCol="0">
            <a:spAutoFit/>
          </a:bodyPr>
          <a:lstStyle/>
          <a:p>
            <a:r>
              <a:rPr lang="zh-CN" altLang="en-US" sz="2400" b="1" dirty="0"/>
              <a:t>描述性分析</a:t>
            </a:r>
            <a:r>
              <a:rPr lang="en-US" altLang="zh-CN" sz="2400" b="1" dirty="0"/>
              <a:t>——</a:t>
            </a:r>
            <a:r>
              <a:rPr lang="zh-CN" altLang="en-US" sz="2400" b="1" dirty="0"/>
              <a:t>球队水平分析</a:t>
            </a:r>
            <a:endParaRPr lang="en-US" altLang="zh-CN" sz="2400" b="1" dirty="0"/>
          </a:p>
        </p:txBody>
      </p:sp>
      <p:pic>
        <p:nvPicPr>
          <p:cNvPr id="10242" name="Picture 2">
            <a:extLst>
              <a:ext uri="{FF2B5EF4-FFF2-40B4-BE49-F238E27FC236}">
                <a16:creationId xmlns:a16="http://schemas.microsoft.com/office/drawing/2014/main" id="{2C881ABC-0758-46E1-BE68-C64E372136F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20011" y="1983996"/>
            <a:ext cx="6667500" cy="4114800"/>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10465824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AFEF7056-74AF-470C-9D2C-39C9B557FB60}"/>
              </a:ext>
            </a:extLst>
          </p:cNvPr>
          <p:cNvSpPr txBox="1"/>
          <p:nvPr/>
        </p:nvSpPr>
        <p:spPr>
          <a:xfrm>
            <a:off x="406400" y="310776"/>
            <a:ext cx="4185761" cy="830997"/>
          </a:xfrm>
          <a:prstGeom prst="rect">
            <a:avLst/>
          </a:prstGeom>
          <a:noFill/>
        </p:spPr>
        <p:txBody>
          <a:bodyPr wrap="none" rtlCol="0">
            <a:spAutoFit/>
          </a:bodyPr>
          <a:lstStyle/>
          <a:p>
            <a:r>
              <a:rPr lang="zh-CN" altLang="en-US" sz="2400" b="1" dirty="0"/>
              <a:t>描述性分析</a:t>
            </a:r>
            <a:r>
              <a:rPr lang="en-US" altLang="zh-CN" sz="2400" b="1" dirty="0"/>
              <a:t>——</a:t>
            </a:r>
            <a:r>
              <a:rPr lang="zh-CN" altLang="en-US" sz="2400" b="1" dirty="0"/>
              <a:t>球队水平分析</a:t>
            </a:r>
            <a:endParaRPr lang="en-US" altLang="zh-CN" sz="2400" b="1" dirty="0"/>
          </a:p>
          <a:p>
            <a:r>
              <a:rPr lang="zh-CN" altLang="en-US" sz="2400" dirty="0"/>
              <a:t>西甲球队排行</a:t>
            </a:r>
            <a:endParaRPr lang="en-US" altLang="zh-CN" sz="2400" dirty="0"/>
          </a:p>
        </p:txBody>
      </p:sp>
      <p:pic>
        <p:nvPicPr>
          <p:cNvPr id="11266" name="Picture 2">
            <a:extLst>
              <a:ext uri="{FF2B5EF4-FFF2-40B4-BE49-F238E27FC236}">
                <a16:creationId xmlns:a16="http://schemas.microsoft.com/office/drawing/2014/main" id="{DAA21804-6A25-4F93-BE66-67C85397AB3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43492" y="1296099"/>
            <a:ext cx="6831435" cy="5123576"/>
          </a:xfrm>
          <a:prstGeom prst="rect">
            <a:avLst/>
          </a:prstGeom>
          <a:noFill/>
          <a:extLst>
            <a:ext uri="{909E8E84-426E-40DD-AFC4-6F175D3DCCD1}">
              <a14:hiddenFill xmlns:a14="http://schemas.microsoft.com/office/drawing/2010/main">
                <a:solidFill>
                  <a:srgbClr val="FFFFFF"/>
                </a:solidFill>
              </a14:hiddenFill>
            </a:ext>
          </a:extLst>
        </p:spPr>
      </p:pic>
      <p:sp>
        <p:nvSpPr>
          <p:cNvPr id="6" name="文本框 5">
            <a:extLst>
              <a:ext uri="{FF2B5EF4-FFF2-40B4-BE49-F238E27FC236}">
                <a16:creationId xmlns:a16="http://schemas.microsoft.com/office/drawing/2014/main" id="{63BB6EE1-F4F3-46A6-A861-15E75D303B62}"/>
              </a:ext>
            </a:extLst>
          </p:cNvPr>
          <p:cNvSpPr txBox="1"/>
          <p:nvPr/>
        </p:nvSpPr>
        <p:spPr>
          <a:xfrm>
            <a:off x="4043492" y="957107"/>
            <a:ext cx="6094602" cy="369332"/>
          </a:xfrm>
          <a:prstGeom prst="rect">
            <a:avLst/>
          </a:prstGeom>
          <a:noFill/>
        </p:spPr>
        <p:txBody>
          <a:bodyPr wrap="square">
            <a:spAutoFit/>
          </a:bodyPr>
          <a:lstStyle/>
          <a:p>
            <a:r>
              <a:rPr lang="en-US" altLang="zh-CN" sz="1800" dirty="0"/>
              <a:t>PageRank</a:t>
            </a:r>
          </a:p>
        </p:txBody>
      </p:sp>
    </p:spTree>
    <p:custDataLst>
      <p:tags r:id="rId1"/>
    </p:custDataLst>
    <p:extLst>
      <p:ext uri="{BB962C8B-B14F-4D97-AF65-F5344CB8AC3E}">
        <p14:creationId xmlns:p14="http://schemas.microsoft.com/office/powerpoint/2010/main" val="33119237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AFEF7056-74AF-470C-9D2C-39C9B557FB60}"/>
              </a:ext>
            </a:extLst>
          </p:cNvPr>
          <p:cNvSpPr txBox="1"/>
          <p:nvPr/>
        </p:nvSpPr>
        <p:spPr>
          <a:xfrm>
            <a:off x="406400" y="310776"/>
            <a:ext cx="4185761" cy="830997"/>
          </a:xfrm>
          <a:prstGeom prst="rect">
            <a:avLst/>
          </a:prstGeom>
          <a:noFill/>
        </p:spPr>
        <p:txBody>
          <a:bodyPr wrap="none" rtlCol="0">
            <a:spAutoFit/>
          </a:bodyPr>
          <a:lstStyle/>
          <a:p>
            <a:r>
              <a:rPr lang="zh-CN" altLang="en-US" sz="2400" b="1" dirty="0"/>
              <a:t>描述性分析</a:t>
            </a:r>
            <a:r>
              <a:rPr lang="en-US" altLang="zh-CN" sz="2400" b="1" dirty="0"/>
              <a:t>——</a:t>
            </a:r>
            <a:r>
              <a:rPr lang="zh-CN" altLang="en-US" sz="2400" b="1" dirty="0"/>
              <a:t>球队水平分析</a:t>
            </a:r>
            <a:endParaRPr lang="en-US" altLang="zh-CN" sz="2400" b="1" dirty="0"/>
          </a:p>
          <a:p>
            <a:r>
              <a:rPr lang="zh-CN" altLang="en-US" sz="2400" dirty="0"/>
              <a:t>西甲球队排行</a:t>
            </a:r>
            <a:endParaRPr lang="en-US" altLang="zh-CN" sz="2400" dirty="0"/>
          </a:p>
        </p:txBody>
      </p:sp>
      <p:graphicFrame>
        <p:nvGraphicFramePr>
          <p:cNvPr id="2" name="表格 1">
            <a:extLst>
              <a:ext uri="{FF2B5EF4-FFF2-40B4-BE49-F238E27FC236}">
                <a16:creationId xmlns:a16="http://schemas.microsoft.com/office/drawing/2014/main" id="{21F2F540-7011-407B-9FDE-FB4AA57F1B1E}"/>
              </a:ext>
            </a:extLst>
          </p:cNvPr>
          <p:cNvGraphicFramePr>
            <a:graphicFrameLocks noGrp="1"/>
          </p:cNvGraphicFramePr>
          <p:nvPr>
            <p:extLst>
              <p:ext uri="{D42A27DB-BD31-4B8C-83A1-F6EECF244321}">
                <p14:modId xmlns:p14="http://schemas.microsoft.com/office/powerpoint/2010/main" val="2080270564"/>
              </p:ext>
            </p:extLst>
          </p:nvPr>
        </p:nvGraphicFramePr>
        <p:xfrm>
          <a:off x="3466936" y="2725127"/>
          <a:ext cx="3353314" cy="1676400"/>
        </p:xfrm>
        <a:graphic>
          <a:graphicData uri="http://schemas.openxmlformats.org/drawingml/2006/table">
            <a:tbl>
              <a:tblPr firstRow="1">
                <a:tableStyleId>{8799B23B-EC83-4686-B30A-512413B5E67A}</a:tableStyleId>
              </a:tblPr>
              <a:tblGrid>
                <a:gridCol w="1053988">
                  <a:extLst>
                    <a:ext uri="{9D8B030D-6E8A-4147-A177-3AD203B41FA5}">
                      <a16:colId xmlns:a16="http://schemas.microsoft.com/office/drawing/2014/main" val="2317300148"/>
                    </a:ext>
                  </a:extLst>
                </a:gridCol>
                <a:gridCol w="1068415">
                  <a:extLst>
                    <a:ext uri="{9D8B030D-6E8A-4147-A177-3AD203B41FA5}">
                      <a16:colId xmlns:a16="http://schemas.microsoft.com/office/drawing/2014/main" val="1268169216"/>
                    </a:ext>
                  </a:extLst>
                </a:gridCol>
                <a:gridCol w="1230911">
                  <a:extLst>
                    <a:ext uri="{9D8B030D-6E8A-4147-A177-3AD203B41FA5}">
                      <a16:colId xmlns:a16="http://schemas.microsoft.com/office/drawing/2014/main" val="3535139660"/>
                    </a:ext>
                  </a:extLst>
                </a:gridCol>
              </a:tblGrid>
              <a:tr h="281549">
                <a:tc>
                  <a:txBody>
                    <a:bodyPr/>
                    <a:lstStyle/>
                    <a:p>
                      <a:pPr algn="ctr" fontAlgn="t">
                        <a:lnSpc>
                          <a:spcPct val="100000"/>
                        </a:lnSpc>
                        <a:spcBef>
                          <a:spcPts val="0"/>
                        </a:spcBef>
                        <a:spcAft>
                          <a:spcPts val="0"/>
                        </a:spcAft>
                      </a:pPr>
                      <a:r>
                        <a:rPr lang="en-US" sz="1800" b="1" dirty="0">
                          <a:solidFill>
                            <a:srgbClr val="494949"/>
                          </a:solidFill>
                          <a:effectLst/>
                        </a:rPr>
                        <a:t>team_1</a:t>
                      </a:r>
                      <a:endParaRPr lang="en-US" sz="1800" dirty="0">
                        <a:solidFill>
                          <a:srgbClr val="494949"/>
                        </a:solidFill>
                        <a:effectLst/>
                      </a:endParaRPr>
                    </a:p>
                  </a:txBody>
                  <a:tcPr marT="30480" marB="30480"/>
                </a:tc>
                <a:tc>
                  <a:txBody>
                    <a:bodyPr/>
                    <a:lstStyle/>
                    <a:p>
                      <a:pPr algn="ctr" fontAlgn="t">
                        <a:lnSpc>
                          <a:spcPct val="100000"/>
                        </a:lnSpc>
                        <a:spcBef>
                          <a:spcPts val="0"/>
                        </a:spcBef>
                        <a:spcAft>
                          <a:spcPts val="0"/>
                        </a:spcAft>
                      </a:pPr>
                      <a:r>
                        <a:rPr lang="en-US" sz="1800" b="1">
                          <a:solidFill>
                            <a:srgbClr val="494949"/>
                          </a:solidFill>
                          <a:effectLst/>
                        </a:rPr>
                        <a:t>team_2</a:t>
                      </a:r>
                      <a:endParaRPr lang="en-US" sz="1800">
                        <a:solidFill>
                          <a:srgbClr val="494949"/>
                        </a:solidFill>
                        <a:effectLst/>
                      </a:endParaRPr>
                    </a:p>
                  </a:txBody>
                  <a:tcPr marT="30480" marB="30480"/>
                </a:tc>
                <a:tc>
                  <a:txBody>
                    <a:bodyPr/>
                    <a:lstStyle/>
                    <a:p>
                      <a:pPr algn="ctr" fontAlgn="t">
                        <a:lnSpc>
                          <a:spcPct val="100000"/>
                        </a:lnSpc>
                        <a:spcBef>
                          <a:spcPts val="0"/>
                        </a:spcBef>
                        <a:spcAft>
                          <a:spcPts val="0"/>
                        </a:spcAft>
                      </a:pPr>
                      <a:r>
                        <a:rPr lang="en-US" sz="1800" b="1">
                          <a:solidFill>
                            <a:srgbClr val="494949"/>
                          </a:solidFill>
                          <a:effectLst/>
                        </a:rPr>
                        <a:t>outcome</a:t>
                      </a:r>
                      <a:endParaRPr lang="en-US" sz="1800">
                        <a:solidFill>
                          <a:srgbClr val="494949"/>
                        </a:solidFill>
                        <a:effectLst/>
                      </a:endParaRPr>
                    </a:p>
                  </a:txBody>
                  <a:tcPr marT="30480" marB="30480"/>
                </a:tc>
                <a:extLst>
                  <a:ext uri="{0D108BD9-81ED-4DB2-BD59-A6C34878D82A}">
                    <a16:rowId xmlns:a16="http://schemas.microsoft.com/office/drawing/2014/main" val="2896176804"/>
                  </a:ext>
                </a:extLst>
              </a:tr>
              <a:tr h="281549">
                <a:tc>
                  <a:txBody>
                    <a:bodyPr/>
                    <a:lstStyle/>
                    <a:p>
                      <a:pPr algn="ctr" fontAlgn="t">
                        <a:lnSpc>
                          <a:spcPct val="100000"/>
                        </a:lnSpc>
                        <a:spcBef>
                          <a:spcPts val="0"/>
                        </a:spcBef>
                        <a:spcAft>
                          <a:spcPts val="0"/>
                        </a:spcAft>
                      </a:pPr>
                      <a:r>
                        <a:rPr lang="en-US" altLang="zh-CN" sz="1800">
                          <a:solidFill>
                            <a:srgbClr val="494949"/>
                          </a:solidFill>
                          <a:effectLst/>
                        </a:rPr>
                        <a:t>9783</a:t>
                      </a:r>
                      <a:endParaRPr lang="zh-CN" altLang="en-US" sz="1800">
                        <a:solidFill>
                          <a:srgbClr val="494949"/>
                        </a:solidFill>
                        <a:effectLst/>
                      </a:endParaRPr>
                    </a:p>
                  </a:txBody>
                  <a:tcPr marT="30480" marB="30480"/>
                </a:tc>
                <a:tc>
                  <a:txBody>
                    <a:bodyPr/>
                    <a:lstStyle/>
                    <a:p>
                      <a:pPr algn="ctr" fontAlgn="t">
                        <a:lnSpc>
                          <a:spcPct val="100000"/>
                        </a:lnSpc>
                        <a:spcBef>
                          <a:spcPts val="0"/>
                        </a:spcBef>
                        <a:spcAft>
                          <a:spcPts val="0"/>
                        </a:spcAft>
                      </a:pPr>
                      <a:r>
                        <a:rPr lang="en-US" altLang="zh-CN" sz="1800" dirty="0">
                          <a:solidFill>
                            <a:srgbClr val="494949"/>
                          </a:solidFill>
                          <a:effectLst/>
                        </a:rPr>
                        <a:t>10278</a:t>
                      </a:r>
                      <a:endParaRPr lang="zh-CN" altLang="en-US" sz="1800" dirty="0">
                        <a:solidFill>
                          <a:srgbClr val="494949"/>
                        </a:solidFill>
                        <a:effectLst/>
                      </a:endParaRPr>
                    </a:p>
                  </a:txBody>
                  <a:tcPr marT="30480" marB="30480"/>
                </a:tc>
                <a:tc>
                  <a:txBody>
                    <a:bodyPr/>
                    <a:lstStyle/>
                    <a:p>
                      <a:pPr algn="ctr" fontAlgn="t">
                        <a:lnSpc>
                          <a:spcPct val="100000"/>
                        </a:lnSpc>
                        <a:spcBef>
                          <a:spcPts val="0"/>
                        </a:spcBef>
                        <a:spcAft>
                          <a:spcPts val="0"/>
                        </a:spcAft>
                      </a:pPr>
                      <a:r>
                        <a:rPr lang="en-US" altLang="zh-CN" sz="1800">
                          <a:solidFill>
                            <a:srgbClr val="494949"/>
                          </a:solidFill>
                          <a:effectLst/>
                        </a:rPr>
                        <a:t>1</a:t>
                      </a:r>
                      <a:endParaRPr lang="zh-CN" altLang="en-US" sz="1800">
                        <a:solidFill>
                          <a:srgbClr val="494949"/>
                        </a:solidFill>
                        <a:effectLst/>
                      </a:endParaRPr>
                    </a:p>
                  </a:txBody>
                  <a:tcPr marT="30480" marB="30480"/>
                </a:tc>
                <a:extLst>
                  <a:ext uri="{0D108BD9-81ED-4DB2-BD59-A6C34878D82A}">
                    <a16:rowId xmlns:a16="http://schemas.microsoft.com/office/drawing/2014/main" val="862562943"/>
                  </a:ext>
                </a:extLst>
              </a:tr>
              <a:tr h="281549">
                <a:tc>
                  <a:txBody>
                    <a:bodyPr/>
                    <a:lstStyle/>
                    <a:p>
                      <a:pPr algn="ctr" fontAlgn="t">
                        <a:lnSpc>
                          <a:spcPct val="100000"/>
                        </a:lnSpc>
                        <a:spcBef>
                          <a:spcPts val="0"/>
                        </a:spcBef>
                        <a:spcAft>
                          <a:spcPts val="0"/>
                        </a:spcAft>
                      </a:pPr>
                      <a:r>
                        <a:rPr lang="en-US" altLang="zh-CN" sz="1800">
                          <a:solidFill>
                            <a:srgbClr val="494949"/>
                          </a:solidFill>
                          <a:effectLst/>
                        </a:rPr>
                        <a:t>8634</a:t>
                      </a:r>
                      <a:endParaRPr lang="zh-CN" altLang="en-US" sz="1800">
                        <a:solidFill>
                          <a:srgbClr val="494949"/>
                        </a:solidFill>
                        <a:effectLst/>
                      </a:endParaRPr>
                    </a:p>
                  </a:txBody>
                  <a:tcPr marT="30480" marB="30480"/>
                </a:tc>
                <a:tc>
                  <a:txBody>
                    <a:bodyPr/>
                    <a:lstStyle/>
                    <a:p>
                      <a:pPr algn="ctr" fontAlgn="t">
                        <a:lnSpc>
                          <a:spcPct val="100000"/>
                        </a:lnSpc>
                        <a:spcBef>
                          <a:spcPts val="0"/>
                        </a:spcBef>
                        <a:spcAft>
                          <a:spcPts val="0"/>
                        </a:spcAft>
                      </a:pPr>
                      <a:r>
                        <a:rPr lang="en-US" altLang="zh-CN" sz="1800">
                          <a:solidFill>
                            <a:srgbClr val="494949"/>
                          </a:solidFill>
                          <a:effectLst/>
                        </a:rPr>
                        <a:t>10278</a:t>
                      </a:r>
                      <a:endParaRPr lang="zh-CN" altLang="en-US" sz="1800">
                        <a:solidFill>
                          <a:srgbClr val="494949"/>
                        </a:solidFill>
                        <a:effectLst/>
                      </a:endParaRPr>
                    </a:p>
                  </a:txBody>
                  <a:tcPr marT="30480" marB="30480"/>
                </a:tc>
                <a:tc>
                  <a:txBody>
                    <a:bodyPr/>
                    <a:lstStyle/>
                    <a:p>
                      <a:pPr algn="ctr" fontAlgn="t">
                        <a:lnSpc>
                          <a:spcPct val="100000"/>
                        </a:lnSpc>
                        <a:spcBef>
                          <a:spcPts val="0"/>
                        </a:spcBef>
                        <a:spcAft>
                          <a:spcPts val="0"/>
                        </a:spcAft>
                      </a:pPr>
                      <a:r>
                        <a:rPr lang="en-US" altLang="zh-CN" sz="1800">
                          <a:solidFill>
                            <a:srgbClr val="494949"/>
                          </a:solidFill>
                          <a:effectLst/>
                        </a:rPr>
                        <a:t>1</a:t>
                      </a:r>
                      <a:endParaRPr lang="zh-CN" altLang="en-US" sz="1800">
                        <a:solidFill>
                          <a:srgbClr val="494949"/>
                        </a:solidFill>
                        <a:effectLst/>
                      </a:endParaRPr>
                    </a:p>
                  </a:txBody>
                  <a:tcPr marT="30480" marB="30480"/>
                </a:tc>
                <a:extLst>
                  <a:ext uri="{0D108BD9-81ED-4DB2-BD59-A6C34878D82A}">
                    <a16:rowId xmlns:a16="http://schemas.microsoft.com/office/drawing/2014/main" val="693966772"/>
                  </a:ext>
                </a:extLst>
              </a:tr>
              <a:tr h="281549">
                <a:tc>
                  <a:txBody>
                    <a:bodyPr/>
                    <a:lstStyle/>
                    <a:p>
                      <a:pPr algn="ctr" fontAlgn="t">
                        <a:lnSpc>
                          <a:spcPct val="100000"/>
                        </a:lnSpc>
                        <a:spcBef>
                          <a:spcPts val="0"/>
                        </a:spcBef>
                        <a:spcAft>
                          <a:spcPts val="0"/>
                        </a:spcAft>
                      </a:pPr>
                      <a:r>
                        <a:rPr lang="en-US" altLang="zh-CN" sz="1800">
                          <a:solidFill>
                            <a:srgbClr val="494949"/>
                          </a:solidFill>
                          <a:effectLst/>
                        </a:rPr>
                        <a:t>8302</a:t>
                      </a:r>
                      <a:endParaRPr lang="zh-CN" altLang="en-US" sz="1800">
                        <a:solidFill>
                          <a:srgbClr val="494949"/>
                        </a:solidFill>
                        <a:effectLst/>
                      </a:endParaRPr>
                    </a:p>
                  </a:txBody>
                  <a:tcPr marT="30480" marB="30480"/>
                </a:tc>
                <a:tc>
                  <a:txBody>
                    <a:bodyPr/>
                    <a:lstStyle/>
                    <a:p>
                      <a:pPr algn="ctr" fontAlgn="t">
                        <a:lnSpc>
                          <a:spcPct val="100000"/>
                        </a:lnSpc>
                        <a:spcBef>
                          <a:spcPts val="0"/>
                        </a:spcBef>
                        <a:spcAft>
                          <a:spcPts val="0"/>
                        </a:spcAft>
                      </a:pPr>
                      <a:r>
                        <a:rPr lang="en-US" altLang="zh-CN" sz="1800">
                          <a:solidFill>
                            <a:srgbClr val="494949"/>
                          </a:solidFill>
                          <a:effectLst/>
                        </a:rPr>
                        <a:t>10278</a:t>
                      </a:r>
                      <a:endParaRPr lang="zh-CN" altLang="en-US" sz="1800">
                        <a:solidFill>
                          <a:srgbClr val="494949"/>
                        </a:solidFill>
                        <a:effectLst/>
                      </a:endParaRPr>
                    </a:p>
                  </a:txBody>
                  <a:tcPr marT="30480" marB="30480"/>
                </a:tc>
                <a:tc>
                  <a:txBody>
                    <a:bodyPr/>
                    <a:lstStyle/>
                    <a:p>
                      <a:pPr algn="ctr" fontAlgn="t">
                        <a:lnSpc>
                          <a:spcPct val="100000"/>
                        </a:lnSpc>
                        <a:spcBef>
                          <a:spcPts val="0"/>
                        </a:spcBef>
                        <a:spcAft>
                          <a:spcPts val="0"/>
                        </a:spcAft>
                      </a:pPr>
                      <a:r>
                        <a:rPr lang="en-US" altLang="zh-CN" sz="1800">
                          <a:solidFill>
                            <a:srgbClr val="494949"/>
                          </a:solidFill>
                          <a:effectLst/>
                        </a:rPr>
                        <a:t>1</a:t>
                      </a:r>
                      <a:endParaRPr lang="zh-CN" altLang="en-US" sz="1800">
                        <a:solidFill>
                          <a:srgbClr val="494949"/>
                        </a:solidFill>
                        <a:effectLst/>
                      </a:endParaRPr>
                    </a:p>
                  </a:txBody>
                  <a:tcPr marT="30480" marB="30480"/>
                </a:tc>
                <a:extLst>
                  <a:ext uri="{0D108BD9-81ED-4DB2-BD59-A6C34878D82A}">
                    <a16:rowId xmlns:a16="http://schemas.microsoft.com/office/drawing/2014/main" val="2334487880"/>
                  </a:ext>
                </a:extLst>
              </a:tr>
              <a:tr h="281549">
                <a:tc>
                  <a:txBody>
                    <a:bodyPr/>
                    <a:lstStyle/>
                    <a:p>
                      <a:pPr algn="ctr" fontAlgn="t">
                        <a:lnSpc>
                          <a:spcPct val="100000"/>
                        </a:lnSpc>
                        <a:spcBef>
                          <a:spcPts val="0"/>
                        </a:spcBef>
                        <a:spcAft>
                          <a:spcPts val="0"/>
                        </a:spcAft>
                      </a:pPr>
                      <a:r>
                        <a:rPr lang="en-US" altLang="zh-CN" sz="1800">
                          <a:solidFill>
                            <a:srgbClr val="494949"/>
                          </a:solidFill>
                          <a:effectLst/>
                        </a:rPr>
                        <a:t>8560</a:t>
                      </a:r>
                      <a:endParaRPr lang="zh-CN" altLang="en-US" sz="1800">
                        <a:solidFill>
                          <a:srgbClr val="494949"/>
                        </a:solidFill>
                        <a:effectLst/>
                      </a:endParaRPr>
                    </a:p>
                  </a:txBody>
                  <a:tcPr marT="30480" marB="30480"/>
                </a:tc>
                <a:tc>
                  <a:txBody>
                    <a:bodyPr/>
                    <a:lstStyle/>
                    <a:p>
                      <a:pPr algn="ctr" fontAlgn="t">
                        <a:lnSpc>
                          <a:spcPct val="100000"/>
                        </a:lnSpc>
                        <a:spcBef>
                          <a:spcPts val="0"/>
                        </a:spcBef>
                        <a:spcAft>
                          <a:spcPts val="0"/>
                        </a:spcAft>
                      </a:pPr>
                      <a:r>
                        <a:rPr lang="en-US" altLang="zh-CN" sz="1800">
                          <a:solidFill>
                            <a:srgbClr val="494949"/>
                          </a:solidFill>
                          <a:effectLst/>
                        </a:rPr>
                        <a:t>10278</a:t>
                      </a:r>
                      <a:endParaRPr lang="zh-CN" altLang="en-US" sz="1800">
                        <a:solidFill>
                          <a:srgbClr val="494949"/>
                        </a:solidFill>
                        <a:effectLst/>
                      </a:endParaRPr>
                    </a:p>
                  </a:txBody>
                  <a:tcPr marT="30480" marB="30480"/>
                </a:tc>
                <a:tc>
                  <a:txBody>
                    <a:bodyPr/>
                    <a:lstStyle/>
                    <a:p>
                      <a:pPr algn="ctr" fontAlgn="t">
                        <a:lnSpc>
                          <a:spcPct val="100000"/>
                        </a:lnSpc>
                        <a:spcBef>
                          <a:spcPts val="0"/>
                        </a:spcBef>
                        <a:spcAft>
                          <a:spcPts val="0"/>
                        </a:spcAft>
                      </a:pPr>
                      <a:r>
                        <a:rPr lang="en-US" altLang="zh-CN" sz="1800" dirty="0">
                          <a:solidFill>
                            <a:srgbClr val="494949"/>
                          </a:solidFill>
                          <a:effectLst/>
                        </a:rPr>
                        <a:t>2</a:t>
                      </a:r>
                      <a:endParaRPr lang="zh-CN" altLang="en-US" sz="1800" dirty="0">
                        <a:solidFill>
                          <a:srgbClr val="494949"/>
                        </a:solidFill>
                        <a:effectLst/>
                      </a:endParaRPr>
                    </a:p>
                  </a:txBody>
                  <a:tcPr marT="30480" marB="30480"/>
                </a:tc>
                <a:extLst>
                  <a:ext uri="{0D108BD9-81ED-4DB2-BD59-A6C34878D82A}">
                    <a16:rowId xmlns:a16="http://schemas.microsoft.com/office/drawing/2014/main" val="229445715"/>
                  </a:ext>
                </a:extLst>
              </a:tr>
            </a:tbl>
          </a:graphicData>
        </a:graphic>
      </p:graphicFrame>
      <p:sp>
        <p:nvSpPr>
          <p:cNvPr id="4" name="Rectangle 1">
            <a:extLst>
              <a:ext uri="{FF2B5EF4-FFF2-40B4-BE49-F238E27FC236}">
                <a16:creationId xmlns:a16="http://schemas.microsoft.com/office/drawing/2014/main" id="{5368D781-4847-4285-91B0-5357340DBE88}"/>
              </a:ext>
            </a:extLst>
          </p:cNvPr>
          <p:cNvSpPr>
            <a:spLocks noChangeArrowheads="1"/>
          </p:cNvSpPr>
          <p:nvPr/>
        </p:nvSpPr>
        <p:spPr bwMode="auto">
          <a:xfrm>
            <a:off x="5207000" y="28035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custDataLst>
      <p:tags r:id="rId1"/>
    </p:custDataLst>
    <p:extLst>
      <p:ext uri="{BB962C8B-B14F-4D97-AF65-F5344CB8AC3E}">
        <p14:creationId xmlns:p14="http://schemas.microsoft.com/office/powerpoint/2010/main" val="4812836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AFEF7056-74AF-470C-9D2C-39C9B557FB60}"/>
              </a:ext>
            </a:extLst>
          </p:cNvPr>
          <p:cNvSpPr txBox="1"/>
          <p:nvPr/>
        </p:nvSpPr>
        <p:spPr>
          <a:xfrm>
            <a:off x="406400" y="310776"/>
            <a:ext cx="4185761" cy="830997"/>
          </a:xfrm>
          <a:prstGeom prst="rect">
            <a:avLst/>
          </a:prstGeom>
          <a:noFill/>
        </p:spPr>
        <p:txBody>
          <a:bodyPr wrap="none" rtlCol="0">
            <a:spAutoFit/>
          </a:bodyPr>
          <a:lstStyle/>
          <a:p>
            <a:r>
              <a:rPr lang="zh-CN" altLang="en-US" sz="2400" b="1" dirty="0"/>
              <a:t>描述性分析</a:t>
            </a:r>
            <a:r>
              <a:rPr lang="en-US" altLang="zh-CN" sz="2400" b="1" dirty="0"/>
              <a:t>——</a:t>
            </a:r>
            <a:r>
              <a:rPr lang="zh-CN" altLang="en-US" sz="2400" b="1" dirty="0"/>
              <a:t>球队水平分析</a:t>
            </a:r>
            <a:endParaRPr lang="en-US" altLang="zh-CN" sz="2400" b="1" dirty="0"/>
          </a:p>
          <a:p>
            <a:r>
              <a:rPr lang="zh-CN" altLang="en-US" sz="2400" dirty="0"/>
              <a:t>西甲球队排行</a:t>
            </a:r>
            <a:endParaRPr lang="en-US" altLang="zh-CN" sz="2400" dirty="0"/>
          </a:p>
        </p:txBody>
      </p:sp>
      <p:sp>
        <p:nvSpPr>
          <p:cNvPr id="4" name="Rectangle 1">
            <a:extLst>
              <a:ext uri="{FF2B5EF4-FFF2-40B4-BE49-F238E27FC236}">
                <a16:creationId xmlns:a16="http://schemas.microsoft.com/office/drawing/2014/main" id="{5368D781-4847-4285-91B0-5357340DBE88}"/>
              </a:ext>
            </a:extLst>
          </p:cNvPr>
          <p:cNvSpPr>
            <a:spLocks noChangeArrowheads="1"/>
          </p:cNvSpPr>
          <p:nvPr/>
        </p:nvSpPr>
        <p:spPr bwMode="auto">
          <a:xfrm>
            <a:off x="5207000" y="28035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13314" name="Picture 2">
            <a:extLst>
              <a:ext uri="{FF2B5EF4-FFF2-40B4-BE49-F238E27FC236}">
                <a16:creationId xmlns:a16="http://schemas.microsoft.com/office/drawing/2014/main" id="{EE548EF6-5113-4B52-8F75-B2A37C382B6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37751" y="1900106"/>
            <a:ext cx="6667500" cy="4114800"/>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26176118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AFEF7056-74AF-470C-9D2C-39C9B557FB60}"/>
              </a:ext>
            </a:extLst>
          </p:cNvPr>
          <p:cNvSpPr txBox="1"/>
          <p:nvPr/>
        </p:nvSpPr>
        <p:spPr>
          <a:xfrm>
            <a:off x="406400" y="310776"/>
            <a:ext cx="4185761" cy="830997"/>
          </a:xfrm>
          <a:prstGeom prst="rect">
            <a:avLst/>
          </a:prstGeom>
          <a:noFill/>
        </p:spPr>
        <p:txBody>
          <a:bodyPr wrap="none" rtlCol="0">
            <a:spAutoFit/>
          </a:bodyPr>
          <a:lstStyle/>
          <a:p>
            <a:r>
              <a:rPr lang="zh-CN" altLang="en-US" sz="2400" b="1" dirty="0"/>
              <a:t>描述性分析</a:t>
            </a:r>
            <a:r>
              <a:rPr lang="en-US" altLang="zh-CN" sz="2400" b="1" dirty="0"/>
              <a:t>——</a:t>
            </a:r>
            <a:r>
              <a:rPr lang="zh-CN" altLang="en-US" sz="2400" b="1" dirty="0"/>
              <a:t>球队水平分析</a:t>
            </a:r>
            <a:endParaRPr lang="en-US" altLang="zh-CN" sz="2400" b="1" dirty="0"/>
          </a:p>
          <a:p>
            <a:r>
              <a:rPr lang="zh-CN" altLang="en-US" sz="2400" dirty="0"/>
              <a:t>全体球队排行</a:t>
            </a:r>
            <a:endParaRPr lang="en-US" altLang="zh-CN" sz="2400" dirty="0"/>
          </a:p>
        </p:txBody>
      </p:sp>
      <p:sp>
        <p:nvSpPr>
          <p:cNvPr id="4" name="Rectangle 1">
            <a:extLst>
              <a:ext uri="{FF2B5EF4-FFF2-40B4-BE49-F238E27FC236}">
                <a16:creationId xmlns:a16="http://schemas.microsoft.com/office/drawing/2014/main" id="{5368D781-4847-4285-91B0-5357340DBE88}"/>
              </a:ext>
            </a:extLst>
          </p:cNvPr>
          <p:cNvSpPr>
            <a:spLocks noChangeArrowheads="1"/>
          </p:cNvSpPr>
          <p:nvPr/>
        </p:nvSpPr>
        <p:spPr bwMode="auto">
          <a:xfrm>
            <a:off x="5207000" y="28035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14338" name="Picture 2">
            <a:extLst>
              <a:ext uri="{FF2B5EF4-FFF2-40B4-BE49-F238E27FC236}">
                <a16:creationId xmlns:a16="http://schemas.microsoft.com/office/drawing/2014/main" id="{28EE9E8F-F38A-4324-82D8-3DDC6AF68C3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62250" y="1816217"/>
            <a:ext cx="6667500" cy="4114800"/>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28006571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6518CDA2-9421-4AFA-8F26-0BD785739F46}"/>
              </a:ext>
            </a:extLst>
          </p:cNvPr>
          <p:cNvSpPr txBox="1"/>
          <p:nvPr/>
        </p:nvSpPr>
        <p:spPr>
          <a:xfrm>
            <a:off x="406400" y="310776"/>
            <a:ext cx="1723549" cy="461665"/>
          </a:xfrm>
          <a:prstGeom prst="rect">
            <a:avLst/>
          </a:prstGeom>
          <a:noFill/>
        </p:spPr>
        <p:txBody>
          <a:bodyPr wrap="none" rtlCol="0">
            <a:spAutoFit/>
          </a:bodyPr>
          <a:lstStyle/>
          <a:p>
            <a:r>
              <a:rPr lang="zh-CN" altLang="en-US" sz="2400" b="1" dirty="0"/>
              <a:t>数据集简介</a:t>
            </a:r>
          </a:p>
        </p:txBody>
      </p:sp>
      <p:sp>
        <p:nvSpPr>
          <p:cNvPr id="3" name="文本框 2">
            <a:extLst>
              <a:ext uri="{FF2B5EF4-FFF2-40B4-BE49-F238E27FC236}">
                <a16:creationId xmlns:a16="http://schemas.microsoft.com/office/drawing/2014/main" id="{19EC449F-1B3E-4F38-9A22-B316ABDAC155}"/>
              </a:ext>
            </a:extLst>
          </p:cNvPr>
          <p:cNvSpPr txBox="1"/>
          <p:nvPr/>
        </p:nvSpPr>
        <p:spPr>
          <a:xfrm>
            <a:off x="406400" y="1670174"/>
            <a:ext cx="9675906" cy="2585323"/>
          </a:xfrm>
          <a:prstGeom prst="rect">
            <a:avLst/>
          </a:prstGeom>
          <a:noFill/>
        </p:spPr>
        <p:txBody>
          <a:bodyPr wrap="square" rtlCol="0">
            <a:spAutoFit/>
          </a:bodyPr>
          <a:lstStyle/>
          <a:p>
            <a:r>
              <a:rPr lang="zh-CN" altLang="en-US" dirty="0">
                <a:solidFill>
                  <a:srgbClr val="494949"/>
                </a:solidFill>
                <a:latin typeface="Microsoft YaHei" panose="020B0503020204020204" pitchFamily="34" charset="-122"/>
                <a:ea typeface="Microsoft YaHei" panose="020B0503020204020204" pitchFamily="34" charset="-122"/>
              </a:rPr>
              <a:t>欧洲足球数据集（</a:t>
            </a:r>
            <a:r>
              <a:rPr lang="en-US" altLang="zh-CN" dirty="0">
                <a:solidFill>
                  <a:srgbClr val="494949"/>
                </a:solidFill>
                <a:latin typeface="Microsoft YaHei" panose="020B0503020204020204" pitchFamily="34" charset="-122"/>
                <a:ea typeface="Microsoft YaHei" panose="020B0503020204020204" pitchFamily="34" charset="-122"/>
              </a:rPr>
              <a:t>European Soccer Database</a:t>
            </a:r>
            <a:r>
              <a:rPr lang="zh-CN" altLang="en-US" dirty="0">
                <a:solidFill>
                  <a:srgbClr val="494949"/>
                </a:solidFill>
                <a:latin typeface="Microsoft YaHei" panose="020B0503020204020204" pitchFamily="34" charset="-122"/>
                <a:ea typeface="Microsoft YaHei" panose="020B0503020204020204" pitchFamily="34" charset="-122"/>
              </a:rPr>
              <a:t>）有着丰富的球队、球员以及比赛数据。</a:t>
            </a:r>
            <a:endParaRPr lang="en-US" altLang="zh-CN" dirty="0">
              <a:solidFill>
                <a:srgbClr val="494949"/>
              </a:solidFill>
              <a:latin typeface="Microsoft YaHei" panose="020B0503020204020204" pitchFamily="34" charset="-122"/>
              <a:ea typeface="Microsoft YaHei" panose="020B0503020204020204" pitchFamily="34" charset="-122"/>
            </a:endParaRPr>
          </a:p>
          <a:p>
            <a:endParaRPr lang="en-US" altLang="zh-CN" dirty="0">
              <a:solidFill>
                <a:srgbClr val="494949"/>
              </a:solidFill>
              <a:latin typeface="Microsoft YaHei" panose="020B0503020204020204" pitchFamily="34" charset="-122"/>
              <a:ea typeface="Microsoft YaHei" panose="020B0503020204020204" pitchFamily="34" charset="-122"/>
            </a:endParaRPr>
          </a:p>
          <a:p>
            <a:endParaRPr lang="en-US" altLang="zh-CN" dirty="0">
              <a:solidFill>
                <a:srgbClr val="494949"/>
              </a:solidFill>
              <a:latin typeface="微软雅黑" panose="020B0503020204020204" charset="-122"/>
              <a:ea typeface="微软雅黑" panose="020B0503020204020204" charset="-122"/>
            </a:endParaRPr>
          </a:p>
          <a:p>
            <a:endParaRPr lang="en-US" altLang="zh-CN" dirty="0">
              <a:solidFill>
                <a:srgbClr val="494949"/>
              </a:solidFill>
              <a:latin typeface="微软雅黑" panose="020B0503020204020204" charset="-122"/>
              <a:ea typeface="微软雅黑" panose="020B0503020204020204" charset="-122"/>
            </a:endParaRPr>
          </a:p>
          <a:p>
            <a:pPr marL="285750" indent="-285750">
              <a:buFont typeface="Arial" panose="020B0604020202020204" pitchFamily="34" charset="0"/>
              <a:buChar char="•"/>
            </a:pPr>
            <a:r>
              <a:rPr lang="zh-CN" altLang="en-US" dirty="0">
                <a:solidFill>
                  <a:srgbClr val="494949"/>
                </a:solidFill>
                <a:latin typeface="Microsoft YaHei" panose="020B0503020204020204" pitchFamily="34" charset="-122"/>
                <a:ea typeface="Microsoft YaHei" panose="020B0503020204020204" pitchFamily="34" charset="-122"/>
              </a:rPr>
              <a:t>超过 </a:t>
            </a:r>
            <a:r>
              <a:rPr lang="en-US" altLang="zh-CN" dirty="0">
                <a:solidFill>
                  <a:srgbClr val="494949"/>
                </a:solidFill>
                <a:latin typeface="Microsoft YaHei" panose="020B0503020204020204" pitchFamily="34" charset="-122"/>
                <a:ea typeface="Microsoft YaHei" panose="020B0503020204020204" pitchFamily="34" charset="-122"/>
              </a:rPr>
              <a:t>25000 </a:t>
            </a:r>
            <a:r>
              <a:rPr lang="zh-CN" altLang="en-US" dirty="0">
                <a:solidFill>
                  <a:srgbClr val="494949"/>
                </a:solidFill>
                <a:latin typeface="Microsoft YaHei" panose="020B0503020204020204" pitchFamily="34" charset="-122"/>
                <a:ea typeface="Microsoft YaHei" panose="020B0503020204020204" pitchFamily="34" charset="-122"/>
              </a:rPr>
              <a:t>次的比赛数据</a:t>
            </a:r>
            <a:endParaRPr lang="en-US" altLang="zh-CN" dirty="0">
              <a:solidFill>
                <a:srgbClr val="494949"/>
              </a:solidFill>
              <a:latin typeface="Microsoft YaHei" panose="020B0503020204020204" pitchFamily="34" charset="-122"/>
              <a:ea typeface="Microsoft YaHei" panose="020B0503020204020204" pitchFamily="34" charset="-122"/>
            </a:endParaRPr>
          </a:p>
          <a:p>
            <a:pPr marL="285750" indent="-285750">
              <a:buFont typeface="Arial" panose="020B0604020202020204" pitchFamily="34" charset="0"/>
              <a:buChar char="•"/>
            </a:pPr>
            <a:r>
              <a:rPr lang="zh-CN" altLang="en-US" dirty="0">
                <a:solidFill>
                  <a:srgbClr val="494949"/>
                </a:solidFill>
                <a:latin typeface="Microsoft YaHei" panose="020B0503020204020204" pitchFamily="34" charset="-122"/>
                <a:ea typeface="Microsoft YaHei" panose="020B0503020204020204" pitchFamily="34" charset="-122"/>
              </a:rPr>
              <a:t>超过 </a:t>
            </a:r>
            <a:r>
              <a:rPr lang="en-US" altLang="zh-CN" dirty="0">
                <a:solidFill>
                  <a:srgbClr val="494949"/>
                </a:solidFill>
                <a:latin typeface="Microsoft YaHei" panose="020B0503020204020204" pitchFamily="34" charset="-122"/>
                <a:ea typeface="Microsoft YaHei" panose="020B0503020204020204" pitchFamily="34" charset="-122"/>
              </a:rPr>
              <a:t>10000 </a:t>
            </a:r>
            <a:r>
              <a:rPr lang="zh-CN" altLang="en-US" dirty="0">
                <a:solidFill>
                  <a:srgbClr val="494949"/>
                </a:solidFill>
                <a:latin typeface="Microsoft YaHei" panose="020B0503020204020204" pitchFamily="34" charset="-122"/>
                <a:ea typeface="Microsoft YaHei" panose="020B0503020204020204" pitchFamily="34" charset="-122"/>
              </a:rPr>
              <a:t>名球员的数据</a:t>
            </a:r>
            <a:endParaRPr lang="en-US" altLang="zh-CN" dirty="0">
              <a:solidFill>
                <a:srgbClr val="494949"/>
              </a:solidFill>
              <a:latin typeface="Microsoft YaHei" panose="020B0503020204020204" pitchFamily="34" charset="-122"/>
              <a:ea typeface="Microsoft YaHei" panose="020B0503020204020204" pitchFamily="34" charset="-122"/>
            </a:endParaRPr>
          </a:p>
          <a:p>
            <a:pPr marL="285750" indent="-285750">
              <a:buFont typeface="Arial" panose="020B0604020202020204" pitchFamily="34" charset="0"/>
              <a:buChar char="•"/>
            </a:pPr>
            <a:r>
              <a:rPr lang="zh-CN" altLang="en-US" dirty="0">
                <a:solidFill>
                  <a:srgbClr val="494949"/>
                </a:solidFill>
                <a:latin typeface="Microsoft YaHei" panose="020B0503020204020204" pitchFamily="34" charset="-122"/>
                <a:ea typeface="Microsoft YaHei" panose="020B0503020204020204" pitchFamily="34" charset="-122"/>
              </a:rPr>
              <a:t>全部来自于</a:t>
            </a:r>
            <a:r>
              <a:rPr lang="en-US" altLang="zh-CN" dirty="0">
                <a:solidFill>
                  <a:srgbClr val="494949"/>
                </a:solidFill>
                <a:latin typeface="Microsoft YaHei" panose="020B0503020204020204" pitchFamily="34" charset="-122"/>
                <a:ea typeface="Microsoft YaHei" panose="020B0503020204020204" pitchFamily="34" charset="-122"/>
              </a:rPr>
              <a:t>11</a:t>
            </a:r>
            <a:r>
              <a:rPr lang="zh-CN" altLang="en-US" dirty="0">
                <a:solidFill>
                  <a:srgbClr val="494949"/>
                </a:solidFill>
                <a:latin typeface="Microsoft YaHei" panose="020B0503020204020204" pitchFamily="34" charset="-122"/>
                <a:ea typeface="Microsoft YaHei" panose="020B0503020204020204" pitchFamily="34" charset="-122"/>
              </a:rPr>
              <a:t>个欧洲国家各自的国内顶级联赛</a:t>
            </a:r>
            <a:endParaRPr lang="en-US" altLang="zh-CN" dirty="0">
              <a:solidFill>
                <a:srgbClr val="494949"/>
              </a:solidFill>
              <a:latin typeface="Microsoft YaHei" panose="020B0503020204020204" pitchFamily="34" charset="-122"/>
              <a:ea typeface="Microsoft YaHei" panose="020B0503020204020204" pitchFamily="34" charset="-122"/>
            </a:endParaRPr>
          </a:p>
          <a:p>
            <a:pPr marL="285750" indent="-285750">
              <a:buFont typeface="Arial" panose="020B0604020202020204" pitchFamily="34" charset="0"/>
              <a:buChar char="•"/>
            </a:pPr>
            <a:r>
              <a:rPr lang="zh-CN" altLang="en-US" dirty="0">
                <a:solidFill>
                  <a:srgbClr val="494949"/>
                </a:solidFill>
                <a:latin typeface="Microsoft YaHei" panose="020B0503020204020204" pitchFamily="34" charset="-122"/>
                <a:ea typeface="Microsoft YaHei" panose="020B0503020204020204" pitchFamily="34" charset="-122"/>
              </a:rPr>
              <a:t>球员和球队的能力数据来源于 </a:t>
            </a:r>
            <a:r>
              <a:rPr lang="en-US" altLang="zh-CN" dirty="0">
                <a:solidFill>
                  <a:srgbClr val="494949"/>
                </a:solidFill>
                <a:latin typeface="Microsoft YaHei" panose="020B0503020204020204" pitchFamily="34" charset="-122"/>
                <a:ea typeface="Microsoft YaHei" panose="020B0503020204020204" pitchFamily="34" charset="-122"/>
              </a:rPr>
              <a:t>EA </a:t>
            </a:r>
            <a:r>
              <a:rPr lang="zh-CN" altLang="en-US" dirty="0">
                <a:solidFill>
                  <a:srgbClr val="494949"/>
                </a:solidFill>
                <a:latin typeface="Microsoft YaHei" panose="020B0503020204020204" pitchFamily="34" charset="-122"/>
                <a:ea typeface="Microsoft YaHei" panose="020B0503020204020204" pitchFamily="34" charset="-122"/>
              </a:rPr>
              <a:t>游戏 </a:t>
            </a:r>
            <a:r>
              <a:rPr lang="en-US" altLang="zh-CN" dirty="0">
                <a:solidFill>
                  <a:srgbClr val="494949"/>
                </a:solidFill>
                <a:latin typeface="Microsoft YaHei" panose="020B0503020204020204" pitchFamily="34" charset="-122"/>
                <a:ea typeface="Microsoft YaHei" panose="020B0503020204020204" pitchFamily="34" charset="-122"/>
              </a:rPr>
              <a:t>FIFA </a:t>
            </a:r>
            <a:r>
              <a:rPr lang="zh-CN" altLang="en-US" dirty="0">
                <a:solidFill>
                  <a:srgbClr val="494949"/>
                </a:solidFill>
                <a:latin typeface="Microsoft YaHei" panose="020B0503020204020204" pitchFamily="34" charset="-122"/>
                <a:ea typeface="Microsoft YaHei" panose="020B0503020204020204" pitchFamily="34" charset="-122"/>
              </a:rPr>
              <a:t>的内容</a:t>
            </a:r>
            <a:endParaRPr lang="en-US" altLang="zh-CN" dirty="0">
              <a:solidFill>
                <a:srgbClr val="494949"/>
              </a:solidFill>
              <a:latin typeface="Microsoft YaHei" panose="020B0503020204020204" pitchFamily="34" charset="-122"/>
              <a:ea typeface="Microsoft YaHei" panose="020B0503020204020204" pitchFamily="34" charset="-122"/>
            </a:endParaRPr>
          </a:p>
          <a:p>
            <a:pPr marL="285750" indent="-285750">
              <a:buFont typeface="Arial" panose="020B0604020202020204" pitchFamily="34" charset="0"/>
              <a:buChar char="•"/>
            </a:pPr>
            <a:r>
              <a:rPr lang="zh-CN" altLang="en-US" dirty="0">
                <a:solidFill>
                  <a:srgbClr val="494949"/>
                </a:solidFill>
                <a:latin typeface="Microsoft YaHei" panose="020B0503020204020204" pitchFamily="34" charset="-122"/>
                <a:ea typeface="Microsoft YaHei" panose="020B0503020204020204" pitchFamily="34" charset="-122"/>
              </a:rPr>
              <a:t>每场比赛都包括 </a:t>
            </a:r>
            <a:r>
              <a:rPr lang="en-US" altLang="zh-CN" dirty="0">
                <a:solidFill>
                  <a:srgbClr val="494949"/>
                </a:solidFill>
                <a:latin typeface="Microsoft YaHei" panose="020B0503020204020204" pitchFamily="34" charset="-122"/>
                <a:ea typeface="Microsoft YaHei" panose="020B0503020204020204" pitchFamily="34" charset="-122"/>
              </a:rPr>
              <a:t>10 </a:t>
            </a:r>
            <a:r>
              <a:rPr lang="zh-CN" altLang="en-US" dirty="0">
                <a:solidFill>
                  <a:srgbClr val="494949"/>
                </a:solidFill>
                <a:latin typeface="Microsoft YaHei" panose="020B0503020204020204" pitchFamily="34" charset="-122"/>
                <a:ea typeface="Microsoft YaHei" panose="020B0503020204020204" pitchFamily="34" charset="-122"/>
              </a:rPr>
              <a:t>个博彩网站的赔率数据</a:t>
            </a:r>
            <a:endParaRPr lang="en-US" altLang="zh-CN" dirty="0">
              <a:solidFill>
                <a:srgbClr val="494949"/>
              </a:solidFill>
              <a:latin typeface="Microsoft YaHei" panose="020B0503020204020204" pitchFamily="34" charset="-122"/>
              <a:ea typeface="Microsoft YaHei" panose="020B0503020204020204" pitchFamily="34" charset="-122"/>
            </a:endParaRPr>
          </a:p>
        </p:txBody>
      </p:sp>
    </p:spTree>
    <p:custDataLst>
      <p:tags r:id="rId1"/>
    </p:custDataLst>
    <p:extLst>
      <p:ext uri="{BB962C8B-B14F-4D97-AF65-F5344CB8AC3E}">
        <p14:creationId xmlns:p14="http://schemas.microsoft.com/office/powerpoint/2010/main" val="30915857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AFEF7056-74AF-470C-9D2C-39C9B557FB60}"/>
              </a:ext>
            </a:extLst>
          </p:cNvPr>
          <p:cNvSpPr txBox="1"/>
          <p:nvPr/>
        </p:nvSpPr>
        <p:spPr>
          <a:xfrm>
            <a:off x="406400" y="310776"/>
            <a:ext cx="4185761" cy="830997"/>
          </a:xfrm>
          <a:prstGeom prst="rect">
            <a:avLst/>
          </a:prstGeom>
          <a:noFill/>
        </p:spPr>
        <p:txBody>
          <a:bodyPr wrap="none" rtlCol="0">
            <a:spAutoFit/>
          </a:bodyPr>
          <a:lstStyle/>
          <a:p>
            <a:r>
              <a:rPr lang="zh-CN" altLang="en-US" sz="2400" b="1" dirty="0"/>
              <a:t>描述性分析</a:t>
            </a:r>
            <a:r>
              <a:rPr lang="en-US" altLang="zh-CN" sz="2400" b="1" dirty="0"/>
              <a:t>——</a:t>
            </a:r>
            <a:r>
              <a:rPr lang="zh-CN" altLang="en-US" sz="2400" b="1" dirty="0"/>
              <a:t>球队水平分析</a:t>
            </a:r>
            <a:endParaRPr lang="en-US" altLang="zh-CN" sz="2400" b="1" dirty="0"/>
          </a:p>
          <a:p>
            <a:r>
              <a:rPr lang="zh-CN" altLang="en-US" sz="2400" dirty="0"/>
              <a:t>全体球队排行</a:t>
            </a:r>
            <a:endParaRPr lang="en-US" altLang="zh-CN" sz="2400" dirty="0"/>
          </a:p>
        </p:txBody>
      </p:sp>
      <p:sp>
        <p:nvSpPr>
          <p:cNvPr id="4" name="Rectangle 1">
            <a:extLst>
              <a:ext uri="{FF2B5EF4-FFF2-40B4-BE49-F238E27FC236}">
                <a16:creationId xmlns:a16="http://schemas.microsoft.com/office/drawing/2014/main" id="{5368D781-4847-4285-91B0-5357340DBE88}"/>
              </a:ext>
            </a:extLst>
          </p:cNvPr>
          <p:cNvSpPr>
            <a:spLocks noChangeArrowheads="1"/>
          </p:cNvSpPr>
          <p:nvPr/>
        </p:nvSpPr>
        <p:spPr bwMode="auto">
          <a:xfrm>
            <a:off x="5207000" y="28035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15362" name="Picture 2">
            <a:extLst>
              <a:ext uri="{FF2B5EF4-FFF2-40B4-BE49-F238E27FC236}">
                <a16:creationId xmlns:a16="http://schemas.microsoft.com/office/drawing/2014/main" id="{54CD794F-4045-47F0-BCCD-64AFF5FD780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2121" y="3503489"/>
            <a:ext cx="4295687" cy="2651053"/>
          </a:xfrm>
          <a:prstGeom prst="rect">
            <a:avLst/>
          </a:prstGeom>
          <a:noFill/>
          <a:extLst>
            <a:ext uri="{909E8E84-426E-40DD-AFC4-6F175D3DCCD1}">
              <a14:hiddenFill xmlns:a14="http://schemas.microsoft.com/office/drawing/2010/main">
                <a:solidFill>
                  <a:srgbClr val="FFFFFF"/>
                </a:solidFill>
              </a14:hiddenFill>
            </a:ext>
          </a:extLst>
        </p:spPr>
      </p:pic>
      <p:pic>
        <p:nvPicPr>
          <p:cNvPr id="15364" name="Picture 4">
            <a:extLst>
              <a:ext uri="{FF2B5EF4-FFF2-40B4-BE49-F238E27FC236}">
                <a16:creationId xmlns:a16="http://schemas.microsoft.com/office/drawing/2014/main" id="{DFB036B9-FFA4-44FF-9CFF-313E64B61D1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61527" y="3503488"/>
            <a:ext cx="4295687" cy="2651053"/>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35005271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AFEF7056-74AF-470C-9D2C-39C9B557FB60}"/>
              </a:ext>
            </a:extLst>
          </p:cNvPr>
          <p:cNvSpPr txBox="1"/>
          <p:nvPr/>
        </p:nvSpPr>
        <p:spPr>
          <a:xfrm>
            <a:off x="406400" y="310776"/>
            <a:ext cx="3262432" cy="461665"/>
          </a:xfrm>
          <a:prstGeom prst="rect">
            <a:avLst/>
          </a:prstGeom>
          <a:noFill/>
        </p:spPr>
        <p:txBody>
          <a:bodyPr wrap="none" rtlCol="0">
            <a:spAutoFit/>
          </a:bodyPr>
          <a:lstStyle/>
          <a:p>
            <a:r>
              <a:rPr lang="zh-CN" altLang="en-US" sz="2400" b="1" dirty="0"/>
              <a:t>统计建模</a:t>
            </a:r>
            <a:r>
              <a:rPr lang="en-US" altLang="zh-CN" sz="2400" b="1" dirty="0"/>
              <a:t>——</a:t>
            </a:r>
            <a:r>
              <a:rPr lang="zh-CN" altLang="en-US" sz="2400" b="1" dirty="0"/>
              <a:t>模型构建</a:t>
            </a:r>
            <a:endParaRPr lang="en-US" altLang="zh-CN" sz="2400" b="1" dirty="0"/>
          </a:p>
        </p:txBody>
      </p:sp>
      <p:sp>
        <p:nvSpPr>
          <p:cNvPr id="4" name="文本框 3">
            <a:extLst>
              <a:ext uri="{FF2B5EF4-FFF2-40B4-BE49-F238E27FC236}">
                <a16:creationId xmlns:a16="http://schemas.microsoft.com/office/drawing/2014/main" id="{03E6D378-FCFC-4094-BAF0-244D98E097AD}"/>
              </a:ext>
            </a:extLst>
          </p:cNvPr>
          <p:cNvSpPr txBox="1"/>
          <p:nvPr/>
        </p:nvSpPr>
        <p:spPr>
          <a:xfrm>
            <a:off x="406400" y="1091223"/>
            <a:ext cx="11673747" cy="5570756"/>
          </a:xfrm>
          <a:prstGeom prst="rect">
            <a:avLst/>
          </a:prstGeom>
          <a:noFill/>
        </p:spPr>
        <p:txBody>
          <a:bodyPr wrap="square">
            <a:spAutoFit/>
          </a:bodyPr>
          <a:lstStyle/>
          <a:p>
            <a:pPr marL="285750" indent="-285750">
              <a:spcBef>
                <a:spcPts val="0"/>
              </a:spcBef>
              <a:spcAft>
                <a:spcPts val="0"/>
              </a:spcAft>
              <a:buFont typeface="Arial" panose="020B0604020202020204" pitchFamily="34" charset="0"/>
              <a:buChar char="•"/>
            </a:pPr>
            <a:r>
              <a:rPr lang="zh-CN" altLang="en-US" sz="1800" b="1" dirty="0">
                <a:solidFill>
                  <a:srgbClr val="494949"/>
                </a:solidFill>
                <a:effectLst/>
                <a:latin typeface="Microsoft YaHei" panose="020B0503020204020204" pitchFamily="34" charset="-122"/>
                <a:ea typeface="Microsoft YaHei" panose="020B0503020204020204" pitchFamily="34" charset="-122"/>
              </a:rPr>
              <a:t>球员能力</a:t>
            </a:r>
            <a:endParaRPr lang="zh-CN" altLang="en-US" sz="1600" dirty="0">
              <a:solidFill>
                <a:srgbClr val="494949"/>
              </a:solidFill>
              <a:effectLst/>
            </a:endParaRPr>
          </a:p>
          <a:p>
            <a:pPr>
              <a:spcBef>
                <a:spcPts val="0"/>
              </a:spcBef>
              <a:spcAft>
                <a:spcPts val="0"/>
              </a:spcAft>
            </a:pPr>
            <a:r>
              <a:rPr lang="zh-CN" altLang="en-US" sz="1800" dirty="0">
                <a:solidFill>
                  <a:srgbClr val="494949"/>
                </a:solidFill>
                <a:effectLst/>
                <a:latin typeface="Microsoft YaHei" panose="020B0503020204020204" pitchFamily="34" charset="-122"/>
                <a:ea typeface="Microsoft YaHei" panose="020B0503020204020204" pitchFamily="34" charset="-122"/>
              </a:rPr>
              <a:t>在 </a:t>
            </a:r>
            <a:r>
              <a:rPr lang="en-US" altLang="zh-CN" sz="1800" dirty="0" err="1">
                <a:solidFill>
                  <a:srgbClr val="494949"/>
                </a:solidFill>
                <a:effectLst/>
                <a:latin typeface="Microsoft YaHei" panose="020B0503020204020204" pitchFamily="34" charset="-122"/>
                <a:ea typeface="Microsoft YaHei" panose="020B0503020204020204" pitchFamily="34" charset="-122"/>
              </a:rPr>
              <a:t>Player_Attributes</a:t>
            </a:r>
            <a:r>
              <a:rPr lang="en-US" altLang="zh-CN" sz="1800" dirty="0">
                <a:solidFill>
                  <a:srgbClr val="494949"/>
                </a:solidFill>
                <a:effectLst/>
                <a:latin typeface="Microsoft YaHei" panose="020B0503020204020204" pitchFamily="34" charset="-122"/>
                <a:ea typeface="Microsoft YaHei" panose="020B0503020204020204" pitchFamily="34" charset="-122"/>
              </a:rPr>
              <a:t> </a:t>
            </a:r>
            <a:r>
              <a:rPr lang="zh-CN" altLang="en-US" sz="1800" dirty="0">
                <a:solidFill>
                  <a:srgbClr val="494949"/>
                </a:solidFill>
                <a:effectLst/>
                <a:latin typeface="Microsoft YaHei" panose="020B0503020204020204" pitchFamily="34" charset="-122"/>
                <a:ea typeface="Microsoft YaHei" panose="020B0503020204020204" pitchFamily="34" charset="-122"/>
              </a:rPr>
              <a:t>表中有 </a:t>
            </a:r>
            <a:r>
              <a:rPr lang="en-US" altLang="zh-CN" sz="1800" dirty="0">
                <a:solidFill>
                  <a:srgbClr val="494949"/>
                </a:solidFill>
                <a:effectLst/>
                <a:latin typeface="Microsoft YaHei" panose="020B0503020204020204" pitchFamily="34" charset="-122"/>
                <a:ea typeface="Microsoft YaHei" panose="020B0503020204020204" pitchFamily="34" charset="-122"/>
              </a:rPr>
              <a:t>FIFA </a:t>
            </a:r>
            <a:r>
              <a:rPr lang="zh-CN" altLang="en-US" sz="1800" dirty="0">
                <a:solidFill>
                  <a:srgbClr val="494949"/>
                </a:solidFill>
                <a:effectLst/>
                <a:latin typeface="Microsoft YaHei" panose="020B0503020204020204" pitchFamily="34" charset="-122"/>
                <a:ea typeface="Microsoft YaHei" panose="020B0503020204020204" pitchFamily="34" charset="-122"/>
              </a:rPr>
              <a:t>对球员的整体评分，也就是 </a:t>
            </a:r>
            <a:r>
              <a:rPr lang="en-US" altLang="zh-CN" sz="1800" dirty="0" err="1">
                <a:solidFill>
                  <a:srgbClr val="494949"/>
                </a:solidFill>
                <a:effectLst/>
                <a:latin typeface="Microsoft YaHei" panose="020B0503020204020204" pitchFamily="34" charset="-122"/>
                <a:ea typeface="Microsoft YaHei" panose="020B0503020204020204" pitchFamily="34" charset="-122"/>
              </a:rPr>
              <a:t>overall_rating</a:t>
            </a:r>
            <a:r>
              <a:rPr lang="zh-CN" altLang="en-US" sz="1800" dirty="0">
                <a:solidFill>
                  <a:srgbClr val="494949"/>
                </a:solidFill>
                <a:effectLst/>
                <a:latin typeface="Microsoft YaHei" panose="020B0503020204020204" pitchFamily="34" charset="-122"/>
                <a:ea typeface="Microsoft YaHei" panose="020B0503020204020204" pitchFamily="34" charset="-122"/>
              </a:rPr>
              <a:t>，然而球员的状态是在不断改变的，只使用一个来表示他过去打的所有比赛未免过于僵硬，好在数据集提供了每个球员 </a:t>
            </a:r>
            <a:r>
              <a:rPr lang="en-US" altLang="zh-CN" sz="1800" dirty="0">
                <a:solidFill>
                  <a:srgbClr val="494949"/>
                </a:solidFill>
                <a:effectLst/>
                <a:latin typeface="Microsoft YaHei" panose="020B0503020204020204" pitchFamily="34" charset="-122"/>
                <a:ea typeface="Microsoft YaHei" panose="020B0503020204020204" pitchFamily="34" charset="-122"/>
              </a:rPr>
              <a:t>2008-2016 </a:t>
            </a:r>
            <a:r>
              <a:rPr lang="zh-CN" altLang="en-US" sz="1800" dirty="0">
                <a:solidFill>
                  <a:srgbClr val="494949"/>
                </a:solidFill>
                <a:effectLst/>
                <a:latin typeface="Microsoft YaHei" panose="020B0503020204020204" pitchFamily="34" charset="-122"/>
                <a:ea typeface="Microsoft YaHei" panose="020B0503020204020204" pitchFamily="34" charset="-122"/>
              </a:rPr>
              <a:t>年中多个时间点的状态，我们对每一场比赛都选取了距离该场比赛最近的球员状态作为特征，一共 </a:t>
            </a:r>
            <a:r>
              <a:rPr lang="en-US" altLang="zh-CN" sz="1800" dirty="0">
                <a:solidFill>
                  <a:srgbClr val="494949"/>
                </a:solidFill>
                <a:effectLst/>
                <a:latin typeface="Microsoft YaHei" panose="020B0503020204020204" pitchFamily="34" charset="-122"/>
                <a:ea typeface="Microsoft YaHei" panose="020B0503020204020204" pitchFamily="34" charset="-122"/>
              </a:rPr>
              <a:t>11*2 </a:t>
            </a:r>
            <a:r>
              <a:rPr lang="zh-CN" altLang="en-US" sz="1800" dirty="0">
                <a:solidFill>
                  <a:srgbClr val="494949"/>
                </a:solidFill>
                <a:effectLst/>
                <a:latin typeface="Microsoft YaHei" panose="020B0503020204020204" pitchFamily="34" charset="-122"/>
                <a:ea typeface="Microsoft YaHei" panose="020B0503020204020204" pitchFamily="34" charset="-122"/>
              </a:rPr>
              <a:t>个。</a:t>
            </a:r>
            <a:endParaRPr lang="en-US" altLang="zh-CN" sz="1800" dirty="0">
              <a:solidFill>
                <a:srgbClr val="494949"/>
              </a:solidFill>
              <a:effectLst/>
              <a:latin typeface="Microsoft YaHei" panose="020B0503020204020204" pitchFamily="34" charset="-122"/>
              <a:ea typeface="Microsoft YaHei" panose="020B0503020204020204" pitchFamily="34" charset="-122"/>
            </a:endParaRPr>
          </a:p>
          <a:p>
            <a:pPr>
              <a:spcBef>
                <a:spcPts val="0"/>
              </a:spcBef>
              <a:spcAft>
                <a:spcPts val="0"/>
              </a:spcAft>
            </a:pPr>
            <a:endParaRPr lang="zh-CN" altLang="en-US" sz="1600" dirty="0">
              <a:solidFill>
                <a:srgbClr val="494949"/>
              </a:solidFill>
              <a:effectLst/>
            </a:endParaRPr>
          </a:p>
          <a:p>
            <a:pPr marL="285750" indent="-285750">
              <a:spcBef>
                <a:spcPts val="0"/>
              </a:spcBef>
              <a:spcAft>
                <a:spcPts val="0"/>
              </a:spcAft>
              <a:buFont typeface="Arial" panose="020B0604020202020204" pitchFamily="34" charset="0"/>
              <a:buChar char="•"/>
            </a:pPr>
            <a:r>
              <a:rPr lang="zh-CN" altLang="en-US" sz="1800" b="1" dirty="0">
                <a:solidFill>
                  <a:srgbClr val="494949"/>
                </a:solidFill>
                <a:effectLst/>
                <a:latin typeface="Microsoft YaHei" panose="020B0503020204020204" pitchFamily="34" charset="-122"/>
                <a:ea typeface="Microsoft YaHei" panose="020B0503020204020204" pitchFamily="34" charset="-122"/>
              </a:rPr>
              <a:t>球队历史实力</a:t>
            </a:r>
            <a:endParaRPr lang="zh-CN" altLang="en-US" sz="1600" dirty="0">
              <a:solidFill>
                <a:srgbClr val="494949"/>
              </a:solidFill>
              <a:effectLst/>
            </a:endParaRPr>
          </a:p>
          <a:p>
            <a:pPr>
              <a:spcBef>
                <a:spcPts val="0"/>
              </a:spcBef>
              <a:spcAft>
                <a:spcPts val="0"/>
              </a:spcAft>
            </a:pPr>
            <a:r>
              <a:rPr lang="zh-CN" altLang="en-US" sz="1800" dirty="0">
                <a:solidFill>
                  <a:srgbClr val="494949"/>
                </a:solidFill>
                <a:effectLst/>
                <a:latin typeface="Microsoft YaHei" panose="020B0503020204020204" pitchFamily="34" charset="-122"/>
                <a:ea typeface="Microsoft YaHei" panose="020B0503020204020204" pitchFamily="34" charset="-122"/>
              </a:rPr>
              <a:t>很遗憾，在 </a:t>
            </a:r>
            <a:r>
              <a:rPr lang="en-US" altLang="zh-CN" sz="1800" dirty="0" err="1">
                <a:solidFill>
                  <a:srgbClr val="494949"/>
                </a:solidFill>
                <a:effectLst/>
                <a:latin typeface="Microsoft YaHei" panose="020B0503020204020204" pitchFamily="34" charset="-122"/>
                <a:ea typeface="Microsoft YaHei" panose="020B0503020204020204" pitchFamily="34" charset="-122"/>
              </a:rPr>
              <a:t>Team_Attributes</a:t>
            </a:r>
            <a:r>
              <a:rPr lang="en-US" altLang="zh-CN" sz="1800" dirty="0">
                <a:solidFill>
                  <a:srgbClr val="494949"/>
                </a:solidFill>
                <a:effectLst/>
                <a:latin typeface="Microsoft YaHei" panose="020B0503020204020204" pitchFamily="34" charset="-122"/>
                <a:ea typeface="Microsoft YaHei" panose="020B0503020204020204" pitchFamily="34" charset="-122"/>
              </a:rPr>
              <a:t> </a:t>
            </a:r>
            <a:r>
              <a:rPr lang="zh-CN" altLang="en-US" sz="1800" dirty="0">
                <a:solidFill>
                  <a:srgbClr val="494949"/>
                </a:solidFill>
                <a:effectLst/>
                <a:latin typeface="Microsoft YaHei" panose="020B0503020204020204" pitchFamily="34" charset="-122"/>
                <a:ea typeface="Microsoft YaHei" panose="020B0503020204020204" pitchFamily="34" charset="-122"/>
              </a:rPr>
              <a:t>表中并没有能够整体代表该球队实力的特征。简单对该球队的球员能力进行加权求和是很不合理的，一方面相较于球员能力的特征，这样的线性组合属于冗余信息；另一方面简单的加和没有考虑到球员之间的相互作用与配合。</a:t>
            </a:r>
            <a:endParaRPr lang="zh-CN" altLang="en-US" sz="1600" dirty="0">
              <a:solidFill>
                <a:srgbClr val="494949"/>
              </a:solidFill>
              <a:effectLst/>
            </a:endParaRPr>
          </a:p>
          <a:p>
            <a:pPr>
              <a:spcBef>
                <a:spcPts val="0"/>
              </a:spcBef>
              <a:spcAft>
                <a:spcPts val="0"/>
              </a:spcAft>
            </a:pPr>
            <a:r>
              <a:rPr lang="zh-CN" altLang="en-US" sz="1800" dirty="0">
                <a:solidFill>
                  <a:srgbClr val="494949"/>
                </a:solidFill>
                <a:effectLst/>
                <a:latin typeface="Microsoft YaHei" panose="020B0503020204020204" pitchFamily="34" charset="-122"/>
                <a:ea typeface="Microsoft YaHei" panose="020B0503020204020204" pitchFamily="34" charset="-122"/>
              </a:rPr>
              <a:t>在初步思路中暂时不打算处理过于复杂的情况，因此我们决定将球队过去数场比赛的情况作为当前的整体状态进行考虑（毕竟归根结底一场比赛最重要就是要赢球）。同时再考虑一个该球队所属的联赛。</a:t>
            </a:r>
            <a:endParaRPr lang="zh-CN" altLang="en-US" sz="1600" dirty="0">
              <a:solidFill>
                <a:srgbClr val="494949"/>
              </a:solidFill>
              <a:effectLst/>
            </a:endParaRPr>
          </a:p>
          <a:p>
            <a:pPr>
              <a:spcBef>
                <a:spcPts val="0"/>
              </a:spcBef>
              <a:spcAft>
                <a:spcPts val="0"/>
              </a:spcAft>
            </a:pPr>
            <a:r>
              <a:rPr lang="zh-CN" altLang="en-US" sz="1800" dirty="0">
                <a:solidFill>
                  <a:srgbClr val="494949"/>
                </a:solidFill>
                <a:effectLst/>
                <a:latin typeface="Microsoft YaHei" panose="020B0503020204020204" pitchFamily="34" charset="-122"/>
                <a:ea typeface="Microsoft YaHei" panose="020B0503020204020204" pitchFamily="34" charset="-122"/>
              </a:rPr>
              <a:t>于是在这里我们使用了描述分析中的思路，生成了多个特征，包括过去 </a:t>
            </a:r>
            <a:r>
              <a:rPr lang="en-US" altLang="zh-CN" sz="1800" dirty="0">
                <a:solidFill>
                  <a:srgbClr val="494949"/>
                </a:solidFill>
                <a:effectLst/>
                <a:latin typeface="Microsoft YaHei" panose="020B0503020204020204" pitchFamily="34" charset="-122"/>
                <a:ea typeface="Microsoft YaHei" panose="020B0503020204020204" pitchFamily="34" charset="-122"/>
              </a:rPr>
              <a:t>x </a:t>
            </a:r>
            <a:r>
              <a:rPr lang="zh-CN" altLang="en-US" sz="1800" dirty="0">
                <a:solidFill>
                  <a:srgbClr val="494949"/>
                </a:solidFill>
                <a:effectLst/>
                <a:latin typeface="Microsoft YaHei" panose="020B0503020204020204" pitchFamily="34" charset="-122"/>
                <a:ea typeface="Microsoft YaHei" panose="020B0503020204020204" pitchFamily="34" charset="-122"/>
              </a:rPr>
              <a:t>场（在代码中采用的是 </a:t>
            </a:r>
            <a:r>
              <a:rPr lang="en-US" altLang="zh-CN" sz="1800" dirty="0">
                <a:solidFill>
                  <a:srgbClr val="494949"/>
                </a:solidFill>
                <a:effectLst/>
                <a:latin typeface="Microsoft YaHei" panose="020B0503020204020204" pitchFamily="34" charset="-122"/>
                <a:ea typeface="Microsoft YaHei" panose="020B0503020204020204" pitchFamily="34" charset="-122"/>
              </a:rPr>
              <a:t>10 </a:t>
            </a:r>
            <a:r>
              <a:rPr lang="zh-CN" altLang="en-US" sz="1800" dirty="0">
                <a:solidFill>
                  <a:srgbClr val="494949"/>
                </a:solidFill>
                <a:effectLst/>
                <a:latin typeface="Microsoft YaHei" panose="020B0503020204020204" pitchFamily="34" charset="-122"/>
                <a:ea typeface="Microsoft YaHei" panose="020B0503020204020204" pitchFamily="34" charset="-122"/>
              </a:rPr>
              <a:t>场）分别作为主队和客队的总净胜球数（如果输了就是负的）、过去 </a:t>
            </a:r>
            <a:r>
              <a:rPr lang="en-US" altLang="zh-CN" sz="1800" dirty="0">
                <a:solidFill>
                  <a:srgbClr val="494949"/>
                </a:solidFill>
                <a:effectLst/>
                <a:latin typeface="Microsoft YaHei" panose="020B0503020204020204" pitchFamily="34" charset="-122"/>
                <a:ea typeface="Microsoft YaHei" panose="020B0503020204020204" pitchFamily="34" charset="-122"/>
              </a:rPr>
              <a:t>x </a:t>
            </a:r>
            <a:r>
              <a:rPr lang="zh-CN" altLang="en-US" sz="1800" dirty="0">
                <a:solidFill>
                  <a:srgbClr val="494949"/>
                </a:solidFill>
                <a:effectLst/>
                <a:latin typeface="Microsoft YaHei" panose="020B0503020204020204" pitchFamily="34" charset="-122"/>
                <a:ea typeface="Microsoft YaHei" panose="020B0503020204020204" pitchFamily="34" charset="-122"/>
              </a:rPr>
              <a:t>场分别作为主队和客队的总胜场数和输场数、和这场比赛的对方球队过去 </a:t>
            </a:r>
            <a:r>
              <a:rPr lang="en-US" altLang="zh-CN" sz="1800" dirty="0">
                <a:solidFill>
                  <a:srgbClr val="494949"/>
                </a:solidFill>
                <a:effectLst/>
                <a:latin typeface="Microsoft YaHei" panose="020B0503020204020204" pitchFamily="34" charset="-122"/>
                <a:ea typeface="Microsoft YaHei" panose="020B0503020204020204" pitchFamily="34" charset="-122"/>
              </a:rPr>
              <a:t>y </a:t>
            </a:r>
            <a:r>
              <a:rPr lang="zh-CN" altLang="en-US" sz="1800" dirty="0">
                <a:solidFill>
                  <a:srgbClr val="494949"/>
                </a:solidFill>
                <a:effectLst/>
                <a:latin typeface="Microsoft YaHei" panose="020B0503020204020204" pitchFamily="34" charset="-122"/>
                <a:ea typeface="Microsoft YaHei" panose="020B0503020204020204" pitchFamily="34" charset="-122"/>
              </a:rPr>
              <a:t>场（代码中采用的是 </a:t>
            </a:r>
            <a:r>
              <a:rPr lang="en-US" altLang="zh-CN" sz="1800" dirty="0">
                <a:solidFill>
                  <a:srgbClr val="494949"/>
                </a:solidFill>
                <a:effectLst/>
                <a:latin typeface="Microsoft YaHei" panose="020B0503020204020204" pitchFamily="34" charset="-122"/>
                <a:ea typeface="Microsoft YaHei" panose="020B0503020204020204" pitchFamily="34" charset="-122"/>
              </a:rPr>
              <a:t>3 </a:t>
            </a:r>
            <a:r>
              <a:rPr lang="zh-CN" altLang="en-US" sz="1800" dirty="0">
                <a:solidFill>
                  <a:srgbClr val="494949"/>
                </a:solidFill>
                <a:effectLst/>
                <a:latin typeface="Microsoft YaHei" panose="020B0503020204020204" pitchFamily="34" charset="-122"/>
                <a:ea typeface="Microsoft YaHei" panose="020B0503020204020204" pitchFamily="34" charset="-122"/>
              </a:rPr>
              <a:t>场）赢球次数和输球次数、该球队所属的联赛（哑变量）。</a:t>
            </a:r>
            <a:endParaRPr lang="en-US" altLang="zh-CN" sz="1800" dirty="0">
              <a:solidFill>
                <a:srgbClr val="494949"/>
              </a:solidFill>
              <a:effectLst/>
              <a:latin typeface="Microsoft YaHei" panose="020B0503020204020204" pitchFamily="34" charset="-122"/>
              <a:ea typeface="Microsoft YaHei" panose="020B0503020204020204" pitchFamily="34" charset="-122"/>
            </a:endParaRPr>
          </a:p>
          <a:p>
            <a:pPr>
              <a:spcBef>
                <a:spcPts val="0"/>
              </a:spcBef>
              <a:spcAft>
                <a:spcPts val="0"/>
              </a:spcAft>
            </a:pPr>
            <a:endParaRPr lang="zh-CN" altLang="en-US" sz="1600" dirty="0">
              <a:solidFill>
                <a:srgbClr val="494949"/>
              </a:solidFill>
              <a:effectLst/>
            </a:endParaRPr>
          </a:p>
          <a:p>
            <a:pPr marL="285750" indent="-285750">
              <a:spcBef>
                <a:spcPts val="0"/>
              </a:spcBef>
              <a:spcAft>
                <a:spcPts val="0"/>
              </a:spcAft>
              <a:buFont typeface="Arial" panose="020B0604020202020204" pitchFamily="34" charset="0"/>
              <a:buChar char="•"/>
            </a:pPr>
            <a:r>
              <a:rPr lang="zh-CN" altLang="en-US" sz="1800" b="1" dirty="0">
                <a:solidFill>
                  <a:srgbClr val="494949"/>
                </a:solidFill>
                <a:effectLst/>
                <a:latin typeface="Microsoft YaHei" panose="020B0503020204020204" pitchFamily="34" charset="-122"/>
                <a:ea typeface="Microsoft YaHei" panose="020B0503020204020204" pitchFamily="34" charset="-122"/>
              </a:rPr>
              <a:t>比赛当时情况</a:t>
            </a:r>
            <a:endParaRPr lang="zh-CN" altLang="en-US" sz="1600" dirty="0">
              <a:solidFill>
                <a:srgbClr val="494949"/>
              </a:solidFill>
              <a:effectLst/>
            </a:endParaRPr>
          </a:p>
          <a:p>
            <a:pPr>
              <a:spcBef>
                <a:spcPts val="0"/>
              </a:spcBef>
              <a:spcAft>
                <a:spcPts val="0"/>
              </a:spcAft>
            </a:pPr>
            <a:r>
              <a:rPr lang="zh-CN" altLang="en-US" sz="1800" dirty="0">
                <a:solidFill>
                  <a:srgbClr val="494949"/>
                </a:solidFill>
                <a:effectLst/>
                <a:latin typeface="Microsoft YaHei" panose="020B0503020204020204" pitchFamily="34" charset="-122"/>
                <a:ea typeface="Microsoft YaHei" panose="020B0503020204020204" pitchFamily="34" charset="-122"/>
              </a:rPr>
              <a:t>这个在当前数据是最难考虑的一个地方，因此我们暂时没有将比赛中统计数据进行融合，而是采取了另一个思路。</a:t>
            </a:r>
            <a:endParaRPr lang="zh-CN" altLang="en-US" sz="1600" dirty="0">
              <a:solidFill>
                <a:srgbClr val="494949"/>
              </a:solidFill>
              <a:effectLst/>
            </a:endParaRPr>
          </a:p>
          <a:p>
            <a:pPr>
              <a:spcBef>
                <a:spcPts val="0"/>
              </a:spcBef>
              <a:spcAft>
                <a:spcPts val="0"/>
              </a:spcAft>
            </a:pPr>
            <a:r>
              <a:rPr lang="zh-CN" altLang="en-US" sz="1800" dirty="0">
                <a:solidFill>
                  <a:srgbClr val="494949"/>
                </a:solidFill>
                <a:effectLst/>
                <a:latin typeface="Microsoft YaHei" panose="020B0503020204020204" pitchFamily="34" charset="-122"/>
                <a:ea typeface="Microsoft YaHei" panose="020B0503020204020204" pitchFamily="34" charset="-122"/>
              </a:rPr>
              <a:t>我们使用了数据集提供的 </a:t>
            </a:r>
            <a:r>
              <a:rPr lang="en-US" altLang="zh-CN" sz="1800" dirty="0">
                <a:solidFill>
                  <a:srgbClr val="494949"/>
                </a:solidFill>
                <a:effectLst/>
                <a:latin typeface="Microsoft YaHei" panose="020B0503020204020204" pitchFamily="34" charset="-122"/>
                <a:ea typeface="Microsoft YaHei" panose="020B0503020204020204" pitchFamily="34" charset="-122"/>
              </a:rPr>
              <a:t>10 </a:t>
            </a:r>
            <a:r>
              <a:rPr lang="zh-CN" altLang="en-US" sz="1800" dirty="0">
                <a:solidFill>
                  <a:srgbClr val="494949"/>
                </a:solidFill>
                <a:effectLst/>
                <a:latin typeface="Microsoft YaHei" panose="020B0503020204020204" pitchFamily="34" charset="-122"/>
                <a:ea typeface="Microsoft YaHei" panose="020B0503020204020204" pitchFamily="34" charset="-122"/>
              </a:rPr>
              <a:t>大博彩网站的赛前赔率数据（为方便起见只用了 </a:t>
            </a:r>
            <a:r>
              <a:rPr lang="en-US" altLang="zh-CN" sz="1800" dirty="0">
                <a:solidFill>
                  <a:srgbClr val="494949"/>
                </a:solidFill>
                <a:effectLst/>
                <a:latin typeface="Microsoft YaHei" panose="020B0503020204020204" pitchFamily="34" charset="-122"/>
                <a:ea typeface="Microsoft YaHei" panose="020B0503020204020204" pitchFamily="34" charset="-122"/>
              </a:rPr>
              <a:t>Bet365 </a:t>
            </a:r>
            <a:r>
              <a:rPr lang="zh-CN" altLang="en-US" sz="1800" dirty="0">
                <a:solidFill>
                  <a:srgbClr val="494949"/>
                </a:solidFill>
                <a:effectLst/>
                <a:latin typeface="Microsoft YaHei" panose="020B0503020204020204" pitchFamily="34" charset="-122"/>
                <a:ea typeface="Microsoft YaHei" panose="020B0503020204020204" pitchFamily="34" charset="-122"/>
              </a:rPr>
              <a:t>和 </a:t>
            </a:r>
            <a:r>
              <a:rPr lang="en-US" altLang="zh-CN" sz="1800" dirty="0" err="1">
                <a:solidFill>
                  <a:srgbClr val="494949"/>
                </a:solidFill>
                <a:effectLst/>
                <a:latin typeface="Microsoft YaHei" panose="020B0503020204020204" pitchFamily="34" charset="-122"/>
                <a:ea typeface="Microsoft YaHei" panose="020B0503020204020204" pitchFamily="34" charset="-122"/>
              </a:rPr>
              <a:t>Betway</a:t>
            </a:r>
            <a:r>
              <a:rPr lang="en-US" altLang="zh-CN" sz="1800" dirty="0">
                <a:solidFill>
                  <a:srgbClr val="494949"/>
                </a:solidFill>
                <a:effectLst/>
                <a:latin typeface="Microsoft YaHei" panose="020B0503020204020204" pitchFamily="34" charset="-122"/>
                <a:ea typeface="Microsoft YaHei" panose="020B0503020204020204" pitchFamily="34" charset="-122"/>
              </a:rPr>
              <a:t> </a:t>
            </a:r>
            <a:r>
              <a:rPr lang="zh-CN" altLang="en-US" sz="1800" dirty="0">
                <a:solidFill>
                  <a:srgbClr val="494949"/>
                </a:solidFill>
                <a:effectLst/>
                <a:latin typeface="Microsoft YaHei" panose="020B0503020204020204" pitchFamily="34" charset="-122"/>
                <a:ea typeface="Microsoft YaHei" panose="020B0503020204020204" pitchFamily="34" charset="-122"/>
              </a:rPr>
              <a:t>两个最知名的公司），我们希望赛前的赔率能够包含除开球队、球员数据之外的其他因素，比如赛前的大事件、比赛场地等等因素，从而提高预测胜负关系的效果。</a:t>
            </a:r>
            <a:endParaRPr lang="zh-CN" altLang="en-US" sz="1600" dirty="0">
              <a:solidFill>
                <a:srgbClr val="494949"/>
              </a:solidFill>
              <a:effectLst/>
            </a:endParaRPr>
          </a:p>
        </p:txBody>
      </p:sp>
    </p:spTree>
    <p:custDataLst>
      <p:tags r:id="rId1"/>
    </p:custDataLst>
    <p:extLst>
      <p:ext uri="{BB962C8B-B14F-4D97-AF65-F5344CB8AC3E}">
        <p14:creationId xmlns:p14="http://schemas.microsoft.com/office/powerpoint/2010/main" val="24918759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AFEF7056-74AF-470C-9D2C-39C9B557FB60}"/>
              </a:ext>
            </a:extLst>
          </p:cNvPr>
          <p:cNvSpPr txBox="1"/>
          <p:nvPr/>
        </p:nvSpPr>
        <p:spPr>
          <a:xfrm>
            <a:off x="406400" y="310776"/>
            <a:ext cx="3262432" cy="461665"/>
          </a:xfrm>
          <a:prstGeom prst="rect">
            <a:avLst/>
          </a:prstGeom>
          <a:noFill/>
        </p:spPr>
        <p:txBody>
          <a:bodyPr wrap="none" rtlCol="0">
            <a:spAutoFit/>
          </a:bodyPr>
          <a:lstStyle/>
          <a:p>
            <a:r>
              <a:rPr lang="zh-CN" altLang="en-US" sz="2400" b="1" dirty="0"/>
              <a:t>统计建模</a:t>
            </a:r>
            <a:r>
              <a:rPr lang="en-US" altLang="zh-CN" sz="2400" b="1" dirty="0"/>
              <a:t>——</a:t>
            </a:r>
            <a:r>
              <a:rPr lang="zh-CN" altLang="en-US" sz="2400" b="1" dirty="0"/>
              <a:t>模型构建</a:t>
            </a:r>
            <a:endParaRPr lang="en-US" altLang="zh-CN" sz="2400" b="1" dirty="0"/>
          </a:p>
        </p:txBody>
      </p:sp>
      <p:pic>
        <p:nvPicPr>
          <p:cNvPr id="17410" name="Picture 2">
            <a:extLst>
              <a:ext uri="{FF2B5EF4-FFF2-40B4-BE49-F238E27FC236}">
                <a16:creationId xmlns:a16="http://schemas.microsoft.com/office/drawing/2014/main" id="{8C7BBB10-D040-4AA8-AC4A-C0BC009E749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999837" y="772441"/>
            <a:ext cx="5951291" cy="5951291"/>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13067895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AFEF7056-74AF-470C-9D2C-39C9B557FB60}"/>
              </a:ext>
            </a:extLst>
          </p:cNvPr>
          <p:cNvSpPr txBox="1"/>
          <p:nvPr/>
        </p:nvSpPr>
        <p:spPr>
          <a:xfrm>
            <a:off x="406400" y="310776"/>
            <a:ext cx="3262432" cy="461665"/>
          </a:xfrm>
          <a:prstGeom prst="rect">
            <a:avLst/>
          </a:prstGeom>
          <a:noFill/>
        </p:spPr>
        <p:txBody>
          <a:bodyPr wrap="none" rtlCol="0">
            <a:spAutoFit/>
          </a:bodyPr>
          <a:lstStyle/>
          <a:p>
            <a:r>
              <a:rPr lang="zh-CN" altLang="en-US" sz="2400" b="1" dirty="0"/>
              <a:t>统计建模</a:t>
            </a:r>
            <a:r>
              <a:rPr lang="en-US" altLang="zh-CN" sz="2400" b="1" dirty="0"/>
              <a:t>——</a:t>
            </a:r>
            <a:r>
              <a:rPr lang="zh-CN" altLang="en-US" sz="2400" b="1" dirty="0"/>
              <a:t>模型构建</a:t>
            </a:r>
            <a:endParaRPr lang="en-US" altLang="zh-CN" sz="2400" b="1" dirty="0"/>
          </a:p>
        </p:txBody>
      </p:sp>
      <p:graphicFrame>
        <p:nvGraphicFramePr>
          <p:cNvPr id="2" name="表格 1">
            <a:extLst>
              <a:ext uri="{FF2B5EF4-FFF2-40B4-BE49-F238E27FC236}">
                <a16:creationId xmlns:a16="http://schemas.microsoft.com/office/drawing/2014/main" id="{D467DAEB-655C-4F60-A27C-05E21E6058F0}"/>
              </a:ext>
            </a:extLst>
          </p:cNvPr>
          <p:cNvGraphicFramePr>
            <a:graphicFrameLocks noGrp="1"/>
          </p:cNvGraphicFramePr>
          <p:nvPr>
            <p:extLst>
              <p:ext uri="{D42A27DB-BD31-4B8C-83A1-F6EECF244321}">
                <p14:modId xmlns:p14="http://schemas.microsoft.com/office/powerpoint/2010/main" val="3513064353"/>
              </p:ext>
            </p:extLst>
          </p:nvPr>
        </p:nvGraphicFramePr>
        <p:xfrm>
          <a:off x="2558642" y="1783080"/>
          <a:ext cx="8825220" cy="3962400"/>
        </p:xfrm>
        <a:graphic>
          <a:graphicData uri="http://schemas.openxmlformats.org/drawingml/2006/table">
            <a:tbl>
              <a:tblPr firstRow="1">
                <a:tableStyleId>{8799B23B-EC83-4686-B30A-512413B5E67A}</a:tableStyleId>
              </a:tblPr>
              <a:tblGrid>
                <a:gridCol w="1884620">
                  <a:extLst>
                    <a:ext uri="{9D8B030D-6E8A-4147-A177-3AD203B41FA5}">
                      <a16:colId xmlns:a16="http://schemas.microsoft.com/office/drawing/2014/main" val="1351739484"/>
                    </a:ext>
                  </a:extLst>
                </a:gridCol>
                <a:gridCol w="1416714">
                  <a:extLst>
                    <a:ext uri="{9D8B030D-6E8A-4147-A177-3AD203B41FA5}">
                      <a16:colId xmlns:a16="http://schemas.microsoft.com/office/drawing/2014/main" val="885136081"/>
                    </a:ext>
                  </a:extLst>
                </a:gridCol>
                <a:gridCol w="1905876">
                  <a:extLst>
                    <a:ext uri="{9D8B030D-6E8A-4147-A177-3AD203B41FA5}">
                      <a16:colId xmlns:a16="http://schemas.microsoft.com/office/drawing/2014/main" val="3094091229"/>
                    </a:ext>
                  </a:extLst>
                </a:gridCol>
                <a:gridCol w="1590419">
                  <a:extLst>
                    <a:ext uri="{9D8B030D-6E8A-4147-A177-3AD203B41FA5}">
                      <a16:colId xmlns:a16="http://schemas.microsoft.com/office/drawing/2014/main" val="1691110813"/>
                    </a:ext>
                  </a:extLst>
                </a:gridCol>
                <a:gridCol w="2027591">
                  <a:extLst>
                    <a:ext uri="{9D8B030D-6E8A-4147-A177-3AD203B41FA5}">
                      <a16:colId xmlns:a16="http://schemas.microsoft.com/office/drawing/2014/main" val="1193131809"/>
                    </a:ext>
                  </a:extLst>
                </a:gridCol>
              </a:tblGrid>
              <a:tr h="228600">
                <a:tc gridSpan="2">
                  <a:txBody>
                    <a:bodyPr/>
                    <a:lstStyle/>
                    <a:p>
                      <a:pPr algn="ctr" fontAlgn="ctr">
                        <a:lnSpc>
                          <a:spcPct val="125000"/>
                        </a:lnSpc>
                        <a:spcBef>
                          <a:spcPts val="0"/>
                        </a:spcBef>
                        <a:spcAft>
                          <a:spcPts val="0"/>
                        </a:spcAft>
                      </a:pPr>
                      <a:r>
                        <a:rPr lang="zh-CN" altLang="en-US" sz="1600" b="1" dirty="0">
                          <a:solidFill>
                            <a:srgbClr val="494949"/>
                          </a:solidFill>
                          <a:effectLst/>
                        </a:rPr>
                        <a:t>数据集配置</a:t>
                      </a:r>
                      <a:endParaRPr lang="zh-CN" altLang="en-US" sz="1600" dirty="0">
                        <a:solidFill>
                          <a:srgbClr val="494949"/>
                        </a:solidFill>
                        <a:effectLst/>
                      </a:endParaRPr>
                    </a:p>
                  </a:txBody>
                  <a:tcPr marT="30480" marB="30480" anchor="ctr"/>
                </a:tc>
                <a:tc hMerge="1">
                  <a:txBody>
                    <a:bodyPr/>
                    <a:lstStyle/>
                    <a:p>
                      <a:endParaRPr lang="zh-CN" altLang="en-US"/>
                    </a:p>
                  </a:txBody>
                  <a:tcPr/>
                </a:tc>
                <a:tc gridSpan="3">
                  <a:txBody>
                    <a:bodyPr/>
                    <a:lstStyle/>
                    <a:p>
                      <a:pPr algn="ctr" fontAlgn="ctr">
                        <a:lnSpc>
                          <a:spcPct val="125000"/>
                        </a:lnSpc>
                        <a:spcBef>
                          <a:spcPts val="0"/>
                        </a:spcBef>
                        <a:spcAft>
                          <a:spcPts val="0"/>
                        </a:spcAft>
                      </a:pPr>
                      <a:r>
                        <a:rPr lang="zh-CN" altLang="en-US" sz="1600" b="1">
                          <a:solidFill>
                            <a:srgbClr val="494949"/>
                          </a:solidFill>
                          <a:effectLst/>
                        </a:rPr>
                        <a:t>网格搜索配置</a:t>
                      </a:r>
                      <a:endParaRPr lang="zh-CN" altLang="en-US" sz="1600">
                        <a:solidFill>
                          <a:srgbClr val="494949"/>
                        </a:solidFill>
                        <a:effectLst/>
                      </a:endParaRPr>
                    </a:p>
                  </a:txBody>
                  <a:tcPr marT="30480" marB="30480" anchor="ct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4227501065"/>
                  </a:ext>
                </a:extLst>
              </a:tr>
              <a:tr h="228600">
                <a:tc>
                  <a:txBody>
                    <a:bodyPr/>
                    <a:lstStyle/>
                    <a:p>
                      <a:pPr algn="ctr" fontAlgn="ctr">
                        <a:lnSpc>
                          <a:spcPct val="125000"/>
                        </a:lnSpc>
                        <a:spcBef>
                          <a:spcPts val="0"/>
                        </a:spcBef>
                        <a:spcAft>
                          <a:spcPts val="0"/>
                        </a:spcAft>
                      </a:pPr>
                      <a:r>
                        <a:rPr lang="zh-CN" altLang="en-US" sz="1600" b="1" dirty="0">
                          <a:solidFill>
                            <a:srgbClr val="494949"/>
                          </a:solidFill>
                          <a:effectLst/>
                        </a:rPr>
                        <a:t>数据种类</a:t>
                      </a:r>
                      <a:endParaRPr lang="zh-CN" altLang="en-US" sz="1600" dirty="0">
                        <a:solidFill>
                          <a:srgbClr val="494949"/>
                        </a:solidFill>
                        <a:effectLst/>
                      </a:endParaRPr>
                    </a:p>
                  </a:txBody>
                  <a:tcPr marT="30480" marB="30480" anchor="ctr"/>
                </a:tc>
                <a:tc>
                  <a:txBody>
                    <a:bodyPr/>
                    <a:lstStyle/>
                    <a:p>
                      <a:pPr algn="ctr" fontAlgn="ctr">
                        <a:lnSpc>
                          <a:spcPct val="125000"/>
                        </a:lnSpc>
                        <a:spcBef>
                          <a:spcPts val="0"/>
                        </a:spcBef>
                        <a:spcAft>
                          <a:spcPts val="0"/>
                        </a:spcAft>
                      </a:pPr>
                      <a:r>
                        <a:rPr lang="zh-CN" altLang="en-US" sz="1600" b="1">
                          <a:solidFill>
                            <a:srgbClr val="494949"/>
                          </a:solidFill>
                          <a:effectLst/>
                        </a:rPr>
                        <a:t>比例</a:t>
                      </a:r>
                      <a:endParaRPr lang="zh-CN" altLang="en-US" sz="1600">
                        <a:solidFill>
                          <a:srgbClr val="494949"/>
                        </a:solidFill>
                        <a:effectLst/>
                      </a:endParaRPr>
                    </a:p>
                  </a:txBody>
                  <a:tcPr marT="30480" marB="30480" anchor="ctr"/>
                </a:tc>
                <a:tc>
                  <a:txBody>
                    <a:bodyPr/>
                    <a:lstStyle/>
                    <a:p>
                      <a:pPr algn="ctr" fontAlgn="ctr">
                        <a:lnSpc>
                          <a:spcPct val="125000"/>
                        </a:lnSpc>
                        <a:spcBef>
                          <a:spcPts val="0"/>
                        </a:spcBef>
                        <a:spcAft>
                          <a:spcPts val="0"/>
                        </a:spcAft>
                      </a:pPr>
                      <a:r>
                        <a:rPr lang="zh-CN" altLang="en-US" sz="1600" b="1">
                          <a:solidFill>
                            <a:srgbClr val="494949"/>
                          </a:solidFill>
                          <a:effectLst/>
                        </a:rPr>
                        <a:t>模型种类</a:t>
                      </a:r>
                      <a:endParaRPr lang="zh-CN" altLang="en-US" sz="1600">
                        <a:solidFill>
                          <a:srgbClr val="494949"/>
                        </a:solidFill>
                        <a:effectLst/>
                      </a:endParaRPr>
                    </a:p>
                  </a:txBody>
                  <a:tcPr marT="30480" marB="30480" anchor="ctr"/>
                </a:tc>
                <a:tc gridSpan="2">
                  <a:txBody>
                    <a:bodyPr/>
                    <a:lstStyle/>
                    <a:p>
                      <a:pPr algn="ctr" fontAlgn="ctr">
                        <a:lnSpc>
                          <a:spcPct val="125000"/>
                        </a:lnSpc>
                        <a:spcBef>
                          <a:spcPts val="0"/>
                        </a:spcBef>
                        <a:spcAft>
                          <a:spcPts val="0"/>
                        </a:spcAft>
                      </a:pPr>
                      <a:r>
                        <a:rPr lang="zh-CN" altLang="en-US" sz="1600" b="1">
                          <a:solidFill>
                            <a:srgbClr val="494949"/>
                          </a:solidFill>
                          <a:effectLst/>
                        </a:rPr>
                        <a:t>配置</a:t>
                      </a:r>
                      <a:endParaRPr lang="zh-CN" altLang="en-US" sz="1600">
                        <a:solidFill>
                          <a:srgbClr val="494949"/>
                        </a:solidFill>
                        <a:effectLst/>
                      </a:endParaRPr>
                    </a:p>
                  </a:txBody>
                  <a:tcPr marT="30480" marB="30480" anchor="ctr"/>
                </a:tc>
                <a:tc hMerge="1">
                  <a:txBody>
                    <a:bodyPr/>
                    <a:lstStyle/>
                    <a:p>
                      <a:endParaRPr lang="zh-CN" altLang="en-US"/>
                    </a:p>
                  </a:txBody>
                  <a:tcPr/>
                </a:tc>
                <a:extLst>
                  <a:ext uri="{0D108BD9-81ED-4DB2-BD59-A6C34878D82A}">
                    <a16:rowId xmlns:a16="http://schemas.microsoft.com/office/drawing/2014/main" val="551258927"/>
                  </a:ext>
                </a:extLst>
              </a:tr>
              <a:tr h="228600">
                <a:tc>
                  <a:txBody>
                    <a:bodyPr/>
                    <a:lstStyle/>
                    <a:p>
                      <a:pPr algn="ctr" fontAlgn="ctr">
                        <a:lnSpc>
                          <a:spcPct val="125000"/>
                        </a:lnSpc>
                        <a:spcBef>
                          <a:spcPts val="0"/>
                        </a:spcBef>
                        <a:spcAft>
                          <a:spcPts val="0"/>
                        </a:spcAft>
                      </a:pPr>
                      <a:r>
                        <a:rPr lang="zh-CN" altLang="en-US" sz="1600">
                          <a:solidFill>
                            <a:srgbClr val="494949"/>
                          </a:solidFill>
                          <a:effectLst/>
                        </a:rPr>
                        <a:t>训练数据</a:t>
                      </a:r>
                    </a:p>
                  </a:txBody>
                  <a:tcPr marT="30480" marB="30480" anchor="ctr"/>
                </a:tc>
                <a:tc>
                  <a:txBody>
                    <a:bodyPr/>
                    <a:lstStyle/>
                    <a:p>
                      <a:pPr algn="ctr" fontAlgn="ctr">
                        <a:lnSpc>
                          <a:spcPct val="125000"/>
                        </a:lnSpc>
                        <a:spcBef>
                          <a:spcPts val="0"/>
                        </a:spcBef>
                        <a:spcAft>
                          <a:spcPts val="0"/>
                        </a:spcAft>
                      </a:pPr>
                      <a:r>
                        <a:rPr lang="en-US" altLang="zh-CN" sz="1600">
                          <a:solidFill>
                            <a:srgbClr val="494949"/>
                          </a:solidFill>
                          <a:effectLst/>
                        </a:rPr>
                        <a:t>0.8</a:t>
                      </a:r>
                      <a:endParaRPr lang="zh-CN" altLang="en-US" sz="1600">
                        <a:solidFill>
                          <a:srgbClr val="494949"/>
                        </a:solidFill>
                        <a:effectLst/>
                      </a:endParaRPr>
                    </a:p>
                  </a:txBody>
                  <a:tcPr marT="30480" marB="30480" anchor="ctr"/>
                </a:tc>
                <a:tc>
                  <a:txBody>
                    <a:bodyPr/>
                    <a:lstStyle/>
                    <a:p>
                      <a:pPr algn="ctr" fontAlgn="ctr">
                        <a:lnSpc>
                          <a:spcPct val="125000"/>
                        </a:lnSpc>
                        <a:spcBef>
                          <a:spcPts val="0"/>
                        </a:spcBef>
                        <a:spcAft>
                          <a:spcPts val="0"/>
                        </a:spcAft>
                      </a:pPr>
                      <a:r>
                        <a:rPr lang="en-US" sz="1600">
                          <a:solidFill>
                            <a:srgbClr val="494949"/>
                          </a:solidFill>
                          <a:effectLst/>
                        </a:rPr>
                        <a:t>PCA&amp;ICA</a:t>
                      </a:r>
                    </a:p>
                  </a:txBody>
                  <a:tcPr marT="30480" marB="30480" anchor="ctr"/>
                </a:tc>
                <a:tc>
                  <a:txBody>
                    <a:bodyPr/>
                    <a:lstStyle/>
                    <a:p>
                      <a:pPr algn="ctr" fontAlgn="ctr">
                        <a:lnSpc>
                          <a:spcPct val="125000"/>
                        </a:lnSpc>
                        <a:spcBef>
                          <a:spcPts val="0"/>
                        </a:spcBef>
                        <a:spcAft>
                          <a:spcPts val="0"/>
                        </a:spcAft>
                      </a:pPr>
                      <a:r>
                        <a:rPr lang="en-US" sz="1600" b="1">
                          <a:solidFill>
                            <a:srgbClr val="494949"/>
                          </a:solidFill>
                          <a:effectLst/>
                        </a:rPr>
                        <a:t>n_component</a:t>
                      </a:r>
                      <a:endParaRPr lang="en-US" sz="1600">
                        <a:solidFill>
                          <a:srgbClr val="494949"/>
                        </a:solidFill>
                        <a:effectLst/>
                      </a:endParaRPr>
                    </a:p>
                  </a:txBody>
                  <a:tcPr marT="30480" marB="30480" anchor="ctr"/>
                </a:tc>
                <a:tc>
                  <a:txBody>
                    <a:bodyPr/>
                    <a:lstStyle/>
                    <a:p>
                      <a:pPr algn="ctr" fontAlgn="ctr">
                        <a:lnSpc>
                          <a:spcPct val="125000"/>
                        </a:lnSpc>
                        <a:spcBef>
                          <a:spcPts val="0"/>
                        </a:spcBef>
                        <a:spcAft>
                          <a:spcPts val="0"/>
                        </a:spcAft>
                      </a:pPr>
                      <a:r>
                        <a:rPr lang="en-US" sz="1600">
                          <a:solidFill>
                            <a:srgbClr val="494949"/>
                          </a:solidFill>
                          <a:effectLst/>
                        </a:rPr>
                        <a:t>arange(5,46,8)</a:t>
                      </a:r>
                    </a:p>
                  </a:txBody>
                  <a:tcPr marT="30480" marB="30480" anchor="ctr"/>
                </a:tc>
                <a:extLst>
                  <a:ext uri="{0D108BD9-81ED-4DB2-BD59-A6C34878D82A}">
                    <a16:rowId xmlns:a16="http://schemas.microsoft.com/office/drawing/2014/main" val="1059978161"/>
                  </a:ext>
                </a:extLst>
              </a:tr>
              <a:tr h="228600">
                <a:tc>
                  <a:txBody>
                    <a:bodyPr/>
                    <a:lstStyle/>
                    <a:p>
                      <a:pPr algn="ctr" fontAlgn="ctr">
                        <a:lnSpc>
                          <a:spcPct val="125000"/>
                        </a:lnSpc>
                        <a:spcBef>
                          <a:spcPts val="0"/>
                        </a:spcBef>
                        <a:spcAft>
                          <a:spcPts val="0"/>
                        </a:spcAft>
                      </a:pPr>
                      <a:r>
                        <a:rPr lang="zh-CN" altLang="en-US" sz="1600">
                          <a:solidFill>
                            <a:srgbClr val="494949"/>
                          </a:solidFill>
                          <a:effectLst/>
                        </a:rPr>
                        <a:t>测试数据</a:t>
                      </a:r>
                    </a:p>
                  </a:txBody>
                  <a:tcPr marT="30480" marB="30480" anchor="ctr"/>
                </a:tc>
                <a:tc>
                  <a:txBody>
                    <a:bodyPr/>
                    <a:lstStyle/>
                    <a:p>
                      <a:pPr algn="ctr" fontAlgn="ctr">
                        <a:lnSpc>
                          <a:spcPct val="125000"/>
                        </a:lnSpc>
                        <a:spcBef>
                          <a:spcPts val="0"/>
                        </a:spcBef>
                        <a:spcAft>
                          <a:spcPts val="0"/>
                        </a:spcAft>
                      </a:pPr>
                      <a:r>
                        <a:rPr lang="en-US" altLang="zh-CN" sz="1600">
                          <a:solidFill>
                            <a:srgbClr val="494949"/>
                          </a:solidFill>
                          <a:effectLst/>
                        </a:rPr>
                        <a:t>0.2</a:t>
                      </a:r>
                      <a:endParaRPr lang="zh-CN" altLang="en-US" sz="1600">
                        <a:solidFill>
                          <a:srgbClr val="494949"/>
                        </a:solidFill>
                        <a:effectLst/>
                      </a:endParaRPr>
                    </a:p>
                  </a:txBody>
                  <a:tcPr marT="30480" marB="30480" anchor="ctr"/>
                </a:tc>
                <a:tc rowSpan="2">
                  <a:txBody>
                    <a:bodyPr/>
                    <a:lstStyle/>
                    <a:p>
                      <a:pPr algn="ctr" fontAlgn="ctr">
                        <a:lnSpc>
                          <a:spcPct val="125000"/>
                        </a:lnSpc>
                        <a:spcBef>
                          <a:spcPts val="0"/>
                        </a:spcBef>
                        <a:spcAft>
                          <a:spcPts val="0"/>
                        </a:spcAft>
                      </a:pPr>
                      <a:r>
                        <a:rPr lang="en-US" sz="1600">
                          <a:solidFill>
                            <a:srgbClr val="494949"/>
                          </a:solidFill>
                          <a:effectLst/>
                        </a:rPr>
                        <a:t>RandomForest</a:t>
                      </a:r>
                    </a:p>
                  </a:txBody>
                  <a:tcPr marT="30480" marB="30480" anchor="ctr"/>
                </a:tc>
                <a:tc>
                  <a:txBody>
                    <a:bodyPr/>
                    <a:lstStyle/>
                    <a:p>
                      <a:pPr algn="ctr" fontAlgn="ctr">
                        <a:lnSpc>
                          <a:spcPct val="125000"/>
                        </a:lnSpc>
                        <a:spcBef>
                          <a:spcPts val="0"/>
                        </a:spcBef>
                        <a:spcAft>
                          <a:spcPts val="0"/>
                        </a:spcAft>
                      </a:pPr>
                      <a:r>
                        <a:rPr lang="en-US" sz="1600" b="1">
                          <a:solidFill>
                            <a:srgbClr val="494949"/>
                          </a:solidFill>
                          <a:effectLst/>
                        </a:rPr>
                        <a:t>max_features</a:t>
                      </a:r>
                      <a:endParaRPr lang="en-US" sz="1600">
                        <a:solidFill>
                          <a:srgbClr val="494949"/>
                        </a:solidFill>
                        <a:effectLst/>
                      </a:endParaRPr>
                    </a:p>
                  </a:txBody>
                  <a:tcPr marT="30480" marB="30480" anchor="ctr"/>
                </a:tc>
                <a:tc>
                  <a:txBody>
                    <a:bodyPr/>
                    <a:lstStyle/>
                    <a:p>
                      <a:pPr algn="ctr" fontAlgn="ctr">
                        <a:lnSpc>
                          <a:spcPct val="125000"/>
                        </a:lnSpc>
                        <a:spcBef>
                          <a:spcPts val="0"/>
                        </a:spcBef>
                        <a:spcAft>
                          <a:spcPts val="0"/>
                        </a:spcAft>
                      </a:pPr>
                      <a:r>
                        <a:rPr lang="en-US" sz="1600">
                          <a:solidFill>
                            <a:srgbClr val="494949"/>
                          </a:solidFill>
                          <a:effectLst/>
                        </a:rPr>
                        <a:t>[auto、log2]</a:t>
                      </a:r>
                    </a:p>
                  </a:txBody>
                  <a:tcPr marT="30480" marB="30480" anchor="ctr"/>
                </a:tc>
                <a:extLst>
                  <a:ext uri="{0D108BD9-81ED-4DB2-BD59-A6C34878D82A}">
                    <a16:rowId xmlns:a16="http://schemas.microsoft.com/office/drawing/2014/main" val="708033776"/>
                  </a:ext>
                </a:extLst>
              </a:tr>
              <a:tr h="228600">
                <a:tc gridSpan="2">
                  <a:txBody>
                    <a:bodyPr/>
                    <a:lstStyle/>
                    <a:p>
                      <a:pPr algn="ctr" fontAlgn="ctr">
                        <a:lnSpc>
                          <a:spcPct val="125000"/>
                        </a:lnSpc>
                        <a:spcBef>
                          <a:spcPts val="0"/>
                        </a:spcBef>
                        <a:spcAft>
                          <a:spcPts val="0"/>
                        </a:spcAft>
                      </a:pPr>
                      <a:r>
                        <a:rPr lang="zh-CN" altLang="en-US" sz="1600" b="1">
                          <a:solidFill>
                            <a:srgbClr val="494949"/>
                          </a:solidFill>
                          <a:effectLst/>
                        </a:rPr>
                        <a:t>交叉验证配置</a:t>
                      </a:r>
                      <a:endParaRPr lang="zh-CN" altLang="en-US" sz="1600">
                        <a:solidFill>
                          <a:srgbClr val="494949"/>
                        </a:solidFill>
                        <a:effectLst/>
                      </a:endParaRPr>
                    </a:p>
                  </a:txBody>
                  <a:tcPr marT="30480" marB="30480" anchor="ctr"/>
                </a:tc>
                <a:tc hMerge="1">
                  <a:txBody>
                    <a:bodyPr/>
                    <a:lstStyle/>
                    <a:p>
                      <a:endParaRPr lang="zh-CN" altLang="en-US"/>
                    </a:p>
                  </a:txBody>
                  <a:tcPr/>
                </a:tc>
                <a:tc vMerge="1">
                  <a:txBody>
                    <a:bodyPr/>
                    <a:lstStyle/>
                    <a:p>
                      <a:endParaRPr lang="zh-CN" altLang="en-US"/>
                    </a:p>
                  </a:txBody>
                  <a:tcPr/>
                </a:tc>
                <a:tc>
                  <a:txBody>
                    <a:bodyPr/>
                    <a:lstStyle/>
                    <a:p>
                      <a:pPr algn="ctr" fontAlgn="ctr">
                        <a:lnSpc>
                          <a:spcPct val="125000"/>
                        </a:lnSpc>
                        <a:spcBef>
                          <a:spcPts val="0"/>
                        </a:spcBef>
                        <a:spcAft>
                          <a:spcPts val="0"/>
                        </a:spcAft>
                      </a:pPr>
                      <a:r>
                        <a:rPr lang="en-US" sz="1600" b="1">
                          <a:solidFill>
                            <a:srgbClr val="494949"/>
                          </a:solidFill>
                          <a:effectLst/>
                        </a:rPr>
                        <a:t>n_estimators</a:t>
                      </a:r>
                      <a:endParaRPr lang="en-US" sz="1600">
                        <a:solidFill>
                          <a:srgbClr val="494949"/>
                        </a:solidFill>
                        <a:effectLst/>
                      </a:endParaRPr>
                    </a:p>
                  </a:txBody>
                  <a:tcPr marT="30480" marB="30480" anchor="ctr"/>
                </a:tc>
                <a:tc>
                  <a:txBody>
                    <a:bodyPr/>
                    <a:lstStyle/>
                    <a:p>
                      <a:pPr algn="ctr" fontAlgn="ctr">
                        <a:lnSpc>
                          <a:spcPct val="125000"/>
                        </a:lnSpc>
                        <a:spcBef>
                          <a:spcPts val="0"/>
                        </a:spcBef>
                        <a:spcAft>
                          <a:spcPts val="0"/>
                        </a:spcAft>
                      </a:pPr>
                      <a:r>
                        <a:rPr lang="en-US" altLang="zh-CN" sz="1600">
                          <a:solidFill>
                            <a:srgbClr val="494949"/>
                          </a:solidFill>
                          <a:effectLst/>
                        </a:rPr>
                        <a:t>[50, 100, 200]</a:t>
                      </a:r>
                      <a:endParaRPr lang="zh-CN" altLang="en-US" sz="1600">
                        <a:solidFill>
                          <a:srgbClr val="494949"/>
                        </a:solidFill>
                        <a:effectLst/>
                      </a:endParaRPr>
                    </a:p>
                  </a:txBody>
                  <a:tcPr marT="30480" marB="30480" anchor="ctr"/>
                </a:tc>
                <a:extLst>
                  <a:ext uri="{0D108BD9-81ED-4DB2-BD59-A6C34878D82A}">
                    <a16:rowId xmlns:a16="http://schemas.microsoft.com/office/drawing/2014/main" val="86145752"/>
                  </a:ext>
                </a:extLst>
              </a:tr>
              <a:tr h="228600">
                <a:tc>
                  <a:txBody>
                    <a:bodyPr/>
                    <a:lstStyle/>
                    <a:p>
                      <a:pPr algn="ctr" fontAlgn="ctr">
                        <a:lnSpc>
                          <a:spcPct val="125000"/>
                        </a:lnSpc>
                        <a:spcBef>
                          <a:spcPts val="0"/>
                        </a:spcBef>
                        <a:spcAft>
                          <a:spcPts val="0"/>
                        </a:spcAft>
                      </a:pPr>
                      <a:r>
                        <a:rPr lang="zh-CN" altLang="en-US" sz="1600" b="1">
                          <a:solidFill>
                            <a:srgbClr val="494949"/>
                          </a:solidFill>
                          <a:effectLst/>
                        </a:rPr>
                        <a:t>打乱次数</a:t>
                      </a:r>
                      <a:endParaRPr lang="zh-CN" altLang="en-US" sz="1600">
                        <a:solidFill>
                          <a:srgbClr val="494949"/>
                        </a:solidFill>
                        <a:effectLst/>
                      </a:endParaRPr>
                    </a:p>
                  </a:txBody>
                  <a:tcPr marT="30480" marB="30480" anchor="ctr"/>
                </a:tc>
                <a:tc>
                  <a:txBody>
                    <a:bodyPr/>
                    <a:lstStyle/>
                    <a:p>
                      <a:pPr algn="ctr" fontAlgn="ctr">
                        <a:lnSpc>
                          <a:spcPct val="125000"/>
                        </a:lnSpc>
                        <a:spcBef>
                          <a:spcPts val="0"/>
                        </a:spcBef>
                        <a:spcAft>
                          <a:spcPts val="0"/>
                        </a:spcAft>
                      </a:pPr>
                      <a:r>
                        <a:rPr lang="zh-CN" altLang="en-US" sz="1600" b="1">
                          <a:solidFill>
                            <a:srgbClr val="494949"/>
                          </a:solidFill>
                          <a:effectLst/>
                        </a:rPr>
                        <a:t>训练验证比例</a:t>
                      </a:r>
                      <a:endParaRPr lang="zh-CN" altLang="en-US" sz="1600">
                        <a:solidFill>
                          <a:srgbClr val="494949"/>
                        </a:solidFill>
                        <a:effectLst/>
                      </a:endParaRPr>
                    </a:p>
                  </a:txBody>
                  <a:tcPr marT="30480" marB="30480" anchor="ctr"/>
                </a:tc>
                <a:tc rowSpan="2">
                  <a:txBody>
                    <a:bodyPr/>
                    <a:lstStyle/>
                    <a:p>
                      <a:pPr algn="ctr" fontAlgn="ctr">
                        <a:lnSpc>
                          <a:spcPct val="125000"/>
                        </a:lnSpc>
                        <a:spcBef>
                          <a:spcPts val="0"/>
                        </a:spcBef>
                        <a:spcAft>
                          <a:spcPts val="0"/>
                        </a:spcAft>
                      </a:pPr>
                      <a:r>
                        <a:rPr lang="en-US" sz="1600">
                          <a:solidFill>
                            <a:srgbClr val="494949"/>
                          </a:solidFill>
                          <a:effectLst/>
                        </a:rPr>
                        <a:t>AdaBoost</a:t>
                      </a:r>
                    </a:p>
                  </a:txBody>
                  <a:tcPr marT="30480" marB="30480" anchor="ctr"/>
                </a:tc>
                <a:tc>
                  <a:txBody>
                    <a:bodyPr/>
                    <a:lstStyle/>
                    <a:p>
                      <a:pPr algn="ctr" fontAlgn="ctr">
                        <a:lnSpc>
                          <a:spcPct val="125000"/>
                        </a:lnSpc>
                        <a:spcBef>
                          <a:spcPts val="0"/>
                        </a:spcBef>
                        <a:spcAft>
                          <a:spcPts val="0"/>
                        </a:spcAft>
                      </a:pPr>
                      <a:r>
                        <a:rPr lang="en-US" sz="1600" b="1">
                          <a:solidFill>
                            <a:srgbClr val="494949"/>
                          </a:solidFill>
                          <a:effectLst/>
                        </a:rPr>
                        <a:t>learning_rate</a:t>
                      </a:r>
                      <a:endParaRPr lang="en-US" sz="1600">
                        <a:solidFill>
                          <a:srgbClr val="494949"/>
                        </a:solidFill>
                        <a:effectLst/>
                      </a:endParaRPr>
                    </a:p>
                  </a:txBody>
                  <a:tcPr marT="30480" marB="30480" anchor="ctr"/>
                </a:tc>
                <a:tc>
                  <a:txBody>
                    <a:bodyPr/>
                    <a:lstStyle/>
                    <a:p>
                      <a:pPr algn="ctr" fontAlgn="ctr">
                        <a:lnSpc>
                          <a:spcPct val="125000"/>
                        </a:lnSpc>
                        <a:spcBef>
                          <a:spcPts val="0"/>
                        </a:spcBef>
                        <a:spcAft>
                          <a:spcPts val="0"/>
                        </a:spcAft>
                      </a:pPr>
                      <a:r>
                        <a:rPr lang="en-US" sz="1600">
                          <a:solidFill>
                            <a:srgbClr val="494949"/>
                          </a:solidFill>
                          <a:effectLst/>
                        </a:rPr>
                        <a:t>linspace(0.5,2,5)</a:t>
                      </a:r>
                    </a:p>
                  </a:txBody>
                  <a:tcPr marT="30480" marB="30480" anchor="ctr"/>
                </a:tc>
                <a:extLst>
                  <a:ext uri="{0D108BD9-81ED-4DB2-BD59-A6C34878D82A}">
                    <a16:rowId xmlns:a16="http://schemas.microsoft.com/office/drawing/2014/main" val="2250743011"/>
                  </a:ext>
                </a:extLst>
              </a:tr>
              <a:tr h="228600">
                <a:tc rowSpan="2">
                  <a:txBody>
                    <a:bodyPr/>
                    <a:lstStyle/>
                    <a:p>
                      <a:pPr algn="ctr" fontAlgn="ctr">
                        <a:lnSpc>
                          <a:spcPct val="125000"/>
                        </a:lnSpc>
                        <a:spcBef>
                          <a:spcPts val="0"/>
                        </a:spcBef>
                        <a:spcAft>
                          <a:spcPts val="0"/>
                        </a:spcAft>
                      </a:pPr>
                      <a:r>
                        <a:rPr lang="en-US" altLang="zh-CN" sz="1600">
                          <a:solidFill>
                            <a:srgbClr val="494949"/>
                          </a:solidFill>
                          <a:effectLst/>
                        </a:rPr>
                        <a:t>5 </a:t>
                      </a:r>
                      <a:endParaRPr lang="zh-CN" altLang="en-US" sz="1600">
                        <a:solidFill>
                          <a:srgbClr val="494949"/>
                        </a:solidFill>
                        <a:effectLst/>
                      </a:endParaRPr>
                    </a:p>
                  </a:txBody>
                  <a:tcPr marT="30480" marB="30480" anchor="ctr"/>
                </a:tc>
                <a:tc rowSpan="2">
                  <a:txBody>
                    <a:bodyPr/>
                    <a:lstStyle/>
                    <a:p>
                      <a:pPr algn="ctr" fontAlgn="ctr">
                        <a:lnSpc>
                          <a:spcPct val="125000"/>
                        </a:lnSpc>
                        <a:spcBef>
                          <a:spcPts val="0"/>
                        </a:spcBef>
                        <a:spcAft>
                          <a:spcPts val="0"/>
                        </a:spcAft>
                      </a:pPr>
                      <a:r>
                        <a:rPr lang="en-US" altLang="zh-CN" sz="1600">
                          <a:solidFill>
                            <a:srgbClr val="494949"/>
                          </a:solidFill>
                          <a:effectLst/>
                        </a:rPr>
                        <a:t>4:1</a:t>
                      </a:r>
                      <a:endParaRPr lang="zh-CN" altLang="en-US" sz="1600">
                        <a:solidFill>
                          <a:srgbClr val="494949"/>
                        </a:solidFill>
                        <a:effectLst/>
                      </a:endParaRPr>
                    </a:p>
                  </a:txBody>
                  <a:tcPr marT="30480" marB="30480" anchor="ctr"/>
                </a:tc>
                <a:tc vMerge="1">
                  <a:txBody>
                    <a:bodyPr/>
                    <a:lstStyle/>
                    <a:p>
                      <a:endParaRPr lang="zh-CN" altLang="en-US"/>
                    </a:p>
                  </a:txBody>
                  <a:tcPr/>
                </a:tc>
                <a:tc>
                  <a:txBody>
                    <a:bodyPr/>
                    <a:lstStyle/>
                    <a:p>
                      <a:pPr algn="ctr" fontAlgn="ctr">
                        <a:lnSpc>
                          <a:spcPct val="125000"/>
                        </a:lnSpc>
                        <a:spcBef>
                          <a:spcPts val="0"/>
                        </a:spcBef>
                        <a:spcAft>
                          <a:spcPts val="0"/>
                        </a:spcAft>
                      </a:pPr>
                      <a:r>
                        <a:rPr lang="en-US" sz="1600" b="1">
                          <a:solidFill>
                            <a:srgbClr val="494949"/>
                          </a:solidFill>
                          <a:effectLst/>
                        </a:rPr>
                        <a:t>n_estimators</a:t>
                      </a:r>
                      <a:endParaRPr lang="en-US" sz="1600">
                        <a:solidFill>
                          <a:srgbClr val="494949"/>
                        </a:solidFill>
                        <a:effectLst/>
                      </a:endParaRPr>
                    </a:p>
                  </a:txBody>
                  <a:tcPr marT="30480" marB="30480" anchor="ctr"/>
                </a:tc>
                <a:tc>
                  <a:txBody>
                    <a:bodyPr/>
                    <a:lstStyle/>
                    <a:p>
                      <a:pPr algn="ctr" fontAlgn="ctr">
                        <a:lnSpc>
                          <a:spcPct val="125000"/>
                        </a:lnSpc>
                        <a:spcBef>
                          <a:spcPts val="0"/>
                        </a:spcBef>
                        <a:spcAft>
                          <a:spcPts val="0"/>
                        </a:spcAft>
                      </a:pPr>
                      <a:r>
                        <a:rPr lang="en-US" altLang="zh-CN" sz="1600">
                          <a:solidFill>
                            <a:srgbClr val="494949"/>
                          </a:solidFill>
                          <a:effectLst/>
                        </a:rPr>
                        <a:t>[50, 100, 200]</a:t>
                      </a:r>
                      <a:endParaRPr lang="zh-CN" altLang="en-US" sz="1600">
                        <a:solidFill>
                          <a:srgbClr val="494949"/>
                        </a:solidFill>
                        <a:effectLst/>
                      </a:endParaRPr>
                    </a:p>
                  </a:txBody>
                  <a:tcPr marT="30480" marB="30480" anchor="ctr"/>
                </a:tc>
                <a:extLst>
                  <a:ext uri="{0D108BD9-81ED-4DB2-BD59-A6C34878D82A}">
                    <a16:rowId xmlns:a16="http://schemas.microsoft.com/office/drawing/2014/main" val="764390467"/>
                  </a:ext>
                </a:extLst>
              </a:tr>
              <a:tr h="228600">
                <a:tc vMerge="1">
                  <a:txBody>
                    <a:bodyPr/>
                    <a:lstStyle/>
                    <a:p>
                      <a:endParaRPr lang="zh-CN" altLang="en-US"/>
                    </a:p>
                  </a:txBody>
                  <a:tcPr/>
                </a:tc>
                <a:tc vMerge="1">
                  <a:txBody>
                    <a:bodyPr/>
                    <a:lstStyle/>
                    <a:p>
                      <a:endParaRPr lang="zh-CN" altLang="en-US"/>
                    </a:p>
                  </a:txBody>
                  <a:tcPr/>
                </a:tc>
                <a:tc>
                  <a:txBody>
                    <a:bodyPr/>
                    <a:lstStyle/>
                    <a:p>
                      <a:pPr algn="ctr" fontAlgn="ctr">
                        <a:lnSpc>
                          <a:spcPct val="125000"/>
                        </a:lnSpc>
                        <a:spcBef>
                          <a:spcPts val="0"/>
                        </a:spcBef>
                        <a:spcAft>
                          <a:spcPts val="0"/>
                        </a:spcAft>
                      </a:pPr>
                      <a:r>
                        <a:rPr lang="en-US" sz="1600">
                          <a:solidFill>
                            <a:srgbClr val="494949"/>
                          </a:solidFill>
                          <a:effectLst/>
                        </a:rPr>
                        <a:t>NaiveBayes</a:t>
                      </a:r>
                    </a:p>
                  </a:txBody>
                  <a:tcPr marT="30480" marB="30480" anchor="ctr"/>
                </a:tc>
                <a:tc gridSpan="2">
                  <a:txBody>
                    <a:bodyPr/>
                    <a:lstStyle/>
                    <a:p>
                      <a:pPr algn="ctr" fontAlgn="ctr">
                        <a:lnSpc>
                          <a:spcPct val="125000"/>
                        </a:lnSpc>
                        <a:spcBef>
                          <a:spcPts val="0"/>
                        </a:spcBef>
                        <a:spcAft>
                          <a:spcPts val="0"/>
                        </a:spcAft>
                      </a:pPr>
                      <a:r>
                        <a:rPr lang="en-US" altLang="zh-CN" sz="1600">
                          <a:solidFill>
                            <a:srgbClr val="494949"/>
                          </a:solidFill>
                          <a:effectLst/>
                        </a:rPr>
                        <a:t>-</a:t>
                      </a:r>
                      <a:endParaRPr lang="zh-CN" altLang="en-US" sz="1600">
                        <a:solidFill>
                          <a:srgbClr val="494949"/>
                        </a:solidFill>
                        <a:effectLst/>
                      </a:endParaRPr>
                    </a:p>
                  </a:txBody>
                  <a:tcPr marT="30480" marB="30480" anchor="ctr"/>
                </a:tc>
                <a:tc hMerge="1">
                  <a:txBody>
                    <a:bodyPr/>
                    <a:lstStyle/>
                    <a:p>
                      <a:endParaRPr lang="zh-CN" altLang="en-US"/>
                    </a:p>
                  </a:txBody>
                  <a:tcPr/>
                </a:tc>
                <a:extLst>
                  <a:ext uri="{0D108BD9-81ED-4DB2-BD59-A6C34878D82A}">
                    <a16:rowId xmlns:a16="http://schemas.microsoft.com/office/drawing/2014/main" val="2806074088"/>
                  </a:ext>
                </a:extLst>
              </a:tr>
              <a:tr h="228600">
                <a:tc gridSpan="2">
                  <a:txBody>
                    <a:bodyPr/>
                    <a:lstStyle/>
                    <a:p>
                      <a:pPr algn="ctr" fontAlgn="ctr">
                        <a:lnSpc>
                          <a:spcPct val="125000"/>
                        </a:lnSpc>
                        <a:spcBef>
                          <a:spcPts val="0"/>
                        </a:spcBef>
                        <a:spcAft>
                          <a:spcPts val="0"/>
                        </a:spcAft>
                      </a:pPr>
                      <a:r>
                        <a:rPr lang="zh-CN" altLang="en-US" sz="1600" b="1">
                          <a:solidFill>
                            <a:srgbClr val="494949"/>
                          </a:solidFill>
                          <a:effectLst/>
                        </a:rPr>
                        <a:t>评价指标</a:t>
                      </a:r>
                      <a:endParaRPr lang="zh-CN" altLang="en-US" sz="1600">
                        <a:solidFill>
                          <a:srgbClr val="494949"/>
                        </a:solidFill>
                        <a:effectLst/>
                      </a:endParaRPr>
                    </a:p>
                  </a:txBody>
                  <a:tcPr marT="30480" marB="30480" anchor="ctr"/>
                </a:tc>
                <a:tc hMerge="1">
                  <a:txBody>
                    <a:bodyPr/>
                    <a:lstStyle/>
                    <a:p>
                      <a:endParaRPr lang="zh-CN" altLang="en-US"/>
                    </a:p>
                  </a:txBody>
                  <a:tcPr/>
                </a:tc>
                <a:tc>
                  <a:txBody>
                    <a:bodyPr/>
                    <a:lstStyle/>
                    <a:p>
                      <a:pPr algn="ctr" fontAlgn="ctr">
                        <a:lnSpc>
                          <a:spcPct val="125000"/>
                        </a:lnSpc>
                        <a:spcBef>
                          <a:spcPts val="0"/>
                        </a:spcBef>
                        <a:spcAft>
                          <a:spcPts val="0"/>
                        </a:spcAft>
                      </a:pPr>
                      <a:r>
                        <a:rPr lang="en-US" sz="1600">
                          <a:solidFill>
                            <a:srgbClr val="494949"/>
                          </a:solidFill>
                          <a:effectLst/>
                        </a:rPr>
                        <a:t>KNeighbors</a:t>
                      </a:r>
                    </a:p>
                  </a:txBody>
                  <a:tcPr marT="30480" marB="30480" anchor="ctr"/>
                </a:tc>
                <a:tc>
                  <a:txBody>
                    <a:bodyPr/>
                    <a:lstStyle/>
                    <a:p>
                      <a:pPr algn="ctr" fontAlgn="ctr">
                        <a:lnSpc>
                          <a:spcPct val="125000"/>
                        </a:lnSpc>
                        <a:spcBef>
                          <a:spcPts val="0"/>
                        </a:spcBef>
                        <a:spcAft>
                          <a:spcPts val="0"/>
                        </a:spcAft>
                      </a:pPr>
                      <a:r>
                        <a:rPr lang="en-US" sz="1600" b="1">
                          <a:solidFill>
                            <a:srgbClr val="494949"/>
                          </a:solidFill>
                          <a:effectLst/>
                        </a:rPr>
                        <a:t>n_neighbors</a:t>
                      </a:r>
                      <a:endParaRPr lang="en-US" sz="1600">
                        <a:solidFill>
                          <a:srgbClr val="494949"/>
                        </a:solidFill>
                        <a:effectLst/>
                      </a:endParaRPr>
                    </a:p>
                  </a:txBody>
                  <a:tcPr marT="30480" marB="30480" anchor="ctr"/>
                </a:tc>
                <a:tc>
                  <a:txBody>
                    <a:bodyPr/>
                    <a:lstStyle/>
                    <a:p>
                      <a:pPr algn="ctr" fontAlgn="ctr">
                        <a:lnSpc>
                          <a:spcPct val="125000"/>
                        </a:lnSpc>
                        <a:spcBef>
                          <a:spcPts val="0"/>
                        </a:spcBef>
                        <a:spcAft>
                          <a:spcPts val="0"/>
                        </a:spcAft>
                      </a:pPr>
                      <a:r>
                        <a:rPr lang="en-US" altLang="zh-CN" sz="1600">
                          <a:solidFill>
                            <a:srgbClr val="494949"/>
                          </a:solidFill>
                          <a:effectLst/>
                        </a:rPr>
                        <a:t>[3, 5, 10]</a:t>
                      </a:r>
                      <a:endParaRPr lang="zh-CN" altLang="en-US" sz="1600">
                        <a:solidFill>
                          <a:srgbClr val="494949"/>
                        </a:solidFill>
                        <a:effectLst/>
                      </a:endParaRPr>
                    </a:p>
                  </a:txBody>
                  <a:tcPr marT="30480" marB="30480" anchor="ctr"/>
                </a:tc>
                <a:extLst>
                  <a:ext uri="{0D108BD9-81ED-4DB2-BD59-A6C34878D82A}">
                    <a16:rowId xmlns:a16="http://schemas.microsoft.com/office/drawing/2014/main" val="2353154612"/>
                  </a:ext>
                </a:extLst>
              </a:tr>
              <a:tr h="228600">
                <a:tc>
                  <a:txBody>
                    <a:bodyPr/>
                    <a:lstStyle/>
                    <a:p>
                      <a:pPr algn="ctr" fontAlgn="ctr">
                        <a:lnSpc>
                          <a:spcPct val="125000"/>
                        </a:lnSpc>
                        <a:spcBef>
                          <a:spcPts val="0"/>
                        </a:spcBef>
                        <a:spcAft>
                          <a:spcPts val="0"/>
                        </a:spcAft>
                      </a:pPr>
                      <a:r>
                        <a:rPr lang="en-US" sz="1600">
                          <a:solidFill>
                            <a:srgbClr val="494949"/>
                          </a:solidFill>
                          <a:effectLst/>
                        </a:rPr>
                        <a:t>balanced</a:t>
                      </a:r>
                    </a:p>
                    <a:p>
                      <a:pPr algn="ctr" fontAlgn="ctr">
                        <a:lnSpc>
                          <a:spcPct val="125000"/>
                        </a:lnSpc>
                        <a:spcBef>
                          <a:spcPts val="0"/>
                        </a:spcBef>
                        <a:spcAft>
                          <a:spcPts val="0"/>
                        </a:spcAft>
                      </a:pPr>
                      <a:r>
                        <a:rPr lang="en-US" sz="1600">
                          <a:solidFill>
                            <a:srgbClr val="494949"/>
                          </a:solidFill>
                          <a:effectLst/>
                        </a:rPr>
                        <a:t>accuracy</a:t>
                      </a:r>
                    </a:p>
                  </a:txBody>
                  <a:tcPr marT="30480" marB="30480" anchor="ctr"/>
                </a:tc>
                <a:tc>
                  <a:txBody>
                    <a:bodyPr/>
                    <a:lstStyle/>
                    <a:p>
                      <a:pPr algn="ctr" fontAlgn="ctr">
                        <a:lnSpc>
                          <a:spcPct val="125000"/>
                        </a:lnSpc>
                        <a:spcBef>
                          <a:spcPts val="0"/>
                        </a:spcBef>
                        <a:spcAft>
                          <a:spcPts val="0"/>
                        </a:spcAft>
                      </a:pPr>
                      <a:r>
                        <a:rPr lang="en-US" sz="1600">
                          <a:solidFill>
                            <a:srgbClr val="494949"/>
                          </a:solidFill>
                          <a:effectLst/>
                        </a:rPr>
                        <a:t>f1 score</a:t>
                      </a:r>
                    </a:p>
                  </a:txBody>
                  <a:tcPr marT="30480" marB="30480" anchor="ctr"/>
                </a:tc>
                <a:tc>
                  <a:txBody>
                    <a:bodyPr/>
                    <a:lstStyle/>
                    <a:p>
                      <a:pPr algn="ctr" fontAlgn="ctr">
                        <a:lnSpc>
                          <a:spcPct val="125000"/>
                        </a:lnSpc>
                        <a:spcBef>
                          <a:spcPts val="0"/>
                        </a:spcBef>
                        <a:spcAft>
                          <a:spcPts val="0"/>
                        </a:spcAft>
                      </a:pPr>
                      <a:r>
                        <a:rPr lang="en-US" sz="1600">
                          <a:solidFill>
                            <a:srgbClr val="494949"/>
                          </a:solidFill>
                          <a:effectLst/>
                        </a:rPr>
                        <a:t>LogisticRegression</a:t>
                      </a:r>
                    </a:p>
                  </a:txBody>
                  <a:tcPr marT="30480" marB="30480" anchor="ctr"/>
                </a:tc>
                <a:tc>
                  <a:txBody>
                    <a:bodyPr/>
                    <a:lstStyle/>
                    <a:p>
                      <a:pPr algn="ctr" fontAlgn="ctr">
                        <a:lnSpc>
                          <a:spcPct val="125000"/>
                        </a:lnSpc>
                        <a:spcBef>
                          <a:spcPts val="0"/>
                        </a:spcBef>
                        <a:spcAft>
                          <a:spcPts val="0"/>
                        </a:spcAft>
                      </a:pPr>
                      <a:r>
                        <a:rPr lang="en-US" sz="1600" b="1">
                          <a:solidFill>
                            <a:srgbClr val="494949"/>
                          </a:solidFill>
                          <a:effectLst/>
                        </a:rPr>
                        <a:t>C</a:t>
                      </a:r>
                      <a:endParaRPr lang="en-US" sz="1600">
                        <a:solidFill>
                          <a:srgbClr val="494949"/>
                        </a:solidFill>
                        <a:effectLst/>
                      </a:endParaRPr>
                    </a:p>
                  </a:txBody>
                  <a:tcPr marT="30480" marB="30480" anchor="ctr"/>
                </a:tc>
                <a:tc>
                  <a:txBody>
                    <a:bodyPr/>
                    <a:lstStyle/>
                    <a:p>
                      <a:pPr algn="ctr" fontAlgn="ctr">
                        <a:lnSpc>
                          <a:spcPct val="125000"/>
                        </a:lnSpc>
                        <a:spcBef>
                          <a:spcPts val="0"/>
                        </a:spcBef>
                        <a:spcAft>
                          <a:spcPts val="0"/>
                        </a:spcAft>
                      </a:pPr>
                      <a:r>
                        <a:rPr lang="en-US" sz="1600" dirty="0" err="1">
                          <a:solidFill>
                            <a:srgbClr val="494949"/>
                          </a:solidFill>
                          <a:effectLst/>
                        </a:rPr>
                        <a:t>logspace</a:t>
                      </a:r>
                      <a:r>
                        <a:rPr lang="en-US" sz="1600" dirty="0">
                          <a:solidFill>
                            <a:srgbClr val="494949"/>
                          </a:solidFill>
                          <a:effectLst/>
                        </a:rPr>
                        <a:t>(1,1000,5)</a:t>
                      </a:r>
                    </a:p>
                  </a:txBody>
                  <a:tcPr marT="30480" marB="30480" anchor="ctr"/>
                </a:tc>
                <a:extLst>
                  <a:ext uri="{0D108BD9-81ED-4DB2-BD59-A6C34878D82A}">
                    <a16:rowId xmlns:a16="http://schemas.microsoft.com/office/drawing/2014/main" val="3894386091"/>
                  </a:ext>
                </a:extLst>
              </a:tr>
            </a:tbl>
          </a:graphicData>
        </a:graphic>
      </p:graphicFrame>
      <p:sp>
        <p:nvSpPr>
          <p:cNvPr id="4" name="Rectangle 1">
            <a:extLst>
              <a:ext uri="{FF2B5EF4-FFF2-40B4-BE49-F238E27FC236}">
                <a16:creationId xmlns:a16="http://schemas.microsoft.com/office/drawing/2014/main" id="{66E17F73-4029-40CE-A675-BA70FBCC38E7}"/>
              </a:ext>
            </a:extLst>
          </p:cNvPr>
          <p:cNvSpPr>
            <a:spLocks noChangeArrowheads="1"/>
          </p:cNvSpPr>
          <p:nvPr/>
        </p:nvSpPr>
        <p:spPr bwMode="auto">
          <a:xfrm>
            <a:off x="3505200" y="201136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custDataLst>
      <p:tags r:id="rId1"/>
    </p:custDataLst>
    <p:extLst>
      <p:ext uri="{BB962C8B-B14F-4D97-AF65-F5344CB8AC3E}">
        <p14:creationId xmlns:p14="http://schemas.microsoft.com/office/powerpoint/2010/main" val="33979880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AFEF7056-74AF-470C-9D2C-39C9B557FB60}"/>
              </a:ext>
            </a:extLst>
          </p:cNvPr>
          <p:cNvSpPr txBox="1"/>
          <p:nvPr/>
        </p:nvSpPr>
        <p:spPr>
          <a:xfrm>
            <a:off x="406400" y="310776"/>
            <a:ext cx="3570208" cy="461665"/>
          </a:xfrm>
          <a:prstGeom prst="rect">
            <a:avLst/>
          </a:prstGeom>
          <a:noFill/>
        </p:spPr>
        <p:txBody>
          <a:bodyPr wrap="none" rtlCol="0">
            <a:spAutoFit/>
          </a:bodyPr>
          <a:lstStyle/>
          <a:p>
            <a:r>
              <a:rPr lang="zh-CN" altLang="en-US" sz="2400" b="1" dirty="0"/>
              <a:t>统计建模</a:t>
            </a:r>
            <a:r>
              <a:rPr lang="en-US" altLang="zh-CN" sz="2400" b="1" dirty="0"/>
              <a:t>——</a:t>
            </a:r>
            <a:r>
              <a:rPr lang="zh-CN" altLang="en-US" sz="2400" b="1" dirty="0"/>
              <a:t>结果与分析</a:t>
            </a:r>
            <a:endParaRPr lang="en-US" altLang="zh-CN" sz="2400" b="1" dirty="0"/>
          </a:p>
        </p:txBody>
      </p:sp>
      <p:pic>
        <p:nvPicPr>
          <p:cNvPr id="16392" name="Picture 8">
            <a:extLst>
              <a:ext uri="{FF2B5EF4-FFF2-40B4-BE49-F238E27FC236}">
                <a16:creationId xmlns:a16="http://schemas.microsoft.com/office/drawing/2014/main" id="{E056787E-2A94-4794-80AE-BB12F827797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6400" y="2506909"/>
            <a:ext cx="5208631" cy="3906473"/>
          </a:xfrm>
          <a:prstGeom prst="rect">
            <a:avLst/>
          </a:prstGeom>
          <a:noFill/>
          <a:extLst>
            <a:ext uri="{909E8E84-426E-40DD-AFC4-6F175D3DCCD1}">
              <a14:hiddenFill xmlns:a14="http://schemas.microsoft.com/office/drawing/2010/main">
                <a:solidFill>
                  <a:srgbClr val="FFFFFF"/>
                </a:solidFill>
              </a14:hiddenFill>
            </a:ext>
          </a:extLst>
        </p:spPr>
      </p:pic>
      <p:pic>
        <p:nvPicPr>
          <p:cNvPr id="16394" name="Picture 10">
            <a:extLst>
              <a:ext uri="{FF2B5EF4-FFF2-40B4-BE49-F238E27FC236}">
                <a16:creationId xmlns:a16="http://schemas.microsoft.com/office/drawing/2014/main" id="{BC301894-A09D-45CC-924F-97262E868C5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76969" y="2506908"/>
            <a:ext cx="5208631" cy="3906473"/>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21799242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AFEF7056-74AF-470C-9D2C-39C9B557FB60}"/>
              </a:ext>
            </a:extLst>
          </p:cNvPr>
          <p:cNvSpPr txBox="1"/>
          <p:nvPr/>
        </p:nvSpPr>
        <p:spPr>
          <a:xfrm>
            <a:off x="406400" y="310776"/>
            <a:ext cx="4185761" cy="461665"/>
          </a:xfrm>
          <a:prstGeom prst="rect">
            <a:avLst/>
          </a:prstGeom>
          <a:noFill/>
        </p:spPr>
        <p:txBody>
          <a:bodyPr wrap="none" rtlCol="0">
            <a:spAutoFit/>
          </a:bodyPr>
          <a:lstStyle/>
          <a:p>
            <a:r>
              <a:rPr lang="zh-CN" altLang="en-US" sz="2400" b="1" dirty="0"/>
              <a:t>进一步设想</a:t>
            </a:r>
            <a:r>
              <a:rPr lang="en-US" altLang="zh-CN" sz="2400" b="1" dirty="0"/>
              <a:t>——</a:t>
            </a:r>
            <a:r>
              <a:rPr lang="zh-CN" altLang="en-US" sz="2400" b="1" dirty="0">
                <a:solidFill>
                  <a:srgbClr val="494949"/>
                </a:solidFill>
                <a:effectLst/>
                <a:latin typeface="Microsoft YaHei" panose="020B0503020204020204" pitchFamily="34" charset="-122"/>
                <a:ea typeface="Microsoft YaHei" panose="020B0503020204020204" pitchFamily="34" charset="-122"/>
              </a:rPr>
              <a:t>描述分析方面</a:t>
            </a:r>
            <a:endParaRPr lang="zh-CN" altLang="en-US" sz="2000" dirty="0">
              <a:solidFill>
                <a:srgbClr val="494949"/>
              </a:solidFill>
              <a:effectLst/>
            </a:endParaRPr>
          </a:p>
        </p:txBody>
      </p:sp>
      <p:sp>
        <p:nvSpPr>
          <p:cNvPr id="4" name="文本框 3">
            <a:extLst>
              <a:ext uri="{FF2B5EF4-FFF2-40B4-BE49-F238E27FC236}">
                <a16:creationId xmlns:a16="http://schemas.microsoft.com/office/drawing/2014/main" id="{135C80B9-8197-4341-94E1-6C11A26E6156}"/>
              </a:ext>
            </a:extLst>
          </p:cNvPr>
          <p:cNvSpPr txBox="1"/>
          <p:nvPr/>
        </p:nvSpPr>
        <p:spPr>
          <a:xfrm>
            <a:off x="1449548" y="2323133"/>
            <a:ext cx="8521117" cy="1415772"/>
          </a:xfrm>
          <a:prstGeom prst="rect">
            <a:avLst/>
          </a:prstGeom>
          <a:noFill/>
        </p:spPr>
        <p:txBody>
          <a:bodyPr wrap="square">
            <a:spAutoFit/>
          </a:bodyPr>
          <a:lstStyle/>
          <a:p>
            <a:pPr>
              <a:lnSpc>
                <a:spcPct val="100000"/>
              </a:lnSpc>
              <a:spcBef>
                <a:spcPts val="0"/>
              </a:spcBef>
              <a:spcAft>
                <a:spcPts val="0"/>
              </a:spcAft>
            </a:pPr>
            <a:r>
              <a:rPr lang="zh-CN" altLang="en-US" sz="1800" b="1" dirty="0">
                <a:solidFill>
                  <a:srgbClr val="494949"/>
                </a:solidFill>
                <a:effectLst/>
                <a:latin typeface="Microsoft YaHei" panose="020B0503020204020204" pitchFamily="34" charset="-122"/>
                <a:ea typeface="Microsoft YaHei" panose="020B0503020204020204" pitchFamily="34" charset="-122"/>
              </a:rPr>
              <a:t>描述分析方面</a:t>
            </a:r>
            <a:endParaRPr lang="en-US" altLang="zh-CN" sz="1800" b="1" dirty="0">
              <a:solidFill>
                <a:srgbClr val="494949"/>
              </a:solidFill>
              <a:effectLst/>
              <a:latin typeface="Microsoft YaHei" panose="020B0503020204020204" pitchFamily="34" charset="-122"/>
              <a:ea typeface="Microsoft YaHei" panose="020B0503020204020204" pitchFamily="34" charset="-122"/>
            </a:endParaRPr>
          </a:p>
          <a:p>
            <a:pPr>
              <a:lnSpc>
                <a:spcPct val="100000"/>
              </a:lnSpc>
              <a:spcBef>
                <a:spcPts val="0"/>
              </a:spcBef>
              <a:spcAft>
                <a:spcPts val="0"/>
              </a:spcAft>
            </a:pPr>
            <a:endParaRPr lang="zh-CN" altLang="en-US" sz="1600" dirty="0">
              <a:solidFill>
                <a:srgbClr val="494949"/>
              </a:solidFill>
              <a:effectLst/>
            </a:endParaRPr>
          </a:p>
          <a:p>
            <a:pPr marL="285750" indent="-285750">
              <a:spcBef>
                <a:spcPts val="0"/>
              </a:spcBef>
              <a:spcAft>
                <a:spcPts val="0"/>
              </a:spcAft>
              <a:buFont typeface="Arial" panose="020B0604020202020204" pitchFamily="34" charset="0"/>
              <a:buChar char="•"/>
            </a:pPr>
            <a:r>
              <a:rPr lang="zh-CN" altLang="en-US" sz="1800" dirty="0">
                <a:solidFill>
                  <a:srgbClr val="494949"/>
                </a:solidFill>
                <a:effectLst/>
                <a:latin typeface="Microsoft YaHei" panose="020B0503020204020204" pitchFamily="34" charset="-122"/>
                <a:ea typeface="Microsoft YaHei" panose="020B0503020204020204" pitchFamily="34" charset="-122"/>
              </a:rPr>
              <a:t>将各场比赛中对应位置的球员维度数据取平均值，根据与平均值的接近程度挑选对应球员，这样应当可以挑选出各个位置具有代表性的球员六维模板。</a:t>
            </a:r>
            <a:endParaRPr lang="en-US" altLang="zh-CN" sz="1800" dirty="0">
              <a:solidFill>
                <a:srgbClr val="494949"/>
              </a:solidFill>
              <a:effectLst/>
              <a:latin typeface="Microsoft YaHei" panose="020B0503020204020204" pitchFamily="34" charset="-122"/>
              <a:ea typeface="Microsoft YaHei" panose="020B0503020204020204" pitchFamily="34" charset="-122"/>
            </a:endParaRPr>
          </a:p>
          <a:p>
            <a:pPr>
              <a:spcBef>
                <a:spcPts val="0"/>
              </a:spcBef>
              <a:spcAft>
                <a:spcPts val="0"/>
              </a:spcAft>
            </a:pPr>
            <a:endParaRPr lang="zh-CN" altLang="en-US" sz="1600" dirty="0">
              <a:solidFill>
                <a:srgbClr val="494949"/>
              </a:solidFill>
              <a:effectLst/>
            </a:endParaRPr>
          </a:p>
        </p:txBody>
      </p:sp>
    </p:spTree>
    <p:custDataLst>
      <p:tags r:id="rId1"/>
    </p:custDataLst>
    <p:extLst>
      <p:ext uri="{BB962C8B-B14F-4D97-AF65-F5344CB8AC3E}">
        <p14:creationId xmlns:p14="http://schemas.microsoft.com/office/powerpoint/2010/main" val="41513012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AFEF7056-74AF-470C-9D2C-39C9B557FB60}"/>
              </a:ext>
            </a:extLst>
          </p:cNvPr>
          <p:cNvSpPr txBox="1"/>
          <p:nvPr/>
        </p:nvSpPr>
        <p:spPr>
          <a:xfrm>
            <a:off x="406400" y="310776"/>
            <a:ext cx="4185761" cy="769441"/>
          </a:xfrm>
          <a:prstGeom prst="rect">
            <a:avLst/>
          </a:prstGeom>
          <a:noFill/>
        </p:spPr>
        <p:txBody>
          <a:bodyPr wrap="none" rtlCol="0">
            <a:spAutoFit/>
          </a:bodyPr>
          <a:lstStyle/>
          <a:p>
            <a:r>
              <a:rPr lang="zh-CN" altLang="en-US" sz="2400" b="1" dirty="0"/>
              <a:t>进一步设想</a:t>
            </a:r>
            <a:r>
              <a:rPr lang="en-US" altLang="zh-CN" sz="2400" b="1" dirty="0"/>
              <a:t>——</a:t>
            </a:r>
            <a:r>
              <a:rPr lang="zh-CN" altLang="en-US" sz="2400" b="1" dirty="0">
                <a:solidFill>
                  <a:srgbClr val="494949"/>
                </a:solidFill>
                <a:effectLst/>
                <a:latin typeface="Microsoft YaHei" panose="020B0503020204020204" pitchFamily="34" charset="-122"/>
                <a:ea typeface="Microsoft YaHei" panose="020B0503020204020204" pitchFamily="34" charset="-122"/>
              </a:rPr>
              <a:t>统计建模方面</a:t>
            </a:r>
            <a:endParaRPr lang="zh-CN" altLang="en-US" sz="2000" dirty="0">
              <a:solidFill>
                <a:srgbClr val="494949"/>
              </a:solidFill>
              <a:effectLst/>
            </a:endParaRPr>
          </a:p>
          <a:p>
            <a:endParaRPr lang="zh-CN" altLang="en-US" sz="2000" dirty="0">
              <a:solidFill>
                <a:srgbClr val="494949"/>
              </a:solidFill>
              <a:effectLst/>
            </a:endParaRPr>
          </a:p>
        </p:txBody>
      </p:sp>
      <p:sp>
        <p:nvSpPr>
          <p:cNvPr id="4" name="文本框 3">
            <a:extLst>
              <a:ext uri="{FF2B5EF4-FFF2-40B4-BE49-F238E27FC236}">
                <a16:creationId xmlns:a16="http://schemas.microsoft.com/office/drawing/2014/main" id="{135C80B9-8197-4341-94E1-6C11A26E6156}"/>
              </a:ext>
            </a:extLst>
          </p:cNvPr>
          <p:cNvSpPr txBox="1"/>
          <p:nvPr/>
        </p:nvSpPr>
        <p:spPr>
          <a:xfrm>
            <a:off x="1835441" y="1182231"/>
            <a:ext cx="8521117" cy="3385542"/>
          </a:xfrm>
          <a:prstGeom prst="rect">
            <a:avLst/>
          </a:prstGeom>
          <a:noFill/>
        </p:spPr>
        <p:txBody>
          <a:bodyPr wrap="square">
            <a:spAutoFit/>
          </a:bodyPr>
          <a:lstStyle/>
          <a:p>
            <a:pPr>
              <a:spcBef>
                <a:spcPts val="0"/>
              </a:spcBef>
              <a:spcAft>
                <a:spcPts val="0"/>
              </a:spcAft>
            </a:pPr>
            <a:endParaRPr lang="zh-CN" altLang="en-US" sz="1600" dirty="0">
              <a:solidFill>
                <a:srgbClr val="494949"/>
              </a:solidFill>
              <a:effectLst/>
            </a:endParaRPr>
          </a:p>
          <a:p>
            <a:pPr marL="285750" indent="-285750">
              <a:spcBef>
                <a:spcPts val="0"/>
              </a:spcBef>
              <a:spcAft>
                <a:spcPts val="0"/>
              </a:spcAft>
              <a:buFont typeface="Arial" panose="020B0604020202020204" pitchFamily="34" charset="0"/>
              <a:buChar char="•"/>
            </a:pPr>
            <a:r>
              <a:rPr lang="zh-CN" altLang="en-US" sz="1800" dirty="0">
                <a:solidFill>
                  <a:srgbClr val="494949"/>
                </a:solidFill>
                <a:effectLst/>
                <a:latin typeface="Microsoft YaHei" panose="020B0503020204020204" pitchFamily="34" charset="-122"/>
                <a:ea typeface="Microsoft YaHei" panose="020B0503020204020204" pitchFamily="34" charset="-122"/>
              </a:rPr>
              <a:t>在上述描述分析中，我们采用雷达图对球员个人能力进行了描述，这样的六个维度相比于总体评分应当是一个更加全面以及良好的描述，因为可以针对不同位置描述不同情况。因此我们可以将这样 </a:t>
            </a:r>
            <a:r>
              <a:rPr lang="en-US" altLang="zh-CN" sz="1800" dirty="0">
                <a:solidFill>
                  <a:srgbClr val="494949"/>
                </a:solidFill>
                <a:effectLst/>
                <a:latin typeface="Microsoft YaHei" panose="020B0503020204020204" pitchFamily="34" charset="-122"/>
                <a:ea typeface="Microsoft YaHei" panose="020B0503020204020204" pitchFamily="34" charset="-122"/>
              </a:rPr>
              <a:t>22*6 </a:t>
            </a:r>
            <a:r>
              <a:rPr lang="zh-CN" altLang="en-US" sz="1800" dirty="0">
                <a:solidFill>
                  <a:srgbClr val="494949"/>
                </a:solidFill>
                <a:effectLst/>
                <a:latin typeface="Microsoft YaHei" panose="020B0503020204020204" pitchFamily="34" charset="-122"/>
                <a:ea typeface="Microsoft YaHei" panose="020B0503020204020204" pitchFamily="34" charset="-122"/>
              </a:rPr>
              <a:t>个特征纳入模型考虑。</a:t>
            </a:r>
            <a:endParaRPr lang="zh-CN" altLang="en-US" sz="1600" dirty="0">
              <a:solidFill>
                <a:srgbClr val="494949"/>
              </a:solidFill>
              <a:effectLst/>
            </a:endParaRPr>
          </a:p>
          <a:p>
            <a:pPr marL="285750" indent="-285750">
              <a:spcBef>
                <a:spcPts val="0"/>
              </a:spcBef>
              <a:spcAft>
                <a:spcPts val="0"/>
              </a:spcAft>
              <a:buFont typeface="Arial" panose="020B0604020202020204" pitchFamily="34" charset="0"/>
              <a:buChar char="•"/>
            </a:pPr>
            <a:r>
              <a:rPr lang="zh-CN" altLang="en-US" sz="1800" dirty="0">
                <a:solidFill>
                  <a:srgbClr val="494949"/>
                </a:solidFill>
                <a:effectLst/>
                <a:latin typeface="Microsoft YaHei" panose="020B0503020204020204" pitchFamily="34" charset="-122"/>
                <a:ea typeface="Microsoft YaHei" panose="020B0503020204020204" pitchFamily="34" charset="-122"/>
              </a:rPr>
              <a:t>一个球员可能可以踢多个位置，在一场比赛中他一定踢到了自己最适合的那个位置吗？如果将球队中球员的位置进行调整，代入上面得出的模型，是否可以得到更大的胜率（这里的对手球队可以采用其余球队球员的数据取平均）</a:t>
            </a:r>
            <a:endParaRPr lang="zh-CN" altLang="en-US" sz="1600" dirty="0">
              <a:solidFill>
                <a:srgbClr val="494949"/>
              </a:solidFill>
              <a:effectLst/>
            </a:endParaRPr>
          </a:p>
          <a:p>
            <a:pPr marL="285750" indent="-285750">
              <a:spcBef>
                <a:spcPts val="0"/>
              </a:spcBef>
              <a:spcAft>
                <a:spcPts val="0"/>
              </a:spcAft>
              <a:buFont typeface="Arial" panose="020B0604020202020204" pitchFamily="34" charset="0"/>
              <a:buChar char="•"/>
            </a:pPr>
            <a:r>
              <a:rPr lang="zh-CN" altLang="en-US" sz="1800" dirty="0">
                <a:solidFill>
                  <a:srgbClr val="494949"/>
                </a:solidFill>
                <a:effectLst/>
                <a:latin typeface="Microsoft YaHei" panose="020B0503020204020204" pitchFamily="34" charset="-122"/>
                <a:ea typeface="Microsoft YaHei" panose="020B0503020204020204" pitchFamily="34" charset="-122"/>
              </a:rPr>
              <a:t>球队整体数据考虑过于简单（</a:t>
            </a:r>
            <a:r>
              <a:rPr lang="zh-CN" altLang="en-US" sz="1800" i="1" dirty="0">
                <a:solidFill>
                  <a:srgbClr val="494949"/>
                </a:solidFill>
                <a:effectLst/>
                <a:latin typeface="Microsoft YaHei" panose="020B0503020204020204" pitchFamily="34" charset="-122"/>
                <a:ea typeface="Microsoft YaHei" panose="020B0503020204020204" pitchFamily="34" charset="-122"/>
              </a:rPr>
              <a:t>待补充</a:t>
            </a:r>
            <a:r>
              <a:rPr lang="zh-CN" altLang="en-US" sz="1800" dirty="0">
                <a:solidFill>
                  <a:srgbClr val="494949"/>
                </a:solidFill>
                <a:effectLst/>
                <a:latin typeface="Microsoft YaHei" panose="020B0503020204020204" pitchFamily="34" charset="-122"/>
                <a:ea typeface="Microsoft YaHei" panose="020B0503020204020204" pitchFamily="34" charset="-122"/>
              </a:rPr>
              <a:t>）。</a:t>
            </a:r>
            <a:endParaRPr lang="zh-CN" altLang="en-US" sz="1600" dirty="0">
              <a:solidFill>
                <a:srgbClr val="494949"/>
              </a:solidFill>
              <a:effectLst/>
            </a:endParaRPr>
          </a:p>
          <a:p>
            <a:pPr marL="285750" indent="-285750">
              <a:spcBef>
                <a:spcPts val="0"/>
              </a:spcBef>
              <a:spcAft>
                <a:spcPts val="0"/>
              </a:spcAft>
              <a:buFont typeface="Arial" panose="020B0604020202020204" pitchFamily="34" charset="0"/>
              <a:buChar char="•"/>
            </a:pPr>
            <a:r>
              <a:rPr lang="zh-CN" altLang="en-US" sz="1800" dirty="0">
                <a:solidFill>
                  <a:srgbClr val="494949"/>
                </a:solidFill>
                <a:effectLst/>
                <a:latin typeface="Microsoft YaHei" panose="020B0503020204020204" pitchFamily="34" charset="-122"/>
                <a:ea typeface="Microsoft YaHei" panose="020B0503020204020204" pitchFamily="34" charset="-122"/>
              </a:rPr>
              <a:t>这样如果采用更多的特征，应当使用深度学习方法和前述的机器学习方法进行对比。</a:t>
            </a:r>
            <a:endParaRPr lang="zh-CN" altLang="en-US" sz="1600" dirty="0">
              <a:solidFill>
                <a:srgbClr val="494949"/>
              </a:solidFill>
              <a:effectLst/>
            </a:endParaRPr>
          </a:p>
          <a:p>
            <a:pPr marL="285750" indent="-285750">
              <a:spcBef>
                <a:spcPts val="0"/>
              </a:spcBef>
              <a:spcAft>
                <a:spcPts val="0"/>
              </a:spcAft>
              <a:buFont typeface="Arial" panose="020B0604020202020204" pitchFamily="34" charset="0"/>
              <a:buChar char="•"/>
            </a:pPr>
            <a:r>
              <a:rPr lang="zh-CN" altLang="en-US" sz="1800" dirty="0">
                <a:solidFill>
                  <a:srgbClr val="494949"/>
                </a:solidFill>
                <a:effectLst/>
                <a:latin typeface="Microsoft YaHei" panose="020B0503020204020204" pitchFamily="34" charset="-122"/>
                <a:ea typeface="Microsoft YaHei" panose="020B0503020204020204" pitchFamily="34" charset="-122"/>
              </a:rPr>
              <a:t>在预测比赛胜负时，明星球员的个人能力堆叠和球队整体的配合水平，哪一个对比赛的走向影响更大呢？</a:t>
            </a:r>
            <a:endParaRPr lang="zh-CN" altLang="en-US" sz="1600" dirty="0">
              <a:solidFill>
                <a:srgbClr val="494949"/>
              </a:solidFill>
              <a:effectLst/>
            </a:endParaRPr>
          </a:p>
        </p:txBody>
      </p:sp>
    </p:spTree>
    <p:custDataLst>
      <p:tags r:id="rId1"/>
    </p:custDataLst>
    <p:extLst>
      <p:ext uri="{BB962C8B-B14F-4D97-AF65-F5344CB8AC3E}">
        <p14:creationId xmlns:p14="http://schemas.microsoft.com/office/powerpoint/2010/main" val="49915933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D48ABAFF-735F-497A-A750-B2AEBAC512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0686" y="3341721"/>
            <a:ext cx="8497036" cy="3177815"/>
          </a:xfrm>
          <a:prstGeom prst="rect">
            <a:avLst/>
          </a:prstGeom>
        </p:spPr>
      </p:pic>
      <p:sp>
        <p:nvSpPr>
          <p:cNvPr id="7" name="文本框 6">
            <a:extLst>
              <a:ext uri="{FF2B5EF4-FFF2-40B4-BE49-F238E27FC236}">
                <a16:creationId xmlns:a16="http://schemas.microsoft.com/office/drawing/2014/main" id="{F194618E-D397-4494-8F41-2C3611E04BAC}"/>
              </a:ext>
            </a:extLst>
          </p:cNvPr>
          <p:cNvSpPr txBox="1"/>
          <p:nvPr/>
        </p:nvSpPr>
        <p:spPr>
          <a:xfrm>
            <a:off x="320686" y="2913666"/>
            <a:ext cx="6094602" cy="369332"/>
          </a:xfrm>
          <a:prstGeom prst="rect">
            <a:avLst/>
          </a:prstGeom>
          <a:noFill/>
        </p:spPr>
        <p:txBody>
          <a:bodyPr wrap="square">
            <a:spAutoFit/>
          </a:bodyPr>
          <a:lstStyle/>
          <a:p>
            <a:r>
              <a:rPr lang="zh-CN" altLang="en-US" dirty="0"/>
              <a:t>代码供参考：</a:t>
            </a:r>
            <a:r>
              <a:rPr lang="zh-CN" altLang="en-US" dirty="0">
                <a:hlinkClick r:id="rId4"/>
              </a:rPr>
              <a:t>https://github.com/rucnyz/soccer</a:t>
            </a:r>
            <a:endParaRPr lang="zh-CN" altLang="en-US" dirty="0"/>
          </a:p>
        </p:txBody>
      </p:sp>
      <p:sp>
        <p:nvSpPr>
          <p:cNvPr id="8" name="矩形 7">
            <a:extLst>
              <a:ext uri="{FF2B5EF4-FFF2-40B4-BE49-F238E27FC236}">
                <a16:creationId xmlns:a16="http://schemas.microsoft.com/office/drawing/2014/main" id="{6A247211-0410-4EBF-BCA3-64B11F06D0C3}"/>
              </a:ext>
            </a:extLst>
          </p:cNvPr>
          <p:cNvSpPr/>
          <p:nvPr/>
        </p:nvSpPr>
        <p:spPr>
          <a:xfrm>
            <a:off x="4064033" y="1214036"/>
            <a:ext cx="4063933" cy="1107996"/>
          </a:xfrm>
          <a:prstGeom prst="rect">
            <a:avLst/>
          </a:prstGeom>
          <a:noFill/>
        </p:spPr>
        <p:txBody>
          <a:bodyPr wrap="square" lIns="91440" tIns="45720" rIns="91440" bIns="45720">
            <a:spAutoFit/>
          </a:bodyPr>
          <a:lstStyle/>
          <a:p>
            <a:pPr algn="ctr"/>
            <a:r>
              <a:rPr lang="zh-CN" altLang="en-US" sz="6600" dirty="0">
                <a:ln w="0"/>
                <a:effectLst>
                  <a:outerShdw blurRad="38100" dist="19050" dir="2700000" algn="tl" rotWithShape="0">
                    <a:schemeClr val="dk1">
                      <a:alpha val="40000"/>
                    </a:schemeClr>
                  </a:outerShdw>
                </a:effectLst>
                <a:latin typeface="楷体" panose="02010609060101010101" pitchFamily="49" charset="-122"/>
                <a:ea typeface="楷体" panose="02010609060101010101" pitchFamily="49" charset="-122"/>
              </a:rPr>
              <a:t>谢谢大家！</a:t>
            </a:r>
          </a:p>
        </p:txBody>
      </p:sp>
    </p:spTree>
    <p:custDataLst>
      <p:tags r:id="rId1"/>
    </p:custDataLst>
    <p:extLst>
      <p:ext uri="{BB962C8B-B14F-4D97-AF65-F5344CB8AC3E}">
        <p14:creationId xmlns:p14="http://schemas.microsoft.com/office/powerpoint/2010/main" val="29566000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6518CDA2-9421-4AFA-8F26-0BD785739F46}"/>
              </a:ext>
            </a:extLst>
          </p:cNvPr>
          <p:cNvSpPr txBox="1"/>
          <p:nvPr/>
        </p:nvSpPr>
        <p:spPr>
          <a:xfrm>
            <a:off x="406400" y="310776"/>
            <a:ext cx="1723549" cy="461665"/>
          </a:xfrm>
          <a:prstGeom prst="rect">
            <a:avLst/>
          </a:prstGeom>
          <a:noFill/>
        </p:spPr>
        <p:txBody>
          <a:bodyPr wrap="none" rtlCol="0">
            <a:spAutoFit/>
          </a:bodyPr>
          <a:lstStyle/>
          <a:p>
            <a:r>
              <a:rPr lang="zh-CN" altLang="en-US" sz="2400" b="1" dirty="0"/>
              <a:t>数据集分析</a:t>
            </a:r>
          </a:p>
        </p:txBody>
      </p:sp>
      <p:graphicFrame>
        <p:nvGraphicFramePr>
          <p:cNvPr id="6" name="表格 5">
            <a:extLst>
              <a:ext uri="{FF2B5EF4-FFF2-40B4-BE49-F238E27FC236}">
                <a16:creationId xmlns:a16="http://schemas.microsoft.com/office/drawing/2014/main" id="{7328ABE0-797A-480D-B664-1DA728BA9924}"/>
              </a:ext>
            </a:extLst>
          </p:cNvPr>
          <p:cNvGraphicFramePr>
            <a:graphicFrameLocks noGrp="1"/>
          </p:cNvGraphicFramePr>
          <p:nvPr>
            <p:extLst>
              <p:ext uri="{D42A27DB-BD31-4B8C-83A1-F6EECF244321}">
                <p14:modId xmlns:p14="http://schemas.microsoft.com/office/powerpoint/2010/main" val="170288863"/>
              </p:ext>
            </p:extLst>
          </p:nvPr>
        </p:nvGraphicFramePr>
        <p:xfrm>
          <a:off x="2737328" y="1405054"/>
          <a:ext cx="6717343" cy="5220221"/>
        </p:xfrm>
        <a:graphic>
          <a:graphicData uri="http://schemas.openxmlformats.org/drawingml/2006/table">
            <a:tbl>
              <a:tblPr>
                <a:tableStyleId>{8799B23B-EC83-4686-B30A-512413B5E67A}</a:tableStyleId>
              </a:tblPr>
              <a:tblGrid>
                <a:gridCol w="535203">
                  <a:extLst>
                    <a:ext uri="{9D8B030D-6E8A-4147-A177-3AD203B41FA5}">
                      <a16:colId xmlns:a16="http://schemas.microsoft.com/office/drawing/2014/main" val="757789988"/>
                    </a:ext>
                  </a:extLst>
                </a:gridCol>
                <a:gridCol w="6182140">
                  <a:extLst>
                    <a:ext uri="{9D8B030D-6E8A-4147-A177-3AD203B41FA5}">
                      <a16:colId xmlns:a16="http://schemas.microsoft.com/office/drawing/2014/main" val="4246764737"/>
                    </a:ext>
                  </a:extLst>
                </a:gridCol>
              </a:tblGrid>
              <a:tr h="1898549">
                <a:tc>
                  <a:txBody>
                    <a:bodyPr/>
                    <a:lstStyle/>
                    <a:p>
                      <a:pPr algn="ctr" fontAlgn="ctr">
                        <a:lnSpc>
                          <a:spcPct val="100000"/>
                        </a:lnSpc>
                        <a:spcBef>
                          <a:spcPts val="0"/>
                        </a:spcBef>
                        <a:spcAft>
                          <a:spcPts val="0"/>
                        </a:spcAft>
                      </a:pPr>
                      <a:r>
                        <a:rPr lang="zh-CN" altLang="en-US" sz="1300" kern="1200" dirty="0">
                          <a:solidFill>
                            <a:srgbClr val="202124"/>
                          </a:solidFill>
                          <a:effectLst/>
                          <a:latin typeface="+mn-lt"/>
                          <a:ea typeface="+mn-ea"/>
                          <a:cs typeface="+mn-cs"/>
                        </a:rPr>
                        <a:t>球员能力</a:t>
                      </a:r>
                    </a:p>
                  </a:txBody>
                  <a:tcPr marL="97598" marR="97598" marT="32532" marB="32532" anchor="ctr"/>
                </a:tc>
                <a:tc>
                  <a:txBody>
                    <a:bodyPr/>
                    <a:lstStyle/>
                    <a:p>
                      <a:pPr algn="ctr" fontAlgn="ctr">
                        <a:lnSpc>
                          <a:spcPct val="100000"/>
                        </a:lnSpc>
                        <a:spcBef>
                          <a:spcPts val="0"/>
                        </a:spcBef>
                        <a:spcAft>
                          <a:spcPts val="0"/>
                        </a:spcAft>
                      </a:pPr>
                      <a:r>
                        <a:rPr lang="en-US" sz="1300" kern="1200" dirty="0">
                          <a:solidFill>
                            <a:srgbClr val="202124"/>
                          </a:solidFill>
                          <a:effectLst/>
                          <a:latin typeface="+mn-lt"/>
                          <a:ea typeface="+mn-ea"/>
                          <a:cs typeface="+mn-cs"/>
                        </a:rPr>
                        <a:t>overall_rating </a:t>
                      </a:r>
                    </a:p>
                    <a:p>
                      <a:pPr algn="ctr" fontAlgn="ctr">
                        <a:lnSpc>
                          <a:spcPct val="100000"/>
                        </a:lnSpc>
                        <a:spcBef>
                          <a:spcPts val="0"/>
                        </a:spcBef>
                        <a:spcAft>
                          <a:spcPts val="0"/>
                        </a:spcAft>
                      </a:pPr>
                      <a:r>
                        <a:rPr lang="en-US" sz="1300" kern="1200" dirty="0">
                          <a:solidFill>
                            <a:srgbClr val="202124"/>
                          </a:solidFill>
                          <a:effectLst/>
                          <a:latin typeface="+mn-lt"/>
                          <a:ea typeface="+mn-ea"/>
                          <a:cs typeface="+mn-cs"/>
                        </a:rPr>
                        <a:t>weight height age potential preferred_foot attacking_work_rate defensive_work_rate crossing finishing heading_accuracy short_passing volleys dribbling curve free_kick_accuracy long_passing ball_control acceleration sprint_speed agility reactions balance shot_power jumping stamina strength long_shots aggression interceptions positioning vision penalties marking standing_tackle sliding_tackle </a:t>
                      </a:r>
                    </a:p>
                    <a:p>
                      <a:pPr algn="ctr" fontAlgn="ctr">
                        <a:lnSpc>
                          <a:spcPct val="100000"/>
                        </a:lnSpc>
                        <a:spcBef>
                          <a:spcPts val="0"/>
                        </a:spcBef>
                        <a:spcAft>
                          <a:spcPts val="0"/>
                        </a:spcAft>
                      </a:pPr>
                      <a:r>
                        <a:rPr lang="en-US" sz="1300" kern="1200" dirty="0">
                          <a:solidFill>
                            <a:srgbClr val="202124"/>
                          </a:solidFill>
                          <a:effectLst/>
                          <a:latin typeface="+mn-lt"/>
                          <a:ea typeface="+mn-ea"/>
                          <a:cs typeface="+mn-cs"/>
                        </a:rPr>
                        <a:t>gk_diving gk_handling gk_kicking gk_positioning gk_reflexes</a:t>
                      </a:r>
                    </a:p>
                  </a:txBody>
                  <a:tcPr marL="97598" marR="97598" marT="32532" marB="32532" anchor="ctr"/>
                </a:tc>
                <a:extLst>
                  <a:ext uri="{0D108BD9-81ED-4DB2-BD59-A6C34878D82A}">
                    <a16:rowId xmlns:a16="http://schemas.microsoft.com/office/drawing/2014/main" val="1474163453"/>
                  </a:ext>
                </a:extLst>
              </a:tr>
              <a:tr h="2266008">
                <a:tc>
                  <a:txBody>
                    <a:bodyPr/>
                    <a:lstStyle/>
                    <a:p>
                      <a:pPr algn="ctr" fontAlgn="ctr">
                        <a:lnSpc>
                          <a:spcPct val="100000"/>
                        </a:lnSpc>
                        <a:spcBef>
                          <a:spcPts val="0"/>
                        </a:spcBef>
                        <a:spcAft>
                          <a:spcPts val="0"/>
                        </a:spcAft>
                      </a:pPr>
                      <a:r>
                        <a:rPr lang="zh-CN" altLang="en-US" sz="1300" kern="1200">
                          <a:solidFill>
                            <a:srgbClr val="202124"/>
                          </a:solidFill>
                          <a:effectLst/>
                          <a:latin typeface="+mn-lt"/>
                          <a:ea typeface="+mn-ea"/>
                          <a:cs typeface="+mn-cs"/>
                        </a:rPr>
                        <a:t>球队情况</a:t>
                      </a:r>
                    </a:p>
                  </a:txBody>
                  <a:tcPr marL="97598" marR="97598" marT="32532" marB="32532" anchor="ctr"/>
                </a:tc>
                <a:tc>
                  <a:txBody>
                    <a:bodyPr/>
                    <a:lstStyle/>
                    <a:p>
                      <a:pPr algn="ctr" fontAlgn="ctr">
                        <a:lnSpc>
                          <a:spcPct val="100000"/>
                        </a:lnSpc>
                        <a:spcBef>
                          <a:spcPts val="0"/>
                        </a:spcBef>
                        <a:spcAft>
                          <a:spcPts val="0"/>
                        </a:spcAft>
                      </a:pPr>
                      <a:r>
                        <a:rPr lang="en-US" sz="1300" kern="1200" dirty="0">
                          <a:solidFill>
                            <a:srgbClr val="202124"/>
                          </a:solidFill>
                          <a:effectLst/>
                          <a:latin typeface="+mn-lt"/>
                          <a:ea typeface="+mn-ea"/>
                          <a:cs typeface="+mn-cs"/>
                        </a:rPr>
                        <a:t>buildUpPlaySpeed buildUpPlaySpeedClass buildUpPlayDribbling buildUpPlayDribblingClass buildUpPlayPassing buildUpPlayPassingClass buildUpPlayPositioningClass </a:t>
                      </a:r>
                    </a:p>
                    <a:p>
                      <a:pPr algn="ctr" fontAlgn="ctr">
                        <a:lnSpc>
                          <a:spcPct val="100000"/>
                        </a:lnSpc>
                        <a:spcBef>
                          <a:spcPts val="0"/>
                        </a:spcBef>
                        <a:spcAft>
                          <a:spcPts val="0"/>
                        </a:spcAft>
                      </a:pPr>
                      <a:r>
                        <a:rPr lang="en-US" sz="1300" kern="1200" dirty="0">
                          <a:solidFill>
                            <a:srgbClr val="202124"/>
                          </a:solidFill>
                          <a:effectLst/>
                          <a:latin typeface="+mn-lt"/>
                          <a:ea typeface="+mn-ea"/>
                          <a:cs typeface="+mn-cs"/>
                        </a:rPr>
                        <a:t>chanceCreationPassing chanceCreationPassingClass chanceCreationCrossing chanceCreationCrossingClass chanceCreationShooting chanceCreationShootingClass chanceCreationPositioningClass</a:t>
                      </a:r>
                    </a:p>
                    <a:p>
                      <a:pPr algn="ctr" fontAlgn="ctr">
                        <a:lnSpc>
                          <a:spcPct val="100000"/>
                        </a:lnSpc>
                        <a:spcBef>
                          <a:spcPts val="0"/>
                        </a:spcBef>
                        <a:spcAft>
                          <a:spcPts val="0"/>
                        </a:spcAft>
                      </a:pPr>
                      <a:r>
                        <a:rPr lang="en-US" sz="1300" kern="1200" dirty="0">
                          <a:solidFill>
                            <a:srgbClr val="202124"/>
                          </a:solidFill>
                          <a:effectLst/>
                          <a:latin typeface="+mn-lt"/>
                          <a:ea typeface="+mn-ea"/>
                          <a:cs typeface="+mn-cs"/>
                        </a:rPr>
                        <a:t>defencePressure defencePressureClass defenceAggression defenceAggressionClass defenceTeamWidth defenceTeamWidthClass defenceDefenderLineClass</a:t>
                      </a:r>
                    </a:p>
                  </a:txBody>
                  <a:tcPr marL="97598" marR="97598" marT="32532" marB="32532" anchor="ctr"/>
                </a:tc>
                <a:extLst>
                  <a:ext uri="{0D108BD9-81ED-4DB2-BD59-A6C34878D82A}">
                    <a16:rowId xmlns:a16="http://schemas.microsoft.com/office/drawing/2014/main" val="79588658"/>
                  </a:ext>
                </a:extLst>
              </a:tr>
              <a:tr h="979896">
                <a:tc>
                  <a:txBody>
                    <a:bodyPr/>
                    <a:lstStyle/>
                    <a:p>
                      <a:pPr algn="ctr" fontAlgn="ctr">
                        <a:lnSpc>
                          <a:spcPct val="100000"/>
                        </a:lnSpc>
                        <a:spcBef>
                          <a:spcPts val="0"/>
                        </a:spcBef>
                        <a:spcAft>
                          <a:spcPts val="0"/>
                        </a:spcAft>
                      </a:pPr>
                      <a:r>
                        <a:rPr lang="zh-CN" altLang="en-US" sz="1300" kern="1200">
                          <a:solidFill>
                            <a:srgbClr val="202124"/>
                          </a:solidFill>
                          <a:effectLst/>
                          <a:latin typeface="+mn-lt"/>
                          <a:ea typeface="+mn-ea"/>
                          <a:cs typeface="+mn-cs"/>
                        </a:rPr>
                        <a:t>比赛数据</a:t>
                      </a:r>
                    </a:p>
                  </a:txBody>
                  <a:tcPr marL="97598" marR="97598" marT="32532" marB="32532" anchor="ctr"/>
                </a:tc>
                <a:tc>
                  <a:txBody>
                    <a:bodyPr/>
                    <a:lstStyle/>
                    <a:p>
                      <a:pPr algn="ctr" fontAlgn="ctr">
                        <a:lnSpc>
                          <a:spcPct val="100000"/>
                        </a:lnSpc>
                        <a:spcBef>
                          <a:spcPts val="0"/>
                        </a:spcBef>
                        <a:spcAft>
                          <a:spcPts val="0"/>
                        </a:spcAft>
                      </a:pPr>
                      <a:r>
                        <a:rPr lang="en-US" sz="1300" kern="1200" dirty="0">
                          <a:solidFill>
                            <a:srgbClr val="202124"/>
                          </a:solidFill>
                          <a:effectLst/>
                          <a:latin typeface="+mn-lt"/>
                          <a:ea typeface="+mn-ea"/>
                          <a:cs typeface="+mn-cs"/>
                        </a:rPr>
                        <a:t>home_player_1~11 away_player_1~11</a:t>
                      </a:r>
                    </a:p>
                    <a:p>
                      <a:pPr marL="0" marR="0" lvl="0" indent="0" algn="ctr" defTabSz="914400" rtl="0" eaLnBrk="1" fontAlgn="ctr" latinLnBrk="0" hangingPunct="1">
                        <a:lnSpc>
                          <a:spcPct val="100000"/>
                        </a:lnSpc>
                        <a:spcBef>
                          <a:spcPts val="0"/>
                        </a:spcBef>
                        <a:spcAft>
                          <a:spcPts val="0"/>
                        </a:spcAft>
                        <a:buClrTx/>
                        <a:buSzTx/>
                        <a:buFontTx/>
                        <a:buNone/>
                        <a:tabLst/>
                        <a:defRPr/>
                      </a:pPr>
                      <a:r>
                        <a:rPr lang="en-US" altLang="zh-CN" sz="1300" kern="1200" dirty="0">
                          <a:solidFill>
                            <a:srgbClr val="202124"/>
                          </a:solidFill>
                          <a:effectLst/>
                          <a:latin typeface="+mn-lt"/>
                          <a:ea typeface="+mn-ea"/>
                          <a:cs typeface="+mn-cs"/>
                        </a:rPr>
                        <a:t>home_player_X\Y1~11 away_player_X\Y1~11</a:t>
                      </a:r>
                      <a:endParaRPr lang="en-US" sz="1300" kern="1200" dirty="0">
                        <a:solidFill>
                          <a:srgbClr val="202124"/>
                        </a:solidFill>
                        <a:effectLst/>
                        <a:latin typeface="+mn-lt"/>
                        <a:ea typeface="+mn-ea"/>
                        <a:cs typeface="+mn-cs"/>
                      </a:endParaRPr>
                    </a:p>
                    <a:p>
                      <a:pPr algn="ctr" fontAlgn="ctr">
                        <a:lnSpc>
                          <a:spcPct val="100000"/>
                        </a:lnSpc>
                        <a:spcBef>
                          <a:spcPts val="0"/>
                        </a:spcBef>
                        <a:spcAft>
                          <a:spcPts val="0"/>
                        </a:spcAft>
                      </a:pPr>
                      <a:r>
                        <a:rPr lang="en-US" sz="1300" kern="1200" dirty="0">
                          <a:solidFill>
                            <a:srgbClr val="202124"/>
                          </a:solidFill>
                          <a:effectLst/>
                          <a:latin typeface="+mn-lt"/>
                          <a:ea typeface="+mn-ea"/>
                          <a:cs typeface="+mn-cs"/>
                        </a:rPr>
                        <a:t>home_team_goal away_team_goal goal</a:t>
                      </a:r>
                    </a:p>
                    <a:p>
                      <a:pPr algn="ctr" fontAlgn="ctr">
                        <a:lnSpc>
                          <a:spcPct val="100000"/>
                        </a:lnSpc>
                        <a:spcBef>
                          <a:spcPts val="0"/>
                        </a:spcBef>
                        <a:spcAft>
                          <a:spcPts val="0"/>
                        </a:spcAft>
                      </a:pPr>
                      <a:r>
                        <a:rPr lang="en-US" sz="1300" kern="1200" dirty="0">
                          <a:solidFill>
                            <a:srgbClr val="202124"/>
                          </a:solidFill>
                          <a:effectLst/>
                          <a:latin typeface="+mn-lt"/>
                          <a:ea typeface="+mn-ea"/>
                          <a:cs typeface="+mn-cs"/>
                        </a:rPr>
                        <a:t>shoton shotoff foulcommit card cross corner possession</a:t>
                      </a:r>
                    </a:p>
                    <a:p>
                      <a:pPr algn="ctr" fontAlgn="ctr">
                        <a:lnSpc>
                          <a:spcPct val="100000"/>
                        </a:lnSpc>
                        <a:spcBef>
                          <a:spcPts val="0"/>
                        </a:spcBef>
                        <a:spcAft>
                          <a:spcPts val="0"/>
                        </a:spcAft>
                      </a:pPr>
                      <a:r>
                        <a:rPr lang="en-US" sz="1300" kern="1200" dirty="0">
                          <a:solidFill>
                            <a:srgbClr val="202124"/>
                          </a:solidFill>
                          <a:effectLst/>
                          <a:latin typeface="+mn-lt"/>
                          <a:ea typeface="+mn-ea"/>
                          <a:cs typeface="+mn-cs"/>
                        </a:rPr>
                        <a:t>B365 BW IW ...</a:t>
                      </a:r>
                    </a:p>
                  </a:txBody>
                  <a:tcPr marL="97598" marR="97598" marT="32532" marB="32532" anchor="ctr"/>
                </a:tc>
                <a:extLst>
                  <a:ext uri="{0D108BD9-81ED-4DB2-BD59-A6C34878D82A}">
                    <a16:rowId xmlns:a16="http://schemas.microsoft.com/office/drawing/2014/main" val="3007807975"/>
                  </a:ext>
                </a:extLst>
              </a:tr>
            </a:tbl>
          </a:graphicData>
        </a:graphic>
      </p:graphicFrame>
      <p:sp>
        <p:nvSpPr>
          <p:cNvPr id="7" name="Rectangle 2">
            <a:extLst>
              <a:ext uri="{FF2B5EF4-FFF2-40B4-BE49-F238E27FC236}">
                <a16:creationId xmlns:a16="http://schemas.microsoft.com/office/drawing/2014/main" id="{D4CA57B5-BAB8-4F48-ACDF-12CEE7278C7C}"/>
              </a:ext>
            </a:extLst>
          </p:cNvPr>
          <p:cNvSpPr>
            <a:spLocks noChangeArrowheads="1"/>
          </p:cNvSpPr>
          <p:nvPr/>
        </p:nvSpPr>
        <p:spPr bwMode="auto">
          <a:xfrm>
            <a:off x="3914775" y="149066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文本框 8">
            <a:extLst>
              <a:ext uri="{FF2B5EF4-FFF2-40B4-BE49-F238E27FC236}">
                <a16:creationId xmlns:a16="http://schemas.microsoft.com/office/drawing/2014/main" id="{E89DE668-6F2E-49C5-B365-5CCE54CE6FF2}"/>
              </a:ext>
            </a:extLst>
          </p:cNvPr>
          <p:cNvSpPr txBox="1"/>
          <p:nvPr/>
        </p:nvSpPr>
        <p:spPr>
          <a:xfrm>
            <a:off x="406400" y="908797"/>
            <a:ext cx="9239624" cy="369332"/>
          </a:xfrm>
          <a:prstGeom prst="rect">
            <a:avLst/>
          </a:prstGeom>
          <a:noFill/>
        </p:spPr>
        <p:txBody>
          <a:bodyPr wrap="square">
            <a:spAutoFit/>
          </a:bodyPr>
          <a:lstStyle/>
          <a:p>
            <a:r>
              <a:rPr lang="zh-CN" altLang="en-US" sz="1800" dirty="0">
                <a:solidFill>
                  <a:srgbClr val="494949"/>
                </a:solidFill>
                <a:effectLst/>
                <a:latin typeface="Microsoft YaHei" panose="020B0503020204020204" pitchFamily="34" charset="-122"/>
                <a:ea typeface="Microsoft YaHei" panose="020B0503020204020204" pitchFamily="34" charset="-122"/>
              </a:rPr>
              <a:t>接下来对数据集进行梳理并明确目标，首先我们认为数据集的核心内容可以分为三个部分</a:t>
            </a:r>
            <a:r>
              <a:rPr lang="zh-CN" altLang="en-US" sz="1600" dirty="0">
                <a:solidFill>
                  <a:srgbClr val="494949"/>
                </a:solidFill>
                <a:latin typeface="Microsoft YaHei" panose="020B0503020204020204" pitchFamily="34" charset="-122"/>
                <a:ea typeface="Microsoft YaHei" panose="020B0503020204020204" pitchFamily="34" charset="-122"/>
              </a:rPr>
              <a:t>：</a:t>
            </a:r>
            <a:endParaRPr lang="en-US" altLang="zh-CN" sz="1600" dirty="0">
              <a:solidFill>
                <a:srgbClr val="494949"/>
              </a:solidFill>
              <a:effectLst/>
              <a:latin typeface="微软雅黑" panose="020B0503020204020204" charset="-122"/>
              <a:ea typeface="微软雅黑" panose="020B0503020204020204" charset="-122"/>
            </a:endParaRPr>
          </a:p>
        </p:txBody>
      </p:sp>
    </p:spTree>
    <p:custDataLst>
      <p:tags r:id="rId1"/>
    </p:custDataLst>
    <p:extLst>
      <p:ext uri="{BB962C8B-B14F-4D97-AF65-F5344CB8AC3E}">
        <p14:creationId xmlns:p14="http://schemas.microsoft.com/office/powerpoint/2010/main" val="36513342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a:extLst>
              <a:ext uri="{FF2B5EF4-FFF2-40B4-BE49-F238E27FC236}">
                <a16:creationId xmlns:a16="http://schemas.microsoft.com/office/drawing/2014/main" id="{76F83033-1CF2-450D-8B23-FBFA0B876741}"/>
              </a:ext>
            </a:extLst>
          </p:cNvPr>
          <p:cNvGraphicFramePr>
            <a:graphicFrameLocks noGrp="1"/>
          </p:cNvGraphicFramePr>
          <p:nvPr>
            <p:extLst>
              <p:ext uri="{D42A27DB-BD31-4B8C-83A1-F6EECF244321}">
                <p14:modId xmlns:p14="http://schemas.microsoft.com/office/powerpoint/2010/main" val="1052955223"/>
              </p:ext>
            </p:extLst>
          </p:nvPr>
        </p:nvGraphicFramePr>
        <p:xfrm>
          <a:off x="2843266" y="2160343"/>
          <a:ext cx="6505468" cy="2278234"/>
        </p:xfrm>
        <a:graphic>
          <a:graphicData uri="http://schemas.openxmlformats.org/drawingml/2006/table">
            <a:tbl>
              <a:tblPr>
                <a:tableStyleId>{8799B23B-EC83-4686-B30A-512413B5E67A}</a:tableStyleId>
              </a:tblPr>
              <a:tblGrid>
                <a:gridCol w="2326381">
                  <a:extLst>
                    <a:ext uri="{9D8B030D-6E8A-4147-A177-3AD203B41FA5}">
                      <a16:colId xmlns:a16="http://schemas.microsoft.com/office/drawing/2014/main" val="1864088024"/>
                    </a:ext>
                  </a:extLst>
                </a:gridCol>
                <a:gridCol w="2014118">
                  <a:extLst>
                    <a:ext uri="{9D8B030D-6E8A-4147-A177-3AD203B41FA5}">
                      <a16:colId xmlns:a16="http://schemas.microsoft.com/office/drawing/2014/main" val="707302406"/>
                    </a:ext>
                  </a:extLst>
                </a:gridCol>
                <a:gridCol w="2164969">
                  <a:extLst>
                    <a:ext uri="{9D8B030D-6E8A-4147-A177-3AD203B41FA5}">
                      <a16:colId xmlns:a16="http://schemas.microsoft.com/office/drawing/2014/main" val="852629142"/>
                    </a:ext>
                  </a:extLst>
                </a:gridCol>
              </a:tblGrid>
              <a:tr h="337946">
                <a:tc gridSpan="2">
                  <a:txBody>
                    <a:bodyPr/>
                    <a:lstStyle/>
                    <a:p>
                      <a:pPr algn="ctr" fontAlgn="ctr">
                        <a:lnSpc>
                          <a:spcPct val="100000"/>
                        </a:lnSpc>
                        <a:spcBef>
                          <a:spcPts val="0"/>
                        </a:spcBef>
                        <a:spcAft>
                          <a:spcPts val="0"/>
                        </a:spcAft>
                      </a:pPr>
                      <a:r>
                        <a:rPr lang="zh-CN" altLang="en-US" sz="1700" b="1" dirty="0">
                          <a:solidFill>
                            <a:srgbClr val="494949"/>
                          </a:solidFill>
                          <a:effectLst/>
                        </a:rPr>
                        <a:t>描述分析</a:t>
                      </a:r>
                      <a:endParaRPr lang="zh-CN" altLang="en-US" sz="1500" dirty="0">
                        <a:solidFill>
                          <a:srgbClr val="494949"/>
                        </a:solidFill>
                        <a:effectLst/>
                      </a:endParaRPr>
                    </a:p>
                  </a:txBody>
                  <a:tcPr marL="126730" marR="126730" marT="63365" marB="63365" anchor="ctr"/>
                </a:tc>
                <a:tc hMerge="1">
                  <a:txBody>
                    <a:bodyPr/>
                    <a:lstStyle/>
                    <a:p>
                      <a:endParaRPr lang="zh-CN" altLang="en-US"/>
                    </a:p>
                  </a:txBody>
                  <a:tcPr/>
                </a:tc>
                <a:tc>
                  <a:txBody>
                    <a:bodyPr/>
                    <a:lstStyle/>
                    <a:p>
                      <a:pPr algn="ctr" fontAlgn="ctr">
                        <a:lnSpc>
                          <a:spcPct val="100000"/>
                        </a:lnSpc>
                        <a:spcBef>
                          <a:spcPts val="0"/>
                        </a:spcBef>
                        <a:spcAft>
                          <a:spcPts val="0"/>
                        </a:spcAft>
                      </a:pPr>
                      <a:r>
                        <a:rPr lang="zh-CN" altLang="en-US" sz="1700" b="1" dirty="0">
                          <a:solidFill>
                            <a:srgbClr val="494949"/>
                          </a:solidFill>
                          <a:effectLst/>
                        </a:rPr>
                        <a:t>预测任务</a:t>
                      </a:r>
                      <a:endParaRPr lang="zh-CN" altLang="en-US" sz="1500" dirty="0">
                        <a:solidFill>
                          <a:srgbClr val="494949"/>
                        </a:solidFill>
                        <a:effectLst/>
                      </a:endParaRPr>
                    </a:p>
                  </a:txBody>
                  <a:tcPr marL="126730" marR="126730" marT="42243" marB="42243" anchor="ctr"/>
                </a:tc>
                <a:extLst>
                  <a:ext uri="{0D108BD9-81ED-4DB2-BD59-A6C34878D82A}">
                    <a16:rowId xmlns:a16="http://schemas.microsoft.com/office/drawing/2014/main" val="4062901978"/>
                  </a:ext>
                </a:extLst>
              </a:tr>
              <a:tr h="337946">
                <a:tc>
                  <a:txBody>
                    <a:bodyPr/>
                    <a:lstStyle/>
                    <a:p>
                      <a:pPr algn="ctr" fontAlgn="ctr">
                        <a:lnSpc>
                          <a:spcPct val="100000"/>
                        </a:lnSpc>
                        <a:spcBef>
                          <a:spcPts val="0"/>
                        </a:spcBef>
                        <a:spcAft>
                          <a:spcPts val="0"/>
                        </a:spcAft>
                      </a:pPr>
                      <a:r>
                        <a:rPr lang="zh-CN" altLang="en-US" sz="1700" b="1" dirty="0">
                          <a:solidFill>
                            <a:srgbClr val="494949"/>
                          </a:solidFill>
                          <a:effectLst/>
                        </a:rPr>
                        <a:t>描述球员能力</a:t>
                      </a:r>
                      <a:endParaRPr lang="zh-CN" altLang="en-US" sz="1500" dirty="0">
                        <a:solidFill>
                          <a:srgbClr val="494949"/>
                        </a:solidFill>
                        <a:effectLst/>
                      </a:endParaRPr>
                    </a:p>
                  </a:txBody>
                  <a:tcPr marL="126730" marR="126730" marT="42243" marB="42243" anchor="ctr"/>
                </a:tc>
                <a:tc>
                  <a:txBody>
                    <a:bodyPr/>
                    <a:lstStyle/>
                    <a:p>
                      <a:pPr algn="ctr" fontAlgn="ctr">
                        <a:lnSpc>
                          <a:spcPct val="100000"/>
                        </a:lnSpc>
                        <a:spcBef>
                          <a:spcPts val="0"/>
                        </a:spcBef>
                        <a:spcAft>
                          <a:spcPts val="0"/>
                        </a:spcAft>
                      </a:pPr>
                      <a:r>
                        <a:rPr lang="zh-CN" altLang="en-US" sz="1700" b="1" dirty="0">
                          <a:solidFill>
                            <a:srgbClr val="494949"/>
                          </a:solidFill>
                          <a:effectLst/>
                        </a:rPr>
                        <a:t>描述球队水平</a:t>
                      </a:r>
                      <a:endParaRPr lang="zh-CN" altLang="en-US" sz="1500" dirty="0">
                        <a:solidFill>
                          <a:srgbClr val="494949"/>
                        </a:solidFill>
                        <a:effectLst/>
                      </a:endParaRPr>
                    </a:p>
                  </a:txBody>
                  <a:tcPr marL="126730" marR="126730" marT="42243" marB="42243" anchor="ctr"/>
                </a:tc>
                <a:tc rowSpan="4">
                  <a:txBody>
                    <a:bodyPr/>
                    <a:lstStyle/>
                    <a:p>
                      <a:pPr algn="ctr" fontAlgn="ctr">
                        <a:lnSpc>
                          <a:spcPct val="100000"/>
                        </a:lnSpc>
                        <a:spcBef>
                          <a:spcPts val="0"/>
                        </a:spcBef>
                        <a:spcAft>
                          <a:spcPts val="0"/>
                        </a:spcAft>
                      </a:pPr>
                      <a:r>
                        <a:rPr lang="zh-CN" altLang="en-US" sz="1700" kern="1200" dirty="0">
                          <a:solidFill>
                            <a:srgbClr val="494949"/>
                          </a:solidFill>
                          <a:effectLst/>
                          <a:latin typeface="+mn-lt"/>
                          <a:ea typeface="+mn-ea"/>
                          <a:cs typeface="+mn-cs"/>
                        </a:rPr>
                        <a:t>对比赛结果进行预测</a:t>
                      </a:r>
                    </a:p>
                    <a:p>
                      <a:pPr algn="ctr" fontAlgn="ctr">
                        <a:lnSpc>
                          <a:spcPct val="100000"/>
                        </a:lnSpc>
                        <a:spcBef>
                          <a:spcPts val="0"/>
                        </a:spcBef>
                        <a:spcAft>
                          <a:spcPts val="0"/>
                        </a:spcAft>
                      </a:pPr>
                      <a:r>
                        <a:rPr lang="zh-CN" altLang="en-US" sz="1700" kern="1200" dirty="0">
                          <a:solidFill>
                            <a:srgbClr val="494949"/>
                          </a:solidFill>
                          <a:effectLst/>
                          <a:latin typeface="+mn-lt"/>
                          <a:ea typeface="+mn-ea"/>
                          <a:cs typeface="+mn-cs"/>
                        </a:rPr>
                        <a:t>（多分类任务）</a:t>
                      </a:r>
                    </a:p>
                  </a:txBody>
                  <a:tcPr marL="126730" marR="126730" marT="63365" marB="63365" anchor="ctr"/>
                </a:tc>
                <a:extLst>
                  <a:ext uri="{0D108BD9-81ED-4DB2-BD59-A6C34878D82A}">
                    <a16:rowId xmlns:a16="http://schemas.microsoft.com/office/drawing/2014/main" val="3807724248"/>
                  </a:ext>
                </a:extLst>
              </a:tr>
              <a:tr h="591406">
                <a:tc>
                  <a:txBody>
                    <a:bodyPr/>
                    <a:lstStyle/>
                    <a:p>
                      <a:pPr algn="ctr" fontAlgn="ctr">
                        <a:lnSpc>
                          <a:spcPct val="100000"/>
                        </a:lnSpc>
                        <a:spcBef>
                          <a:spcPts val="0"/>
                        </a:spcBef>
                        <a:spcAft>
                          <a:spcPts val="0"/>
                        </a:spcAft>
                      </a:pPr>
                      <a:r>
                        <a:rPr lang="zh-CN" altLang="en-US" sz="1700" dirty="0">
                          <a:solidFill>
                            <a:srgbClr val="494949"/>
                          </a:solidFill>
                          <a:effectLst/>
                        </a:rPr>
                        <a:t>明星球员和普通球员的区别</a:t>
                      </a:r>
                      <a:endParaRPr lang="zh-CN" altLang="en-US" sz="1500" dirty="0">
                        <a:solidFill>
                          <a:srgbClr val="494949"/>
                        </a:solidFill>
                        <a:effectLst/>
                      </a:endParaRPr>
                    </a:p>
                  </a:txBody>
                  <a:tcPr marL="126730" marR="126730" marT="42243" marB="42243" anchor="ctr"/>
                </a:tc>
                <a:tc>
                  <a:txBody>
                    <a:bodyPr/>
                    <a:lstStyle/>
                    <a:p>
                      <a:pPr algn="ctr" fontAlgn="ctr">
                        <a:lnSpc>
                          <a:spcPct val="100000"/>
                        </a:lnSpc>
                        <a:spcBef>
                          <a:spcPts val="0"/>
                        </a:spcBef>
                        <a:spcAft>
                          <a:spcPts val="0"/>
                        </a:spcAft>
                      </a:pPr>
                      <a:r>
                        <a:rPr lang="zh-CN" altLang="en-US" sz="1700" dirty="0">
                          <a:solidFill>
                            <a:srgbClr val="494949"/>
                          </a:solidFill>
                          <a:effectLst/>
                        </a:rPr>
                        <a:t>主客场胜率分析</a:t>
                      </a:r>
                      <a:endParaRPr lang="zh-CN" altLang="en-US" sz="1500" dirty="0">
                        <a:solidFill>
                          <a:srgbClr val="494949"/>
                        </a:solidFill>
                        <a:effectLst/>
                      </a:endParaRPr>
                    </a:p>
                  </a:txBody>
                  <a:tcPr marL="126730" marR="126730" marT="42243" marB="42243" anchor="ctr"/>
                </a:tc>
                <a:tc vMerge="1">
                  <a:txBody>
                    <a:bodyPr/>
                    <a:lstStyle/>
                    <a:p>
                      <a:endParaRPr lang="zh-CN" altLang="en-US"/>
                    </a:p>
                  </a:txBody>
                  <a:tcPr/>
                </a:tc>
                <a:extLst>
                  <a:ext uri="{0D108BD9-81ED-4DB2-BD59-A6C34878D82A}">
                    <a16:rowId xmlns:a16="http://schemas.microsoft.com/office/drawing/2014/main" val="3210574858"/>
                  </a:ext>
                </a:extLst>
              </a:tr>
              <a:tr h="591406">
                <a:tc>
                  <a:txBody>
                    <a:bodyPr/>
                    <a:lstStyle/>
                    <a:p>
                      <a:pPr algn="ctr" fontAlgn="ctr">
                        <a:lnSpc>
                          <a:spcPct val="100000"/>
                        </a:lnSpc>
                        <a:spcBef>
                          <a:spcPts val="0"/>
                        </a:spcBef>
                        <a:spcAft>
                          <a:spcPts val="0"/>
                        </a:spcAft>
                      </a:pPr>
                      <a:r>
                        <a:rPr lang="zh-CN" altLang="en-US" sz="1700" kern="1200">
                          <a:solidFill>
                            <a:srgbClr val="494949"/>
                          </a:solidFill>
                          <a:effectLst/>
                          <a:latin typeface="+mn-lt"/>
                          <a:ea typeface="+mn-ea"/>
                          <a:cs typeface="+mn-cs"/>
                        </a:rPr>
                        <a:t>球场不同位置球员的区别</a:t>
                      </a:r>
                    </a:p>
                  </a:txBody>
                  <a:tcPr marL="126730" marR="126730" marT="42243" marB="42243" anchor="ctr"/>
                </a:tc>
                <a:tc>
                  <a:txBody>
                    <a:bodyPr/>
                    <a:lstStyle/>
                    <a:p>
                      <a:pPr algn="ctr" fontAlgn="ctr">
                        <a:lnSpc>
                          <a:spcPct val="100000"/>
                        </a:lnSpc>
                        <a:spcBef>
                          <a:spcPts val="0"/>
                        </a:spcBef>
                        <a:spcAft>
                          <a:spcPts val="0"/>
                        </a:spcAft>
                      </a:pPr>
                      <a:r>
                        <a:rPr lang="zh-CN" altLang="en-US" sz="1700" kern="1200" dirty="0">
                          <a:solidFill>
                            <a:srgbClr val="494949"/>
                          </a:solidFill>
                          <a:effectLst/>
                          <a:latin typeface="+mn-lt"/>
                          <a:ea typeface="+mn-ea"/>
                          <a:cs typeface="+mn-cs"/>
                        </a:rPr>
                        <a:t>球队水平对比</a:t>
                      </a:r>
                    </a:p>
                  </a:txBody>
                  <a:tcPr marL="126730" marR="126730" marT="42243" marB="42243" anchor="ctr"/>
                </a:tc>
                <a:tc vMerge="1">
                  <a:txBody>
                    <a:bodyPr/>
                    <a:lstStyle/>
                    <a:p>
                      <a:endParaRPr lang="zh-CN" altLang="en-US"/>
                    </a:p>
                  </a:txBody>
                  <a:tcPr/>
                </a:tc>
                <a:extLst>
                  <a:ext uri="{0D108BD9-81ED-4DB2-BD59-A6C34878D82A}">
                    <a16:rowId xmlns:a16="http://schemas.microsoft.com/office/drawing/2014/main" val="3494534315"/>
                  </a:ext>
                </a:extLst>
              </a:tr>
              <a:tr h="337946">
                <a:tc>
                  <a:txBody>
                    <a:bodyPr/>
                    <a:lstStyle/>
                    <a:p>
                      <a:pPr algn="ctr" fontAlgn="ctr">
                        <a:lnSpc>
                          <a:spcPct val="100000"/>
                        </a:lnSpc>
                        <a:spcBef>
                          <a:spcPts val="0"/>
                        </a:spcBef>
                        <a:spcAft>
                          <a:spcPts val="0"/>
                        </a:spcAft>
                      </a:pPr>
                      <a:r>
                        <a:rPr lang="zh-CN" altLang="en-US" sz="1700">
                          <a:solidFill>
                            <a:srgbClr val="494949"/>
                          </a:solidFill>
                          <a:effectLst/>
                        </a:rPr>
                        <a:t>不同联赛球员的区别</a:t>
                      </a:r>
                      <a:endParaRPr lang="zh-CN" altLang="en-US" sz="1500">
                        <a:solidFill>
                          <a:srgbClr val="494949"/>
                        </a:solidFill>
                        <a:effectLst/>
                      </a:endParaRPr>
                    </a:p>
                  </a:txBody>
                  <a:tcPr marL="126730" marR="126730" marT="42243" marB="42243" anchor="ctr"/>
                </a:tc>
                <a:tc>
                  <a:txBody>
                    <a:bodyPr/>
                    <a:lstStyle/>
                    <a:p>
                      <a:pPr algn="ctr" fontAlgn="ctr">
                        <a:lnSpc>
                          <a:spcPct val="100000"/>
                        </a:lnSpc>
                        <a:spcBef>
                          <a:spcPts val="0"/>
                        </a:spcBef>
                        <a:spcAft>
                          <a:spcPts val="0"/>
                        </a:spcAft>
                      </a:pPr>
                      <a:r>
                        <a:rPr lang="zh-CN" altLang="en-US" sz="1700" dirty="0">
                          <a:solidFill>
                            <a:srgbClr val="494949"/>
                          </a:solidFill>
                          <a:effectLst/>
                        </a:rPr>
                        <a:t>制作球队排行榜</a:t>
                      </a:r>
                      <a:endParaRPr lang="zh-CN" altLang="en-US" sz="1500" dirty="0">
                        <a:solidFill>
                          <a:srgbClr val="494949"/>
                        </a:solidFill>
                        <a:effectLst/>
                      </a:endParaRPr>
                    </a:p>
                  </a:txBody>
                  <a:tcPr marL="126730" marR="126730" marT="42243" marB="42243" anchor="ctr"/>
                </a:tc>
                <a:tc vMerge="1">
                  <a:txBody>
                    <a:bodyPr/>
                    <a:lstStyle/>
                    <a:p>
                      <a:endParaRPr lang="zh-CN" altLang="en-US"/>
                    </a:p>
                  </a:txBody>
                  <a:tcPr/>
                </a:tc>
                <a:extLst>
                  <a:ext uri="{0D108BD9-81ED-4DB2-BD59-A6C34878D82A}">
                    <a16:rowId xmlns:a16="http://schemas.microsoft.com/office/drawing/2014/main" val="1723739906"/>
                  </a:ext>
                </a:extLst>
              </a:tr>
            </a:tbl>
          </a:graphicData>
        </a:graphic>
      </p:graphicFrame>
      <p:sp>
        <p:nvSpPr>
          <p:cNvPr id="3" name="文本框 2">
            <a:extLst>
              <a:ext uri="{FF2B5EF4-FFF2-40B4-BE49-F238E27FC236}">
                <a16:creationId xmlns:a16="http://schemas.microsoft.com/office/drawing/2014/main" id="{AFEF7056-74AF-470C-9D2C-39C9B557FB60}"/>
              </a:ext>
            </a:extLst>
          </p:cNvPr>
          <p:cNvSpPr txBox="1"/>
          <p:nvPr/>
        </p:nvSpPr>
        <p:spPr>
          <a:xfrm>
            <a:off x="406400" y="310776"/>
            <a:ext cx="1723549" cy="461665"/>
          </a:xfrm>
          <a:prstGeom prst="rect">
            <a:avLst/>
          </a:prstGeom>
          <a:noFill/>
        </p:spPr>
        <p:txBody>
          <a:bodyPr wrap="none" rtlCol="0">
            <a:spAutoFit/>
          </a:bodyPr>
          <a:lstStyle/>
          <a:p>
            <a:r>
              <a:rPr lang="zh-CN" altLang="en-US" sz="2400" b="1" dirty="0"/>
              <a:t>数据集分析</a:t>
            </a:r>
          </a:p>
        </p:txBody>
      </p:sp>
      <p:sp>
        <p:nvSpPr>
          <p:cNvPr id="5" name="文本框 4">
            <a:extLst>
              <a:ext uri="{FF2B5EF4-FFF2-40B4-BE49-F238E27FC236}">
                <a16:creationId xmlns:a16="http://schemas.microsoft.com/office/drawing/2014/main" id="{B71446DD-8153-49CA-835F-D9A4E085D505}"/>
              </a:ext>
            </a:extLst>
          </p:cNvPr>
          <p:cNvSpPr txBox="1"/>
          <p:nvPr/>
        </p:nvSpPr>
        <p:spPr>
          <a:xfrm>
            <a:off x="406399" y="1248646"/>
            <a:ext cx="7703671" cy="369332"/>
          </a:xfrm>
          <a:prstGeom prst="rect">
            <a:avLst/>
          </a:prstGeom>
          <a:noFill/>
        </p:spPr>
        <p:txBody>
          <a:bodyPr wrap="square">
            <a:spAutoFit/>
          </a:bodyPr>
          <a:lstStyle/>
          <a:p>
            <a:pPr>
              <a:lnSpc>
                <a:spcPct val="100000"/>
              </a:lnSpc>
              <a:spcBef>
                <a:spcPts val="0"/>
              </a:spcBef>
              <a:spcAft>
                <a:spcPts val="0"/>
              </a:spcAft>
            </a:pPr>
            <a:r>
              <a:rPr lang="zh-CN" altLang="en-US" sz="1800" dirty="0">
                <a:solidFill>
                  <a:srgbClr val="494949"/>
                </a:solidFill>
                <a:effectLst/>
                <a:latin typeface="Microsoft YaHei" panose="020B0503020204020204" pitchFamily="34" charset="-122"/>
                <a:ea typeface="Microsoft YaHei" panose="020B0503020204020204" pitchFamily="34" charset="-122"/>
              </a:rPr>
              <a:t>而我们认为运用本数据能够进行的有意义的研究内容包括以下几个部分：</a:t>
            </a:r>
            <a:endParaRPr lang="zh-CN" altLang="en-US" sz="1600" dirty="0">
              <a:solidFill>
                <a:srgbClr val="494949"/>
              </a:solidFill>
              <a:effectLst/>
            </a:endParaRPr>
          </a:p>
        </p:txBody>
      </p:sp>
      <p:sp>
        <p:nvSpPr>
          <p:cNvPr id="7" name="文本框 6">
            <a:extLst>
              <a:ext uri="{FF2B5EF4-FFF2-40B4-BE49-F238E27FC236}">
                <a16:creationId xmlns:a16="http://schemas.microsoft.com/office/drawing/2014/main" id="{FAD5FC2C-4DF3-43A5-AD67-66CF9FD3BD7E}"/>
              </a:ext>
            </a:extLst>
          </p:cNvPr>
          <p:cNvSpPr txBox="1"/>
          <p:nvPr/>
        </p:nvSpPr>
        <p:spPr>
          <a:xfrm>
            <a:off x="406398" y="4929112"/>
            <a:ext cx="8942335" cy="646331"/>
          </a:xfrm>
          <a:prstGeom prst="rect">
            <a:avLst/>
          </a:prstGeom>
          <a:noFill/>
        </p:spPr>
        <p:txBody>
          <a:bodyPr wrap="square">
            <a:spAutoFit/>
          </a:bodyPr>
          <a:lstStyle/>
          <a:p>
            <a:pPr>
              <a:lnSpc>
                <a:spcPct val="100000"/>
              </a:lnSpc>
              <a:spcBef>
                <a:spcPts val="0"/>
              </a:spcBef>
              <a:spcAft>
                <a:spcPts val="0"/>
              </a:spcAft>
            </a:pPr>
            <a:r>
              <a:rPr lang="zh-CN" altLang="en-US" sz="1800" dirty="0">
                <a:solidFill>
                  <a:srgbClr val="494949"/>
                </a:solidFill>
                <a:effectLst/>
                <a:latin typeface="Microsoft YaHei" panose="020B0503020204020204" pitchFamily="34" charset="-122"/>
                <a:ea typeface="Microsoft YaHei" panose="020B0503020204020204" pitchFamily="34" charset="-122"/>
              </a:rPr>
              <a:t>该数据集包含大量 </a:t>
            </a:r>
            <a:r>
              <a:rPr lang="en-US" altLang="zh-CN" sz="1800" dirty="0">
                <a:solidFill>
                  <a:srgbClr val="494949"/>
                </a:solidFill>
                <a:effectLst/>
                <a:latin typeface="Microsoft YaHei" panose="020B0503020204020204" pitchFamily="34" charset="-122"/>
                <a:ea typeface="Microsoft YaHei" panose="020B0503020204020204" pitchFamily="34" charset="-122"/>
              </a:rPr>
              <a:t>FIFA </a:t>
            </a:r>
            <a:r>
              <a:rPr lang="zh-CN" altLang="en-US" sz="1800" dirty="0">
                <a:solidFill>
                  <a:srgbClr val="494949"/>
                </a:solidFill>
                <a:effectLst/>
                <a:latin typeface="Microsoft YaHei" panose="020B0503020204020204" pitchFamily="34" charset="-122"/>
                <a:ea typeface="Microsoft YaHei" panose="020B0503020204020204" pitchFamily="34" charset="-122"/>
              </a:rPr>
              <a:t>球员数据以及丰富的球员特征，应当能够得到良好的效果</a:t>
            </a:r>
            <a:r>
              <a:rPr lang="zh-CN" altLang="en-US" dirty="0">
                <a:solidFill>
                  <a:srgbClr val="494949"/>
                </a:solidFill>
                <a:latin typeface="Microsoft YaHei" panose="020B0503020204020204" pitchFamily="34" charset="-122"/>
                <a:ea typeface="Microsoft YaHei" panose="020B0503020204020204" pitchFamily="34" charset="-122"/>
              </a:rPr>
              <a:t>；</a:t>
            </a:r>
            <a:endParaRPr lang="en-US" altLang="zh-CN" sz="1800" dirty="0">
              <a:solidFill>
                <a:srgbClr val="494949"/>
              </a:solidFill>
              <a:effectLst/>
              <a:latin typeface="Microsoft YaHei" panose="020B0503020204020204" pitchFamily="34" charset="-122"/>
              <a:ea typeface="Microsoft YaHei" panose="020B0503020204020204" pitchFamily="34" charset="-122"/>
            </a:endParaRPr>
          </a:p>
          <a:p>
            <a:pPr>
              <a:lnSpc>
                <a:spcPct val="100000"/>
              </a:lnSpc>
              <a:spcBef>
                <a:spcPts val="0"/>
              </a:spcBef>
              <a:spcAft>
                <a:spcPts val="0"/>
              </a:spcAft>
            </a:pPr>
            <a:r>
              <a:rPr lang="zh-CN" altLang="en-US" sz="1800" dirty="0">
                <a:solidFill>
                  <a:srgbClr val="494949"/>
                </a:solidFill>
                <a:effectLst/>
                <a:latin typeface="Microsoft YaHei" panose="020B0503020204020204" pitchFamily="34" charset="-122"/>
                <a:ea typeface="Microsoft YaHei" panose="020B0503020204020204" pitchFamily="34" charset="-122"/>
              </a:rPr>
              <a:t>同时包含 </a:t>
            </a:r>
            <a:r>
              <a:rPr lang="en-US" altLang="zh-CN" sz="1800" dirty="0">
                <a:solidFill>
                  <a:srgbClr val="494949"/>
                </a:solidFill>
                <a:effectLst/>
                <a:latin typeface="Microsoft YaHei" panose="020B0503020204020204" pitchFamily="34" charset="-122"/>
                <a:ea typeface="Microsoft YaHei" panose="020B0503020204020204" pitchFamily="34" charset="-122"/>
              </a:rPr>
              <a:t>2008-2016 </a:t>
            </a:r>
            <a:r>
              <a:rPr lang="zh-CN" altLang="en-US" sz="1800" dirty="0">
                <a:solidFill>
                  <a:srgbClr val="494949"/>
                </a:solidFill>
                <a:effectLst/>
                <a:latin typeface="Microsoft YaHei" panose="020B0503020204020204" pitchFamily="34" charset="-122"/>
                <a:ea typeface="Microsoft YaHei" panose="020B0503020204020204" pitchFamily="34" charset="-122"/>
              </a:rPr>
              <a:t>年 </a:t>
            </a:r>
            <a:r>
              <a:rPr lang="en-US" altLang="zh-CN" sz="1800" dirty="0">
                <a:solidFill>
                  <a:srgbClr val="494949"/>
                </a:solidFill>
                <a:effectLst/>
                <a:latin typeface="Microsoft YaHei" panose="020B0503020204020204" pitchFamily="34" charset="-122"/>
                <a:ea typeface="Microsoft YaHei" panose="020B0503020204020204" pitchFamily="34" charset="-122"/>
              </a:rPr>
              <a:t>25797 </a:t>
            </a:r>
            <a:r>
              <a:rPr lang="zh-CN" altLang="en-US" sz="1800" dirty="0">
                <a:solidFill>
                  <a:srgbClr val="494949"/>
                </a:solidFill>
                <a:effectLst/>
                <a:latin typeface="Microsoft YaHei" panose="020B0503020204020204" pitchFamily="34" charset="-122"/>
                <a:ea typeface="Microsoft YaHei" panose="020B0503020204020204" pitchFamily="34" charset="-122"/>
              </a:rPr>
              <a:t>条比赛记录，进行分类任务的数据量足够。</a:t>
            </a:r>
            <a:endParaRPr lang="zh-CN" altLang="en-US" sz="1600" dirty="0">
              <a:solidFill>
                <a:srgbClr val="494949"/>
              </a:solidFill>
              <a:effectLst/>
            </a:endParaRPr>
          </a:p>
        </p:txBody>
      </p:sp>
    </p:spTree>
    <p:custDataLst>
      <p:tags r:id="rId1"/>
    </p:custDataLst>
    <p:extLst>
      <p:ext uri="{BB962C8B-B14F-4D97-AF65-F5344CB8AC3E}">
        <p14:creationId xmlns:p14="http://schemas.microsoft.com/office/powerpoint/2010/main" val="22134956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AFEF7056-74AF-470C-9D2C-39C9B557FB60}"/>
              </a:ext>
            </a:extLst>
          </p:cNvPr>
          <p:cNvSpPr txBox="1"/>
          <p:nvPr/>
        </p:nvSpPr>
        <p:spPr>
          <a:xfrm>
            <a:off x="406400" y="310776"/>
            <a:ext cx="1415772" cy="461665"/>
          </a:xfrm>
          <a:prstGeom prst="rect">
            <a:avLst/>
          </a:prstGeom>
          <a:noFill/>
        </p:spPr>
        <p:txBody>
          <a:bodyPr wrap="none" rtlCol="0">
            <a:spAutoFit/>
          </a:bodyPr>
          <a:lstStyle/>
          <a:p>
            <a:r>
              <a:rPr lang="zh-CN" altLang="en-US" sz="2400" b="1" dirty="0"/>
              <a:t>初步研究</a:t>
            </a:r>
          </a:p>
        </p:txBody>
      </p:sp>
      <p:sp>
        <p:nvSpPr>
          <p:cNvPr id="4" name="文本框 3">
            <a:extLst>
              <a:ext uri="{FF2B5EF4-FFF2-40B4-BE49-F238E27FC236}">
                <a16:creationId xmlns:a16="http://schemas.microsoft.com/office/drawing/2014/main" id="{A07AEB26-9B9E-41D4-BB10-0143548C8D15}"/>
              </a:ext>
            </a:extLst>
          </p:cNvPr>
          <p:cNvSpPr txBox="1"/>
          <p:nvPr/>
        </p:nvSpPr>
        <p:spPr>
          <a:xfrm>
            <a:off x="1822172" y="1368612"/>
            <a:ext cx="3723342" cy="3266985"/>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sz="2000" dirty="0"/>
              <a:t>描述性分析</a:t>
            </a:r>
            <a:endParaRPr lang="en-US" altLang="zh-CN" sz="2000" dirty="0"/>
          </a:p>
          <a:p>
            <a:pPr marL="742950" lvl="1" indent="-285750">
              <a:lnSpc>
                <a:spcPct val="150000"/>
              </a:lnSpc>
              <a:buFont typeface="Arial" panose="020B0604020202020204" pitchFamily="34" charset="0"/>
              <a:buChar char="•"/>
            </a:pPr>
            <a:r>
              <a:rPr lang="zh-CN" altLang="en-US" sz="2000" dirty="0"/>
              <a:t>球员能力分析</a:t>
            </a:r>
            <a:endParaRPr lang="en-US" altLang="zh-CN" sz="2000" dirty="0"/>
          </a:p>
          <a:p>
            <a:pPr marL="742950" lvl="1" indent="-285750">
              <a:lnSpc>
                <a:spcPct val="150000"/>
              </a:lnSpc>
              <a:buFont typeface="Arial" panose="020B0604020202020204" pitchFamily="34" charset="0"/>
              <a:buChar char="•"/>
            </a:pPr>
            <a:r>
              <a:rPr lang="zh-CN" altLang="en-US" sz="2000" dirty="0"/>
              <a:t>球队水平分析</a:t>
            </a:r>
            <a:endParaRPr lang="en-US" altLang="zh-CN" sz="2000" dirty="0"/>
          </a:p>
          <a:p>
            <a:pPr marL="285750" indent="-285750">
              <a:lnSpc>
                <a:spcPct val="150000"/>
              </a:lnSpc>
              <a:buFont typeface="Arial" panose="020B0604020202020204" pitchFamily="34" charset="0"/>
              <a:buChar char="•"/>
            </a:pPr>
            <a:r>
              <a:rPr lang="zh-CN" altLang="en-US" sz="2000" dirty="0"/>
              <a:t>统计建模</a:t>
            </a:r>
            <a:endParaRPr lang="en-US" altLang="zh-CN" sz="2000" dirty="0"/>
          </a:p>
          <a:p>
            <a:pPr marL="742950" lvl="1" indent="-285750">
              <a:lnSpc>
                <a:spcPct val="150000"/>
              </a:lnSpc>
              <a:buFont typeface="Arial" panose="020B0604020202020204" pitchFamily="34" charset="0"/>
              <a:buChar char="•"/>
            </a:pPr>
            <a:r>
              <a:rPr lang="zh-CN" altLang="en-US" sz="2000" dirty="0"/>
              <a:t>模型构建</a:t>
            </a:r>
            <a:endParaRPr lang="en-US" altLang="zh-CN" sz="2000" dirty="0"/>
          </a:p>
          <a:p>
            <a:pPr marL="742950" lvl="1" indent="-285750">
              <a:lnSpc>
                <a:spcPct val="150000"/>
              </a:lnSpc>
              <a:buFont typeface="Arial" panose="020B0604020202020204" pitchFamily="34" charset="0"/>
              <a:buChar char="•"/>
            </a:pPr>
            <a:r>
              <a:rPr lang="zh-CN" altLang="en-US" sz="2000" dirty="0"/>
              <a:t>结果与分析</a:t>
            </a:r>
            <a:endParaRPr lang="en-US" altLang="zh-CN" sz="2000" dirty="0"/>
          </a:p>
          <a:p>
            <a:pPr marL="285750" indent="-285750">
              <a:lnSpc>
                <a:spcPct val="150000"/>
              </a:lnSpc>
              <a:buFont typeface="Arial" panose="020B0604020202020204" pitchFamily="34" charset="0"/>
              <a:buChar char="•"/>
            </a:pPr>
            <a:r>
              <a:rPr lang="zh-CN" altLang="en-US" sz="2000" dirty="0"/>
              <a:t>进一步设想</a:t>
            </a:r>
          </a:p>
        </p:txBody>
      </p:sp>
    </p:spTree>
    <p:custDataLst>
      <p:tags r:id="rId1"/>
    </p:custDataLst>
    <p:extLst>
      <p:ext uri="{BB962C8B-B14F-4D97-AF65-F5344CB8AC3E}">
        <p14:creationId xmlns:p14="http://schemas.microsoft.com/office/powerpoint/2010/main" val="33695128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AFEF7056-74AF-470C-9D2C-39C9B557FB60}"/>
              </a:ext>
            </a:extLst>
          </p:cNvPr>
          <p:cNvSpPr txBox="1"/>
          <p:nvPr/>
        </p:nvSpPr>
        <p:spPr>
          <a:xfrm>
            <a:off x="406400" y="310776"/>
            <a:ext cx="4185761" cy="830997"/>
          </a:xfrm>
          <a:prstGeom prst="rect">
            <a:avLst/>
          </a:prstGeom>
          <a:noFill/>
        </p:spPr>
        <p:txBody>
          <a:bodyPr wrap="none" rtlCol="0">
            <a:spAutoFit/>
          </a:bodyPr>
          <a:lstStyle/>
          <a:p>
            <a:r>
              <a:rPr lang="zh-CN" altLang="en-US" sz="2400" b="1" dirty="0"/>
              <a:t>描述性分析</a:t>
            </a:r>
            <a:r>
              <a:rPr lang="en-US" altLang="zh-CN" sz="2400" b="1" dirty="0"/>
              <a:t>——</a:t>
            </a:r>
            <a:r>
              <a:rPr lang="zh-CN" altLang="en-US" sz="2400" b="1" dirty="0"/>
              <a:t>球员能力分析</a:t>
            </a:r>
            <a:endParaRPr lang="en-US" altLang="zh-CN" sz="2400" b="1" dirty="0"/>
          </a:p>
          <a:p>
            <a:endParaRPr lang="zh-CN" altLang="en-US" sz="2400" b="1" dirty="0"/>
          </a:p>
        </p:txBody>
      </p:sp>
      <p:graphicFrame>
        <p:nvGraphicFramePr>
          <p:cNvPr id="2" name="表格 1">
            <a:extLst>
              <a:ext uri="{FF2B5EF4-FFF2-40B4-BE49-F238E27FC236}">
                <a16:creationId xmlns:a16="http://schemas.microsoft.com/office/drawing/2014/main" id="{FA171E6C-8B3D-44F9-881D-389CD2A26004}"/>
              </a:ext>
            </a:extLst>
          </p:cNvPr>
          <p:cNvGraphicFramePr>
            <a:graphicFrameLocks noGrp="1"/>
          </p:cNvGraphicFramePr>
          <p:nvPr>
            <p:extLst>
              <p:ext uri="{D42A27DB-BD31-4B8C-83A1-F6EECF244321}">
                <p14:modId xmlns:p14="http://schemas.microsoft.com/office/powerpoint/2010/main" val="2733275980"/>
              </p:ext>
            </p:extLst>
          </p:nvPr>
        </p:nvGraphicFramePr>
        <p:xfrm>
          <a:off x="2593495" y="2254021"/>
          <a:ext cx="7005010" cy="3457208"/>
        </p:xfrm>
        <a:graphic>
          <a:graphicData uri="http://schemas.openxmlformats.org/drawingml/2006/table">
            <a:tbl>
              <a:tblPr firstRow="1">
                <a:tableStyleId>{8799B23B-EC83-4686-B30A-512413B5E67A}</a:tableStyleId>
              </a:tblPr>
              <a:tblGrid>
                <a:gridCol w="1104856">
                  <a:extLst>
                    <a:ext uri="{9D8B030D-6E8A-4147-A177-3AD203B41FA5}">
                      <a16:colId xmlns:a16="http://schemas.microsoft.com/office/drawing/2014/main" val="3663042866"/>
                    </a:ext>
                  </a:extLst>
                </a:gridCol>
                <a:gridCol w="1173197">
                  <a:extLst>
                    <a:ext uri="{9D8B030D-6E8A-4147-A177-3AD203B41FA5}">
                      <a16:colId xmlns:a16="http://schemas.microsoft.com/office/drawing/2014/main" val="1704501832"/>
                    </a:ext>
                  </a:extLst>
                </a:gridCol>
                <a:gridCol w="1230147">
                  <a:extLst>
                    <a:ext uri="{9D8B030D-6E8A-4147-A177-3AD203B41FA5}">
                      <a16:colId xmlns:a16="http://schemas.microsoft.com/office/drawing/2014/main" val="3986837304"/>
                    </a:ext>
                  </a:extLst>
                </a:gridCol>
                <a:gridCol w="1025124">
                  <a:extLst>
                    <a:ext uri="{9D8B030D-6E8A-4147-A177-3AD203B41FA5}">
                      <a16:colId xmlns:a16="http://schemas.microsoft.com/office/drawing/2014/main" val="3349927814"/>
                    </a:ext>
                  </a:extLst>
                </a:gridCol>
                <a:gridCol w="1309879">
                  <a:extLst>
                    <a:ext uri="{9D8B030D-6E8A-4147-A177-3AD203B41FA5}">
                      <a16:colId xmlns:a16="http://schemas.microsoft.com/office/drawing/2014/main" val="4050912368"/>
                    </a:ext>
                  </a:extLst>
                </a:gridCol>
                <a:gridCol w="1161807">
                  <a:extLst>
                    <a:ext uri="{9D8B030D-6E8A-4147-A177-3AD203B41FA5}">
                      <a16:colId xmlns:a16="http://schemas.microsoft.com/office/drawing/2014/main" val="2108224952"/>
                    </a:ext>
                  </a:extLst>
                </a:gridCol>
              </a:tblGrid>
              <a:tr h="504176">
                <a:tc>
                  <a:txBody>
                    <a:bodyPr/>
                    <a:lstStyle/>
                    <a:p>
                      <a:pPr algn="ctr" fontAlgn="ctr">
                        <a:lnSpc>
                          <a:spcPct val="100000"/>
                        </a:lnSpc>
                        <a:spcBef>
                          <a:spcPts val="0"/>
                        </a:spcBef>
                        <a:spcAft>
                          <a:spcPts val="0"/>
                        </a:spcAft>
                      </a:pPr>
                      <a:r>
                        <a:rPr lang="en-US" sz="1400" b="1" dirty="0">
                          <a:solidFill>
                            <a:srgbClr val="494949"/>
                          </a:solidFill>
                          <a:effectLst/>
                        </a:rPr>
                        <a:t>Attacking</a:t>
                      </a:r>
                      <a:endParaRPr lang="en-US" sz="1300" dirty="0">
                        <a:solidFill>
                          <a:srgbClr val="494949"/>
                        </a:solidFill>
                        <a:effectLst/>
                      </a:endParaRPr>
                    </a:p>
                  </a:txBody>
                  <a:tcPr marL="108038" marR="108038" marT="36013" marB="36013" anchor="ctr"/>
                </a:tc>
                <a:tc>
                  <a:txBody>
                    <a:bodyPr/>
                    <a:lstStyle/>
                    <a:p>
                      <a:pPr algn="ctr" fontAlgn="ctr">
                        <a:lnSpc>
                          <a:spcPct val="100000"/>
                        </a:lnSpc>
                        <a:spcBef>
                          <a:spcPts val="0"/>
                        </a:spcBef>
                        <a:spcAft>
                          <a:spcPts val="0"/>
                        </a:spcAft>
                      </a:pPr>
                      <a:r>
                        <a:rPr lang="en-US" sz="1400" b="1" dirty="0">
                          <a:solidFill>
                            <a:srgbClr val="494949"/>
                          </a:solidFill>
                          <a:effectLst/>
                        </a:rPr>
                        <a:t>Skill</a:t>
                      </a:r>
                      <a:endParaRPr lang="en-US" sz="1300" dirty="0">
                        <a:solidFill>
                          <a:srgbClr val="494949"/>
                        </a:solidFill>
                        <a:effectLst/>
                      </a:endParaRPr>
                    </a:p>
                  </a:txBody>
                  <a:tcPr marL="108038" marR="108038" marT="36013" marB="36013" anchor="ctr"/>
                </a:tc>
                <a:tc>
                  <a:txBody>
                    <a:bodyPr/>
                    <a:lstStyle/>
                    <a:p>
                      <a:pPr algn="ctr" fontAlgn="ctr">
                        <a:lnSpc>
                          <a:spcPct val="100000"/>
                        </a:lnSpc>
                        <a:spcBef>
                          <a:spcPts val="0"/>
                        </a:spcBef>
                        <a:spcAft>
                          <a:spcPts val="0"/>
                        </a:spcAft>
                      </a:pPr>
                      <a:r>
                        <a:rPr lang="en-US" sz="1400" b="1" dirty="0">
                          <a:solidFill>
                            <a:srgbClr val="494949"/>
                          </a:solidFill>
                          <a:effectLst/>
                        </a:rPr>
                        <a:t>Movement</a:t>
                      </a:r>
                      <a:endParaRPr lang="en-US" sz="1300" dirty="0">
                        <a:solidFill>
                          <a:srgbClr val="494949"/>
                        </a:solidFill>
                        <a:effectLst/>
                      </a:endParaRPr>
                    </a:p>
                  </a:txBody>
                  <a:tcPr marL="108038" marR="108038" marT="36013" marB="36013" anchor="ctr"/>
                </a:tc>
                <a:tc>
                  <a:txBody>
                    <a:bodyPr/>
                    <a:lstStyle/>
                    <a:p>
                      <a:pPr algn="ctr" fontAlgn="ctr">
                        <a:lnSpc>
                          <a:spcPct val="100000"/>
                        </a:lnSpc>
                        <a:spcBef>
                          <a:spcPts val="0"/>
                        </a:spcBef>
                        <a:spcAft>
                          <a:spcPts val="0"/>
                        </a:spcAft>
                      </a:pPr>
                      <a:r>
                        <a:rPr lang="en-US" sz="1400" b="1" dirty="0">
                          <a:solidFill>
                            <a:srgbClr val="494949"/>
                          </a:solidFill>
                          <a:effectLst/>
                        </a:rPr>
                        <a:t>Power</a:t>
                      </a:r>
                      <a:endParaRPr lang="en-US" sz="1300" dirty="0">
                        <a:solidFill>
                          <a:srgbClr val="494949"/>
                        </a:solidFill>
                        <a:effectLst/>
                      </a:endParaRPr>
                    </a:p>
                  </a:txBody>
                  <a:tcPr marL="108038" marR="108038" marT="36013" marB="36013" anchor="ctr"/>
                </a:tc>
                <a:tc>
                  <a:txBody>
                    <a:bodyPr/>
                    <a:lstStyle/>
                    <a:p>
                      <a:pPr algn="ctr" fontAlgn="ctr">
                        <a:lnSpc>
                          <a:spcPct val="100000"/>
                        </a:lnSpc>
                        <a:spcBef>
                          <a:spcPts val="0"/>
                        </a:spcBef>
                        <a:spcAft>
                          <a:spcPts val="0"/>
                        </a:spcAft>
                      </a:pPr>
                      <a:r>
                        <a:rPr lang="en-US" sz="1400" b="1">
                          <a:solidFill>
                            <a:srgbClr val="494949"/>
                          </a:solidFill>
                          <a:effectLst/>
                        </a:rPr>
                        <a:t>Mentality</a:t>
                      </a:r>
                      <a:endParaRPr lang="en-US" sz="1300">
                        <a:solidFill>
                          <a:srgbClr val="494949"/>
                        </a:solidFill>
                        <a:effectLst/>
                      </a:endParaRPr>
                    </a:p>
                  </a:txBody>
                  <a:tcPr marL="108038" marR="108038" marT="36013" marB="36013" anchor="ctr"/>
                </a:tc>
                <a:tc>
                  <a:txBody>
                    <a:bodyPr/>
                    <a:lstStyle/>
                    <a:p>
                      <a:pPr algn="ctr" fontAlgn="ctr">
                        <a:lnSpc>
                          <a:spcPct val="100000"/>
                        </a:lnSpc>
                        <a:spcBef>
                          <a:spcPts val="0"/>
                        </a:spcBef>
                        <a:spcAft>
                          <a:spcPts val="0"/>
                        </a:spcAft>
                      </a:pPr>
                      <a:r>
                        <a:rPr lang="en-US" sz="1400" b="1">
                          <a:solidFill>
                            <a:srgbClr val="494949"/>
                          </a:solidFill>
                          <a:effectLst/>
                        </a:rPr>
                        <a:t>Defending</a:t>
                      </a:r>
                      <a:endParaRPr lang="en-US" sz="1300">
                        <a:solidFill>
                          <a:srgbClr val="494949"/>
                        </a:solidFill>
                        <a:effectLst/>
                      </a:endParaRPr>
                    </a:p>
                  </a:txBody>
                  <a:tcPr marL="108038" marR="108038" marT="36013" marB="36013" anchor="ctr"/>
                </a:tc>
                <a:extLst>
                  <a:ext uri="{0D108BD9-81ED-4DB2-BD59-A6C34878D82A}">
                    <a16:rowId xmlns:a16="http://schemas.microsoft.com/office/drawing/2014/main" val="1324679375"/>
                  </a:ext>
                </a:extLst>
              </a:tr>
              <a:tr h="504176">
                <a:tc>
                  <a:txBody>
                    <a:bodyPr/>
                    <a:lstStyle/>
                    <a:p>
                      <a:pPr algn="ctr" fontAlgn="ctr">
                        <a:lnSpc>
                          <a:spcPct val="100000"/>
                        </a:lnSpc>
                        <a:spcBef>
                          <a:spcPts val="0"/>
                        </a:spcBef>
                        <a:spcAft>
                          <a:spcPts val="0"/>
                        </a:spcAft>
                      </a:pPr>
                      <a:r>
                        <a:rPr lang="en-US" sz="1400">
                          <a:solidFill>
                            <a:srgbClr val="494949"/>
                          </a:solidFill>
                          <a:effectLst/>
                        </a:rPr>
                        <a:t>Crossing</a:t>
                      </a:r>
                      <a:endParaRPr lang="en-US" sz="1300">
                        <a:solidFill>
                          <a:srgbClr val="494949"/>
                        </a:solidFill>
                        <a:effectLst/>
                      </a:endParaRPr>
                    </a:p>
                  </a:txBody>
                  <a:tcPr marL="108038" marR="108038" marT="36013" marB="36013" anchor="ctr"/>
                </a:tc>
                <a:tc>
                  <a:txBody>
                    <a:bodyPr/>
                    <a:lstStyle/>
                    <a:p>
                      <a:pPr algn="ctr" fontAlgn="ctr">
                        <a:lnSpc>
                          <a:spcPct val="100000"/>
                        </a:lnSpc>
                        <a:spcBef>
                          <a:spcPts val="0"/>
                        </a:spcBef>
                        <a:spcAft>
                          <a:spcPts val="0"/>
                        </a:spcAft>
                      </a:pPr>
                      <a:r>
                        <a:rPr lang="en-US" sz="1400">
                          <a:solidFill>
                            <a:srgbClr val="494949"/>
                          </a:solidFill>
                          <a:effectLst/>
                        </a:rPr>
                        <a:t>Dribbling</a:t>
                      </a:r>
                      <a:endParaRPr lang="en-US" sz="1300">
                        <a:solidFill>
                          <a:srgbClr val="494949"/>
                        </a:solidFill>
                        <a:effectLst/>
                      </a:endParaRPr>
                    </a:p>
                  </a:txBody>
                  <a:tcPr marL="108038" marR="108038" marT="36013" marB="36013" anchor="ctr"/>
                </a:tc>
                <a:tc>
                  <a:txBody>
                    <a:bodyPr/>
                    <a:lstStyle/>
                    <a:p>
                      <a:pPr algn="ctr" fontAlgn="ctr">
                        <a:lnSpc>
                          <a:spcPct val="100000"/>
                        </a:lnSpc>
                        <a:spcBef>
                          <a:spcPts val="0"/>
                        </a:spcBef>
                        <a:spcAft>
                          <a:spcPts val="0"/>
                        </a:spcAft>
                      </a:pPr>
                      <a:r>
                        <a:rPr lang="en-US" sz="1400">
                          <a:solidFill>
                            <a:srgbClr val="495057"/>
                          </a:solidFill>
                          <a:effectLst/>
                        </a:rPr>
                        <a:t>Acceleration</a:t>
                      </a:r>
                      <a:endParaRPr lang="en-US" sz="1300">
                        <a:solidFill>
                          <a:srgbClr val="494949"/>
                        </a:solidFill>
                        <a:effectLst/>
                      </a:endParaRPr>
                    </a:p>
                  </a:txBody>
                  <a:tcPr marL="108038" marR="108038" marT="36013" marB="36013" anchor="ctr"/>
                </a:tc>
                <a:tc>
                  <a:txBody>
                    <a:bodyPr/>
                    <a:lstStyle/>
                    <a:p>
                      <a:pPr algn="ctr" fontAlgn="ctr">
                        <a:lnSpc>
                          <a:spcPct val="100000"/>
                        </a:lnSpc>
                        <a:spcBef>
                          <a:spcPts val="0"/>
                        </a:spcBef>
                        <a:spcAft>
                          <a:spcPts val="0"/>
                        </a:spcAft>
                      </a:pPr>
                      <a:r>
                        <a:rPr lang="en-US" sz="1400">
                          <a:solidFill>
                            <a:srgbClr val="495057"/>
                          </a:solidFill>
                          <a:effectLst/>
                        </a:rPr>
                        <a:t>Shot Power</a:t>
                      </a:r>
                      <a:endParaRPr lang="en-US" sz="1300">
                        <a:solidFill>
                          <a:srgbClr val="494949"/>
                        </a:solidFill>
                        <a:effectLst/>
                      </a:endParaRPr>
                    </a:p>
                  </a:txBody>
                  <a:tcPr marL="108038" marR="108038" marT="36013" marB="36013" anchor="ctr"/>
                </a:tc>
                <a:tc>
                  <a:txBody>
                    <a:bodyPr/>
                    <a:lstStyle/>
                    <a:p>
                      <a:pPr algn="ctr" fontAlgn="ctr">
                        <a:lnSpc>
                          <a:spcPct val="100000"/>
                        </a:lnSpc>
                        <a:spcBef>
                          <a:spcPts val="0"/>
                        </a:spcBef>
                        <a:spcAft>
                          <a:spcPts val="0"/>
                        </a:spcAft>
                      </a:pPr>
                      <a:r>
                        <a:rPr lang="en-US" sz="1400">
                          <a:solidFill>
                            <a:srgbClr val="495057"/>
                          </a:solidFill>
                          <a:effectLst/>
                        </a:rPr>
                        <a:t>Aggression</a:t>
                      </a:r>
                      <a:endParaRPr lang="en-US" sz="1300">
                        <a:solidFill>
                          <a:srgbClr val="494949"/>
                        </a:solidFill>
                        <a:effectLst/>
                      </a:endParaRPr>
                    </a:p>
                  </a:txBody>
                  <a:tcPr marL="108038" marR="108038" marT="36013" marB="36013" anchor="ctr"/>
                </a:tc>
                <a:tc>
                  <a:txBody>
                    <a:bodyPr/>
                    <a:lstStyle/>
                    <a:p>
                      <a:pPr algn="ctr" fontAlgn="ctr">
                        <a:lnSpc>
                          <a:spcPct val="100000"/>
                        </a:lnSpc>
                        <a:spcBef>
                          <a:spcPts val="0"/>
                        </a:spcBef>
                        <a:spcAft>
                          <a:spcPts val="0"/>
                        </a:spcAft>
                      </a:pPr>
                      <a:r>
                        <a:rPr lang="en-US" sz="1400" dirty="0">
                          <a:solidFill>
                            <a:srgbClr val="495057"/>
                          </a:solidFill>
                          <a:effectLst/>
                        </a:rPr>
                        <a:t>Standing Tackle</a:t>
                      </a:r>
                      <a:endParaRPr lang="en-US" sz="1300" dirty="0">
                        <a:solidFill>
                          <a:srgbClr val="494949"/>
                        </a:solidFill>
                        <a:effectLst/>
                      </a:endParaRPr>
                    </a:p>
                  </a:txBody>
                  <a:tcPr marL="108038" marR="108038" marT="36013" marB="36013" anchor="ctr"/>
                </a:tc>
                <a:extLst>
                  <a:ext uri="{0D108BD9-81ED-4DB2-BD59-A6C34878D82A}">
                    <a16:rowId xmlns:a16="http://schemas.microsoft.com/office/drawing/2014/main" val="1603067196"/>
                  </a:ext>
                </a:extLst>
              </a:tr>
              <a:tr h="504176">
                <a:tc>
                  <a:txBody>
                    <a:bodyPr/>
                    <a:lstStyle/>
                    <a:p>
                      <a:pPr algn="ctr" fontAlgn="ctr">
                        <a:lnSpc>
                          <a:spcPct val="100000"/>
                        </a:lnSpc>
                        <a:spcBef>
                          <a:spcPts val="0"/>
                        </a:spcBef>
                        <a:spcAft>
                          <a:spcPts val="0"/>
                        </a:spcAft>
                      </a:pPr>
                      <a:r>
                        <a:rPr lang="en-US" sz="1400">
                          <a:solidFill>
                            <a:srgbClr val="494949"/>
                          </a:solidFill>
                          <a:effectLst/>
                        </a:rPr>
                        <a:t>Finishing</a:t>
                      </a:r>
                      <a:endParaRPr lang="en-US" sz="1300">
                        <a:solidFill>
                          <a:srgbClr val="494949"/>
                        </a:solidFill>
                        <a:effectLst/>
                      </a:endParaRPr>
                    </a:p>
                  </a:txBody>
                  <a:tcPr marL="108038" marR="108038" marT="36013" marB="36013" anchor="ctr"/>
                </a:tc>
                <a:tc>
                  <a:txBody>
                    <a:bodyPr/>
                    <a:lstStyle/>
                    <a:p>
                      <a:pPr algn="ctr" fontAlgn="ctr">
                        <a:lnSpc>
                          <a:spcPct val="100000"/>
                        </a:lnSpc>
                        <a:spcBef>
                          <a:spcPts val="0"/>
                        </a:spcBef>
                        <a:spcAft>
                          <a:spcPts val="0"/>
                        </a:spcAft>
                      </a:pPr>
                      <a:r>
                        <a:rPr lang="en-US" sz="1400">
                          <a:solidFill>
                            <a:srgbClr val="494949"/>
                          </a:solidFill>
                          <a:effectLst/>
                        </a:rPr>
                        <a:t>Curve</a:t>
                      </a:r>
                      <a:endParaRPr lang="en-US" sz="1300">
                        <a:solidFill>
                          <a:srgbClr val="494949"/>
                        </a:solidFill>
                        <a:effectLst/>
                      </a:endParaRPr>
                    </a:p>
                  </a:txBody>
                  <a:tcPr marL="108038" marR="108038" marT="36013" marB="36013" anchor="ctr"/>
                </a:tc>
                <a:tc>
                  <a:txBody>
                    <a:bodyPr/>
                    <a:lstStyle/>
                    <a:p>
                      <a:pPr algn="ctr" fontAlgn="ctr">
                        <a:lnSpc>
                          <a:spcPct val="100000"/>
                        </a:lnSpc>
                        <a:spcBef>
                          <a:spcPts val="0"/>
                        </a:spcBef>
                        <a:spcAft>
                          <a:spcPts val="0"/>
                        </a:spcAft>
                      </a:pPr>
                      <a:r>
                        <a:rPr lang="en-US" sz="1400">
                          <a:solidFill>
                            <a:srgbClr val="495057"/>
                          </a:solidFill>
                          <a:effectLst/>
                        </a:rPr>
                        <a:t>Sprint Speed</a:t>
                      </a:r>
                      <a:endParaRPr lang="en-US" sz="1300">
                        <a:solidFill>
                          <a:srgbClr val="494949"/>
                        </a:solidFill>
                        <a:effectLst/>
                      </a:endParaRPr>
                    </a:p>
                  </a:txBody>
                  <a:tcPr marL="108038" marR="108038" marT="36013" marB="36013" anchor="ctr"/>
                </a:tc>
                <a:tc>
                  <a:txBody>
                    <a:bodyPr/>
                    <a:lstStyle/>
                    <a:p>
                      <a:pPr algn="ctr" fontAlgn="ctr">
                        <a:lnSpc>
                          <a:spcPct val="100000"/>
                        </a:lnSpc>
                        <a:spcBef>
                          <a:spcPts val="0"/>
                        </a:spcBef>
                        <a:spcAft>
                          <a:spcPts val="0"/>
                        </a:spcAft>
                      </a:pPr>
                      <a:r>
                        <a:rPr lang="en-US" sz="1400">
                          <a:solidFill>
                            <a:srgbClr val="495057"/>
                          </a:solidFill>
                          <a:effectLst/>
                        </a:rPr>
                        <a:t>Jumping</a:t>
                      </a:r>
                      <a:endParaRPr lang="en-US" sz="1300">
                        <a:solidFill>
                          <a:srgbClr val="494949"/>
                        </a:solidFill>
                        <a:effectLst/>
                      </a:endParaRPr>
                    </a:p>
                  </a:txBody>
                  <a:tcPr marL="108038" marR="108038" marT="36013" marB="36013" anchor="ctr"/>
                </a:tc>
                <a:tc>
                  <a:txBody>
                    <a:bodyPr/>
                    <a:lstStyle/>
                    <a:p>
                      <a:pPr algn="ctr" fontAlgn="ctr">
                        <a:lnSpc>
                          <a:spcPct val="100000"/>
                        </a:lnSpc>
                        <a:spcBef>
                          <a:spcPts val="0"/>
                        </a:spcBef>
                        <a:spcAft>
                          <a:spcPts val="0"/>
                        </a:spcAft>
                      </a:pPr>
                      <a:r>
                        <a:rPr lang="en-US" sz="1400">
                          <a:solidFill>
                            <a:srgbClr val="495057"/>
                          </a:solidFill>
                          <a:effectLst/>
                        </a:rPr>
                        <a:t>Interceptions</a:t>
                      </a:r>
                      <a:endParaRPr lang="en-US" sz="1300">
                        <a:solidFill>
                          <a:srgbClr val="494949"/>
                        </a:solidFill>
                        <a:effectLst/>
                      </a:endParaRPr>
                    </a:p>
                  </a:txBody>
                  <a:tcPr marL="108038" marR="108038" marT="36013" marB="36013" anchor="ctr"/>
                </a:tc>
                <a:tc>
                  <a:txBody>
                    <a:bodyPr/>
                    <a:lstStyle/>
                    <a:p>
                      <a:pPr algn="ctr" fontAlgn="ctr">
                        <a:lnSpc>
                          <a:spcPct val="100000"/>
                        </a:lnSpc>
                        <a:spcBef>
                          <a:spcPts val="0"/>
                        </a:spcBef>
                        <a:spcAft>
                          <a:spcPts val="0"/>
                        </a:spcAft>
                      </a:pPr>
                      <a:r>
                        <a:rPr lang="en-US" sz="1400">
                          <a:solidFill>
                            <a:srgbClr val="495057"/>
                          </a:solidFill>
                          <a:effectLst/>
                        </a:rPr>
                        <a:t>Sliding Tackle</a:t>
                      </a:r>
                      <a:endParaRPr lang="en-US" sz="1300">
                        <a:solidFill>
                          <a:srgbClr val="494949"/>
                        </a:solidFill>
                        <a:effectLst/>
                      </a:endParaRPr>
                    </a:p>
                  </a:txBody>
                  <a:tcPr marL="108038" marR="108038" marT="36013" marB="36013" anchor="ctr"/>
                </a:tc>
                <a:extLst>
                  <a:ext uri="{0D108BD9-81ED-4DB2-BD59-A6C34878D82A}">
                    <a16:rowId xmlns:a16="http://schemas.microsoft.com/office/drawing/2014/main" val="3474382916"/>
                  </a:ext>
                </a:extLst>
              </a:tr>
              <a:tr h="936328">
                <a:tc>
                  <a:txBody>
                    <a:bodyPr/>
                    <a:lstStyle/>
                    <a:p>
                      <a:pPr algn="ctr" fontAlgn="ctr">
                        <a:lnSpc>
                          <a:spcPct val="100000"/>
                        </a:lnSpc>
                        <a:spcBef>
                          <a:spcPts val="0"/>
                        </a:spcBef>
                        <a:spcAft>
                          <a:spcPts val="0"/>
                        </a:spcAft>
                      </a:pPr>
                      <a:r>
                        <a:rPr lang="en-US" sz="1400">
                          <a:solidFill>
                            <a:srgbClr val="494949"/>
                          </a:solidFill>
                          <a:effectLst/>
                        </a:rPr>
                        <a:t>Heading Accuracy</a:t>
                      </a:r>
                      <a:endParaRPr lang="en-US" sz="1300">
                        <a:solidFill>
                          <a:srgbClr val="494949"/>
                        </a:solidFill>
                        <a:effectLst/>
                      </a:endParaRPr>
                    </a:p>
                  </a:txBody>
                  <a:tcPr marL="108038" marR="108038" marT="36013" marB="36013" anchor="ctr"/>
                </a:tc>
                <a:tc>
                  <a:txBody>
                    <a:bodyPr/>
                    <a:lstStyle/>
                    <a:p>
                      <a:pPr algn="ctr" fontAlgn="ctr">
                        <a:lnSpc>
                          <a:spcPct val="100000"/>
                        </a:lnSpc>
                        <a:spcBef>
                          <a:spcPts val="0"/>
                        </a:spcBef>
                        <a:spcAft>
                          <a:spcPts val="0"/>
                        </a:spcAft>
                      </a:pPr>
                      <a:r>
                        <a:rPr lang="en-US" sz="1400">
                          <a:solidFill>
                            <a:srgbClr val="494949"/>
                          </a:solidFill>
                          <a:effectLst/>
                        </a:rPr>
                        <a:t>Free kick Accuracy</a:t>
                      </a:r>
                      <a:endParaRPr lang="en-US" sz="1300">
                        <a:solidFill>
                          <a:srgbClr val="494949"/>
                        </a:solidFill>
                        <a:effectLst/>
                      </a:endParaRPr>
                    </a:p>
                  </a:txBody>
                  <a:tcPr marL="108038" marR="108038" marT="36013" marB="36013" anchor="ctr"/>
                </a:tc>
                <a:tc>
                  <a:txBody>
                    <a:bodyPr/>
                    <a:lstStyle/>
                    <a:p>
                      <a:pPr algn="ctr" fontAlgn="ctr">
                        <a:lnSpc>
                          <a:spcPct val="100000"/>
                        </a:lnSpc>
                        <a:spcBef>
                          <a:spcPts val="0"/>
                        </a:spcBef>
                        <a:spcAft>
                          <a:spcPts val="0"/>
                        </a:spcAft>
                      </a:pPr>
                      <a:r>
                        <a:rPr lang="en-US" sz="1400">
                          <a:solidFill>
                            <a:srgbClr val="495057"/>
                          </a:solidFill>
                          <a:effectLst/>
                        </a:rPr>
                        <a:t>Agility</a:t>
                      </a:r>
                      <a:endParaRPr lang="en-US" sz="1300">
                        <a:solidFill>
                          <a:srgbClr val="494949"/>
                        </a:solidFill>
                        <a:effectLst/>
                      </a:endParaRPr>
                    </a:p>
                  </a:txBody>
                  <a:tcPr marL="108038" marR="108038" marT="36013" marB="36013" anchor="ctr"/>
                </a:tc>
                <a:tc>
                  <a:txBody>
                    <a:bodyPr/>
                    <a:lstStyle/>
                    <a:p>
                      <a:pPr algn="ctr" fontAlgn="ctr">
                        <a:lnSpc>
                          <a:spcPct val="100000"/>
                        </a:lnSpc>
                        <a:spcBef>
                          <a:spcPts val="0"/>
                        </a:spcBef>
                        <a:spcAft>
                          <a:spcPts val="0"/>
                        </a:spcAft>
                      </a:pPr>
                      <a:r>
                        <a:rPr lang="en-US" sz="1400">
                          <a:solidFill>
                            <a:srgbClr val="495057"/>
                          </a:solidFill>
                          <a:effectLst/>
                        </a:rPr>
                        <a:t>Stamina</a:t>
                      </a:r>
                      <a:endParaRPr lang="en-US" sz="1300">
                        <a:solidFill>
                          <a:srgbClr val="494949"/>
                        </a:solidFill>
                        <a:effectLst/>
                      </a:endParaRPr>
                    </a:p>
                  </a:txBody>
                  <a:tcPr marL="108038" marR="108038" marT="36013" marB="36013" anchor="ctr"/>
                </a:tc>
                <a:tc>
                  <a:txBody>
                    <a:bodyPr/>
                    <a:lstStyle/>
                    <a:p>
                      <a:pPr algn="ctr" fontAlgn="ctr">
                        <a:lnSpc>
                          <a:spcPct val="100000"/>
                        </a:lnSpc>
                        <a:spcBef>
                          <a:spcPts val="0"/>
                        </a:spcBef>
                        <a:spcAft>
                          <a:spcPts val="0"/>
                        </a:spcAft>
                      </a:pPr>
                      <a:r>
                        <a:rPr lang="en-US" sz="1400">
                          <a:solidFill>
                            <a:srgbClr val="495057"/>
                          </a:solidFill>
                          <a:effectLst/>
                        </a:rPr>
                        <a:t>Positioning</a:t>
                      </a:r>
                      <a:endParaRPr lang="en-US" sz="1300">
                        <a:solidFill>
                          <a:srgbClr val="494949"/>
                        </a:solidFill>
                        <a:effectLst/>
                      </a:endParaRPr>
                    </a:p>
                  </a:txBody>
                  <a:tcPr marL="108038" marR="108038" marT="36013" marB="36013" anchor="ctr"/>
                </a:tc>
                <a:tc rowSpan="3">
                  <a:txBody>
                    <a:bodyPr/>
                    <a:lstStyle/>
                    <a:p>
                      <a:pPr algn="ctr" fontAlgn="ctr">
                        <a:lnSpc>
                          <a:spcPct val="100000"/>
                        </a:lnSpc>
                        <a:spcBef>
                          <a:spcPts val="0"/>
                        </a:spcBef>
                        <a:spcAft>
                          <a:spcPts val="0"/>
                        </a:spcAft>
                      </a:pPr>
                      <a:r>
                        <a:rPr lang="zh-CN" altLang="en-US" sz="1300">
                          <a:solidFill>
                            <a:srgbClr val="494949"/>
                          </a:solidFill>
                          <a:effectLst/>
                        </a:rPr>
                        <a:t> </a:t>
                      </a:r>
                    </a:p>
                  </a:txBody>
                  <a:tcPr marL="108038" marR="108038" marT="54019" marB="54019" anchor="ctr"/>
                </a:tc>
                <a:extLst>
                  <a:ext uri="{0D108BD9-81ED-4DB2-BD59-A6C34878D82A}">
                    <a16:rowId xmlns:a16="http://schemas.microsoft.com/office/drawing/2014/main" val="3531353037"/>
                  </a:ext>
                </a:extLst>
              </a:tr>
              <a:tr h="504176">
                <a:tc>
                  <a:txBody>
                    <a:bodyPr/>
                    <a:lstStyle/>
                    <a:p>
                      <a:pPr algn="ctr" fontAlgn="ctr">
                        <a:lnSpc>
                          <a:spcPct val="100000"/>
                        </a:lnSpc>
                        <a:spcBef>
                          <a:spcPts val="0"/>
                        </a:spcBef>
                        <a:spcAft>
                          <a:spcPts val="0"/>
                        </a:spcAft>
                      </a:pPr>
                      <a:r>
                        <a:rPr lang="en-US" sz="1400">
                          <a:solidFill>
                            <a:srgbClr val="494949"/>
                          </a:solidFill>
                          <a:effectLst/>
                        </a:rPr>
                        <a:t>Short Passing</a:t>
                      </a:r>
                      <a:endParaRPr lang="en-US" sz="1300">
                        <a:solidFill>
                          <a:srgbClr val="494949"/>
                        </a:solidFill>
                        <a:effectLst/>
                      </a:endParaRPr>
                    </a:p>
                  </a:txBody>
                  <a:tcPr marL="108038" marR="108038" marT="36013" marB="36013" anchor="ctr"/>
                </a:tc>
                <a:tc>
                  <a:txBody>
                    <a:bodyPr/>
                    <a:lstStyle/>
                    <a:p>
                      <a:pPr algn="ctr" fontAlgn="ctr">
                        <a:lnSpc>
                          <a:spcPct val="100000"/>
                        </a:lnSpc>
                        <a:spcBef>
                          <a:spcPts val="0"/>
                        </a:spcBef>
                        <a:spcAft>
                          <a:spcPts val="0"/>
                        </a:spcAft>
                      </a:pPr>
                      <a:r>
                        <a:rPr lang="en-US" sz="1400">
                          <a:solidFill>
                            <a:srgbClr val="494949"/>
                          </a:solidFill>
                          <a:effectLst/>
                        </a:rPr>
                        <a:t>Long Passing</a:t>
                      </a:r>
                      <a:endParaRPr lang="en-US" sz="1300">
                        <a:solidFill>
                          <a:srgbClr val="494949"/>
                        </a:solidFill>
                        <a:effectLst/>
                      </a:endParaRPr>
                    </a:p>
                  </a:txBody>
                  <a:tcPr marL="108038" marR="108038" marT="36013" marB="36013" anchor="ctr"/>
                </a:tc>
                <a:tc>
                  <a:txBody>
                    <a:bodyPr/>
                    <a:lstStyle/>
                    <a:p>
                      <a:pPr algn="ctr" fontAlgn="ctr">
                        <a:lnSpc>
                          <a:spcPct val="100000"/>
                        </a:lnSpc>
                        <a:spcBef>
                          <a:spcPts val="0"/>
                        </a:spcBef>
                        <a:spcAft>
                          <a:spcPts val="0"/>
                        </a:spcAft>
                      </a:pPr>
                      <a:r>
                        <a:rPr lang="en-US" sz="1400">
                          <a:solidFill>
                            <a:srgbClr val="495057"/>
                          </a:solidFill>
                          <a:effectLst/>
                        </a:rPr>
                        <a:t>Reactions</a:t>
                      </a:r>
                      <a:endParaRPr lang="en-US" sz="1300">
                        <a:solidFill>
                          <a:srgbClr val="494949"/>
                        </a:solidFill>
                        <a:effectLst/>
                      </a:endParaRPr>
                    </a:p>
                  </a:txBody>
                  <a:tcPr marL="108038" marR="108038" marT="36013" marB="36013" anchor="ctr"/>
                </a:tc>
                <a:tc>
                  <a:txBody>
                    <a:bodyPr/>
                    <a:lstStyle/>
                    <a:p>
                      <a:pPr algn="ctr" fontAlgn="ctr">
                        <a:lnSpc>
                          <a:spcPct val="100000"/>
                        </a:lnSpc>
                        <a:spcBef>
                          <a:spcPts val="0"/>
                        </a:spcBef>
                        <a:spcAft>
                          <a:spcPts val="0"/>
                        </a:spcAft>
                      </a:pPr>
                      <a:r>
                        <a:rPr lang="en-US" sz="1400">
                          <a:solidFill>
                            <a:srgbClr val="495057"/>
                          </a:solidFill>
                          <a:effectLst/>
                        </a:rPr>
                        <a:t>Strength</a:t>
                      </a:r>
                      <a:endParaRPr lang="en-US" sz="1300">
                        <a:solidFill>
                          <a:srgbClr val="494949"/>
                        </a:solidFill>
                        <a:effectLst/>
                      </a:endParaRPr>
                    </a:p>
                  </a:txBody>
                  <a:tcPr marL="108038" marR="108038" marT="36013" marB="36013" anchor="ctr"/>
                </a:tc>
                <a:tc>
                  <a:txBody>
                    <a:bodyPr/>
                    <a:lstStyle/>
                    <a:p>
                      <a:pPr algn="ctr" fontAlgn="ctr">
                        <a:lnSpc>
                          <a:spcPct val="100000"/>
                        </a:lnSpc>
                        <a:spcBef>
                          <a:spcPts val="0"/>
                        </a:spcBef>
                        <a:spcAft>
                          <a:spcPts val="0"/>
                        </a:spcAft>
                      </a:pPr>
                      <a:r>
                        <a:rPr lang="en-US" sz="1400">
                          <a:solidFill>
                            <a:srgbClr val="495057"/>
                          </a:solidFill>
                          <a:effectLst/>
                        </a:rPr>
                        <a:t>Vision</a:t>
                      </a:r>
                      <a:endParaRPr lang="en-US" sz="1300">
                        <a:solidFill>
                          <a:srgbClr val="494949"/>
                        </a:solidFill>
                        <a:effectLst/>
                      </a:endParaRPr>
                    </a:p>
                  </a:txBody>
                  <a:tcPr marL="108038" marR="108038" marT="36013" marB="36013" anchor="ctr"/>
                </a:tc>
                <a:tc vMerge="1">
                  <a:txBody>
                    <a:bodyPr/>
                    <a:lstStyle/>
                    <a:p>
                      <a:endParaRPr lang="zh-CN" altLang="en-US"/>
                    </a:p>
                  </a:txBody>
                  <a:tcPr/>
                </a:tc>
                <a:extLst>
                  <a:ext uri="{0D108BD9-81ED-4DB2-BD59-A6C34878D82A}">
                    <a16:rowId xmlns:a16="http://schemas.microsoft.com/office/drawing/2014/main" val="1430805277"/>
                  </a:ext>
                </a:extLst>
              </a:tr>
              <a:tr h="504176">
                <a:tc>
                  <a:txBody>
                    <a:bodyPr/>
                    <a:lstStyle/>
                    <a:p>
                      <a:pPr algn="ctr" fontAlgn="ctr">
                        <a:lnSpc>
                          <a:spcPct val="100000"/>
                        </a:lnSpc>
                        <a:spcBef>
                          <a:spcPts val="0"/>
                        </a:spcBef>
                        <a:spcAft>
                          <a:spcPts val="0"/>
                        </a:spcAft>
                      </a:pPr>
                      <a:r>
                        <a:rPr lang="en-US" sz="1400">
                          <a:solidFill>
                            <a:srgbClr val="494949"/>
                          </a:solidFill>
                          <a:effectLst/>
                        </a:rPr>
                        <a:t>Volleys</a:t>
                      </a:r>
                      <a:endParaRPr lang="en-US" sz="1300">
                        <a:solidFill>
                          <a:srgbClr val="494949"/>
                        </a:solidFill>
                        <a:effectLst/>
                      </a:endParaRPr>
                    </a:p>
                  </a:txBody>
                  <a:tcPr marL="108038" marR="108038" marT="36013" marB="36013" anchor="ctr"/>
                </a:tc>
                <a:tc>
                  <a:txBody>
                    <a:bodyPr/>
                    <a:lstStyle/>
                    <a:p>
                      <a:pPr algn="ctr" fontAlgn="ctr">
                        <a:lnSpc>
                          <a:spcPct val="100000"/>
                        </a:lnSpc>
                        <a:spcBef>
                          <a:spcPts val="0"/>
                        </a:spcBef>
                        <a:spcAft>
                          <a:spcPts val="0"/>
                        </a:spcAft>
                      </a:pPr>
                      <a:r>
                        <a:rPr lang="en-US" sz="1400">
                          <a:solidFill>
                            <a:srgbClr val="494949"/>
                          </a:solidFill>
                          <a:effectLst/>
                        </a:rPr>
                        <a:t>Ball Control</a:t>
                      </a:r>
                      <a:endParaRPr lang="en-US" sz="1300">
                        <a:solidFill>
                          <a:srgbClr val="494949"/>
                        </a:solidFill>
                        <a:effectLst/>
                      </a:endParaRPr>
                    </a:p>
                  </a:txBody>
                  <a:tcPr marL="108038" marR="108038" marT="36013" marB="36013" anchor="ctr"/>
                </a:tc>
                <a:tc>
                  <a:txBody>
                    <a:bodyPr/>
                    <a:lstStyle/>
                    <a:p>
                      <a:pPr algn="ctr" fontAlgn="ctr">
                        <a:lnSpc>
                          <a:spcPct val="100000"/>
                        </a:lnSpc>
                        <a:spcBef>
                          <a:spcPts val="0"/>
                        </a:spcBef>
                        <a:spcAft>
                          <a:spcPts val="0"/>
                        </a:spcAft>
                      </a:pPr>
                      <a:r>
                        <a:rPr lang="en-US" sz="1400">
                          <a:solidFill>
                            <a:srgbClr val="495057"/>
                          </a:solidFill>
                          <a:effectLst/>
                        </a:rPr>
                        <a:t>Balance</a:t>
                      </a:r>
                      <a:endParaRPr lang="en-US" sz="1300">
                        <a:solidFill>
                          <a:srgbClr val="494949"/>
                        </a:solidFill>
                        <a:effectLst/>
                      </a:endParaRPr>
                    </a:p>
                  </a:txBody>
                  <a:tcPr marL="108038" marR="108038" marT="36013" marB="36013" anchor="ctr"/>
                </a:tc>
                <a:tc>
                  <a:txBody>
                    <a:bodyPr/>
                    <a:lstStyle/>
                    <a:p>
                      <a:pPr algn="ctr" fontAlgn="ctr">
                        <a:lnSpc>
                          <a:spcPct val="100000"/>
                        </a:lnSpc>
                        <a:spcBef>
                          <a:spcPts val="0"/>
                        </a:spcBef>
                        <a:spcAft>
                          <a:spcPts val="0"/>
                        </a:spcAft>
                      </a:pPr>
                      <a:r>
                        <a:rPr lang="en-US" sz="1400">
                          <a:solidFill>
                            <a:srgbClr val="495057"/>
                          </a:solidFill>
                          <a:effectLst/>
                        </a:rPr>
                        <a:t>Long Shots</a:t>
                      </a:r>
                      <a:endParaRPr lang="en-US" sz="1300">
                        <a:solidFill>
                          <a:srgbClr val="494949"/>
                        </a:solidFill>
                        <a:effectLst/>
                      </a:endParaRPr>
                    </a:p>
                  </a:txBody>
                  <a:tcPr marL="108038" marR="108038" marT="36013" marB="36013" anchor="ctr"/>
                </a:tc>
                <a:tc>
                  <a:txBody>
                    <a:bodyPr/>
                    <a:lstStyle/>
                    <a:p>
                      <a:pPr algn="ctr" fontAlgn="ctr">
                        <a:lnSpc>
                          <a:spcPct val="100000"/>
                        </a:lnSpc>
                        <a:spcBef>
                          <a:spcPts val="0"/>
                        </a:spcBef>
                        <a:spcAft>
                          <a:spcPts val="0"/>
                        </a:spcAft>
                      </a:pPr>
                      <a:r>
                        <a:rPr lang="en-US" sz="1400" dirty="0">
                          <a:solidFill>
                            <a:srgbClr val="495057"/>
                          </a:solidFill>
                          <a:effectLst/>
                        </a:rPr>
                        <a:t>Penalties</a:t>
                      </a:r>
                      <a:endParaRPr lang="en-US" sz="1300" dirty="0">
                        <a:solidFill>
                          <a:srgbClr val="494949"/>
                        </a:solidFill>
                        <a:effectLst/>
                      </a:endParaRPr>
                    </a:p>
                  </a:txBody>
                  <a:tcPr marL="108038" marR="108038" marT="36013" marB="36013" anchor="ctr"/>
                </a:tc>
                <a:tc vMerge="1">
                  <a:txBody>
                    <a:bodyPr/>
                    <a:lstStyle/>
                    <a:p>
                      <a:endParaRPr lang="zh-CN" altLang="en-US"/>
                    </a:p>
                  </a:txBody>
                  <a:tcPr/>
                </a:tc>
                <a:extLst>
                  <a:ext uri="{0D108BD9-81ED-4DB2-BD59-A6C34878D82A}">
                    <a16:rowId xmlns:a16="http://schemas.microsoft.com/office/drawing/2014/main" val="2458079133"/>
                  </a:ext>
                </a:extLst>
              </a:tr>
            </a:tbl>
          </a:graphicData>
        </a:graphic>
      </p:graphicFrame>
      <p:sp>
        <p:nvSpPr>
          <p:cNvPr id="4" name="Rectangle 1">
            <a:extLst>
              <a:ext uri="{FF2B5EF4-FFF2-40B4-BE49-F238E27FC236}">
                <a16:creationId xmlns:a16="http://schemas.microsoft.com/office/drawing/2014/main" id="{C16C71E5-797F-480F-A217-C10561FFE698}"/>
              </a:ext>
            </a:extLst>
          </p:cNvPr>
          <p:cNvSpPr>
            <a:spLocks noChangeArrowheads="1"/>
          </p:cNvSpPr>
          <p:nvPr/>
        </p:nvSpPr>
        <p:spPr bwMode="auto">
          <a:xfrm>
            <a:off x="3749675" y="240665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文本框 5">
            <a:extLst>
              <a:ext uri="{FF2B5EF4-FFF2-40B4-BE49-F238E27FC236}">
                <a16:creationId xmlns:a16="http://schemas.microsoft.com/office/drawing/2014/main" id="{DABC1F53-D499-4D0E-ABF5-83E43A214D95}"/>
              </a:ext>
            </a:extLst>
          </p:cNvPr>
          <p:cNvSpPr txBox="1"/>
          <p:nvPr/>
        </p:nvSpPr>
        <p:spPr>
          <a:xfrm>
            <a:off x="406399" y="1146771"/>
            <a:ext cx="9192105" cy="646331"/>
          </a:xfrm>
          <a:prstGeom prst="rect">
            <a:avLst/>
          </a:prstGeom>
          <a:noFill/>
        </p:spPr>
        <p:txBody>
          <a:bodyPr wrap="square">
            <a:spAutoFit/>
          </a:bodyPr>
          <a:lstStyle/>
          <a:p>
            <a:pPr>
              <a:lnSpc>
                <a:spcPct val="100000"/>
              </a:lnSpc>
              <a:spcBef>
                <a:spcPts val="0"/>
              </a:spcBef>
              <a:spcAft>
                <a:spcPts val="0"/>
              </a:spcAft>
            </a:pPr>
            <a:r>
              <a:rPr lang="zh-CN" altLang="en-US" sz="1800" dirty="0">
                <a:solidFill>
                  <a:srgbClr val="494949"/>
                </a:solidFill>
                <a:effectLst/>
                <a:latin typeface="Microsoft YaHei" panose="020B0503020204020204" pitchFamily="34" charset="-122"/>
                <a:ea typeface="Microsoft YaHei" panose="020B0503020204020204" pitchFamily="34" charset="-122"/>
              </a:rPr>
              <a:t>球员能力的变量总共包含 </a:t>
            </a:r>
            <a:r>
              <a:rPr lang="en-US" altLang="zh-CN" sz="1800" dirty="0">
                <a:solidFill>
                  <a:srgbClr val="494949"/>
                </a:solidFill>
                <a:effectLst/>
                <a:latin typeface="Microsoft YaHei" panose="020B0503020204020204" pitchFamily="34" charset="-122"/>
                <a:ea typeface="Microsoft YaHei" panose="020B0503020204020204" pitchFamily="34" charset="-122"/>
              </a:rPr>
              <a:t>42 </a:t>
            </a:r>
            <a:r>
              <a:rPr lang="zh-CN" altLang="en-US" sz="1800" dirty="0">
                <a:solidFill>
                  <a:srgbClr val="494949"/>
                </a:solidFill>
                <a:effectLst/>
                <a:latin typeface="Microsoft YaHei" panose="020B0503020204020204" pitchFamily="34" charset="-122"/>
                <a:ea typeface="Microsoft YaHei" panose="020B0503020204020204" pitchFamily="34" charset="-122"/>
              </a:rPr>
              <a:t>个，进行描述分析过于复杂，我们决定首先参照 </a:t>
            </a:r>
            <a:r>
              <a:rPr lang="en-US" altLang="zh-CN" sz="1600" dirty="0">
                <a:solidFill>
                  <a:srgbClr val="70B1E7"/>
                </a:solidFill>
                <a:effectLst/>
                <a:hlinkClick r:id="rId3"/>
              </a:rPr>
              <a:t>FIFA</a:t>
            </a:r>
            <a:r>
              <a:rPr lang="zh-CN" altLang="en-US" sz="1600" dirty="0">
                <a:solidFill>
                  <a:srgbClr val="70B1E7"/>
                </a:solidFill>
                <a:effectLst/>
                <a:hlinkClick r:id="rId3"/>
              </a:rPr>
              <a:t>官网</a:t>
            </a:r>
            <a:r>
              <a:rPr lang="zh-CN" altLang="en-US" sz="1800" dirty="0">
                <a:solidFill>
                  <a:srgbClr val="494949"/>
                </a:solidFill>
                <a:effectLst/>
                <a:latin typeface="Microsoft YaHei" panose="020B0503020204020204" pitchFamily="34" charset="-122"/>
                <a:ea typeface="Microsoft YaHei" panose="020B0503020204020204" pitchFamily="34" charset="-122"/>
              </a:rPr>
              <a:t> 的选择划分球员的六维能力，即根据球员的过往比赛数据，按照以下方式划分六维属性。</a:t>
            </a:r>
            <a:endParaRPr lang="zh-CN" altLang="en-US" sz="1600" dirty="0">
              <a:solidFill>
                <a:srgbClr val="494949"/>
              </a:solidFill>
              <a:effectLst/>
            </a:endParaRPr>
          </a:p>
        </p:txBody>
      </p:sp>
    </p:spTree>
    <p:custDataLst>
      <p:tags r:id="rId1"/>
    </p:custDataLst>
    <p:extLst>
      <p:ext uri="{BB962C8B-B14F-4D97-AF65-F5344CB8AC3E}">
        <p14:creationId xmlns:p14="http://schemas.microsoft.com/office/powerpoint/2010/main" val="29534385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AFEF7056-74AF-470C-9D2C-39C9B557FB60}"/>
              </a:ext>
            </a:extLst>
          </p:cNvPr>
          <p:cNvSpPr txBox="1"/>
          <p:nvPr/>
        </p:nvSpPr>
        <p:spPr>
          <a:xfrm>
            <a:off x="406400" y="310776"/>
            <a:ext cx="4185761" cy="1200329"/>
          </a:xfrm>
          <a:prstGeom prst="rect">
            <a:avLst/>
          </a:prstGeom>
          <a:noFill/>
        </p:spPr>
        <p:txBody>
          <a:bodyPr wrap="none" rtlCol="0">
            <a:spAutoFit/>
          </a:bodyPr>
          <a:lstStyle/>
          <a:p>
            <a:r>
              <a:rPr lang="zh-CN" altLang="en-US" sz="2400" b="1" dirty="0"/>
              <a:t>描述性分析</a:t>
            </a:r>
            <a:r>
              <a:rPr lang="en-US" altLang="zh-CN" sz="2400" b="1" dirty="0"/>
              <a:t>——</a:t>
            </a:r>
            <a:r>
              <a:rPr lang="zh-CN" altLang="en-US" sz="2400" b="1" dirty="0"/>
              <a:t>球员能力分析</a:t>
            </a:r>
            <a:endParaRPr lang="en-US" altLang="zh-CN" sz="2400" b="1" dirty="0"/>
          </a:p>
          <a:p>
            <a:r>
              <a:rPr lang="zh-CN" altLang="en-US" sz="2400" dirty="0"/>
              <a:t>不同联赛球员的对比</a:t>
            </a:r>
            <a:endParaRPr lang="en-US" altLang="zh-CN" sz="2400" dirty="0"/>
          </a:p>
          <a:p>
            <a:endParaRPr lang="zh-CN" altLang="en-US" sz="2400" b="1" dirty="0"/>
          </a:p>
        </p:txBody>
      </p:sp>
      <p:pic>
        <p:nvPicPr>
          <p:cNvPr id="2050" name="Picture 2">
            <a:extLst>
              <a:ext uri="{FF2B5EF4-FFF2-40B4-BE49-F238E27FC236}">
                <a16:creationId xmlns:a16="http://schemas.microsoft.com/office/drawing/2014/main" id="{4F4FF6DF-B5A2-4773-8009-99BEC90BE9B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94275" y="1398734"/>
            <a:ext cx="6791325" cy="4714875"/>
          </a:xfrm>
          <a:prstGeom prst="rect">
            <a:avLst/>
          </a:prstGeom>
          <a:noFill/>
          <a:extLst>
            <a:ext uri="{909E8E84-426E-40DD-AFC4-6F175D3DCCD1}">
              <a14:hiddenFill xmlns:a14="http://schemas.microsoft.com/office/drawing/2010/main">
                <a:solidFill>
                  <a:srgbClr val="FFFFFF"/>
                </a:solidFill>
              </a14:hiddenFill>
            </a:ext>
          </a:extLst>
        </p:spPr>
      </p:pic>
      <p:sp>
        <p:nvSpPr>
          <p:cNvPr id="8" name="文本框 7">
            <a:extLst>
              <a:ext uri="{FF2B5EF4-FFF2-40B4-BE49-F238E27FC236}">
                <a16:creationId xmlns:a16="http://schemas.microsoft.com/office/drawing/2014/main" id="{A23CC55D-E1E8-449D-9151-EFF2814F46C4}"/>
              </a:ext>
            </a:extLst>
          </p:cNvPr>
          <p:cNvSpPr txBox="1"/>
          <p:nvPr/>
        </p:nvSpPr>
        <p:spPr>
          <a:xfrm>
            <a:off x="406400" y="1511105"/>
            <a:ext cx="4185761" cy="1754326"/>
          </a:xfrm>
          <a:prstGeom prst="rect">
            <a:avLst/>
          </a:prstGeom>
          <a:noFill/>
        </p:spPr>
        <p:txBody>
          <a:bodyPr wrap="square">
            <a:spAutoFit/>
          </a:bodyPr>
          <a:lstStyle/>
          <a:p>
            <a:pPr>
              <a:lnSpc>
                <a:spcPct val="100000"/>
              </a:lnSpc>
              <a:spcBef>
                <a:spcPts val="0"/>
              </a:spcBef>
              <a:spcAft>
                <a:spcPts val="0"/>
              </a:spcAft>
            </a:pPr>
            <a:r>
              <a:rPr lang="zh-CN" altLang="en-US" sz="1800" dirty="0">
                <a:solidFill>
                  <a:srgbClr val="494949"/>
                </a:solidFill>
                <a:effectLst/>
                <a:latin typeface="Microsoft YaHei" panose="020B0503020204020204" pitchFamily="34" charset="-122"/>
                <a:ea typeface="Microsoft YaHei" panose="020B0503020204020204" pitchFamily="34" charset="-122"/>
              </a:rPr>
              <a:t>我们希望能够了解不同联赛球员的情况，也即得到不同联赛的水平和各项能力情况。然而联赛共有 </a:t>
            </a:r>
            <a:r>
              <a:rPr lang="en-US" altLang="zh-CN" sz="1800" dirty="0">
                <a:solidFill>
                  <a:srgbClr val="494949"/>
                </a:solidFill>
                <a:effectLst/>
                <a:latin typeface="Microsoft YaHei" panose="020B0503020204020204" pitchFamily="34" charset="-122"/>
                <a:ea typeface="Microsoft YaHei" panose="020B0503020204020204" pitchFamily="34" charset="-122"/>
              </a:rPr>
              <a:t>11 </a:t>
            </a:r>
            <a:r>
              <a:rPr lang="zh-CN" altLang="en-US" sz="1800" dirty="0">
                <a:solidFill>
                  <a:srgbClr val="494949"/>
                </a:solidFill>
                <a:effectLst/>
                <a:latin typeface="Microsoft YaHei" panose="020B0503020204020204" pitchFamily="34" charset="-122"/>
                <a:ea typeface="Microsoft YaHei" panose="020B0503020204020204" pitchFamily="34" charset="-122"/>
              </a:rPr>
              <a:t>个，我们因此根据 </a:t>
            </a:r>
            <a:r>
              <a:rPr lang="en-US" altLang="zh-CN" sz="1800" dirty="0">
                <a:solidFill>
                  <a:srgbClr val="494949"/>
                </a:solidFill>
                <a:effectLst/>
                <a:latin typeface="Microsoft YaHei" panose="020B0503020204020204" pitchFamily="34" charset="-122"/>
                <a:ea typeface="Microsoft YaHei" panose="020B0503020204020204" pitchFamily="34" charset="-122"/>
              </a:rPr>
              <a:t>2008-2016 </a:t>
            </a:r>
            <a:r>
              <a:rPr lang="zh-CN" altLang="en-US" sz="1800" dirty="0">
                <a:solidFill>
                  <a:srgbClr val="494949"/>
                </a:solidFill>
                <a:effectLst/>
                <a:latin typeface="Microsoft YaHei" panose="020B0503020204020204" pitchFamily="34" charset="-122"/>
                <a:ea typeface="Microsoft YaHei" panose="020B0503020204020204" pitchFamily="34" charset="-122"/>
              </a:rPr>
              <a:t>年进行的比赛场数对各联赛的规模进行了分析，结果如下图所示，红色圆圈越大代表该联赛规模越大。</a:t>
            </a:r>
            <a:endParaRPr lang="zh-CN" altLang="en-US" sz="1600" dirty="0">
              <a:solidFill>
                <a:srgbClr val="494949"/>
              </a:solidFill>
              <a:effectLst/>
            </a:endParaRPr>
          </a:p>
        </p:txBody>
      </p:sp>
      <p:sp>
        <p:nvSpPr>
          <p:cNvPr id="10" name="文本框 9">
            <a:extLst>
              <a:ext uri="{FF2B5EF4-FFF2-40B4-BE49-F238E27FC236}">
                <a16:creationId xmlns:a16="http://schemas.microsoft.com/office/drawing/2014/main" id="{D029698F-30BE-4870-BEFB-CA50E327F8DC}"/>
              </a:ext>
            </a:extLst>
          </p:cNvPr>
          <p:cNvSpPr txBox="1"/>
          <p:nvPr/>
        </p:nvSpPr>
        <p:spPr>
          <a:xfrm>
            <a:off x="406400" y="3946831"/>
            <a:ext cx="4185761" cy="1538883"/>
          </a:xfrm>
          <a:prstGeom prst="rect">
            <a:avLst/>
          </a:prstGeom>
          <a:noFill/>
        </p:spPr>
        <p:txBody>
          <a:bodyPr wrap="square">
            <a:spAutoFit/>
          </a:bodyPr>
          <a:lstStyle/>
          <a:p>
            <a:pPr>
              <a:lnSpc>
                <a:spcPct val="100000"/>
              </a:lnSpc>
              <a:spcBef>
                <a:spcPts val="0"/>
              </a:spcBef>
              <a:spcAft>
                <a:spcPts val="0"/>
              </a:spcAft>
            </a:pPr>
            <a:r>
              <a:rPr lang="zh-CN" altLang="en-US" sz="1800" dirty="0">
                <a:solidFill>
                  <a:srgbClr val="494949"/>
                </a:solidFill>
                <a:effectLst/>
                <a:latin typeface="Microsoft YaHei" panose="020B0503020204020204" pitchFamily="34" charset="-122"/>
                <a:ea typeface="Microsoft YaHei" panose="020B0503020204020204" pitchFamily="34" charset="-122"/>
              </a:rPr>
              <a:t>我们依此将 </a:t>
            </a:r>
            <a:r>
              <a:rPr lang="en-US" altLang="zh-CN" sz="1800" dirty="0">
                <a:solidFill>
                  <a:srgbClr val="494949"/>
                </a:solidFill>
                <a:effectLst/>
                <a:latin typeface="Microsoft YaHei" panose="020B0503020204020204" pitchFamily="34" charset="-122"/>
                <a:ea typeface="Microsoft YaHei" panose="020B0503020204020204" pitchFamily="34" charset="-122"/>
              </a:rPr>
              <a:t>11 </a:t>
            </a:r>
            <a:r>
              <a:rPr lang="zh-CN" altLang="en-US" sz="1800" dirty="0">
                <a:solidFill>
                  <a:srgbClr val="494949"/>
                </a:solidFill>
                <a:effectLst/>
                <a:latin typeface="Microsoft YaHei" panose="020B0503020204020204" pitchFamily="34" charset="-122"/>
                <a:ea typeface="Microsoft YaHei" panose="020B0503020204020204" pitchFamily="34" charset="-122"/>
              </a:rPr>
              <a:t>家欧洲联赛分为两部分</a:t>
            </a:r>
            <a:endParaRPr lang="en-US" altLang="zh-CN" sz="1800" dirty="0">
              <a:solidFill>
                <a:srgbClr val="494949"/>
              </a:solidFill>
              <a:effectLst/>
              <a:latin typeface="Microsoft YaHei" panose="020B0503020204020204" pitchFamily="34" charset="-122"/>
              <a:ea typeface="Microsoft YaHei" panose="020B0503020204020204" pitchFamily="34" charset="-122"/>
            </a:endParaRPr>
          </a:p>
          <a:p>
            <a:endParaRPr lang="en-US" altLang="zh-CN" dirty="0"/>
          </a:p>
          <a:p>
            <a:pPr marL="171450" indent="-171450">
              <a:buFont typeface="Arial" panose="020B0604020202020204" pitchFamily="34" charset="0"/>
              <a:buChar char="•"/>
            </a:pPr>
            <a:r>
              <a:rPr lang="en-US" altLang="zh-CN" sz="1400" dirty="0">
                <a:solidFill>
                  <a:srgbClr val="494949"/>
                </a:solidFill>
                <a:latin typeface="Microsoft YaHei" panose="020B0503020204020204" pitchFamily="34" charset="-122"/>
                <a:ea typeface="Microsoft YaHei" panose="020B0503020204020204" pitchFamily="34" charset="-122"/>
              </a:rPr>
              <a:t>Portugal</a:t>
            </a:r>
            <a:r>
              <a:rPr lang="zh-CN" altLang="en-US" sz="1400" dirty="0">
                <a:solidFill>
                  <a:srgbClr val="494949"/>
                </a:solidFill>
                <a:latin typeface="Microsoft YaHei" panose="020B0503020204020204" pitchFamily="34" charset="-122"/>
                <a:ea typeface="Microsoft YaHei" panose="020B0503020204020204" pitchFamily="34" charset="-122"/>
              </a:rPr>
              <a:t>、</a:t>
            </a:r>
            <a:r>
              <a:rPr lang="en-US" altLang="zh-CN" sz="1400" dirty="0">
                <a:solidFill>
                  <a:srgbClr val="494949"/>
                </a:solidFill>
                <a:latin typeface="Microsoft YaHei" panose="020B0503020204020204" pitchFamily="34" charset="-122"/>
                <a:ea typeface="Microsoft YaHei" panose="020B0503020204020204" pitchFamily="34" charset="-122"/>
              </a:rPr>
              <a:t>Spain</a:t>
            </a:r>
            <a:r>
              <a:rPr lang="zh-CN" altLang="en-US" sz="1400" dirty="0">
                <a:solidFill>
                  <a:srgbClr val="494949"/>
                </a:solidFill>
                <a:latin typeface="Microsoft YaHei" panose="020B0503020204020204" pitchFamily="34" charset="-122"/>
                <a:ea typeface="Microsoft YaHei" panose="020B0503020204020204" pitchFamily="34" charset="-122"/>
              </a:rPr>
              <a:t>、</a:t>
            </a:r>
            <a:r>
              <a:rPr lang="en-US" altLang="zh-CN" sz="1400" dirty="0">
                <a:solidFill>
                  <a:srgbClr val="494949"/>
                </a:solidFill>
                <a:latin typeface="Microsoft YaHei" panose="020B0503020204020204" pitchFamily="34" charset="-122"/>
                <a:ea typeface="Microsoft YaHei" panose="020B0503020204020204" pitchFamily="34" charset="-122"/>
              </a:rPr>
              <a:t>England</a:t>
            </a:r>
            <a:r>
              <a:rPr lang="zh-CN" altLang="en-US" sz="1400" dirty="0">
                <a:solidFill>
                  <a:srgbClr val="494949"/>
                </a:solidFill>
                <a:latin typeface="Microsoft YaHei" panose="020B0503020204020204" pitchFamily="34" charset="-122"/>
                <a:ea typeface="Microsoft YaHei" panose="020B0503020204020204" pitchFamily="34" charset="-122"/>
              </a:rPr>
              <a:t>、</a:t>
            </a:r>
            <a:r>
              <a:rPr lang="en-US" altLang="zh-CN" sz="1400" dirty="0">
                <a:solidFill>
                  <a:srgbClr val="494949"/>
                </a:solidFill>
                <a:latin typeface="Microsoft YaHei" panose="020B0503020204020204" pitchFamily="34" charset="-122"/>
                <a:ea typeface="Microsoft YaHei" panose="020B0503020204020204" pitchFamily="34" charset="-122"/>
              </a:rPr>
              <a:t>Germany</a:t>
            </a:r>
            <a:r>
              <a:rPr lang="zh-CN" altLang="en-US" sz="1400" dirty="0">
                <a:solidFill>
                  <a:srgbClr val="494949"/>
                </a:solidFill>
                <a:latin typeface="Microsoft YaHei" panose="020B0503020204020204" pitchFamily="34" charset="-122"/>
                <a:ea typeface="Microsoft YaHei" panose="020B0503020204020204" pitchFamily="34" charset="-122"/>
              </a:rPr>
              <a:t>、</a:t>
            </a:r>
            <a:r>
              <a:rPr lang="en-US" altLang="zh-CN" sz="1400" dirty="0">
                <a:solidFill>
                  <a:srgbClr val="494949"/>
                </a:solidFill>
                <a:latin typeface="Microsoft YaHei" panose="020B0503020204020204" pitchFamily="34" charset="-122"/>
                <a:ea typeface="Microsoft YaHei" panose="020B0503020204020204" pitchFamily="34" charset="-122"/>
              </a:rPr>
              <a:t>Italy</a:t>
            </a:r>
            <a:r>
              <a:rPr lang="zh-CN" altLang="en-US" sz="1400" dirty="0">
                <a:solidFill>
                  <a:srgbClr val="494949"/>
                </a:solidFill>
                <a:latin typeface="Microsoft YaHei" panose="020B0503020204020204" pitchFamily="34" charset="-122"/>
                <a:ea typeface="Microsoft YaHei" panose="020B0503020204020204" pitchFamily="34" charset="-122"/>
              </a:rPr>
              <a:t>、</a:t>
            </a:r>
            <a:r>
              <a:rPr lang="en-US" altLang="zh-CN" sz="1400" dirty="0">
                <a:solidFill>
                  <a:srgbClr val="494949"/>
                </a:solidFill>
                <a:latin typeface="Microsoft YaHei" panose="020B0503020204020204" pitchFamily="34" charset="-122"/>
                <a:ea typeface="Microsoft YaHei" panose="020B0503020204020204" pitchFamily="34" charset="-122"/>
              </a:rPr>
              <a:t>Netherlands</a:t>
            </a:r>
            <a:r>
              <a:rPr lang="zh-CN" altLang="en-US" sz="1400" dirty="0">
                <a:solidFill>
                  <a:srgbClr val="494949"/>
                </a:solidFill>
                <a:latin typeface="Microsoft YaHei" panose="020B0503020204020204" pitchFamily="34" charset="-122"/>
                <a:ea typeface="Microsoft YaHei" panose="020B0503020204020204" pitchFamily="34" charset="-122"/>
              </a:rPr>
              <a:t>、</a:t>
            </a:r>
            <a:r>
              <a:rPr lang="en-US" altLang="zh-CN" sz="1400" dirty="0">
                <a:solidFill>
                  <a:srgbClr val="494949"/>
                </a:solidFill>
                <a:latin typeface="Microsoft YaHei" panose="020B0503020204020204" pitchFamily="34" charset="-122"/>
                <a:ea typeface="Microsoft YaHei" panose="020B0503020204020204" pitchFamily="34" charset="-122"/>
              </a:rPr>
              <a:t>France</a:t>
            </a:r>
          </a:p>
          <a:p>
            <a:pPr marL="171450" indent="-171450">
              <a:buFont typeface="Arial" panose="020B0604020202020204" pitchFamily="34" charset="0"/>
              <a:buChar char="•"/>
            </a:pPr>
            <a:r>
              <a:rPr lang="en-US" altLang="zh-CN" sz="1400" dirty="0">
                <a:solidFill>
                  <a:srgbClr val="494949"/>
                </a:solidFill>
                <a:latin typeface="Microsoft YaHei" panose="020B0503020204020204" pitchFamily="34" charset="-122"/>
                <a:ea typeface="Microsoft YaHei" panose="020B0503020204020204" pitchFamily="34" charset="-122"/>
              </a:rPr>
              <a:t>Scotland</a:t>
            </a:r>
            <a:r>
              <a:rPr lang="zh-CN" altLang="en-US" sz="1400" dirty="0">
                <a:solidFill>
                  <a:srgbClr val="494949"/>
                </a:solidFill>
                <a:latin typeface="Microsoft YaHei" panose="020B0503020204020204" pitchFamily="34" charset="-122"/>
                <a:ea typeface="Microsoft YaHei" panose="020B0503020204020204" pitchFamily="34" charset="-122"/>
              </a:rPr>
              <a:t>、</a:t>
            </a:r>
            <a:r>
              <a:rPr lang="en-US" altLang="zh-CN" sz="1400" dirty="0">
                <a:solidFill>
                  <a:srgbClr val="494949"/>
                </a:solidFill>
                <a:latin typeface="Microsoft YaHei" panose="020B0503020204020204" pitchFamily="34" charset="-122"/>
                <a:ea typeface="Microsoft YaHei" panose="020B0503020204020204" pitchFamily="34" charset="-122"/>
              </a:rPr>
              <a:t>Belgium</a:t>
            </a:r>
            <a:r>
              <a:rPr lang="zh-CN" altLang="en-US" sz="1400" dirty="0">
                <a:solidFill>
                  <a:srgbClr val="494949"/>
                </a:solidFill>
                <a:latin typeface="Microsoft YaHei" panose="020B0503020204020204" pitchFamily="34" charset="-122"/>
                <a:ea typeface="Microsoft YaHei" panose="020B0503020204020204" pitchFamily="34" charset="-122"/>
              </a:rPr>
              <a:t>、</a:t>
            </a:r>
            <a:r>
              <a:rPr lang="en-US" altLang="zh-CN" sz="1400" dirty="0">
                <a:solidFill>
                  <a:srgbClr val="494949"/>
                </a:solidFill>
                <a:latin typeface="Microsoft YaHei" panose="020B0503020204020204" pitchFamily="34" charset="-122"/>
                <a:ea typeface="Microsoft YaHei" panose="020B0503020204020204" pitchFamily="34" charset="-122"/>
              </a:rPr>
              <a:t>Switzerland</a:t>
            </a:r>
            <a:r>
              <a:rPr lang="zh-CN" altLang="en-US" sz="1400" dirty="0">
                <a:solidFill>
                  <a:srgbClr val="494949"/>
                </a:solidFill>
                <a:latin typeface="Microsoft YaHei" panose="020B0503020204020204" pitchFamily="34" charset="-122"/>
                <a:ea typeface="Microsoft YaHei" panose="020B0503020204020204" pitchFamily="34" charset="-122"/>
              </a:rPr>
              <a:t>、</a:t>
            </a:r>
            <a:r>
              <a:rPr lang="en-US" altLang="zh-CN" sz="1400" dirty="0">
                <a:solidFill>
                  <a:srgbClr val="494949"/>
                </a:solidFill>
                <a:latin typeface="Microsoft YaHei" panose="020B0503020204020204" pitchFamily="34" charset="-122"/>
                <a:ea typeface="Microsoft YaHei" panose="020B0503020204020204" pitchFamily="34" charset="-122"/>
              </a:rPr>
              <a:t>Poland</a:t>
            </a:r>
          </a:p>
          <a:p>
            <a:pPr>
              <a:lnSpc>
                <a:spcPct val="100000"/>
              </a:lnSpc>
              <a:spcBef>
                <a:spcPts val="0"/>
              </a:spcBef>
              <a:spcAft>
                <a:spcPts val="0"/>
              </a:spcAft>
            </a:pPr>
            <a:endParaRPr lang="zh-CN" altLang="en-US" sz="1600" dirty="0">
              <a:solidFill>
                <a:srgbClr val="494949"/>
              </a:solidFill>
              <a:effectLst/>
            </a:endParaRPr>
          </a:p>
        </p:txBody>
      </p:sp>
    </p:spTree>
    <p:custDataLst>
      <p:tags r:id="rId1"/>
    </p:custDataLst>
    <p:extLst>
      <p:ext uri="{BB962C8B-B14F-4D97-AF65-F5344CB8AC3E}">
        <p14:creationId xmlns:p14="http://schemas.microsoft.com/office/powerpoint/2010/main" val="21602544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AFEF7056-74AF-470C-9D2C-39C9B557FB60}"/>
              </a:ext>
            </a:extLst>
          </p:cNvPr>
          <p:cNvSpPr txBox="1"/>
          <p:nvPr/>
        </p:nvSpPr>
        <p:spPr>
          <a:xfrm>
            <a:off x="406400" y="310776"/>
            <a:ext cx="4185761" cy="1200329"/>
          </a:xfrm>
          <a:prstGeom prst="rect">
            <a:avLst/>
          </a:prstGeom>
          <a:noFill/>
        </p:spPr>
        <p:txBody>
          <a:bodyPr wrap="none" rtlCol="0">
            <a:spAutoFit/>
          </a:bodyPr>
          <a:lstStyle/>
          <a:p>
            <a:r>
              <a:rPr lang="zh-CN" altLang="en-US" sz="2400" b="1" dirty="0"/>
              <a:t>描述性分析</a:t>
            </a:r>
            <a:r>
              <a:rPr lang="en-US" altLang="zh-CN" sz="2400" b="1" dirty="0"/>
              <a:t>——</a:t>
            </a:r>
            <a:r>
              <a:rPr lang="zh-CN" altLang="en-US" sz="2400" b="1" dirty="0"/>
              <a:t>球员能力分析</a:t>
            </a:r>
            <a:endParaRPr lang="en-US" altLang="zh-CN" sz="2400" b="1" dirty="0"/>
          </a:p>
          <a:p>
            <a:r>
              <a:rPr lang="zh-CN" altLang="en-US" sz="2400" dirty="0"/>
              <a:t>不同联赛球员的对比</a:t>
            </a:r>
            <a:endParaRPr lang="en-US" altLang="zh-CN" sz="2400" dirty="0"/>
          </a:p>
          <a:p>
            <a:endParaRPr lang="zh-CN" altLang="en-US" sz="2400" b="1" dirty="0"/>
          </a:p>
        </p:txBody>
      </p:sp>
      <p:pic>
        <p:nvPicPr>
          <p:cNvPr id="3074" name="Picture 2">
            <a:extLst>
              <a:ext uri="{FF2B5EF4-FFF2-40B4-BE49-F238E27FC236}">
                <a16:creationId xmlns:a16="http://schemas.microsoft.com/office/drawing/2014/main" id="{A4E8E74A-D1CD-4CB9-8EDE-1368F6409DC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6950" b="16509"/>
          <a:stretch/>
        </p:blipFill>
        <p:spPr bwMode="auto">
          <a:xfrm>
            <a:off x="190151" y="1884586"/>
            <a:ext cx="5905849" cy="3929804"/>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3630AB25-CD59-4C30-B3F7-08F8DE79B986}"/>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17539" b="16845"/>
          <a:stretch/>
        </p:blipFill>
        <p:spPr bwMode="auto">
          <a:xfrm>
            <a:off x="6177095" y="1887257"/>
            <a:ext cx="5985081" cy="3927133"/>
          </a:xfrm>
          <a:prstGeom prst="rect">
            <a:avLst/>
          </a:prstGeom>
          <a:noFill/>
          <a:extLst>
            <a:ext uri="{909E8E84-426E-40DD-AFC4-6F175D3DCCD1}">
              <a14:hiddenFill xmlns:a14="http://schemas.microsoft.com/office/drawing/2010/main">
                <a:solidFill>
                  <a:srgbClr val="FFFFFF"/>
                </a:solidFill>
              </a14:hiddenFill>
            </a:ext>
          </a:extLst>
        </p:spPr>
      </p:pic>
      <p:sp>
        <p:nvSpPr>
          <p:cNvPr id="7" name="文本框 6">
            <a:extLst>
              <a:ext uri="{FF2B5EF4-FFF2-40B4-BE49-F238E27FC236}">
                <a16:creationId xmlns:a16="http://schemas.microsoft.com/office/drawing/2014/main" id="{914E9E7C-D4C5-4619-8C61-EE1C80D84160}"/>
              </a:ext>
            </a:extLst>
          </p:cNvPr>
          <p:cNvSpPr txBox="1"/>
          <p:nvPr/>
        </p:nvSpPr>
        <p:spPr>
          <a:xfrm>
            <a:off x="406400" y="1348344"/>
            <a:ext cx="6094602" cy="369332"/>
          </a:xfrm>
          <a:prstGeom prst="rect">
            <a:avLst/>
          </a:prstGeom>
          <a:noFill/>
        </p:spPr>
        <p:txBody>
          <a:bodyPr wrap="square">
            <a:spAutoFit/>
          </a:bodyPr>
          <a:lstStyle/>
          <a:p>
            <a:pPr>
              <a:lnSpc>
                <a:spcPct val="100000"/>
              </a:lnSpc>
              <a:spcBef>
                <a:spcPts val="0"/>
              </a:spcBef>
              <a:spcAft>
                <a:spcPts val="0"/>
              </a:spcAft>
            </a:pPr>
            <a:r>
              <a:rPr lang="zh-CN" altLang="en-US" sz="1800" dirty="0">
                <a:solidFill>
                  <a:srgbClr val="494949"/>
                </a:solidFill>
                <a:effectLst/>
                <a:latin typeface="Microsoft YaHei" panose="020B0503020204020204" pitchFamily="34" charset="-122"/>
                <a:ea typeface="Microsoft YaHei" panose="020B0503020204020204" pitchFamily="34" charset="-122"/>
              </a:rPr>
              <a:t>联赛平均评分如下两图所示</a:t>
            </a:r>
            <a:endParaRPr lang="zh-CN" altLang="en-US" sz="1600" dirty="0">
              <a:solidFill>
                <a:srgbClr val="494949"/>
              </a:solidFill>
              <a:effectLst/>
            </a:endParaRPr>
          </a:p>
        </p:txBody>
      </p:sp>
      <p:sp>
        <p:nvSpPr>
          <p:cNvPr id="9" name="文本框 8">
            <a:extLst>
              <a:ext uri="{FF2B5EF4-FFF2-40B4-BE49-F238E27FC236}">
                <a16:creationId xmlns:a16="http://schemas.microsoft.com/office/drawing/2014/main" id="{CCCEFF40-DEC3-4346-A20B-5CD9B024EDDE}"/>
              </a:ext>
            </a:extLst>
          </p:cNvPr>
          <p:cNvSpPr txBox="1"/>
          <p:nvPr/>
        </p:nvSpPr>
        <p:spPr>
          <a:xfrm>
            <a:off x="190150" y="5818539"/>
            <a:ext cx="11629937" cy="1169551"/>
          </a:xfrm>
          <a:prstGeom prst="rect">
            <a:avLst/>
          </a:prstGeom>
          <a:noFill/>
        </p:spPr>
        <p:txBody>
          <a:bodyPr wrap="square">
            <a:spAutoFit/>
          </a:bodyPr>
          <a:lstStyle/>
          <a:p>
            <a:pPr marL="285750" indent="-285750">
              <a:buFont typeface="Arial" panose="020B0604020202020204" pitchFamily="34" charset="0"/>
              <a:buChar char="•"/>
            </a:pPr>
            <a:r>
              <a:rPr lang="zh-CN" altLang="en-US" sz="1800" b="1" dirty="0">
                <a:solidFill>
                  <a:srgbClr val="494949"/>
                </a:solidFill>
                <a:effectLst/>
                <a:latin typeface="Microsoft YaHei" panose="020B0503020204020204" pitchFamily="34" charset="-122"/>
                <a:ea typeface="Microsoft YaHei" panose="020B0503020204020204" pitchFamily="34" charset="-122"/>
              </a:rPr>
              <a:t>不同联赛的球员水平存在明显的区别</a:t>
            </a:r>
            <a:endParaRPr lang="en-US" altLang="zh-CN" sz="1800" dirty="0">
              <a:solidFill>
                <a:srgbClr val="494949"/>
              </a:solidFill>
              <a:effectLst/>
              <a:latin typeface="Microsoft YaHei" panose="020B0503020204020204" pitchFamily="34" charset="-122"/>
              <a:ea typeface="Microsoft YaHei" panose="020B0503020204020204" pitchFamily="34" charset="-122"/>
            </a:endParaRPr>
          </a:p>
          <a:p>
            <a:pPr marL="285750" indent="-285750">
              <a:lnSpc>
                <a:spcPct val="100000"/>
              </a:lnSpc>
              <a:spcBef>
                <a:spcPts val="0"/>
              </a:spcBef>
              <a:spcAft>
                <a:spcPts val="0"/>
              </a:spcAft>
              <a:buFont typeface="Arial" panose="020B0604020202020204" pitchFamily="34" charset="0"/>
              <a:buChar char="•"/>
            </a:pPr>
            <a:r>
              <a:rPr lang="zh-CN" altLang="en-US" sz="1800" dirty="0">
                <a:solidFill>
                  <a:srgbClr val="494949"/>
                </a:solidFill>
                <a:effectLst/>
                <a:latin typeface="Microsoft YaHei" panose="020B0503020204020204" pitchFamily="34" charset="-122"/>
                <a:ea typeface="Microsoft YaHei" panose="020B0503020204020204" pitchFamily="34" charset="-122"/>
              </a:rPr>
              <a:t>荷兰甲级联赛的水平相比于其他联赛最低</a:t>
            </a:r>
            <a:endParaRPr lang="en-US" altLang="zh-CN" sz="1800" dirty="0">
              <a:solidFill>
                <a:srgbClr val="494949"/>
              </a:solidFill>
              <a:effectLst/>
              <a:latin typeface="Microsoft YaHei" panose="020B0503020204020204" pitchFamily="34" charset="-122"/>
              <a:ea typeface="Microsoft YaHei" panose="020B0503020204020204" pitchFamily="34" charset="-122"/>
            </a:endParaRPr>
          </a:p>
          <a:p>
            <a:pPr marL="285750" indent="-285750">
              <a:buFont typeface="Arial" panose="020B0604020202020204" pitchFamily="34" charset="0"/>
              <a:buChar char="•"/>
            </a:pPr>
            <a:r>
              <a:rPr lang="zh-CN" altLang="en-US" sz="1800" dirty="0">
                <a:solidFill>
                  <a:srgbClr val="494949"/>
                </a:solidFill>
                <a:effectLst/>
                <a:latin typeface="Microsoft YaHei" panose="020B0503020204020204" pitchFamily="34" charset="-122"/>
                <a:ea typeface="Microsoft YaHei" panose="020B0503020204020204" pitchFamily="34" charset="-122"/>
              </a:rPr>
              <a:t>防守水平上各大联赛出现了较大差别，西甲和德甲的防守水平较低，法甲的防守水平最高</a:t>
            </a:r>
            <a:endParaRPr lang="zh-CN" altLang="en-US" sz="1800" dirty="0">
              <a:solidFill>
                <a:srgbClr val="494949"/>
              </a:solidFill>
              <a:effectLst/>
            </a:endParaRPr>
          </a:p>
          <a:p>
            <a:pPr marL="285750" indent="-285750">
              <a:lnSpc>
                <a:spcPct val="100000"/>
              </a:lnSpc>
              <a:spcBef>
                <a:spcPts val="0"/>
              </a:spcBef>
              <a:spcAft>
                <a:spcPts val="0"/>
              </a:spcAft>
              <a:buFont typeface="Arial" panose="020B0604020202020204" pitchFamily="34" charset="0"/>
              <a:buChar char="•"/>
            </a:pPr>
            <a:endParaRPr lang="zh-CN" altLang="en-US" sz="1600" dirty="0">
              <a:solidFill>
                <a:srgbClr val="494949"/>
              </a:solidFill>
              <a:effectLst/>
            </a:endParaRPr>
          </a:p>
        </p:txBody>
      </p:sp>
    </p:spTree>
    <p:custDataLst>
      <p:tags r:id="rId1"/>
    </p:custDataLst>
    <p:extLst>
      <p:ext uri="{BB962C8B-B14F-4D97-AF65-F5344CB8AC3E}">
        <p14:creationId xmlns:p14="http://schemas.microsoft.com/office/powerpoint/2010/main" val="25363229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AFEF7056-74AF-470C-9D2C-39C9B557FB60}"/>
              </a:ext>
            </a:extLst>
          </p:cNvPr>
          <p:cNvSpPr txBox="1"/>
          <p:nvPr/>
        </p:nvSpPr>
        <p:spPr>
          <a:xfrm>
            <a:off x="406400" y="310776"/>
            <a:ext cx="4185761" cy="830997"/>
          </a:xfrm>
          <a:prstGeom prst="rect">
            <a:avLst/>
          </a:prstGeom>
          <a:noFill/>
        </p:spPr>
        <p:txBody>
          <a:bodyPr wrap="none" rtlCol="0">
            <a:spAutoFit/>
          </a:bodyPr>
          <a:lstStyle/>
          <a:p>
            <a:r>
              <a:rPr lang="zh-CN" altLang="en-US" sz="2400" b="1" dirty="0"/>
              <a:t>描述性分析</a:t>
            </a:r>
            <a:r>
              <a:rPr lang="en-US" altLang="zh-CN" sz="2400" b="1" dirty="0"/>
              <a:t>——</a:t>
            </a:r>
            <a:r>
              <a:rPr lang="zh-CN" altLang="en-US" sz="2400" b="1" dirty="0"/>
              <a:t>球员能力分析</a:t>
            </a:r>
            <a:endParaRPr lang="en-US" altLang="zh-CN" sz="2400" b="1" dirty="0"/>
          </a:p>
          <a:p>
            <a:r>
              <a:rPr lang="zh-CN" altLang="en-US" sz="2400" dirty="0"/>
              <a:t>明星球员和普通球员的对比</a:t>
            </a:r>
          </a:p>
        </p:txBody>
      </p:sp>
      <p:pic>
        <p:nvPicPr>
          <p:cNvPr id="4098" name="Picture 2">
            <a:extLst>
              <a:ext uri="{FF2B5EF4-FFF2-40B4-BE49-F238E27FC236}">
                <a16:creationId xmlns:a16="http://schemas.microsoft.com/office/drawing/2014/main" id="{D8DF3DDF-1E08-469A-917D-3876766679C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6400" y="1547179"/>
            <a:ext cx="4342630" cy="3256973"/>
          </a:xfrm>
          <a:prstGeom prst="rect">
            <a:avLst/>
          </a:prstGeom>
          <a:noFill/>
          <a:extLst>
            <a:ext uri="{909E8E84-426E-40DD-AFC4-6F175D3DCCD1}">
              <a14:hiddenFill xmlns:a14="http://schemas.microsoft.com/office/drawing/2010/main">
                <a:solidFill>
                  <a:srgbClr val="FFFFFF"/>
                </a:solidFill>
              </a14:hiddenFill>
            </a:ext>
          </a:extLst>
        </p:spPr>
      </p:pic>
      <p:sp>
        <p:nvSpPr>
          <p:cNvPr id="8" name="文本框 7">
            <a:extLst>
              <a:ext uri="{FF2B5EF4-FFF2-40B4-BE49-F238E27FC236}">
                <a16:creationId xmlns:a16="http://schemas.microsoft.com/office/drawing/2014/main" id="{3C9CB3B6-FBE3-40BF-9814-F55BD5AA026C}"/>
              </a:ext>
            </a:extLst>
          </p:cNvPr>
          <p:cNvSpPr txBox="1"/>
          <p:nvPr/>
        </p:nvSpPr>
        <p:spPr>
          <a:xfrm>
            <a:off x="406400" y="4966877"/>
            <a:ext cx="4495263" cy="923330"/>
          </a:xfrm>
          <a:prstGeom prst="rect">
            <a:avLst/>
          </a:prstGeom>
          <a:noFill/>
        </p:spPr>
        <p:txBody>
          <a:bodyPr wrap="square">
            <a:spAutoFit/>
          </a:bodyPr>
          <a:lstStyle/>
          <a:p>
            <a:pPr>
              <a:lnSpc>
                <a:spcPct val="100000"/>
              </a:lnSpc>
              <a:spcBef>
                <a:spcPts val="0"/>
              </a:spcBef>
              <a:spcAft>
                <a:spcPts val="0"/>
              </a:spcAft>
            </a:pPr>
            <a:r>
              <a:rPr lang="zh-CN" altLang="en-US" sz="1800" dirty="0">
                <a:solidFill>
                  <a:srgbClr val="494949"/>
                </a:solidFill>
                <a:effectLst/>
                <a:latin typeface="Microsoft YaHei" panose="020B0503020204020204" pitchFamily="34" charset="-122"/>
                <a:ea typeface="Microsoft YaHei" panose="020B0503020204020204" pitchFamily="34" charset="-122"/>
              </a:rPr>
              <a:t>可以注意到 </a:t>
            </a:r>
            <a:r>
              <a:rPr lang="en-US" altLang="zh-CN" sz="1800" dirty="0">
                <a:solidFill>
                  <a:srgbClr val="494949"/>
                </a:solidFill>
                <a:effectLst/>
                <a:latin typeface="Microsoft YaHei" panose="020B0503020204020204" pitchFamily="34" charset="-122"/>
                <a:ea typeface="Microsoft YaHei" panose="020B0503020204020204" pitchFamily="34" charset="-122"/>
              </a:rPr>
              <a:t>90 </a:t>
            </a:r>
            <a:r>
              <a:rPr lang="zh-CN" altLang="en-US" sz="1800" dirty="0">
                <a:solidFill>
                  <a:srgbClr val="494949"/>
                </a:solidFill>
                <a:effectLst/>
                <a:latin typeface="Microsoft YaHei" panose="020B0503020204020204" pitchFamily="34" charset="-122"/>
                <a:ea typeface="Microsoft YaHei" panose="020B0503020204020204" pitchFamily="34" charset="-122"/>
              </a:rPr>
              <a:t>分以上球员数量极少，符合明星球员的定义。而 </a:t>
            </a:r>
            <a:r>
              <a:rPr lang="en-US" altLang="zh-CN" sz="1800" dirty="0">
                <a:solidFill>
                  <a:srgbClr val="494949"/>
                </a:solidFill>
                <a:effectLst/>
                <a:latin typeface="Microsoft YaHei" panose="020B0503020204020204" pitchFamily="34" charset="-122"/>
                <a:ea typeface="Microsoft YaHei" panose="020B0503020204020204" pitchFamily="34" charset="-122"/>
              </a:rPr>
              <a:t>70 </a:t>
            </a:r>
            <a:r>
              <a:rPr lang="zh-CN" altLang="en-US" sz="1800" dirty="0">
                <a:solidFill>
                  <a:srgbClr val="494949"/>
                </a:solidFill>
                <a:effectLst/>
                <a:latin typeface="Microsoft YaHei" panose="020B0503020204020204" pitchFamily="34" charset="-122"/>
                <a:ea typeface="Microsoft YaHei" panose="020B0503020204020204" pitchFamily="34" charset="-122"/>
              </a:rPr>
              <a:t>分以下大约占到 </a:t>
            </a:r>
            <a:r>
              <a:rPr lang="en-US" altLang="zh-CN" sz="1800" dirty="0">
                <a:solidFill>
                  <a:srgbClr val="494949"/>
                </a:solidFill>
                <a:effectLst/>
                <a:latin typeface="Microsoft YaHei" panose="020B0503020204020204" pitchFamily="34" charset="-122"/>
                <a:ea typeface="Microsoft YaHei" panose="020B0503020204020204" pitchFamily="34" charset="-122"/>
              </a:rPr>
              <a:t>60%</a:t>
            </a:r>
            <a:r>
              <a:rPr lang="zh-CN" altLang="en-US" sz="1800" dirty="0">
                <a:solidFill>
                  <a:srgbClr val="494949"/>
                </a:solidFill>
                <a:effectLst/>
                <a:latin typeface="Microsoft YaHei" panose="020B0503020204020204" pitchFamily="34" charset="-122"/>
                <a:ea typeface="Microsoft YaHei" panose="020B0503020204020204" pitchFamily="34" charset="-122"/>
              </a:rPr>
              <a:t>，应当是普通球员的水平。</a:t>
            </a:r>
            <a:endParaRPr lang="zh-CN" altLang="en-US" sz="1600" dirty="0">
              <a:solidFill>
                <a:srgbClr val="494949"/>
              </a:solidFill>
              <a:effectLst/>
            </a:endParaRPr>
          </a:p>
        </p:txBody>
      </p:sp>
      <p:sp>
        <p:nvSpPr>
          <p:cNvPr id="10" name="文本框 9">
            <a:extLst>
              <a:ext uri="{FF2B5EF4-FFF2-40B4-BE49-F238E27FC236}">
                <a16:creationId xmlns:a16="http://schemas.microsoft.com/office/drawing/2014/main" id="{474DCF7C-C016-48DF-8A87-AD2CCF35615B}"/>
              </a:ext>
            </a:extLst>
          </p:cNvPr>
          <p:cNvSpPr txBox="1"/>
          <p:nvPr/>
        </p:nvSpPr>
        <p:spPr>
          <a:xfrm>
            <a:off x="5496887" y="915270"/>
            <a:ext cx="6094602" cy="923330"/>
          </a:xfrm>
          <a:prstGeom prst="rect">
            <a:avLst/>
          </a:prstGeom>
          <a:noFill/>
        </p:spPr>
        <p:txBody>
          <a:bodyPr wrap="square">
            <a:spAutoFit/>
          </a:bodyPr>
          <a:lstStyle/>
          <a:p>
            <a:pPr>
              <a:lnSpc>
                <a:spcPct val="100000"/>
              </a:lnSpc>
              <a:spcBef>
                <a:spcPts val="0"/>
              </a:spcBef>
              <a:spcAft>
                <a:spcPts val="0"/>
              </a:spcAft>
            </a:pPr>
            <a:r>
              <a:rPr lang="en-US" altLang="zh-CN" sz="1800" dirty="0">
                <a:solidFill>
                  <a:srgbClr val="494949"/>
                </a:solidFill>
                <a:effectLst/>
                <a:latin typeface="Microsoft YaHei" panose="020B0503020204020204" pitchFamily="34" charset="-122"/>
                <a:ea typeface="Microsoft YaHei" panose="020B0503020204020204" pitchFamily="34" charset="-122"/>
              </a:rPr>
              <a:t>90 </a:t>
            </a:r>
            <a:r>
              <a:rPr lang="zh-CN" altLang="en-US" sz="1800" dirty="0">
                <a:solidFill>
                  <a:srgbClr val="494949"/>
                </a:solidFill>
                <a:effectLst/>
                <a:latin typeface="Microsoft YaHei" panose="020B0503020204020204" pitchFamily="34" charset="-122"/>
                <a:ea typeface="Microsoft YaHei" panose="020B0503020204020204" pitchFamily="34" charset="-122"/>
              </a:rPr>
              <a:t>分以上的球员共 </a:t>
            </a:r>
            <a:r>
              <a:rPr lang="en-US" altLang="zh-CN" sz="1800" b="1" dirty="0">
                <a:solidFill>
                  <a:srgbClr val="494949"/>
                </a:solidFill>
                <a:effectLst/>
                <a:latin typeface="Microsoft YaHei" panose="020B0503020204020204" pitchFamily="34" charset="-122"/>
                <a:ea typeface="Microsoft YaHei" panose="020B0503020204020204" pitchFamily="34" charset="-122"/>
              </a:rPr>
              <a:t>24 </a:t>
            </a:r>
            <a:r>
              <a:rPr lang="zh-CN" altLang="en-US" sz="1800" dirty="0">
                <a:solidFill>
                  <a:srgbClr val="494949"/>
                </a:solidFill>
                <a:effectLst/>
                <a:latin typeface="Microsoft YaHei" panose="020B0503020204020204" pitchFamily="34" charset="-122"/>
                <a:ea typeface="Microsoft YaHei" panose="020B0503020204020204" pitchFamily="34" charset="-122"/>
              </a:rPr>
              <a:t>位（其中包括 </a:t>
            </a:r>
            <a:r>
              <a:rPr lang="en-US" altLang="zh-CN" sz="1800" dirty="0">
                <a:solidFill>
                  <a:srgbClr val="494949"/>
                </a:solidFill>
                <a:effectLst/>
                <a:latin typeface="Microsoft YaHei" panose="020B0503020204020204" pitchFamily="34" charset="-122"/>
                <a:ea typeface="Microsoft YaHei" panose="020B0503020204020204" pitchFamily="34" charset="-122"/>
              </a:rPr>
              <a:t>C </a:t>
            </a:r>
            <a:r>
              <a:rPr lang="zh-CN" altLang="en-US" sz="1800" dirty="0">
                <a:solidFill>
                  <a:srgbClr val="494949"/>
                </a:solidFill>
                <a:effectLst/>
                <a:latin typeface="Microsoft YaHei" panose="020B0503020204020204" pitchFamily="34" charset="-122"/>
                <a:ea typeface="Microsoft YaHei" panose="020B0503020204020204" pitchFamily="34" charset="-122"/>
              </a:rPr>
              <a:t>罗、梅西、罗本、卡卡等在内的顶级球星），以及评分在 </a:t>
            </a:r>
            <a:r>
              <a:rPr lang="en-US" altLang="zh-CN" sz="1800" dirty="0">
                <a:solidFill>
                  <a:srgbClr val="494949"/>
                </a:solidFill>
                <a:effectLst/>
                <a:latin typeface="Microsoft YaHei" panose="020B0503020204020204" pitchFamily="34" charset="-122"/>
                <a:ea typeface="Microsoft YaHei" panose="020B0503020204020204" pitchFamily="34" charset="-122"/>
              </a:rPr>
              <a:t>70 </a:t>
            </a:r>
            <a:r>
              <a:rPr lang="zh-CN" altLang="en-US" sz="1800" dirty="0">
                <a:solidFill>
                  <a:srgbClr val="494949"/>
                </a:solidFill>
                <a:effectLst/>
                <a:latin typeface="Microsoft YaHei" panose="020B0503020204020204" pitchFamily="34" charset="-122"/>
                <a:ea typeface="Microsoft YaHei" panose="020B0503020204020204" pitchFamily="34" charset="-122"/>
              </a:rPr>
              <a:t>分以下的球员 </a:t>
            </a:r>
            <a:r>
              <a:rPr lang="en-US" altLang="zh-CN" sz="1800" b="1" dirty="0">
                <a:solidFill>
                  <a:srgbClr val="494949"/>
                </a:solidFill>
                <a:effectLst/>
                <a:latin typeface="Microsoft YaHei" panose="020B0503020204020204" pitchFamily="34" charset="-122"/>
                <a:ea typeface="Microsoft YaHei" panose="020B0503020204020204" pitchFamily="34" charset="-122"/>
              </a:rPr>
              <a:t>9585 </a:t>
            </a:r>
            <a:r>
              <a:rPr lang="zh-CN" altLang="en-US" sz="1800" dirty="0">
                <a:solidFill>
                  <a:srgbClr val="494949"/>
                </a:solidFill>
                <a:effectLst/>
                <a:latin typeface="Microsoft YaHei" panose="020B0503020204020204" pitchFamily="34" charset="-122"/>
                <a:ea typeface="Microsoft YaHei" panose="020B0503020204020204" pitchFamily="34" charset="-122"/>
              </a:rPr>
              <a:t>位</a:t>
            </a:r>
            <a:endParaRPr lang="zh-CN" altLang="en-US" sz="1600" dirty="0">
              <a:solidFill>
                <a:srgbClr val="494949"/>
              </a:solidFill>
              <a:effectLst/>
            </a:endParaRPr>
          </a:p>
        </p:txBody>
      </p:sp>
      <p:pic>
        <p:nvPicPr>
          <p:cNvPr id="7" name="图片 6">
            <a:extLst>
              <a:ext uri="{FF2B5EF4-FFF2-40B4-BE49-F238E27FC236}">
                <a16:creationId xmlns:a16="http://schemas.microsoft.com/office/drawing/2014/main" id="{6B155FBF-D838-4977-9E48-63449AB3B11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06389" y="1838600"/>
            <a:ext cx="5852358" cy="4389268"/>
          </a:xfrm>
          <a:prstGeom prst="rect">
            <a:avLst/>
          </a:prstGeom>
        </p:spPr>
      </p:pic>
    </p:spTree>
    <p:custDataLst>
      <p:tags r:id="rId1"/>
    </p:custDataLst>
    <p:extLst>
      <p:ext uri="{BB962C8B-B14F-4D97-AF65-F5344CB8AC3E}">
        <p14:creationId xmlns:p14="http://schemas.microsoft.com/office/powerpoint/2010/main" val="184708701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176"/>
  <p:tag name="KSO_WM_TEMPLATE_MASTER_TYPE" val="0"/>
  <p:tag name="KSO_WM_TEMPLATE_COLOR_TYPE" val="1"/>
  <p:tag name="KSO_WM_UNIT_SHOW_EDIT_AREA_INDICATION" val="1"/>
</p:tagLst>
</file>

<file path=ppt/tags/tag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176"/>
</p:tagLst>
</file>

<file path=ppt/tags/tag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176"/>
</p:tagLst>
</file>

<file path=ppt/tags/tag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3.xml><?xml version="1.0" encoding="utf-8"?>
<p:tagLst xmlns:a="http://schemas.openxmlformats.org/drawingml/2006/main" xmlns:r="http://schemas.openxmlformats.org/officeDocument/2006/relationships"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64.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PRESET_TEXT" val="单击输入您的封面副标题"/>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176_1*b*1"/>
  <p:tag name="KSO_WM_TEMPLATE_CATEGORY" val="custom"/>
  <p:tag name="KSO_WM_TEMPLATE_INDEX" val="20205176"/>
  <p:tag name="KSO_WM_UNIT_LAYERLEVEL" val="1"/>
  <p:tag name="KSO_WM_TAG_VERSION" val="1.0"/>
  <p:tag name="KSO_WM_BEAUTIFY_FLAG" val="#wm#"/>
</p:tagLst>
</file>

<file path=ppt/tags/tag65.xml><?xml version="1.0" encoding="utf-8"?>
<p:tagLst xmlns:a="http://schemas.openxmlformats.org/drawingml/2006/main" xmlns:r="http://schemas.openxmlformats.org/officeDocument/2006/relationships"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66.xml><?xml version="1.0" encoding="utf-8"?>
<p:tagLst xmlns:a="http://schemas.openxmlformats.org/drawingml/2006/main" xmlns:r="http://schemas.openxmlformats.org/officeDocument/2006/relationships"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67.xml><?xml version="1.0" encoding="utf-8"?>
<p:tagLst xmlns:a="http://schemas.openxmlformats.org/drawingml/2006/main" xmlns:r="http://schemas.openxmlformats.org/officeDocument/2006/relationships"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68.xml><?xml version="1.0" encoding="utf-8"?>
<p:tagLst xmlns:a="http://schemas.openxmlformats.org/drawingml/2006/main" xmlns:r="http://schemas.openxmlformats.org/officeDocument/2006/relationships"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69.xml><?xml version="1.0" encoding="utf-8"?>
<p:tagLst xmlns:a="http://schemas.openxmlformats.org/drawingml/2006/main" xmlns:r="http://schemas.openxmlformats.org/officeDocument/2006/relationships"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0.xml><?xml version="1.0" encoding="utf-8"?>
<p:tagLst xmlns:a="http://schemas.openxmlformats.org/drawingml/2006/main" xmlns:r="http://schemas.openxmlformats.org/officeDocument/2006/relationships"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71.xml><?xml version="1.0" encoding="utf-8"?>
<p:tagLst xmlns:a="http://schemas.openxmlformats.org/drawingml/2006/main" xmlns:r="http://schemas.openxmlformats.org/officeDocument/2006/relationships"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72.xml><?xml version="1.0" encoding="utf-8"?>
<p:tagLst xmlns:a="http://schemas.openxmlformats.org/drawingml/2006/main" xmlns:r="http://schemas.openxmlformats.org/officeDocument/2006/relationships"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73.xml><?xml version="1.0" encoding="utf-8"?>
<p:tagLst xmlns:a="http://schemas.openxmlformats.org/drawingml/2006/main" xmlns:r="http://schemas.openxmlformats.org/officeDocument/2006/relationships"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74.xml><?xml version="1.0" encoding="utf-8"?>
<p:tagLst xmlns:a="http://schemas.openxmlformats.org/drawingml/2006/main" xmlns:r="http://schemas.openxmlformats.org/officeDocument/2006/relationships" xmlns:p="http://schemas.openxmlformats.org/presentationml/2006/main">
  <p:tag name="OUTPUTDPI" val="1200"/>
  <p:tag name="ORIGINALHEIGHT" val="101.9872"/>
  <p:tag name="ORIGINALWIDTH" val="382.4522"/>
  <p:tag name="LATEXADDIN" val="\documentclass{article}&#10;\usepackage{amsmath}&#10;\pagestyle{empty}&#10;\begin{document}&#10;&#10;$Y\geq 10$&#10;&#10;&#10;\end{document}"/>
  <p:tag name="IGUANATEXSIZE" val="18"/>
  <p:tag name="IGUANATEXCURSOR" val="90"/>
  <p:tag name="TRANSPARENCY" val="True"/>
  <p:tag name="LATEXENGINEID" val="0"/>
  <p:tag name="TEMPFOLDER" val="c:\temp\"/>
  <p:tag name="LATEXFORMHEIGHT" val="312"/>
  <p:tag name="LATEXFORMWIDTH" val="384"/>
  <p:tag name="LATEXFORMWRAP" val="True"/>
  <p:tag name="BITMAPVECTOR" val="0"/>
</p:tagLst>
</file>

<file path=ppt/tags/tag75.xml><?xml version="1.0" encoding="utf-8"?>
<p:tagLst xmlns:a="http://schemas.openxmlformats.org/drawingml/2006/main" xmlns:r="http://schemas.openxmlformats.org/officeDocument/2006/relationships" xmlns:p="http://schemas.openxmlformats.org/presentationml/2006/main">
  <p:tag name="OUTPUTDPI" val="1200"/>
  <p:tag name="ORIGINALHEIGHT" val="89.98874"/>
  <p:tag name="ORIGINALWIDTH" val="608.174"/>
  <p:tag name="LATEXADDIN" val="\documentclass{article}&#10;\usepackage{amsmath}&#10;\pagestyle{empty}&#10;\begin{document}&#10;&#10;$5&lt; Y&lt;10$&#10;&#10;&#10;\end{document}"/>
  <p:tag name="IGUANATEXSIZE" val="18"/>
  <p:tag name="IGUANATEXCURSOR" val="89"/>
  <p:tag name="TRANSPARENCY" val="True"/>
  <p:tag name="LATEXENGINEID" val="0"/>
  <p:tag name="TEMPFOLDER" val="c:\temp\"/>
  <p:tag name="LATEXFORMHEIGHT" val="312"/>
  <p:tag name="LATEXFORMWIDTH" val="384"/>
  <p:tag name="LATEXFORMWRAP" val="True"/>
  <p:tag name="BITMAPVECTOR" val="0"/>
</p:tagLst>
</file>

<file path=ppt/tags/tag76.xml><?xml version="1.0" encoding="utf-8"?>
<p:tagLst xmlns:a="http://schemas.openxmlformats.org/drawingml/2006/main" xmlns:r="http://schemas.openxmlformats.org/officeDocument/2006/relationships" xmlns:p="http://schemas.openxmlformats.org/presentationml/2006/main">
  <p:tag name="OUTPUTDPI" val="1200"/>
  <p:tag name="ORIGINALHEIGHT" val="101.9872"/>
  <p:tag name="ORIGINALWIDTH" val="539.9325"/>
  <p:tag name="LATEXADDIN" val="\documentclass{article}&#10;\usepackage{amsmath}&#10;\pagestyle{empty}&#10;\begin{document}&#10;&#10;&#10;$1&lt;Y\leq 5&#10;$&#10;&#10;\end{document}"/>
  <p:tag name="IGUANATEXSIZE" val="18"/>
  <p:tag name="IGUANATEXCURSOR" val="93"/>
  <p:tag name="TRANSPARENCY" val="True"/>
  <p:tag name="LATEXENGINEID" val="0"/>
  <p:tag name="TEMPFOLDER" val="c:\temp\"/>
  <p:tag name="LATEXFORMHEIGHT" val="312"/>
  <p:tag name="LATEXFORMWIDTH" val="384"/>
  <p:tag name="LATEXFORMWRAP" val="True"/>
  <p:tag name="BITMAPVECTOR" val="0"/>
</p:tagLst>
</file>

<file path=ppt/tags/tag77.xml><?xml version="1.0" encoding="utf-8"?>
<p:tagLst xmlns:a="http://schemas.openxmlformats.org/drawingml/2006/main" xmlns:r="http://schemas.openxmlformats.org/officeDocument/2006/relationships" xmlns:p="http://schemas.openxmlformats.org/presentationml/2006/main">
  <p:tag name="OUTPUTDPI" val="1200"/>
  <p:tag name="ORIGINALHEIGHT" val="84.73937"/>
  <p:tag name="ORIGINALWIDTH" val="314.9606"/>
  <p:tag name="LATEXADDIN" val="\documentclass{article}&#10;\usepackage{amsmath}&#10;\pagestyle{empty}&#10;\begin{document}&#10;&#10;&#10;$Y=1$&#10;&#10;\end{document}"/>
  <p:tag name="IGUANATEXSIZE" val="18"/>
  <p:tag name="IGUANATEXCURSOR" val="86"/>
  <p:tag name="TRANSPARENCY" val="True"/>
  <p:tag name="LATEXENGINEID" val="0"/>
  <p:tag name="TEMPFOLDER" val="c:\temp\"/>
  <p:tag name="LATEXFORMHEIGHT" val="312"/>
  <p:tag name="LATEXFORMWIDTH" val="384"/>
  <p:tag name="LATEXFORMWRAP" val="True"/>
  <p:tag name="BITMAPVECTOR" val="0"/>
</p:tagLst>
</file>

<file path=ppt/tags/tag78.xml><?xml version="1.0" encoding="utf-8"?>
<p:tagLst xmlns:a="http://schemas.openxmlformats.org/drawingml/2006/main" xmlns:r="http://schemas.openxmlformats.org/officeDocument/2006/relationships"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79.xml><?xml version="1.0" encoding="utf-8"?>
<p:tagLst xmlns:a="http://schemas.openxmlformats.org/drawingml/2006/main" xmlns:r="http://schemas.openxmlformats.org/officeDocument/2006/relationships"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0.xml><?xml version="1.0" encoding="utf-8"?>
<p:tagLst xmlns:a="http://schemas.openxmlformats.org/drawingml/2006/main" xmlns:r="http://schemas.openxmlformats.org/officeDocument/2006/relationships"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81.xml><?xml version="1.0" encoding="utf-8"?>
<p:tagLst xmlns:a="http://schemas.openxmlformats.org/drawingml/2006/main" xmlns:r="http://schemas.openxmlformats.org/officeDocument/2006/relationships"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82.xml><?xml version="1.0" encoding="utf-8"?>
<p:tagLst xmlns:a="http://schemas.openxmlformats.org/drawingml/2006/main" xmlns:r="http://schemas.openxmlformats.org/officeDocument/2006/relationships"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83.xml><?xml version="1.0" encoding="utf-8"?>
<p:tagLst xmlns:a="http://schemas.openxmlformats.org/drawingml/2006/main" xmlns:r="http://schemas.openxmlformats.org/officeDocument/2006/relationships"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84.xml><?xml version="1.0" encoding="utf-8"?>
<p:tagLst xmlns:a="http://schemas.openxmlformats.org/drawingml/2006/main" xmlns:r="http://schemas.openxmlformats.org/officeDocument/2006/relationships"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85.xml><?xml version="1.0" encoding="utf-8"?>
<p:tagLst xmlns:a="http://schemas.openxmlformats.org/drawingml/2006/main" xmlns:r="http://schemas.openxmlformats.org/officeDocument/2006/relationships"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86.xml><?xml version="1.0" encoding="utf-8"?>
<p:tagLst xmlns:a="http://schemas.openxmlformats.org/drawingml/2006/main" xmlns:r="http://schemas.openxmlformats.org/officeDocument/2006/relationships"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87.xml><?xml version="1.0" encoding="utf-8"?>
<p:tagLst xmlns:a="http://schemas.openxmlformats.org/drawingml/2006/main" xmlns:r="http://schemas.openxmlformats.org/officeDocument/2006/relationships"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88.xml><?xml version="1.0" encoding="utf-8"?>
<p:tagLst xmlns:a="http://schemas.openxmlformats.org/drawingml/2006/main" xmlns:r="http://schemas.openxmlformats.org/officeDocument/2006/relationships"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89.xml><?xml version="1.0" encoding="utf-8"?>
<p:tagLst xmlns:a="http://schemas.openxmlformats.org/drawingml/2006/main" xmlns:r="http://schemas.openxmlformats.org/officeDocument/2006/relationships"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0.xml><?xml version="1.0" encoding="utf-8"?>
<p:tagLst xmlns:a="http://schemas.openxmlformats.org/drawingml/2006/main" xmlns:r="http://schemas.openxmlformats.org/officeDocument/2006/relationships"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91.xml><?xml version="1.0" encoding="utf-8"?>
<p:tagLst xmlns:a="http://schemas.openxmlformats.org/drawingml/2006/main" xmlns:r="http://schemas.openxmlformats.org/officeDocument/2006/relationships"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92.xml><?xml version="1.0" encoding="utf-8"?>
<p:tagLst xmlns:a="http://schemas.openxmlformats.org/drawingml/2006/main" xmlns:r="http://schemas.openxmlformats.org/officeDocument/2006/relationships"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93.xml><?xml version="1.0" encoding="utf-8"?>
<p:tagLst xmlns:a="http://schemas.openxmlformats.org/drawingml/2006/main" xmlns:r="http://schemas.openxmlformats.org/officeDocument/2006/relationships"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94.xml><?xml version="1.0" encoding="utf-8"?>
<p:tagLst xmlns:a="http://schemas.openxmlformats.org/drawingml/2006/main" xmlns:r="http://schemas.openxmlformats.org/officeDocument/2006/relationships"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heme/theme1.xml><?xml version="1.0" encoding="utf-8"?>
<a:theme xmlns:a="http://schemas.openxmlformats.org/drawingml/2006/main" name="Office 主题​​">
  <a:themeElements>
    <a:clrScheme name="新版空白演示配色">
      <a:dk1>
        <a:srgbClr val="000000"/>
      </a:dk1>
      <a:lt1>
        <a:srgbClr val="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gs>
            <a:gs pos="100000">
              <a:schemeClr val="phClr">
                <a:lumMod val="85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546</TotalTime>
  <Words>1729</Words>
  <Application>Microsoft Office PowerPoint</Application>
  <PresentationFormat>宽屏</PresentationFormat>
  <Paragraphs>215</Paragraphs>
  <Slides>27</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27</vt:i4>
      </vt:variant>
    </vt:vector>
  </HeadingPairs>
  <TitlesOfParts>
    <vt:vector size="33" baseType="lpstr">
      <vt:lpstr>楷体</vt:lpstr>
      <vt:lpstr>微软雅黑</vt:lpstr>
      <vt:lpstr>微软雅黑</vt:lpstr>
      <vt:lpstr>Arial</vt:lpstr>
      <vt:lpstr>Wingdings</vt:lpstr>
      <vt:lpstr>Office 主题​​</vt:lpstr>
      <vt:lpstr>欧洲足球数据分析</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
  <cp:lastModifiedBy>聂 宇舟</cp:lastModifiedBy>
  <cp:revision>271</cp:revision>
  <dcterms:created xsi:type="dcterms:W3CDTF">2019-06-19T02:08:00Z</dcterms:created>
  <dcterms:modified xsi:type="dcterms:W3CDTF">2022-03-31T11:06:28Z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2052-11.1.0.11365</vt:lpwstr>
  </property>
  <property fmtid="{D5CDD505-2E9C-101B-9397-08002B2CF9AE}" pid="3" name="ICV">
    <vt:lpwstr>5F6736B34C144731A56B41BB5D706A83</vt:lpwstr>
  </property>
</Properties>
</file>