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4" r:id="rId1"/>
  </p:sldMasterIdLst>
  <p:notesMasterIdLst>
    <p:notesMasterId r:id="rId19"/>
  </p:notesMasterIdLst>
  <p:handoutMasterIdLst>
    <p:handoutMasterId r:id="rId20"/>
  </p:handoutMasterIdLst>
  <p:sldIdLst>
    <p:sldId id="424" r:id="rId2"/>
    <p:sldId id="425" r:id="rId3"/>
    <p:sldId id="426" r:id="rId4"/>
    <p:sldId id="379" r:id="rId5"/>
    <p:sldId id="439" r:id="rId6"/>
    <p:sldId id="428" r:id="rId7"/>
    <p:sldId id="378" r:id="rId8"/>
    <p:sldId id="421" r:id="rId9"/>
    <p:sldId id="429" r:id="rId10"/>
    <p:sldId id="430" r:id="rId11"/>
    <p:sldId id="436" r:id="rId12"/>
    <p:sldId id="437" r:id="rId13"/>
    <p:sldId id="438" r:id="rId14"/>
    <p:sldId id="431" r:id="rId15"/>
    <p:sldId id="432" r:id="rId16"/>
    <p:sldId id="433" r:id="rId17"/>
    <p:sldId id="43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33"/>
    <a:srgbClr val="FFFF00"/>
    <a:srgbClr val="CC00CC"/>
    <a:srgbClr val="FF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97" autoAdjust="0"/>
    <p:restoredTop sz="82065" autoAdjust="0"/>
  </p:normalViewPr>
  <p:slideViewPr>
    <p:cSldViewPr snapToObjects="1">
      <p:cViewPr varScale="1">
        <p:scale>
          <a:sx n="74" d="100"/>
          <a:sy n="74" d="100"/>
        </p:scale>
        <p:origin x="99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7B77613-8B2E-431A-8A48-D9360CFEC4F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ltLang="zh-CN"/>
          </a:p>
        </p:txBody>
      </p:sp>
      <p:sp>
        <p:nvSpPr>
          <p:cNvPr id="84995" name="Rectangle 3">
            <a:extLst>
              <a:ext uri="{FF2B5EF4-FFF2-40B4-BE49-F238E27FC236}">
                <a16:creationId xmlns:a16="http://schemas.microsoft.com/office/drawing/2014/main" id="{25A912DE-2C17-49C6-AB57-D1F00EF84C48}"/>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ltLang="zh-CN"/>
          </a:p>
        </p:txBody>
      </p:sp>
      <p:sp>
        <p:nvSpPr>
          <p:cNvPr id="84996" name="Rectangle 4">
            <a:extLst>
              <a:ext uri="{FF2B5EF4-FFF2-40B4-BE49-F238E27FC236}">
                <a16:creationId xmlns:a16="http://schemas.microsoft.com/office/drawing/2014/main" id="{79154A31-227A-478E-B216-13CA82A1317D}"/>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ltLang="zh-CN"/>
          </a:p>
        </p:txBody>
      </p:sp>
      <p:sp>
        <p:nvSpPr>
          <p:cNvPr id="84997" name="Rectangle 5">
            <a:extLst>
              <a:ext uri="{FF2B5EF4-FFF2-40B4-BE49-F238E27FC236}">
                <a16:creationId xmlns:a16="http://schemas.microsoft.com/office/drawing/2014/main" id="{D72C9451-310E-41D5-9173-DDD2AC2673F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267B67B-F0D4-4049-AFD4-322444EE1E6C}"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5361AF7-E559-4187-B973-5181658B71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ltLang="zh-CN"/>
          </a:p>
        </p:txBody>
      </p:sp>
      <p:sp>
        <p:nvSpPr>
          <p:cNvPr id="82947" name="Rectangle 3">
            <a:extLst>
              <a:ext uri="{FF2B5EF4-FFF2-40B4-BE49-F238E27FC236}">
                <a16:creationId xmlns:a16="http://schemas.microsoft.com/office/drawing/2014/main" id="{E2C065E1-B3F6-49B0-A401-4744C8EF189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ltLang="zh-CN"/>
          </a:p>
        </p:txBody>
      </p:sp>
      <p:sp>
        <p:nvSpPr>
          <p:cNvPr id="19460" name="Rectangle 4">
            <a:extLst>
              <a:ext uri="{FF2B5EF4-FFF2-40B4-BE49-F238E27FC236}">
                <a16:creationId xmlns:a16="http://schemas.microsoft.com/office/drawing/2014/main" id="{F760BD0D-DD8E-49DC-828F-7406E7A1CF5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9" name="Rectangle 5">
            <a:extLst>
              <a:ext uri="{FF2B5EF4-FFF2-40B4-BE49-F238E27FC236}">
                <a16:creationId xmlns:a16="http://schemas.microsoft.com/office/drawing/2014/main" id="{F6284003-9777-4165-A9BF-36D5334869C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2950" name="Rectangle 6">
            <a:extLst>
              <a:ext uri="{FF2B5EF4-FFF2-40B4-BE49-F238E27FC236}">
                <a16:creationId xmlns:a16="http://schemas.microsoft.com/office/drawing/2014/main" id="{13FB547B-BACE-4743-972D-B34AB559A4F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ltLang="zh-CN"/>
          </a:p>
        </p:txBody>
      </p:sp>
      <p:sp>
        <p:nvSpPr>
          <p:cNvPr id="82951" name="Rectangle 7">
            <a:extLst>
              <a:ext uri="{FF2B5EF4-FFF2-40B4-BE49-F238E27FC236}">
                <a16:creationId xmlns:a16="http://schemas.microsoft.com/office/drawing/2014/main" id="{426AC062-3EA3-4367-985A-FCC2044A744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59E12BC-05D8-4320-BDA9-523357A1B36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66F8DAA-7D8A-48E3-A855-2769D62C3629}"/>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58BDC49A-1B0D-4BA3-87FE-8AC36A21BC6B}"/>
              </a:ext>
            </a:extLst>
          </p:cNvPr>
          <p:cNvSpPr>
            <a:spLocks noGrp="1"/>
          </p:cNvSpPr>
          <p:nvPr>
            <p:ph type="body" idx="1"/>
          </p:nvPr>
        </p:nvSpPr>
        <p:spPr>
          <a:noFill/>
        </p:spPr>
        <p:txBody>
          <a:bodyPr/>
          <a:lstStyle/>
          <a:p>
            <a:endParaRPr lang="en-US" altLang="en-US" dirty="0"/>
          </a:p>
        </p:txBody>
      </p:sp>
      <p:sp>
        <p:nvSpPr>
          <p:cNvPr id="20484" name="Slide Number Placeholder 3">
            <a:extLst>
              <a:ext uri="{FF2B5EF4-FFF2-40B4-BE49-F238E27FC236}">
                <a16:creationId xmlns:a16="http://schemas.microsoft.com/office/drawing/2014/main" id="{C7FF5D2E-87A1-4804-90B0-C32432DCCEA6}"/>
              </a:ext>
            </a:extLst>
          </p:cNvPr>
          <p:cNvSpPr>
            <a:spLocks noGrp="1"/>
          </p:cNvSpPr>
          <p:nvPr>
            <p:ph type="sldNum" sz="quarter" idx="5"/>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3EF84A2-F072-4D36-BAF8-B5B2D720D6A9}" type="slidenum">
              <a:rPr lang="zh-CN" altLang="en-US"/>
              <a:pPr eaLnBrk="1" hangingPunct="1"/>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3</a:t>
            </a:fld>
            <a:endParaRPr lang="en-US" altLang="zh-CN"/>
          </a:p>
        </p:txBody>
      </p:sp>
    </p:spTree>
    <p:extLst>
      <p:ext uri="{BB962C8B-B14F-4D97-AF65-F5344CB8AC3E}">
        <p14:creationId xmlns:p14="http://schemas.microsoft.com/office/powerpoint/2010/main" val="27346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3680CE3-2A5D-400C-B192-F5F3C86358A3}"/>
              </a:ext>
            </a:extLst>
          </p:cNvPr>
          <p:cNvSpPr>
            <a:spLocks noGrp="1" noChangeArrowheads="1"/>
          </p:cNvSpPr>
          <p:nvPr>
            <p:ph type="sldNum" sz="quarter" idx="5"/>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E381863-71DD-451B-BA9C-3F4A76657111}" type="slidenum">
              <a:rPr lang="zh-CN" altLang="en-US"/>
              <a:pPr eaLnBrk="1" hangingPunct="1"/>
              <a:t>4</a:t>
            </a:fld>
            <a:endParaRPr lang="en-US" altLang="zh-CN"/>
          </a:p>
        </p:txBody>
      </p:sp>
      <p:sp>
        <p:nvSpPr>
          <p:cNvPr id="21507" name="Rectangle 2">
            <a:extLst>
              <a:ext uri="{FF2B5EF4-FFF2-40B4-BE49-F238E27FC236}">
                <a16:creationId xmlns:a16="http://schemas.microsoft.com/office/drawing/2014/main" id="{69FFE892-1B8B-4041-BC3E-D80B61D995F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6C14F48-075B-459D-A33B-432E60AFD760}"/>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FB0B182-4DFB-405D-BFFF-B51230EFE3A7}"/>
              </a:ext>
            </a:extLst>
          </p:cNvPr>
          <p:cNvSpPr>
            <a:spLocks noGrp="1" noChangeArrowheads="1"/>
          </p:cNvSpPr>
          <p:nvPr>
            <p:ph type="sldNum" sz="quarter" idx="5"/>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1E4E659-AA11-4C4D-B495-771C5649A7B3}" type="slidenum">
              <a:rPr lang="zh-CN" altLang="en-US"/>
              <a:pPr eaLnBrk="1" hangingPunct="1"/>
              <a:t>7</a:t>
            </a:fld>
            <a:endParaRPr lang="en-US" altLang="zh-CN"/>
          </a:p>
        </p:txBody>
      </p:sp>
      <p:sp>
        <p:nvSpPr>
          <p:cNvPr id="22531" name="Rectangle 2">
            <a:extLst>
              <a:ext uri="{FF2B5EF4-FFF2-40B4-BE49-F238E27FC236}">
                <a16:creationId xmlns:a16="http://schemas.microsoft.com/office/drawing/2014/main" id="{41F468C5-E5FB-4BC9-83A0-C643644450B7}"/>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CD644B29-E785-40FB-83EB-38F0936A7596}"/>
              </a:ext>
            </a:extLst>
          </p:cNvPr>
          <p:cNvSpPr>
            <a:spLocks noGrp="1" noChangeArrowheads="1"/>
          </p:cNvSpPr>
          <p:nvPr>
            <p:ph type="body" idx="1"/>
          </p:nvPr>
        </p:nvSpPr>
        <p:spPr>
          <a:noFill/>
        </p:spPr>
        <p:txBody>
          <a:bodyPr/>
          <a:lstStyle/>
          <a:p>
            <a:pPr marL="228600" indent="-228600" eaLnBrk="1" hangingPunct="1">
              <a:buFontTx/>
              <a:buAutoNum type="arabicPeriod"/>
            </a:pPr>
            <a:r>
              <a:rPr lang="en-US" altLang="zh-CN"/>
              <a:t>Shortened to programming</a:t>
            </a:r>
          </a:p>
          <a:p>
            <a:pPr marL="228600" indent="-228600" eaLnBrk="1" hangingPunct="1">
              <a:buFontTx/>
              <a:buAutoNum type="arabicPeriod"/>
            </a:pPr>
            <a:r>
              <a:rPr lang="en-US" altLang="zh-CN"/>
              <a:t>Source code</a:t>
            </a:r>
            <a:r>
              <a:rPr lang="zh-CN" altLang="en-US"/>
              <a:t>：人类可读的计算机语言指令</a:t>
            </a:r>
          </a:p>
          <a:p>
            <a:pPr marL="228600" indent="-228600" eaLnBrk="1" hangingPunct="1">
              <a:buFontTx/>
              <a:buAutoNum type="arabicPeriod"/>
            </a:pPr>
            <a:r>
              <a:rPr lang="zh-CN" altLang="en-US"/>
              <a:t>一个程序就像一个用</a:t>
            </a:r>
            <a:r>
              <a:rPr lang="zh-CN" altLang="en-US" i="1"/>
              <a:t>汉语</a:t>
            </a:r>
            <a:r>
              <a:rPr lang="zh-CN" altLang="en-US"/>
              <a:t>（程序设计语言）写下的红烧肉</a:t>
            </a:r>
            <a:r>
              <a:rPr lang="zh-CN" altLang="en-US" i="1"/>
              <a:t>菜谱</a:t>
            </a:r>
            <a:r>
              <a:rPr lang="zh-CN" altLang="en-US"/>
              <a:t>（程序），用于指导</a:t>
            </a:r>
            <a:r>
              <a:rPr lang="zh-CN" altLang="en-US" i="1"/>
              <a:t>懂汉语和烹饪手法的人</a:t>
            </a:r>
            <a:r>
              <a:rPr lang="zh-CN" altLang="en-US"/>
              <a:t>（体系结构）来做这个菜 </a:t>
            </a:r>
          </a:p>
          <a:p>
            <a:pPr marL="228600" indent="-228600"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ADFD009-2477-49C3-A7FD-F5C46D90BB53}"/>
              </a:ext>
            </a:extLst>
          </p:cNvPr>
          <p:cNvSpPr>
            <a:spLocks noGrp="1" noChangeArrowheads="1"/>
          </p:cNvSpPr>
          <p:nvPr>
            <p:ph type="sldNum" sz="quarter" idx="5"/>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C626A96-63C1-4607-91B6-A270B92441D7}" type="slidenum">
              <a:rPr lang="en-US" altLang="zh-CN">
                <a:latin typeface="Arial" panose="020B0604020202020204" pitchFamily="34" charset="0"/>
              </a:rPr>
              <a:pPr eaLnBrk="1" hangingPunct="1"/>
              <a:t>12</a:t>
            </a:fld>
            <a:endParaRPr lang="en-US" altLang="zh-CN">
              <a:latin typeface="Arial" panose="020B0604020202020204" pitchFamily="34" charset="0"/>
            </a:endParaRPr>
          </a:p>
        </p:txBody>
      </p:sp>
      <p:sp>
        <p:nvSpPr>
          <p:cNvPr id="23555" name="Rectangle 2">
            <a:extLst>
              <a:ext uri="{FF2B5EF4-FFF2-40B4-BE49-F238E27FC236}">
                <a16:creationId xmlns:a16="http://schemas.microsoft.com/office/drawing/2014/main" id="{EAF0CDC3-AB97-4109-905F-69503A5DD48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31403F63-F3F5-47D6-B174-BBDD1D217DBD}"/>
              </a:ext>
            </a:extLst>
          </p:cNvPr>
          <p:cNvSpPr>
            <a:spLocks noGrp="1" noChangeArrowheads="1"/>
          </p:cNvSpPr>
          <p:nvPr>
            <p:ph type="body" idx="1"/>
          </p:nvPr>
        </p:nvSpPr>
        <p:spPr>
          <a:noFill/>
        </p:spPr>
        <p:txBody>
          <a:bodyPr/>
          <a:lstStyle/>
          <a:p>
            <a:pPr eaLnBrk="1" hangingPunct="1"/>
            <a:r>
              <a:rPr lang="zh-CN" altLang="en-US"/>
              <a:t>计算机应该是在二十一世纪中期每个人都应该掌握的一个技能，就像读书写字一样，这也是我的梦 想。大家可以想象每个孩子都知道如何像计算机科学家那样思考，这会是怎样的世界呢？要实现这个梦想，计算和计算机就要一起来工作，我要给大家讲一下计算思 维的例子。每一次面对一个问题的时候我们都要面对一个问题，这个问题的难度有多大，每一次我们都有精确的问这个问题的方式，也有回答这个问题的方式。计算 的想法就是把看来更加困难的问题换成一种我们知道是如何解决的问题，通过嵌入、转换、模拟等等，计算的方法就是选择一个适当的代表或者模型反映出这个问题 的有关方面，使得它有不可更总性，计算的想法就是把解决复杂的问题分开来解决，同时也要判断它的设计和好处，简单化。同时也要检查分析多面的一般化的问 题，计算机的思维就是要防止出现最大问题的时候如何恢复，这种东西也涉及到多用户，这也涉及到僵局，然后是涉及到解决非常难的人们的困难等等。总的来说， 计算机思维就是采取方法解决问题，并且理解人类的行为而且是和计算机科学非常关键的一些想法。在学习方面，计算机思维也使得统计问题革命化了，美国的一些统计部门也在用计算机科学家，因为 他们知道今后他们的未来在这个职业。美国的计算机学院也开始拥抱现有的部门了，我们的梅隆大学和微软公司开展了合作，我们认为算法和结构以及计算机思维方 式将有助于生物学的发展。也有专家在游戏理论以及计算机方面进行广泛的研究。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02953D0-44B2-427F-AA31-94AA5834C09D}"/>
              </a:ext>
            </a:extLst>
          </p:cNvPr>
          <p:cNvSpPr>
            <a:spLocks noGrp="1" noChangeArrowheads="1"/>
          </p:cNvSpPr>
          <p:nvPr>
            <p:ph type="sldNum" sz="quarter" idx="5"/>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6D65439-55B8-45BD-A198-4634001DE413}" type="slidenum">
              <a:rPr lang="en-US" altLang="zh-CN">
                <a:latin typeface="Arial" panose="020B0604020202020204" pitchFamily="34" charset="0"/>
              </a:rPr>
              <a:pPr eaLnBrk="1" hangingPunct="1"/>
              <a:t>13</a:t>
            </a:fld>
            <a:endParaRPr lang="en-US" altLang="zh-CN">
              <a:latin typeface="Arial" panose="020B0604020202020204" pitchFamily="34" charset="0"/>
            </a:endParaRPr>
          </a:p>
        </p:txBody>
      </p:sp>
      <p:sp>
        <p:nvSpPr>
          <p:cNvPr id="24579" name="Rectangle 2">
            <a:extLst>
              <a:ext uri="{FF2B5EF4-FFF2-40B4-BE49-F238E27FC236}">
                <a16:creationId xmlns:a16="http://schemas.microsoft.com/office/drawing/2014/main" id="{626FFEB6-9CB5-41E4-A380-4CA714AD985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1ABE64D8-C893-47D8-A8F4-FF302784FC75}"/>
              </a:ext>
            </a:extLst>
          </p:cNvPr>
          <p:cNvSpPr>
            <a:spLocks noGrp="1" noChangeArrowheads="1"/>
          </p:cNvSpPr>
          <p:nvPr>
            <p:ph type="body" idx="1"/>
          </p:nvPr>
        </p:nvSpPr>
        <p:spPr>
          <a:noFill/>
        </p:spPr>
        <p:txBody>
          <a:bodyPr/>
          <a:lstStyle/>
          <a:p>
            <a:pPr eaLnBrk="1" hangingPunct="1">
              <a:lnSpc>
                <a:spcPct val="80000"/>
              </a:lnSpc>
            </a:pPr>
            <a:r>
              <a:rPr lang="zh-CN" altLang="en-US" sz="800" b="1" i="1"/>
              <a:t>概念化，不是程序化</a:t>
            </a:r>
            <a:r>
              <a:rPr lang="zh-CN" altLang="en-US" sz="800"/>
              <a:t>。计算机科学不是计算机编程。像计算机科学家那样去思维意味着远远不止能为计算机编程。它要求能够在抽象的多个层次上思维。</a:t>
            </a:r>
          </a:p>
          <a:p>
            <a:pPr eaLnBrk="1" hangingPunct="1">
              <a:lnSpc>
                <a:spcPct val="80000"/>
              </a:lnSpc>
            </a:pPr>
            <a:r>
              <a:rPr lang="zh-CN" altLang="en-US" sz="800"/>
              <a:t> </a:t>
            </a:r>
            <a:endParaRPr lang="zh-CN" altLang="en-US" sz="800" b="1" i="1"/>
          </a:p>
          <a:p>
            <a:pPr eaLnBrk="1" hangingPunct="1">
              <a:lnSpc>
                <a:spcPct val="80000"/>
              </a:lnSpc>
            </a:pPr>
            <a:r>
              <a:rPr lang="zh-CN" altLang="en-US" sz="800" b="1" i="1"/>
              <a:t>基础的，不是机械的技能</a:t>
            </a:r>
            <a:r>
              <a:rPr lang="zh-CN" altLang="en-US" sz="800"/>
              <a:t>。基础的技能是每一个人为了在现代社会中发挥职能所必须掌握的。生搬硬套之机械的技能意味着机械的重复。具有讽刺意味的是，只有当计算机科学解决了人工智能的宏伟挑战</a:t>
            </a:r>
            <a:r>
              <a:rPr lang="en-US" altLang="zh-CN" sz="800"/>
              <a:t>——</a:t>
            </a:r>
            <a:r>
              <a:rPr lang="zh-CN" altLang="en-US" sz="800"/>
              <a:t>使计算机像人类一样思考之后，思维才会变成机械的生搬硬套。</a:t>
            </a:r>
          </a:p>
          <a:p>
            <a:pPr eaLnBrk="1" hangingPunct="1">
              <a:lnSpc>
                <a:spcPct val="80000"/>
              </a:lnSpc>
            </a:pPr>
            <a:r>
              <a:rPr lang="zh-CN" altLang="en-US" sz="800"/>
              <a:t> </a:t>
            </a:r>
            <a:endParaRPr lang="zh-CN" altLang="en-US" sz="800" b="1" i="1"/>
          </a:p>
          <a:p>
            <a:pPr eaLnBrk="1" hangingPunct="1">
              <a:lnSpc>
                <a:spcPct val="80000"/>
              </a:lnSpc>
            </a:pPr>
            <a:r>
              <a:rPr lang="zh-CN" altLang="en-US" sz="800" b="1" i="1"/>
              <a:t>人的，不是计算机的思维</a:t>
            </a:r>
            <a:r>
              <a:rPr lang="zh-CN" altLang="en-US" sz="800" b="1"/>
              <a:t>。</a:t>
            </a:r>
            <a:r>
              <a:rPr lang="zh-CN" altLang="en-US" sz="800"/>
              <a:t>计算思维是人类求解问题的一条途径，但决非试图使人类像计算机那样地思考。计算机枯燥且沉闷；人类聪颖且富有想象力。我们人类赋予计算机以激情。配置了计算设备，我们就能用自己的智慧去解决那些计算时代之前不敢尝试的问题，就能建造那些其功能仅仅受制于我们想象力的系统。</a:t>
            </a:r>
          </a:p>
          <a:p>
            <a:pPr eaLnBrk="1" hangingPunct="1">
              <a:lnSpc>
                <a:spcPct val="80000"/>
              </a:lnSpc>
            </a:pPr>
            <a:r>
              <a:rPr lang="zh-CN" altLang="en-US" sz="800"/>
              <a:t> </a:t>
            </a:r>
            <a:endParaRPr lang="zh-CN" altLang="en-US" sz="800" b="1" i="1"/>
          </a:p>
          <a:p>
            <a:pPr eaLnBrk="1" hangingPunct="1">
              <a:lnSpc>
                <a:spcPct val="80000"/>
              </a:lnSpc>
            </a:pPr>
            <a:r>
              <a:rPr lang="zh-CN" altLang="en-US" sz="800" b="1" i="1"/>
              <a:t>数学和工程思维的互补与融合</a:t>
            </a:r>
            <a:r>
              <a:rPr lang="zh-CN" altLang="en-US" sz="800" b="1"/>
              <a:t>。</a:t>
            </a:r>
            <a:r>
              <a:rPr lang="zh-CN" altLang="en-US" sz="800"/>
              <a:t>计 算机科学在本质上源自数学思维，因为像所有的科学一样，它的形式化解析基础筑于数学之上。计算机科学又从本质上源自工程思维，因为我们建造的是能够与实际 世界互动的系统。基本计算设备的限制迫使计算机学家必须计算性地思考，不能只是数学性地思考。构建虚拟世界的自由使我们能够超越物理世界去打造各种系统。</a:t>
            </a:r>
          </a:p>
          <a:p>
            <a:pPr eaLnBrk="1" hangingPunct="1">
              <a:lnSpc>
                <a:spcPct val="80000"/>
              </a:lnSpc>
            </a:pPr>
            <a:r>
              <a:rPr lang="zh-CN" altLang="en-US" sz="800"/>
              <a:t> </a:t>
            </a:r>
            <a:endParaRPr lang="zh-CN" altLang="en-US" sz="800" b="1" i="1"/>
          </a:p>
          <a:p>
            <a:pPr eaLnBrk="1" hangingPunct="1">
              <a:lnSpc>
                <a:spcPct val="80000"/>
              </a:lnSpc>
            </a:pPr>
            <a:r>
              <a:rPr lang="zh-CN" altLang="en-US" sz="800" b="1" i="1"/>
              <a:t>是思想，不是人造品</a:t>
            </a:r>
            <a:r>
              <a:rPr lang="zh-CN" altLang="en-US" sz="800" b="1"/>
              <a:t>。</a:t>
            </a:r>
            <a:r>
              <a:rPr lang="zh-CN" altLang="en-US" sz="800"/>
              <a:t>不只是我们生产的软件硬件人造品将以物理形式到处呈现并时时刻刻触及我们的生活，更重要的是还将有我们用以接近和求解问题、管理日常生活、与他人交流和互动之计算性的概念；而且，</a:t>
            </a:r>
          </a:p>
          <a:p>
            <a:pPr eaLnBrk="1" hangingPunct="1">
              <a:lnSpc>
                <a:spcPct val="80000"/>
              </a:lnSpc>
            </a:pPr>
            <a:r>
              <a:rPr lang="zh-CN" altLang="en-US" sz="800"/>
              <a:t> </a:t>
            </a:r>
            <a:endParaRPr lang="zh-CN" altLang="en-US" sz="800" b="1"/>
          </a:p>
          <a:p>
            <a:pPr eaLnBrk="1" hangingPunct="1">
              <a:lnSpc>
                <a:spcPct val="80000"/>
              </a:lnSpc>
            </a:pPr>
            <a:r>
              <a:rPr lang="zh-CN" altLang="en-US" sz="800" b="1"/>
              <a:t>面向所有的人，所有地方。</a:t>
            </a:r>
            <a:r>
              <a:rPr lang="zh-CN" altLang="en-US" sz="800"/>
              <a:t>当计算思维真正融入人类活动的整体以致不再是一种显式之哲学的时候，它就将成为现实。</a:t>
            </a:r>
          </a:p>
          <a:p>
            <a:pPr eaLnBrk="1" hangingPunct="1">
              <a:lnSpc>
                <a:spcPct val="80000"/>
              </a:lnSpc>
            </a:pPr>
            <a:r>
              <a:rPr lang="zh-CN" altLang="en-US" sz="800"/>
              <a:t> </a:t>
            </a:r>
          </a:p>
          <a:p>
            <a:pPr eaLnBrk="1" hangingPunct="1">
              <a:lnSpc>
                <a:spcPct val="80000"/>
              </a:lnSpc>
            </a:pPr>
            <a:r>
              <a:rPr lang="zh-CN" altLang="en-US" sz="800"/>
              <a:t>许多人将计算机科学 等同于计算机编程。有些家长为他们主修计算机科学的孩子看到的只是一个狭窄的就业范围。许多人认为计算机科学的基础研究已经完成，剩下的只是工程部分而 已。当我们行动起来去改变这一领域的社会形象时，计算思维就是一个引导着计算机教育家、研究者和实践者的宏大愿景。我们特别需要走进大学之前的听众，包括 老师、父母、学生，向他们传送两个主要信息：</a:t>
            </a:r>
          </a:p>
          <a:p>
            <a:pPr eaLnBrk="1" hangingPunct="1">
              <a:lnSpc>
                <a:spcPct val="80000"/>
              </a:lnSpc>
            </a:pPr>
            <a:r>
              <a:rPr lang="zh-CN" altLang="en-US" sz="800" b="1" i="1"/>
              <a:t>智力上极有挑战性并且引人入胜的科学问题依旧亟待理解和解决</a:t>
            </a:r>
            <a:r>
              <a:rPr lang="zh-CN" altLang="en-US" sz="800"/>
              <a:t>。这些问题的范围和解决方案的范围之唯一局限就是我们自己的好奇心和创造力；同时</a:t>
            </a:r>
          </a:p>
          <a:p>
            <a:pPr eaLnBrk="1" hangingPunct="1">
              <a:lnSpc>
                <a:spcPct val="80000"/>
              </a:lnSpc>
            </a:pPr>
            <a:r>
              <a:rPr lang="zh-CN" altLang="en-US" sz="800"/>
              <a:t> </a:t>
            </a:r>
            <a:endParaRPr lang="zh-CN" altLang="en-US" sz="800" b="1" i="1"/>
          </a:p>
          <a:p>
            <a:pPr eaLnBrk="1" hangingPunct="1">
              <a:lnSpc>
                <a:spcPct val="80000"/>
              </a:lnSpc>
            </a:pPr>
            <a:r>
              <a:rPr lang="zh-CN" altLang="en-US" sz="800" b="1" i="1"/>
              <a:t>一个人可以主修计算机科学并且干什么都行</a:t>
            </a:r>
            <a:r>
              <a:rPr lang="zh-CN" altLang="en-US" sz="800"/>
              <a:t>。一个人可以主修英语或者数学，接着从事各种各样的职业。计算机科学也一样。一个人可以主修计算机科学，接着从事医学、法律、商业、政治，以及任何类型的科学和工程，甚至艺术工作。</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6D72F9B-ABAE-4C8B-9EBD-838D05372C30}" type="slidenum">
              <a:rPr lang="zh-CN" altLang="en-US" smtClean="0"/>
              <a:pPr/>
              <a:t>‹#›</a:t>
            </a:fld>
            <a:endParaRPr lang="en-US" altLang="zh-CN"/>
          </a:p>
        </p:txBody>
      </p:sp>
    </p:spTree>
    <p:extLst>
      <p:ext uri="{BB962C8B-B14F-4D97-AF65-F5344CB8AC3E}">
        <p14:creationId xmlns:p14="http://schemas.microsoft.com/office/powerpoint/2010/main" val="9147880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72169CB4-FA10-479C-BC97-09E0441E0445}" type="slidenum">
              <a:rPr lang="zh-CN" altLang="en-US" smtClean="0"/>
              <a:pPr/>
              <a:t>‹#›</a:t>
            </a:fld>
            <a:endParaRPr lang="en-US" altLang="zh-CN"/>
          </a:p>
        </p:txBody>
      </p:sp>
    </p:spTree>
    <p:extLst>
      <p:ext uri="{BB962C8B-B14F-4D97-AF65-F5344CB8AC3E}">
        <p14:creationId xmlns:p14="http://schemas.microsoft.com/office/powerpoint/2010/main" val="280554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B83D4F5-2646-4F20-BCE8-56C618451943}" type="slidenum">
              <a:rPr lang="zh-CN" altLang="en-US" smtClean="0"/>
              <a:pPr/>
              <a:t>‹#›</a:t>
            </a:fld>
            <a:endParaRPr lang="en-US" altLang="zh-CN"/>
          </a:p>
        </p:txBody>
      </p:sp>
    </p:spTree>
    <p:extLst>
      <p:ext uri="{BB962C8B-B14F-4D97-AF65-F5344CB8AC3E}">
        <p14:creationId xmlns:p14="http://schemas.microsoft.com/office/powerpoint/2010/main" val="2116132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598DDAA-4BC0-47E6-98AA-032E6537915F}" type="slidenum">
              <a:rPr lang="zh-CN" altLang="en-US" smtClean="0"/>
              <a:pPr/>
              <a:t>‹#›</a:t>
            </a:fld>
            <a:endParaRPr lang="en-US" altLang="zh-CN"/>
          </a:p>
        </p:txBody>
      </p:sp>
    </p:spTree>
    <p:extLst>
      <p:ext uri="{BB962C8B-B14F-4D97-AF65-F5344CB8AC3E}">
        <p14:creationId xmlns:p14="http://schemas.microsoft.com/office/powerpoint/2010/main" val="57140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ltLang="zh-C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51EAF42-C692-4271-8CB7-3D9B314629A6}" type="slidenum">
              <a:rPr lang="zh-CN" altLang="en-US" smtClean="0"/>
              <a:pPr/>
              <a:t>‹#›</a:t>
            </a:fld>
            <a:endParaRPr lang="en-US" altLang="zh-CN"/>
          </a:p>
        </p:txBody>
      </p:sp>
    </p:spTree>
    <p:extLst>
      <p:ext uri="{BB962C8B-B14F-4D97-AF65-F5344CB8AC3E}">
        <p14:creationId xmlns:p14="http://schemas.microsoft.com/office/powerpoint/2010/main" val="235155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52C7807-1CD1-4C8F-BC58-ADC906E55318}" type="slidenum">
              <a:rPr lang="zh-CN" altLang="en-US" smtClean="0"/>
              <a:pPr/>
              <a:t>‹#›</a:t>
            </a:fld>
            <a:endParaRPr lang="en-US" altLang="zh-CN"/>
          </a:p>
        </p:txBody>
      </p:sp>
    </p:spTree>
    <p:extLst>
      <p:ext uri="{BB962C8B-B14F-4D97-AF65-F5344CB8AC3E}">
        <p14:creationId xmlns:p14="http://schemas.microsoft.com/office/powerpoint/2010/main" val="216371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C5F6CAF3-E2D2-4940-A292-2D0D058A64A3}" type="slidenum">
              <a:rPr lang="zh-CN" altLang="en-US" smtClean="0"/>
              <a:pPr/>
              <a:t>‹#›</a:t>
            </a:fld>
            <a:endParaRPr lang="en-US" altLang="zh-CN"/>
          </a:p>
        </p:txBody>
      </p:sp>
    </p:spTree>
    <p:extLst>
      <p:ext uri="{BB962C8B-B14F-4D97-AF65-F5344CB8AC3E}">
        <p14:creationId xmlns:p14="http://schemas.microsoft.com/office/powerpoint/2010/main" val="34712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ltLang="zh-C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ltLang="zh-CN"/>
          </a:p>
        </p:txBody>
      </p:sp>
      <p:sp>
        <p:nvSpPr>
          <p:cNvPr id="5" name="Slide Number Placeholder 4"/>
          <p:cNvSpPr>
            <a:spLocks noGrp="1"/>
          </p:cNvSpPr>
          <p:nvPr>
            <p:ph type="sldNum" sz="quarter" idx="12"/>
          </p:nvPr>
        </p:nvSpPr>
        <p:spPr/>
        <p:txBody>
          <a:bodyPr/>
          <a:lstStyle/>
          <a:p>
            <a:fld id="{6DF6BB52-A85C-44ED-91A4-8B375DCF5DCB}" type="slidenum">
              <a:rPr lang="zh-CN" altLang="en-US" smtClean="0"/>
              <a:pPr/>
              <a:t>‹#›</a:t>
            </a:fld>
            <a:endParaRPr lang="en-US" altLang="zh-CN"/>
          </a:p>
        </p:txBody>
      </p:sp>
    </p:spTree>
    <p:extLst>
      <p:ext uri="{BB962C8B-B14F-4D97-AF65-F5344CB8AC3E}">
        <p14:creationId xmlns:p14="http://schemas.microsoft.com/office/powerpoint/2010/main" val="144321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62800EDE-010D-4A31-AB2B-52BB66DE7FC3}" type="slidenum">
              <a:rPr lang="zh-CN" altLang="en-US" smtClean="0"/>
              <a:pPr/>
              <a:t>‹#›</a:t>
            </a:fld>
            <a:endParaRPr lang="en-US" altLang="zh-CN"/>
          </a:p>
        </p:txBody>
      </p:sp>
    </p:spTree>
    <p:extLst>
      <p:ext uri="{BB962C8B-B14F-4D97-AF65-F5344CB8AC3E}">
        <p14:creationId xmlns:p14="http://schemas.microsoft.com/office/powerpoint/2010/main" val="27245091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ltLang="zh-CN"/>
          </a:p>
        </p:txBody>
      </p:sp>
      <p:sp>
        <p:nvSpPr>
          <p:cNvPr id="10" name="Footer Placeholder 9"/>
          <p:cNvSpPr>
            <a:spLocks noGrp="1"/>
          </p:cNvSpPr>
          <p:nvPr>
            <p:ph type="ftr" sz="quarter" idx="11"/>
          </p:nvPr>
        </p:nvSpPr>
        <p:spPr/>
        <p:txBody>
          <a:bodyPr/>
          <a:lstStyle/>
          <a:p>
            <a:pPr>
              <a:defRPr/>
            </a:pPr>
            <a:endParaRPr lang="en-US" altLang="zh-CN"/>
          </a:p>
        </p:txBody>
      </p:sp>
      <p:sp>
        <p:nvSpPr>
          <p:cNvPr id="11" name="Slide Number Placeholder 10"/>
          <p:cNvSpPr>
            <a:spLocks noGrp="1"/>
          </p:cNvSpPr>
          <p:nvPr>
            <p:ph type="sldNum" sz="quarter" idx="12"/>
          </p:nvPr>
        </p:nvSpPr>
        <p:spPr/>
        <p:txBody>
          <a:bodyPr/>
          <a:lstStyle/>
          <a:p>
            <a:fld id="{1865347C-6A16-4574-8A7E-A980AA1018F2}" type="slidenum">
              <a:rPr lang="zh-CN" altLang="en-US" smtClean="0"/>
              <a:pPr/>
              <a:t>‹#›</a:t>
            </a:fld>
            <a:endParaRPr lang="en-US" altLang="zh-CN"/>
          </a:p>
        </p:txBody>
      </p:sp>
    </p:spTree>
    <p:extLst>
      <p:ext uri="{BB962C8B-B14F-4D97-AF65-F5344CB8AC3E}">
        <p14:creationId xmlns:p14="http://schemas.microsoft.com/office/powerpoint/2010/main" val="4222929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ltLang="zh-CN"/>
          </a:p>
        </p:txBody>
      </p:sp>
      <p:sp>
        <p:nvSpPr>
          <p:cNvPr id="10" name="Slide Number Placeholder 9"/>
          <p:cNvSpPr>
            <a:spLocks noGrp="1"/>
          </p:cNvSpPr>
          <p:nvPr>
            <p:ph type="sldNum" sz="quarter" idx="12"/>
          </p:nvPr>
        </p:nvSpPr>
        <p:spPr/>
        <p:txBody>
          <a:bodyPr/>
          <a:lstStyle/>
          <a:p>
            <a:fld id="{2E8BE0FF-99E1-4520-A5CF-31D6DF1B2E99}" type="slidenum">
              <a:rPr lang="zh-CN" altLang="en-US" smtClean="0"/>
              <a:pPr/>
              <a:t>‹#›</a:t>
            </a:fld>
            <a:endParaRPr lang="en-US" altLang="zh-CN"/>
          </a:p>
        </p:txBody>
      </p:sp>
    </p:spTree>
    <p:extLst>
      <p:ext uri="{BB962C8B-B14F-4D97-AF65-F5344CB8AC3E}">
        <p14:creationId xmlns:p14="http://schemas.microsoft.com/office/powerpoint/2010/main" val="231646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ltLang="zh-C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43A8ECF-4252-4AAC-B16E-73F7A731E327}" type="slidenum">
              <a:rPr lang="zh-CN" altLang="en-US" smtClean="0"/>
              <a:pPr/>
              <a:t>‹#›</a:t>
            </a:fld>
            <a:endParaRPr lang="en-US" altLang="zh-CN"/>
          </a:p>
        </p:txBody>
      </p:sp>
    </p:spTree>
    <p:extLst>
      <p:ext uri="{BB962C8B-B14F-4D97-AF65-F5344CB8AC3E}">
        <p14:creationId xmlns:p14="http://schemas.microsoft.com/office/powerpoint/2010/main" val="3871047783"/>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sldNum="0"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ComputationalThinking_Wing06.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202.112.113.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uc.cs.cpp@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202.112.113.118/JudgeOnline/" TargetMode="External"/><Relationship Id="rId4" Type="http://schemas.openxmlformats.org/officeDocument/2006/relationships/hyperlink" Target="http://202.112.113.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D70A80-F4D6-4627-9B14-C3A36EF0D00E}"/>
              </a:ext>
            </a:extLst>
          </p:cNvPr>
          <p:cNvSpPr>
            <a:spLocks noGrp="1"/>
          </p:cNvSpPr>
          <p:nvPr>
            <p:ph type="ctrTitle"/>
          </p:nvPr>
        </p:nvSpPr>
        <p:spPr/>
        <p:txBody>
          <a:bodyPr>
            <a:normAutofit/>
          </a:bodyPr>
          <a:lstStyle/>
          <a:p>
            <a:pPr eaLnBrk="1" fontAlgn="auto" hangingPunct="1">
              <a:spcAft>
                <a:spcPts val="0"/>
              </a:spcAft>
              <a:defRPr/>
            </a:pPr>
            <a:r>
              <a:rPr lang="zh-CN" altLang="en-US" b="1" i="1" dirty="0"/>
              <a:t>程序设计</a:t>
            </a:r>
            <a:r>
              <a:rPr lang="en-US" altLang="zh-CN" b="1" i="1" dirty="0"/>
              <a:t>I</a:t>
            </a:r>
            <a:br>
              <a:rPr lang="zh-CN" altLang="en-US" b="1" i="1" dirty="0"/>
            </a:br>
            <a:r>
              <a:rPr lang="zh-CN" altLang="en-US" b="1" i="1" dirty="0"/>
              <a:t>				</a:t>
            </a:r>
            <a:r>
              <a:rPr lang="en-US" altLang="zh-CN" sz="4400" b="1" i="1" dirty="0">
                <a:latin typeface="Arial"/>
              </a:rPr>
              <a:t>——</a:t>
            </a:r>
            <a:r>
              <a:rPr lang="zh-CN" altLang="en-US" sz="4400" b="1" i="1" dirty="0"/>
              <a:t>课程介绍</a:t>
            </a:r>
            <a:endParaRPr lang="en-US" dirty="0"/>
          </a:p>
        </p:txBody>
      </p:sp>
      <p:sp>
        <p:nvSpPr>
          <p:cNvPr id="6" name="Subtitle 5">
            <a:extLst>
              <a:ext uri="{FF2B5EF4-FFF2-40B4-BE49-F238E27FC236}">
                <a16:creationId xmlns:a16="http://schemas.microsoft.com/office/drawing/2014/main" id="{E7E1FF33-C2C1-4DEA-9EF4-13F434994F84}"/>
              </a:ext>
            </a:extLst>
          </p:cNvPr>
          <p:cNvSpPr>
            <a:spLocks noGrp="1"/>
          </p:cNvSpPr>
          <p:nvPr>
            <p:ph type="subTitle" idx="1"/>
          </p:nvPr>
        </p:nvSpPr>
        <p:spPr>
          <a:xfrm>
            <a:off x="802386" y="4653136"/>
            <a:ext cx="5918454" cy="1069848"/>
          </a:xfrm>
        </p:spPr>
        <p:txBody>
          <a:bodyPr rtlCol="0">
            <a:normAutofit lnSpcReduction="10000"/>
          </a:bodyPr>
          <a:lstStyle/>
          <a:p>
            <a:pPr eaLnBrk="1" fontAlgn="auto" hangingPunct="1">
              <a:spcAft>
                <a:spcPts val="0"/>
              </a:spcAft>
              <a:defRPr/>
            </a:pPr>
            <a:r>
              <a:rPr lang="zh-CN" altLang="en-US" dirty="0"/>
              <a:t>授课教师：孙 辉        </a:t>
            </a:r>
          </a:p>
          <a:p>
            <a:pPr eaLnBrk="1" fontAlgn="auto" hangingPunct="1">
              <a:spcAft>
                <a:spcPts val="0"/>
              </a:spcAft>
              <a:defRPr/>
            </a:pPr>
            <a:r>
              <a:rPr lang="zh-CN" altLang="en-US" dirty="0"/>
              <a:t>上课地点：</a:t>
            </a:r>
            <a:r>
              <a:rPr lang="en-US" altLang="zh-CN" dirty="0"/>
              <a:t>3102</a:t>
            </a:r>
            <a:endParaRPr lang="zh-CN" altLang="en-US" dirty="0"/>
          </a:p>
          <a:p>
            <a:pPr eaLnBrk="1" fontAlgn="auto" hangingPunct="1">
              <a:spcAft>
                <a:spcPts val="0"/>
              </a:spcAft>
              <a:defRPr/>
            </a:pPr>
            <a:r>
              <a:rPr lang="zh-CN" altLang="en-US" dirty="0"/>
              <a:t>上机实验：理工楼</a:t>
            </a:r>
            <a:r>
              <a:rPr lang="en-US" altLang="zh-CN" dirty="0"/>
              <a:t>2</a:t>
            </a:r>
            <a:r>
              <a:rPr lang="zh-CN" altLang="en-US" dirty="0"/>
              <a:t>层机房</a:t>
            </a:r>
          </a:p>
          <a:p>
            <a:pPr eaLnBrk="1" fontAlgn="auto" hangingPunct="1">
              <a:spcAft>
                <a:spcPts val="0"/>
              </a:spcAft>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6E45-18C5-42D1-ADCC-1BD4BFC1A65D}"/>
              </a:ext>
            </a:extLst>
          </p:cNvPr>
          <p:cNvSpPr>
            <a:spLocks noGrp="1"/>
          </p:cNvSpPr>
          <p:nvPr>
            <p:ph type="title"/>
          </p:nvPr>
        </p:nvSpPr>
        <p:spPr/>
        <p:txBody>
          <a:bodyPr/>
          <a:lstStyle/>
          <a:p>
            <a:pPr eaLnBrk="1" fontAlgn="auto" hangingPunct="1">
              <a:spcAft>
                <a:spcPts val="0"/>
              </a:spcAft>
              <a:defRPr/>
            </a:pPr>
            <a:r>
              <a:rPr lang="zh-CN" altLang="en-US" dirty="0"/>
              <a:t>教学重点</a:t>
            </a:r>
            <a:endParaRPr lang="en-US" dirty="0"/>
          </a:p>
        </p:txBody>
      </p:sp>
      <p:sp>
        <p:nvSpPr>
          <p:cNvPr id="11267" name="Content Placeholder 2">
            <a:extLst>
              <a:ext uri="{FF2B5EF4-FFF2-40B4-BE49-F238E27FC236}">
                <a16:creationId xmlns:a16="http://schemas.microsoft.com/office/drawing/2014/main" id="{53AAD7A3-59E7-44C8-A9DB-F188C3F2C0FF}"/>
              </a:ext>
            </a:extLst>
          </p:cNvPr>
          <p:cNvSpPr>
            <a:spLocks noGrp="1"/>
          </p:cNvSpPr>
          <p:nvPr>
            <p:ph idx="1"/>
          </p:nvPr>
        </p:nvSpPr>
        <p:spPr/>
        <p:txBody>
          <a:bodyPr>
            <a:normAutofit/>
          </a:bodyPr>
          <a:lstStyle/>
          <a:p>
            <a:pPr eaLnBrk="1" hangingPunct="1"/>
            <a:r>
              <a:rPr lang="zh-CN" altLang="en-US" sz="3200" dirty="0"/>
              <a:t>程序设计的基本概念，基本方法；</a:t>
            </a:r>
          </a:p>
          <a:p>
            <a:pPr eaLnBrk="1" hangingPunct="1"/>
            <a:r>
              <a:rPr lang="zh-CN" altLang="en-US" sz="3200" dirty="0">
                <a:solidFill>
                  <a:srgbClr val="FF0000"/>
                </a:solidFill>
              </a:rPr>
              <a:t>在</a:t>
            </a:r>
            <a:r>
              <a:rPr lang="en-US" altLang="zh-CN" sz="3200" dirty="0">
                <a:solidFill>
                  <a:srgbClr val="FF0000"/>
                </a:solidFill>
              </a:rPr>
              <a:t>C/C++</a:t>
            </a:r>
            <a:r>
              <a:rPr lang="zh-CN" altLang="en-US" sz="3200" dirty="0">
                <a:solidFill>
                  <a:srgbClr val="FF0000"/>
                </a:solidFill>
              </a:rPr>
              <a:t>语言的环境下，学会如何针对问题进行分析，构建数学模型，寻找算法并编程实现；</a:t>
            </a:r>
          </a:p>
          <a:p>
            <a:pPr eaLnBrk="1" hangingPunct="1"/>
            <a:r>
              <a:rPr lang="zh-CN" altLang="en-US" sz="3200" dirty="0"/>
              <a:t>有条有理有根有据的编程实践；</a:t>
            </a:r>
          </a:p>
          <a:p>
            <a:pPr eaLnBrk="1" hangingPunct="1"/>
            <a:r>
              <a:rPr lang="zh-CN" altLang="en-US" sz="3200" dirty="0"/>
              <a:t>养成良好的编程风格与习惯；</a:t>
            </a:r>
          </a:p>
          <a:p>
            <a:pPr eaLnBrk="1" hangingPunct="1"/>
            <a:r>
              <a:rPr lang="zh-CN" altLang="en-US" sz="3200" dirty="0">
                <a:solidFill>
                  <a:srgbClr val="FF0000"/>
                </a:solidFill>
              </a:rPr>
              <a:t>重在思维方法的学习，鼓励创新。</a:t>
            </a:r>
            <a:endParaRPr lang="en-US" altLang="zh-CN" sz="3200" dirty="0">
              <a:solidFill>
                <a:srgbClr val="FF0000"/>
              </a:solidFill>
            </a:endParaRPr>
          </a:p>
          <a:p>
            <a:pPr eaLnBrk="1" hangingPunct="1"/>
            <a:endParaRPr lang="zh-CN" altLang="en-US" sz="3200" dirty="0">
              <a:solidFill>
                <a:srgbClr val="FF0000"/>
              </a:solidFill>
            </a:endParaRPr>
          </a:p>
          <a:p>
            <a:pPr eaLnBrk="1" hangingPunct="1"/>
            <a:endParaRPr lang="en-US" altLang="en-US" dirty="0"/>
          </a:p>
        </p:txBody>
      </p:sp>
      <p:sp>
        <p:nvSpPr>
          <p:cNvPr id="5" name="WordArt 6">
            <a:hlinkClick r:id="rId2" action="ppaction://hlinksldjump"/>
            <a:extLst>
              <a:ext uri="{FF2B5EF4-FFF2-40B4-BE49-F238E27FC236}">
                <a16:creationId xmlns:a16="http://schemas.microsoft.com/office/drawing/2014/main" id="{C5BFB463-24F3-4C15-9DB3-53BB20298C9B}"/>
              </a:ext>
            </a:extLst>
          </p:cNvPr>
          <p:cNvSpPr>
            <a:spLocks noChangeArrowheads="1" noChangeShapeType="1" noTextEdit="1"/>
          </p:cNvSpPr>
          <p:nvPr/>
        </p:nvSpPr>
        <p:spPr bwMode="auto">
          <a:xfrm>
            <a:off x="5795963" y="5726113"/>
            <a:ext cx="2087562" cy="701675"/>
          </a:xfrm>
          <a:prstGeom prst="rect">
            <a:avLst/>
          </a:prstGeom>
        </p:spPr>
        <p:txBody>
          <a:bodyPr wrap="none" fromWordArt="1">
            <a:prstTxWarp prst="textPlain">
              <a:avLst>
                <a:gd name="adj" fmla="val 50000"/>
              </a:avLst>
            </a:prstTxWarp>
          </a:bodyPr>
          <a:lstStyle/>
          <a:p>
            <a:pPr algn="ctr"/>
            <a:r>
              <a:rPr lang="zh-CN" altLang="en-US" sz="3600" kern="10">
                <a:ln w="12700" cap="sq">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计算思维</a:t>
            </a:r>
            <a:endParaRPr lang="en-US" sz="3600" kern="10">
              <a:ln w="12700" cap="sq">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0030832-9545-4B8F-95E0-86A309E6E881}"/>
              </a:ext>
            </a:extLst>
          </p:cNvPr>
          <p:cNvSpPr>
            <a:spLocks noGrp="1" noRot="1" noChangeArrowheads="1"/>
          </p:cNvSpPr>
          <p:nvPr>
            <p:ph type="title"/>
          </p:nvPr>
        </p:nvSpPr>
        <p:spPr/>
        <p:txBody>
          <a:bodyPr/>
          <a:lstStyle/>
          <a:p>
            <a:pPr eaLnBrk="1" fontAlgn="auto" hangingPunct="1">
              <a:spcAft>
                <a:spcPts val="0"/>
              </a:spcAft>
              <a:defRPr/>
            </a:pPr>
            <a:r>
              <a:rPr lang="zh-CN" altLang="en-US"/>
              <a:t>计算思维</a:t>
            </a:r>
          </a:p>
        </p:txBody>
      </p:sp>
      <p:sp>
        <p:nvSpPr>
          <p:cNvPr id="12291" name="Rectangle 3">
            <a:extLst>
              <a:ext uri="{FF2B5EF4-FFF2-40B4-BE49-F238E27FC236}">
                <a16:creationId xmlns:a16="http://schemas.microsoft.com/office/drawing/2014/main" id="{A367FFD3-5984-4338-A06E-6D9FDBBE5A1A}"/>
              </a:ext>
            </a:extLst>
          </p:cNvPr>
          <p:cNvSpPr>
            <a:spLocks noGrp="1" noChangeArrowheads="1"/>
          </p:cNvSpPr>
          <p:nvPr>
            <p:ph idx="1"/>
          </p:nvPr>
        </p:nvSpPr>
        <p:spPr/>
        <p:txBody>
          <a:bodyPr/>
          <a:lstStyle/>
          <a:p>
            <a:pPr eaLnBrk="1" hangingPunct="1"/>
            <a:r>
              <a:rPr lang="en-US" altLang="zh-CN">
                <a:hlinkClick r:id="rId2" action="ppaction://hlinkfile"/>
              </a:rPr>
              <a:t>Computational Thinking</a:t>
            </a:r>
            <a:endParaRPr lang="en-US" altLang="zh-CN"/>
          </a:p>
          <a:p>
            <a:pPr eaLnBrk="1" hangingPunct="1"/>
            <a:r>
              <a:rPr lang="en-US" altLang="zh-CN"/>
              <a:t>Communication of ACM</a:t>
            </a:r>
            <a:r>
              <a:rPr lang="zh-CN" altLang="en-US"/>
              <a:t>，</a:t>
            </a:r>
            <a:r>
              <a:rPr lang="en-US" altLang="zh-CN"/>
              <a:t>Vol.49, No.3, March 2007</a:t>
            </a:r>
            <a:r>
              <a:rPr lang="zh-CN" altLang="en-US"/>
              <a:t>；</a:t>
            </a:r>
            <a:r>
              <a:rPr lang="en-US" altLang="zh-CN"/>
              <a:t>33-35</a:t>
            </a:r>
          </a:p>
          <a:p>
            <a:pPr eaLnBrk="1" hangingPunct="1"/>
            <a:r>
              <a:rPr lang="zh-CN" altLang="en-US"/>
              <a:t>周以真（</a:t>
            </a:r>
            <a:r>
              <a:rPr lang="en-US" altLang="zh-CN"/>
              <a:t>Jeannettle M.Wing</a:t>
            </a:r>
            <a:r>
              <a:rPr lang="zh-CN" altLang="en-US"/>
              <a:t>）：曾任美国卡内基</a:t>
            </a:r>
            <a:r>
              <a:rPr lang="en-US" altLang="zh-CN">
                <a:latin typeface="Arial" panose="020B0604020202020204" pitchFamily="34" charset="0"/>
              </a:rPr>
              <a:t>——</a:t>
            </a:r>
            <a:r>
              <a:rPr lang="zh-CN" altLang="en-US"/>
              <a:t>梅隆大学（</a:t>
            </a:r>
            <a:r>
              <a:rPr lang="en-US" altLang="zh-CN"/>
              <a:t>CMU</a:t>
            </a:r>
            <a:r>
              <a:rPr lang="zh-CN" altLang="en-US"/>
              <a:t>）计算机科学系主任，现任美国基金会</a:t>
            </a:r>
            <a:r>
              <a:rPr lang="en-US" altLang="zh-CN"/>
              <a:t>(NSF)</a:t>
            </a:r>
            <a:r>
              <a:rPr lang="zh-CN" altLang="en-US"/>
              <a:t>计算机和信息科学与工程部</a:t>
            </a:r>
            <a:r>
              <a:rPr lang="en-US" altLang="zh-CN"/>
              <a:t>(CISE)</a:t>
            </a:r>
            <a:r>
              <a:rPr lang="zh-CN" altLang="en-US"/>
              <a:t>主任。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51C4DFA-1897-4FC6-A2B4-9F2520902AC8}"/>
              </a:ext>
            </a:extLst>
          </p:cNvPr>
          <p:cNvSpPr>
            <a:spLocks noGrp="1" noRot="1" noChangeArrowheads="1"/>
          </p:cNvSpPr>
          <p:nvPr>
            <p:ph type="title"/>
          </p:nvPr>
        </p:nvSpPr>
        <p:spPr/>
        <p:txBody>
          <a:bodyPr/>
          <a:lstStyle/>
          <a:p>
            <a:pPr eaLnBrk="1" fontAlgn="auto" hangingPunct="1">
              <a:spcAft>
                <a:spcPts val="0"/>
              </a:spcAft>
              <a:defRPr/>
            </a:pPr>
            <a:r>
              <a:rPr lang="zh-CN" altLang="en-US"/>
              <a:t>计算思维</a:t>
            </a:r>
            <a:r>
              <a:rPr lang="en-US" altLang="zh-CN" sz="3200"/>
              <a:t>(Computational Thinking)</a:t>
            </a:r>
          </a:p>
        </p:txBody>
      </p:sp>
      <p:sp>
        <p:nvSpPr>
          <p:cNvPr id="13315" name="Rectangle 3">
            <a:extLst>
              <a:ext uri="{FF2B5EF4-FFF2-40B4-BE49-F238E27FC236}">
                <a16:creationId xmlns:a16="http://schemas.microsoft.com/office/drawing/2014/main" id="{BC849E3B-CB1E-4BB7-8C36-89161826D6C6}"/>
              </a:ext>
            </a:extLst>
          </p:cNvPr>
          <p:cNvSpPr>
            <a:spLocks noGrp="1" noChangeArrowheads="1"/>
          </p:cNvSpPr>
          <p:nvPr>
            <p:ph idx="1"/>
          </p:nvPr>
        </p:nvSpPr>
        <p:spPr/>
        <p:txBody>
          <a:bodyPr/>
          <a:lstStyle/>
          <a:p>
            <a:pPr eaLnBrk="1" hangingPunct="1"/>
            <a:r>
              <a:rPr lang="zh-CN" altLang="en-US"/>
              <a:t>计算思维建立在计算过程的能力和限制之上，由人或机器执行</a:t>
            </a:r>
          </a:p>
          <a:p>
            <a:pPr eaLnBrk="1" hangingPunct="1"/>
            <a:r>
              <a:rPr lang="zh-CN" altLang="en-US"/>
              <a:t>计算思维是每个人的基本能力，不仅仅属于计算机科学家</a:t>
            </a:r>
          </a:p>
          <a:p>
            <a:pPr lvl="1" eaLnBrk="1" hangingPunct="1"/>
            <a:r>
              <a:rPr lang="zh-CN" altLang="en-US"/>
              <a:t>与</a:t>
            </a:r>
            <a:r>
              <a:rPr lang="zh-CN" altLang="en-US">
                <a:latin typeface="Arial" panose="020B0604020202020204" pitchFamily="34" charset="0"/>
              </a:rPr>
              <a:t>“</a:t>
            </a:r>
            <a:r>
              <a:rPr lang="zh-CN" altLang="en-US"/>
              <a:t>读、写、算</a:t>
            </a:r>
            <a:r>
              <a:rPr lang="zh-CN" altLang="en-US">
                <a:latin typeface="Arial" panose="020B0604020202020204" pitchFamily="34" charset="0"/>
              </a:rPr>
              <a:t>”</a:t>
            </a:r>
            <a:r>
              <a:rPr lang="zh-CN" altLang="en-US"/>
              <a:t>（</a:t>
            </a:r>
            <a:r>
              <a:rPr lang="en-US" altLang="zh-CN"/>
              <a:t>3R</a:t>
            </a:r>
            <a:r>
              <a:rPr lang="zh-CN" altLang="en-US"/>
              <a:t>）同等重要</a:t>
            </a:r>
          </a:p>
          <a:p>
            <a:pPr eaLnBrk="1" hangingPunct="1"/>
            <a:r>
              <a:rPr lang="zh-CN" altLang="en-US"/>
              <a:t>计算思维涉及运用计算机科学的基础概念去求解问题、设计系统和理解人类的行为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90275D-C1BB-40D3-81F2-06655477C4BD}"/>
              </a:ext>
            </a:extLst>
          </p:cNvPr>
          <p:cNvSpPr>
            <a:spLocks noGrp="1" noRot="1" noChangeArrowheads="1"/>
          </p:cNvSpPr>
          <p:nvPr>
            <p:ph type="title"/>
          </p:nvPr>
        </p:nvSpPr>
        <p:spPr/>
        <p:txBody>
          <a:bodyPr/>
          <a:lstStyle/>
          <a:p>
            <a:pPr eaLnBrk="1" fontAlgn="auto" hangingPunct="1">
              <a:spcAft>
                <a:spcPts val="0"/>
              </a:spcAft>
              <a:defRPr/>
            </a:pPr>
            <a:r>
              <a:rPr lang="zh-CN" altLang="en-US"/>
              <a:t>什么是计算思维？</a:t>
            </a:r>
          </a:p>
        </p:txBody>
      </p:sp>
      <p:sp>
        <p:nvSpPr>
          <p:cNvPr id="14339" name="Rectangle 3">
            <a:extLst>
              <a:ext uri="{FF2B5EF4-FFF2-40B4-BE49-F238E27FC236}">
                <a16:creationId xmlns:a16="http://schemas.microsoft.com/office/drawing/2014/main" id="{85229C27-8D02-4750-8CA0-527380C70C28}"/>
              </a:ext>
            </a:extLst>
          </p:cNvPr>
          <p:cNvSpPr>
            <a:spLocks noGrp="1" noChangeArrowheads="1"/>
          </p:cNvSpPr>
          <p:nvPr>
            <p:ph idx="1"/>
          </p:nvPr>
        </p:nvSpPr>
        <p:spPr/>
        <p:txBody>
          <a:bodyPr/>
          <a:lstStyle/>
          <a:p>
            <a:pPr eaLnBrk="1" hangingPunct="1"/>
            <a:r>
              <a:rPr lang="zh-CN" altLang="en-US" b="1" i="1" dirty="0"/>
              <a:t>概念化，不是程序化</a:t>
            </a:r>
            <a:endParaRPr lang="zh-CN" altLang="en-US" dirty="0"/>
          </a:p>
          <a:p>
            <a:pPr eaLnBrk="1" hangingPunct="1"/>
            <a:r>
              <a:rPr lang="zh-CN" altLang="en-US" b="1" i="1" dirty="0"/>
              <a:t>基础的，不是机械的技能</a:t>
            </a:r>
          </a:p>
          <a:p>
            <a:pPr eaLnBrk="1" hangingPunct="1"/>
            <a:r>
              <a:rPr lang="zh-CN" altLang="en-US" b="1" i="1" dirty="0"/>
              <a:t>人的，不是计算机的思维</a:t>
            </a:r>
            <a:r>
              <a:rPr lang="zh-CN" altLang="en-US" dirty="0"/>
              <a:t> </a:t>
            </a:r>
          </a:p>
          <a:p>
            <a:pPr eaLnBrk="1" hangingPunct="1"/>
            <a:r>
              <a:rPr lang="zh-CN" altLang="en-US" b="1" i="1" dirty="0"/>
              <a:t>数学和工程思维的互补与融合</a:t>
            </a:r>
          </a:p>
          <a:p>
            <a:pPr eaLnBrk="1" hangingPunct="1"/>
            <a:r>
              <a:rPr lang="zh-CN" altLang="en-US" b="1" i="1" dirty="0"/>
              <a:t>是思想，不是人造品</a:t>
            </a:r>
            <a:endParaRPr lang="zh-CN" altLang="en-US" dirty="0"/>
          </a:p>
          <a:p>
            <a:pPr eaLnBrk="1" hangingPunct="1"/>
            <a:r>
              <a:rPr lang="zh-CN" altLang="en-US" b="1" i="1" dirty="0"/>
              <a:t>面向所有的人，所有地方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E90A-9CC7-4C18-BC0E-2CC6D6343080}"/>
              </a:ext>
            </a:extLst>
          </p:cNvPr>
          <p:cNvSpPr>
            <a:spLocks noGrp="1"/>
          </p:cNvSpPr>
          <p:nvPr>
            <p:ph type="title"/>
          </p:nvPr>
        </p:nvSpPr>
        <p:spPr/>
        <p:txBody>
          <a:bodyPr/>
          <a:lstStyle/>
          <a:p>
            <a:pPr eaLnBrk="1" fontAlgn="auto" hangingPunct="1">
              <a:spcAft>
                <a:spcPts val="0"/>
              </a:spcAft>
              <a:defRPr/>
            </a:pPr>
            <a:r>
              <a:rPr lang="zh-CN" altLang="en-US" dirty="0"/>
              <a:t>指导思想</a:t>
            </a:r>
            <a:r>
              <a:rPr lang="en-US" altLang="zh-CN" dirty="0"/>
              <a:t>(1)</a:t>
            </a:r>
            <a:endParaRPr lang="en-US" dirty="0"/>
          </a:p>
        </p:txBody>
      </p:sp>
      <p:sp>
        <p:nvSpPr>
          <p:cNvPr id="3" name="Content Placeholder 2">
            <a:extLst>
              <a:ext uri="{FF2B5EF4-FFF2-40B4-BE49-F238E27FC236}">
                <a16:creationId xmlns:a16="http://schemas.microsoft.com/office/drawing/2014/main" id="{93027139-8508-43C1-858A-44E8642ECE03}"/>
              </a:ext>
            </a:extLst>
          </p:cNvPr>
          <p:cNvSpPr>
            <a:spLocks noGrp="1"/>
          </p:cNvSpPr>
          <p:nvPr>
            <p:ph idx="1"/>
          </p:nvPr>
        </p:nvSpPr>
        <p:spPr/>
        <p:txBody>
          <a:bodyPr rtlCol="0">
            <a:normAutofit fontScale="92500" lnSpcReduction="10000"/>
          </a:bodyPr>
          <a:lstStyle/>
          <a:p>
            <a:pPr eaLnBrk="1" fontAlgn="auto" hangingPunct="1">
              <a:spcAft>
                <a:spcPts val="0"/>
              </a:spcAft>
              <a:defRPr/>
            </a:pPr>
            <a:r>
              <a:rPr lang="zh-CN" altLang="en-US" sz="1900" dirty="0">
                <a:latin typeface="楷体" panose="02010609060101010101" pitchFamily="49" charset="-122"/>
                <a:ea typeface="楷体" panose="02010609060101010101" pitchFamily="49" charset="-122"/>
              </a:rPr>
              <a:t>强化实践</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程序设计是高强度的脑力劳动，实践性极强，不是听会的、也不是看会的，而是练会的。要让学生充分上机动手编程。这可能与以往的教学安排最大的不同之处。</a:t>
            </a:r>
          </a:p>
          <a:p>
            <a:pPr eaLnBrk="1" fontAlgn="auto" hangingPunct="1">
              <a:spcAft>
                <a:spcPts val="0"/>
              </a:spcAft>
              <a:defRPr/>
            </a:pPr>
            <a:r>
              <a:rPr lang="zh-CN" altLang="en-US" sz="1900" dirty="0">
                <a:latin typeface="楷体" panose="02010609060101010101" pitchFamily="49" charset="-122"/>
                <a:ea typeface="楷体" panose="02010609060101010101" pitchFamily="49" charset="-122"/>
              </a:rPr>
              <a:t>突出重点</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重点放在思路、算法、编程构思和程序实现上</a:t>
            </a:r>
            <a:r>
              <a:rPr lang="en-US" altLang="zh-CN" sz="1700" dirty="0">
                <a:latin typeface="楷体" panose="02010609060101010101" pitchFamily="49" charset="-122"/>
                <a:ea typeface="楷体" panose="02010609060101010101" pitchFamily="49" charset="-122"/>
              </a:rPr>
              <a:t>;</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语句只是表达工具，强调抱西瓜，不拣芝麻</a:t>
            </a:r>
            <a:r>
              <a:rPr lang="en-US" altLang="zh-CN" sz="1700" dirty="0">
                <a:latin typeface="楷体" panose="02010609060101010101" pitchFamily="49" charset="-122"/>
                <a:ea typeface="楷体" panose="02010609060101010101" pitchFamily="49" charset="-122"/>
              </a:rPr>
              <a:t>;</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重在训练利用计算机编程手段分析问题和解决问题的能力。</a:t>
            </a:r>
          </a:p>
          <a:p>
            <a:pPr eaLnBrk="1" fontAlgn="auto" hangingPunct="1">
              <a:spcAft>
                <a:spcPts val="0"/>
              </a:spcAft>
              <a:defRPr/>
            </a:pPr>
            <a:r>
              <a:rPr lang="zh-CN" altLang="en-US" sz="1900" dirty="0">
                <a:latin typeface="楷体" panose="02010609060101010101" pitchFamily="49" charset="-122"/>
                <a:ea typeface="楷体" panose="02010609060101010101" pitchFamily="49" charset="-122"/>
              </a:rPr>
              <a:t>养成良好的编程习惯</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强调可读性</a:t>
            </a:r>
            <a:r>
              <a:rPr lang="en-US" altLang="zh-CN" sz="1700" dirty="0">
                <a:latin typeface="楷体" panose="02010609060101010101" pitchFamily="49" charset="-122"/>
                <a:ea typeface="楷体" panose="02010609060101010101" pitchFamily="49" charset="-122"/>
              </a:rPr>
              <a:t>;</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变量要加注释；</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程序构思要有说明；</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学会如何调试程序</a:t>
            </a:r>
            <a:r>
              <a:rPr lang="en-US" altLang="zh-CN" sz="1700" dirty="0">
                <a:latin typeface="楷体" panose="02010609060101010101" pitchFamily="49" charset="-122"/>
                <a:ea typeface="楷体" panose="02010609060101010101" pitchFamily="49" charset="-122"/>
              </a:rPr>
              <a:t>;</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尽可能优化</a:t>
            </a:r>
            <a:r>
              <a:rPr lang="en-US" altLang="zh-CN" sz="1700" dirty="0">
                <a:latin typeface="楷体" panose="02010609060101010101" pitchFamily="49" charset="-122"/>
                <a:ea typeface="楷体" panose="02010609060101010101" pitchFamily="49" charset="-122"/>
              </a:rPr>
              <a:t>;</a:t>
            </a:r>
          </a:p>
          <a:p>
            <a:pPr marL="640080" lvl="1" eaLnBrk="1" fontAlgn="auto" hangingPunct="1">
              <a:spcAft>
                <a:spcPts val="0"/>
              </a:spcAft>
              <a:defRPr/>
            </a:pPr>
            <a:r>
              <a:rPr lang="zh-CN" altLang="en-US" sz="1700" dirty="0">
                <a:latin typeface="楷体" panose="02010609060101010101" pitchFamily="49" charset="-122"/>
                <a:ea typeface="楷体" panose="02010609060101010101" pitchFamily="49" charset="-122"/>
              </a:rPr>
              <a:t>对运行结果要做正确与否的分析。</a:t>
            </a:r>
          </a:p>
          <a:p>
            <a:pPr eaLnBrk="1" fontAlgn="auto" hangingPunct="1">
              <a:spcAft>
                <a:spcPts val="0"/>
              </a:spcAft>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023E-4799-489C-AF16-F4B28DD0C75D}"/>
              </a:ext>
            </a:extLst>
          </p:cNvPr>
          <p:cNvSpPr>
            <a:spLocks noGrp="1"/>
          </p:cNvSpPr>
          <p:nvPr>
            <p:ph type="title"/>
          </p:nvPr>
        </p:nvSpPr>
        <p:spPr/>
        <p:txBody>
          <a:bodyPr/>
          <a:lstStyle/>
          <a:p>
            <a:pPr eaLnBrk="1" fontAlgn="auto" hangingPunct="1">
              <a:spcAft>
                <a:spcPts val="0"/>
              </a:spcAft>
              <a:defRPr/>
            </a:pPr>
            <a:r>
              <a:rPr lang="zh-CN" altLang="en-US" dirty="0"/>
              <a:t>指导思想</a:t>
            </a:r>
            <a:r>
              <a:rPr lang="en-US" altLang="zh-CN" dirty="0"/>
              <a:t>(2)</a:t>
            </a:r>
            <a:endParaRPr lang="en-US" dirty="0"/>
          </a:p>
        </p:txBody>
      </p:sp>
      <p:sp>
        <p:nvSpPr>
          <p:cNvPr id="3" name="Content Placeholder 2">
            <a:extLst>
              <a:ext uri="{FF2B5EF4-FFF2-40B4-BE49-F238E27FC236}">
                <a16:creationId xmlns:a16="http://schemas.microsoft.com/office/drawing/2014/main" id="{B695768F-1D94-4074-A751-893E17CBAD0F}"/>
              </a:ext>
            </a:extLst>
          </p:cNvPr>
          <p:cNvSpPr>
            <a:spLocks noGrp="1"/>
          </p:cNvSpPr>
          <p:nvPr>
            <p:ph idx="1"/>
          </p:nvPr>
        </p:nvSpPr>
        <p:spPr/>
        <p:txBody>
          <a:bodyPr rtlCol="0">
            <a:normAutofit lnSpcReduction="10000"/>
          </a:bodyPr>
          <a:lstStyle/>
          <a:p>
            <a:pPr eaLnBrk="1" fontAlgn="auto" hangingPunct="1">
              <a:spcAft>
                <a:spcPts val="0"/>
              </a:spcAft>
              <a:defRPr/>
            </a:pPr>
            <a:r>
              <a:rPr lang="zh-CN" altLang="en-US" dirty="0"/>
              <a:t>考试方法</a:t>
            </a:r>
          </a:p>
          <a:p>
            <a:pPr marL="640080" lvl="1" eaLnBrk="1" fontAlgn="auto" hangingPunct="1">
              <a:spcAft>
                <a:spcPts val="0"/>
              </a:spcAft>
              <a:defRPr/>
            </a:pPr>
            <a:r>
              <a:rPr lang="zh-CN" altLang="en-US" dirty="0"/>
              <a:t>笔试与上机解题相结合</a:t>
            </a:r>
          </a:p>
          <a:p>
            <a:pPr marL="640080" lvl="1" eaLnBrk="1" fontAlgn="auto" hangingPunct="1">
              <a:spcAft>
                <a:spcPts val="0"/>
              </a:spcAft>
              <a:defRPr/>
            </a:pPr>
            <a:r>
              <a:rPr lang="zh-CN" altLang="en-US" dirty="0"/>
              <a:t>上机解题，自动测试</a:t>
            </a:r>
          </a:p>
          <a:p>
            <a:pPr marL="640080" lvl="1" eaLnBrk="1" fontAlgn="auto" hangingPunct="1">
              <a:spcAft>
                <a:spcPts val="0"/>
              </a:spcAft>
              <a:defRPr/>
            </a:pPr>
            <a:r>
              <a:rPr lang="zh-CN" altLang="en-US" dirty="0"/>
              <a:t>不计失败，只计成功</a:t>
            </a:r>
          </a:p>
          <a:p>
            <a:pPr eaLnBrk="1" fontAlgn="auto" hangingPunct="1">
              <a:spcAft>
                <a:spcPts val="0"/>
              </a:spcAft>
              <a:defRPr/>
            </a:pPr>
            <a:r>
              <a:rPr lang="zh-CN" altLang="en-US" dirty="0"/>
              <a:t>学习方法</a:t>
            </a:r>
          </a:p>
          <a:p>
            <a:pPr marL="640080" lvl="1" eaLnBrk="1" fontAlgn="auto" hangingPunct="1">
              <a:spcAft>
                <a:spcPts val="0"/>
              </a:spcAft>
              <a:defRPr/>
            </a:pPr>
            <a:r>
              <a:rPr lang="zh-CN" altLang="en-US" dirty="0"/>
              <a:t>动手动脑，在理论指导下实践</a:t>
            </a:r>
          </a:p>
          <a:p>
            <a:pPr marL="640080" lvl="1" eaLnBrk="1" fontAlgn="auto" hangingPunct="1">
              <a:spcAft>
                <a:spcPts val="0"/>
              </a:spcAft>
              <a:defRPr/>
            </a:pPr>
            <a:r>
              <a:rPr lang="zh-CN" altLang="en-US" dirty="0"/>
              <a:t>注重学习思路，总结思路</a:t>
            </a:r>
          </a:p>
          <a:p>
            <a:pPr marL="640080" lvl="1" eaLnBrk="1" fontAlgn="auto" hangingPunct="1">
              <a:spcAft>
                <a:spcPts val="0"/>
              </a:spcAft>
              <a:defRPr/>
            </a:pPr>
            <a:r>
              <a:rPr lang="zh-CN" altLang="en-US" dirty="0"/>
              <a:t>倡导：做学问，要又学又问</a:t>
            </a:r>
          </a:p>
          <a:p>
            <a:pPr marL="640080" lvl="1" eaLnBrk="1" fontAlgn="auto" hangingPunct="1">
              <a:spcAft>
                <a:spcPts val="0"/>
              </a:spcAft>
              <a:defRPr/>
            </a:pPr>
            <a:r>
              <a:rPr lang="zh-CN" altLang="en-US" dirty="0"/>
              <a:t>倡导：“自学、动手、应用、上网”</a:t>
            </a:r>
          </a:p>
          <a:p>
            <a:pPr marL="640080" lvl="1" eaLnBrk="1" fontAlgn="auto" hangingPunct="1">
              <a:spcAft>
                <a:spcPts val="0"/>
              </a:spcAft>
              <a:defRPr/>
            </a:pPr>
            <a:r>
              <a:rPr lang="zh-CN" altLang="en-US" dirty="0"/>
              <a:t>倡导：实践出真知。在编写大量程序之后，才能感到运用自如。</a:t>
            </a:r>
          </a:p>
          <a:p>
            <a:pPr eaLnBrk="1" fontAlgn="auto" hangingPunct="1">
              <a:spcAft>
                <a:spcPts val="0"/>
              </a:spcAft>
              <a:defRPr/>
            </a:pPr>
            <a:r>
              <a:rPr lang="zh-CN" altLang="en-US" dirty="0"/>
              <a:t>学习心态</a:t>
            </a:r>
          </a:p>
          <a:p>
            <a:pPr marL="640080" lvl="1" eaLnBrk="1" fontAlgn="auto" hangingPunct="1">
              <a:spcAft>
                <a:spcPts val="0"/>
              </a:spcAft>
              <a:defRPr/>
            </a:pPr>
            <a:r>
              <a:rPr lang="zh-CN" altLang="en-US" dirty="0"/>
              <a:t>“自立、自信、自尊、自强”</a:t>
            </a:r>
          </a:p>
          <a:p>
            <a:pPr marL="640080" lvl="1" eaLnBrk="1" fontAlgn="auto" hangingPunct="1">
              <a:spcAft>
                <a:spcPts val="0"/>
              </a:spcAft>
              <a:defRPr/>
            </a:pPr>
            <a:r>
              <a:rPr lang="zh-CN" altLang="en-US" dirty="0"/>
              <a:t> 要有战胜困难的勇气和信心</a:t>
            </a:r>
          </a:p>
          <a:p>
            <a:pPr eaLnBrk="1" fontAlgn="auto" hangingPunct="1">
              <a:spcAft>
                <a:spcPts val="0"/>
              </a:spcAft>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018D-85A5-4C86-9753-88D1A512A366}"/>
              </a:ext>
            </a:extLst>
          </p:cNvPr>
          <p:cNvSpPr>
            <a:spLocks noGrp="1"/>
          </p:cNvSpPr>
          <p:nvPr>
            <p:ph type="title"/>
          </p:nvPr>
        </p:nvSpPr>
        <p:spPr/>
        <p:txBody>
          <a:bodyPr/>
          <a:lstStyle/>
          <a:p>
            <a:pPr eaLnBrk="1" fontAlgn="auto" hangingPunct="1">
              <a:spcAft>
                <a:spcPts val="0"/>
              </a:spcAft>
              <a:defRPr/>
            </a:pPr>
            <a:r>
              <a:rPr lang="zh-CN" altLang="en-US" dirty="0"/>
              <a:t>教学安排</a:t>
            </a:r>
            <a:endParaRPr lang="en-US" dirty="0"/>
          </a:p>
        </p:txBody>
      </p:sp>
      <p:sp>
        <p:nvSpPr>
          <p:cNvPr id="3" name="Content Placeholder 2">
            <a:extLst>
              <a:ext uri="{FF2B5EF4-FFF2-40B4-BE49-F238E27FC236}">
                <a16:creationId xmlns:a16="http://schemas.microsoft.com/office/drawing/2014/main" id="{7031368A-8CAA-421B-8C95-E144E08E5C85}"/>
              </a:ext>
            </a:extLst>
          </p:cNvPr>
          <p:cNvSpPr>
            <a:spLocks noGrp="1"/>
          </p:cNvSpPr>
          <p:nvPr>
            <p:ph idx="1"/>
          </p:nvPr>
        </p:nvSpPr>
        <p:spPr/>
        <p:txBody>
          <a:bodyPr rtlCol="0">
            <a:normAutofit lnSpcReduction="10000"/>
          </a:bodyPr>
          <a:lstStyle/>
          <a:p>
            <a:pPr marL="571500" indent="-457200" eaLnBrk="1" fontAlgn="auto" hangingPunct="1">
              <a:spcAft>
                <a:spcPts val="0"/>
              </a:spcAft>
              <a:buFont typeface="+mj-lt"/>
              <a:buAutoNum type="arabicPeriod"/>
              <a:defRPr/>
            </a:pPr>
            <a:r>
              <a:rPr lang="zh-CN" altLang="en-US" dirty="0"/>
              <a:t>概论：程序设计的基本概念与基本方法；怎样才能学好这门基础课</a:t>
            </a:r>
          </a:p>
          <a:p>
            <a:pPr marL="571500" indent="-457200" eaLnBrk="1" fontAlgn="auto" hangingPunct="1">
              <a:spcAft>
                <a:spcPts val="0"/>
              </a:spcAft>
              <a:buFont typeface="+mj-lt"/>
              <a:buAutoNum type="arabicPeriod"/>
              <a:defRPr/>
            </a:pPr>
            <a:r>
              <a:rPr lang="zh-CN" altLang="en-US" dirty="0"/>
              <a:t>程序的基本结构</a:t>
            </a:r>
          </a:p>
          <a:p>
            <a:pPr marL="571500" indent="-457200" eaLnBrk="1" fontAlgn="auto" hangingPunct="1">
              <a:spcAft>
                <a:spcPts val="0"/>
              </a:spcAft>
              <a:buFont typeface="+mj-lt"/>
              <a:buAutoNum type="arabicPeriod"/>
              <a:defRPr/>
            </a:pPr>
            <a:r>
              <a:rPr lang="zh-CN" altLang="en-US" dirty="0"/>
              <a:t>编程关键：逻辑思维与问题求解。人是怎样让计算机帮助自己解题的</a:t>
            </a:r>
          </a:p>
          <a:p>
            <a:pPr marL="571500" indent="-457200" eaLnBrk="1" fontAlgn="auto" hangingPunct="1">
              <a:spcAft>
                <a:spcPts val="0"/>
              </a:spcAft>
              <a:buFont typeface="+mj-lt"/>
              <a:buAutoNum type="arabicPeriod"/>
              <a:defRPr/>
            </a:pPr>
            <a:r>
              <a:rPr lang="zh-CN" altLang="en-US" dirty="0"/>
              <a:t>数据的组织方式一：数组</a:t>
            </a:r>
          </a:p>
          <a:p>
            <a:pPr marL="571500" indent="-457200" eaLnBrk="1" fontAlgn="auto" hangingPunct="1">
              <a:spcAft>
                <a:spcPts val="0"/>
              </a:spcAft>
              <a:buFont typeface="+mj-lt"/>
              <a:buAutoNum type="arabicPeriod"/>
              <a:defRPr/>
            </a:pPr>
            <a:r>
              <a:rPr lang="zh-CN" altLang="en-US" dirty="0"/>
              <a:t>模块化：函数与函数调用</a:t>
            </a:r>
            <a:endParaRPr lang="en-US" altLang="zh-CN" dirty="0"/>
          </a:p>
          <a:p>
            <a:pPr marL="571500" indent="-457200" eaLnBrk="1" fontAlgn="auto" hangingPunct="1">
              <a:spcAft>
                <a:spcPts val="0"/>
              </a:spcAft>
              <a:buFont typeface="+mj-lt"/>
              <a:buAutoNum type="arabicPeriod"/>
              <a:defRPr/>
            </a:pPr>
            <a:r>
              <a:rPr lang="zh-CN" altLang="en-US" dirty="0"/>
              <a:t>分治思想：递归算法及其实现</a:t>
            </a:r>
          </a:p>
          <a:p>
            <a:pPr marL="571500" indent="-457200" eaLnBrk="1" fontAlgn="auto" hangingPunct="1">
              <a:spcAft>
                <a:spcPts val="0"/>
              </a:spcAft>
              <a:buFont typeface="+mj-lt"/>
              <a:buAutoNum type="arabicPeriod"/>
              <a:defRPr/>
            </a:pPr>
            <a:r>
              <a:rPr lang="zh-CN" altLang="en-US" dirty="0"/>
              <a:t>逻辑指代与物理指代：指针</a:t>
            </a:r>
          </a:p>
          <a:p>
            <a:pPr marL="571500" indent="-457200" eaLnBrk="1" fontAlgn="auto" hangingPunct="1">
              <a:spcAft>
                <a:spcPts val="0"/>
              </a:spcAft>
              <a:buFont typeface="+mj-lt"/>
              <a:buAutoNum type="arabicPeriod"/>
              <a:defRPr/>
            </a:pPr>
            <a:r>
              <a:rPr lang="zh-CN" altLang="en-US" dirty="0"/>
              <a:t>数据的组织方式：文件，数据的永久存储与重复使用</a:t>
            </a:r>
            <a:endParaRPr lang="en-US" altLang="zh-CN" dirty="0"/>
          </a:p>
          <a:p>
            <a:pPr marL="571500" indent="-457200" eaLnBrk="1" fontAlgn="auto" hangingPunct="1">
              <a:spcAft>
                <a:spcPts val="0"/>
              </a:spcAft>
              <a:buFont typeface="+mj-lt"/>
              <a:buAutoNum type="arabicPeriod"/>
              <a:defRPr/>
            </a:pPr>
            <a:r>
              <a:rPr lang="zh-CN" altLang="en-US" dirty="0"/>
              <a:t>数据的组织方式二：链表</a:t>
            </a:r>
          </a:p>
          <a:p>
            <a:pPr eaLnBrk="1" fontAlgn="auto" hangingPunct="1">
              <a:spcAft>
                <a:spcPts val="0"/>
              </a:spcAft>
              <a:defRPr/>
            </a:pPr>
            <a:endParaRPr lang="zh-CN" altLang="en-US" dirty="0"/>
          </a:p>
          <a:p>
            <a:pPr eaLnBrk="1" fontAlgn="auto" hangingPunct="1">
              <a:spcAft>
                <a:spcPts val="0"/>
              </a:spcAft>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5E2A-D32E-47C9-9B44-C2C7B4895706}"/>
              </a:ext>
            </a:extLst>
          </p:cNvPr>
          <p:cNvSpPr>
            <a:spLocks noGrp="1"/>
          </p:cNvSpPr>
          <p:nvPr>
            <p:ph type="title"/>
          </p:nvPr>
        </p:nvSpPr>
        <p:spPr/>
        <p:txBody>
          <a:bodyPr/>
          <a:lstStyle/>
          <a:p>
            <a:pPr eaLnBrk="1" fontAlgn="auto" hangingPunct="1">
              <a:spcAft>
                <a:spcPts val="0"/>
              </a:spcAft>
              <a:defRPr/>
            </a:pPr>
            <a:r>
              <a:rPr lang="zh-CN" altLang="en-US" dirty="0"/>
              <a:t>练习、上机考试系统</a:t>
            </a:r>
            <a:endParaRPr lang="en-US" dirty="0"/>
          </a:p>
        </p:txBody>
      </p:sp>
      <p:sp>
        <p:nvSpPr>
          <p:cNvPr id="18435" name="Content Placeholder 2">
            <a:extLst>
              <a:ext uri="{FF2B5EF4-FFF2-40B4-BE49-F238E27FC236}">
                <a16:creationId xmlns:a16="http://schemas.microsoft.com/office/drawing/2014/main" id="{F862F5B6-8EA9-4E69-A352-AE68AA84CF35}"/>
              </a:ext>
            </a:extLst>
          </p:cNvPr>
          <p:cNvSpPr>
            <a:spLocks noGrp="1"/>
          </p:cNvSpPr>
          <p:nvPr>
            <p:ph idx="1"/>
          </p:nvPr>
        </p:nvSpPr>
        <p:spPr/>
        <p:txBody>
          <a:bodyPr/>
          <a:lstStyle/>
          <a:p>
            <a:pPr eaLnBrk="1" hangingPunct="1"/>
            <a:r>
              <a:rPr lang="en-US" altLang="en-US">
                <a:hlinkClick r:id="rId2"/>
              </a:rPr>
              <a:t>http://202.112.113.8</a:t>
            </a:r>
            <a:endParaRPr lang="en-US" altLang="en-US"/>
          </a:p>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83D3-6F4A-403B-B111-BBDD68320BF9}"/>
              </a:ext>
            </a:extLst>
          </p:cNvPr>
          <p:cNvSpPr>
            <a:spLocks noGrp="1"/>
          </p:cNvSpPr>
          <p:nvPr>
            <p:ph type="title"/>
          </p:nvPr>
        </p:nvSpPr>
        <p:spPr/>
        <p:txBody>
          <a:bodyPr/>
          <a:lstStyle/>
          <a:p>
            <a:pPr eaLnBrk="1" fontAlgn="auto" hangingPunct="1">
              <a:spcAft>
                <a:spcPts val="0"/>
              </a:spcAft>
              <a:defRPr/>
            </a:pPr>
            <a:r>
              <a:rPr lang="zh-CN" altLang="en-US" dirty="0"/>
              <a:t>课程信息</a:t>
            </a:r>
            <a:endParaRPr lang="en-US" dirty="0"/>
          </a:p>
        </p:txBody>
      </p:sp>
      <p:sp>
        <p:nvSpPr>
          <p:cNvPr id="3075" name="Content Placeholder 2">
            <a:extLst>
              <a:ext uri="{FF2B5EF4-FFF2-40B4-BE49-F238E27FC236}">
                <a16:creationId xmlns:a16="http://schemas.microsoft.com/office/drawing/2014/main" id="{4737D40D-F4EB-4805-8BB1-26A2776C7DB2}"/>
              </a:ext>
            </a:extLst>
          </p:cNvPr>
          <p:cNvSpPr>
            <a:spLocks noGrp="1"/>
          </p:cNvSpPr>
          <p:nvPr>
            <p:ph idx="1"/>
          </p:nvPr>
        </p:nvSpPr>
        <p:spPr>
          <a:xfrm>
            <a:off x="685800" y="2121408"/>
            <a:ext cx="7772400" cy="4251960"/>
          </a:xfrm>
        </p:spPr>
        <p:txBody>
          <a:bodyPr>
            <a:normAutofit/>
          </a:bodyPr>
          <a:lstStyle/>
          <a:p>
            <a:pPr eaLnBrk="1" hangingPunct="1"/>
            <a:r>
              <a:rPr lang="zh-CN" altLang="en-US" dirty="0"/>
              <a:t>主讲教师：孙辉</a:t>
            </a:r>
          </a:p>
          <a:p>
            <a:pPr lvl="1" eaLnBrk="1" hangingPunct="1"/>
            <a:r>
              <a:rPr lang="zh-CN" altLang="en-US" dirty="0"/>
              <a:t>中国人民大学，信息学院，计算机系</a:t>
            </a:r>
          </a:p>
          <a:p>
            <a:pPr lvl="1" eaLnBrk="1" hangingPunct="1"/>
            <a:r>
              <a:rPr lang="zh-CN" altLang="en-US" dirty="0"/>
              <a:t>办公室：信息楼</a:t>
            </a:r>
            <a:r>
              <a:rPr lang="en-US" altLang="zh-CN" dirty="0"/>
              <a:t>429</a:t>
            </a:r>
          </a:p>
          <a:p>
            <a:pPr lvl="1" eaLnBrk="1" hangingPunct="1"/>
            <a:r>
              <a:rPr lang="zh-CN" altLang="en-US" dirty="0"/>
              <a:t>电  话：</a:t>
            </a:r>
            <a:r>
              <a:rPr lang="en-US" altLang="zh-CN" dirty="0"/>
              <a:t>62514110</a:t>
            </a:r>
          </a:p>
          <a:p>
            <a:pPr lvl="1" eaLnBrk="1" hangingPunct="1"/>
            <a:r>
              <a:rPr lang="zh-CN" altLang="en-US" dirty="0"/>
              <a:t>课程答疑信箱：</a:t>
            </a:r>
            <a:r>
              <a:rPr lang="en-US" altLang="zh-CN" dirty="0">
                <a:hlinkClick r:id="rId3"/>
              </a:rPr>
              <a:t>ruc.cs.cpp@gmail.com</a:t>
            </a:r>
            <a:endParaRPr lang="en-US" altLang="zh-CN" dirty="0"/>
          </a:p>
          <a:p>
            <a:pPr lvl="1" eaLnBrk="1" hangingPunct="1"/>
            <a:r>
              <a:rPr lang="zh-CN" altLang="en-US" dirty="0"/>
              <a:t>课程讲义</a:t>
            </a:r>
            <a:r>
              <a:rPr lang="en-US" altLang="zh-CN" dirty="0"/>
              <a:t>&amp;</a:t>
            </a:r>
            <a:r>
              <a:rPr lang="zh-CN" altLang="en-US" dirty="0"/>
              <a:t>题库：</a:t>
            </a:r>
            <a:endParaRPr lang="en-US" altLang="zh-CN" dirty="0"/>
          </a:p>
          <a:p>
            <a:pPr lvl="2"/>
            <a:r>
              <a:rPr lang="en-US" altLang="en-US" dirty="0">
                <a:hlinkClick r:id="rId4"/>
              </a:rPr>
              <a:t>http://202.112.113.8</a:t>
            </a:r>
            <a:r>
              <a:rPr lang="en-US" altLang="en-US" dirty="0"/>
              <a:t>  </a:t>
            </a:r>
            <a:r>
              <a:rPr lang="zh-CN" altLang="en-US" dirty="0"/>
              <a:t>统一导入账号，用户名为学号（校内可以访问）</a:t>
            </a:r>
            <a:endParaRPr lang="en-US" altLang="zh-CN" dirty="0"/>
          </a:p>
          <a:p>
            <a:pPr lvl="1" eaLnBrk="1" hangingPunct="1"/>
            <a:r>
              <a:rPr lang="zh-CN" altLang="en-US" dirty="0"/>
              <a:t>课程题库：</a:t>
            </a:r>
            <a:endParaRPr lang="en-US" altLang="zh-CN" dirty="0"/>
          </a:p>
          <a:p>
            <a:pPr lvl="2"/>
            <a:r>
              <a:rPr lang="en-US" altLang="en-US" dirty="0">
                <a:hlinkClick r:id="rId4"/>
              </a:rPr>
              <a:t>http://202.112.113.8</a:t>
            </a:r>
            <a:endParaRPr lang="en-US" altLang="en-US" dirty="0">
              <a:hlinkClick r:id="rId5"/>
            </a:endParaRPr>
          </a:p>
          <a:p>
            <a:pPr lvl="2" eaLnBrk="1" hangingPunct="1"/>
            <a:r>
              <a:rPr lang="en-US" altLang="en-US" dirty="0">
                <a:hlinkClick r:id="rId5"/>
              </a:rPr>
              <a:t>http://202.112.113.118/JudgeOnline/</a:t>
            </a:r>
            <a:endParaRPr lang="en-US" altLang="zh-CN" dirty="0"/>
          </a:p>
          <a:p>
            <a:pPr marL="548640" lvl="2" indent="0" eaLnBrk="1" hangingPunct="1">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536B-5888-4AB3-9131-8E0830A6A864}"/>
              </a:ext>
            </a:extLst>
          </p:cNvPr>
          <p:cNvSpPr>
            <a:spLocks noGrp="1"/>
          </p:cNvSpPr>
          <p:nvPr>
            <p:ph type="title"/>
          </p:nvPr>
        </p:nvSpPr>
        <p:spPr/>
        <p:txBody>
          <a:bodyPr/>
          <a:lstStyle/>
          <a:p>
            <a:pPr eaLnBrk="1" fontAlgn="auto" hangingPunct="1">
              <a:spcAft>
                <a:spcPts val="0"/>
              </a:spcAft>
              <a:defRPr/>
            </a:pPr>
            <a:r>
              <a:rPr lang="zh-CN" altLang="en-US" dirty="0"/>
              <a:t>上机安排</a:t>
            </a:r>
            <a:endParaRPr lang="en-US" dirty="0"/>
          </a:p>
        </p:txBody>
      </p:sp>
      <p:sp>
        <p:nvSpPr>
          <p:cNvPr id="4099" name="Content Placeholder 2">
            <a:extLst>
              <a:ext uri="{FF2B5EF4-FFF2-40B4-BE49-F238E27FC236}">
                <a16:creationId xmlns:a16="http://schemas.microsoft.com/office/drawing/2014/main" id="{95B09533-5516-45BD-9B26-3F656B4CE172}"/>
              </a:ext>
            </a:extLst>
          </p:cNvPr>
          <p:cNvSpPr>
            <a:spLocks noGrp="1"/>
          </p:cNvSpPr>
          <p:nvPr>
            <p:ph idx="1"/>
          </p:nvPr>
        </p:nvSpPr>
        <p:spPr/>
        <p:txBody>
          <a:bodyPr/>
          <a:lstStyle/>
          <a:p>
            <a:pPr eaLnBrk="1" hangingPunct="1"/>
            <a:r>
              <a:rPr lang="zh-CN" altLang="en-US" dirty="0"/>
              <a:t>时间：</a:t>
            </a:r>
            <a:endParaRPr lang="en-US" altLang="zh-CN" dirty="0"/>
          </a:p>
          <a:p>
            <a:pPr lvl="1" eaLnBrk="1" hangingPunct="1"/>
            <a:r>
              <a:rPr lang="zh-CN" altLang="en-US" dirty="0"/>
              <a:t>周三晚上</a:t>
            </a:r>
            <a:r>
              <a:rPr lang="en-US" altLang="zh-CN" dirty="0"/>
              <a:t>18:00-20:30</a:t>
            </a:r>
            <a:r>
              <a:rPr lang="zh-CN" altLang="en-US" dirty="0"/>
              <a:t>（？）</a:t>
            </a:r>
            <a:endParaRPr lang="en-US" altLang="zh-CN" dirty="0"/>
          </a:p>
          <a:p>
            <a:pPr lvl="1" eaLnBrk="1" hangingPunct="1"/>
            <a:r>
              <a:rPr lang="zh-CN" altLang="en-US" dirty="0"/>
              <a:t>从</a:t>
            </a:r>
            <a:r>
              <a:rPr lang="en-US" altLang="zh-CN" dirty="0"/>
              <a:t>9</a:t>
            </a:r>
            <a:r>
              <a:rPr lang="zh-CN" altLang="en-US" dirty="0"/>
              <a:t>月</a:t>
            </a:r>
            <a:r>
              <a:rPr lang="en-US" altLang="zh-CN" dirty="0"/>
              <a:t>25</a:t>
            </a:r>
            <a:r>
              <a:rPr lang="zh-CN" altLang="en-US" dirty="0"/>
              <a:t>日开始</a:t>
            </a:r>
            <a:endParaRPr lang="en-US" altLang="zh-CN" dirty="0"/>
          </a:p>
          <a:p>
            <a:pPr lvl="1" eaLnBrk="1" hangingPunct="1"/>
            <a:endParaRPr lang="en-US" altLang="zh-CN" dirty="0"/>
          </a:p>
          <a:p>
            <a:pPr eaLnBrk="1" hangingPunct="1"/>
            <a:r>
              <a:rPr lang="zh-CN" altLang="en-US" dirty="0"/>
              <a:t>地点：理工配楼</a:t>
            </a:r>
            <a:r>
              <a:rPr lang="en-US" altLang="zh-CN" dirty="0"/>
              <a:t>2</a:t>
            </a:r>
            <a:r>
              <a:rPr lang="zh-CN" altLang="en-US" dirty="0"/>
              <a:t>层机房</a:t>
            </a:r>
          </a:p>
          <a:p>
            <a:pPr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6E0819BF-CA73-4C04-BA25-69F73D339119}"/>
              </a:ext>
            </a:extLst>
          </p:cNvPr>
          <p:cNvSpPr>
            <a:spLocks noGrp="1" noChangeArrowheads="1"/>
          </p:cNvSpPr>
          <p:nvPr>
            <p:ph type="title"/>
          </p:nvPr>
        </p:nvSpPr>
        <p:spPr/>
        <p:txBody>
          <a:bodyPr/>
          <a:lstStyle/>
          <a:p>
            <a:pPr eaLnBrk="1" fontAlgn="auto" hangingPunct="1">
              <a:spcAft>
                <a:spcPts val="0"/>
              </a:spcAft>
              <a:defRPr/>
            </a:pPr>
            <a:r>
              <a:rPr lang="zh-CN" altLang="en-US"/>
              <a:t>预备知识</a:t>
            </a:r>
          </a:p>
        </p:txBody>
      </p:sp>
      <p:sp>
        <p:nvSpPr>
          <p:cNvPr id="5123" name="Rectangle 3">
            <a:extLst>
              <a:ext uri="{FF2B5EF4-FFF2-40B4-BE49-F238E27FC236}">
                <a16:creationId xmlns:a16="http://schemas.microsoft.com/office/drawing/2014/main" id="{510A6998-51A1-42BC-A7B9-5AD8624F70AF}"/>
              </a:ext>
            </a:extLst>
          </p:cNvPr>
          <p:cNvSpPr>
            <a:spLocks noGrp="1" noChangeArrowheads="1"/>
          </p:cNvSpPr>
          <p:nvPr>
            <p:ph idx="1"/>
          </p:nvPr>
        </p:nvSpPr>
        <p:spPr/>
        <p:txBody>
          <a:bodyPr/>
          <a:lstStyle/>
          <a:p>
            <a:pPr eaLnBrk="1" hangingPunct="1"/>
            <a:r>
              <a:rPr lang="zh-CN" altLang="en-US"/>
              <a:t>要求学生具有计算机操作的基本技能，能够较熟练地使用</a:t>
            </a:r>
            <a:r>
              <a:rPr lang="en-US" altLang="zh-CN"/>
              <a:t>Windows</a:t>
            </a:r>
            <a:r>
              <a:rPr lang="zh-CN" altLang="en-US"/>
              <a:t>操作系统；</a:t>
            </a:r>
          </a:p>
          <a:p>
            <a:pPr eaLnBrk="1" hangingPunct="1"/>
            <a:r>
              <a:rPr lang="zh-CN" altLang="en-US"/>
              <a:t>能够通过</a:t>
            </a:r>
            <a:r>
              <a:rPr lang="en-US" altLang="zh-CN"/>
              <a:t>email</a:t>
            </a:r>
            <a:r>
              <a:rPr lang="zh-CN" altLang="en-US"/>
              <a:t>与教师、助教交流</a:t>
            </a:r>
          </a:p>
          <a:p>
            <a:pPr eaLnBrk="1" hangingPunct="1"/>
            <a:r>
              <a:rPr lang="zh-CN" altLang="en-US"/>
              <a:t>能够使用常用的字处理软件（如：</a:t>
            </a:r>
            <a:r>
              <a:rPr lang="en-US" altLang="zh-CN"/>
              <a:t>Microsoft Word, Powerpoint</a:t>
            </a:r>
            <a:r>
              <a:rPr lang="zh-CN" altLang="en-US"/>
              <a:t>）编写实验报告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ADBD-17C2-4C45-982A-7636E579379B}"/>
              </a:ext>
            </a:extLst>
          </p:cNvPr>
          <p:cNvSpPr>
            <a:spLocks noGrp="1"/>
          </p:cNvSpPr>
          <p:nvPr>
            <p:ph type="title"/>
          </p:nvPr>
        </p:nvSpPr>
        <p:spPr/>
        <p:txBody>
          <a:bodyPr/>
          <a:lstStyle/>
          <a:p>
            <a:r>
              <a:rPr lang="zh-CN" altLang="en-US" dirty="0">
                <a:solidFill>
                  <a:srgbClr val="FF0000"/>
                </a:solidFill>
              </a:rPr>
              <a:t>参考资料</a:t>
            </a:r>
            <a:endParaRPr lang="en-US" dirty="0"/>
          </a:p>
        </p:txBody>
      </p:sp>
      <p:sp>
        <p:nvSpPr>
          <p:cNvPr id="3" name="Content Placeholder 2">
            <a:extLst>
              <a:ext uri="{FF2B5EF4-FFF2-40B4-BE49-F238E27FC236}">
                <a16:creationId xmlns:a16="http://schemas.microsoft.com/office/drawing/2014/main" id="{92DB54C8-A314-44B0-BE57-312BBDE1566D}"/>
              </a:ext>
            </a:extLst>
          </p:cNvPr>
          <p:cNvSpPr>
            <a:spLocks noGrp="1"/>
          </p:cNvSpPr>
          <p:nvPr>
            <p:ph idx="1"/>
          </p:nvPr>
        </p:nvSpPr>
        <p:spPr/>
        <p:txBody>
          <a:bodyPr/>
          <a:lstStyle/>
          <a:p>
            <a:pPr>
              <a:defRPr/>
            </a:pPr>
            <a:r>
              <a:rPr lang="en-US" altLang="zh-CN" dirty="0"/>
              <a:t>《</a:t>
            </a:r>
            <a:r>
              <a:rPr lang="zh-CN" altLang="en-US" dirty="0"/>
              <a:t>程序设计基础</a:t>
            </a:r>
            <a:r>
              <a:rPr lang="en-US" altLang="zh-CN" dirty="0"/>
              <a:t>》</a:t>
            </a:r>
            <a:r>
              <a:rPr lang="zh-CN" altLang="en-US" dirty="0"/>
              <a:t>第</a:t>
            </a:r>
            <a:r>
              <a:rPr lang="en-US" altLang="zh-CN" dirty="0"/>
              <a:t>2</a:t>
            </a:r>
            <a:r>
              <a:rPr lang="zh-CN" altLang="en-US" dirty="0"/>
              <a:t>版，吴文虎 著，清华大学出版</a:t>
            </a:r>
            <a:endParaRPr lang="en-US" altLang="zh-CN" dirty="0"/>
          </a:p>
          <a:p>
            <a:pPr>
              <a:defRPr/>
            </a:pPr>
            <a:r>
              <a:rPr lang="en-US" altLang="zh-CN" dirty="0"/>
              <a:t>《C++ </a:t>
            </a:r>
            <a:r>
              <a:rPr lang="zh-CN" altLang="en-US" dirty="0"/>
              <a:t>大学教程</a:t>
            </a:r>
            <a:r>
              <a:rPr lang="en-US" altLang="zh-CN" dirty="0"/>
              <a:t>》</a:t>
            </a:r>
            <a:r>
              <a:rPr lang="zh-CN" altLang="en-US" dirty="0"/>
              <a:t>（ 第二版），</a:t>
            </a:r>
            <a:r>
              <a:rPr lang="en-US" altLang="zh-CN" dirty="0"/>
              <a:t>Harvey M. </a:t>
            </a:r>
            <a:r>
              <a:rPr lang="en-US" altLang="zh-CN" dirty="0" err="1"/>
              <a:t>Deitel</a:t>
            </a:r>
            <a:r>
              <a:rPr lang="zh-CN" altLang="en-US" dirty="0"/>
              <a:t>，</a:t>
            </a:r>
            <a:r>
              <a:rPr lang="en-US" altLang="zh-CN" dirty="0"/>
              <a:t>Paul James </a:t>
            </a:r>
            <a:r>
              <a:rPr lang="en-US" altLang="zh-CN" dirty="0" err="1"/>
              <a:t>Deitel</a:t>
            </a:r>
            <a:r>
              <a:rPr lang="zh-CN" altLang="en-US" dirty="0"/>
              <a:t>，邱仲潘  等译，电子工业出版社，</a:t>
            </a:r>
            <a:r>
              <a:rPr lang="en-US" altLang="zh-CN" dirty="0"/>
              <a:t>2004   </a:t>
            </a:r>
          </a:p>
          <a:p>
            <a:pPr>
              <a:defRPr/>
            </a:pPr>
            <a:r>
              <a:rPr lang="en-US" altLang="zh-CN" dirty="0"/>
              <a:t>《</a:t>
            </a:r>
            <a:r>
              <a:rPr lang="zh-CN" altLang="en-US" dirty="0"/>
              <a:t>计算机程序的构造与解释</a:t>
            </a:r>
            <a:r>
              <a:rPr lang="en-US" altLang="zh-CN" dirty="0"/>
              <a:t>》</a:t>
            </a:r>
            <a:r>
              <a:rPr lang="zh-CN" altLang="en-US" dirty="0"/>
              <a:t>，裘宗燕 译，机械工业出版社，</a:t>
            </a:r>
            <a:r>
              <a:rPr lang="en-US" altLang="zh-CN" dirty="0"/>
              <a:t>2004 </a:t>
            </a:r>
          </a:p>
          <a:p>
            <a:pPr>
              <a:defRPr/>
            </a:pPr>
            <a:r>
              <a:rPr lang="en-US" altLang="zh-CN" dirty="0"/>
              <a:t>《</a:t>
            </a:r>
            <a:r>
              <a:rPr lang="zh-CN" altLang="en-US" dirty="0"/>
              <a:t>计算机算法</a:t>
            </a:r>
            <a:r>
              <a:rPr lang="en-US" altLang="zh-CN" dirty="0"/>
              <a:t>--</a:t>
            </a:r>
            <a:r>
              <a:rPr lang="zh-CN" altLang="en-US" dirty="0"/>
              <a:t>设计与分析导论</a:t>
            </a:r>
            <a:r>
              <a:rPr lang="en-US" altLang="zh-CN" dirty="0"/>
              <a:t>》</a:t>
            </a:r>
            <a:r>
              <a:rPr lang="zh-CN" altLang="en-US" dirty="0"/>
              <a:t>，英文，</a:t>
            </a:r>
            <a:r>
              <a:rPr lang="en-US" altLang="zh-CN" dirty="0"/>
              <a:t>Sara </a:t>
            </a:r>
            <a:r>
              <a:rPr lang="en-US" altLang="zh-CN" dirty="0" err="1"/>
              <a:t>Baase</a:t>
            </a:r>
            <a:r>
              <a:rPr lang="en-US" altLang="zh-CN" dirty="0"/>
              <a:t>, Allen Van Gelder</a:t>
            </a:r>
            <a:r>
              <a:rPr lang="zh-CN" altLang="en-US" dirty="0"/>
              <a:t>， 高等教育出版社，</a:t>
            </a:r>
            <a:r>
              <a:rPr lang="en-US" altLang="zh-CN" dirty="0"/>
              <a:t>2001 </a:t>
            </a:r>
          </a:p>
          <a:p>
            <a:pPr>
              <a:defRPr/>
            </a:pPr>
            <a:r>
              <a:rPr lang="en-US" altLang="zh-CN" dirty="0"/>
              <a:t>《</a:t>
            </a:r>
            <a:r>
              <a:rPr lang="zh-CN" altLang="en-US" dirty="0"/>
              <a:t>数据结构与算法</a:t>
            </a:r>
            <a:r>
              <a:rPr lang="en-US" altLang="zh-CN" dirty="0"/>
              <a:t>--C++</a:t>
            </a:r>
            <a:r>
              <a:rPr lang="zh-CN" altLang="en-US" dirty="0"/>
              <a:t>版</a:t>
            </a:r>
            <a:r>
              <a:rPr lang="en-US" altLang="zh-CN" dirty="0"/>
              <a:t>》</a:t>
            </a:r>
            <a:r>
              <a:rPr lang="zh-CN" altLang="en-US" dirty="0"/>
              <a:t>（第三版），</a:t>
            </a:r>
            <a:r>
              <a:rPr lang="en-US" altLang="zh-CN" dirty="0"/>
              <a:t>Adam Drozdek</a:t>
            </a:r>
            <a:r>
              <a:rPr lang="zh-CN" altLang="en-US" dirty="0"/>
              <a:t>，郑岩等译，清华大学出版社，</a:t>
            </a:r>
            <a:r>
              <a:rPr lang="en-US" altLang="zh-CN" dirty="0"/>
              <a:t>2006</a:t>
            </a:r>
          </a:p>
          <a:p>
            <a:pPr>
              <a:defRPr/>
            </a:pPr>
            <a:r>
              <a:rPr lang="en-US" altLang="zh-CN" dirty="0"/>
              <a:t>《</a:t>
            </a:r>
            <a:r>
              <a:rPr lang="zh-CN" altLang="en-US" dirty="0"/>
              <a:t>数据结构算法与应用</a:t>
            </a:r>
            <a:r>
              <a:rPr lang="en-US" altLang="zh-CN" dirty="0"/>
              <a:t>-C++</a:t>
            </a:r>
            <a:r>
              <a:rPr lang="zh-CN" altLang="en-US" dirty="0"/>
              <a:t>语言描述</a:t>
            </a:r>
            <a:r>
              <a:rPr lang="en-US" altLang="zh-CN" dirty="0"/>
              <a:t>》</a:t>
            </a:r>
            <a:r>
              <a:rPr lang="zh-CN" altLang="en-US" dirty="0"/>
              <a:t>，</a:t>
            </a:r>
            <a:r>
              <a:rPr lang="en-US" altLang="zh-CN" dirty="0" err="1"/>
              <a:t>Sartaj</a:t>
            </a:r>
            <a:r>
              <a:rPr lang="en-US" altLang="zh-CN" dirty="0"/>
              <a:t> </a:t>
            </a:r>
            <a:r>
              <a:rPr lang="en-US" altLang="zh-CN" dirty="0" err="1"/>
              <a:t>Sahni</a:t>
            </a:r>
            <a:r>
              <a:rPr lang="zh-CN" altLang="en-US" dirty="0"/>
              <a:t>著，汪诗林等译，机械工业出版社，</a:t>
            </a:r>
            <a:r>
              <a:rPr lang="en-US" altLang="zh-CN" dirty="0"/>
              <a:t>2004</a:t>
            </a:r>
          </a:p>
          <a:p>
            <a:endParaRPr lang="en-US" dirty="0"/>
          </a:p>
        </p:txBody>
      </p:sp>
      <p:sp>
        <p:nvSpPr>
          <p:cNvPr id="6" name="Rectangle 5">
            <a:extLst>
              <a:ext uri="{FF2B5EF4-FFF2-40B4-BE49-F238E27FC236}">
                <a16:creationId xmlns:a16="http://schemas.microsoft.com/office/drawing/2014/main" id="{8C71817A-170D-493F-8C3A-81E2E4004AFF}"/>
              </a:ext>
            </a:extLst>
          </p:cNvPr>
          <p:cNvSpPr/>
          <p:nvPr/>
        </p:nvSpPr>
        <p:spPr>
          <a:xfrm>
            <a:off x="4572000" y="446385"/>
            <a:ext cx="2954656"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讲义为主</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081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F105-AB4C-4D01-9077-B09954F6A8A5}"/>
              </a:ext>
            </a:extLst>
          </p:cNvPr>
          <p:cNvSpPr>
            <a:spLocks noGrp="1"/>
          </p:cNvSpPr>
          <p:nvPr>
            <p:ph type="title"/>
          </p:nvPr>
        </p:nvSpPr>
        <p:spPr/>
        <p:txBody>
          <a:bodyPr/>
          <a:lstStyle/>
          <a:p>
            <a:pPr eaLnBrk="1" fontAlgn="auto" hangingPunct="1">
              <a:spcAft>
                <a:spcPts val="0"/>
              </a:spcAft>
              <a:defRPr/>
            </a:pPr>
            <a:r>
              <a:rPr lang="zh-CN" altLang="en-US" dirty="0"/>
              <a:t>成绩评定</a:t>
            </a:r>
            <a:endParaRPr lang="en-US" dirty="0"/>
          </a:p>
        </p:txBody>
      </p:sp>
      <p:sp>
        <p:nvSpPr>
          <p:cNvPr id="7171" name="Content Placeholder 2">
            <a:extLst>
              <a:ext uri="{FF2B5EF4-FFF2-40B4-BE49-F238E27FC236}">
                <a16:creationId xmlns:a16="http://schemas.microsoft.com/office/drawing/2014/main" id="{444C278F-15FC-422D-8990-FCB4CC0AF527}"/>
              </a:ext>
            </a:extLst>
          </p:cNvPr>
          <p:cNvSpPr>
            <a:spLocks noGrp="1"/>
          </p:cNvSpPr>
          <p:nvPr>
            <p:ph idx="1"/>
          </p:nvPr>
        </p:nvSpPr>
        <p:spPr/>
        <p:txBody>
          <a:bodyPr/>
          <a:lstStyle/>
          <a:p>
            <a:pPr eaLnBrk="1" hangingPunct="1"/>
            <a:r>
              <a:rPr lang="zh-CN" altLang="en-US" dirty="0"/>
              <a:t>平时成绩</a:t>
            </a:r>
          </a:p>
          <a:p>
            <a:pPr lvl="1" eaLnBrk="1" hangingPunct="1"/>
            <a:r>
              <a:rPr lang="zh-CN" altLang="en-US" dirty="0"/>
              <a:t>共占</a:t>
            </a:r>
            <a:r>
              <a:rPr lang="en-US" altLang="zh-CN" dirty="0"/>
              <a:t>50</a:t>
            </a:r>
            <a:r>
              <a:rPr lang="zh-CN" altLang="en-US" dirty="0"/>
              <a:t>％</a:t>
            </a:r>
          </a:p>
          <a:p>
            <a:pPr lvl="1" eaLnBrk="1" hangingPunct="1"/>
            <a:r>
              <a:rPr lang="zh-CN" altLang="en-US" dirty="0"/>
              <a:t>平时成绩包括期中考试、课堂表现、课堂作业、大作业等</a:t>
            </a:r>
            <a:endParaRPr lang="en-US" altLang="zh-CN" dirty="0"/>
          </a:p>
          <a:p>
            <a:pPr eaLnBrk="1" hangingPunct="1"/>
            <a:endParaRPr lang="zh-CN" altLang="en-US" dirty="0"/>
          </a:p>
          <a:p>
            <a:pPr eaLnBrk="1" hangingPunct="1"/>
            <a:r>
              <a:rPr lang="zh-CN" altLang="en-US" dirty="0"/>
              <a:t>期末成绩</a:t>
            </a:r>
          </a:p>
          <a:p>
            <a:pPr lvl="1" eaLnBrk="1" hangingPunct="1"/>
            <a:r>
              <a:rPr lang="en-US" altLang="zh-CN" dirty="0"/>
              <a:t>50%</a:t>
            </a:r>
          </a:p>
          <a:p>
            <a:pPr lvl="1" eaLnBrk="1" hangingPunct="1"/>
            <a:r>
              <a:rPr lang="zh-CN" altLang="en-US" dirty="0"/>
              <a:t>上机考试</a:t>
            </a:r>
          </a:p>
          <a:p>
            <a:pPr eaLnBrk="1" hangingPunct="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09298A21-6988-4BB6-8896-6FFE5B6BB26D}"/>
              </a:ext>
            </a:extLst>
          </p:cNvPr>
          <p:cNvSpPr>
            <a:spLocks noGrp="1" noChangeArrowheads="1"/>
          </p:cNvSpPr>
          <p:nvPr>
            <p:ph type="title"/>
          </p:nvPr>
        </p:nvSpPr>
        <p:spPr/>
        <p:txBody>
          <a:bodyPr/>
          <a:lstStyle/>
          <a:p>
            <a:pPr eaLnBrk="1" fontAlgn="auto" hangingPunct="1">
              <a:spcAft>
                <a:spcPts val="0"/>
              </a:spcAft>
              <a:defRPr/>
            </a:pPr>
            <a:r>
              <a:rPr lang="en-US" altLang="zh-CN" dirty="0"/>
              <a:t>Computer Programming</a:t>
            </a:r>
          </a:p>
        </p:txBody>
      </p:sp>
      <p:sp>
        <p:nvSpPr>
          <p:cNvPr id="8195" name="Rectangle 3">
            <a:extLst>
              <a:ext uri="{FF2B5EF4-FFF2-40B4-BE49-F238E27FC236}">
                <a16:creationId xmlns:a16="http://schemas.microsoft.com/office/drawing/2014/main" id="{CB926DE1-3DE0-475D-A021-9D9244B3420D}"/>
              </a:ext>
            </a:extLst>
          </p:cNvPr>
          <p:cNvSpPr>
            <a:spLocks noGrp="1" noChangeArrowheads="1"/>
          </p:cNvSpPr>
          <p:nvPr>
            <p:ph idx="1"/>
          </p:nvPr>
        </p:nvSpPr>
        <p:spPr/>
        <p:txBody>
          <a:bodyPr>
            <a:normAutofit fontScale="92500" lnSpcReduction="10000"/>
          </a:bodyPr>
          <a:lstStyle/>
          <a:p>
            <a:pPr eaLnBrk="1" hangingPunct="1"/>
            <a:r>
              <a:rPr lang="zh-CN" altLang="en-US" sz="2800"/>
              <a:t>程序</a:t>
            </a:r>
            <a:r>
              <a:rPr lang="en-US" altLang="zh-CN" sz="2800"/>
              <a:t>(Computer Program)</a:t>
            </a:r>
          </a:p>
          <a:p>
            <a:pPr lvl="1" eaLnBrk="1" hangingPunct="1"/>
            <a:r>
              <a:rPr lang="zh-CN" altLang="en-US" sz="2800"/>
              <a:t>一组指令，控制计算机每一步的动作</a:t>
            </a:r>
          </a:p>
          <a:p>
            <a:pPr eaLnBrk="1" hangingPunct="1"/>
            <a:endParaRPr lang="en-US" altLang="zh-CN" sz="2800"/>
          </a:p>
          <a:p>
            <a:pPr eaLnBrk="1" hangingPunct="1"/>
            <a:r>
              <a:rPr lang="zh-CN" altLang="en-US" sz="2800"/>
              <a:t>编程语言</a:t>
            </a:r>
          </a:p>
          <a:p>
            <a:pPr lvl="1" eaLnBrk="1" hangingPunct="1"/>
            <a:r>
              <a:rPr lang="zh-CN" altLang="en-US" sz="2800"/>
              <a:t>一组定义计算机程序的语法规则</a:t>
            </a:r>
            <a:endParaRPr lang="en-US" altLang="zh-CN" sz="2800"/>
          </a:p>
          <a:p>
            <a:pPr lvl="1" eaLnBrk="1" hangingPunct="1"/>
            <a:endParaRPr lang="zh-CN" altLang="en-US" sz="2800"/>
          </a:p>
          <a:p>
            <a:pPr eaLnBrk="1" hangingPunct="1"/>
            <a:r>
              <a:rPr lang="zh-CN" altLang="en-US" sz="2800"/>
              <a:t>编程</a:t>
            </a:r>
            <a:r>
              <a:rPr lang="en-US" altLang="zh-CN" sz="2800"/>
              <a:t>(Computer Programming)</a:t>
            </a:r>
          </a:p>
          <a:p>
            <a:pPr lvl="1" eaLnBrk="1" hangingPunct="1"/>
            <a:r>
              <a:rPr lang="zh-CN" altLang="en-US" sz="2800"/>
              <a:t>编写、测试、调试</a:t>
            </a:r>
            <a:r>
              <a:rPr lang="en-US" altLang="zh-CN" sz="2800"/>
              <a:t>/</a:t>
            </a:r>
            <a:r>
              <a:rPr lang="zh-CN" altLang="en-US" sz="2800"/>
              <a:t>排除问题、维护计算机程序源代码的过程</a:t>
            </a:r>
          </a:p>
          <a:p>
            <a:pPr lvl="1" eaLnBrk="1" hangingPunct="1"/>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69539686-3930-4FAE-A2B6-B60AD7B52746}"/>
              </a:ext>
            </a:extLst>
          </p:cNvPr>
          <p:cNvSpPr>
            <a:spLocks noGrp="1" noChangeArrowheads="1"/>
          </p:cNvSpPr>
          <p:nvPr>
            <p:ph type="title"/>
          </p:nvPr>
        </p:nvSpPr>
        <p:spPr/>
        <p:txBody>
          <a:bodyPr/>
          <a:lstStyle/>
          <a:p>
            <a:pPr eaLnBrk="1" fontAlgn="auto" hangingPunct="1">
              <a:spcAft>
                <a:spcPts val="0"/>
              </a:spcAft>
              <a:defRPr/>
            </a:pPr>
            <a:r>
              <a:rPr lang="zh-CN" altLang="en-US"/>
              <a:t>目标</a:t>
            </a:r>
          </a:p>
        </p:txBody>
      </p:sp>
      <p:sp>
        <p:nvSpPr>
          <p:cNvPr id="9219" name="Rectangle 3">
            <a:extLst>
              <a:ext uri="{FF2B5EF4-FFF2-40B4-BE49-F238E27FC236}">
                <a16:creationId xmlns:a16="http://schemas.microsoft.com/office/drawing/2014/main" id="{4EF1D029-E0DE-4526-BF6A-F2E5E1CFE22B}"/>
              </a:ext>
            </a:extLst>
          </p:cNvPr>
          <p:cNvSpPr>
            <a:spLocks noGrp="1" noChangeArrowheads="1"/>
          </p:cNvSpPr>
          <p:nvPr>
            <p:ph idx="1"/>
          </p:nvPr>
        </p:nvSpPr>
        <p:spPr/>
        <p:txBody>
          <a:bodyPr>
            <a:normAutofit/>
          </a:bodyPr>
          <a:lstStyle/>
          <a:p>
            <a:pPr eaLnBrk="1" hangingPunct="1"/>
            <a:r>
              <a:rPr lang="zh-CN" altLang="en-US" sz="2800"/>
              <a:t>学习利用计算机解决问题的基本能力</a:t>
            </a:r>
          </a:p>
          <a:p>
            <a:pPr lvl="1" eaLnBrk="1" hangingPunct="1"/>
            <a:r>
              <a:rPr lang="zh-CN" altLang="en-US" sz="2800"/>
              <a:t>分析</a:t>
            </a:r>
            <a:r>
              <a:rPr lang="zh-CN" altLang="en-US" sz="2800">
                <a:solidFill>
                  <a:srgbClr val="FF0000"/>
                </a:solidFill>
              </a:rPr>
              <a:t>问题</a:t>
            </a:r>
          </a:p>
          <a:p>
            <a:pPr lvl="1" eaLnBrk="1" hangingPunct="1"/>
            <a:r>
              <a:rPr lang="zh-CN" altLang="en-US" sz="2800"/>
              <a:t>设计</a:t>
            </a:r>
            <a:r>
              <a:rPr lang="zh-CN" altLang="en-US" sz="2800">
                <a:solidFill>
                  <a:srgbClr val="FF0000"/>
                </a:solidFill>
              </a:rPr>
              <a:t>算法</a:t>
            </a:r>
          </a:p>
          <a:p>
            <a:pPr lvl="1" eaLnBrk="1" hangingPunct="1"/>
            <a:r>
              <a:rPr lang="zh-CN" altLang="en-US" sz="2800"/>
              <a:t>编写</a:t>
            </a:r>
            <a:r>
              <a:rPr lang="zh-CN" altLang="en-US" sz="2800">
                <a:solidFill>
                  <a:srgbClr val="FF0000"/>
                </a:solidFill>
              </a:rPr>
              <a:t>程序</a:t>
            </a:r>
          </a:p>
          <a:p>
            <a:pPr eaLnBrk="1" hangingPunct="1"/>
            <a:endParaRPr lang="zh-CN" altLang="en-US" sz="2800"/>
          </a:p>
          <a:p>
            <a:pPr eaLnBrk="1" hangingPunct="1"/>
            <a:r>
              <a:rPr lang="zh-CN" altLang="en-US" sz="2800"/>
              <a:t>学习使用</a:t>
            </a:r>
            <a:r>
              <a:rPr lang="en-US" altLang="zh-CN" sz="2800"/>
              <a:t>C/C++</a:t>
            </a:r>
            <a:r>
              <a:rPr lang="zh-CN" altLang="en-US" sz="2800"/>
              <a:t>编程语言</a:t>
            </a:r>
          </a:p>
          <a:p>
            <a:pPr lvl="1" eaLnBrk="1" hangingPunct="1"/>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B398-03D5-4393-B57D-F8A2A456ECF7}"/>
              </a:ext>
            </a:extLst>
          </p:cNvPr>
          <p:cNvSpPr>
            <a:spLocks noGrp="1"/>
          </p:cNvSpPr>
          <p:nvPr>
            <p:ph type="title"/>
          </p:nvPr>
        </p:nvSpPr>
        <p:spPr/>
        <p:txBody>
          <a:bodyPr/>
          <a:lstStyle/>
          <a:p>
            <a:pPr eaLnBrk="1" fontAlgn="auto" hangingPunct="1">
              <a:spcAft>
                <a:spcPts val="0"/>
              </a:spcAft>
              <a:defRPr/>
            </a:pPr>
            <a:r>
              <a:rPr lang="zh-CN" altLang="en-US" dirty="0"/>
              <a:t>教学目标</a:t>
            </a:r>
            <a:endParaRPr lang="en-US" dirty="0"/>
          </a:p>
        </p:txBody>
      </p:sp>
      <p:sp>
        <p:nvSpPr>
          <p:cNvPr id="10243" name="Content Placeholder 2">
            <a:extLst>
              <a:ext uri="{FF2B5EF4-FFF2-40B4-BE49-F238E27FC236}">
                <a16:creationId xmlns:a16="http://schemas.microsoft.com/office/drawing/2014/main" id="{9F240B8A-CE33-4BFF-A0C7-9CDE2FEBC6BE}"/>
              </a:ext>
            </a:extLst>
          </p:cNvPr>
          <p:cNvSpPr>
            <a:spLocks noGrp="1"/>
          </p:cNvSpPr>
          <p:nvPr>
            <p:ph idx="1"/>
          </p:nvPr>
        </p:nvSpPr>
        <p:spPr/>
        <p:txBody>
          <a:bodyPr>
            <a:normAutofit lnSpcReduction="10000"/>
          </a:bodyPr>
          <a:lstStyle/>
          <a:p>
            <a:pPr eaLnBrk="1" hangingPunct="1"/>
            <a:r>
              <a:rPr lang="zh-CN" altLang="en-US" sz="3200"/>
              <a:t>程序设计的重要性</a:t>
            </a:r>
          </a:p>
          <a:p>
            <a:pPr eaLnBrk="1" hangingPunct="1"/>
            <a:r>
              <a:rPr lang="zh-CN" altLang="en-US" sz="3200"/>
              <a:t>程序设计的基本概念与基本方法</a:t>
            </a:r>
          </a:p>
          <a:p>
            <a:pPr eaLnBrk="1" hangingPunct="1"/>
            <a:r>
              <a:rPr lang="zh-CN" altLang="en-US" sz="3200"/>
              <a:t>编程解题的思路与典型方法</a:t>
            </a:r>
          </a:p>
          <a:p>
            <a:pPr eaLnBrk="1" hangingPunct="1"/>
            <a:r>
              <a:rPr lang="zh-CN" altLang="en-US" sz="3200"/>
              <a:t>数学模型简介</a:t>
            </a:r>
          </a:p>
          <a:p>
            <a:pPr eaLnBrk="1" hangingPunct="1"/>
            <a:r>
              <a:rPr lang="zh-CN" altLang="en-US" sz="3200"/>
              <a:t>算法及算法步骤</a:t>
            </a:r>
          </a:p>
          <a:p>
            <a:pPr eaLnBrk="1" hangingPunct="1"/>
            <a:r>
              <a:rPr lang="zh-CN" altLang="en-US" sz="3200"/>
              <a:t>程序结构与相应语句</a:t>
            </a:r>
          </a:p>
          <a:p>
            <a:pPr eaLnBrk="1" hangingPunct="1"/>
            <a:r>
              <a:rPr lang="zh-CN" altLang="en-US" sz="3200"/>
              <a:t>编码与上机调试</a:t>
            </a:r>
          </a:p>
          <a:p>
            <a:pPr eaLnBrk="1" hangingPunct="1"/>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4775</TotalTime>
  <Words>1314</Words>
  <Application>Microsoft Office PowerPoint</Application>
  <PresentationFormat>On-screen Show (4:3)</PresentationFormat>
  <Paragraphs>154</Paragraphs>
  <Slides>17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宋体</vt:lpstr>
      <vt:lpstr>方正姚体</vt:lpstr>
      <vt:lpstr>楷体</vt:lpstr>
      <vt:lpstr>Arial</vt:lpstr>
      <vt:lpstr>Calibri</vt:lpstr>
      <vt:lpstr>Rockwell</vt:lpstr>
      <vt:lpstr>Rockwell Condensed</vt:lpstr>
      <vt:lpstr>Tahoma</vt:lpstr>
      <vt:lpstr>Times New Roman</vt:lpstr>
      <vt:lpstr>Wingdings</vt:lpstr>
      <vt:lpstr>Wood Type</vt:lpstr>
      <vt:lpstr>程序设计I     ——课程介绍</vt:lpstr>
      <vt:lpstr>课程信息</vt:lpstr>
      <vt:lpstr>上机安排</vt:lpstr>
      <vt:lpstr>预备知识</vt:lpstr>
      <vt:lpstr>参考资料</vt:lpstr>
      <vt:lpstr>成绩评定</vt:lpstr>
      <vt:lpstr>Computer Programming</vt:lpstr>
      <vt:lpstr>目标</vt:lpstr>
      <vt:lpstr>教学目标</vt:lpstr>
      <vt:lpstr>教学重点</vt:lpstr>
      <vt:lpstr>计算思维</vt:lpstr>
      <vt:lpstr>计算思维(Computational Thinking)</vt:lpstr>
      <vt:lpstr>什么是计算思维？</vt:lpstr>
      <vt:lpstr>指导思想(1)</vt:lpstr>
      <vt:lpstr>指导思想(2)</vt:lpstr>
      <vt:lpstr>教学安排</vt:lpstr>
      <vt:lpstr>练习、上机考试系统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Pebble</dc:creator>
  <cp:lastModifiedBy>Sun Hui</cp:lastModifiedBy>
  <cp:revision>513</cp:revision>
  <dcterms:created xsi:type="dcterms:W3CDTF">1601-01-01T00:00:00Z</dcterms:created>
  <dcterms:modified xsi:type="dcterms:W3CDTF">2018-09-16T15:27:07Z</dcterms:modified>
</cp:coreProperties>
</file>