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64" r:id="rId1"/>
  </p:sldMasterIdLst>
  <p:notesMasterIdLst>
    <p:notesMasterId r:id="rId58"/>
  </p:notesMasterIdLst>
  <p:handoutMasterIdLst>
    <p:handoutMasterId r:id="rId59"/>
  </p:handoutMasterIdLst>
  <p:sldIdLst>
    <p:sldId id="440" r:id="rId2"/>
    <p:sldId id="504" r:id="rId3"/>
    <p:sldId id="538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500" r:id="rId22"/>
    <p:sldId id="501" r:id="rId23"/>
    <p:sldId id="502" r:id="rId24"/>
    <p:sldId id="503" r:id="rId25"/>
    <p:sldId id="462" r:id="rId26"/>
    <p:sldId id="463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533" r:id="rId54"/>
    <p:sldId id="534" r:id="rId55"/>
    <p:sldId id="535" r:id="rId56"/>
    <p:sldId id="53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33"/>
    <a:srgbClr val="FFFF00"/>
    <a:srgbClr val="CC00CC"/>
    <a:srgbClr val="FF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7" autoAdjust="0"/>
    <p:restoredTop sz="82065" autoAdjust="0"/>
  </p:normalViewPr>
  <p:slideViewPr>
    <p:cSldViewPr snapToObjects="1">
      <p:cViewPr varScale="1">
        <p:scale>
          <a:sx n="74" d="100"/>
          <a:sy n="74" d="100"/>
        </p:scale>
        <p:origin x="3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7B77613-8B2E-431A-8A48-D9360CFEC4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5A912DE-2C17-49C6-AB57-D1F00EF84C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79154A31-227A-478E-B216-13CA82A1317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D72C9451-310E-41D5-9173-DDD2AC2673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67B67B-F0D4-4049-AFD4-322444EE1E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5361AF7-E559-4187-B973-5181658B71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2C065E1-B3F6-49B0-A401-4744C8EF18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760BD0D-DD8E-49DC-828F-7406E7A1CF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F6284003-9777-4165-A9BF-36D5334869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13FB547B-BACE-4743-972D-B34AB559A4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426AC062-3EA3-4367-985A-FCC2044A7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9E12BC-05D8-4320-BDA9-523357A1B3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07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二极管等基本器件逐步构成复杂一些的计算机部件，即冯诺依曼结构中的五大部件，然后这五大部件配合，就可以完成计算机中的各种工作。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933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87DD2D6D-FED0-4FBB-B18E-725D6ECAA938}" type="slidenum">
              <a:rPr lang="zh-CN" altLang="en-US" sz="120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9802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6D72F9B-ABAE-4C8B-9EBD-838D05372C3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7880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69CB4-FA10-479C-BC97-09E0441E044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5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D4F5-2646-4F20-BCE8-56C61845194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132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0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1EAF42-C692-4271-8CB7-3D9B314629A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55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7807-1CD1-4C8F-BC58-ADC906E5531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71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AF3-E2D2-4940-A292-2D0D058A64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27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BB52-A85C-44ED-91A4-8B375DCF5DC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21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0EDE-010D-4A31-AB2B-52BB66DE7FC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509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347C-6A16-4574-8A7E-A980AA1018F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929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E0FF-99E1-4520-A5CF-31D6DF1B2E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4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43A8ECF-4252-4AAC-B16E-73F7A731E32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04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i="1" dirty="0"/>
              <a:t>程序设计导论</a:t>
            </a:r>
            <a:br>
              <a:rPr lang="zh-CN" altLang="en-US" i="1" dirty="0"/>
            </a:br>
            <a:r>
              <a:rPr lang="zh-CN" altLang="en-US" i="1" dirty="0"/>
              <a:t>				</a:t>
            </a:r>
            <a:r>
              <a:rPr lang="en-US" altLang="zh-CN" sz="4400" i="1" dirty="0">
                <a:latin typeface="Arial"/>
              </a:rPr>
              <a:t>——</a:t>
            </a:r>
            <a:r>
              <a:rPr lang="zh-CN" altLang="en-US" sz="4400" i="1" dirty="0"/>
              <a:t>第</a:t>
            </a:r>
            <a:r>
              <a:rPr lang="en-US" altLang="zh-CN" sz="4400" i="1" dirty="0"/>
              <a:t>1</a:t>
            </a:r>
            <a:r>
              <a:rPr lang="zh-CN" altLang="en-US" sz="4400" i="1" dirty="0"/>
              <a:t>讲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6577926" cy="163216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200" dirty="0"/>
              <a:t>授课教师：孙 辉        </a:t>
            </a:r>
          </a:p>
          <a:p>
            <a:pPr>
              <a:defRPr/>
            </a:pPr>
            <a:r>
              <a:rPr lang="zh-CN" altLang="en-US" sz="2200" dirty="0"/>
              <a:t>上课地点：</a:t>
            </a:r>
            <a:r>
              <a:rPr lang="en-US" altLang="zh-CN" sz="2200" dirty="0"/>
              <a:t>3102</a:t>
            </a:r>
            <a:endParaRPr lang="zh-CN" altLang="en-US" sz="2200" dirty="0"/>
          </a:p>
          <a:p>
            <a:pPr>
              <a:defRPr/>
            </a:pPr>
            <a:r>
              <a:rPr lang="zh-CN" altLang="en-US" sz="2200" dirty="0"/>
              <a:t>上机实验：理工配楼</a:t>
            </a:r>
            <a:r>
              <a:rPr lang="en-US" altLang="zh-CN" sz="2200" dirty="0"/>
              <a:t>2</a:t>
            </a:r>
            <a:r>
              <a:rPr lang="zh-CN" altLang="en-US" sz="2200" dirty="0"/>
              <a:t>层机房</a:t>
            </a:r>
            <a:r>
              <a:rPr lang="en-US" altLang="zh-CN" sz="2200" dirty="0"/>
              <a:t>205B</a:t>
            </a:r>
            <a:r>
              <a:rPr lang="zh-CN" altLang="en-US" sz="2200" dirty="0"/>
              <a:t>、</a:t>
            </a:r>
            <a:r>
              <a:rPr lang="en-US" altLang="zh-CN" sz="2200" dirty="0"/>
              <a:t>206B</a:t>
            </a:r>
            <a:r>
              <a:rPr lang="zh-CN" altLang="en-US" sz="2200" dirty="0"/>
              <a:t>机房</a:t>
            </a:r>
            <a:endParaRPr lang="en-US" altLang="zh-CN" sz="2200" dirty="0"/>
          </a:p>
          <a:p>
            <a:pPr>
              <a:defRPr/>
            </a:pPr>
            <a:r>
              <a:rPr lang="zh-CN" altLang="en-US" sz="2200" dirty="0"/>
              <a:t>上机</a:t>
            </a:r>
            <a:r>
              <a:rPr lang="zh-CN" altLang="en-US" sz="2200"/>
              <a:t>时间：周三</a:t>
            </a:r>
            <a:r>
              <a:rPr lang="en-US" altLang="zh-CN" sz="2200"/>
              <a:t>18:00-21:00</a:t>
            </a:r>
            <a:endParaRPr lang="en-US" altLang="zh-CN" sz="2200" dirty="0"/>
          </a:p>
          <a:p>
            <a:pPr>
              <a:defRPr/>
            </a:pPr>
            <a:endParaRPr lang="zh-CN" altLang="en-US" dirty="0"/>
          </a:p>
          <a:p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6F7A6F4-DB08-4297-B9C2-4A7747D17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165304"/>
            <a:ext cx="1872208" cy="44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r>
              <a:rPr lang="en-US" altLang="zh-CN" sz="2400" b="1"/>
              <a:t>3. </a:t>
            </a:r>
            <a:r>
              <a:rPr lang="zh-CN" altLang="en-US" sz="2400" b="1"/>
              <a:t>计算机的主要硬件结构</a:t>
            </a:r>
            <a:endParaRPr lang="zh-CN" altLang="zh-CN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8909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20938"/>
            <a:ext cx="49688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89634-404D-4D8A-A943-28F49F6B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86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r>
              <a:rPr lang="en-US" altLang="zh-CN" sz="2400" dirty="0"/>
              <a:t>1) </a:t>
            </a:r>
            <a:r>
              <a:rPr lang="zh-CN" altLang="en-US" sz="2400" dirty="0"/>
              <a:t>总线是连接各个设备的通道，负责在各个设备之间传输数据</a:t>
            </a:r>
            <a:endParaRPr lang="en-US" altLang="zh-CN" sz="2400" dirty="0"/>
          </a:p>
          <a:p>
            <a:pPr lvl="1"/>
            <a:r>
              <a:rPr lang="en-US" altLang="zh-CN" sz="2000" dirty="0"/>
              <a:t>CPU</a:t>
            </a:r>
            <a:r>
              <a:rPr lang="zh-CN" altLang="en-US" sz="2000" dirty="0"/>
              <a:t>与北桥芯片的之间的总线被称为系统总线或前端总线</a:t>
            </a:r>
            <a:endParaRPr lang="en-US" altLang="zh-CN" sz="2000" dirty="0"/>
          </a:p>
          <a:p>
            <a:pPr lvl="1"/>
            <a:r>
              <a:rPr lang="zh-CN" altLang="en-US" sz="2000" dirty="0"/>
              <a:t>主存储器与北桥芯片之前的总线被称为存储器总线</a:t>
            </a:r>
            <a:endParaRPr lang="zh-CN" altLang="zh-CN" sz="2000" dirty="0"/>
          </a:p>
          <a:p>
            <a:r>
              <a:rPr lang="en-US" altLang="zh-CN" sz="2400" dirty="0"/>
              <a:t>2) </a:t>
            </a:r>
            <a:r>
              <a:rPr lang="zh-CN" altLang="en-US" sz="2400" dirty="0"/>
              <a:t>主存储器是一个临时存储设备，也常被称为内存，存储数据和指令</a:t>
            </a:r>
            <a:endParaRPr lang="zh-CN" altLang="zh-CN" sz="2400" dirty="0"/>
          </a:p>
          <a:p>
            <a:r>
              <a:rPr lang="en-US" altLang="zh-CN" sz="2400" dirty="0"/>
              <a:t>3) CPU</a:t>
            </a:r>
            <a:r>
              <a:rPr lang="zh-CN" altLang="en-US" sz="2400" dirty="0"/>
              <a:t>是计算机的核心部件，是解释或执行存储再主存储器中指令的引擎</a:t>
            </a:r>
            <a:endParaRPr lang="en-US" altLang="zh-CN" sz="2400" dirty="0"/>
          </a:p>
          <a:p>
            <a:r>
              <a:rPr lang="en-US" altLang="zh-CN" sz="2400" dirty="0"/>
              <a:t>4) </a:t>
            </a:r>
            <a:r>
              <a:rPr lang="zh-CN" altLang="en-US" sz="2400" dirty="0"/>
              <a:t>磁盘是一种相对慢速的存储设备，但是容量大，价格便宜，而且断掉之后所存储内容不会消失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27A14-8F7B-4F63-8876-A9C09E61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20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r>
              <a:rPr lang="en-US" altLang="zh-CN" sz="2800" b="1"/>
              <a:t>4. hello world</a:t>
            </a:r>
            <a:r>
              <a:rPr lang="zh-CN" altLang="en-US" sz="2800" b="1"/>
              <a:t>程序在计算机硬件上的执行</a:t>
            </a:r>
            <a:endParaRPr lang="zh-CN" altLang="zh-CN" sz="2800"/>
          </a:p>
          <a:p>
            <a:pPr lvl="1"/>
            <a:r>
              <a:rPr lang="zh-CN" altLang="en-US" sz="2400"/>
              <a:t>从键盘读入这些信息，并把它存放到主存储器中</a:t>
            </a:r>
            <a:r>
              <a:rPr lang="zh-CN" altLang="zh-CN" sz="2400"/>
              <a:t> </a:t>
            </a:r>
            <a:endParaRPr lang="zh-CN" altLang="en-US" sz="2400"/>
          </a:p>
        </p:txBody>
      </p:sp>
      <p:pic>
        <p:nvPicPr>
          <p:cNvPr id="9113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997200"/>
            <a:ext cx="417671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33A95-D684-4F54-913F-58390E83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15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92162" name="内容占位符 2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r>
              <a:rPr lang="en-US" altLang="zh-CN" sz="2800" b="1"/>
              <a:t>4. hello world</a:t>
            </a:r>
            <a:r>
              <a:rPr lang="zh-CN" altLang="en-US" sz="2800" b="1"/>
              <a:t>程序在计算机硬件上的执行</a:t>
            </a:r>
            <a:endParaRPr lang="zh-CN" altLang="zh-CN" sz="2800"/>
          </a:p>
          <a:p>
            <a:pPr lvl="1"/>
            <a:r>
              <a:rPr lang="zh-CN" altLang="en-US" sz="2400"/>
              <a:t>从磁盘加载可执行程序文件</a:t>
            </a:r>
            <a:r>
              <a:rPr lang="en-US" altLang="zh-CN" sz="2400"/>
              <a:t>hello</a:t>
            </a:r>
            <a:r>
              <a:rPr lang="zh-CN" altLang="en-US" sz="2400"/>
              <a:t>到主存储器</a:t>
            </a:r>
            <a:r>
              <a:rPr lang="zh-CN" altLang="zh-CN" sz="2400"/>
              <a:t> </a:t>
            </a:r>
            <a:endParaRPr lang="zh-CN" altLang="en-US" sz="2400"/>
          </a:p>
        </p:txBody>
      </p:sp>
      <p:pic>
        <p:nvPicPr>
          <p:cNvPr id="9216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24175"/>
            <a:ext cx="46799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A105E-C853-40DE-B53A-8671B746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41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r>
              <a:rPr lang="en-US" altLang="zh-CN" sz="2800" b="1"/>
              <a:t>4. hello world</a:t>
            </a:r>
            <a:r>
              <a:rPr lang="zh-CN" altLang="en-US" sz="2800" b="1"/>
              <a:t>程序在计算机硬件上的执行</a:t>
            </a:r>
            <a:endParaRPr lang="zh-CN" altLang="zh-CN" sz="2800"/>
          </a:p>
          <a:p>
            <a:pPr lvl="1"/>
            <a:r>
              <a:rPr lang="zh-CN" altLang="en-US" sz="2400"/>
              <a:t>将输出字符串从内存写到显示器</a:t>
            </a:r>
            <a:r>
              <a:rPr lang="zh-CN" altLang="zh-CN" sz="2400"/>
              <a:t> </a:t>
            </a:r>
            <a:endParaRPr lang="zh-CN" altLang="en-US" sz="2400"/>
          </a:p>
        </p:txBody>
      </p:sp>
      <p:pic>
        <p:nvPicPr>
          <p:cNvPr id="9318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924175"/>
            <a:ext cx="4535488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16B893-EF4F-4463-9DD3-71FC22BB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45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计算机层次结构概述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r>
              <a:rPr lang="zh-CN" altLang="en-US" sz="2800"/>
              <a:t>计算机系统是一种典型的层次化结构</a:t>
            </a:r>
            <a:endParaRPr lang="en-US" altLang="zh-CN" sz="2800"/>
          </a:p>
          <a:p>
            <a:pPr lvl="1"/>
            <a:r>
              <a:rPr lang="zh-CN" altLang="en-US" sz="2400"/>
              <a:t>原因主要是由于计算机系统实在太过复杂，一起把所有功能都实现非常困难，维护和升级也不容易。</a:t>
            </a:r>
            <a:endParaRPr lang="en-US" altLang="zh-CN" sz="2400"/>
          </a:p>
          <a:p>
            <a:pPr lvl="1"/>
            <a:r>
              <a:rPr lang="zh-CN" altLang="en-US" sz="2400"/>
              <a:t>层次化可以把任务分开，每个层次只负责自己的工作，各个层次之间有标准的接口，这样每个层次可以独立发展，甚至有多个可用的选择</a:t>
            </a:r>
            <a:endParaRPr lang="en-US" altLang="zh-CN" sz="2400"/>
          </a:p>
          <a:p>
            <a:pPr lvl="1"/>
            <a:r>
              <a:rPr lang="zh-CN" altLang="en-US" sz="2400"/>
              <a:t>例如操作系统可以选择</a:t>
            </a:r>
            <a:r>
              <a:rPr lang="en-US" altLang="zh-CN" sz="2400"/>
              <a:t>Windows</a:t>
            </a:r>
            <a:r>
              <a:rPr lang="zh-CN" altLang="en-US" sz="2400"/>
              <a:t>、</a:t>
            </a:r>
            <a:r>
              <a:rPr lang="en-US" altLang="zh-CN" sz="2400"/>
              <a:t>Linux</a:t>
            </a:r>
            <a:r>
              <a:rPr lang="zh-CN" altLang="en-US" sz="2400"/>
              <a:t>或</a:t>
            </a:r>
            <a:r>
              <a:rPr lang="en-US" altLang="zh-CN" sz="2400"/>
              <a:t>Mac OS</a:t>
            </a:r>
            <a:r>
              <a:rPr lang="zh-CN" altLang="en-US" sz="2400"/>
              <a:t>等，竞争可以促进发展。</a:t>
            </a:r>
            <a:endParaRPr lang="zh-CN" altLang="zh-CN" sz="2400"/>
          </a:p>
          <a:p>
            <a:endParaRPr lang="zh-CN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D4282A-3A19-4451-91B8-3A93D03E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92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计算机层次结构概述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95234" name="内容占位符 2"/>
          <p:cNvSpPr>
            <a:spLocks noGrp="1"/>
          </p:cNvSpPr>
          <p:nvPr>
            <p:ph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r>
              <a:rPr lang="zh-CN" altLang="en-US" sz="2800"/>
              <a:t>计算机系统的层次结构</a:t>
            </a:r>
          </a:p>
        </p:txBody>
      </p:sp>
      <p:pic>
        <p:nvPicPr>
          <p:cNvPr id="9523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81300"/>
            <a:ext cx="62642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E720A-DEC0-438D-A83F-19482736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87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计算机层次结构概述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r>
              <a:rPr lang="zh-CN" altLang="en-US" sz="2800"/>
              <a:t>汇编语言实际上是整个计算机系统中软硬件的分界面</a:t>
            </a:r>
            <a:endParaRPr lang="en-US" altLang="zh-CN" sz="2800"/>
          </a:p>
          <a:p>
            <a:pPr lvl="1"/>
            <a:r>
              <a:rPr lang="zh-CN" altLang="en-US" sz="2400"/>
              <a:t>汇编语言之上属于计算机软件范畴，因为它们不需要了解硬件和指令集的具体内容，只要调用汇编语言提供的接口即可；</a:t>
            </a:r>
            <a:endParaRPr lang="en-US" altLang="zh-CN" sz="2400"/>
          </a:p>
          <a:p>
            <a:pPr lvl="1"/>
            <a:r>
              <a:rPr lang="zh-CN" altLang="en-US" sz="2400"/>
              <a:t>而汇编语言之下是计算机硬件</a:t>
            </a:r>
            <a:r>
              <a:rPr lang="zh-CN" altLang="zh-CN" sz="2400"/>
              <a:t> </a:t>
            </a:r>
            <a:endParaRPr lang="zh-CN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4CF5B-F078-4CC7-B29D-FD55EB7B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12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计算机层次结构概述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>
          <a:xfrm>
            <a:off x="827088" y="2017713"/>
            <a:ext cx="8128000" cy="4114800"/>
          </a:xfrm>
        </p:spPr>
        <p:txBody>
          <a:bodyPr/>
          <a:lstStyle/>
          <a:p>
            <a:r>
              <a:rPr lang="zh-CN" altLang="en-US" sz="2800"/>
              <a:t>计算机各个层次中，越下面的层次，具有的权限越高，能够控制的资源更多。</a:t>
            </a:r>
            <a:endParaRPr lang="en-US" altLang="zh-CN" sz="2800"/>
          </a:p>
          <a:p>
            <a:r>
              <a:rPr lang="zh-CN" altLang="en-US" sz="2800"/>
              <a:t>比如高级语言只能定义一些变量来存储数据，但是更底层的汇编语言，除了直接控制内存外，还能使用</a:t>
            </a:r>
            <a:r>
              <a:rPr lang="en-US" altLang="zh-CN" sz="2800"/>
              <a:t>CPU</a:t>
            </a:r>
            <a:r>
              <a:rPr lang="zh-CN" altLang="en-US" sz="2800"/>
              <a:t>中的寄存器</a:t>
            </a:r>
            <a:r>
              <a:rPr lang="zh-CN" altLang="zh-CN" sz="2800"/>
              <a:t> </a:t>
            </a:r>
            <a:endParaRPr lang="zh-CN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D48C9-165E-49F4-8B79-4B153FC1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60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冯诺依曼体系结构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98306" name="内容占位符 2"/>
          <p:cNvSpPr>
            <a:spLocks noGrp="1"/>
          </p:cNvSpPr>
          <p:nvPr>
            <p:ph idx="1"/>
          </p:nvPr>
        </p:nvSpPr>
        <p:spPr>
          <a:xfrm>
            <a:off x="435631" y="1556792"/>
            <a:ext cx="8270875" cy="4114800"/>
          </a:xfrm>
        </p:spPr>
        <p:txBody>
          <a:bodyPr/>
          <a:lstStyle/>
          <a:p>
            <a:r>
              <a:rPr lang="zh-CN" altLang="en-US" sz="2800" dirty="0"/>
              <a:t>计算机的所有复杂功能最终都要依赖硬件来实现</a:t>
            </a:r>
            <a:endParaRPr lang="en-US" altLang="zh-CN" sz="2800" dirty="0"/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但是计算机硬件的最基本单位就是简单的半导体器件</a:t>
            </a:r>
            <a:endParaRPr lang="en-US" altLang="zh-CN" sz="2800" dirty="0"/>
          </a:p>
          <a:p>
            <a:r>
              <a:rPr lang="zh-CN" altLang="en-US" sz="2800" dirty="0"/>
              <a:t>目前计算机的基本硬件单位仍和早期的电子管、晶体管（如二极管、三极管）是一样的，只是实现方式不同</a:t>
            </a:r>
            <a:endParaRPr lang="en-US" altLang="zh-CN" sz="2800" dirty="0"/>
          </a:p>
          <a:p>
            <a:r>
              <a:rPr lang="zh-CN" altLang="en-US" sz="2800" b="1" dirty="0"/>
              <a:t>那么简单的二极管、三极管是如何实现这么多复杂的计算机功能呢？</a:t>
            </a:r>
            <a:r>
              <a:rPr lang="zh-CN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F078E1-6487-41B2-9BAC-047A9862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6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7B21-692B-4F99-A5C8-2F01F412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2D2E-2D78-4793-8D75-CAC7D01D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理解计算机系统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算法简介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计算机解题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B62D9-0D9C-4F71-B1C2-02A30964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65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冯诺依曼体系结构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100354" name="内容占位符 2"/>
          <p:cNvSpPr>
            <a:spLocks noGrp="1"/>
          </p:cNvSpPr>
          <p:nvPr>
            <p:ph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r>
              <a:rPr lang="zh-CN" altLang="en-US" sz="2800"/>
              <a:t>冯诺依曼体系结构</a:t>
            </a:r>
          </a:p>
        </p:txBody>
      </p:sp>
      <p:pic>
        <p:nvPicPr>
          <p:cNvPr id="10035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t="2428" r="7762" b="7452"/>
          <a:stretch>
            <a:fillRect/>
          </a:stretch>
        </p:blipFill>
        <p:spPr bwMode="auto">
          <a:xfrm>
            <a:off x="1187450" y="2781300"/>
            <a:ext cx="70564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64158-A672-4446-89B7-91C1CCF7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85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26F7-4E8E-4B32-B6E8-9D566B2F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冯诺依曼体系结构</a:t>
            </a:r>
            <a:r>
              <a:rPr lang="zh-CN" altLang="zh-CN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特点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0B62-7C49-4351-8A9E-24E46653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/>
              <a:t>计算机硬件由运算器、控制器、存储器、输入设备和输出设备五大部分组成；</a:t>
            </a:r>
            <a:r>
              <a:rPr lang="zh-CN" altLang="zh-CN" sz="2400" dirty="0"/>
              <a:t> </a:t>
            </a:r>
          </a:p>
          <a:p>
            <a:pPr lvl="1"/>
            <a:r>
              <a:rPr lang="zh-CN" altLang="en-US" sz="2400" dirty="0"/>
              <a:t>数据和程序以二进制代码形式存放；</a:t>
            </a:r>
            <a:endParaRPr lang="zh-CN" altLang="zh-CN" sz="2400" dirty="0"/>
          </a:p>
          <a:p>
            <a:pPr lvl="1"/>
            <a:r>
              <a:rPr lang="zh-CN" altLang="en-US" sz="2400" dirty="0"/>
              <a:t>控制器根据存放在存储器中的程序来工作，因此计算机是一种通用的设计，只需要修改存储器中的指令序列，就能控制计算机做不同的事情。</a:t>
            </a:r>
            <a:endParaRPr lang="en-US" altLang="zh-CN" sz="2400" dirty="0"/>
          </a:p>
          <a:p>
            <a:pPr lvl="1"/>
            <a:r>
              <a:rPr lang="zh-CN" altLang="en-US" sz="2400" dirty="0"/>
              <a:t>（可以对比一下计算器，只能按照用户的按键执行数字计算，因此属于专用的计算设备，不能算是通用计算机。）</a:t>
            </a:r>
            <a:r>
              <a:rPr lang="zh-CN" altLang="zh-CN" sz="2400" dirty="0"/>
              <a:t> </a:t>
            </a:r>
            <a:endParaRPr lang="zh-CN" alt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5C1A0-3ABC-472F-B45B-5F4AA294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031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5747-140A-471F-89E3-02BCC444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冯诺依曼体系结构</a:t>
            </a:r>
            <a:r>
              <a:rPr lang="zh-CN" altLang="zh-C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5594-9EA3-45DC-A877-E57B7DE3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b="1" dirty="0"/>
              <a:t>运算器</a:t>
            </a:r>
            <a:endParaRPr lang="zh-CN" altLang="zh-CN" sz="2800" dirty="0"/>
          </a:p>
          <a:p>
            <a:pPr lvl="1"/>
            <a:r>
              <a:rPr lang="zh-CN" altLang="en-US" sz="2400" dirty="0"/>
              <a:t>负责执行计算机中的各种运算，从最基本的逻辑运算（与、或、非等），到各种算术运算（加、减、乘、除等）</a:t>
            </a:r>
            <a:endParaRPr lang="en-US" altLang="zh-CN" dirty="0"/>
          </a:p>
          <a:p>
            <a:pPr lvl="1"/>
            <a:r>
              <a:rPr lang="zh-CN" altLang="en-US" sz="2400" dirty="0"/>
              <a:t>计算机中最基本的硬件单位（二极管、三极管等）通过简单的电路就可以实现基本的与、或、非逻辑运算，然后这些通过逻辑运算可以实现复杂一些的加法、减法运算。</a:t>
            </a:r>
            <a:endParaRPr lang="en-US" altLang="zh-CN" sz="2400" dirty="0"/>
          </a:p>
          <a:p>
            <a:pPr fontAlgn="auto">
              <a:spcAft>
                <a:spcPts val="0"/>
              </a:spcAft>
            </a:pPr>
            <a:r>
              <a:rPr lang="zh-CN" altLang="en-US" sz="2800" b="1" dirty="0"/>
              <a:t>控制器</a:t>
            </a:r>
            <a:endParaRPr lang="zh-CN" altLang="zh-CN" sz="2800" dirty="0"/>
          </a:p>
          <a:p>
            <a:pPr lvl="1" fontAlgn="auto">
              <a:spcAft>
                <a:spcPts val="0"/>
              </a:spcAft>
            </a:pPr>
            <a:r>
              <a:rPr lang="zh-CN" altLang="en-US" sz="2400" dirty="0"/>
              <a:t>控制器负责从存储器中读取计算机指令，然后解析指令，并按照指令的要求，指挥计算机的其他部件协调工作。</a:t>
            </a:r>
            <a:endParaRPr lang="zh-CN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4B8DE-6908-4AC4-B8F0-44F13FB0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80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B0FD-BA7B-473E-8C73-C4AB696E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冯诺依曼体系结构</a:t>
            </a:r>
            <a:r>
              <a:rPr lang="zh-CN" altLang="zh-C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B696-DC23-4479-A669-653B5A82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存储器</a:t>
            </a:r>
            <a:endParaRPr lang="zh-CN" altLang="zh-CN" sz="2800" dirty="0"/>
          </a:p>
          <a:p>
            <a:pPr lvl="1"/>
            <a:r>
              <a:rPr lang="zh-CN" altLang="en-US" sz="2400" dirty="0"/>
              <a:t>存储器以二进制形式存储程序（即一系列计算机指令的集合）和数据。</a:t>
            </a:r>
            <a:endParaRPr lang="zh-CN" altLang="zh-CN" sz="2400" dirty="0"/>
          </a:p>
          <a:p>
            <a:pPr lvl="1"/>
            <a:r>
              <a:rPr lang="zh-CN" altLang="en-US" sz="2400" dirty="0"/>
              <a:t>尽管二进制中只包括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两个基本的元素，但是用二进制可以表示出计算机中所有复杂的信息</a:t>
            </a:r>
            <a:r>
              <a:rPr lang="en-US" altLang="zh-CN" sz="2400" dirty="0"/>
              <a:t>——</a:t>
            </a:r>
            <a:r>
              <a:rPr lang="zh-CN" altLang="en-US" sz="2400" dirty="0"/>
              <a:t>包括整数、小数、字符串、图片、视频等都可以用二进制形式表示，这些信息表示的方法就是各种编码。</a:t>
            </a:r>
            <a:endParaRPr lang="zh-CN" altLang="zh-CN" sz="2400" dirty="0"/>
          </a:p>
          <a:p>
            <a:pPr fontAlgn="auto">
              <a:spcAft>
                <a:spcPts val="0"/>
              </a:spcAft>
            </a:pPr>
            <a:r>
              <a:rPr lang="zh-CN" altLang="en-US" sz="2400" b="1" dirty="0"/>
              <a:t>输入设备和输出设备</a:t>
            </a:r>
            <a:endParaRPr lang="en-US" altLang="zh-CN" sz="2400" b="1" dirty="0"/>
          </a:p>
          <a:p>
            <a:pPr lvl="1" fontAlgn="auto">
              <a:spcAft>
                <a:spcPts val="0"/>
              </a:spcAft>
            </a:pPr>
            <a:r>
              <a:rPr lang="zh-CN" altLang="en-US" dirty="0"/>
              <a:t>输入设备负责将信息输入计算机，例如键盘、鼠标、扫描仪等；</a:t>
            </a:r>
            <a:endParaRPr lang="en-US" altLang="zh-CN" dirty="0"/>
          </a:p>
          <a:p>
            <a:pPr lvl="1" fontAlgn="auto">
              <a:spcAft>
                <a:spcPts val="0"/>
              </a:spcAft>
            </a:pPr>
            <a:r>
              <a:rPr lang="zh-CN" altLang="en-US" dirty="0"/>
              <a:t>而输出设备负责将计算结果或存储器中的内容从计算机输出出来，例如显示器、打印机等。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C4AE-450B-4366-9979-67B87CB8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669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F4CF-6927-468C-9F07-D32893DD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冯诺依曼体系结构</a:t>
            </a:r>
            <a:r>
              <a:rPr lang="zh-CN" altLang="zh-C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35D3-DFAA-4A1B-876B-7467FDC7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冯诺依曼结构可以看做计算机逻辑设计和物理实现的分界面：</a:t>
            </a:r>
            <a:endParaRPr lang="en-US" altLang="zh-CN" sz="2800" dirty="0"/>
          </a:p>
          <a:p>
            <a:pPr lvl="1"/>
            <a:r>
              <a:rPr lang="zh-CN" altLang="en-US" sz="2400" dirty="0"/>
              <a:t>冯诺依曼结构之下是如何实现冯诺依曼结构中的五大部件；</a:t>
            </a:r>
            <a:endParaRPr lang="en-US" altLang="zh-CN" sz="2400" dirty="0"/>
          </a:p>
          <a:p>
            <a:pPr lvl="1"/>
            <a:r>
              <a:rPr lang="zh-CN" altLang="en-US" sz="2400" dirty="0"/>
              <a:t>冯诺依曼结构之上则是基于数学和逻辑，用最基本的与、或、非逻辑运算实现各种复杂的运算。</a:t>
            </a:r>
            <a:r>
              <a:rPr lang="zh-CN" altLang="zh-CN" sz="2400" dirty="0"/>
              <a:t> </a:t>
            </a:r>
            <a:endParaRPr lang="zh-CN" alt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3F80-FBB3-4BBB-AAC0-EA09397C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221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冯诺依曼体系结构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107522" name="内容占位符 2"/>
          <p:cNvSpPr>
            <a:spLocks noGrp="1"/>
          </p:cNvSpPr>
          <p:nvPr>
            <p:ph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r>
              <a:rPr lang="zh-CN" altLang="en-US" sz="2800"/>
              <a:t>除了冯诺依曼结构（也被称为普林斯顿结构），还有其他的计算机体系结构，典型的是哈佛结构</a:t>
            </a:r>
            <a:endParaRPr lang="en-US" altLang="zh-CN" sz="2800"/>
          </a:p>
          <a:p>
            <a:r>
              <a:rPr lang="zh-CN" altLang="en-US" sz="2800"/>
              <a:t>哈佛结构是为了高速数据处理而设计的，其最显著的特点是将指令和数据分开存储，因此可以同时读取指令和数据，从而大大提高了数据吞吐率</a:t>
            </a:r>
            <a:endParaRPr lang="en-US" altLang="zh-CN" sz="2800"/>
          </a:p>
          <a:p>
            <a:r>
              <a:rPr lang="zh-CN" altLang="en-US" sz="2800"/>
              <a:t>但是哈佛结构的缺点是结构复杂，成本更高。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A0EA8-567B-485F-BE37-63B57C5E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29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冯诺依曼体系结构</a:t>
            </a:r>
            <a:r>
              <a:rPr lang="zh-CN" altLang="zh-CN"/>
              <a:t> </a:t>
            </a:r>
            <a:endParaRPr lang="zh-CN" altLang="en-US"/>
          </a:p>
        </p:txBody>
      </p:sp>
      <p:sp>
        <p:nvSpPr>
          <p:cNvPr id="108546" name="内容占位符 2"/>
          <p:cNvSpPr>
            <a:spLocks noGrp="1"/>
          </p:cNvSpPr>
          <p:nvPr>
            <p:ph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r>
              <a:rPr lang="zh-CN" altLang="en-US" sz="2800" dirty="0"/>
              <a:t>采用哈佛结构的</a:t>
            </a:r>
            <a:r>
              <a:rPr lang="en-US" altLang="zh-CN" sz="2800" dirty="0"/>
              <a:t>CPU</a:t>
            </a:r>
            <a:r>
              <a:rPr lang="zh-CN" altLang="en-US" sz="2800" dirty="0"/>
              <a:t>包括</a:t>
            </a:r>
            <a:r>
              <a:rPr lang="en-US" altLang="zh-CN" sz="2800" dirty="0"/>
              <a:t>Microchip</a:t>
            </a:r>
            <a:r>
              <a:rPr lang="zh-CN" altLang="en-US" sz="2800" dirty="0"/>
              <a:t>公司的</a:t>
            </a:r>
            <a:r>
              <a:rPr lang="en-US" altLang="zh-CN" sz="2800" dirty="0"/>
              <a:t>PIC</a:t>
            </a:r>
            <a:r>
              <a:rPr lang="zh-CN" altLang="en-US" sz="2800" dirty="0"/>
              <a:t>系列芯片、摩托罗拉公司的</a:t>
            </a:r>
            <a:r>
              <a:rPr lang="en-US" altLang="zh-CN" sz="2800" dirty="0"/>
              <a:t>MC68</a:t>
            </a:r>
            <a:r>
              <a:rPr lang="zh-CN" altLang="en-US" sz="2800" dirty="0"/>
              <a:t>系列、</a:t>
            </a:r>
            <a:r>
              <a:rPr lang="en-US" altLang="zh-CN" sz="2800" dirty="0" err="1"/>
              <a:t>Zilog</a:t>
            </a:r>
            <a:r>
              <a:rPr lang="zh-CN" altLang="en-US" sz="2800" dirty="0"/>
              <a:t>公司的</a:t>
            </a:r>
            <a:r>
              <a:rPr lang="en-US" altLang="zh-CN" sz="2800" dirty="0"/>
              <a:t>Z8</a:t>
            </a:r>
            <a:r>
              <a:rPr lang="zh-CN" altLang="en-US" sz="2800" dirty="0"/>
              <a:t>系列、</a:t>
            </a:r>
            <a:r>
              <a:rPr lang="en-US" altLang="zh-CN" sz="2800" dirty="0"/>
              <a:t>ATMEL</a:t>
            </a:r>
            <a:r>
              <a:rPr lang="zh-CN" altLang="en-US" sz="2800" dirty="0"/>
              <a:t>公司的</a:t>
            </a:r>
            <a:r>
              <a:rPr lang="en-US" altLang="zh-CN" sz="2800" dirty="0"/>
              <a:t>AVR</a:t>
            </a:r>
            <a:r>
              <a:rPr lang="zh-CN" altLang="en-US" sz="2800" dirty="0"/>
              <a:t>系列和安谋公司的</a:t>
            </a:r>
            <a:r>
              <a:rPr lang="en-US" altLang="zh-CN" sz="2800" dirty="0"/>
              <a:t>ARM9</a:t>
            </a:r>
            <a:r>
              <a:rPr lang="zh-CN" altLang="en-US" sz="2800" dirty="0"/>
              <a:t>、</a:t>
            </a:r>
            <a:r>
              <a:rPr lang="en-US" altLang="zh-CN" sz="2800" dirty="0"/>
              <a:t>ARM10</a:t>
            </a:r>
            <a:r>
              <a:rPr lang="zh-CN" altLang="en-US" sz="2800" dirty="0"/>
              <a:t>和</a:t>
            </a:r>
            <a:r>
              <a:rPr lang="en-US" altLang="zh-CN" sz="2800" dirty="0"/>
              <a:t>ARM11</a:t>
            </a:r>
          </a:p>
          <a:p>
            <a:r>
              <a:rPr lang="zh-CN" altLang="en-US" sz="2800" dirty="0"/>
              <a:t>而</a:t>
            </a:r>
            <a:r>
              <a:rPr lang="en-US" altLang="zh-CN" sz="2800" dirty="0"/>
              <a:t>Intel</a:t>
            </a:r>
            <a:r>
              <a:rPr lang="zh-CN" altLang="en-US" sz="2800" dirty="0"/>
              <a:t>系列</a:t>
            </a:r>
            <a:r>
              <a:rPr lang="en-US" altLang="zh-CN" sz="2800" dirty="0"/>
              <a:t>CPU</a:t>
            </a:r>
            <a:r>
              <a:rPr lang="zh-CN" altLang="en-US" sz="2800" dirty="0"/>
              <a:t>采用冯诺依曼结构。</a:t>
            </a:r>
            <a:r>
              <a:rPr lang="zh-CN" altLang="zh-CN" sz="2800" dirty="0"/>
              <a:t> </a:t>
            </a:r>
            <a:endParaRPr lang="zh-CN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3B63A-B69C-4C4A-9F4A-D0F6A56B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77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D43B24-2D67-4F45-BC17-075805048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D00920-691B-48D6-98B3-5A05CDFF4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5B10F-E169-4089-AE5E-0BC76A23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072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程序设计的主要发展过程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1969</a:t>
            </a:r>
            <a:r>
              <a:rPr lang="zh-CN" altLang="en-US" dirty="0"/>
              <a:t>年，</a:t>
            </a:r>
            <a:r>
              <a:rPr lang="en-US" altLang="zh-CN" dirty="0" err="1"/>
              <a:t>Dijkstra</a:t>
            </a:r>
            <a:r>
              <a:rPr lang="zh-CN" altLang="en-US" dirty="0"/>
              <a:t>首先提出结构程序设计的概念，他强调从程序结构和风格上来研究程序设计。</a:t>
            </a:r>
          </a:p>
          <a:p>
            <a:pPr>
              <a:defRPr/>
            </a:pPr>
            <a:r>
              <a:rPr lang="en-US" altLang="zh-CN" dirty="0"/>
              <a:t>1976</a:t>
            </a:r>
            <a:r>
              <a:rPr lang="zh-CN" altLang="en-US" dirty="0"/>
              <a:t>年瑞士科学家</a:t>
            </a:r>
            <a:r>
              <a:rPr lang="en-US" altLang="zh-CN" dirty="0" err="1"/>
              <a:t>Niklaus</a:t>
            </a:r>
            <a:r>
              <a:rPr lang="en-US" altLang="zh-CN" dirty="0"/>
              <a:t> Wirth</a:t>
            </a:r>
            <a:r>
              <a:rPr lang="zh-CN" altLang="en-US" dirty="0"/>
              <a:t>出版了一本书，书名是：</a:t>
            </a:r>
          </a:p>
          <a:p>
            <a:pPr>
              <a:buNone/>
              <a:defRPr/>
            </a:pPr>
            <a:r>
              <a:rPr lang="zh-CN" altLang="en-US" i="1" dirty="0"/>
              <a:t>	</a:t>
            </a:r>
            <a:r>
              <a:rPr lang="en-US" altLang="zh-CN" sz="2400" i="1" dirty="0">
                <a:solidFill>
                  <a:srgbClr val="3333FF"/>
                </a:solidFill>
              </a:rPr>
              <a:t>algorithms + data structure = programs</a:t>
            </a:r>
            <a:endParaRPr lang="en-US" altLang="zh-CN" sz="2400" i="1" dirty="0"/>
          </a:p>
          <a:p>
            <a:pPr>
              <a:buNone/>
              <a:defRPr/>
            </a:pPr>
            <a:r>
              <a:rPr lang="zh-CN" altLang="en-US" dirty="0"/>
              <a:t>该书对结构化程序设计进行了全面的论述。</a:t>
            </a:r>
          </a:p>
          <a:p>
            <a:pPr>
              <a:defRPr/>
            </a:pPr>
            <a:r>
              <a:rPr lang="zh-CN" altLang="en-US" dirty="0"/>
              <a:t>但此书观点不适于面向对象的程序设计，面向对象程序设计强调的是：</a:t>
            </a:r>
          </a:p>
          <a:p>
            <a:pPr>
              <a:buNone/>
              <a:defRPr/>
            </a:pPr>
            <a:r>
              <a:rPr lang="zh-CN" altLang="en-US" dirty="0"/>
              <a:t>	</a:t>
            </a:r>
            <a:r>
              <a:rPr lang="en-US" altLang="zh-CN" sz="2400" dirty="0">
                <a:solidFill>
                  <a:srgbClr val="3333FF"/>
                </a:solidFill>
              </a:rPr>
              <a:t>OOP=</a:t>
            </a:r>
            <a:r>
              <a:rPr lang="en-US" altLang="zh-CN" sz="2400" dirty="0" err="1">
                <a:solidFill>
                  <a:srgbClr val="3333FF"/>
                </a:solidFill>
              </a:rPr>
              <a:t>Object+Classes+Inheritance+Message</a:t>
            </a:r>
            <a:endParaRPr lang="en-US" altLang="zh-CN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42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算法和数据结构的概念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算法</a:t>
            </a:r>
            <a:r>
              <a:rPr lang="zh-CN" altLang="en-US" dirty="0"/>
              <a:t>（</a:t>
            </a:r>
            <a:r>
              <a:rPr lang="en-US" altLang="zh-CN" dirty="0"/>
              <a:t>algorithm</a:t>
            </a:r>
            <a:r>
              <a:rPr lang="zh-CN" altLang="en-US" dirty="0"/>
              <a:t>）</a:t>
            </a:r>
            <a:r>
              <a:rPr lang="zh-CN" altLang="zh-CN" dirty="0"/>
              <a:t>用有穷多步去解决某一特定</a:t>
            </a:r>
            <a:r>
              <a:rPr lang="zh-CN" altLang="en-US" dirty="0"/>
              <a:t>问题的</a:t>
            </a:r>
            <a:r>
              <a:rPr lang="zh-CN" altLang="zh-CN" dirty="0"/>
              <a:t>规则，或称解题过程的精确描述。</a:t>
            </a:r>
          </a:p>
          <a:p>
            <a:pPr>
              <a:lnSpc>
                <a:spcPct val="90000"/>
              </a:lnSpc>
              <a:defRPr/>
            </a:pPr>
            <a:r>
              <a:rPr lang="zh-CN" altLang="zh-CN" dirty="0">
                <a:solidFill>
                  <a:srgbClr val="FF0000"/>
                </a:solidFill>
              </a:rPr>
              <a:t>数据结构</a:t>
            </a:r>
            <a:r>
              <a:rPr lang="zh-CN" altLang="zh-CN" dirty="0"/>
              <a:t>（</a:t>
            </a:r>
            <a:r>
              <a:rPr lang="en-US" altLang="zh-CN" dirty="0"/>
              <a:t>data structure</a:t>
            </a:r>
            <a:r>
              <a:rPr lang="zh-CN" altLang="en-US" dirty="0"/>
              <a:t>）</a:t>
            </a:r>
            <a:r>
              <a:rPr lang="zh-CN" altLang="zh-CN" dirty="0"/>
              <a:t>数据的组织形式，它既描述数据对象，又描述这个集合中数据元之间的相互关系，可以用一组能对数据元进行运算及其规则加以表示。数据结构包括数据的逻辑结构和数据的物理结构。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0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F202-D74F-475A-AA34-CF4EF28B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9200-DD74-44CA-B38F-D1DD2161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了解计算机系统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了解算法的基本概念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掌握计算机解题的步骤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875E2-DE1B-499A-B18F-77935767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000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算法设计基本原则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算法设计方法的一个基本原则是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endParaRPr lang="en-US" altLang="zh-CN" dirty="0"/>
          </a:p>
          <a:p>
            <a:pPr lvl="1"/>
            <a:r>
              <a:rPr lang="zh-CN" altLang="en-US" dirty="0"/>
              <a:t>抽象技术的采用，使大问题分解成了相对独立的一些子问题，它们分别只涉及局部的环境和条件，可以独立地一个个地解决，从而使整个问题得到圆满解决。</a:t>
            </a:r>
          </a:p>
          <a:p>
            <a:pPr>
              <a:defRPr/>
            </a:pPr>
            <a:r>
              <a:rPr lang="zh-CN" altLang="en-US" dirty="0"/>
              <a:t>另外两个基本原则是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原则和</a:t>
            </a:r>
            <a:r>
              <a:rPr lang="zh-CN" altLang="en-US" dirty="0">
                <a:solidFill>
                  <a:srgbClr val="FF0000"/>
                </a:solidFill>
              </a:rPr>
              <a:t>归纳</a:t>
            </a:r>
            <a:r>
              <a:rPr lang="zh-CN" altLang="en-US" dirty="0"/>
              <a:t>原则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程序中的条件选取结构是枚举原则的应用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循环重复结构则是归纳原则的应用。</a:t>
            </a:r>
          </a:p>
          <a:p>
            <a:pPr>
              <a:defRPr/>
            </a:pPr>
            <a:r>
              <a:rPr lang="zh-CN" altLang="en-US" dirty="0"/>
              <a:t>抽象、枚举和归纳，这是人们通常进行思维的方法，也是进行算法设计的基本原则。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2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算法设计基本原则</a:t>
            </a:r>
            <a:r>
              <a:rPr lang="zh-CN" altLang="en-US" sz="3600" dirty="0"/>
              <a:t>（续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zh-CN" altLang="en-US" dirty="0"/>
              <a:t>算法由程序来描述，并实现。</a:t>
            </a:r>
          </a:p>
          <a:p>
            <a:pPr algn="just">
              <a:defRPr/>
            </a:pPr>
            <a:r>
              <a:rPr lang="zh-CN" altLang="en-US" sz="3600" dirty="0">
                <a:solidFill>
                  <a:srgbClr val="FF0000"/>
                </a:solidFill>
              </a:rPr>
              <a:t>程序</a:t>
            </a:r>
            <a:r>
              <a:rPr lang="zh-CN" altLang="en-US" dirty="0"/>
              <a:t>是一个指令的序列。一份食谱、乐谱以及毛红线编织图案都是程序。</a:t>
            </a:r>
          </a:p>
          <a:p>
            <a:pPr algn="just">
              <a:defRPr/>
            </a:pPr>
            <a:r>
              <a:rPr lang="zh-CN" altLang="en-US" dirty="0"/>
              <a:t>程序，需要有个作者去写它，也需要有个处理器去做这些指令。做这些指令，叫做</a:t>
            </a:r>
            <a:r>
              <a:rPr lang="zh-CN" altLang="en-US" sz="3600" dirty="0">
                <a:solidFill>
                  <a:srgbClr val="FF0000"/>
                </a:solidFill>
              </a:rPr>
              <a:t>执行</a:t>
            </a:r>
            <a:r>
              <a:rPr lang="zh-CN" altLang="en-US" dirty="0"/>
              <a:t>或者</a:t>
            </a:r>
            <a:r>
              <a:rPr lang="zh-CN" altLang="en-US" sz="3600" dirty="0">
                <a:solidFill>
                  <a:srgbClr val="FF0000"/>
                </a:solidFill>
              </a:rPr>
              <a:t>运行程序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481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算法的性质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有穷性</a:t>
            </a:r>
            <a:r>
              <a:rPr lang="zh-CN" altLang="en-US" dirty="0"/>
              <a:t>：包含有限的操作步骤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确定性</a:t>
            </a:r>
            <a:r>
              <a:rPr lang="zh-CN" altLang="en-US" dirty="0"/>
              <a:t>：算法中的每一个步骤都应当是确定的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有零个或多个输入</a:t>
            </a:r>
            <a:r>
              <a:rPr lang="zh-CN" altLang="en-US" dirty="0"/>
              <a:t>：输入是指在执行算法时需要从外界取得必要的信息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有一个或多个输出</a:t>
            </a:r>
            <a:r>
              <a:rPr lang="zh-CN" altLang="en-US" dirty="0"/>
              <a:t>：算法的目的是为了求解，“解” 就是输出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有效性</a:t>
            </a:r>
            <a:r>
              <a:rPr lang="zh-CN" altLang="en-US" dirty="0"/>
              <a:t>：算法中的每一个步骤都应当能有效地执行，并得到确定的结果 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549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算法的组成要素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</a:p>
          <a:p>
            <a:pPr lvl="1"/>
            <a:r>
              <a:rPr lang="zh-CN" altLang="en-US" dirty="0"/>
              <a:t>算术运算</a:t>
            </a:r>
          </a:p>
          <a:p>
            <a:pPr lvl="1"/>
            <a:r>
              <a:rPr lang="zh-CN" altLang="en-US" dirty="0"/>
              <a:t>逻辑运算</a:t>
            </a:r>
          </a:p>
          <a:p>
            <a:pPr lvl="1"/>
            <a:r>
              <a:rPr lang="zh-CN" altLang="en-US" dirty="0"/>
              <a:t>关系运算</a:t>
            </a:r>
          </a:p>
          <a:p>
            <a:pPr lvl="1"/>
            <a:r>
              <a:rPr lang="zh-CN" altLang="en-US" dirty="0"/>
              <a:t>函数运算</a:t>
            </a:r>
          </a:p>
          <a:p>
            <a:pPr lvl="1"/>
            <a:r>
              <a:rPr lang="zh-CN" altLang="en-US" dirty="0"/>
              <a:t>位运算</a:t>
            </a:r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操作</a:t>
            </a:r>
          </a:p>
          <a:p>
            <a:pPr lvl="1"/>
            <a:r>
              <a:rPr lang="en-US" altLang="zh-CN" dirty="0"/>
              <a:t>……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控制结构</a:t>
            </a:r>
          </a:p>
          <a:p>
            <a:pPr lvl="1"/>
            <a:r>
              <a:rPr lang="zh-CN" altLang="en-US" dirty="0"/>
              <a:t>顺序</a:t>
            </a:r>
          </a:p>
          <a:p>
            <a:pPr lvl="1"/>
            <a:r>
              <a:rPr lang="zh-CN" altLang="en-US" dirty="0"/>
              <a:t>选择</a:t>
            </a:r>
          </a:p>
          <a:p>
            <a:pPr lvl="1"/>
            <a:r>
              <a:rPr lang="zh-CN" altLang="en-US" dirty="0"/>
              <a:t>重复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66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程序结构包括两个方面：</a:t>
            </a:r>
          </a:p>
          <a:p>
            <a:pPr lvl="1"/>
            <a:r>
              <a:rPr lang="zh-CN" altLang="en-US" dirty="0"/>
              <a:t>数据结构</a:t>
            </a:r>
          </a:p>
          <a:p>
            <a:pPr lvl="1"/>
            <a:r>
              <a:rPr lang="zh-CN" altLang="en-US" dirty="0"/>
              <a:t>控制结构</a:t>
            </a:r>
          </a:p>
          <a:p>
            <a:r>
              <a:rPr lang="en-US" altLang="zh-CN" dirty="0"/>
              <a:t>1966</a:t>
            </a:r>
            <a:r>
              <a:rPr lang="zh-CN" altLang="en-US" dirty="0"/>
              <a:t>年，</a:t>
            </a:r>
            <a:r>
              <a:rPr lang="en-US" altLang="zh-CN" dirty="0" err="1"/>
              <a:t>Bohm</a:t>
            </a:r>
            <a:r>
              <a:rPr lang="zh-CN" altLang="en-US" dirty="0"/>
              <a:t>和</a:t>
            </a:r>
            <a:r>
              <a:rPr lang="en-US" altLang="zh-CN" dirty="0" err="1"/>
              <a:t>Jacopini</a:t>
            </a:r>
            <a:r>
              <a:rPr lang="zh-CN" altLang="en-US" dirty="0"/>
              <a:t>证明了程序设计语言中只要有三种形式的控制结构，就足以表示出各式各样的其它形式的结构。这三种基本控制结构是</a:t>
            </a:r>
            <a:r>
              <a:rPr lang="zh-CN" altLang="en-US" dirty="0">
                <a:solidFill>
                  <a:srgbClr val="FF0000"/>
                </a:solidFill>
              </a:rPr>
              <a:t>顺序、选择和重复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这三种结构有一个共同的特征，每种结构严格地只有一个入口和一个出口。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7E600-C61D-470E-84D3-7B59B3B7BA3C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658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顺序结构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语句的执行顺序与书写顺序一致。</a:t>
            </a:r>
          </a:p>
          <a:p>
            <a:r>
              <a:rPr lang="zh-CN" altLang="en-US" dirty="0"/>
              <a:t>这是一种理想的结构，但仅有这种结构不可能处理复杂的问题。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105400" y="1828800"/>
            <a:ext cx="1981200" cy="3352800"/>
            <a:chOff x="288" y="1488"/>
            <a:chExt cx="1248" cy="211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76" y="196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6" y="2496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912" y="14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912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912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88" y="1632"/>
              <a:ext cx="1248" cy="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72" y="33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顺序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054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最基本的选择结构是当程序执行到某一条语句时，要进行判断，从两种路径中选择一条。</a:t>
            </a:r>
          </a:p>
          <a:p>
            <a:pPr>
              <a:defRPr/>
            </a:pPr>
            <a:r>
              <a:rPr lang="zh-CN" altLang="en-US" dirty="0"/>
              <a:t>选择结构给程序注入了最简单的智能。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7E600-C61D-470E-84D3-7B59B3B7BA3C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495800" y="1536192"/>
            <a:ext cx="3048000" cy="3505200"/>
            <a:chOff x="1728" y="1392"/>
            <a:chExt cx="1920" cy="220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256" y="1872"/>
              <a:ext cx="816" cy="28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784" y="2400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2160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160" y="20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24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120" y="20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160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20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60" y="273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592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640" y="139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728" y="1632"/>
              <a:ext cx="1920" cy="13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352" y="33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选择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776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循环结构又称重复结构。</a:t>
            </a:r>
          </a:p>
          <a:p>
            <a:r>
              <a:rPr lang="zh-CN" altLang="en-US" dirty="0"/>
              <a:t>这种结构是将一条或多条语句重复地执行若干遍。在重复执行过程中，变量或程序的外部环境将发生变化。</a:t>
            </a:r>
          </a:p>
          <a:p>
            <a:r>
              <a:rPr lang="zh-CN" altLang="en-US" dirty="0"/>
              <a:t>一般情况下，循环要有终止条件。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7E600-C61D-470E-84D3-7B59B3B7BA3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004048" y="1536192"/>
            <a:ext cx="2539752" cy="4026408"/>
            <a:chOff x="3888" y="1392"/>
            <a:chExt cx="1344" cy="220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3888" y="1392"/>
              <a:ext cx="1344" cy="1632"/>
              <a:chOff x="3888" y="1392"/>
              <a:chExt cx="1344" cy="163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6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dirty="0">
                    <a:latin typeface="Times New Roman" pitchFamily="18" charset="0"/>
                  </a:rPr>
                  <a:t>S</a:t>
                </a:r>
                <a:r>
                  <a:rPr kumimoji="1" lang="en-US" altLang="zh-CN" sz="2400" baseline="-25000" dirty="0">
                    <a:latin typeface="Times New Roman" pitchFamily="18" charset="0"/>
                  </a:rPr>
                  <a:t>1</a:t>
                </a:r>
                <a:endParaRPr kumimoji="1" lang="en-US" altLang="zh-CN" sz="2400" dirty="0">
                  <a:latin typeface="Times New Roman" pitchFamily="18" charset="0"/>
                </a:endParaRPr>
              </a:p>
            </p:txBody>
          </p: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4080" y="1872"/>
                <a:ext cx="816" cy="288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449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4464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4032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032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4486" y="13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4032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4896" y="20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5232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888" y="1632"/>
                <a:ext cx="1152" cy="13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4176" y="33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重复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343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算法的表示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算法描述工具</a:t>
            </a:r>
          </a:p>
          <a:p>
            <a:pPr lvl="1"/>
            <a:r>
              <a:rPr lang="zh-CN" altLang="en-US" dirty="0"/>
              <a:t>自然语言（</a:t>
            </a:r>
            <a:r>
              <a:rPr lang="en-US" dirty="0"/>
              <a:t>natural language）</a:t>
            </a:r>
          </a:p>
          <a:p>
            <a:pPr lvl="1"/>
            <a:r>
              <a:rPr lang="zh-CN" altLang="en-US" dirty="0"/>
              <a:t>流程图（</a:t>
            </a:r>
            <a:r>
              <a:rPr lang="en-US" dirty="0"/>
              <a:t>flow chart）</a:t>
            </a:r>
          </a:p>
          <a:p>
            <a:pPr lvl="1"/>
            <a:r>
              <a:rPr lang="en-US" dirty="0"/>
              <a:t>N-S</a:t>
            </a:r>
            <a:r>
              <a:rPr lang="zh-CN" altLang="en-US" dirty="0"/>
              <a:t>图</a:t>
            </a:r>
          </a:p>
          <a:p>
            <a:pPr lvl="1"/>
            <a:r>
              <a:rPr lang="zh-CN" altLang="en-US" dirty="0"/>
              <a:t>伪代码（</a:t>
            </a:r>
            <a:r>
              <a:rPr lang="en-US" dirty="0"/>
              <a:t>pseudo code）</a:t>
            </a:r>
          </a:p>
          <a:p>
            <a:pPr lvl="1"/>
            <a:r>
              <a:rPr lang="en-US" dirty="0"/>
              <a:t>PAD</a:t>
            </a:r>
            <a:r>
              <a:rPr lang="zh-CN" altLang="en-US" dirty="0"/>
              <a:t>图（</a:t>
            </a:r>
            <a:r>
              <a:rPr lang="en-US" dirty="0"/>
              <a:t>Problem Analysis Diagram）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7E600-C61D-470E-84D3-7B59B3B7BA3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388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自然语言就是人们日常使用的语言。</a:t>
            </a:r>
          </a:p>
          <a:p>
            <a:pPr>
              <a:defRPr/>
            </a:pPr>
            <a:r>
              <a:rPr lang="zh-CN" altLang="en-US" dirty="0"/>
              <a:t>用自然语言表示通俗易懂，但文字冗长，容易出现歧义性。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24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基础：理解计算机系统</a:t>
            </a: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从高级语言到硬件执行</a:t>
            </a:r>
            <a:endParaRPr lang="en-US" altLang="zh-CN" sz="2800" dirty="0"/>
          </a:p>
          <a:p>
            <a:r>
              <a:rPr lang="zh-CN" altLang="en-US" sz="2800" dirty="0"/>
              <a:t>计算机层次结构概述</a:t>
            </a:r>
            <a:endParaRPr lang="zh-CN" altLang="zh-CN" sz="2800" b="1" dirty="0"/>
          </a:p>
          <a:p>
            <a:r>
              <a:rPr lang="zh-CN" altLang="en-US" sz="2800" dirty="0"/>
              <a:t>冯诺依曼体系结构</a:t>
            </a:r>
            <a:r>
              <a:rPr lang="zh-CN" altLang="zh-CN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学习计算机系统系列课程的意义</a:t>
            </a:r>
            <a:r>
              <a:rPr lang="zh-CN" altLang="zh-CN" sz="2800" dirty="0"/>
              <a:t> </a:t>
            </a:r>
            <a:endParaRPr lang="zh-CN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5E2EF-A02A-4A8E-9339-2EF5017F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986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用一些图框表示各种类型的操作，用线表示这些操作的执行顺序。</a:t>
            </a:r>
          </a:p>
          <a:p>
            <a:pPr>
              <a:defRPr/>
            </a:pPr>
            <a:r>
              <a:rPr lang="en-US" altLang="zh-CN" dirty="0"/>
              <a:t>GB1526-89</a:t>
            </a:r>
            <a:r>
              <a:rPr lang="zh-CN" altLang="en-US" dirty="0"/>
              <a:t>中推荐的流程图符号：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4005064"/>
            <a:ext cx="7272808" cy="2057400"/>
            <a:chOff x="288" y="2448"/>
            <a:chExt cx="5184" cy="172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88" y="2496"/>
              <a:ext cx="576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056" y="2496"/>
              <a:ext cx="432" cy="24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776" y="2496"/>
              <a:ext cx="480" cy="28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496" y="2496"/>
              <a:ext cx="480" cy="240"/>
            </a:xfrm>
            <a:prstGeom prst="flowChartInputOut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360" y="2496"/>
              <a:ext cx="528" cy="240"/>
            </a:xfrm>
            <a:prstGeom prst="flowChartPredefined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4176" y="2448"/>
              <a:ext cx="480" cy="288"/>
            </a:xfrm>
            <a:prstGeom prst="flowChartInternalStorag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944" y="2448"/>
              <a:ext cx="528" cy="288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84" y="2928"/>
              <a:ext cx="432" cy="336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1008" y="2976"/>
              <a:ext cx="528" cy="24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1728" y="2976"/>
              <a:ext cx="480" cy="240"/>
            </a:xfrm>
            <a:prstGeom prst="flowChartPrepa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2496" y="2976"/>
              <a:ext cx="480" cy="240"/>
            </a:xfrm>
            <a:prstGeom prst="flowChartManualIn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3360" y="2976"/>
              <a:ext cx="480" cy="240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528" y="3504"/>
              <a:ext cx="192" cy="1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32" y="3888"/>
              <a:ext cx="288" cy="240"/>
            </a:xfrm>
            <a:prstGeom prst="flowChartOffpage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4176" y="2976"/>
              <a:ext cx="480" cy="240"/>
            </a:xfrm>
            <a:prstGeom prst="flowChartPunchedCar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4944" y="2928"/>
              <a:ext cx="528" cy="288"/>
            </a:xfrm>
            <a:prstGeom prst="flowChartPunchedTap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1152" y="3504"/>
              <a:ext cx="192" cy="192"/>
            </a:xfrm>
            <a:prstGeom prst="flowChartSummingJunc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1920" y="3504"/>
              <a:ext cx="192" cy="192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3504" y="3456"/>
              <a:ext cx="144" cy="240"/>
            </a:xfrm>
            <a:prstGeom prst="flowChartCollat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4320" y="3456"/>
              <a:ext cx="192" cy="288"/>
            </a:xfrm>
            <a:prstGeom prst="flowChartSor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5"/>
            <p:cNvSpPr>
              <a:spLocks noChangeArrowheads="1"/>
            </p:cNvSpPr>
            <p:nvPr/>
          </p:nvSpPr>
          <p:spPr bwMode="auto">
            <a:xfrm>
              <a:off x="5040" y="3456"/>
              <a:ext cx="192" cy="240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2640" y="3504"/>
              <a:ext cx="192" cy="240"/>
            </a:xfrm>
            <a:prstGeom prst="flowChartMerg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1008" y="3888"/>
              <a:ext cx="480" cy="240"/>
            </a:xfrm>
            <a:prstGeom prst="flowChartOnlineStorag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1872" y="3888"/>
              <a:ext cx="432" cy="240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2592" y="3888"/>
              <a:ext cx="336" cy="288"/>
            </a:xfrm>
            <a:prstGeom prst="flowChartMagneticTap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30"/>
            <p:cNvSpPr>
              <a:spLocks noChangeArrowheads="1"/>
            </p:cNvSpPr>
            <p:nvPr/>
          </p:nvSpPr>
          <p:spPr bwMode="auto">
            <a:xfrm>
              <a:off x="3408" y="3840"/>
              <a:ext cx="384" cy="288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 bwMode="auto">
            <a:xfrm>
              <a:off x="4176" y="3840"/>
              <a:ext cx="432" cy="240"/>
            </a:xfrm>
            <a:prstGeom prst="flowChartMagneticDrum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4944" y="3840"/>
              <a:ext cx="432" cy="240"/>
            </a:xfrm>
            <a:prstGeom prst="flowChartDisp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719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用流程图表示的</a:t>
            </a:r>
            <a:r>
              <a:rPr lang="zh-CN" altLang="en-US" sz="3200" dirty="0">
                <a:latin typeface="Arial"/>
              </a:rPr>
              <a:t>“</a:t>
            </a:r>
            <a:r>
              <a:rPr lang="zh-CN" altLang="en-US" sz="3200" dirty="0"/>
              <a:t>求两数之和</a:t>
            </a:r>
            <a:r>
              <a:rPr lang="zh-CN" altLang="en-US" sz="3200" dirty="0">
                <a:latin typeface="Arial"/>
              </a:rPr>
              <a:t>”</a:t>
            </a:r>
            <a:r>
              <a:rPr lang="zh-CN" altLang="en-US" sz="3200" dirty="0"/>
              <a:t>的算法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051720" y="1610360"/>
            <a:ext cx="4572000" cy="4038600"/>
            <a:chOff x="1584" y="1440"/>
            <a:chExt cx="2880" cy="254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824" y="1440"/>
              <a:ext cx="672" cy="28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84" y="1968"/>
              <a:ext cx="1248" cy="336"/>
            </a:xfrm>
            <a:prstGeom prst="flowChartPredefined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Times New Roman" pitchFamily="18" charset="0"/>
                </a:rPr>
                <a:t>输入两数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84" y="2592"/>
              <a:ext cx="1248" cy="336"/>
            </a:xfrm>
            <a:prstGeom prst="flowChartPredefined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Times New Roman" pitchFamily="18" charset="0"/>
                </a:rPr>
                <a:t>对两数相加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584" y="3216"/>
              <a:ext cx="1248" cy="288"/>
            </a:xfrm>
            <a:prstGeom prst="flowChartPredefined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Times New Roman" pitchFamily="18" charset="0"/>
                </a:rPr>
                <a:t>输出和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824" y="3744"/>
              <a:ext cx="720" cy="24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Times New Roman" pitchFamily="18" charset="0"/>
                </a:rPr>
                <a:t>结束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36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360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36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32" y="213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360" y="1968"/>
              <a:ext cx="7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库函数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360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360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360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832" y="27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360" y="259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自定义函数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360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360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360" y="3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832" y="338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360" y="3216"/>
              <a:ext cx="7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库函数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16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160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160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160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047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92696"/>
            <a:ext cx="645840" cy="56737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用流程图表示的求</a:t>
            </a:r>
            <a:r>
              <a:rPr lang="en-US" altLang="zh-CN" sz="3200" dirty="0"/>
              <a:t>5!</a:t>
            </a:r>
            <a:r>
              <a:rPr lang="zh-CN" altLang="en-US" sz="3200" dirty="0"/>
              <a:t>的算法</a:t>
            </a:r>
            <a:endParaRPr lang="zh-CN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D62B8-7D8F-4CF8-A5C0-A9C9203C47F1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379935" name="Picture 31" descr="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44" y="547712"/>
            <a:ext cx="1801812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666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流程图的优缺点：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zh-CN" altLang="en-US" dirty="0"/>
              <a:t>用流程图表示算法灵活、自由、形象、直观，可以表示任何算法。</a:t>
            </a:r>
          </a:p>
          <a:p>
            <a:pPr algn="just">
              <a:defRPr/>
            </a:pPr>
            <a:r>
              <a:rPr lang="zh-CN" altLang="en-US" dirty="0"/>
              <a:t>流程图符号繁多，篇幅很长，记忆不便，又容易产生误解。</a:t>
            </a:r>
          </a:p>
          <a:p>
            <a:pPr algn="just">
              <a:defRPr/>
            </a:pPr>
            <a:r>
              <a:rPr lang="zh-CN" altLang="en-US" dirty="0"/>
              <a:t>用流程线可以使程序任意转移（对应</a:t>
            </a:r>
            <a:r>
              <a:rPr lang="en-US" altLang="zh-CN" dirty="0"/>
              <a:t>GOTO</a:t>
            </a:r>
            <a:r>
              <a:rPr lang="zh-CN" altLang="en-US" dirty="0"/>
              <a:t>语句）</a:t>
            </a:r>
            <a:r>
              <a:rPr lang="en-US" altLang="zh-CN" dirty="0"/>
              <a:t>,</a:t>
            </a:r>
            <a:r>
              <a:rPr lang="zh-CN" altLang="en-US" dirty="0"/>
              <a:t>极易造成</a:t>
            </a:r>
            <a:r>
              <a:rPr lang="en-US" altLang="zh-CN" dirty="0"/>
              <a:t>BS</a:t>
            </a:r>
            <a:r>
              <a:rPr lang="zh-CN" altLang="en-US" dirty="0"/>
              <a:t>程序（</a:t>
            </a:r>
            <a:r>
              <a:rPr lang="en-US" altLang="zh-CN" dirty="0"/>
              <a:t>a Bowl of </a:t>
            </a:r>
            <a:r>
              <a:rPr lang="en-US" altLang="zh-CN" dirty="0" err="1"/>
              <a:t>Spaghertti</a:t>
            </a:r>
            <a:r>
              <a:rPr lang="zh-CN" altLang="en-US" dirty="0"/>
              <a:t>）。</a:t>
            </a:r>
          </a:p>
          <a:p>
            <a:pPr algn="just">
              <a:defRPr/>
            </a:pPr>
            <a:r>
              <a:rPr lang="zh-CN" altLang="en-US" dirty="0"/>
              <a:t>结构化程序设计主张</a:t>
            </a:r>
            <a:r>
              <a:rPr lang="zh-CN" altLang="en-US" dirty="0">
                <a:solidFill>
                  <a:srgbClr val="FF0000"/>
                </a:solidFill>
              </a:rPr>
              <a:t>限制这种无规则任意转移</a:t>
            </a:r>
            <a:r>
              <a:rPr lang="zh-CN" altLang="en-US" dirty="0"/>
              <a:t>，而用三种基本结构作为构成程序的基本单位。</a:t>
            </a:r>
          </a:p>
          <a:p>
            <a:pPr algn="just">
              <a:defRPr/>
            </a:pPr>
            <a:r>
              <a:rPr lang="zh-CN" altLang="en-US" dirty="0"/>
              <a:t>结构化程序可以不必采用流程图描述算法。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AB71D-44EF-4718-B225-8E4152CE9B3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528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N-S</a:t>
            </a:r>
            <a:r>
              <a:rPr lang="zh-CN" altLang="en-US" dirty="0"/>
              <a:t>图描述算法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1973 </a:t>
            </a:r>
            <a:r>
              <a:rPr lang="zh-CN" altLang="en-US" dirty="0"/>
              <a:t>年美国学者</a:t>
            </a:r>
            <a:r>
              <a:rPr lang="en-US" altLang="zh-CN" dirty="0" err="1"/>
              <a:t>I.Nassi</a:t>
            </a:r>
            <a:r>
              <a:rPr lang="zh-CN" altLang="en-US" dirty="0"/>
              <a:t>和</a:t>
            </a:r>
            <a:r>
              <a:rPr lang="en-US" altLang="zh-CN" dirty="0" err="1"/>
              <a:t>B.Shneiderman</a:t>
            </a:r>
            <a:r>
              <a:rPr lang="zh-CN" altLang="zh-CN" dirty="0"/>
              <a:t>提出了一种无流线的流程图，称为</a:t>
            </a:r>
            <a:r>
              <a:rPr lang="en-US" altLang="zh-CN" dirty="0"/>
              <a:t>N-S</a:t>
            </a:r>
            <a:r>
              <a:rPr lang="zh-CN" altLang="zh-CN" dirty="0"/>
              <a:t>图。</a:t>
            </a:r>
          </a:p>
          <a:p>
            <a:pPr>
              <a:defRPr/>
            </a:pPr>
            <a:r>
              <a:rPr lang="en-US" altLang="zh-CN" dirty="0"/>
              <a:t>N-S</a:t>
            </a:r>
            <a:r>
              <a:rPr lang="zh-CN" altLang="zh-CN" dirty="0"/>
              <a:t>图的三种基本结构如下：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57436" y="4428110"/>
            <a:ext cx="1600200" cy="2209800"/>
            <a:chOff x="1056" y="2688"/>
            <a:chExt cx="1008" cy="139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2688"/>
              <a:ext cx="1008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56" y="3024"/>
              <a:ext cx="1008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56" y="3360"/>
              <a:ext cx="1008" cy="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96" y="379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顺序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405336" y="4387552"/>
            <a:ext cx="1870075" cy="2209800"/>
            <a:chOff x="2496" y="2688"/>
            <a:chExt cx="1178" cy="139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96" y="2688"/>
              <a:ext cx="110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400">
                <a:latin typeface="Times New Roman" pitchFamily="18" charset="0"/>
              </a:endParaRPr>
            </a:p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        B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496" y="3024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3024" y="302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024" y="2688"/>
              <a:ext cx="57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928" y="268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6" y="2832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成立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242" y="2745"/>
              <a:ext cx="43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80000"/>
                </a:lnSpc>
              </a:pPr>
              <a:r>
                <a:rPr kumimoji="1" lang="zh-CN" altLang="en-US">
                  <a:latin typeface="Times New Roman" pitchFamily="18" charset="0"/>
                </a:rPr>
                <a:t>不</a:t>
              </a:r>
            </a:p>
            <a:p>
              <a:pPr eaLnBrk="1" hangingPunct="1">
                <a:lnSpc>
                  <a:spcPct val="70000"/>
                </a:lnSpc>
              </a:pPr>
              <a:r>
                <a:rPr kumimoji="1" lang="zh-CN" altLang="en-US">
                  <a:latin typeface="Times New Roman" pitchFamily="18" charset="0"/>
                </a:rPr>
                <a:t>成立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784" y="379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选择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843736" y="4387552"/>
            <a:ext cx="1752600" cy="2209800"/>
            <a:chOff x="4032" y="2688"/>
            <a:chExt cx="1104" cy="1392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032" y="2688"/>
              <a:ext cx="110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416" y="2976"/>
              <a:ext cx="72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080" y="273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itchFamily="18" charset="0"/>
                </a:rPr>
                <a:t>当</a:t>
              </a:r>
              <a:r>
                <a:rPr kumimoji="1" lang="en-US" altLang="zh-CN" sz="20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320" y="379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循环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307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N-S</a:t>
            </a:r>
            <a:r>
              <a:rPr lang="zh-CN" altLang="en-US" dirty="0"/>
              <a:t>的特点：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N-S</a:t>
            </a:r>
            <a:r>
              <a:rPr lang="zh-CN" altLang="en-US" dirty="0"/>
              <a:t>图的每一种基本结构都是一个矩形框，整个算法可像堆积木一样堆成。</a:t>
            </a:r>
          </a:p>
          <a:p>
            <a:pPr eaLnBrk="1" hangingPunct="1">
              <a:defRPr/>
            </a:pPr>
            <a:r>
              <a:rPr lang="en-US" altLang="zh-CN" dirty="0"/>
              <a:t>N-S </a:t>
            </a:r>
            <a:r>
              <a:rPr lang="zh-CN" altLang="en-US" dirty="0"/>
              <a:t>图保留了流程图形象直观的特点，但去掉了容易导致非结构化的流线。</a:t>
            </a:r>
          </a:p>
          <a:p>
            <a:pPr eaLnBrk="1" hangingPunct="1">
              <a:defRPr/>
            </a:pPr>
            <a:r>
              <a:rPr lang="zh-CN" altLang="en-US" dirty="0"/>
              <a:t>用</a:t>
            </a:r>
            <a:r>
              <a:rPr lang="en-US" altLang="zh-CN" dirty="0"/>
              <a:t>N-S</a:t>
            </a:r>
            <a:r>
              <a:rPr lang="zh-CN" altLang="en-US" dirty="0"/>
              <a:t>可以完全放心地设计出结构化的算法来。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F18C6-7752-4182-8EB0-9FC8CC172C01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87776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/>
              <a:t>用</a:t>
            </a:r>
            <a:r>
              <a:rPr lang="en-US" altLang="zh-CN" sz="3600"/>
              <a:t>N-S</a:t>
            </a:r>
            <a:r>
              <a:rPr lang="zh-CN" altLang="en-US" sz="3600"/>
              <a:t>图表示的求</a:t>
            </a:r>
            <a:r>
              <a:rPr lang="en-US" altLang="zh-CN" sz="3600"/>
              <a:t>n!</a:t>
            </a:r>
            <a:r>
              <a:rPr lang="zh-CN" altLang="en-US" sz="3600"/>
              <a:t>的算法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B21D7-7DF3-42AD-987C-C74EBF1EF5EB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647800" y="1863824"/>
            <a:ext cx="4724400" cy="3581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647800" y="4988024"/>
            <a:ext cx="4724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latin typeface="Times New Roman" pitchFamily="18" charset="0"/>
              </a:rPr>
              <a:t>返回</a:t>
            </a:r>
            <a:r>
              <a:rPr kumimoji="1" lang="en-US" altLang="zh-CN" sz="2400">
                <a:latin typeface="Times New Roman" pitchFamily="18" charset="0"/>
              </a:rPr>
              <a:t>fac</a:t>
            </a:r>
            <a:r>
              <a:rPr kumimoji="1" lang="zh-CN" altLang="en-US" sz="2400">
                <a:latin typeface="Times New Roman" pitchFamily="18" charset="0"/>
              </a:rPr>
              <a:t>的值</a:t>
            </a:r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1647800" y="2397224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 flipV="1">
            <a:off x="4010000" y="1863824"/>
            <a:ext cx="2362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 flipH="1" flipV="1">
            <a:off x="1647800" y="1863824"/>
            <a:ext cx="2362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4010000" y="2397224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4619600" y="4530824"/>
            <a:ext cx="1752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i=i+1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619600" y="3997424"/>
            <a:ext cx="1752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fac=fac*i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010000" y="2397224"/>
            <a:ext cx="23622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fac=1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4010000" y="2930624"/>
            <a:ext cx="2362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i=1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2333600" y="3540224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fac=1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1724000" y="1940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是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5838800" y="196383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否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3476600" y="1863824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</a:t>
            </a:r>
            <a:r>
              <a:rPr kumimoji="1" lang="en-US" altLang="zh-CN" sz="2400" dirty="0">
                <a:latin typeface="Times New Roman" pitchFamily="18" charset="0"/>
              </a:rPr>
              <a:t>n= =0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4086200" y="3464024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当</a:t>
            </a:r>
            <a:r>
              <a:rPr kumimoji="1" lang="en-US" altLang="zh-CN" sz="2400">
                <a:latin typeface="Times New Roman" pitchFamily="18" charset="0"/>
              </a:rPr>
              <a:t>i≤n</a:t>
            </a:r>
          </a:p>
        </p:txBody>
      </p:sp>
    </p:spTree>
    <p:extLst>
      <p:ext uri="{BB962C8B-B14F-4D97-AF65-F5344CB8AC3E}">
        <p14:creationId xmlns:p14="http://schemas.microsoft.com/office/powerpoint/2010/main" val="248586295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2.3.4 </a:t>
            </a:r>
            <a:r>
              <a:rPr lang="zh-CN" altLang="en-US" sz="4000" dirty="0"/>
              <a:t>伪代码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伪代码（</a:t>
            </a:r>
            <a:r>
              <a:rPr lang="en-US" altLang="zh-CN" dirty="0"/>
              <a:t>pseudo code</a:t>
            </a:r>
            <a:r>
              <a:rPr lang="zh-CN" altLang="en-US" dirty="0"/>
              <a:t>）是用介于自然语言与计算机语言之间的文字符号算法描述的工具。</a:t>
            </a:r>
          </a:p>
          <a:p>
            <a:pPr>
              <a:defRPr/>
            </a:pPr>
            <a:r>
              <a:rPr lang="zh-CN" altLang="en-US" dirty="0"/>
              <a:t>它无固定的、严格的语法规则，通常是借助某种高级语言控制结构，中间的操作可以用自然语言，也可以用程序设计语言，或使用自然语言主导程序设计语言的混合体。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AB71D-44EF-4718-B225-8E4152CE9B37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193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用伪代码表示求</a:t>
            </a:r>
            <a:r>
              <a:rPr lang="en-US" altLang="zh-CN" dirty="0"/>
              <a:t>5</a:t>
            </a:r>
            <a:r>
              <a:rPr lang="zh-CN" altLang="en-US" dirty="0"/>
              <a:t>！的算法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zh-CN" altLang="en-US" dirty="0"/>
              <a:t>开始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dirty="0"/>
              <a:t>    置</a:t>
            </a:r>
            <a:r>
              <a:rPr lang="en-US" altLang="zh-CN" dirty="0"/>
              <a:t>t</a:t>
            </a:r>
            <a:r>
              <a:rPr lang="zh-CN" altLang="en-US" dirty="0"/>
              <a:t>的初值为</a:t>
            </a:r>
            <a:r>
              <a:rPr lang="en-US" altLang="zh-CN" dirty="0"/>
              <a:t>1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置</a:t>
            </a:r>
            <a:r>
              <a:rPr lang="en-US" altLang="zh-CN" dirty="0" err="1"/>
              <a:t>i</a:t>
            </a:r>
            <a:r>
              <a:rPr lang="zh-CN" altLang="en-US" dirty="0"/>
              <a:t>的初值为</a:t>
            </a:r>
            <a:r>
              <a:rPr lang="en-US" altLang="zh-CN" dirty="0"/>
              <a:t>2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当</a:t>
            </a:r>
            <a:r>
              <a:rPr lang="en-US" altLang="zh-CN" dirty="0" err="1"/>
              <a:t>i</a:t>
            </a:r>
            <a:r>
              <a:rPr lang="en-US" altLang="zh-CN" dirty="0"/>
              <a:t>&lt;=5</a:t>
            </a:r>
            <a:r>
              <a:rPr lang="zh-CN" altLang="en-US" dirty="0"/>
              <a:t>，执行下面操作：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dirty="0"/>
              <a:t>          使</a:t>
            </a:r>
            <a:r>
              <a:rPr lang="en-US" altLang="zh-CN" dirty="0"/>
              <a:t>t=</a:t>
            </a:r>
            <a:r>
              <a:rPr lang="en-US" altLang="zh-CN" dirty="0" err="1"/>
              <a:t>t×i</a:t>
            </a:r>
            <a:endParaRPr lang="en-US" altLang="zh-CN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dirty="0"/>
              <a:t>          </a:t>
            </a:r>
            <a:r>
              <a:rPr lang="zh-CN" altLang="en-US" dirty="0"/>
              <a:t>使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dirty="0"/>
              <a:t>         </a:t>
            </a:r>
            <a:r>
              <a:rPr lang="zh-CN" altLang="en-US" dirty="0"/>
              <a:t>｛循环体到此结束｝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dirty="0"/>
              <a:t>      输出</a:t>
            </a:r>
            <a:r>
              <a:rPr lang="en-US" altLang="zh-CN" dirty="0"/>
              <a:t>t</a:t>
            </a:r>
            <a:r>
              <a:rPr lang="zh-CN" altLang="en-US" dirty="0"/>
              <a:t>的值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zh-CN" altLang="en-US" dirty="0"/>
              <a:t> 结束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642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伪码具有下述特点：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关键字的固定语法，提供所有结构化构造、数据说明以及模块化描述。</a:t>
            </a:r>
          </a:p>
          <a:p>
            <a:pPr>
              <a:defRPr/>
            </a:pPr>
            <a:r>
              <a:rPr lang="zh-CN" altLang="en-US" dirty="0"/>
              <a:t>自然语言的自由语法，用于描述处理过程。</a:t>
            </a:r>
          </a:p>
          <a:p>
            <a:pPr>
              <a:defRPr/>
            </a:pPr>
            <a:r>
              <a:rPr lang="zh-CN" altLang="en-US" dirty="0"/>
              <a:t>子程序定义和调用的技术，提供接口描述模式。</a:t>
            </a:r>
          </a:p>
          <a:p>
            <a:pPr>
              <a:defRPr/>
            </a:pPr>
            <a:r>
              <a:rPr lang="zh-CN" altLang="en-US" dirty="0"/>
              <a:t>伪码比流程图更灵活，易于理解和修改，但不标准。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94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例子：最简单的</a:t>
            </a:r>
            <a:r>
              <a:rPr lang="en-US" altLang="zh-CN" sz="2800" dirty="0"/>
              <a:t>C</a:t>
            </a:r>
            <a:r>
              <a:rPr lang="zh-CN" altLang="en-US" sz="2800" dirty="0"/>
              <a:t>语言程序</a:t>
            </a:r>
            <a:endParaRPr lang="en-US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(“hello, world!\n”);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}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8770F3-F492-418E-9286-C958F734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8140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_GB2312" pitchFamily="2" charset="-122"/>
                <a:ea typeface="隶书_GB2312" pitchFamily="2" charset="-122"/>
              </a:rPr>
              <a:t>构化程序设计方法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模块化结构设计方法</a:t>
            </a:r>
          </a:p>
          <a:p>
            <a:pPr marL="673100" lvl="1" indent="0">
              <a:buNone/>
              <a:defRPr/>
            </a:pPr>
            <a:r>
              <a:rPr lang="zh-CN" altLang="en-US" sz="2400" dirty="0"/>
              <a:t>在程序设计中，将一个复杂的算法（或程序）分解成若干个相对独立、功能单一的模块，利用这些模块即可适当地组合成所需要的全局算法（或）程序。</a:t>
            </a:r>
          </a:p>
          <a:p>
            <a:pPr>
              <a:defRPr/>
            </a:pPr>
            <a:r>
              <a:rPr lang="zh-CN" altLang="en-US" dirty="0"/>
              <a:t>自顶向下结构设计方法</a:t>
            </a:r>
          </a:p>
          <a:p>
            <a:pPr marL="673100" lvl="1" indent="0">
              <a:buNone/>
              <a:defRPr/>
            </a:pPr>
            <a:r>
              <a:rPr lang="zh-CN" altLang="en-US" sz="2400" dirty="0"/>
              <a:t>从总体出发，居高临下，逐层分解和逐步细化。</a:t>
            </a:r>
          </a:p>
          <a:p>
            <a:pPr>
              <a:defRPr/>
            </a:pPr>
            <a:r>
              <a:rPr lang="zh-CN" altLang="en-US" dirty="0"/>
              <a:t>逐步求精结构设计方法</a:t>
            </a:r>
          </a:p>
          <a:p>
            <a:pPr marL="673100" lvl="1" indent="0">
              <a:buNone/>
              <a:defRPr/>
            </a:pPr>
            <a:r>
              <a:rPr lang="zh-CN" altLang="en-US" sz="2400" dirty="0"/>
              <a:t>实质上也是一种自顶向下的设计方法。</a:t>
            </a:r>
          </a:p>
          <a:p>
            <a:pPr marL="673100" lvl="1" indent="0">
              <a:buNone/>
              <a:defRPr/>
            </a:pPr>
            <a:r>
              <a:rPr lang="zh-CN" altLang="en-US" sz="2400" dirty="0"/>
              <a:t>首先抛开细节设计出抽象算法，然后把抽象数据和操作逐步具体化，直到可以由计算机具体实现为止。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077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F5D7FC-2DA8-4622-B9CD-7EC361DDC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计算机解题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7591BCB-C8AA-4234-84FB-9170D3C50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C51B5-0927-40BD-9BAD-3406F67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041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解题步骤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定义问题、分析问题</a:t>
            </a:r>
          </a:p>
          <a:p>
            <a:pPr eaLnBrk="1" hangingPunct="1">
              <a:defRPr/>
            </a:pPr>
            <a:r>
              <a:rPr lang="zh-CN" altLang="en-US"/>
              <a:t>设计解决方案</a:t>
            </a:r>
          </a:p>
          <a:p>
            <a:pPr eaLnBrk="1" hangingPunct="1">
              <a:defRPr/>
            </a:pPr>
            <a:r>
              <a:rPr lang="zh-CN" altLang="en-US"/>
              <a:t>给出详细的解决问题的步骤</a:t>
            </a:r>
          </a:p>
          <a:p>
            <a:pPr eaLnBrk="1" hangingPunct="1">
              <a:defRPr/>
            </a:pPr>
            <a:r>
              <a:rPr lang="zh-CN" altLang="en-US"/>
              <a:t>测试解题方案，需要的话，修改方案</a:t>
            </a:r>
          </a:p>
          <a:p>
            <a:pPr eaLnBrk="1" hangingPunct="1">
              <a:defRPr/>
            </a:pPr>
            <a:r>
              <a:rPr lang="zh-CN" altLang="en-US"/>
              <a:t>将解决方案整理成文档并维护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7EC98-8359-4A95-9970-07F498776558}" type="slidenum">
              <a:rPr lang="zh-CN" altLang="en-US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625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举例：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场景：十一早晨要去天安门广场看升旗，从人民大学出发，如何去最好？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问题分析：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看升旗要几点到？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找最便捷的方法在规定时间前抵达目的地</a:t>
            </a:r>
            <a:endParaRPr lang="en-US" altLang="zh-CN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解决方案：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找到从人大到天安门广场的所有路线方案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从中选择最便捷的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C7A12-A9BD-4943-A706-56F67DB94FC2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537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测试：</a:t>
            </a:r>
          </a:p>
          <a:p>
            <a:pPr lvl="1" eaLnBrk="1" hangingPunct="1">
              <a:defRPr/>
            </a:pPr>
            <a:r>
              <a:rPr lang="zh-CN" altLang="en-US"/>
              <a:t>测试选中的路线（费用是否变化？有没有交通管制？）</a:t>
            </a:r>
          </a:p>
          <a:p>
            <a:pPr eaLnBrk="1" hangingPunct="1">
              <a:defRPr/>
            </a:pPr>
            <a:r>
              <a:rPr lang="zh-CN" altLang="en-US"/>
              <a:t>文档整理</a:t>
            </a:r>
          </a:p>
          <a:p>
            <a:pPr lvl="1" eaLnBrk="1" hangingPunct="1">
              <a:defRPr/>
            </a:pPr>
            <a:r>
              <a:rPr lang="zh-CN" altLang="en-US"/>
              <a:t>将选中路线详细描述</a:t>
            </a:r>
          </a:p>
          <a:p>
            <a:pPr eaLnBrk="1" hangingPunct="1">
              <a:defRPr/>
            </a:pPr>
            <a:r>
              <a:rPr lang="zh-CN" altLang="en-US"/>
              <a:t>维护</a:t>
            </a:r>
          </a:p>
          <a:p>
            <a:pPr lvl="1" eaLnBrk="1" hangingPunct="1"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CB2E9-AA9E-476D-845D-B708C9D79126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000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计算机解题步骤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定义问题、分析问题</a:t>
            </a:r>
          </a:p>
          <a:p>
            <a:pPr lvl="1" eaLnBrk="1" hangingPunct="1">
              <a:defRPr/>
            </a:pPr>
            <a:r>
              <a:rPr lang="zh-CN" altLang="en-US" dirty="0"/>
              <a:t>输入、输出是什么？</a:t>
            </a:r>
          </a:p>
          <a:p>
            <a:pPr lvl="1" eaLnBrk="1" hangingPunct="1">
              <a:defRPr/>
            </a:pPr>
            <a:r>
              <a:rPr lang="zh-CN" altLang="en-US" dirty="0"/>
              <a:t>有什么限制条件，关键点</a:t>
            </a:r>
          </a:p>
          <a:p>
            <a:pPr eaLnBrk="1" hangingPunct="1">
              <a:defRPr/>
            </a:pPr>
            <a:r>
              <a:rPr lang="zh-CN" altLang="en-US" dirty="0"/>
              <a:t>设计算法</a:t>
            </a:r>
          </a:p>
          <a:p>
            <a:pPr eaLnBrk="1" hangingPunct="1">
              <a:defRPr/>
            </a:pPr>
            <a:r>
              <a:rPr lang="zh-CN" altLang="en-US" dirty="0"/>
              <a:t>实现程序</a:t>
            </a:r>
            <a:r>
              <a:rPr lang="en-US" altLang="zh-CN" dirty="0"/>
              <a:t>(coding)</a:t>
            </a:r>
          </a:p>
          <a:p>
            <a:pPr eaLnBrk="1" hangingPunct="1">
              <a:defRPr/>
            </a:pPr>
            <a:r>
              <a:rPr lang="zh-CN" altLang="en-US" dirty="0"/>
              <a:t>运行、调试通过</a:t>
            </a:r>
          </a:p>
          <a:p>
            <a:pPr eaLnBrk="1" hangingPunct="1">
              <a:defRPr/>
            </a:pPr>
            <a:r>
              <a:rPr lang="zh-CN" altLang="en-US" dirty="0"/>
              <a:t>完成文档、维护程序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F7163-A058-46F6-BB9D-79A8EBDB4330}" type="slidenum">
              <a:rPr lang="zh-CN" altLang="en-US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833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举例：兑换外币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问题描述</a:t>
            </a:r>
          </a:p>
          <a:p>
            <a:pPr lvl="1">
              <a:defRPr/>
            </a:pPr>
            <a:r>
              <a:rPr lang="zh-CN" altLang="en-US" sz="2400" dirty="0"/>
              <a:t>出国旅游，需要兑换美金</a:t>
            </a:r>
          </a:p>
          <a:p>
            <a:pPr>
              <a:defRPr/>
            </a:pPr>
            <a:r>
              <a:rPr lang="zh-CN" altLang="en-US" dirty="0"/>
              <a:t>问题分析</a:t>
            </a:r>
          </a:p>
          <a:p>
            <a:pPr lvl="1">
              <a:defRPr/>
            </a:pPr>
            <a:r>
              <a:rPr lang="zh-CN" altLang="en-US" sz="2400" dirty="0"/>
              <a:t>输入：兑换美金的数量</a:t>
            </a:r>
          </a:p>
          <a:p>
            <a:pPr lvl="1">
              <a:defRPr/>
            </a:pPr>
            <a:r>
              <a:rPr lang="zh-CN" altLang="en-US" sz="2400" dirty="0"/>
              <a:t>输出：需要的人民币的数量</a:t>
            </a:r>
          </a:p>
          <a:p>
            <a:pPr lvl="1">
              <a:defRPr/>
            </a:pPr>
            <a:r>
              <a:rPr lang="zh-CN" altLang="en-US" sz="2400" dirty="0"/>
              <a:t>需要知道汇率</a:t>
            </a:r>
          </a:p>
          <a:p>
            <a:pPr>
              <a:defRPr/>
            </a:pPr>
            <a:r>
              <a:rPr lang="zh-CN" altLang="en-US" dirty="0"/>
              <a:t>算法设计</a:t>
            </a:r>
          </a:p>
          <a:p>
            <a:pPr lvl="1">
              <a:defRPr/>
            </a:pPr>
            <a:r>
              <a:rPr lang="zh-CN" altLang="en-US" sz="2400" dirty="0"/>
              <a:t>读入美金的数量</a:t>
            </a:r>
          </a:p>
          <a:p>
            <a:pPr lvl="1">
              <a:defRPr/>
            </a:pPr>
            <a:r>
              <a:rPr lang="zh-CN" altLang="en-US" sz="2400" dirty="0"/>
              <a:t>根据汇率计算需要的人民币的数量</a:t>
            </a:r>
          </a:p>
          <a:p>
            <a:pPr lvl="1">
              <a:defRPr/>
            </a:pPr>
            <a:r>
              <a:rPr lang="zh-CN" altLang="en-US" sz="2400" dirty="0"/>
              <a:t>显示结果</a:t>
            </a:r>
          </a:p>
          <a:p>
            <a:pPr>
              <a:defRPr/>
            </a:pPr>
            <a:r>
              <a:rPr lang="zh-CN" altLang="en-US" dirty="0"/>
              <a:t>程序实现</a:t>
            </a:r>
          </a:p>
          <a:p>
            <a:pPr>
              <a:defRPr/>
            </a:pPr>
            <a:r>
              <a:rPr lang="zh-CN" altLang="en-US" dirty="0"/>
              <a:t>运行，测试，调试</a:t>
            </a:r>
          </a:p>
          <a:p>
            <a:pPr>
              <a:defRPr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66D99-0F2B-450A-B236-3C7460F25DF5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07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信息的存储和传输格式</a:t>
            </a:r>
            <a:endParaRPr lang="zh-CN" altLang="zh-CN" sz="2800" dirty="0"/>
          </a:p>
          <a:p>
            <a:pPr lvl="1"/>
            <a:r>
              <a:rPr lang="en-US" altLang="zh-CN" sz="2400" dirty="0" err="1"/>
              <a:t>hello.c</a:t>
            </a:r>
            <a:r>
              <a:rPr lang="zh-CN" altLang="en-US" sz="2400" dirty="0"/>
              <a:t>是文本文件，其中的字符在计算机中是以</a:t>
            </a:r>
            <a:r>
              <a:rPr lang="en-US" altLang="zh-CN" sz="2400" dirty="0"/>
              <a:t>ASCII</a:t>
            </a:r>
            <a:r>
              <a:rPr lang="zh-CN" altLang="en-US" sz="2400" dirty="0"/>
              <a:t>码的形式来表示的，每个字符用一个</a:t>
            </a:r>
            <a:r>
              <a:rPr lang="en-US" altLang="zh-CN" sz="2400" dirty="0"/>
              <a:t>0~255</a:t>
            </a:r>
            <a:r>
              <a:rPr lang="zh-CN" altLang="en-US" sz="2400" dirty="0"/>
              <a:t>的数字来表示，在计算机中占用一个字节（每个字节固定为</a:t>
            </a:r>
            <a:r>
              <a:rPr lang="en-US" altLang="zh-CN" sz="2400" dirty="0"/>
              <a:t>8</a:t>
            </a:r>
            <a:r>
              <a:rPr lang="zh-CN" altLang="en-US" sz="2400" dirty="0"/>
              <a:t>个二进制位）</a:t>
            </a:r>
            <a:r>
              <a:rPr lang="zh-CN" altLang="zh-CN" sz="2400" dirty="0"/>
              <a:t> 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8499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149725"/>
            <a:ext cx="76104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F2EA57-E071-4914-98EF-0E1F6F2E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62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计算机中其他的文件基本都是二进制文件，即直接用二进制的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串来表示信息</a:t>
            </a:r>
            <a:endParaRPr lang="en-US" altLang="zh-CN" sz="2800" dirty="0"/>
          </a:p>
          <a:p>
            <a:pPr lvl="1"/>
            <a:r>
              <a:rPr lang="zh-CN" altLang="en-US" sz="2400" dirty="0"/>
              <a:t>包括磁盘文件、存储器中的程序、存储器中存放的用户数据，以及网络上传输的数据</a:t>
            </a:r>
            <a:r>
              <a:rPr lang="zh-CN" altLang="zh-CN" sz="2400" dirty="0"/>
              <a:t> </a:t>
            </a:r>
            <a:endParaRPr lang="en-US" altLang="zh-CN" sz="2400" dirty="0"/>
          </a:p>
          <a:p>
            <a:r>
              <a:rPr lang="zh-CN" altLang="en-US" sz="2800" dirty="0"/>
              <a:t>可执行程序文件中，若干个二进制字节可能对应某一条计算机硬件可以识别的指令，指挥计算机硬件执行某些操作</a:t>
            </a:r>
            <a:r>
              <a:rPr lang="zh-CN" altLang="zh-CN" sz="2800" dirty="0"/>
              <a:t> </a:t>
            </a:r>
            <a:endParaRPr lang="zh-CN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BAFD9-C1A7-42B2-8C83-00EB87AD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45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>
          <a:xfrm>
            <a:off x="395288" y="2017713"/>
            <a:ext cx="4248150" cy="4114800"/>
          </a:xfrm>
        </p:spPr>
        <p:txBody>
          <a:bodyPr>
            <a:normAutofit/>
          </a:bodyPr>
          <a:lstStyle/>
          <a:p>
            <a:r>
              <a:rPr lang="en-US" altLang="zh-CN" sz="2400" b="1"/>
              <a:t>2. </a:t>
            </a:r>
            <a:r>
              <a:rPr lang="zh-CN" altLang="en-US" sz="2400" b="1"/>
              <a:t>从高级语言源代码到可执行程序文件生成的过程（</a:t>
            </a:r>
            <a:r>
              <a:rPr lang="en-US" altLang="zh-CN" sz="2400" b="1"/>
              <a:t>Unix)</a:t>
            </a:r>
          </a:p>
          <a:p>
            <a:pPr lvl="1"/>
            <a:r>
              <a:rPr lang="zh-CN" altLang="en-US" sz="2000"/>
              <a:t>预处理器根据以字符</a:t>
            </a:r>
            <a:r>
              <a:rPr lang="en-US" altLang="zh-CN" sz="2000"/>
              <a:t>#</a:t>
            </a:r>
            <a:r>
              <a:rPr lang="zh-CN" altLang="en-US" sz="2000"/>
              <a:t>开头的命令</a:t>
            </a:r>
            <a:endParaRPr lang="en-US" altLang="zh-CN" sz="2000"/>
          </a:p>
          <a:p>
            <a:pPr lvl="1"/>
            <a:r>
              <a:rPr lang="zh-CN" altLang="en-US" sz="2000"/>
              <a:t>编译器将</a:t>
            </a:r>
            <a:r>
              <a:rPr lang="en-US" altLang="zh-CN" sz="2000"/>
              <a:t>hello.i</a:t>
            </a:r>
            <a:r>
              <a:rPr lang="zh-CN" altLang="en-US" sz="2000"/>
              <a:t>翻译为汇编语句</a:t>
            </a:r>
            <a:endParaRPr lang="en-US" altLang="zh-CN" sz="2000"/>
          </a:p>
          <a:p>
            <a:pPr lvl="1"/>
            <a:r>
              <a:rPr lang="en-US" altLang="zh-CN" sz="2000"/>
              <a:t>printf</a:t>
            </a:r>
            <a:r>
              <a:rPr lang="zh-CN" altLang="en-US" sz="2000"/>
              <a:t>函数存在于一个名为</a:t>
            </a:r>
            <a:r>
              <a:rPr lang="en-US" altLang="zh-CN" sz="2000"/>
              <a:t>printf.o</a:t>
            </a:r>
            <a:r>
              <a:rPr lang="zh-CN" altLang="en-US" sz="2000"/>
              <a:t>的单独预编译好的目标文件中，这个文件必须以某种方式与我们的</a:t>
            </a:r>
            <a:r>
              <a:rPr lang="en-US" altLang="zh-CN" sz="2000"/>
              <a:t>hello.o</a:t>
            </a:r>
            <a:r>
              <a:rPr lang="zh-CN" altLang="en-US" sz="2000"/>
              <a:t>合并起来</a:t>
            </a:r>
            <a:endParaRPr lang="en-US" altLang="zh-CN" sz="2000"/>
          </a:p>
          <a:p>
            <a:pPr lvl="1"/>
            <a:r>
              <a:rPr lang="en-US" altLang="zh-CN" sz="2000"/>
              <a:t>./hello</a:t>
            </a:r>
            <a:r>
              <a:rPr lang="zh-CN" altLang="en-US" sz="2000"/>
              <a:t>运行该程序</a:t>
            </a:r>
            <a:r>
              <a:rPr lang="zh-CN" altLang="zh-CN" sz="2000"/>
              <a:t>  </a:t>
            </a:r>
            <a:endParaRPr lang="zh-CN" altLang="en-US" sz="2000"/>
          </a:p>
        </p:txBody>
      </p:sp>
      <p:pic>
        <p:nvPicPr>
          <p:cNvPr id="8704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2276475"/>
            <a:ext cx="4897438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40DF59-1AB8-4E53-9193-C6D1DDEE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29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从高级语言到硬件执行</a:t>
            </a:r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r>
              <a:rPr lang="en-US" altLang="zh-CN" sz="2400" b="1"/>
              <a:t>3. </a:t>
            </a:r>
            <a:r>
              <a:rPr lang="zh-CN" altLang="en-US" sz="2400" b="1"/>
              <a:t>计算机的主要硬件结构</a:t>
            </a:r>
            <a:endParaRPr lang="zh-CN" altLang="zh-CN" sz="2400"/>
          </a:p>
          <a:p>
            <a:endParaRPr lang="zh-CN" altLang="en-US" sz="2400"/>
          </a:p>
        </p:txBody>
      </p:sp>
      <p:pic>
        <p:nvPicPr>
          <p:cNvPr id="8806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b="1247"/>
          <a:stretch>
            <a:fillRect/>
          </a:stretch>
        </p:blipFill>
        <p:spPr bwMode="auto">
          <a:xfrm>
            <a:off x="1692275" y="2492375"/>
            <a:ext cx="5616575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77DC9-252D-4041-9082-8FBE3C86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DDAA-4BC0-47E6-98AA-032E6537915F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45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4796</TotalTime>
  <Words>2847</Words>
  <Application>Microsoft Office PowerPoint</Application>
  <PresentationFormat>On-screen Show (4:3)</PresentationFormat>
  <Paragraphs>365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宋体</vt:lpstr>
      <vt:lpstr>方正姚体</vt:lpstr>
      <vt:lpstr>楷体</vt:lpstr>
      <vt:lpstr>隶书_GB2312</vt:lpstr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程序设计导论     ——第1讲</vt:lpstr>
      <vt:lpstr>内容</vt:lpstr>
      <vt:lpstr>学习目标</vt:lpstr>
      <vt:lpstr>基础：理解计算机系统</vt:lpstr>
      <vt:lpstr>从高级语言到硬件执行</vt:lpstr>
      <vt:lpstr>从高级语言到硬件执行</vt:lpstr>
      <vt:lpstr>从高级语言到硬件执行</vt:lpstr>
      <vt:lpstr>从高级语言到硬件执行</vt:lpstr>
      <vt:lpstr>从高级语言到硬件执行</vt:lpstr>
      <vt:lpstr>从高级语言到硬件执行</vt:lpstr>
      <vt:lpstr>从高级语言到硬件执行</vt:lpstr>
      <vt:lpstr>从高级语言到硬件执行</vt:lpstr>
      <vt:lpstr>从高级语言到硬件执行</vt:lpstr>
      <vt:lpstr>从高级语言到硬件执行</vt:lpstr>
      <vt:lpstr>计算机层次结构概述 </vt:lpstr>
      <vt:lpstr>计算机层次结构概述 </vt:lpstr>
      <vt:lpstr>计算机层次结构概述 </vt:lpstr>
      <vt:lpstr>计算机层次结构概述 </vt:lpstr>
      <vt:lpstr>冯诺依曼体系结构 </vt:lpstr>
      <vt:lpstr>冯诺依曼体系结构 </vt:lpstr>
      <vt:lpstr>冯诺依曼体系结构 ——特点</vt:lpstr>
      <vt:lpstr>冯诺依曼体系结构 </vt:lpstr>
      <vt:lpstr>冯诺依曼体系结构 </vt:lpstr>
      <vt:lpstr>冯诺依曼体系结构 </vt:lpstr>
      <vt:lpstr>冯诺依曼体系结构 </vt:lpstr>
      <vt:lpstr>冯诺依曼体系结构 </vt:lpstr>
      <vt:lpstr>算法</vt:lpstr>
      <vt:lpstr>程序设计的主要发展过程</vt:lpstr>
      <vt:lpstr>算法和数据结构的概念</vt:lpstr>
      <vt:lpstr>算法设计基本原则</vt:lpstr>
      <vt:lpstr>算法设计基本原则（续2）</vt:lpstr>
      <vt:lpstr>算法的性质</vt:lpstr>
      <vt:lpstr>算法的组成要素</vt:lpstr>
      <vt:lpstr>程序结构</vt:lpstr>
      <vt:lpstr>顺序结构</vt:lpstr>
      <vt:lpstr>选择结构</vt:lpstr>
      <vt:lpstr>循环结构</vt:lpstr>
      <vt:lpstr>算法的表示</vt:lpstr>
      <vt:lpstr>自然语言</vt:lpstr>
      <vt:lpstr>流程图</vt:lpstr>
      <vt:lpstr>用流程图表示的“求两数之和”的算法</vt:lpstr>
      <vt:lpstr>用流程图表示的求5!的算法</vt:lpstr>
      <vt:lpstr>流程图的优缺点：</vt:lpstr>
      <vt:lpstr>用N-S图描述算法</vt:lpstr>
      <vt:lpstr>N-S的特点：</vt:lpstr>
      <vt:lpstr>用N-S图表示的求n!的算法</vt:lpstr>
      <vt:lpstr>2.3.4 伪代码</vt:lpstr>
      <vt:lpstr>用伪代码表示求5！的算法</vt:lpstr>
      <vt:lpstr>伪码具有下述特点：</vt:lpstr>
      <vt:lpstr>构化程序设计方法</vt:lpstr>
      <vt:lpstr>计算机解题</vt:lpstr>
      <vt:lpstr>解题步骤</vt:lpstr>
      <vt:lpstr>举例：</vt:lpstr>
      <vt:lpstr>PowerPoint Presentation</vt:lpstr>
      <vt:lpstr>计算机解题步骤</vt:lpstr>
      <vt:lpstr>举例：兑换外币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Pebble</dc:creator>
  <cp:lastModifiedBy>Sun Hui</cp:lastModifiedBy>
  <cp:revision>539</cp:revision>
  <dcterms:created xsi:type="dcterms:W3CDTF">1601-01-01T00:00:00Z</dcterms:created>
  <dcterms:modified xsi:type="dcterms:W3CDTF">2018-10-07T15:22:50Z</dcterms:modified>
</cp:coreProperties>
</file>