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64" r:id="rId1"/>
  </p:sldMasterIdLst>
  <p:notesMasterIdLst>
    <p:notesMasterId r:id="rId63"/>
  </p:notesMasterIdLst>
  <p:handoutMasterIdLst>
    <p:handoutMasterId r:id="rId64"/>
  </p:handoutMasterIdLst>
  <p:sldIdLst>
    <p:sldId id="440" r:id="rId2"/>
    <p:sldId id="465" r:id="rId3"/>
    <p:sldId id="466" r:id="rId4"/>
    <p:sldId id="467" r:id="rId5"/>
    <p:sldId id="468" r:id="rId6"/>
    <p:sldId id="469" r:id="rId7"/>
    <p:sldId id="473" r:id="rId8"/>
    <p:sldId id="474" r:id="rId9"/>
    <p:sldId id="475" r:id="rId10"/>
    <p:sldId id="504" r:id="rId11"/>
    <p:sldId id="477" r:id="rId12"/>
    <p:sldId id="508" r:id="rId13"/>
    <p:sldId id="478" r:id="rId14"/>
    <p:sldId id="479" r:id="rId15"/>
    <p:sldId id="505" r:id="rId16"/>
    <p:sldId id="481" r:id="rId17"/>
    <p:sldId id="482" r:id="rId18"/>
    <p:sldId id="506" r:id="rId19"/>
    <p:sldId id="507" r:id="rId20"/>
    <p:sldId id="483" r:id="rId21"/>
    <p:sldId id="484" r:id="rId22"/>
    <p:sldId id="536" r:id="rId23"/>
    <p:sldId id="509" r:id="rId24"/>
    <p:sldId id="537" r:id="rId25"/>
    <p:sldId id="538" r:id="rId26"/>
    <p:sldId id="539" r:id="rId27"/>
    <p:sldId id="540" r:id="rId28"/>
    <p:sldId id="514" r:id="rId29"/>
    <p:sldId id="515" r:id="rId30"/>
    <p:sldId id="541" r:id="rId31"/>
    <p:sldId id="517" r:id="rId32"/>
    <p:sldId id="518" r:id="rId33"/>
    <p:sldId id="542" r:id="rId34"/>
    <p:sldId id="543" r:id="rId35"/>
    <p:sldId id="579" r:id="rId36"/>
    <p:sldId id="580" r:id="rId37"/>
    <p:sldId id="584" r:id="rId38"/>
    <p:sldId id="585" r:id="rId39"/>
    <p:sldId id="588" r:id="rId40"/>
    <p:sldId id="586" r:id="rId41"/>
    <p:sldId id="587" r:id="rId42"/>
    <p:sldId id="576" r:id="rId43"/>
    <p:sldId id="591" r:id="rId44"/>
    <p:sldId id="561" r:id="rId45"/>
    <p:sldId id="544" r:id="rId46"/>
    <p:sldId id="545" r:id="rId47"/>
    <p:sldId id="522" r:id="rId48"/>
    <p:sldId id="523" r:id="rId49"/>
    <p:sldId id="524" r:id="rId50"/>
    <p:sldId id="525" r:id="rId51"/>
    <p:sldId id="526" r:id="rId52"/>
    <p:sldId id="527" r:id="rId53"/>
    <p:sldId id="528" r:id="rId54"/>
    <p:sldId id="529" r:id="rId55"/>
    <p:sldId id="530" r:id="rId56"/>
    <p:sldId id="531" r:id="rId57"/>
    <p:sldId id="532" r:id="rId58"/>
    <p:sldId id="533" r:id="rId59"/>
    <p:sldId id="534" r:id="rId60"/>
    <p:sldId id="546" r:id="rId61"/>
    <p:sldId id="49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3300"/>
    <a:srgbClr val="FF9933"/>
    <a:srgbClr val="FFFF00"/>
    <a:srgbClr val="CC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10" autoAdjust="0"/>
    <p:restoredTop sz="82065" autoAdjust="0"/>
  </p:normalViewPr>
  <p:slideViewPr>
    <p:cSldViewPr snapToObjects="1">
      <p:cViewPr varScale="1">
        <p:scale>
          <a:sx n="74" d="100"/>
          <a:sy n="74" d="100"/>
        </p:scale>
        <p:origin x="93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7B77613-8B2E-431A-8A48-D9360CFEC4F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ltLang="zh-CN"/>
          </a:p>
        </p:txBody>
      </p:sp>
      <p:sp>
        <p:nvSpPr>
          <p:cNvPr id="84995" name="Rectangle 3">
            <a:extLst>
              <a:ext uri="{FF2B5EF4-FFF2-40B4-BE49-F238E27FC236}">
                <a16:creationId xmlns:a16="http://schemas.microsoft.com/office/drawing/2014/main" id="{25A912DE-2C17-49C6-AB57-D1F00EF84C48}"/>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ltLang="zh-CN"/>
          </a:p>
        </p:txBody>
      </p:sp>
      <p:sp>
        <p:nvSpPr>
          <p:cNvPr id="84996" name="Rectangle 4">
            <a:extLst>
              <a:ext uri="{FF2B5EF4-FFF2-40B4-BE49-F238E27FC236}">
                <a16:creationId xmlns:a16="http://schemas.microsoft.com/office/drawing/2014/main" id="{79154A31-227A-478E-B216-13CA82A1317D}"/>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ltLang="zh-CN"/>
          </a:p>
        </p:txBody>
      </p:sp>
      <p:sp>
        <p:nvSpPr>
          <p:cNvPr id="84997" name="Rectangle 5">
            <a:extLst>
              <a:ext uri="{FF2B5EF4-FFF2-40B4-BE49-F238E27FC236}">
                <a16:creationId xmlns:a16="http://schemas.microsoft.com/office/drawing/2014/main" id="{D72C9451-310E-41D5-9173-DDD2AC2673F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267B67B-F0D4-4049-AFD4-322444EE1E6C}"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5361AF7-E559-4187-B973-5181658B717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ltLang="zh-CN"/>
          </a:p>
        </p:txBody>
      </p:sp>
      <p:sp>
        <p:nvSpPr>
          <p:cNvPr id="82947" name="Rectangle 3">
            <a:extLst>
              <a:ext uri="{FF2B5EF4-FFF2-40B4-BE49-F238E27FC236}">
                <a16:creationId xmlns:a16="http://schemas.microsoft.com/office/drawing/2014/main" id="{E2C065E1-B3F6-49B0-A401-4744C8EF189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ltLang="zh-CN"/>
          </a:p>
        </p:txBody>
      </p:sp>
      <p:sp>
        <p:nvSpPr>
          <p:cNvPr id="19460" name="Rectangle 4">
            <a:extLst>
              <a:ext uri="{FF2B5EF4-FFF2-40B4-BE49-F238E27FC236}">
                <a16:creationId xmlns:a16="http://schemas.microsoft.com/office/drawing/2014/main" id="{F760BD0D-DD8E-49DC-828F-7406E7A1CF5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9" name="Rectangle 5">
            <a:extLst>
              <a:ext uri="{FF2B5EF4-FFF2-40B4-BE49-F238E27FC236}">
                <a16:creationId xmlns:a16="http://schemas.microsoft.com/office/drawing/2014/main" id="{F6284003-9777-4165-A9BF-36D5334869CA}"/>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2950" name="Rectangle 6">
            <a:extLst>
              <a:ext uri="{FF2B5EF4-FFF2-40B4-BE49-F238E27FC236}">
                <a16:creationId xmlns:a16="http://schemas.microsoft.com/office/drawing/2014/main" id="{13FB547B-BACE-4743-972D-B34AB559A4F6}"/>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ltLang="zh-CN"/>
          </a:p>
        </p:txBody>
      </p:sp>
      <p:sp>
        <p:nvSpPr>
          <p:cNvPr id="82951" name="Rectangle 7">
            <a:extLst>
              <a:ext uri="{FF2B5EF4-FFF2-40B4-BE49-F238E27FC236}">
                <a16:creationId xmlns:a16="http://schemas.microsoft.com/office/drawing/2014/main" id="{426AC062-3EA3-4367-985A-FCC2044A744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59E12BC-05D8-4320-BDA9-523357A1B36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6</a:t>
            </a:fld>
            <a:endParaRPr lang="en-US" altLang="zh-CN"/>
          </a:p>
        </p:txBody>
      </p:sp>
    </p:spTree>
    <p:extLst>
      <p:ext uri="{BB962C8B-B14F-4D97-AF65-F5344CB8AC3E}">
        <p14:creationId xmlns:p14="http://schemas.microsoft.com/office/powerpoint/2010/main" val="223477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30</a:t>
            </a:fld>
            <a:endParaRPr lang="en-US" altLang="zh-CN"/>
          </a:p>
        </p:txBody>
      </p:sp>
    </p:spTree>
    <p:extLst>
      <p:ext uri="{BB962C8B-B14F-4D97-AF65-F5344CB8AC3E}">
        <p14:creationId xmlns:p14="http://schemas.microsoft.com/office/powerpoint/2010/main" val="336103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有关什么是变量，如何从键盘输入数据的内容放到下一讲去。</a:t>
            </a:r>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31</a:t>
            </a:fld>
            <a:endParaRPr lang="en-US" altLang="zh-CN"/>
          </a:p>
        </p:txBody>
      </p:sp>
    </p:spTree>
    <p:extLst>
      <p:ext uri="{BB962C8B-B14F-4D97-AF65-F5344CB8AC3E}">
        <p14:creationId xmlns:p14="http://schemas.microsoft.com/office/powerpoint/2010/main" val="56117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976A735-458A-4C2F-828B-4F0E330B6530}" type="slidenum">
              <a:rPr lang="zh-CN" altLang="en-US" smtClean="0"/>
              <a:pPr eaLnBrk="1" hangingPunct="1"/>
              <a:t>11</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lvl="1" eaLnBrk="1" hangingPunct="1"/>
            <a:endParaRPr lang="zh-CN" altLang="en-US" dirty="0"/>
          </a:p>
        </p:txBody>
      </p:sp>
    </p:spTree>
    <p:extLst>
      <p:ext uri="{BB962C8B-B14F-4D97-AF65-F5344CB8AC3E}">
        <p14:creationId xmlns:p14="http://schemas.microsoft.com/office/powerpoint/2010/main" val="50918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CAFE6F3-2E10-4C34-A0F9-F11DD33BF96C}" type="slidenum">
              <a:rPr lang="zh-CN" altLang="en-US" smtClean="0"/>
              <a:pPr eaLnBrk="1" hangingPunct="1"/>
              <a:t>13</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lvl="1" eaLnBrk="1" hangingPunct="1"/>
            <a:r>
              <a:rPr lang="zh-CN" altLang="en-US" dirty="0"/>
              <a:t>编译：</a:t>
            </a:r>
          </a:p>
          <a:p>
            <a:pPr lvl="1" eaLnBrk="1" hangingPunct="1"/>
            <a:r>
              <a:rPr lang="en-US" altLang="zh-CN" dirty="0"/>
              <a:t>UNIX</a:t>
            </a:r>
            <a:r>
              <a:rPr lang="zh-CN" altLang="en-US" dirty="0"/>
              <a:t>下：</a:t>
            </a:r>
            <a:r>
              <a:rPr lang="zh-CN" altLang="en-US" dirty="0">
                <a:latin typeface="Arial" charset="0"/>
              </a:rPr>
              <a:t>“</a:t>
            </a:r>
            <a:r>
              <a:rPr lang="en-US" altLang="zh-CN" dirty="0"/>
              <a:t>.o</a:t>
            </a:r>
            <a:r>
              <a:rPr lang="en-US" altLang="zh-CN" dirty="0">
                <a:latin typeface="Arial" charset="0"/>
              </a:rPr>
              <a:t>”</a:t>
            </a:r>
            <a:endParaRPr lang="en-US" altLang="zh-CN" dirty="0"/>
          </a:p>
          <a:p>
            <a:pPr lvl="1" eaLnBrk="1" hangingPunct="1"/>
            <a:r>
              <a:rPr lang="en-US" altLang="zh-CN" dirty="0"/>
              <a:t>MS-DOS</a:t>
            </a:r>
            <a:r>
              <a:rPr lang="zh-CN" altLang="en-US" dirty="0"/>
              <a:t>或</a:t>
            </a:r>
            <a:r>
              <a:rPr lang="en-US" altLang="zh-CN" dirty="0"/>
              <a:t>MS Windows</a:t>
            </a:r>
            <a:r>
              <a:rPr lang="zh-CN" altLang="zh-CN" dirty="0"/>
              <a:t>下：</a:t>
            </a:r>
            <a:r>
              <a:rPr lang="zh-CN" altLang="en-US" dirty="0">
                <a:latin typeface="Arial" charset="0"/>
              </a:rPr>
              <a:t>“</a:t>
            </a:r>
            <a:r>
              <a:rPr lang="en-US" altLang="zh-CN" dirty="0"/>
              <a:t>.</a:t>
            </a:r>
            <a:r>
              <a:rPr lang="en-US" altLang="zh-CN" dirty="0" err="1"/>
              <a:t>obj</a:t>
            </a:r>
            <a:r>
              <a:rPr lang="en-US" altLang="zh-CN" dirty="0">
                <a:latin typeface="Arial" charset="0"/>
              </a:rPr>
              <a:t>”</a:t>
            </a:r>
            <a:endParaRPr lang="en-US" altLang="zh-CN" dirty="0"/>
          </a:p>
          <a:p>
            <a:pPr lvl="1" eaLnBrk="1" hangingPunct="1"/>
            <a:r>
              <a:rPr lang="zh-CN" altLang="en-US" dirty="0"/>
              <a:t>链接</a:t>
            </a:r>
          </a:p>
          <a:p>
            <a:pPr lvl="1" eaLnBrk="1" hangingPunct="1"/>
            <a:r>
              <a:rPr lang="en-US" altLang="zh-CN" sz="1400" dirty="0"/>
              <a:t>UNIX</a:t>
            </a:r>
            <a:r>
              <a:rPr lang="zh-CN" altLang="en-US" sz="1400" dirty="0"/>
              <a:t>下后缀为</a:t>
            </a:r>
            <a:r>
              <a:rPr lang="zh-CN" altLang="en-US" sz="1400" dirty="0">
                <a:latin typeface="Arial" charset="0"/>
              </a:rPr>
              <a:t>“</a:t>
            </a:r>
            <a:r>
              <a:rPr lang="en-US" altLang="zh-CN" sz="1400" dirty="0"/>
              <a:t>.out</a:t>
            </a:r>
            <a:r>
              <a:rPr lang="en-US" altLang="zh-CN" sz="1400" dirty="0">
                <a:latin typeface="Arial" charset="0"/>
              </a:rPr>
              <a:t>”</a:t>
            </a:r>
            <a:endParaRPr lang="en-US" altLang="zh-CN" sz="1400" dirty="0"/>
          </a:p>
          <a:p>
            <a:pPr lvl="1" eaLnBrk="1" hangingPunct="1"/>
            <a:r>
              <a:rPr lang="zh-CN" altLang="en-US" sz="1400" dirty="0"/>
              <a:t>在</a:t>
            </a:r>
            <a:r>
              <a:rPr lang="en-US" altLang="zh-CN" sz="1400" dirty="0"/>
              <a:t>MS-DOS</a:t>
            </a:r>
            <a:r>
              <a:rPr lang="zh-CN" altLang="en-US" sz="1400" dirty="0"/>
              <a:t>或</a:t>
            </a:r>
            <a:r>
              <a:rPr lang="en-US" altLang="zh-CN" sz="1400" dirty="0"/>
              <a:t>MS Windows</a:t>
            </a:r>
            <a:r>
              <a:rPr lang="zh-CN" altLang="en-US" sz="1400" dirty="0"/>
              <a:t>下为</a:t>
            </a:r>
            <a:r>
              <a:rPr lang="zh-CN" altLang="en-US" sz="1400" dirty="0">
                <a:latin typeface="Arial" charset="0"/>
              </a:rPr>
              <a:t>“</a:t>
            </a:r>
            <a:r>
              <a:rPr lang="en-US" altLang="zh-CN" sz="1400" dirty="0"/>
              <a:t>.exe</a:t>
            </a:r>
            <a:r>
              <a:rPr lang="en-US" altLang="zh-CN" sz="1400" dirty="0">
                <a:latin typeface="Arial" charset="0"/>
              </a:rPr>
              <a:t>”</a:t>
            </a:r>
            <a:r>
              <a:rPr lang="zh-CN" altLang="en-US" sz="1400" dirty="0"/>
              <a:t>或</a:t>
            </a:r>
            <a:r>
              <a:rPr lang="zh-CN" altLang="en-US" sz="1400" dirty="0">
                <a:latin typeface="Arial" charset="0"/>
              </a:rPr>
              <a:t>“</a:t>
            </a:r>
            <a:r>
              <a:rPr lang="en-US" altLang="zh-CN" sz="1400" dirty="0"/>
              <a:t>.com</a:t>
            </a:r>
            <a:r>
              <a:rPr lang="en-US" altLang="zh-CN" sz="1400" dirty="0">
                <a:latin typeface="Arial" charset="0"/>
              </a:rPr>
              <a:t>”</a:t>
            </a:r>
            <a:endParaRPr lang="zh-CN" altLang="en-US" dirty="0"/>
          </a:p>
        </p:txBody>
      </p:sp>
    </p:spTree>
    <p:extLst>
      <p:ext uri="{BB962C8B-B14F-4D97-AF65-F5344CB8AC3E}">
        <p14:creationId xmlns:p14="http://schemas.microsoft.com/office/powerpoint/2010/main" val="221312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t>C</a:t>
            </a:r>
            <a:r>
              <a:rPr lang="zh-CN" altLang="en-US" dirty="0"/>
              <a:t>程序中，函数</a:t>
            </a:r>
            <a:r>
              <a:rPr lang="en-US" altLang="zh-CN" dirty="0"/>
              <a:t>main</a:t>
            </a:r>
            <a:r>
              <a:rPr lang="zh-CN" altLang="en-US" dirty="0"/>
              <a:t>是最顶层的函数，是操作系统调用用户程序的入口，函数</a:t>
            </a:r>
            <a:r>
              <a:rPr lang="en-US" altLang="zh-CN" dirty="0"/>
              <a:t>main</a:t>
            </a:r>
            <a:r>
              <a:rPr lang="zh-CN" altLang="en-US" dirty="0"/>
              <a:t>的返回值也由实际调用它的操作系统使用。</a:t>
            </a:r>
          </a:p>
          <a:p>
            <a:pPr eaLnBrk="1" hangingPunct="1"/>
            <a:r>
              <a:rPr lang="zh-CN" altLang="en-US" dirty="0"/>
              <a:t>操作系统根据函数</a:t>
            </a:r>
            <a:r>
              <a:rPr lang="en-US" altLang="zh-CN" dirty="0"/>
              <a:t>main</a:t>
            </a:r>
            <a:r>
              <a:rPr lang="zh-CN" altLang="en-US" dirty="0"/>
              <a:t>的返回值来判断程序是否正常结束。大多数操作系统规定返回值为</a:t>
            </a:r>
            <a:r>
              <a:rPr lang="en-US" altLang="zh-CN" dirty="0"/>
              <a:t>0</a:t>
            </a:r>
            <a:r>
              <a:rPr lang="zh-CN" altLang="en-US" dirty="0"/>
              <a:t>表示程序正常结束</a:t>
            </a:r>
          </a:p>
          <a:p>
            <a:pPr eaLnBrk="1" hangingPunct="1"/>
            <a:endParaRPr lang="zh-CN" altLang="en-US" dirty="0"/>
          </a:p>
          <a:p>
            <a:pPr eaLnBrk="1" hangingPunct="1"/>
            <a:r>
              <a:rPr lang="en-US" altLang="zh-CN" dirty="0"/>
              <a:t>C</a:t>
            </a:r>
            <a:r>
              <a:rPr lang="zh-CN" altLang="en-US" dirty="0"/>
              <a:t>程序的基本组成单位是函数，而函数由语句构成。所以语句是</a:t>
            </a:r>
            <a:r>
              <a:rPr lang="en-US" altLang="zh-CN" dirty="0"/>
              <a:t>C</a:t>
            </a:r>
            <a:r>
              <a:rPr lang="zh-CN" altLang="en-US" dirty="0"/>
              <a:t>程序的基本组成成分。语句能完成特定操作，语句的有机组合能实现指定的计算处理功能。语句最后必须有一个分号，分号是</a:t>
            </a:r>
            <a:r>
              <a:rPr lang="en-US" altLang="zh-CN" dirty="0"/>
              <a:t>C</a:t>
            </a:r>
            <a:r>
              <a:rPr lang="zh-CN" altLang="en-US" dirty="0"/>
              <a:t>语句的组成部分。 </a:t>
            </a:r>
          </a:p>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15</a:t>
            </a:fld>
            <a:endParaRPr lang="en-US" altLang="zh-CN"/>
          </a:p>
        </p:txBody>
      </p:sp>
    </p:spTree>
    <p:extLst>
      <p:ext uri="{BB962C8B-B14F-4D97-AF65-F5344CB8AC3E}">
        <p14:creationId xmlns:p14="http://schemas.microsoft.com/office/powerpoint/2010/main" val="340650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8033CA9-E3CA-41E1-B805-E83701898899}" type="slidenum">
              <a:rPr lang="zh-CN" altLang="en-US" smtClean="0"/>
              <a:pPr eaLnBrk="1" hangingPunct="1"/>
              <a:t>16</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zh-CN"/>
              <a:t>C</a:t>
            </a:r>
            <a:r>
              <a:rPr lang="zh-CN" altLang="en-US"/>
              <a:t>语言的语句，</a:t>
            </a:r>
            <a:r>
              <a:rPr lang="en-US" altLang="zh-CN"/>
              <a:t>printf(); </a:t>
            </a:r>
            <a:r>
              <a:rPr lang="zh-CN" altLang="en-US"/>
              <a:t>函数调用语句</a:t>
            </a:r>
            <a:r>
              <a:rPr lang="en-US" altLang="zh-CN"/>
              <a:t>+</a:t>
            </a:r>
            <a:r>
              <a:rPr lang="zh-CN" altLang="en-US"/>
              <a:t>分号</a:t>
            </a:r>
          </a:p>
        </p:txBody>
      </p:sp>
    </p:spTree>
    <p:extLst>
      <p:ext uri="{BB962C8B-B14F-4D97-AF65-F5344CB8AC3E}">
        <p14:creationId xmlns:p14="http://schemas.microsoft.com/office/powerpoint/2010/main" val="58323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8033CA9-E3CA-41E1-B805-E83701898899}" type="slidenum">
              <a:rPr lang="zh-CN" altLang="en-US" smtClean="0"/>
              <a:pPr eaLnBrk="1" hangingPunct="1"/>
              <a:t>18</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zh-CN"/>
              <a:t>C</a:t>
            </a:r>
            <a:r>
              <a:rPr lang="zh-CN" altLang="en-US"/>
              <a:t>语言的语句，</a:t>
            </a:r>
            <a:r>
              <a:rPr lang="en-US" altLang="zh-CN"/>
              <a:t>printf(); </a:t>
            </a:r>
            <a:r>
              <a:rPr lang="zh-CN" altLang="en-US"/>
              <a:t>函数调用语句</a:t>
            </a:r>
            <a:r>
              <a:rPr lang="en-US" altLang="zh-CN"/>
              <a:t>+</a:t>
            </a:r>
            <a:r>
              <a:rPr lang="zh-CN" altLang="en-US"/>
              <a:t>分号</a:t>
            </a:r>
          </a:p>
        </p:txBody>
      </p:sp>
    </p:spTree>
    <p:extLst>
      <p:ext uri="{BB962C8B-B14F-4D97-AF65-F5344CB8AC3E}">
        <p14:creationId xmlns:p14="http://schemas.microsoft.com/office/powerpoint/2010/main" val="1155490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F815D5B-AA2E-412C-AE16-1171733EAB84}" type="slidenum">
              <a:rPr lang="zh-CN" altLang="en-US" smtClean="0"/>
              <a:pPr eaLnBrk="1" hangingPunct="1"/>
              <a:t>20</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zh-CN" dirty="0"/>
          </a:p>
        </p:txBody>
      </p:sp>
    </p:spTree>
    <p:extLst>
      <p:ext uri="{BB962C8B-B14F-4D97-AF65-F5344CB8AC3E}">
        <p14:creationId xmlns:p14="http://schemas.microsoft.com/office/powerpoint/2010/main" val="847809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BFDBC4D-E2D5-40B9-9F9C-B1BC127C0328}"/>
              </a:ext>
            </a:extLst>
          </p:cNvPr>
          <p:cNvSpPr>
            <a:spLocks noGrp="1" noChangeArrowheads="1"/>
          </p:cNvSpPr>
          <p:nvPr>
            <p:ph type="sldNum" sz="quarter" idx="5"/>
          </p:nvPr>
        </p:nvSpPr>
        <p:spPr>
          <a:ln/>
        </p:spPr>
        <p:txBody>
          <a:bodyPr/>
          <a:lstStyle/>
          <a:p>
            <a:fld id="{D01EF6BD-1D89-4237-A139-F3A87C9F604D}" type="slidenum">
              <a:rPr lang="zh-CN" altLang="en-US"/>
              <a:pPr/>
              <a:t>23</a:t>
            </a:fld>
            <a:endParaRPr lang="en-US" altLang="zh-CN"/>
          </a:p>
        </p:txBody>
      </p:sp>
      <p:sp>
        <p:nvSpPr>
          <p:cNvPr id="146434" name="Rectangle 2">
            <a:extLst>
              <a:ext uri="{FF2B5EF4-FFF2-40B4-BE49-F238E27FC236}">
                <a16:creationId xmlns:a16="http://schemas.microsoft.com/office/drawing/2014/main" id="{A5765492-D970-4D75-8D69-9257B499AABD}"/>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C3ACB734-875E-4A38-ABE9-EB6AEB0F55F3}"/>
              </a:ext>
            </a:extLst>
          </p:cNvPr>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025216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27</a:t>
            </a:fld>
            <a:endParaRPr lang="en-US" altLang="zh-CN"/>
          </a:p>
        </p:txBody>
      </p:sp>
    </p:spTree>
    <p:extLst>
      <p:ext uri="{BB962C8B-B14F-4D97-AF65-F5344CB8AC3E}">
        <p14:creationId xmlns:p14="http://schemas.microsoft.com/office/powerpoint/2010/main" val="1679367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ltLang="zh-C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6D72F9B-ABAE-4C8B-9EBD-838D05372C30}" type="slidenum">
              <a:rPr lang="zh-CN" altLang="en-US" smtClean="0"/>
              <a:pPr/>
              <a:t>‹#›</a:t>
            </a:fld>
            <a:endParaRPr lang="en-US" altLang="zh-CN"/>
          </a:p>
        </p:txBody>
      </p:sp>
    </p:spTree>
    <p:extLst>
      <p:ext uri="{BB962C8B-B14F-4D97-AF65-F5344CB8AC3E}">
        <p14:creationId xmlns:p14="http://schemas.microsoft.com/office/powerpoint/2010/main" val="914788034"/>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72169CB4-FA10-479C-BC97-09E0441E0445}" type="slidenum">
              <a:rPr lang="zh-CN" altLang="en-US" smtClean="0"/>
              <a:pPr/>
              <a:t>‹#›</a:t>
            </a:fld>
            <a:endParaRPr lang="en-US" altLang="zh-CN"/>
          </a:p>
        </p:txBody>
      </p:sp>
    </p:spTree>
    <p:extLst>
      <p:ext uri="{BB962C8B-B14F-4D97-AF65-F5344CB8AC3E}">
        <p14:creationId xmlns:p14="http://schemas.microsoft.com/office/powerpoint/2010/main" val="280554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4B83D4F5-2646-4F20-BCE8-56C618451943}" type="slidenum">
              <a:rPr lang="zh-CN" altLang="en-US" smtClean="0"/>
              <a:pPr/>
              <a:t>‹#›</a:t>
            </a:fld>
            <a:endParaRPr lang="en-US" altLang="zh-CN"/>
          </a:p>
        </p:txBody>
      </p:sp>
    </p:spTree>
    <p:extLst>
      <p:ext uri="{BB962C8B-B14F-4D97-AF65-F5344CB8AC3E}">
        <p14:creationId xmlns:p14="http://schemas.microsoft.com/office/powerpoint/2010/main" val="2116132188"/>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able Placeholder 2"/>
          <p:cNvSpPr>
            <a:spLocks noGrp="1"/>
          </p:cNvSpPr>
          <p:nvPr>
            <p:ph type="tbl" idx="1"/>
          </p:nvPr>
        </p:nvSpPr>
        <p:spPr>
          <a:xfrm>
            <a:off x="1066800" y="1981200"/>
            <a:ext cx="7543800" cy="4114800"/>
          </a:xfrm>
        </p:spPr>
        <p:txBody>
          <a:bodyPr/>
          <a:lstStyle/>
          <a:p>
            <a:pPr lvl="0"/>
            <a:endParaRPr lang="en-US" noProof="0"/>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7BF66084-D2A4-4AB9-A453-AF2DB9D1A9AC}" type="slidenum">
              <a:rPr lang="zh-CN" altLang="en-US"/>
              <a:pPr>
                <a:defRPr/>
              </a:pPr>
              <a:t>‹#›</a:t>
            </a:fld>
            <a:endParaRPr lang="en-US" altLang="zh-CN"/>
          </a:p>
        </p:txBody>
      </p:sp>
    </p:spTree>
    <p:extLst>
      <p:ext uri="{BB962C8B-B14F-4D97-AF65-F5344CB8AC3E}">
        <p14:creationId xmlns:p14="http://schemas.microsoft.com/office/powerpoint/2010/main" val="3656947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C80DC657-BB46-4EF7-9D66-BFB8C6F8FE07}" type="slidenum">
              <a:rPr lang="zh-CN" altLang="en-US"/>
              <a:pPr>
                <a:defRPr/>
              </a:pPr>
              <a:t>‹#›</a:t>
            </a:fld>
            <a:endParaRPr lang="en-US" altLang="zh-CN"/>
          </a:p>
        </p:txBody>
      </p:sp>
    </p:spTree>
    <p:extLst>
      <p:ext uri="{BB962C8B-B14F-4D97-AF65-F5344CB8AC3E}">
        <p14:creationId xmlns:p14="http://schemas.microsoft.com/office/powerpoint/2010/main" val="357148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66800" y="304800"/>
            <a:ext cx="7543800" cy="579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F7C5B8FE-ED44-4771-BB53-0D0766575EBA}" type="slidenum">
              <a:rPr lang="zh-CN" altLang="en-US"/>
              <a:pPr>
                <a:defRPr/>
              </a:pPr>
              <a:t>‹#›</a:t>
            </a:fld>
            <a:endParaRPr lang="en-US" altLang="zh-CN"/>
          </a:p>
        </p:txBody>
      </p:sp>
    </p:spTree>
    <p:extLst>
      <p:ext uri="{BB962C8B-B14F-4D97-AF65-F5344CB8AC3E}">
        <p14:creationId xmlns:p14="http://schemas.microsoft.com/office/powerpoint/2010/main" val="192477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35C5-2957-489B-A110-DFC1C032D057}"/>
              </a:ext>
            </a:extLst>
          </p:cNvPr>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81AFE1-67DC-4947-A603-B8ECFAAE297C}"/>
              </a:ext>
            </a:extLst>
          </p:cNvPr>
          <p:cNvSpPr>
            <a:spLocks noGrp="1"/>
          </p:cNvSpPr>
          <p:nvPr>
            <p:ph type="body" sz="half" idx="1"/>
          </p:nvPr>
        </p:nvSpPr>
        <p:spPr>
          <a:xfrm>
            <a:off x="10668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CD71C9-3C51-4156-B30D-42C44A7C164D}"/>
              </a:ext>
            </a:extLst>
          </p:cNvPr>
          <p:cNvSpPr>
            <a:spLocks noGrp="1"/>
          </p:cNvSpPr>
          <p:nvPr>
            <p:ph sz="quarter" idx="2"/>
          </p:nvPr>
        </p:nvSpPr>
        <p:spPr>
          <a:xfrm>
            <a:off x="4914900" y="1981200"/>
            <a:ext cx="36957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41A82925-231E-4D5B-B54D-8325D51CF9D4}"/>
              </a:ext>
            </a:extLst>
          </p:cNvPr>
          <p:cNvSpPr>
            <a:spLocks noGrp="1"/>
          </p:cNvSpPr>
          <p:nvPr>
            <p:ph sz="quarter" idx="3"/>
          </p:nvPr>
        </p:nvSpPr>
        <p:spPr>
          <a:xfrm>
            <a:off x="4914900" y="4114800"/>
            <a:ext cx="36957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BAA291F7-46B7-479F-B88B-01575CDBF870}"/>
              </a:ext>
            </a:extLst>
          </p:cNvPr>
          <p:cNvSpPr>
            <a:spLocks noGrp="1"/>
          </p:cNvSpPr>
          <p:nvPr>
            <p:ph type="dt" sz="half" idx="10"/>
          </p:nvPr>
        </p:nvSpPr>
        <p:spPr>
          <a:xfrm>
            <a:off x="1066800" y="6248400"/>
            <a:ext cx="1905000" cy="457200"/>
          </a:xfrm>
        </p:spPr>
        <p:txBody>
          <a:bodyPr/>
          <a:lstStyle>
            <a:lvl1pPr>
              <a:defRPr/>
            </a:lvl1pPr>
          </a:lstStyle>
          <a:p>
            <a:endParaRPr lang="en-US" altLang="zh-CN"/>
          </a:p>
        </p:txBody>
      </p:sp>
      <p:sp>
        <p:nvSpPr>
          <p:cNvPr id="7" name="Footer Placeholder 6">
            <a:extLst>
              <a:ext uri="{FF2B5EF4-FFF2-40B4-BE49-F238E27FC236}">
                <a16:creationId xmlns:a16="http://schemas.microsoft.com/office/drawing/2014/main" id="{B92E51B9-5D7A-42AE-B0E6-164503368D50}"/>
              </a:ext>
            </a:extLst>
          </p:cNvPr>
          <p:cNvSpPr>
            <a:spLocks noGrp="1"/>
          </p:cNvSpPr>
          <p:nvPr>
            <p:ph type="ftr" sz="quarter" idx="11"/>
          </p:nvPr>
        </p:nvSpPr>
        <p:spPr>
          <a:xfrm>
            <a:off x="3429000" y="6248400"/>
            <a:ext cx="2895600" cy="457200"/>
          </a:xfrm>
        </p:spPr>
        <p:txBody>
          <a:bodyPr/>
          <a:lstStyle>
            <a:lvl1pPr>
              <a:defRPr/>
            </a:lvl1pPr>
          </a:lstStyle>
          <a:p>
            <a:endParaRPr lang="en-US" altLang="zh-CN"/>
          </a:p>
        </p:txBody>
      </p:sp>
      <p:sp>
        <p:nvSpPr>
          <p:cNvPr id="8" name="Slide Number Placeholder 7">
            <a:extLst>
              <a:ext uri="{FF2B5EF4-FFF2-40B4-BE49-F238E27FC236}">
                <a16:creationId xmlns:a16="http://schemas.microsoft.com/office/drawing/2014/main" id="{FC0918F9-D995-4683-84A0-F5BEAA2FB3C2}"/>
              </a:ext>
            </a:extLst>
          </p:cNvPr>
          <p:cNvSpPr>
            <a:spLocks noGrp="1"/>
          </p:cNvSpPr>
          <p:nvPr>
            <p:ph type="sldNum" sz="quarter" idx="12"/>
          </p:nvPr>
        </p:nvSpPr>
        <p:spPr>
          <a:xfrm>
            <a:off x="6705600" y="6248400"/>
            <a:ext cx="1905000" cy="457200"/>
          </a:xfrm>
        </p:spPr>
        <p:txBody>
          <a:bodyPr/>
          <a:lstStyle>
            <a:lvl1pPr>
              <a:defRPr/>
            </a:lvl1pPr>
          </a:lstStyle>
          <a:p>
            <a:fld id="{37BC9CA9-E2D1-4E24-80D1-A26993A6C848}" type="slidenum">
              <a:rPr lang="zh-CN" altLang="en-US"/>
              <a:pPr/>
              <a:t>‹#›</a:t>
            </a:fld>
            <a:endParaRPr lang="en-US" altLang="zh-CN"/>
          </a:p>
        </p:txBody>
      </p:sp>
    </p:spTree>
    <p:extLst>
      <p:ext uri="{BB962C8B-B14F-4D97-AF65-F5344CB8AC3E}">
        <p14:creationId xmlns:p14="http://schemas.microsoft.com/office/powerpoint/2010/main" val="297047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3200">
                <a:latin typeface="楷体" panose="02010609060101010101" pitchFamily="49" charset="-122"/>
                <a:ea typeface="楷体" panose="02010609060101010101" pitchFamily="49" charset="-122"/>
              </a:defRPr>
            </a:lvl1pPr>
            <a:lvl2pPr>
              <a:defRPr sz="2800">
                <a:latin typeface="楷体" panose="02010609060101010101" pitchFamily="49" charset="-122"/>
                <a:ea typeface="楷体" panose="02010609060101010101" pitchFamily="49" charset="-122"/>
              </a:defRPr>
            </a:lvl2pPr>
            <a:lvl3pPr>
              <a:defRPr sz="2400">
                <a:latin typeface="楷体" panose="02010609060101010101" pitchFamily="49" charset="-122"/>
                <a:ea typeface="楷体" panose="02010609060101010101" pitchFamily="49" charset="-122"/>
              </a:defRPr>
            </a:lvl3pPr>
            <a:lvl4pPr>
              <a:defRPr sz="2400">
                <a:latin typeface="楷体" panose="02010609060101010101" pitchFamily="49" charset="-122"/>
                <a:ea typeface="楷体" panose="02010609060101010101" pitchFamily="49" charset="-122"/>
              </a:defRPr>
            </a:lvl4pPr>
            <a:lvl5pPr>
              <a:defRPr sz="2400">
                <a:latin typeface="楷体" panose="02010609060101010101" pitchFamily="49" charset="-122"/>
                <a:ea typeface="楷体" panose="02010609060101010101" pitchFamily="49" charset="-122"/>
              </a:defRPr>
            </a:lvl5pPr>
          </a:lstStyle>
          <a:p>
            <a:pPr lvl="0"/>
            <a:r>
              <a:rPr lang="en-US" dirty="0"/>
              <a:t>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4598DDAA-4BC0-47E6-98AA-032E6537915F}" type="slidenum">
              <a:rPr lang="zh-CN" altLang="en-US" smtClean="0"/>
              <a:pPr/>
              <a:t>‹#›</a:t>
            </a:fld>
            <a:endParaRPr lang="en-US" altLang="zh-CN"/>
          </a:p>
        </p:txBody>
      </p:sp>
    </p:spTree>
    <p:extLst>
      <p:ext uri="{BB962C8B-B14F-4D97-AF65-F5344CB8AC3E}">
        <p14:creationId xmlns:p14="http://schemas.microsoft.com/office/powerpoint/2010/main" val="57140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ltLang="zh-C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ltLang="zh-C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751EAF42-C692-4271-8CB7-3D9B314629A6}" type="slidenum">
              <a:rPr lang="zh-CN" altLang="en-US" smtClean="0"/>
              <a:pPr/>
              <a:t>‹#›</a:t>
            </a:fld>
            <a:endParaRPr lang="en-US" altLang="zh-CN"/>
          </a:p>
        </p:txBody>
      </p:sp>
    </p:spTree>
    <p:extLst>
      <p:ext uri="{BB962C8B-B14F-4D97-AF65-F5344CB8AC3E}">
        <p14:creationId xmlns:p14="http://schemas.microsoft.com/office/powerpoint/2010/main" val="235155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752C7807-1CD1-4C8F-BC58-ADC906E55318}" type="slidenum">
              <a:rPr lang="zh-CN" altLang="en-US" smtClean="0"/>
              <a:pPr/>
              <a:t>‹#›</a:t>
            </a:fld>
            <a:endParaRPr lang="en-US" altLang="zh-CN"/>
          </a:p>
        </p:txBody>
      </p:sp>
    </p:spTree>
    <p:extLst>
      <p:ext uri="{BB962C8B-B14F-4D97-AF65-F5344CB8AC3E}">
        <p14:creationId xmlns:p14="http://schemas.microsoft.com/office/powerpoint/2010/main" val="216371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C5F6CAF3-E2D2-4940-A292-2D0D058A64A3}" type="slidenum">
              <a:rPr lang="zh-CN" altLang="en-US" smtClean="0"/>
              <a:pPr/>
              <a:t>‹#›</a:t>
            </a:fld>
            <a:endParaRPr lang="en-US" altLang="zh-CN"/>
          </a:p>
        </p:txBody>
      </p:sp>
    </p:spTree>
    <p:extLst>
      <p:ext uri="{BB962C8B-B14F-4D97-AF65-F5344CB8AC3E}">
        <p14:creationId xmlns:p14="http://schemas.microsoft.com/office/powerpoint/2010/main" val="347127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ltLang="zh-C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ltLang="zh-CN"/>
          </a:p>
        </p:txBody>
      </p:sp>
      <p:sp>
        <p:nvSpPr>
          <p:cNvPr id="5" name="Slide Number Placeholder 4"/>
          <p:cNvSpPr>
            <a:spLocks noGrp="1"/>
          </p:cNvSpPr>
          <p:nvPr>
            <p:ph type="sldNum" sz="quarter" idx="12"/>
          </p:nvPr>
        </p:nvSpPr>
        <p:spPr/>
        <p:txBody>
          <a:bodyPr/>
          <a:lstStyle/>
          <a:p>
            <a:fld id="{6DF6BB52-A85C-44ED-91A4-8B375DCF5DCB}" type="slidenum">
              <a:rPr lang="zh-CN" altLang="en-US" smtClean="0"/>
              <a:pPr/>
              <a:t>‹#›</a:t>
            </a:fld>
            <a:endParaRPr lang="en-US" altLang="zh-CN"/>
          </a:p>
        </p:txBody>
      </p:sp>
    </p:spTree>
    <p:extLst>
      <p:ext uri="{BB962C8B-B14F-4D97-AF65-F5344CB8AC3E}">
        <p14:creationId xmlns:p14="http://schemas.microsoft.com/office/powerpoint/2010/main" val="144321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62800EDE-010D-4A31-AB2B-52BB66DE7FC3}" type="slidenum">
              <a:rPr lang="zh-CN" altLang="en-US" smtClean="0"/>
              <a:pPr/>
              <a:t>‹#›</a:t>
            </a:fld>
            <a:endParaRPr lang="en-US" altLang="zh-CN"/>
          </a:p>
        </p:txBody>
      </p:sp>
    </p:spTree>
    <p:extLst>
      <p:ext uri="{BB962C8B-B14F-4D97-AF65-F5344CB8AC3E}">
        <p14:creationId xmlns:p14="http://schemas.microsoft.com/office/powerpoint/2010/main" val="272450910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ltLang="zh-CN"/>
          </a:p>
        </p:txBody>
      </p:sp>
      <p:sp>
        <p:nvSpPr>
          <p:cNvPr id="10" name="Footer Placeholder 9"/>
          <p:cNvSpPr>
            <a:spLocks noGrp="1"/>
          </p:cNvSpPr>
          <p:nvPr>
            <p:ph type="ftr" sz="quarter" idx="11"/>
          </p:nvPr>
        </p:nvSpPr>
        <p:spPr/>
        <p:txBody>
          <a:bodyPr/>
          <a:lstStyle/>
          <a:p>
            <a:pPr>
              <a:defRPr/>
            </a:pPr>
            <a:endParaRPr lang="en-US" altLang="zh-CN"/>
          </a:p>
        </p:txBody>
      </p:sp>
      <p:sp>
        <p:nvSpPr>
          <p:cNvPr id="11" name="Slide Number Placeholder 10"/>
          <p:cNvSpPr>
            <a:spLocks noGrp="1"/>
          </p:cNvSpPr>
          <p:nvPr>
            <p:ph type="sldNum" sz="quarter" idx="12"/>
          </p:nvPr>
        </p:nvSpPr>
        <p:spPr/>
        <p:txBody>
          <a:bodyPr/>
          <a:lstStyle/>
          <a:p>
            <a:fld id="{1865347C-6A16-4574-8A7E-A980AA1018F2}" type="slidenum">
              <a:rPr lang="zh-CN" altLang="en-US" smtClean="0"/>
              <a:pPr/>
              <a:t>‹#›</a:t>
            </a:fld>
            <a:endParaRPr lang="en-US" altLang="zh-CN"/>
          </a:p>
        </p:txBody>
      </p:sp>
    </p:spTree>
    <p:extLst>
      <p:ext uri="{BB962C8B-B14F-4D97-AF65-F5344CB8AC3E}">
        <p14:creationId xmlns:p14="http://schemas.microsoft.com/office/powerpoint/2010/main" val="42229293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ltLang="zh-CN"/>
          </a:p>
        </p:txBody>
      </p:sp>
      <p:sp>
        <p:nvSpPr>
          <p:cNvPr id="10" name="Slide Number Placeholder 9"/>
          <p:cNvSpPr>
            <a:spLocks noGrp="1"/>
          </p:cNvSpPr>
          <p:nvPr>
            <p:ph type="sldNum" sz="quarter" idx="12"/>
          </p:nvPr>
        </p:nvSpPr>
        <p:spPr/>
        <p:txBody>
          <a:bodyPr/>
          <a:lstStyle/>
          <a:p>
            <a:fld id="{2E8BE0FF-99E1-4520-A5CF-31D6DF1B2E99}" type="slidenum">
              <a:rPr lang="zh-CN" altLang="en-US" smtClean="0"/>
              <a:pPr/>
              <a:t>‹#›</a:t>
            </a:fld>
            <a:endParaRPr lang="en-US" altLang="zh-CN"/>
          </a:p>
        </p:txBody>
      </p:sp>
    </p:spTree>
    <p:extLst>
      <p:ext uri="{BB962C8B-B14F-4D97-AF65-F5344CB8AC3E}">
        <p14:creationId xmlns:p14="http://schemas.microsoft.com/office/powerpoint/2010/main" val="231646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n-US" altLang="zh-C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ltLang="zh-C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F43A8ECF-4252-4AAC-B16E-73F7A731E327}" type="slidenum">
              <a:rPr lang="zh-CN" altLang="en-US" smtClean="0"/>
              <a:pPr/>
              <a:t>‹#›</a:t>
            </a:fld>
            <a:endParaRPr lang="en-US" altLang="zh-CN"/>
          </a:p>
        </p:txBody>
      </p:sp>
    </p:spTree>
    <p:extLst>
      <p:ext uri="{BB962C8B-B14F-4D97-AF65-F5344CB8AC3E}">
        <p14:creationId xmlns:p14="http://schemas.microsoft.com/office/powerpoint/2010/main" val="3871047783"/>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Lst>
  <p:hf hdr="0" ftr="0" dt="0"/>
  <p:txStyles>
    <p:titleStyle>
      <a:lvl1pPr algn="l" defTabSz="914400" rtl="0" eaLnBrk="1" latinLnBrk="0" hangingPunct="1">
        <a:lnSpc>
          <a:spcPct val="90000"/>
        </a:lnSpc>
        <a:spcBef>
          <a:spcPct val="0"/>
        </a:spcBef>
        <a:buNone/>
        <a:defRPr sz="4200" b="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zh-CN" altLang="en-US" dirty="0"/>
              <a:t>第</a:t>
            </a:r>
            <a:r>
              <a:rPr lang="en-US" altLang="zh-CN" dirty="0"/>
              <a:t>2</a:t>
            </a:r>
            <a:r>
              <a:rPr lang="zh-CN" altLang="en-US" dirty="0"/>
              <a:t>讲 最简单的程序</a:t>
            </a:r>
            <a:endParaRPr lang="en-US" dirty="0"/>
          </a:p>
        </p:txBody>
      </p:sp>
      <p:sp>
        <p:nvSpPr>
          <p:cNvPr id="6" name="Subtitle 5"/>
          <p:cNvSpPr>
            <a:spLocks noGrp="1"/>
          </p:cNvSpPr>
          <p:nvPr>
            <p:ph type="subTitle" idx="1"/>
          </p:nvPr>
        </p:nvSpPr>
        <p:spPr/>
        <p:txBody>
          <a:bodyPr>
            <a:normAutofit lnSpcReduction="10000"/>
          </a:bodyPr>
          <a:lstStyle/>
          <a:p>
            <a:pPr>
              <a:defRPr/>
            </a:pPr>
            <a:r>
              <a:rPr lang="zh-CN" altLang="en-US" dirty="0"/>
              <a:t>授课教师：孙 辉        </a:t>
            </a:r>
          </a:p>
          <a:p>
            <a:pPr>
              <a:defRPr/>
            </a:pPr>
            <a:r>
              <a:rPr lang="zh-CN" altLang="en-US" dirty="0"/>
              <a:t>上课地点：</a:t>
            </a:r>
            <a:r>
              <a:rPr lang="en-US" altLang="zh-CN" dirty="0"/>
              <a:t>3102</a:t>
            </a:r>
            <a:endParaRPr lang="zh-CN" altLang="en-US" dirty="0"/>
          </a:p>
          <a:p>
            <a:pPr>
              <a:defRPr/>
            </a:pPr>
            <a:r>
              <a:rPr lang="zh-CN" altLang="en-US" dirty="0"/>
              <a:t>上机实验：理工配楼</a:t>
            </a:r>
            <a:r>
              <a:rPr lang="en-US" altLang="zh-CN" dirty="0"/>
              <a:t>2</a:t>
            </a:r>
            <a:r>
              <a:rPr lang="zh-CN" altLang="en-US" dirty="0"/>
              <a:t>层机房</a:t>
            </a:r>
          </a:p>
          <a:p>
            <a:endParaRPr lang="en-US" dirty="0"/>
          </a:p>
        </p:txBody>
      </p:sp>
    </p:spTree>
    <p:extLst>
      <p:ext uri="{BB962C8B-B14F-4D97-AF65-F5344CB8AC3E}">
        <p14:creationId xmlns:p14="http://schemas.microsoft.com/office/powerpoint/2010/main" val="351791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9472-E9DA-477D-947E-649F57354B42}"/>
              </a:ext>
            </a:extLst>
          </p:cNvPr>
          <p:cNvSpPr>
            <a:spLocks noGrp="1"/>
          </p:cNvSpPr>
          <p:nvPr>
            <p:ph type="title"/>
          </p:nvPr>
        </p:nvSpPr>
        <p:spPr/>
        <p:txBody>
          <a:bodyPr/>
          <a:lstStyle/>
          <a:p>
            <a:r>
              <a:rPr lang="en-US" altLang="zh-CN" dirty="0"/>
              <a:t>C</a:t>
            </a:r>
            <a:r>
              <a:rPr lang="zh-CN" altLang="en-US" dirty="0"/>
              <a:t>语言库函数</a:t>
            </a:r>
            <a:endParaRPr lang="en-US" dirty="0"/>
          </a:p>
        </p:txBody>
      </p:sp>
      <p:sp>
        <p:nvSpPr>
          <p:cNvPr id="3" name="Content Placeholder 2">
            <a:extLst>
              <a:ext uri="{FF2B5EF4-FFF2-40B4-BE49-F238E27FC236}">
                <a16:creationId xmlns:a16="http://schemas.microsoft.com/office/drawing/2014/main" id="{5C15647A-83D2-4D4A-80FC-0E63996A3D06}"/>
              </a:ext>
            </a:extLst>
          </p:cNvPr>
          <p:cNvSpPr>
            <a:spLocks noGrp="1"/>
          </p:cNvSpPr>
          <p:nvPr>
            <p:ph idx="1"/>
          </p:nvPr>
        </p:nvSpPr>
        <p:spPr/>
        <p:txBody>
          <a:bodyPr>
            <a:normAutofit fontScale="92500" lnSpcReduction="10000"/>
          </a:bodyPr>
          <a:lstStyle/>
          <a:p>
            <a:pPr>
              <a:defRPr/>
            </a:pPr>
            <a:r>
              <a:rPr lang="zh-CN" altLang="en-US" dirty="0"/>
              <a:t>一般</a:t>
            </a:r>
            <a:r>
              <a:rPr lang="en-US" altLang="zh-CN" dirty="0"/>
              <a:t>C</a:t>
            </a:r>
            <a:r>
              <a:rPr lang="zh-CN" altLang="en-US" dirty="0"/>
              <a:t>语言的库函数可达</a:t>
            </a:r>
            <a:r>
              <a:rPr lang="en-US" altLang="zh-CN" dirty="0"/>
              <a:t>500</a:t>
            </a:r>
            <a:r>
              <a:rPr lang="zh-CN" altLang="en-US" dirty="0"/>
              <a:t>个或更多，按功能分类如下：</a:t>
            </a:r>
          </a:p>
          <a:p>
            <a:pPr lvl="1">
              <a:defRPr/>
            </a:pPr>
            <a:r>
              <a:rPr lang="zh-CN" altLang="en-US" dirty="0"/>
              <a:t>数缓冲区操作	 </a:t>
            </a:r>
            <a:r>
              <a:rPr lang="en-US" altLang="zh-CN" dirty="0">
                <a:latin typeface="Arial"/>
              </a:rPr>
              <a:t>–</a:t>
            </a:r>
            <a:r>
              <a:rPr lang="en-US" altLang="zh-CN" dirty="0"/>
              <a:t> </a:t>
            </a:r>
            <a:r>
              <a:rPr lang="zh-CN" altLang="en-US" dirty="0"/>
              <a:t>字符的分类和转换</a:t>
            </a:r>
          </a:p>
          <a:p>
            <a:pPr lvl="1">
              <a:defRPr/>
            </a:pPr>
            <a:r>
              <a:rPr lang="zh-CN" altLang="en-US" dirty="0"/>
              <a:t>数据转换		 </a:t>
            </a:r>
            <a:r>
              <a:rPr lang="en-US" altLang="zh-CN" dirty="0">
                <a:latin typeface="Arial"/>
              </a:rPr>
              <a:t>–</a:t>
            </a:r>
            <a:r>
              <a:rPr lang="en-US" altLang="zh-CN" dirty="0"/>
              <a:t> </a:t>
            </a:r>
            <a:r>
              <a:rPr lang="zh-CN" altLang="en-US" dirty="0"/>
              <a:t>目录操作</a:t>
            </a:r>
          </a:p>
          <a:p>
            <a:pPr lvl="1">
              <a:defRPr/>
            </a:pPr>
            <a:r>
              <a:rPr lang="zh-CN" altLang="en-US" dirty="0"/>
              <a:t>文件管理		 </a:t>
            </a:r>
            <a:r>
              <a:rPr lang="en-US" altLang="zh-CN" dirty="0">
                <a:latin typeface="Arial"/>
              </a:rPr>
              <a:t>–</a:t>
            </a:r>
            <a:r>
              <a:rPr lang="en-US" altLang="zh-CN" dirty="0"/>
              <a:t> </a:t>
            </a:r>
            <a:r>
              <a:rPr lang="zh-CN" altLang="en-US" dirty="0"/>
              <a:t>图形</a:t>
            </a:r>
          </a:p>
          <a:p>
            <a:pPr lvl="1">
              <a:defRPr/>
            </a:pPr>
            <a:r>
              <a:rPr lang="zh-CN" altLang="en-US" dirty="0"/>
              <a:t>输入和输出		 </a:t>
            </a:r>
            <a:r>
              <a:rPr lang="en-US" altLang="zh-CN" dirty="0">
                <a:latin typeface="Arial"/>
              </a:rPr>
              <a:t>–</a:t>
            </a:r>
            <a:r>
              <a:rPr lang="en-US" altLang="zh-CN" dirty="0"/>
              <a:t> </a:t>
            </a:r>
            <a:r>
              <a:rPr lang="zh-CN" altLang="en-US" dirty="0"/>
              <a:t>国际支持</a:t>
            </a:r>
          </a:p>
          <a:p>
            <a:pPr lvl="1">
              <a:defRPr/>
            </a:pPr>
            <a:r>
              <a:rPr lang="zh-CN" altLang="en-US" dirty="0"/>
              <a:t>数学函数		 </a:t>
            </a:r>
            <a:r>
              <a:rPr lang="en-US" altLang="zh-CN" dirty="0">
                <a:latin typeface="Arial"/>
              </a:rPr>
              <a:t>–</a:t>
            </a:r>
            <a:r>
              <a:rPr lang="en-US" altLang="zh-CN" dirty="0"/>
              <a:t> </a:t>
            </a:r>
            <a:r>
              <a:rPr lang="zh-CN" altLang="en-US" dirty="0"/>
              <a:t>存储管理</a:t>
            </a:r>
          </a:p>
          <a:p>
            <a:pPr lvl="1">
              <a:defRPr/>
            </a:pPr>
            <a:r>
              <a:rPr lang="zh-CN" altLang="en-US" dirty="0"/>
              <a:t>进程和环境控制	 </a:t>
            </a:r>
            <a:r>
              <a:rPr lang="en-US" altLang="zh-CN" dirty="0">
                <a:latin typeface="Arial"/>
              </a:rPr>
              <a:t>–</a:t>
            </a:r>
            <a:r>
              <a:rPr lang="en-US" altLang="zh-CN" dirty="0"/>
              <a:t> </a:t>
            </a:r>
            <a:r>
              <a:rPr lang="zh-CN" altLang="en-US" dirty="0"/>
              <a:t>搜索和排序</a:t>
            </a:r>
          </a:p>
          <a:p>
            <a:pPr lvl="1">
              <a:defRPr/>
            </a:pPr>
            <a:r>
              <a:rPr lang="zh-CN" altLang="en-US" dirty="0"/>
              <a:t>字符串处理		 </a:t>
            </a:r>
            <a:r>
              <a:rPr lang="en-US" altLang="zh-CN" dirty="0">
                <a:latin typeface="Arial"/>
              </a:rPr>
              <a:t>–</a:t>
            </a:r>
            <a:r>
              <a:rPr lang="en-US" altLang="zh-CN" dirty="0"/>
              <a:t> </a:t>
            </a:r>
            <a:r>
              <a:rPr lang="zh-CN" altLang="en-US" dirty="0"/>
              <a:t>系统调用</a:t>
            </a:r>
          </a:p>
          <a:p>
            <a:pPr lvl="1">
              <a:defRPr/>
            </a:pPr>
            <a:r>
              <a:rPr lang="zh-CN" altLang="en-US" dirty="0"/>
              <a:t>时间函数</a:t>
            </a:r>
          </a:p>
          <a:p>
            <a:endParaRPr lang="en-US" b="1" dirty="0"/>
          </a:p>
        </p:txBody>
      </p:sp>
      <p:sp>
        <p:nvSpPr>
          <p:cNvPr id="4" name="Slide Number Placeholder 3">
            <a:extLst>
              <a:ext uri="{FF2B5EF4-FFF2-40B4-BE49-F238E27FC236}">
                <a16:creationId xmlns:a16="http://schemas.microsoft.com/office/drawing/2014/main" id="{62104059-80F6-48C1-AAE0-484A5D1E03D0}"/>
              </a:ext>
            </a:extLst>
          </p:cNvPr>
          <p:cNvSpPr>
            <a:spLocks noGrp="1"/>
          </p:cNvSpPr>
          <p:nvPr>
            <p:ph type="sldNum" sz="quarter" idx="12"/>
          </p:nvPr>
        </p:nvSpPr>
        <p:spPr/>
        <p:txBody>
          <a:bodyPr/>
          <a:lstStyle/>
          <a:p>
            <a:fld id="{4598DDAA-4BC0-47E6-98AA-032E6537915F}" type="slidenum">
              <a:rPr lang="zh-CN" altLang="en-US" smtClean="0"/>
              <a:pPr/>
              <a:t>10</a:t>
            </a:fld>
            <a:endParaRPr lang="en-US" altLang="zh-CN"/>
          </a:p>
        </p:txBody>
      </p:sp>
    </p:spTree>
    <p:extLst>
      <p:ext uri="{BB962C8B-B14F-4D97-AF65-F5344CB8AC3E}">
        <p14:creationId xmlns:p14="http://schemas.microsoft.com/office/powerpoint/2010/main" val="236501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defRPr/>
            </a:pPr>
            <a:r>
              <a:rPr lang="en-US" altLang="zh-CN" dirty="0"/>
              <a:t>1.3  C/C++</a:t>
            </a:r>
            <a:r>
              <a:rPr lang="zh-CN" altLang="en-US" dirty="0"/>
              <a:t>程序的开发过程</a:t>
            </a:r>
          </a:p>
        </p:txBody>
      </p:sp>
      <p:sp>
        <p:nvSpPr>
          <p:cNvPr id="291843" name="Rectangle 3"/>
          <p:cNvSpPr>
            <a:spLocks noGrp="1" noChangeArrowheads="1"/>
          </p:cNvSpPr>
          <p:nvPr>
            <p:ph idx="1"/>
          </p:nvPr>
        </p:nvSpPr>
        <p:spPr/>
        <p:txBody>
          <a:bodyPr>
            <a:normAutofit lnSpcReduction="10000"/>
          </a:bodyPr>
          <a:lstStyle/>
          <a:p>
            <a:pPr eaLnBrk="1" hangingPunct="1">
              <a:lnSpc>
                <a:spcPct val="90000"/>
              </a:lnSpc>
              <a:defRPr/>
            </a:pPr>
            <a:r>
              <a:rPr lang="zh-CN" altLang="en-US" sz="2800" dirty="0">
                <a:solidFill>
                  <a:srgbClr val="FF0000"/>
                </a:solidFill>
              </a:rPr>
              <a:t>程序设计</a:t>
            </a:r>
          </a:p>
          <a:p>
            <a:pPr eaLnBrk="1" hangingPunct="1">
              <a:lnSpc>
                <a:spcPct val="90000"/>
              </a:lnSpc>
              <a:defRPr/>
            </a:pPr>
            <a:endParaRPr lang="zh-CN" altLang="en-US" sz="2800" dirty="0">
              <a:solidFill>
                <a:srgbClr val="FFFF00"/>
              </a:solidFill>
            </a:endParaRPr>
          </a:p>
          <a:p>
            <a:pPr eaLnBrk="1" hangingPunct="1">
              <a:lnSpc>
                <a:spcPct val="90000"/>
              </a:lnSpc>
              <a:defRPr/>
            </a:pPr>
            <a:r>
              <a:rPr lang="zh-CN" altLang="en-US" sz="2800" dirty="0"/>
              <a:t>程序生成</a:t>
            </a:r>
          </a:p>
          <a:p>
            <a:pPr lvl="1" eaLnBrk="1" hangingPunct="1">
              <a:lnSpc>
                <a:spcPct val="90000"/>
              </a:lnSpc>
              <a:defRPr/>
            </a:pPr>
            <a:r>
              <a:rPr lang="zh-CN" altLang="en-US" sz="2400" dirty="0"/>
              <a:t>创建源程序文件</a:t>
            </a:r>
          </a:p>
          <a:p>
            <a:pPr lvl="2" eaLnBrk="1" hangingPunct="1">
              <a:lnSpc>
                <a:spcPct val="90000"/>
              </a:lnSpc>
              <a:defRPr/>
            </a:pPr>
            <a:r>
              <a:rPr lang="zh-CN" altLang="en-US" sz="2000" dirty="0"/>
              <a:t>编辑工具</a:t>
            </a:r>
          </a:p>
          <a:p>
            <a:pPr lvl="1" eaLnBrk="1" hangingPunct="1">
              <a:lnSpc>
                <a:spcPct val="90000"/>
              </a:lnSpc>
              <a:defRPr/>
            </a:pPr>
            <a:r>
              <a:rPr lang="zh-CN" altLang="en-US" sz="2400" dirty="0"/>
              <a:t>编译链接生成可执行文件</a:t>
            </a:r>
          </a:p>
          <a:p>
            <a:pPr lvl="2" eaLnBrk="1" hangingPunct="1">
              <a:lnSpc>
                <a:spcPct val="90000"/>
              </a:lnSpc>
              <a:defRPr/>
            </a:pPr>
            <a:r>
              <a:rPr lang="en-US" altLang="zh-CN" sz="2000" dirty="0"/>
              <a:t>cc / </a:t>
            </a:r>
            <a:r>
              <a:rPr lang="en-US" altLang="zh-CN" sz="2000" dirty="0" err="1"/>
              <a:t>gcc</a:t>
            </a:r>
            <a:endParaRPr lang="en-US" altLang="zh-CN" sz="2000" dirty="0"/>
          </a:p>
          <a:p>
            <a:pPr lvl="2" eaLnBrk="1" hangingPunct="1">
              <a:lnSpc>
                <a:spcPct val="90000"/>
              </a:lnSpc>
              <a:defRPr/>
            </a:pPr>
            <a:r>
              <a:rPr lang="zh-CN" altLang="en-US" sz="2000" dirty="0"/>
              <a:t>其他编译器</a:t>
            </a:r>
          </a:p>
          <a:p>
            <a:pPr lvl="1" eaLnBrk="1" hangingPunct="1">
              <a:lnSpc>
                <a:spcPct val="90000"/>
              </a:lnSpc>
              <a:defRPr/>
            </a:pPr>
            <a:r>
              <a:rPr lang="zh-CN" altLang="en-US" sz="2400" dirty="0"/>
              <a:t>运行可执行文件</a:t>
            </a:r>
          </a:p>
          <a:p>
            <a:pPr lvl="1" eaLnBrk="1" hangingPunct="1">
              <a:lnSpc>
                <a:spcPct val="90000"/>
              </a:lnSpc>
              <a:defRPr/>
            </a:pPr>
            <a:r>
              <a:rPr lang="zh-CN" altLang="en-US" sz="2400" dirty="0"/>
              <a:t>调试程序、修改错误</a:t>
            </a:r>
          </a:p>
        </p:txBody>
      </p:sp>
      <p:grpSp>
        <p:nvGrpSpPr>
          <p:cNvPr id="291846" name="Group 6"/>
          <p:cNvGrpSpPr>
            <a:grpSpLocks/>
          </p:cNvGrpSpPr>
          <p:nvPr/>
        </p:nvGrpSpPr>
        <p:grpSpPr bwMode="auto">
          <a:xfrm>
            <a:off x="5364163" y="3789363"/>
            <a:ext cx="3246437" cy="1727200"/>
            <a:chOff x="3379" y="2387"/>
            <a:chExt cx="2045" cy="1088"/>
          </a:xfrm>
        </p:grpSpPr>
        <p:sp>
          <p:nvSpPr>
            <p:cNvPr id="23558" name="Text Box 4"/>
            <p:cNvSpPr txBox="1">
              <a:spLocks noChangeArrowheads="1"/>
            </p:cNvSpPr>
            <p:nvPr/>
          </p:nvSpPr>
          <p:spPr bwMode="auto">
            <a:xfrm>
              <a:off x="3878" y="2795"/>
              <a:ext cx="154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400" b="1" dirty="0">
                  <a:solidFill>
                    <a:srgbClr val="FF0000"/>
                  </a:solidFill>
                </a:rPr>
                <a:t>集成开发环境</a:t>
              </a:r>
              <a:r>
                <a:rPr lang="en-US" altLang="zh-CN" sz="2400" b="1" dirty="0">
                  <a:solidFill>
                    <a:srgbClr val="FF0000"/>
                  </a:solidFill>
                </a:rPr>
                <a:t>(IDE)</a:t>
              </a:r>
            </a:p>
          </p:txBody>
        </p:sp>
        <p:sp>
          <p:nvSpPr>
            <p:cNvPr id="23559" name="AutoShape 5"/>
            <p:cNvSpPr>
              <a:spLocks/>
            </p:cNvSpPr>
            <p:nvPr/>
          </p:nvSpPr>
          <p:spPr bwMode="auto">
            <a:xfrm>
              <a:off x="3379" y="2387"/>
              <a:ext cx="499" cy="1088"/>
            </a:xfrm>
            <a:prstGeom prst="rightBrace">
              <a:avLst>
                <a:gd name="adj1" fmla="val 18170"/>
                <a:gd name="adj2" fmla="val 50000"/>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a:extLst>
              <a:ext uri="{FF2B5EF4-FFF2-40B4-BE49-F238E27FC236}">
                <a16:creationId xmlns:a16="http://schemas.microsoft.com/office/drawing/2014/main" id="{A1C3EB25-8640-4796-BA39-740C86131857}"/>
              </a:ext>
            </a:extLst>
          </p:cNvPr>
          <p:cNvSpPr>
            <a:spLocks noGrp="1"/>
          </p:cNvSpPr>
          <p:nvPr>
            <p:ph type="sldNum" sz="quarter" idx="12"/>
          </p:nvPr>
        </p:nvSpPr>
        <p:spPr/>
        <p:txBody>
          <a:bodyPr/>
          <a:lstStyle/>
          <a:p>
            <a:fld id="{4598DDAA-4BC0-47E6-98AA-032E6537915F}" type="slidenum">
              <a:rPr lang="zh-CN" altLang="en-US" smtClean="0"/>
              <a:pPr/>
              <a:t>11</a:t>
            </a:fld>
            <a:endParaRPr lang="en-US" altLang="zh-CN"/>
          </a:p>
        </p:txBody>
      </p:sp>
    </p:spTree>
    <p:extLst>
      <p:ext uri="{BB962C8B-B14F-4D97-AF65-F5344CB8AC3E}">
        <p14:creationId xmlns:p14="http://schemas.microsoft.com/office/powerpoint/2010/main" val="1936301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1846"/>
                                        </p:tgtEl>
                                        <p:attrNameLst>
                                          <p:attrName>style.visibility</p:attrName>
                                        </p:attrNameLst>
                                      </p:cBhvr>
                                      <p:to>
                                        <p:strVal val="visible"/>
                                      </p:to>
                                    </p:set>
                                    <p:animEffect transition="in" filter="blinds(horizontal)">
                                      <p:cBhvr>
                                        <p:cTn id="7" dur="500"/>
                                        <p:tgtEl>
                                          <p:spTgt spid="29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651C-0735-4619-9764-771955728E3B}"/>
              </a:ext>
            </a:extLst>
          </p:cNvPr>
          <p:cNvSpPr>
            <a:spLocks noGrp="1"/>
          </p:cNvSpPr>
          <p:nvPr>
            <p:ph type="title"/>
          </p:nvPr>
        </p:nvSpPr>
        <p:spPr/>
        <p:txBody>
          <a:bodyPr/>
          <a:lstStyle/>
          <a:p>
            <a:r>
              <a:rPr lang="en-US" altLang="zh-CN" dirty="0"/>
              <a:t>IDE</a:t>
            </a:r>
            <a:r>
              <a:rPr lang="zh-CN" altLang="en-US" dirty="0"/>
              <a:t>推荐</a:t>
            </a:r>
            <a:endParaRPr lang="en-US" dirty="0"/>
          </a:p>
        </p:txBody>
      </p:sp>
      <p:sp>
        <p:nvSpPr>
          <p:cNvPr id="3" name="Content Placeholder 2">
            <a:extLst>
              <a:ext uri="{FF2B5EF4-FFF2-40B4-BE49-F238E27FC236}">
                <a16:creationId xmlns:a16="http://schemas.microsoft.com/office/drawing/2014/main" id="{33377931-00AF-42B4-A425-77C886205514}"/>
              </a:ext>
            </a:extLst>
          </p:cNvPr>
          <p:cNvSpPr>
            <a:spLocks noGrp="1"/>
          </p:cNvSpPr>
          <p:nvPr>
            <p:ph idx="1"/>
          </p:nvPr>
        </p:nvSpPr>
        <p:spPr/>
        <p:txBody>
          <a:bodyPr/>
          <a:lstStyle/>
          <a:p>
            <a:r>
              <a:rPr lang="en-US" altLang="zh-CN" dirty="0"/>
              <a:t>DEV C++</a:t>
            </a:r>
          </a:p>
          <a:p>
            <a:r>
              <a:rPr lang="en-US" altLang="zh-CN" sz="3200" dirty="0"/>
              <a:t>visual studio</a:t>
            </a:r>
          </a:p>
          <a:p>
            <a:r>
              <a:rPr lang="en-US" altLang="zh-CN" sz="3200" dirty="0"/>
              <a:t>VC 6.0</a:t>
            </a:r>
          </a:p>
          <a:p>
            <a:r>
              <a:rPr lang="en-US" sz="3200" dirty="0" err="1"/>
              <a:t>Code</a:t>
            </a:r>
            <a:r>
              <a:rPr lang="en-US" altLang="zh-CN" sz="3200" dirty="0" err="1"/>
              <a:t>b</a:t>
            </a:r>
            <a:r>
              <a:rPr lang="en-US" sz="3200" dirty="0" err="1"/>
              <a:t>locks</a:t>
            </a:r>
            <a:endParaRPr lang="en-US" altLang="zh-CN" sz="3200" dirty="0"/>
          </a:p>
          <a:p>
            <a:endParaRPr lang="en-US" dirty="0"/>
          </a:p>
        </p:txBody>
      </p:sp>
      <p:sp>
        <p:nvSpPr>
          <p:cNvPr id="4" name="Slide Number Placeholder 3">
            <a:extLst>
              <a:ext uri="{FF2B5EF4-FFF2-40B4-BE49-F238E27FC236}">
                <a16:creationId xmlns:a16="http://schemas.microsoft.com/office/drawing/2014/main" id="{B5665390-2DC4-4D86-8FEB-2119DF7BAC05}"/>
              </a:ext>
            </a:extLst>
          </p:cNvPr>
          <p:cNvSpPr>
            <a:spLocks noGrp="1"/>
          </p:cNvSpPr>
          <p:nvPr>
            <p:ph type="sldNum" sz="quarter" idx="12"/>
          </p:nvPr>
        </p:nvSpPr>
        <p:spPr/>
        <p:txBody>
          <a:bodyPr/>
          <a:lstStyle/>
          <a:p>
            <a:fld id="{4598DDAA-4BC0-47E6-98AA-032E6537915F}" type="slidenum">
              <a:rPr lang="zh-CN" altLang="en-US" smtClean="0"/>
              <a:pPr/>
              <a:t>12</a:t>
            </a:fld>
            <a:endParaRPr lang="en-US" altLang="zh-CN"/>
          </a:p>
        </p:txBody>
      </p:sp>
    </p:spTree>
    <p:extLst>
      <p:ext uri="{BB962C8B-B14F-4D97-AF65-F5344CB8AC3E}">
        <p14:creationId xmlns:p14="http://schemas.microsoft.com/office/powerpoint/2010/main" val="30037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defRPr/>
            </a:pPr>
            <a:r>
              <a:rPr lang="en-US" altLang="zh-CN" dirty="0"/>
              <a:t>C/C++</a:t>
            </a:r>
            <a:r>
              <a:rPr lang="zh-CN" altLang="en-US" dirty="0"/>
              <a:t>程序生成、调试和运行</a:t>
            </a:r>
          </a:p>
        </p:txBody>
      </p:sp>
      <p:sp>
        <p:nvSpPr>
          <p:cNvPr id="24580" name="Text Box 4"/>
          <p:cNvSpPr txBox="1">
            <a:spLocks noChangeArrowheads="1"/>
          </p:cNvSpPr>
          <p:nvPr/>
        </p:nvSpPr>
        <p:spPr bwMode="auto">
          <a:xfrm>
            <a:off x="1447800" y="3276600"/>
            <a:ext cx="561975" cy="1143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spcBef>
                <a:spcPct val="50000"/>
              </a:spcBef>
            </a:pPr>
            <a:r>
              <a:rPr kumimoji="1" lang="zh-CN" altLang="en-US" sz="2400">
                <a:latin typeface="Times New Roman" pitchFamily="18" charset="0"/>
              </a:rPr>
              <a:t>编辑</a:t>
            </a:r>
          </a:p>
        </p:txBody>
      </p:sp>
      <p:sp>
        <p:nvSpPr>
          <p:cNvPr id="24581" name="Text Box 5"/>
          <p:cNvSpPr txBox="1">
            <a:spLocks noChangeArrowheads="1"/>
          </p:cNvSpPr>
          <p:nvPr/>
        </p:nvSpPr>
        <p:spPr bwMode="auto">
          <a:xfrm>
            <a:off x="3476625" y="3276600"/>
            <a:ext cx="561975" cy="1143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spcBef>
                <a:spcPct val="50000"/>
              </a:spcBef>
            </a:pPr>
            <a:r>
              <a:rPr kumimoji="1" lang="zh-CN" altLang="en-US" sz="2400">
                <a:latin typeface="Times New Roman" pitchFamily="18" charset="0"/>
              </a:rPr>
              <a:t>编译</a:t>
            </a:r>
          </a:p>
        </p:txBody>
      </p:sp>
      <p:sp>
        <p:nvSpPr>
          <p:cNvPr id="24582" name="Text Box 6"/>
          <p:cNvSpPr txBox="1">
            <a:spLocks noChangeArrowheads="1"/>
          </p:cNvSpPr>
          <p:nvPr/>
        </p:nvSpPr>
        <p:spPr bwMode="auto">
          <a:xfrm>
            <a:off x="5410200" y="3276600"/>
            <a:ext cx="561975" cy="1143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spcBef>
                <a:spcPct val="50000"/>
              </a:spcBef>
            </a:pPr>
            <a:r>
              <a:rPr kumimoji="1" lang="zh-CN" altLang="en-US" sz="2400">
                <a:latin typeface="Times New Roman" pitchFamily="18" charset="0"/>
              </a:rPr>
              <a:t>连接</a:t>
            </a:r>
          </a:p>
        </p:txBody>
      </p:sp>
      <p:sp>
        <p:nvSpPr>
          <p:cNvPr id="24583" name="Text Box 7"/>
          <p:cNvSpPr txBox="1">
            <a:spLocks noChangeArrowheads="1"/>
          </p:cNvSpPr>
          <p:nvPr/>
        </p:nvSpPr>
        <p:spPr bwMode="auto">
          <a:xfrm>
            <a:off x="7591425" y="3276600"/>
            <a:ext cx="561975" cy="1143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spcBef>
                <a:spcPct val="50000"/>
              </a:spcBef>
            </a:pPr>
            <a:r>
              <a:rPr kumimoji="1" lang="zh-CN" altLang="en-US" sz="2400">
                <a:latin typeface="Times New Roman" pitchFamily="18" charset="0"/>
              </a:rPr>
              <a:t>执行</a:t>
            </a:r>
          </a:p>
        </p:txBody>
      </p:sp>
      <p:sp>
        <p:nvSpPr>
          <p:cNvPr id="24584" name="Line 8"/>
          <p:cNvSpPr>
            <a:spLocks noChangeShapeType="1"/>
          </p:cNvSpPr>
          <p:nvPr/>
        </p:nvSpPr>
        <p:spPr bwMode="auto">
          <a:xfrm flipV="1">
            <a:off x="381000" y="3886200"/>
            <a:ext cx="1066800"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1981200" y="3886200"/>
            <a:ext cx="1447800"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10"/>
          <p:cNvSpPr>
            <a:spLocks noChangeShapeType="1"/>
          </p:cNvSpPr>
          <p:nvPr/>
        </p:nvSpPr>
        <p:spPr bwMode="auto">
          <a:xfrm>
            <a:off x="4038600" y="3886200"/>
            <a:ext cx="1295400"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1"/>
          <p:cNvSpPr>
            <a:spLocks noChangeShapeType="1"/>
          </p:cNvSpPr>
          <p:nvPr/>
        </p:nvSpPr>
        <p:spPr bwMode="auto">
          <a:xfrm>
            <a:off x="6019800" y="3886200"/>
            <a:ext cx="1524000"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Text Box 12"/>
          <p:cNvSpPr txBox="1">
            <a:spLocks noChangeArrowheads="1"/>
          </p:cNvSpPr>
          <p:nvPr/>
        </p:nvSpPr>
        <p:spPr bwMode="auto">
          <a:xfrm>
            <a:off x="381000" y="3276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400">
                <a:latin typeface="Times New Roman" pitchFamily="18" charset="0"/>
              </a:rPr>
              <a:t>输入</a:t>
            </a:r>
          </a:p>
        </p:txBody>
      </p:sp>
      <p:sp>
        <p:nvSpPr>
          <p:cNvPr id="24589" name="Text Box 13"/>
          <p:cNvSpPr txBox="1">
            <a:spLocks noChangeArrowheads="1"/>
          </p:cNvSpPr>
          <p:nvPr/>
        </p:nvSpPr>
        <p:spPr bwMode="auto">
          <a:xfrm>
            <a:off x="304800" y="3962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kumimoji="1" lang="zh-CN" altLang="en-US" sz="2400">
                <a:latin typeface="Times New Roman" pitchFamily="18" charset="0"/>
              </a:rPr>
              <a:t>源程序</a:t>
            </a:r>
          </a:p>
        </p:txBody>
      </p:sp>
      <p:sp>
        <p:nvSpPr>
          <p:cNvPr id="24590" name="Text Box 14"/>
          <p:cNvSpPr txBox="1">
            <a:spLocks noChangeArrowheads="1"/>
          </p:cNvSpPr>
          <p:nvPr/>
        </p:nvSpPr>
        <p:spPr bwMode="auto">
          <a:xfrm>
            <a:off x="2133600" y="3124200"/>
            <a:ext cx="15240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80000"/>
              </a:lnSpc>
            </a:pPr>
            <a:r>
              <a:rPr kumimoji="1" lang="en-US" altLang="zh-CN" sz="2400" dirty="0">
                <a:latin typeface="Times New Roman" pitchFamily="18" charset="0"/>
              </a:rPr>
              <a:t>.</a:t>
            </a:r>
            <a:r>
              <a:rPr kumimoji="1" lang="en-US" altLang="zh-CN" sz="2400" dirty="0" err="1">
                <a:latin typeface="Times New Roman" pitchFamily="18" charset="0"/>
              </a:rPr>
              <a:t>cpp</a:t>
            </a:r>
            <a:endParaRPr kumimoji="1" lang="en-US" altLang="zh-CN" sz="2400" dirty="0">
              <a:latin typeface="Times New Roman" pitchFamily="18" charset="0"/>
            </a:endParaRPr>
          </a:p>
          <a:p>
            <a:pPr eaLnBrk="1" hangingPunct="1">
              <a:lnSpc>
                <a:spcPct val="80000"/>
              </a:lnSpc>
            </a:pPr>
            <a:r>
              <a:rPr kumimoji="1" lang="zh-CN" altLang="zh-CN" sz="2400" dirty="0">
                <a:latin typeface="Times New Roman" pitchFamily="18" charset="0"/>
              </a:rPr>
              <a:t>磁盘文件</a:t>
            </a:r>
            <a:endParaRPr kumimoji="1" lang="zh-CN" altLang="en-US" sz="2400" dirty="0">
              <a:latin typeface="Times New Roman" pitchFamily="18" charset="0"/>
            </a:endParaRPr>
          </a:p>
        </p:txBody>
      </p:sp>
      <p:sp>
        <p:nvSpPr>
          <p:cNvPr id="24591" name="Text Box 15"/>
          <p:cNvSpPr txBox="1">
            <a:spLocks noChangeArrowheads="1"/>
          </p:cNvSpPr>
          <p:nvPr/>
        </p:nvSpPr>
        <p:spPr bwMode="auto">
          <a:xfrm>
            <a:off x="4038600" y="3200400"/>
            <a:ext cx="1905000" cy="613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70000"/>
              </a:lnSpc>
            </a:pPr>
            <a:r>
              <a:rPr kumimoji="1" lang="en-US" altLang="zh-CN" sz="2400" dirty="0">
                <a:latin typeface="Times New Roman" pitchFamily="18" charset="0"/>
              </a:rPr>
              <a:t>.</a:t>
            </a:r>
            <a:r>
              <a:rPr kumimoji="1" lang="en-US" altLang="zh-CN" sz="2400" dirty="0" err="1">
                <a:solidFill>
                  <a:srgbClr val="FF0000"/>
                </a:solidFill>
                <a:latin typeface="Times New Roman" pitchFamily="18" charset="0"/>
              </a:rPr>
              <a:t>obj</a:t>
            </a:r>
            <a:endParaRPr kumimoji="1" lang="en-US" altLang="zh-CN" sz="2400" dirty="0">
              <a:solidFill>
                <a:srgbClr val="FF0000"/>
              </a:solidFill>
              <a:latin typeface="Times New Roman" pitchFamily="18" charset="0"/>
            </a:endParaRPr>
          </a:p>
          <a:p>
            <a:pPr eaLnBrk="1" hangingPunct="1">
              <a:lnSpc>
                <a:spcPct val="70000"/>
              </a:lnSpc>
            </a:pPr>
            <a:r>
              <a:rPr kumimoji="1" lang="zh-CN" altLang="zh-CN" sz="2400" dirty="0">
                <a:latin typeface="Times New Roman" pitchFamily="18" charset="0"/>
              </a:rPr>
              <a:t>目标文件</a:t>
            </a:r>
            <a:endParaRPr kumimoji="1" lang="zh-CN" altLang="en-US" sz="2400" dirty="0">
              <a:latin typeface="Times New Roman" pitchFamily="18" charset="0"/>
            </a:endParaRPr>
          </a:p>
        </p:txBody>
      </p:sp>
      <p:sp>
        <p:nvSpPr>
          <p:cNvPr id="24592" name="Text Box 16"/>
          <p:cNvSpPr txBox="1">
            <a:spLocks noChangeArrowheads="1"/>
          </p:cNvSpPr>
          <p:nvPr/>
        </p:nvSpPr>
        <p:spPr bwMode="auto">
          <a:xfrm>
            <a:off x="5943600" y="3124200"/>
            <a:ext cx="17526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70000"/>
              </a:lnSpc>
            </a:pPr>
            <a:r>
              <a:rPr kumimoji="1" lang="en-US" altLang="zh-CN" sz="2400" dirty="0">
                <a:latin typeface="Times New Roman" pitchFamily="18" charset="0"/>
              </a:rPr>
              <a:t>.</a:t>
            </a:r>
            <a:r>
              <a:rPr kumimoji="1" lang="en-US" altLang="zh-CN" sz="2400" dirty="0">
                <a:solidFill>
                  <a:srgbClr val="FF0000"/>
                </a:solidFill>
                <a:latin typeface="Times New Roman" pitchFamily="18" charset="0"/>
              </a:rPr>
              <a:t>exe</a:t>
            </a:r>
          </a:p>
          <a:p>
            <a:pPr eaLnBrk="1" hangingPunct="1">
              <a:lnSpc>
                <a:spcPct val="70000"/>
              </a:lnSpc>
            </a:pPr>
            <a:r>
              <a:rPr kumimoji="1" lang="zh-CN" altLang="zh-CN" sz="2400" dirty="0">
                <a:latin typeface="Times New Roman" pitchFamily="18" charset="0"/>
              </a:rPr>
              <a:t>可执行文件</a:t>
            </a:r>
            <a:endParaRPr kumimoji="1" lang="zh-CN" altLang="en-US" sz="2400" dirty="0">
              <a:latin typeface="Times New Roman" pitchFamily="18" charset="0"/>
            </a:endParaRPr>
          </a:p>
        </p:txBody>
      </p:sp>
      <p:sp>
        <p:nvSpPr>
          <p:cNvPr id="24593" name="Text Box 17"/>
          <p:cNvSpPr txBox="1">
            <a:spLocks noChangeArrowheads="1"/>
          </p:cNvSpPr>
          <p:nvPr/>
        </p:nvSpPr>
        <p:spPr bwMode="auto">
          <a:xfrm>
            <a:off x="1533525" y="5065713"/>
            <a:ext cx="1198563" cy="61595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70000"/>
              </a:lnSpc>
            </a:pPr>
            <a:endParaRPr kumimoji="1" lang="zh-CN" altLang="en-US" sz="2400">
              <a:latin typeface="Times New Roman" pitchFamily="18" charset="0"/>
            </a:endParaRPr>
          </a:p>
          <a:p>
            <a:pPr eaLnBrk="1" hangingPunct="1">
              <a:lnSpc>
                <a:spcPct val="70000"/>
              </a:lnSpc>
            </a:pPr>
            <a:r>
              <a:rPr kumimoji="1" lang="zh-CN" altLang="en-US" sz="2400">
                <a:latin typeface="Times New Roman" pitchFamily="18" charset="0"/>
              </a:rPr>
              <a:t>调试</a:t>
            </a:r>
          </a:p>
        </p:txBody>
      </p:sp>
      <p:sp>
        <p:nvSpPr>
          <p:cNvPr id="24594" name="Line 18"/>
          <p:cNvSpPr>
            <a:spLocks noChangeShapeType="1"/>
          </p:cNvSpPr>
          <p:nvPr/>
        </p:nvSpPr>
        <p:spPr bwMode="auto">
          <a:xfrm>
            <a:off x="7885113" y="4419600"/>
            <a:ext cx="0" cy="9540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5" name="Line 19"/>
          <p:cNvSpPr>
            <a:spLocks noChangeShapeType="1"/>
          </p:cNvSpPr>
          <p:nvPr/>
        </p:nvSpPr>
        <p:spPr bwMode="auto">
          <a:xfrm flipH="1">
            <a:off x="2732088" y="5373688"/>
            <a:ext cx="5153025" cy="0"/>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6" name="Line 20"/>
          <p:cNvSpPr>
            <a:spLocks noChangeShapeType="1"/>
          </p:cNvSpPr>
          <p:nvPr/>
        </p:nvSpPr>
        <p:spPr bwMode="auto">
          <a:xfrm>
            <a:off x="5651500" y="4419600"/>
            <a:ext cx="0" cy="954088"/>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7" name="Line 21"/>
          <p:cNvSpPr>
            <a:spLocks noChangeShapeType="1"/>
          </p:cNvSpPr>
          <p:nvPr/>
        </p:nvSpPr>
        <p:spPr bwMode="auto">
          <a:xfrm>
            <a:off x="3851275" y="4419600"/>
            <a:ext cx="0" cy="954088"/>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8" name="Line 22"/>
          <p:cNvSpPr>
            <a:spLocks noChangeShapeType="1"/>
          </p:cNvSpPr>
          <p:nvPr/>
        </p:nvSpPr>
        <p:spPr bwMode="auto">
          <a:xfrm flipV="1">
            <a:off x="1763713" y="4419600"/>
            <a:ext cx="0" cy="646113"/>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82056931-E8D5-4349-942E-654B6D64D78F}"/>
              </a:ext>
            </a:extLst>
          </p:cNvPr>
          <p:cNvSpPr>
            <a:spLocks noGrp="1"/>
          </p:cNvSpPr>
          <p:nvPr>
            <p:ph type="sldNum" sz="quarter" idx="12"/>
          </p:nvPr>
        </p:nvSpPr>
        <p:spPr/>
        <p:txBody>
          <a:bodyPr/>
          <a:lstStyle/>
          <a:p>
            <a:fld id="{6DF6BB52-A85C-44ED-91A4-8B375DCF5DCB}" type="slidenum">
              <a:rPr lang="zh-CN" altLang="en-US" smtClean="0"/>
              <a:pPr/>
              <a:t>13</a:t>
            </a:fld>
            <a:endParaRPr lang="en-US" altLang="zh-CN"/>
          </a:p>
        </p:txBody>
      </p:sp>
    </p:spTree>
    <p:extLst>
      <p:ext uri="{BB962C8B-B14F-4D97-AF65-F5344CB8AC3E}">
        <p14:creationId xmlns:p14="http://schemas.microsoft.com/office/powerpoint/2010/main" val="29440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2" name="Picture 4" descr="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0"/>
            <a:ext cx="4572000" cy="681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9BBC012-E4E8-4C57-97B5-9A61DDD3D83E}"/>
              </a:ext>
            </a:extLst>
          </p:cNvPr>
          <p:cNvSpPr>
            <a:spLocks noGrp="1"/>
          </p:cNvSpPr>
          <p:nvPr>
            <p:ph type="sldNum" sz="quarter" idx="12"/>
          </p:nvPr>
        </p:nvSpPr>
        <p:spPr/>
        <p:txBody>
          <a:bodyPr/>
          <a:lstStyle/>
          <a:p>
            <a:fld id="{62800EDE-010D-4A31-AB2B-52BB66DE7FC3}" type="slidenum">
              <a:rPr lang="zh-CN" altLang="en-US" smtClean="0"/>
              <a:pPr/>
              <a:t>14</a:t>
            </a:fld>
            <a:endParaRPr lang="en-US" altLang="zh-CN"/>
          </a:p>
        </p:txBody>
      </p:sp>
    </p:spTree>
    <p:extLst>
      <p:ext uri="{BB962C8B-B14F-4D97-AF65-F5344CB8AC3E}">
        <p14:creationId xmlns:p14="http://schemas.microsoft.com/office/powerpoint/2010/main" val="1900434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blinds(horizontal)">
                                      <p:cBhvr>
                                        <p:cTn id="7" dur="500"/>
                                        <p:tgtEl>
                                          <p:spTgt spid="309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924433-42E3-4750-8C92-A6D978BD0A6B}"/>
              </a:ext>
            </a:extLst>
          </p:cNvPr>
          <p:cNvSpPr>
            <a:spLocks noGrp="1"/>
          </p:cNvSpPr>
          <p:nvPr>
            <p:ph type="title"/>
          </p:nvPr>
        </p:nvSpPr>
        <p:spPr/>
        <p:txBody>
          <a:bodyPr/>
          <a:lstStyle/>
          <a:p>
            <a:r>
              <a:rPr lang="en-US" altLang="zh-CN" dirty="0"/>
              <a:t>C/C++</a:t>
            </a:r>
            <a:r>
              <a:rPr lang="zh-CN" altLang="en-US" dirty="0"/>
              <a:t>程序的基本结构</a:t>
            </a:r>
            <a:endParaRPr lang="en-US" dirty="0"/>
          </a:p>
        </p:txBody>
      </p:sp>
      <p:sp>
        <p:nvSpPr>
          <p:cNvPr id="4" name="Content Placeholder 3">
            <a:extLst>
              <a:ext uri="{FF2B5EF4-FFF2-40B4-BE49-F238E27FC236}">
                <a16:creationId xmlns:a16="http://schemas.microsoft.com/office/drawing/2014/main" id="{26F4B3B5-CD6D-4D72-B6C8-EC3BC3A7AB00}"/>
              </a:ext>
            </a:extLst>
          </p:cNvPr>
          <p:cNvSpPr>
            <a:spLocks noGrp="1"/>
          </p:cNvSpPr>
          <p:nvPr>
            <p:ph idx="1"/>
          </p:nvPr>
        </p:nvSpPr>
        <p:spPr/>
        <p:txBody>
          <a:bodyPr/>
          <a:lstStyle/>
          <a:p>
            <a:r>
              <a:rPr lang="zh-CN" altLang="en-US" dirty="0"/>
              <a:t>例</a:t>
            </a:r>
            <a:r>
              <a:rPr lang="en-US" altLang="zh-CN" dirty="0"/>
              <a:t>1:</a:t>
            </a:r>
            <a:r>
              <a:rPr lang="zh-CN" altLang="en-US" dirty="0"/>
              <a:t>最简单的</a:t>
            </a:r>
            <a:r>
              <a:rPr lang="en-US" altLang="zh-CN" dirty="0"/>
              <a:t>C/C++</a:t>
            </a:r>
            <a:r>
              <a:rPr lang="zh-CN" altLang="en-US" dirty="0"/>
              <a:t>程序</a:t>
            </a:r>
            <a:endParaRPr lang="en-US" dirty="0"/>
          </a:p>
        </p:txBody>
      </p:sp>
      <p:sp>
        <p:nvSpPr>
          <p:cNvPr id="2" name="Slide Number Placeholder 1">
            <a:extLst>
              <a:ext uri="{FF2B5EF4-FFF2-40B4-BE49-F238E27FC236}">
                <a16:creationId xmlns:a16="http://schemas.microsoft.com/office/drawing/2014/main" id="{B5C32A41-AAFA-446F-9613-CFF879F5C6A6}"/>
              </a:ext>
            </a:extLst>
          </p:cNvPr>
          <p:cNvSpPr>
            <a:spLocks noGrp="1"/>
          </p:cNvSpPr>
          <p:nvPr>
            <p:ph type="sldNum" sz="quarter" idx="12"/>
          </p:nvPr>
        </p:nvSpPr>
        <p:spPr/>
        <p:txBody>
          <a:bodyPr/>
          <a:lstStyle/>
          <a:p>
            <a:fld id="{62800EDE-010D-4A31-AB2B-52BB66DE7FC3}" type="slidenum">
              <a:rPr lang="zh-CN" altLang="en-US" smtClean="0"/>
              <a:pPr/>
              <a:t>15</a:t>
            </a:fld>
            <a:endParaRPr lang="en-US" altLang="zh-CN"/>
          </a:p>
        </p:txBody>
      </p:sp>
      <p:sp>
        <p:nvSpPr>
          <p:cNvPr id="5" name="Text Box 5">
            <a:extLst>
              <a:ext uri="{FF2B5EF4-FFF2-40B4-BE49-F238E27FC236}">
                <a16:creationId xmlns:a16="http://schemas.microsoft.com/office/drawing/2014/main" id="{B52B8031-0B04-425F-A878-22082453EA0A}"/>
              </a:ext>
            </a:extLst>
          </p:cNvPr>
          <p:cNvSpPr txBox="1">
            <a:spLocks noChangeArrowheads="1"/>
          </p:cNvSpPr>
          <p:nvPr/>
        </p:nvSpPr>
        <p:spPr bwMode="auto">
          <a:xfrm>
            <a:off x="899592" y="2780928"/>
            <a:ext cx="7200900" cy="2538413"/>
          </a:xfrm>
          <a:prstGeom prst="rect">
            <a:avLst/>
          </a:prstGeom>
          <a:noFill/>
          <a:ln w="12700" cap="sq">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lnSpc>
                <a:spcPct val="60000"/>
              </a:lnSpc>
              <a:spcBef>
                <a:spcPct val="20000"/>
              </a:spcBef>
              <a:buClr>
                <a:schemeClr val="folHlink"/>
              </a:buClr>
              <a:buSzPct val="110000"/>
              <a:buFont typeface="Wingdings" pitchFamily="2" charset="2"/>
              <a:buNone/>
              <a:defRPr/>
            </a:pPr>
            <a:endParaRPr lang="en-US" altLang="zh-CN" sz="2000" b="1" dirty="0">
              <a:latin typeface="黑体" pitchFamily="2" charset="-122"/>
              <a:ea typeface="黑体" pitchFamily="2" charset="-122"/>
            </a:endParaRPr>
          </a:p>
          <a:p>
            <a:pPr>
              <a:lnSpc>
                <a:spcPct val="60000"/>
              </a:lnSpc>
              <a:spcBef>
                <a:spcPct val="20000"/>
              </a:spcBef>
              <a:buClr>
                <a:schemeClr val="folHlink"/>
              </a:buClr>
              <a:buSzPct val="110000"/>
              <a:buFont typeface="Wingdings" pitchFamily="2" charset="2"/>
              <a:buNone/>
              <a:defRPr/>
            </a:pPr>
            <a:r>
              <a:rPr lang="en-US" altLang="zh-CN" sz="2000" b="1" dirty="0">
                <a:latin typeface="宋体" pitchFamily="2" charset="-122"/>
              </a:rPr>
              <a:t>//1_1.cpp: </a:t>
            </a:r>
            <a:r>
              <a:rPr lang="zh-CN" altLang="en-US" sz="2000" b="1" dirty="0">
                <a:latin typeface="宋体" pitchFamily="2" charset="-122"/>
              </a:rPr>
              <a:t>最简答的</a:t>
            </a:r>
            <a:r>
              <a:rPr lang="en-US" altLang="zh-CN" sz="2000" b="1" dirty="0">
                <a:latin typeface="宋体" pitchFamily="2" charset="-122"/>
              </a:rPr>
              <a:t>C</a:t>
            </a:r>
            <a:r>
              <a:rPr lang="zh-CN" altLang="en-US" sz="2000" b="1" dirty="0">
                <a:latin typeface="宋体" pitchFamily="2" charset="-122"/>
              </a:rPr>
              <a:t>程序</a:t>
            </a:r>
          </a:p>
          <a:p>
            <a:pPr>
              <a:spcBef>
                <a:spcPct val="20000"/>
              </a:spcBef>
              <a:buClr>
                <a:schemeClr val="folHlink"/>
              </a:buClr>
              <a:buSzPct val="110000"/>
              <a:buFont typeface="Wingdings" pitchFamily="2" charset="2"/>
              <a:buNone/>
              <a:defRPr/>
            </a:pPr>
            <a:r>
              <a:rPr lang="en-US" altLang="zh-CN" sz="2200" b="1" dirty="0" err="1">
                <a:solidFill>
                  <a:srgbClr val="00B050"/>
                </a:solidFill>
                <a:latin typeface="黑体" pitchFamily="2" charset="-122"/>
                <a:ea typeface="黑体" pitchFamily="2" charset="-122"/>
              </a:rPr>
              <a:t>int</a:t>
            </a:r>
            <a:r>
              <a:rPr lang="en-US" altLang="en-US" sz="2200" b="1" dirty="0">
                <a:solidFill>
                  <a:srgbClr val="FF3300"/>
                </a:solidFill>
                <a:latin typeface="黑体" pitchFamily="2" charset="-122"/>
                <a:ea typeface="黑体" pitchFamily="2" charset="-122"/>
              </a:rPr>
              <a:t> main</a:t>
            </a:r>
            <a:r>
              <a:rPr lang="en-US" altLang="en-US" sz="2200" b="1" dirty="0">
                <a:solidFill>
                  <a:schemeClr val="folHlink"/>
                </a:solidFill>
                <a:latin typeface="黑体" pitchFamily="2" charset="-122"/>
                <a:ea typeface="黑体" pitchFamily="2" charset="-122"/>
              </a:rPr>
              <a:t>(</a:t>
            </a:r>
            <a:r>
              <a:rPr lang="en-US" altLang="zh-CN" sz="2200" b="1" dirty="0">
                <a:solidFill>
                  <a:schemeClr val="folHlink"/>
                </a:solidFill>
                <a:latin typeface="黑体" pitchFamily="2" charset="-122"/>
                <a:ea typeface="黑体" pitchFamily="2" charset="-122"/>
              </a:rPr>
              <a:t> </a:t>
            </a:r>
            <a:r>
              <a:rPr lang="en-US" altLang="en-US" sz="2200" b="1" dirty="0">
                <a:solidFill>
                  <a:schemeClr val="folHlink"/>
                </a:solidFill>
                <a:latin typeface="黑体" pitchFamily="2" charset="-122"/>
                <a:ea typeface="黑体" pitchFamily="2" charset="-122"/>
              </a:rPr>
              <a:t>)</a:t>
            </a:r>
            <a:r>
              <a:rPr lang="en-US" altLang="en-US" sz="2200" b="1" dirty="0">
                <a:latin typeface="黑体" pitchFamily="2" charset="-122"/>
                <a:ea typeface="黑体" pitchFamily="2" charset="-122"/>
              </a:rPr>
              <a:t>			// </a:t>
            </a:r>
            <a:r>
              <a:rPr lang="en-US" altLang="en-US" sz="2200" b="1" dirty="0" err="1">
                <a:latin typeface="黑体" pitchFamily="2" charset="-122"/>
                <a:ea typeface="黑体" pitchFamily="2" charset="-122"/>
              </a:rPr>
              <a:t>函数</a:t>
            </a:r>
            <a:r>
              <a:rPr lang="en-US" altLang="zh-CN" sz="2200" b="1" dirty="0" err="1">
                <a:latin typeface="黑体" pitchFamily="2" charset="-122"/>
                <a:ea typeface="黑体" pitchFamily="2" charset="-122"/>
              </a:rPr>
              <a:t>头</a:t>
            </a:r>
            <a:endParaRPr lang="en-US" altLang="en-US" sz="2200" b="1" dirty="0">
              <a:latin typeface="黑体" pitchFamily="2" charset="-122"/>
              <a:ea typeface="黑体" pitchFamily="2" charset="-122"/>
            </a:endParaRPr>
          </a:p>
          <a:p>
            <a:pPr>
              <a:spcBef>
                <a:spcPct val="20000"/>
              </a:spcBef>
              <a:buClr>
                <a:schemeClr val="folHlink"/>
              </a:buClr>
              <a:buSzPct val="110000"/>
              <a:buFont typeface="Wingdings" pitchFamily="2" charset="2"/>
              <a:buNone/>
              <a:defRPr/>
            </a:pPr>
            <a:r>
              <a:rPr lang="en-US" altLang="en-US" sz="2200" b="1" dirty="0">
                <a:solidFill>
                  <a:srgbClr val="0070C0"/>
                </a:solidFill>
                <a:latin typeface="黑体" pitchFamily="2" charset="-122"/>
                <a:ea typeface="黑体" pitchFamily="2" charset="-122"/>
              </a:rPr>
              <a:t>{</a:t>
            </a:r>
            <a:r>
              <a:rPr lang="en-US" altLang="en-US" sz="2200" b="1" dirty="0">
                <a:latin typeface="黑体" pitchFamily="2" charset="-122"/>
                <a:ea typeface="黑体" pitchFamily="2" charset="-122"/>
              </a:rPr>
              <a:t>					// </a:t>
            </a:r>
            <a:r>
              <a:rPr lang="en-US" altLang="zh-CN" sz="2200" b="1" dirty="0" err="1">
                <a:latin typeface="黑体" pitchFamily="2" charset="-122"/>
                <a:ea typeface="黑体" pitchFamily="2" charset="-122"/>
              </a:rPr>
              <a:t>函数</a:t>
            </a:r>
            <a:r>
              <a:rPr lang="zh-CN" altLang="en-US" sz="2200" b="1" dirty="0">
                <a:latin typeface="黑体" pitchFamily="2" charset="-122"/>
                <a:ea typeface="黑体" pitchFamily="2" charset="-122"/>
              </a:rPr>
              <a:t>体开始</a:t>
            </a:r>
          </a:p>
          <a:p>
            <a:pPr>
              <a:spcBef>
                <a:spcPct val="20000"/>
              </a:spcBef>
              <a:buClr>
                <a:schemeClr val="folHlink"/>
              </a:buClr>
              <a:buSzPct val="110000"/>
              <a:buFont typeface="Wingdings" pitchFamily="2" charset="2"/>
              <a:buNone/>
              <a:defRPr/>
            </a:pPr>
            <a:r>
              <a:rPr lang="en-US" altLang="zh-CN" sz="2200" b="1" dirty="0">
                <a:latin typeface="黑体" pitchFamily="2" charset="-122"/>
                <a:ea typeface="黑体" pitchFamily="2" charset="-122"/>
              </a:rPr>
              <a:t>	return 0</a:t>
            </a:r>
            <a:r>
              <a:rPr lang="en-US" altLang="zh-CN" sz="2200" b="1" dirty="0">
                <a:solidFill>
                  <a:srgbClr val="FF3300"/>
                </a:solidFill>
                <a:latin typeface="黑体" pitchFamily="2" charset="-122"/>
                <a:ea typeface="黑体" pitchFamily="2" charset="-122"/>
              </a:rPr>
              <a:t>;</a:t>
            </a:r>
            <a:r>
              <a:rPr lang="en-US" altLang="zh-CN" sz="2200" b="1" dirty="0">
                <a:latin typeface="黑体" pitchFamily="2" charset="-122"/>
                <a:ea typeface="黑体" pitchFamily="2" charset="-122"/>
              </a:rPr>
              <a:t>			/* </a:t>
            </a:r>
            <a:r>
              <a:rPr lang="zh-CN" altLang="en-US" sz="2200" b="1" dirty="0">
                <a:solidFill>
                  <a:srgbClr val="FF3300"/>
                </a:solidFill>
                <a:latin typeface="黑体" pitchFamily="2" charset="-122"/>
                <a:ea typeface="黑体" pitchFamily="2" charset="-122"/>
              </a:rPr>
              <a:t>语句</a:t>
            </a:r>
            <a:r>
              <a:rPr lang="zh-CN" altLang="en-US" sz="2200" b="1" dirty="0">
                <a:latin typeface="黑体" pitchFamily="2" charset="-122"/>
                <a:ea typeface="黑体" pitchFamily="2" charset="-122"/>
              </a:rPr>
              <a:t>，退出主函数</a:t>
            </a:r>
          </a:p>
          <a:p>
            <a:pPr>
              <a:spcBef>
                <a:spcPct val="20000"/>
              </a:spcBef>
              <a:buClr>
                <a:schemeClr val="folHlink"/>
              </a:buClr>
              <a:buSzPct val="110000"/>
              <a:buFont typeface="Wingdings" pitchFamily="2" charset="2"/>
              <a:buNone/>
              <a:defRPr/>
            </a:pPr>
            <a:r>
              <a:rPr lang="zh-CN" altLang="en-US" sz="2200" b="1" dirty="0">
                <a:latin typeface="黑体" pitchFamily="2" charset="-122"/>
                <a:ea typeface="黑体" pitchFamily="2" charset="-122"/>
              </a:rPr>
              <a:t>					  结束程序运行并返回 *</a:t>
            </a:r>
            <a:r>
              <a:rPr lang="en-US" altLang="zh-CN" sz="2200" b="1" dirty="0">
                <a:latin typeface="黑体" pitchFamily="2" charset="-122"/>
                <a:ea typeface="黑体" pitchFamily="2" charset="-122"/>
              </a:rPr>
              <a:t>/</a:t>
            </a:r>
          </a:p>
          <a:p>
            <a:pPr>
              <a:spcBef>
                <a:spcPct val="20000"/>
              </a:spcBef>
              <a:buClr>
                <a:schemeClr val="folHlink"/>
              </a:buClr>
              <a:buSzPct val="110000"/>
              <a:buFont typeface="Wingdings" pitchFamily="2" charset="2"/>
              <a:buNone/>
              <a:defRPr/>
            </a:pPr>
            <a:r>
              <a:rPr lang="en-US" altLang="en-US" sz="2200" b="1" dirty="0">
                <a:solidFill>
                  <a:srgbClr val="0070C0"/>
                </a:solidFill>
                <a:latin typeface="黑体" pitchFamily="2" charset="-122"/>
                <a:ea typeface="黑体" pitchFamily="2" charset="-122"/>
              </a:rPr>
              <a:t>}</a:t>
            </a:r>
            <a:r>
              <a:rPr lang="en-US" altLang="zh-CN" sz="2200" b="1" dirty="0">
                <a:latin typeface="黑体" pitchFamily="2" charset="-122"/>
                <a:ea typeface="黑体" pitchFamily="2" charset="-122"/>
              </a:rPr>
              <a:t>					</a:t>
            </a:r>
            <a:r>
              <a:rPr lang="en-US" altLang="en-US" sz="2200" b="1" dirty="0">
                <a:latin typeface="黑体" pitchFamily="2" charset="-122"/>
                <a:ea typeface="黑体" pitchFamily="2" charset="-122"/>
              </a:rPr>
              <a:t>// </a:t>
            </a:r>
            <a:r>
              <a:rPr lang="en-US" altLang="zh-CN" sz="2200" b="1" dirty="0" err="1">
                <a:latin typeface="黑体" pitchFamily="2" charset="-122"/>
                <a:ea typeface="黑体" pitchFamily="2" charset="-122"/>
              </a:rPr>
              <a:t>函数</a:t>
            </a:r>
            <a:r>
              <a:rPr lang="zh-CN" altLang="en-US" sz="2200" b="1" dirty="0">
                <a:latin typeface="黑体" pitchFamily="2" charset="-122"/>
                <a:ea typeface="黑体" pitchFamily="2" charset="-122"/>
              </a:rPr>
              <a:t>体结束</a:t>
            </a:r>
          </a:p>
        </p:txBody>
      </p:sp>
      <p:sp>
        <p:nvSpPr>
          <p:cNvPr id="6" name="Rectangle 5">
            <a:extLst>
              <a:ext uri="{FF2B5EF4-FFF2-40B4-BE49-F238E27FC236}">
                <a16:creationId xmlns:a16="http://schemas.microsoft.com/office/drawing/2014/main" id="{1548ABFE-582B-448F-A516-50F48D0D83B4}"/>
              </a:ext>
            </a:extLst>
          </p:cNvPr>
          <p:cNvSpPr/>
          <p:nvPr/>
        </p:nvSpPr>
        <p:spPr>
          <a:xfrm>
            <a:off x="323528" y="5445224"/>
            <a:ext cx="8064896" cy="840230"/>
          </a:xfrm>
          <a:prstGeom prst="rect">
            <a:avLst/>
          </a:prstGeom>
        </p:spPr>
        <p:txBody>
          <a:bodyPr wrap="square">
            <a:spAutoFit/>
          </a:bodyPr>
          <a:lstStyle/>
          <a:p>
            <a:pPr marL="800100" lvl="1" indent="-342900">
              <a:lnSpc>
                <a:spcPct val="90000"/>
              </a:lnSpc>
              <a:buFont typeface="Arial" panose="020B0604020202020204" pitchFamily="34" charset="0"/>
              <a:buChar char="•"/>
              <a:defRPr/>
            </a:pPr>
            <a:r>
              <a:rPr lang="zh-CN" altLang="en-US" dirty="0">
                <a:latin typeface="宋体" panose="02010600030101010101" pitchFamily="2" charset="-122"/>
                <a:ea typeface="宋体" panose="02010600030101010101" pitchFamily="2" charset="-122"/>
              </a:rPr>
              <a:t>一个完整的主函数是一个合法</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程序的最基本组成部分</a:t>
            </a:r>
            <a:endParaRPr lang="en-US" altLang="zh-CN" dirty="0">
              <a:latin typeface="宋体" panose="02010600030101010101" pitchFamily="2" charset="-122"/>
              <a:ea typeface="宋体" panose="02010600030101010101" pitchFamily="2" charset="-122"/>
            </a:endParaRPr>
          </a:p>
          <a:p>
            <a:pPr marL="800100" lvl="1" indent="-342900">
              <a:lnSpc>
                <a:spcPct val="90000"/>
              </a:lnSpc>
              <a:buFont typeface="Arial" panose="020B0604020202020204" pitchFamily="34" charset="0"/>
              <a:buChar char="•"/>
              <a:defRPr/>
            </a:pP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程序的执行是从</a:t>
            </a:r>
            <a:r>
              <a:rPr lang="en-US" altLang="zh-CN" dirty="0">
                <a:latin typeface="宋体" panose="02010600030101010101" pitchFamily="2" charset="-122"/>
                <a:ea typeface="宋体" panose="02010600030101010101" pitchFamily="2" charset="-122"/>
              </a:rPr>
              <a:t>main()</a:t>
            </a:r>
            <a:r>
              <a:rPr lang="zh-CN" altLang="en-US" dirty="0">
                <a:latin typeface="宋体" panose="02010600030101010101" pitchFamily="2" charset="-122"/>
                <a:ea typeface="宋体" panose="02010600030101010101" pitchFamily="2" charset="-122"/>
              </a:rPr>
              <a:t>函数的第一条语句开始，直到</a:t>
            </a:r>
            <a:r>
              <a:rPr lang="en-US" altLang="zh-CN" dirty="0">
                <a:latin typeface="宋体" panose="02010600030101010101" pitchFamily="2" charset="-122"/>
                <a:ea typeface="宋体" panose="02010600030101010101" pitchFamily="2" charset="-122"/>
              </a:rPr>
              <a:t>main()</a:t>
            </a:r>
            <a:r>
              <a:rPr lang="zh-CN" altLang="en-US" dirty="0">
                <a:latin typeface="宋体" panose="02010600030101010101" pitchFamily="2" charset="-122"/>
                <a:ea typeface="宋体" panose="02010600030101010101" pitchFamily="2" charset="-122"/>
              </a:rPr>
              <a:t>函数运行结束为止</a:t>
            </a:r>
          </a:p>
        </p:txBody>
      </p:sp>
    </p:spTree>
    <p:extLst>
      <p:ext uri="{BB962C8B-B14F-4D97-AF65-F5344CB8AC3E}">
        <p14:creationId xmlns:p14="http://schemas.microsoft.com/office/powerpoint/2010/main" val="1850685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Text Box 4"/>
          <p:cNvSpPr txBox="1">
            <a:spLocks noChangeArrowheads="1"/>
          </p:cNvSpPr>
          <p:nvPr/>
        </p:nvSpPr>
        <p:spPr bwMode="auto">
          <a:xfrm>
            <a:off x="311224" y="1259114"/>
            <a:ext cx="8437240" cy="3681008"/>
          </a:xfrm>
          <a:prstGeom prst="rect">
            <a:avLst/>
          </a:prstGeom>
          <a:noFill/>
          <a:ln w="12700" cap="sq">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spcBef>
                <a:spcPct val="20000"/>
              </a:spcBef>
              <a:buClr>
                <a:schemeClr val="folHlink"/>
              </a:buClr>
              <a:buSzPct val="110000"/>
              <a:buFont typeface="Wingdings" pitchFamily="2" charset="2"/>
              <a:buNone/>
              <a:defRPr/>
            </a:pPr>
            <a:r>
              <a:rPr lang="en-US" altLang="zh-CN" sz="2200" b="1" dirty="0">
                <a:latin typeface="黑体" pitchFamily="2" charset="-122"/>
                <a:ea typeface="黑体" pitchFamily="2" charset="-122"/>
              </a:rPr>
              <a:t>#include &lt;iostream&gt;  /*</a:t>
            </a:r>
            <a:r>
              <a:rPr lang="zh-CN" altLang="en-US" sz="2200" b="1" dirty="0">
                <a:latin typeface="黑体" pitchFamily="2" charset="-122"/>
                <a:ea typeface="黑体" pitchFamily="2" charset="-122"/>
              </a:rPr>
              <a:t>预处理命令</a:t>
            </a:r>
            <a:r>
              <a:rPr lang="en-US" altLang="zh-CN" sz="2200" b="1" dirty="0">
                <a:latin typeface="黑体" pitchFamily="2" charset="-122"/>
                <a:ea typeface="黑体" pitchFamily="2" charset="-122"/>
              </a:rPr>
              <a:t>,</a:t>
            </a:r>
            <a:r>
              <a:rPr lang="zh-CN" altLang="en-US" sz="2200" b="1" dirty="0">
                <a:latin typeface="黑体" pitchFamily="2" charset="-122"/>
                <a:ea typeface="黑体" pitchFamily="2" charset="-122"/>
              </a:rPr>
              <a:t>将头文件包含进程序中*</a:t>
            </a:r>
            <a:r>
              <a:rPr lang="en-US" altLang="zh-CN" sz="2200" b="1" dirty="0">
                <a:latin typeface="黑体" pitchFamily="2" charset="-122"/>
                <a:ea typeface="黑体" pitchFamily="2" charset="-122"/>
              </a:rPr>
              <a:t>/</a:t>
            </a:r>
          </a:p>
          <a:p>
            <a:pPr>
              <a:spcBef>
                <a:spcPct val="20000"/>
              </a:spcBef>
              <a:buClr>
                <a:schemeClr val="folHlink"/>
              </a:buClr>
              <a:buSzPct val="110000"/>
              <a:buFont typeface="Wingdings" pitchFamily="2" charset="2"/>
              <a:buNone/>
              <a:defRPr/>
            </a:pPr>
            <a:r>
              <a:rPr lang="en-US" altLang="zh-CN" sz="2200" b="1" dirty="0">
                <a:latin typeface="黑体" pitchFamily="2" charset="-122"/>
                <a:ea typeface="黑体" pitchFamily="2" charset="-122"/>
              </a:rPr>
              <a:t>using namespace </a:t>
            </a:r>
            <a:r>
              <a:rPr lang="en-US" altLang="zh-CN" sz="2200" b="1" dirty="0" err="1">
                <a:latin typeface="黑体" pitchFamily="2" charset="-122"/>
                <a:ea typeface="黑体" pitchFamily="2" charset="-122"/>
              </a:rPr>
              <a:t>std</a:t>
            </a:r>
            <a:r>
              <a:rPr lang="en-US" altLang="zh-CN" sz="2200" b="1" dirty="0">
                <a:latin typeface="黑体" pitchFamily="2" charset="-122"/>
                <a:ea typeface="黑体" pitchFamily="2" charset="-122"/>
              </a:rPr>
              <a:t>;</a:t>
            </a:r>
          </a:p>
          <a:p>
            <a:pPr>
              <a:spcBef>
                <a:spcPct val="20000"/>
              </a:spcBef>
              <a:buClr>
                <a:schemeClr val="folHlink"/>
              </a:buClr>
              <a:buSzPct val="110000"/>
              <a:buFont typeface="Wingdings" pitchFamily="2" charset="2"/>
              <a:buNone/>
              <a:defRPr/>
            </a:pPr>
            <a:r>
              <a:rPr lang="en-US" altLang="zh-CN" sz="2200" b="1" dirty="0">
                <a:latin typeface="黑体" pitchFamily="2" charset="-122"/>
                <a:ea typeface="黑体" pitchFamily="2" charset="-122"/>
              </a:rPr>
              <a:t>	</a:t>
            </a:r>
          </a:p>
          <a:p>
            <a:pPr>
              <a:spcBef>
                <a:spcPct val="20000"/>
              </a:spcBef>
              <a:buClr>
                <a:schemeClr val="folHlink"/>
              </a:buClr>
              <a:buSzPct val="110000"/>
              <a:buFont typeface="Wingdings" pitchFamily="2" charset="2"/>
              <a:buNone/>
              <a:defRPr/>
            </a:pPr>
            <a:r>
              <a:rPr lang="en-US" altLang="zh-CN" sz="2200" b="1" dirty="0" err="1">
                <a:latin typeface="黑体" pitchFamily="2" charset="-122"/>
                <a:ea typeface="黑体" pitchFamily="2" charset="-122"/>
              </a:rPr>
              <a:t>int</a:t>
            </a:r>
            <a:r>
              <a:rPr lang="en-US" altLang="zh-CN" sz="2200" b="1" dirty="0">
                <a:latin typeface="黑体" pitchFamily="2" charset="-122"/>
                <a:ea typeface="黑体" pitchFamily="2" charset="-122"/>
              </a:rPr>
              <a:t> main( )			// </a:t>
            </a:r>
            <a:r>
              <a:rPr lang="zh-CN" altLang="en-US" sz="2200" b="1" dirty="0">
                <a:latin typeface="黑体" pitchFamily="2" charset="-122"/>
                <a:ea typeface="黑体" pitchFamily="2" charset="-122"/>
              </a:rPr>
              <a:t>函数头</a:t>
            </a:r>
          </a:p>
          <a:p>
            <a:pPr>
              <a:spcBef>
                <a:spcPct val="20000"/>
              </a:spcBef>
              <a:buClr>
                <a:schemeClr val="folHlink"/>
              </a:buClr>
              <a:buSzPct val="110000"/>
              <a:buFont typeface="Wingdings" pitchFamily="2" charset="2"/>
              <a:buNone/>
              <a:defRPr/>
            </a:pPr>
            <a:r>
              <a:rPr lang="en-US" altLang="zh-CN" sz="2200" b="1" dirty="0">
                <a:latin typeface="黑体" pitchFamily="2" charset="-122"/>
                <a:ea typeface="黑体" pitchFamily="2" charset="-122"/>
              </a:rPr>
              <a:t>{					// </a:t>
            </a:r>
            <a:r>
              <a:rPr lang="zh-CN" altLang="en-US" sz="2200" b="1" dirty="0">
                <a:latin typeface="黑体" pitchFamily="2" charset="-122"/>
                <a:ea typeface="黑体" pitchFamily="2" charset="-122"/>
              </a:rPr>
              <a:t>函数体开始</a:t>
            </a:r>
          </a:p>
          <a:p>
            <a:pPr>
              <a:spcBef>
                <a:spcPct val="20000"/>
              </a:spcBef>
              <a:buClr>
                <a:schemeClr val="folHlink"/>
              </a:buClr>
              <a:buSzPct val="110000"/>
              <a:buFont typeface="Wingdings" pitchFamily="2" charset="2"/>
              <a:buNone/>
              <a:defRPr/>
            </a:pPr>
            <a:r>
              <a:rPr lang="zh-CN" altLang="en-US" sz="2200" b="1" dirty="0">
                <a:latin typeface="黑体" pitchFamily="2" charset="-122"/>
                <a:ea typeface="黑体" pitchFamily="2" charset="-122"/>
              </a:rPr>
              <a:t>	</a:t>
            </a:r>
            <a:r>
              <a:rPr lang="en-US" altLang="zh-CN" sz="2200" b="1" dirty="0" err="1">
                <a:solidFill>
                  <a:srgbClr val="0070C0"/>
                </a:solidFill>
                <a:latin typeface="黑体" pitchFamily="2" charset="-122"/>
                <a:ea typeface="黑体" pitchFamily="2" charset="-122"/>
              </a:rPr>
              <a:t>cout</a:t>
            </a:r>
            <a:r>
              <a:rPr lang="en-US" altLang="zh-CN" sz="2200" b="1" dirty="0">
                <a:solidFill>
                  <a:srgbClr val="0070C0"/>
                </a:solidFill>
                <a:latin typeface="黑体" pitchFamily="2" charset="-122"/>
                <a:ea typeface="黑体" pitchFamily="2" charset="-122"/>
              </a:rPr>
              <a:t> &lt;&lt; "Welcome to RUC!" &lt;&lt; </a:t>
            </a:r>
            <a:r>
              <a:rPr lang="en-US" altLang="zh-CN" sz="2200" b="1" dirty="0" err="1">
                <a:solidFill>
                  <a:srgbClr val="0070C0"/>
                </a:solidFill>
                <a:latin typeface="黑体" pitchFamily="2" charset="-122"/>
                <a:ea typeface="黑体" pitchFamily="2" charset="-122"/>
              </a:rPr>
              <a:t>endl</a:t>
            </a:r>
            <a:r>
              <a:rPr lang="en-US" altLang="zh-CN" sz="2200" b="1" dirty="0">
                <a:latin typeface="黑体" pitchFamily="2" charset="-122"/>
                <a:ea typeface="黑体" pitchFamily="2" charset="-122"/>
              </a:rPr>
              <a:t>;//</a:t>
            </a:r>
            <a:r>
              <a:rPr lang="zh-CN" altLang="en-US" sz="2200" b="1" dirty="0">
                <a:latin typeface="黑体" pitchFamily="2" charset="-122"/>
                <a:ea typeface="黑体" pitchFamily="2" charset="-122"/>
              </a:rPr>
              <a:t>语句，调用函数输出</a:t>
            </a:r>
          </a:p>
          <a:p>
            <a:pPr>
              <a:spcBef>
                <a:spcPct val="20000"/>
              </a:spcBef>
              <a:buClr>
                <a:schemeClr val="folHlink"/>
              </a:buClr>
              <a:buSzPct val="110000"/>
              <a:buFont typeface="Wingdings" pitchFamily="2" charset="2"/>
              <a:buNone/>
              <a:defRPr/>
            </a:pPr>
            <a:r>
              <a:rPr lang="zh-CN" altLang="en-US" sz="2200" b="1" dirty="0">
                <a:latin typeface="黑体" pitchFamily="2" charset="-122"/>
                <a:ea typeface="黑体" pitchFamily="2" charset="-122"/>
              </a:rPr>
              <a:t>	</a:t>
            </a:r>
            <a:r>
              <a:rPr lang="en-US" altLang="zh-CN" sz="2200" b="1" dirty="0">
                <a:latin typeface="黑体" pitchFamily="2" charset="-122"/>
                <a:ea typeface="黑体" pitchFamily="2" charset="-122"/>
              </a:rPr>
              <a:t>return 0;			/* </a:t>
            </a:r>
            <a:r>
              <a:rPr lang="zh-CN" altLang="en-US" sz="2200" b="1" dirty="0">
                <a:latin typeface="黑体" pitchFamily="2" charset="-122"/>
                <a:ea typeface="黑体" pitchFamily="2" charset="-122"/>
              </a:rPr>
              <a:t>语句，退出主函数</a:t>
            </a:r>
          </a:p>
          <a:p>
            <a:pPr>
              <a:spcBef>
                <a:spcPct val="20000"/>
              </a:spcBef>
              <a:buClr>
                <a:schemeClr val="folHlink"/>
              </a:buClr>
              <a:buSzPct val="110000"/>
              <a:buFont typeface="Wingdings" pitchFamily="2" charset="2"/>
              <a:buNone/>
              <a:defRPr/>
            </a:pPr>
            <a:r>
              <a:rPr lang="zh-CN" altLang="en-US" sz="2200" b="1" dirty="0">
                <a:latin typeface="黑体" pitchFamily="2" charset="-122"/>
                <a:ea typeface="黑体" pitchFamily="2" charset="-122"/>
              </a:rPr>
              <a:t>					  结束程序运行并返回 *</a:t>
            </a:r>
            <a:r>
              <a:rPr lang="en-US" altLang="zh-CN" sz="2200" b="1" dirty="0">
                <a:latin typeface="黑体" pitchFamily="2" charset="-122"/>
                <a:ea typeface="黑体" pitchFamily="2" charset="-122"/>
              </a:rPr>
              <a:t>/</a:t>
            </a:r>
          </a:p>
          <a:p>
            <a:pPr>
              <a:spcBef>
                <a:spcPct val="20000"/>
              </a:spcBef>
              <a:buClr>
                <a:schemeClr val="folHlink"/>
              </a:buClr>
              <a:buSzPct val="110000"/>
              <a:buFont typeface="Wingdings" pitchFamily="2" charset="2"/>
              <a:buNone/>
              <a:defRPr/>
            </a:pPr>
            <a:r>
              <a:rPr lang="en-US" altLang="zh-CN" sz="2200" b="1" dirty="0">
                <a:latin typeface="黑体" pitchFamily="2" charset="-122"/>
                <a:ea typeface="黑体" pitchFamily="2" charset="-122"/>
              </a:rPr>
              <a:t>}					// </a:t>
            </a:r>
            <a:r>
              <a:rPr lang="zh-CN" altLang="en-US" sz="2200" b="1" dirty="0">
                <a:latin typeface="黑体" pitchFamily="2" charset="-122"/>
                <a:ea typeface="黑体" pitchFamily="2" charset="-122"/>
              </a:rPr>
              <a:t>函数体结束</a:t>
            </a:r>
          </a:p>
        </p:txBody>
      </p:sp>
      <p:sp>
        <p:nvSpPr>
          <p:cNvPr id="308230" name="Rectangle 6"/>
          <p:cNvSpPr>
            <a:spLocks noChangeArrowheads="1"/>
          </p:cNvSpPr>
          <p:nvPr/>
        </p:nvSpPr>
        <p:spPr bwMode="auto">
          <a:xfrm>
            <a:off x="611188" y="454025"/>
            <a:ext cx="7028142"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SzPct val="70000"/>
              <a:buFont typeface="Wingdings" pitchFamily="2" charset="2"/>
              <a:buChar char="n"/>
              <a:defRPr/>
            </a:pPr>
            <a:r>
              <a:rPr lang="zh-CN" altLang="en-US" sz="2800" b="1" dirty="0"/>
              <a:t>例</a:t>
            </a:r>
            <a:r>
              <a:rPr lang="en-US" altLang="zh-CN" sz="2800" b="1" dirty="0"/>
              <a:t>2(a). </a:t>
            </a:r>
            <a:r>
              <a:rPr lang="zh-CN" altLang="en-US" sz="2800" b="1" dirty="0"/>
              <a:t>最简单的产生可见效果的</a:t>
            </a:r>
            <a:r>
              <a:rPr lang="en-US" altLang="zh-CN" sz="2800" b="1" dirty="0">
                <a:solidFill>
                  <a:schemeClr val="accent1"/>
                </a:solidFill>
              </a:rPr>
              <a:t>C++</a:t>
            </a:r>
            <a:r>
              <a:rPr lang="zh-CN" altLang="en-US" sz="2800" b="1" dirty="0"/>
              <a:t>程序</a:t>
            </a:r>
          </a:p>
        </p:txBody>
      </p:sp>
      <p:sp>
        <p:nvSpPr>
          <p:cNvPr id="308231" name="Rectangle 7"/>
          <p:cNvSpPr>
            <a:spLocks noChangeArrowheads="1"/>
          </p:cNvSpPr>
          <p:nvPr/>
        </p:nvSpPr>
        <p:spPr bwMode="auto">
          <a:xfrm>
            <a:off x="311224" y="5373216"/>
            <a:ext cx="54441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SzPct val="70000"/>
              <a:buFont typeface="Wingdings" pitchFamily="2" charset="2"/>
              <a:buNone/>
              <a:defRPr/>
            </a:pPr>
            <a:r>
              <a:rPr lang="zh-CN" altLang="en-US" sz="2400" b="1" dirty="0"/>
              <a:t>运行后，在终端屏幕上出现一行字符：</a:t>
            </a:r>
          </a:p>
          <a:p>
            <a:pPr>
              <a:lnSpc>
                <a:spcPct val="90000"/>
              </a:lnSpc>
              <a:spcBef>
                <a:spcPct val="20000"/>
              </a:spcBef>
              <a:buClr>
                <a:schemeClr val="hlink"/>
              </a:buClr>
              <a:buSzPct val="70000"/>
              <a:buFont typeface="Wingdings" pitchFamily="2" charset="2"/>
              <a:buNone/>
              <a:defRPr/>
            </a:pPr>
            <a:r>
              <a:rPr lang="en-US" altLang="zh-CN" sz="2400" b="1" dirty="0"/>
              <a:t>Welcome to RUC!</a:t>
            </a:r>
          </a:p>
        </p:txBody>
      </p:sp>
      <p:sp>
        <p:nvSpPr>
          <p:cNvPr id="2" name="Slide Number Placeholder 1">
            <a:extLst>
              <a:ext uri="{FF2B5EF4-FFF2-40B4-BE49-F238E27FC236}">
                <a16:creationId xmlns:a16="http://schemas.microsoft.com/office/drawing/2014/main" id="{D285F302-DAED-4EFE-8F5C-E6D41A8E3CFD}"/>
              </a:ext>
            </a:extLst>
          </p:cNvPr>
          <p:cNvSpPr>
            <a:spLocks noGrp="1"/>
          </p:cNvSpPr>
          <p:nvPr>
            <p:ph type="sldNum" sz="quarter" idx="12"/>
          </p:nvPr>
        </p:nvSpPr>
        <p:spPr/>
        <p:txBody>
          <a:bodyPr/>
          <a:lstStyle/>
          <a:p>
            <a:fld id="{62800EDE-010D-4A31-AB2B-52BB66DE7FC3}" type="slidenum">
              <a:rPr lang="zh-CN" altLang="en-US" smtClean="0"/>
              <a:pPr/>
              <a:t>16</a:t>
            </a:fld>
            <a:endParaRPr lang="en-US" altLang="zh-CN"/>
          </a:p>
        </p:txBody>
      </p:sp>
    </p:spTree>
    <p:extLst>
      <p:ext uri="{BB962C8B-B14F-4D97-AF65-F5344CB8AC3E}">
        <p14:creationId xmlns:p14="http://schemas.microsoft.com/office/powerpoint/2010/main" val="19398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idx="1"/>
          </p:nvPr>
        </p:nvSpPr>
        <p:spPr>
          <a:xfrm>
            <a:off x="251520" y="692150"/>
            <a:ext cx="8135938" cy="5689600"/>
          </a:xfrm>
        </p:spPr>
        <p:txBody>
          <a:bodyPr>
            <a:normAutofit/>
          </a:bodyPr>
          <a:lstStyle/>
          <a:p>
            <a:pPr>
              <a:defRPr/>
            </a:pPr>
            <a:r>
              <a:rPr lang="zh-CN" altLang="en-US" sz="2400" dirty="0"/>
              <a:t>以符号“</a:t>
            </a:r>
            <a:r>
              <a:rPr lang="en-US" altLang="zh-CN" sz="2400" dirty="0"/>
              <a:t>#”</a:t>
            </a:r>
            <a:r>
              <a:rPr lang="zh-CN" altLang="en-US" sz="2400" dirty="0"/>
              <a:t>开头的行，称为编译预处理行</a:t>
            </a:r>
          </a:p>
          <a:p>
            <a:pPr>
              <a:defRPr/>
            </a:pPr>
            <a:r>
              <a:rPr lang="zh-CN" altLang="en-US" sz="2400" dirty="0"/>
              <a:t>“</a:t>
            </a:r>
            <a:r>
              <a:rPr lang="en-US" altLang="zh-CN" sz="2400" dirty="0"/>
              <a:t>#include” </a:t>
            </a:r>
            <a:r>
              <a:rPr lang="zh-CN" altLang="en-US" sz="2400" dirty="0"/>
              <a:t>称为文件预处理命令</a:t>
            </a:r>
          </a:p>
          <a:p>
            <a:pPr>
              <a:defRPr/>
            </a:pPr>
            <a:r>
              <a:rPr lang="zh-CN" altLang="en-US" sz="2400" dirty="0"/>
              <a:t>“</a:t>
            </a:r>
            <a:r>
              <a:rPr lang="en-US" altLang="zh-CN" sz="2400" dirty="0"/>
              <a:t>#include &lt;iostream&gt;”</a:t>
            </a:r>
            <a:r>
              <a:rPr lang="zh-CN" altLang="en-US" sz="2400" dirty="0"/>
              <a:t>这条命令是让文件“</a:t>
            </a:r>
            <a:r>
              <a:rPr lang="en-US" altLang="zh-CN" sz="2400" dirty="0"/>
              <a:t>iostream”</a:t>
            </a:r>
            <a:r>
              <a:rPr lang="zh-CN" altLang="en-US" sz="2400" dirty="0"/>
              <a:t>的内容包含到新建的程序中去</a:t>
            </a:r>
          </a:p>
          <a:p>
            <a:pPr>
              <a:defRPr/>
            </a:pPr>
            <a:r>
              <a:rPr lang="en-US" altLang="zh-CN" sz="2400" dirty="0"/>
              <a:t>iostream</a:t>
            </a:r>
            <a:r>
              <a:rPr lang="zh-CN" altLang="en-US" sz="2400" dirty="0"/>
              <a:t>是</a:t>
            </a:r>
            <a:r>
              <a:rPr lang="en-US" altLang="zh-CN" sz="2400" dirty="0"/>
              <a:t>C++</a:t>
            </a:r>
            <a:r>
              <a:rPr lang="zh-CN" altLang="en-US" sz="2400" dirty="0"/>
              <a:t>系统定义的一个 “头文件”，在这个头文件中设置了</a:t>
            </a:r>
            <a:r>
              <a:rPr lang="en-US" altLang="zh-CN" sz="2400" dirty="0"/>
              <a:t>C++</a:t>
            </a:r>
            <a:r>
              <a:rPr lang="zh-CN" altLang="en-US" sz="2400" dirty="0"/>
              <a:t>的输入</a:t>
            </a:r>
            <a:r>
              <a:rPr lang="en-US" altLang="zh-CN" sz="2400" dirty="0"/>
              <a:t>/</a:t>
            </a:r>
            <a:r>
              <a:rPr lang="zh-CN" altLang="en-US" sz="2400" dirty="0"/>
              <a:t>输出相关环境，定义了输入流</a:t>
            </a:r>
            <a:r>
              <a:rPr lang="en-US" altLang="zh-CN" sz="2400" dirty="0" err="1"/>
              <a:t>cin</a:t>
            </a:r>
            <a:r>
              <a:rPr lang="zh-CN" altLang="en-US" sz="2400" dirty="0"/>
              <a:t>和输出流 </a:t>
            </a:r>
            <a:r>
              <a:rPr lang="en-US" altLang="zh-CN" sz="2400" dirty="0" err="1"/>
              <a:t>cout</a:t>
            </a:r>
            <a:r>
              <a:rPr lang="zh-CN" altLang="en-US" sz="2400" dirty="0"/>
              <a:t>对象</a:t>
            </a:r>
          </a:p>
          <a:p>
            <a:pPr>
              <a:defRPr/>
            </a:pPr>
            <a:r>
              <a:rPr lang="zh-CN" altLang="en-US" sz="2400" dirty="0"/>
              <a:t>这里</a:t>
            </a:r>
            <a:r>
              <a:rPr lang="en-US" altLang="zh-CN" sz="2400" dirty="0" err="1"/>
              <a:t>cout</a:t>
            </a:r>
            <a:r>
              <a:rPr lang="zh-CN" altLang="en-US" sz="2400" dirty="0"/>
              <a:t>是系统的关键字，代表标准输出的流设备，其后的符号</a:t>
            </a:r>
            <a:r>
              <a:rPr lang="en-US" altLang="zh-CN" sz="2400" dirty="0"/>
              <a:t>&lt;&lt; </a:t>
            </a:r>
            <a:r>
              <a:rPr lang="zh-CN" altLang="en-US" sz="2400" dirty="0"/>
              <a:t>表示输出操作，可将其右侧的数据送至显示器上。</a:t>
            </a:r>
            <a:endParaRPr lang="en-US" altLang="zh-CN" sz="2400" dirty="0"/>
          </a:p>
          <a:p>
            <a:pPr lvl="1">
              <a:defRPr/>
            </a:pPr>
            <a:r>
              <a:rPr lang="zh-CN" altLang="en-US" dirty="0"/>
              <a:t>放在引号“ ”中的字符串</a:t>
            </a:r>
            <a:r>
              <a:rPr lang="en-US" altLang="zh-CN" dirty="0"/>
              <a:t>welcome to RUC!</a:t>
            </a:r>
            <a:r>
              <a:rPr lang="zh-CN" altLang="en-US" dirty="0"/>
              <a:t>是要给显示器设备的数据，用插入操作符将其传至显示设备上。</a:t>
            </a:r>
            <a:r>
              <a:rPr lang="zh-CN" altLang="en-US" dirty="0">
                <a:latin typeface="Arial" panose="020B0604020202020204" pitchFamily="34" charset="0"/>
              </a:rPr>
              <a:t> “</a:t>
            </a:r>
            <a:r>
              <a:rPr lang="en-US" altLang="zh-CN" dirty="0"/>
              <a:t>&lt;&lt;</a:t>
            </a:r>
            <a:r>
              <a:rPr lang="en-US" altLang="zh-CN" dirty="0" err="1"/>
              <a:t>endl</a:t>
            </a:r>
            <a:r>
              <a:rPr lang="en-US" altLang="zh-CN" dirty="0">
                <a:latin typeface="Arial" panose="020B0604020202020204" pitchFamily="34" charset="0"/>
              </a:rPr>
              <a:t>”</a:t>
            </a:r>
            <a:r>
              <a:rPr lang="zh-CN" altLang="en-US" dirty="0"/>
              <a:t>表示在屏幕显示字符串之后，换一行。</a:t>
            </a:r>
          </a:p>
        </p:txBody>
      </p:sp>
      <p:sp>
        <p:nvSpPr>
          <p:cNvPr id="2" name="Slide Number Placeholder 1">
            <a:extLst>
              <a:ext uri="{FF2B5EF4-FFF2-40B4-BE49-F238E27FC236}">
                <a16:creationId xmlns:a16="http://schemas.microsoft.com/office/drawing/2014/main" id="{ADF477A2-32BE-4425-A220-C8FE3B9764DA}"/>
              </a:ext>
            </a:extLst>
          </p:cNvPr>
          <p:cNvSpPr>
            <a:spLocks noGrp="1"/>
          </p:cNvSpPr>
          <p:nvPr>
            <p:ph type="sldNum" sz="quarter" idx="12"/>
          </p:nvPr>
        </p:nvSpPr>
        <p:spPr/>
        <p:txBody>
          <a:bodyPr/>
          <a:lstStyle/>
          <a:p>
            <a:fld id="{4598DDAA-4BC0-47E6-98AA-032E6537915F}" type="slidenum">
              <a:rPr lang="zh-CN" altLang="en-US" smtClean="0"/>
              <a:pPr/>
              <a:t>17</a:t>
            </a:fld>
            <a:endParaRPr lang="en-US" altLang="zh-CN"/>
          </a:p>
        </p:txBody>
      </p:sp>
    </p:spTree>
    <p:extLst>
      <p:ext uri="{BB962C8B-B14F-4D97-AF65-F5344CB8AC3E}">
        <p14:creationId xmlns:p14="http://schemas.microsoft.com/office/powerpoint/2010/main" val="1032354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0B53ED4F-74C2-4E4F-8C13-AD698DD2BB5F}" type="slidenum">
              <a:rPr lang="zh-CN" altLang="en-US"/>
              <a:pPr>
                <a:defRPr/>
              </a:pPr>
              <a:t>18</a:t>
            </a:fld>
            <a:endParaRPr lang="en-US" altLang="zh-CN"/>
          </a:p>
        </p:txBody>
      </p:sp>
      <p:sp>
        <p:nvSpPr>
          <p:cNvPr id="308228" name="Text Box 4"/>
          <p:cNvSpPr txBox="1">
            <a:spLocks noChangeArrowheads="1"/>
          </p:cNvSpPr>
          <p:nvPr/>
        </p:nvSpPr>
        <p:spPr bwMode="auto">
          <a:xfrm>
            <a:off x="406146" y="1483402"/>
            <a:ext cx="8077200" cy="2696123"/>
          </a:xfrm>
          <a:prstGeom prst="rect">
            <a:avLst/>
          </a:prstGeom>
          <a:noFill/>
          <a:ln w="12700" cap="sq">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spcBef>
                <a:spcPct val="20000"/>
              </a:spcBef>
              <a:buClr>
                <a:schemeClr val="folHlink"/>
              </a:buClr>
              <a:buSzPct val="110000"/>
              <a:buFont typeface="Wingdings" pitchFamily="2" charset="2"/>
              <a:buNone/>
              <a:defRPr/>
            </a:pPr>
            <a:r>
              <a:rPr lang="en-US" altLang="zh-CN" sz="1800" b="1" dirty="0">
                <a:latin typeface="Tahoma" pitchFamily="34" charset="0"/>
              </a:rPr>
              <a:t>#include &lt;</a:t>
            </a:r>
            <a:r>
              <a:rPr lang="en-US" altLang="zh-CN" sz="1800" b="1" dirty="0" err="1">
                <a:latin typeface="Tahoma" pitchFamily="34" charset="0"/>
              </a:rPr>
              <a:t>stdio.h</a:t>
            </a:r>
            <a:r>
              <a:rPr lang="en-US" altLang="zh-CN" sz="1800" b="1" dirty="0">
                <a:latin typeface="Tahoma" pitchFamily="34" charset="0"/>
              </a:rPr>
              <a:t>&gt;	/*</a:t>
            </a:r>
            <a:r>
              <a:rPr lang="zh-CN" altLang="en-US" sz="1800" b="1" dirty="0">
                <a:latin typeface="Tahoma" pitchFamily="34" charset="0"/>
              </a:rPr>
              <a:t>预处理命令</a:t>
            </a:r>
            <a:r>
              <a:rPr lang="en-US" altLang="zh-CN" sz="1800" b="1" dirty="0">
                <a:latin typeface="Tahoma" pitchFamily="34" charset="0"/>
              </a:rPr>
              <a:t>,</a:t>
            </a:r>
            <a:r>
              <a:rPr lang="zh-CN" altLang="en-US" sz="1800" b="1" dirty="0">
                <a:latin typeface="Tahoma" pitchFamily="34" charset="0"/>
              </a:rPr>
              <a:t>将系统头文件</a:t>
            </a:r>
            <a:r>
              <a:rPr lang="en-US" altLang="zh-CN" sz="1800" b="1" dirty="0" err="1">
                <a:latin typeface="Tahoma" pitchFamily="34" charset="0"/>
              </a:rPr>
              <a:t>stdio.h</a:t>
            </a:r>
            <a:r>
              <a:rPr lang="zh-CN" altLang="en-US" sz="1800" b="1" dirty="0">
                <a:latin typeface="Tahoma" pitchFamily="34" charset="0"/>
              </a:rPr>
              <a:t>包含进程序中*</a:t>
            </a:r>
            <a:r>
              <a:rPr lang="en-US" altLang="zh-CN" sz="1800" b="1" dirty="0">
                <a:latin typeface="Tahoma" pitchFamily="34" charset="0"/>
              </a:rPr>
              <a:t>/</a:t>
            </a:r>
          </a:p>
          <a:p>
            <a:pPr>
              <a:spcBef>
                <a:spcPct val="20000"/>
              </a:spcBef>
              <a:buClr>
                <a:schemeClr val="folHlink"/>
              </a:buClr>
              <a:buSzPct val="110000"/>
              <a:buFont typeface="Wingdings" pitchFamily="2" charset="2"/>
              <a:buNone/>
              <a:defRPr/>
            </a:pPr>
            <a:endParaRPr lang="en-US" altLang="zh-CN" sz="1800" b="1" dirty="0">
              <a:latin typeface="Tahoma" pitchFamily="34" charset="0"/>
            </a:endParaRPr>
          </a:p>
          <a:p>
            <a:pPr>
              <a:spcBef>
                <a:spcPct val="20000"/>
              </a:spcBef>
              <a:buClr>
                <a:schemeClr val="folHlink"/>
              </a:buClr>
              <a:buSzPct val="110000"/>
              <a:buFont typeface="Wingdings" pitchFamily="2" charset="2"/>
              <a:buNone/>
              <a:defRPr/>
            </a:pPr>
            <a:r>
              <a:rPr lang="en-US" altLang="zh-CN" sz="1800" b="1" dirty="0" err="1">
                <a:latin typeface="Tahoma" pitchFamily="34" charset="0"/>
              </a:rPr>
              <a:t>int</a:t>
            </a:r>
            <a:r>
              <a:rPr lang="en-US" altLang="zh-CN" sz="1800" b="1" dirty="0">
                <a:latin typeface="Tahoma" pitchFamily="34" charset="0"/>
              </a:rPr>
              <a:t> main( )			// </a:t>
            </a:r>
            <a:r>
              <a:rPr lang="zh-CN" altLang="en-US" sz="1800" b="1" dirty="0">
                <a:latin typeface="Tahoma" pitchFamily="34" charset="0"/>
              </a:rPr>
              <a:t>函数头</a:t>
            </a:r>
          </a:p>
          <a:p>
            <a:pPr>
              <a:spcBef>
                <a:spcPct val="20000"/>
              </a:spcBef>
              <a:buClr>
                <a:schemeClr val="folHlink"/>
              </a:buClr>
              <a:buSzPct val="110000"/>
              <a:buFont typeface="Wingdings" pitchFamily="2" charset="2"/>
              <a:buNone/>
              <a:defRPr/>
            </a:pPr>
            <a:r>
              <a:rPr lang="en-US" altLang="zh-CN" sz="1800" b="1" dirty="0">
                <a:latin typeface="Tahoma" pitchFamily="34" charset="0"/>
              </a:rPr>
              <a:t>{					// </a:t>
            </a:r>
            <a:r>
              <a:rPr lang="zh-CN" altLang="en-US" sz="1800" b="1" dirty="0">
                <a:latin typeface="Tahoma" pitchFamily="34" charset="0"/>
              </a:rPr>
              <a:t>函数体开始</a:t>
            </a:r>
          </a:p>
          <a:p>
            <a:pPr>
              <a:spcBef>
                <a:spcPct val="20000"/>
              </a:spcBef>
              <a:buClr>
                <a:schemeClr val="folHlink"/>
              </a:buClr>
              <a:buSzPct val="110000"/>
              <a:buFont typeface="Wingdings" pitchFamily="2" charset="2"/>
              <a:buNone/>
              <a:defRPr/>
            </a:pPr>
            <a:r>
              <a:rPr lang="zh-CN" altLang="en-US" sz="1800" b="1" dirty="0">
                <a:latin typeface="Tahoma" pitchFamily="34" charset="0"/>
              </a:rPr>
              <a:t>	</a:t>
            </a:r>
            <a:r>
              <a:rPr lang="en-US" altLang="zh-CN" sz="1800" b="1" dirty="0" err="1">
                <a:latin typeface="Tahoma" pitchFamily="34" charset="0"/>
              </a:rPr>
              <a:t>printf</a:t>
            </a:r>
            <a:r>
              <a:rPr lang="en-US" altLang="zh-CN" sz="1800" b="1" dirty="0">
                <a:latin typeface="Tahoma" pitchFamily="34" charset="0"/>
              </a:rPr>
              <a:t>("Welcome to RUC!\n");  //</a:t>
            </a:r>
            <a:r>
              <a:rPr lang="zh-CN" altLang="en-US" sz="1800" b="1" dirty="0">
                <a:latin typeface="Tahoma" pitchFamily="34" charset="0"/>
              </a:rPr>
              <a:t>语句，调用函数输出</a:t>
            </a:r>
          </a:p>
          <a:p>
            <a:pPr>
              <a:spcBef>
                <a:spcPct val="20000"/>
              </a:spcBef>
              <a:buClr>
                <a:schemeClr val="folHlink"/>
              </a:buClr>
              <a:buSzPct val="110000"/>
              <a:buFont typeface="Wingdings" pitchFamily="2" charset="2"/>
              <a:buNone/>
              <a:defRPr/>
            </a:pPr>
            <a:r>
              <a:rPr lang="zh-CN" altLang="en-US" sz="1800" b="1" dirty="0">
                <a:latin typeface="Tahoma" pitchFamily="34" charset="0"/>
              </a:rPr>
              <a:t>	</a:t>
            </a:r>
            <a:r>
              <a:rPr lang="en-US" altLang="zh-CN" sz="1800" b="1" dirty="0">
                <a:latin typeface="Tahoma" pitchFamily="34" charset="0"/>
              </a:rPr>
              <a:t>return 0;			/* </a:t>
            </a:r>
            <a:r>
              <a:rPr lang="zh-CN" altLang="en-US" sz="1800" b="1" dirty="0">
                <a:latin typeface="Tahoma" pitchFamily="34" charset="0"/>
              </a:rPr>
              <a:t>语句，退出主函数</a:t>
            </a:r>
          </a:p>
          <a:p>
            <a:pPr>
              <a:spcBef>
                <a:spcPct val="20000"/>
              </a:spcBef>
              <a:buClr>
                <a:schemeClr val="folHlink"/>
              </a:buClr>
              <a:buSzPct val="110000"/>
              <a:buFont typeface="Wingdings" pitchFamily="2" charset="2"/>
              <a:buNone/>
              <a:defRPr/>
            </a:pPr>
            <a:r>
              <a:rPr lang="zh-CN" altLang="en-US" sz="1800" b="1" dirty="0">
                <a:latin typeface="Tahoma" pitchFamily="34" charset="0"/>
              </a:rPr>
              <a:t>					  结束程序运行并返回 *</a:t>
            </a:r>
            <a:r>
              <a:rPr lang="en-US" altLang="zh-CN" sz="1800" b="1" dirty="0">
                <a:latin typeface="Tahoma" pitchFamily="34" charset="0"/>
              </a:rPr>
              <a:t>/</a:t>
            </a:r>
          </a:p>
          <a:p>
            <a:pPr>
              <a:spcBef>
                <a:spcPct val="20000"/>
              </a:spcBef>
              <a:buClr>
                <a:schemeClr val="folHlink"/>
              </a:buClr>
              <a:buSzPct val="110000"/>
              <a:buFont typeface="Wingdings" pitchFamily="2" charset="2"/>
              <a:buNone/>
              <a:defRPr/>
            </a:pPr>
            <a:r>
              <a:rPr lang="en-US" altLang="zh-CN" sz="1800" b="1" dirty="0">
                <a:latin typeface="Tahoma" pitchFamily="34" charset="0"/>
              </a:rPr>
              <a:t>}					// </a:t>
            </a:r>
            <a:r>
              <a:rPr lang="zh-CN" altLang="en-US" sz="1800" b="1" dirty="0">
                <a:latin typeface="Tahoma" pitchFamily="34" charset="0"/>
              </a:rPr>
              <a:t>函数体结束</a:t>
            </a:r>
          </a:p>
        </p:txBody>
      </p:sp>
      <p:sp>
        <p:nvSpPr>
          <p:cNvPr id="308230" name="Rectangle 6"/>
          <p:cNvSpPr>
            <a:spLocks noChangeArrowheads="1"/>
          </p:cNvSpPr>
          <p:nvPr/>
        </p:nvSpPr>
        <p:spPr bwMode="auto">
          <a:xfrm>
            <a:off x="611188" y="454025"/>
            <a:ext cx="6561668"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SzPct val="70000"/>
              <a:buFont typeface="Wingdings" pitchFamily="2" charset="2"/>
              <a:buChar char="n"/>
              <a:defRPr/>
            </a:pPr>
            <a:r>
              <a:rPr lang="zh-CN" altLang="en-US" sz="2800" b="1" dirty="0"/>
              <a:t>例</a:t>
            </a:r>
            <a:r>
              <a:rPr lang="en-US" altLang="zh-CN" sz="2800" b="1" dirty="0"/>
              <a:t>2(b). </a:t>
            </a:r>
            <a:r>
              <a:rPr lang="zh-CN" altLang="en-US" sz="2800" b="1" dirty="0"/>
              <a:t>最简单的产生可见效果的</a:t>
            </a:r>
            <a:r>
              <a:rPr lang="en-US" altLang="zh-CN" sz="2800" b="1" dirty="0">
                <a:solidFill>
                  <a:schemeClr val="accent1"/>
                </a:solidFill>
              </a:rPr>
              <a:t>C</a:t>
            </a:r>
            <a:r>
              <a:rPr lang="zh-CN" altLang="en-US" sz="2800" b="1" dirty="0"/>
              <a:t>程序</a:t>
            </a:r>
          </a:p>
        </p:txBody>
      </p:sp>
      <p:sp>
        <p:nvSpPr>
          <p:cNvPr id="308231" name="Rectangle 7"/>
          <p:cNvSpPr>
            <a:spLocks noChangeArrowheads="1"/>
          </p:cNvSpPr>
          <p:nvPr/>
        </p:nvSpPr>
        <p:spPr bwMode="auto">
          <a:xfrm>
            <a:off x="611188" y="4725144"/>
            <a:ext cx="54441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SzPct val="70000"/>
              <a:buFont typeface="Wingdings" pitchFamily="2" charset="2"/>
              <a:buNone/>
              <a:defRPr/>
            </a:pPr>
            <a:r>
              <a:rPr lang="zh-CN" altLang="en-US" sz="2400" b="1" dirty="0"/>
              <a:t>运行后，在终端屏幕上出现一行字符：</a:t>
            </a:r>
          </a:p>
          <a:p>
            <a:pPr>
              <a:lnSpc>
                <a:spcPct val="90000"/>
              </a:lnSpc>
              <a:spcBef>
                <a:spcPct val="20000"/>
              </a:spcBef>
              <a:buClr>
                <a:schemeClr val="hlink"/>
              </a:buClr>
              <a:buSzPct val="70000"/>
              <a:buFont typeface="Wingdings" pitchFamily="2" charset="2"/>
              <a:buNone/>
              <a:defRPr/>
            </a:pPr>
            <a:r>
              <a:rPr lang="en-US" altLang="zh-CN" sz="2400" b="1" dirty="0"/>
              <a:t>Welcome to RUC!</a:t>
            </a:r>
          </a:p>
        </p:txBody>
      </p:sp>
    </p:spTree>
    <p:extLst>
      <p:ext uri="{BB962C8B-B14F-4D97-AF65-F5344CB8AC3E}">
        <p14:creationId xmlns:p14="http://schemas.microsoft.com/office/powerpoint/2010/main" val="26817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idx="1"/>
          </p:nvPr>
        </p:nvSpPr>
        <p:spPr>
          <a:xfrm>
            <a:off x="251520" y="692150"/>
            <a:ext cx="8135938" cy="5689600"/>
          </a:xfrm>
        </p:spPr>
        <p:txBody>
          <a:bodyPr/>
          <a:lstStyle/>
          <a:p>
            <a:pPr eaLnBrk="1" hangingPunct="1">
              <a:lnSpc>
                <a:spcPct val="90000"/>
              </a:lnSpc>
              <a:defRPr/>
            </a:pPr>
            <a:r>
              <a:rPr lang="zh-CN" altLang="en-US" sz="2400" dirty="0"/>
              <a:t>语句</a:t>
            </a:r>
            <a:r>
              <a:rPr lang="en-US" altLang="zh-CN" sz="2400" dirty="0" err="1"/>
              <a:t>printf</a:t>
            </a:r>
            <a:r>
              <a:rPr lang="en-US" altLang="zh-CN" sz="2400" dirty="0"/>
              <a:t>(</a:t>
            </a:r>
            <a:r>
              <a:rPr lang="en-US" altLang="zh-CN" sz="2400" dirty="0">
                <a:latin typeface="Arial"/>
              </a:rPr>
              <a:t>“</a:t>
            </a:r>
            <a:r>
              <a:rPr lang="en-US" altLang="zh-CN" sz="2400" dirty="0"/>
              <a:t>Welcome to RUC!\n</a:t>
            </a:r>
            <a:r>
              <a:rPr lang="en-US" altLang="zh-CN" sz="2400" dirty="0">
                <a:latin typeface="Arial"/>
              </a:rPr>
              <a:t>”</a:t>
            </a:r>
            <a:r>
              <a:rPr lang="en-US" altLang="zh-CN" sz="2400" dirty="0"/>
              <a:t>)</a:t>
            </a:r>
            <a:r>
              <a:rPr lang="zh-CN" altLang="en-US" sz="2400" dirty="0"/>
              <a:t>是一个函数调用的语句，调用了</a:t>
            </a:r>
            <a:r>
              <a:rPr lang="en-US" altLang="zh-CN" sz="2400" dirty="0" err="1"/>
              <a:t>printf</a:t>
            </a:r>
            <a:r>
              <a:rPr lang="zh-CN" altLang="en-US" sz="2400" dirty="0"/>
              <a:t>函数，</a:t>
            </a:r>
            <a:r>
              <a:rPr lang="en-US" altLang="zh-CN" sz="2400" dirty="0">
                <a:latin typeface="Arial"/>
              </a:rPr>
              <a:t>”</a:t>
            </a:r>
            <a:r>
              <a:rPr lang="en-US" altLang="zh-CN" sz="2400" dirty="0"/>
              <a:t>Welcome to RUC!\n</a:t>
            </a:r>
            <a:r>
              <a:rPr lang="en-US" altLang="zh-CN" sz="2400" dirty="0">
                <a:latin typeface="Arial"/>
              </a:rPr>
              <a:t>”</a:t>
            </a:r>
            <a:r>
              <a:rPr lang="zh-CN" altLang="en-US" sz="2400" dirty="0"/>
              <a:t>作为函数被调用时的参数</a:t>
            </a:r>
          </a:p>
          <a:p>
            <a:pPr eaLnBrk="1" hangingPunct="1">
              <a:lnSpc>
                <a:spcPct val="90000"/>
              </a:lnSpc>
              <a:defRPr/>
            </a:pPr>
            <a:endParaRPr lang="zh-CN" altLang="en-US" sz="2400" dirty="0"/>
          </a:p>
          <a:p>
            <a:pPr eaLnBrk="1" hangingPunct="1">
              <a:lnSpc>
                <a:spcPct val="90000"/>
              </a:lnSpc>
              <a:defRPr/>
            </a:pPr>
            <a:r>
              <a:rPr lang="zh-CN" altLang="en-US" sz="2400" dirty="0"/>
              <a:t>函数</a:t>
            </a:r>
            <a:r>
              <a:rPr lang="en-US" altLang="zh-CN" sz="2400" dirty="0" err="1"/>
              <a:t>printf</a:t>
            </a:r>
            <a:r>
              <a:rPr lang="en-US" altLang="zh-CN" sz="2400" dirty="0"/>
              <a:t>()</a:t>
            </a:r>
            <a:r>
              <a:rPr lang="zh-CN" altLang="en-US" sz="2400" dirty="0"/>
              <a:t>是编译系统提供的一个标准库函数，它不是</a:t>
            </a:r>
            <a:r>
              <a:rPr lang="en-US" altLang="zh-CN" sz="2400" dirty="0"/>
              <a:t>C</a:t>
            </a:r>
            <a:r>
              <a:rPr lang="zh-CN" altLang="en-US" sz="2400" dirty="0"/>
              <a:t>语言自身的组成部分</a:t>
            </a:r>
          </a:p>
          <a:p>
            <a:pPr lvl="1" eaLnBrk="1" hangingPunct="1">
              <a:lnSpc>
                <a:spcPct val="90000"/>
              </a:lnSpc>
              <a:defRPr/>
            </a:pPr>
            <a:r>
              <a:rPr lang="en-US" altLang="zh-CN" sz="2000" dirty="0"/>
              <a:t>C</a:t>
            </a:r>
            <a:r>
              <a:rPr lang="zh-CN" altLang="en-US" sz="2000" dirty="0"/>
              <a:t>语言自身只定义了基本的计算、操作、数据类型，以及数据和程序的组织方法</a:t>
            </a:r>
          </a:p>
          <a:p>
            <a:pPr lvl="1" eaLnBrk="1" hangingPunct="1">
              <a:lnSpc>
                <a:spcPct val="90000"/>
              </a:lnSpc>
              <a:defRPr/>
            </a:pPr>
            <a:r>
              <a:rPr lang="zh-CN" altLang="en-US" sz="2000" dirty="0"/>
              <a:t>大量复杂的功能，包括输入</a:t>
            </a:r>
            <a:r>
              <a:rPr lang="en-US" altLang="zh-CN" sz="2000" dirty="0"/>
              <a:t>/</a:t>
            </a:r>
            <a:r>
              <a:rPr lang="zh-CN" altLang="en-US" sz="2000" dirty="0"/>
              <a:t>输出都是以标准库函数的方式，由具体编译系统提供的</a:t>
            </a:r>
          </a:p>
          <a:p>
            <a:pPr eaLnBrk="1" hangingPunct="1">
              <a:lnSpc>
                <a:spcPct val="90000"/>
              </a:lnSpc>
              <a:defRPr/>
            </a:pPr>
            <a:endParaRPr lang="zh-CN" altLang="en-US" sz="2400" dirty="0"/>
          </a:p>
          <a:p>
            <a:pPr eaLnBrk="1" hangingPunct="1">
              <a:lnSpc>
                <a:spcPct val="90000"/>
              </a:lnSpc>
              <a:defRPr/>
            </a:pPr>
            <a:r>
              <a:rPr lang="zh-CN" altLang="en-US" sz="2400" dirty="0"/>
              <a:t>标准库函数的使用</a:t>
            </a:r>
          </a:p>
          <a:p>
            <a:pPr lvl="1" eaLnBrk="1" hangingPunct="1">
              <a:lnSpc>
                <a:spcPct val="90000"/>
              </a:lnSpc>
              <a:defRPr/>
            </a:pPr>
            <a:r>
              <a:rPr lang="zh-CN" altLang="en-US" sz="2000" dirty="0"/>
              <a:t>函数原型的说明（函数名称、参数表和返回值类型）在头文件中</a:t>
            </a:r>
          </a:p>
          <a:p>
            <a:pPr lvl="1" eaLnBrk="1" hangingPunct="1">
              <a:lnSpc>
                <a:spcPct val="90000"/>
              </a:lnSpc>
              <a:defRPr/>
            </a:pPr>
            <a:r>
              <a:rPr lang="en-US" altLang="zh-CN" sz="2000" dirty="0" err="1"/>
              <a:t>printf</a:t>
            </a:r>
            <a:r>
              <a:rPr lang="en-US" altLang="zh-CN" sz="2000" dirty="0"/>
              <a:t>()</a:t>
            </a:r>
            <a:r>
              <a:rPr lang="zh-CN" altLang="en-US" sz="2000" dirty="0"/>
              <a:t>的说明放在头文件</a:t>
            </a:r>
            <a:r>
              <a:rPr lang="en-US" altLang="zh-CN" sz="2000" dirty="0" err="1"/>
              <a:t>stdio.h</a:t>
            </a:r>
            <a:r>
              <a:rPr lang="zh-CN" altLang="en-US" sz="2000" dirty="0"/>
              <a:t>中</a:t>
            </a:r>
          </a:p>
          <a:p>
            <a:pPr lvl="1" eaLnBrk="1" hangingPunct="1">
              <a:lnSpc>
                <a:spcPct val="90000"/>
              </a:lnSpc>
              <a:defRPr/>
            </a:pPr>
            <a:r>
              <a:rPr lang="en-US" altLang="zh-CN" sz="2000" dirty="0"/>
              <a:t>#include &lt;</a:t>
            </a:r>
            <a:r>
              <a:rPr lang="en-US" altLang="zh-CN" sz="2000" dirty="0" err="1"/>
              <a:t>stdio.h</a:t>
            </a:r>
            <a:r>
              <a:rPr lang="en-US" altLang="zh-CN" sz="2000" dirty="0"/>
              <a:t>&gt; </a:t>
            </a:r>
            <a:r>
              <a:rPr lang="zh-CN" altLang="en-US" sz="2000" dirty="0"/>
              <a:t>预编译命令，将头文件</a:t>
            </a:r>
            <a:r>
              <a:rPr lang="en-US" altLang="zh-CN" sz="2000" dirty="0" err="1"/>
              <a:t>stdio.h</a:t>
            </a:r>
            <a:r>
              <a:rPr lang="zh-CN" altLang="en-US" sz="2000" dirty="0"/>
              <a:t>包含进程序</a:t>
            </a:r>
          </a:p>
        </p:txBody>
      </p:sp>
      <p:sp>
        <p:nvSpPr>
          <p:cNvPr id="5" name="Slide Number Placeholder 5"/>
          <p:cNvSpPr>
            <a:spLocks noGrp="1"/>
          </p:cNvSpPr>
          <p:nvPr>
            <p:ph type="sldNum" sz="quarter" idx="12"/>
          </p:nvPr>
        </p:nvSpPr>
        <p:spPr/>
        <p:txBody>
          <a:bodyPr/>
          <a:lstStyle/>
          <a:p>
            <a:pPr>
              <a:defRPr/>
            </a:pPr>
            <a:fld id="{1C884EA0-9491-49EB-95F2-5E8DA0CD4F28}" type="slidenum">
              <a:rPr lang="zh-CN" altLang="en-US"/>
              <a:pPr>
                <a:defRPr/>
              </a:pPr>
              <a:t>19</a:t>
            </a:fld>
            <a:endParaRPr lang="en-US" altLang="zh-CN"/>
          </a:p>
        </p:txBody>
      </p:sp>
    </p:spTree>
    <p:extLst>
      <p:ext uri="{BB962C8B-B14F-4D97-AF65-F5344CB8AC3E}">
        <p14:creationId xmlns:p14="http://schemas.microsoft.com/office/powerpoint/2010/main" val="387209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defRPr/>
            </a:pPr>
            <a:r>
              <a:rPr lang="zh-CN" altLang="en-US" dirty="0"/>
              <a:t>学习目标与内容</a:t>
            </a:r>
          </a:p>
        </p:txBody>
      </p:sp>
      <p:sp>
        <p:nvSpPr>
          <p:cNvPr id="286723" name="Rectangle 3"/>
          <p:cNvSpPr>
            <a:spLocks noGrp="1" noChangeArrowheads="1"/>
          </p:cNvSpPr>
          <p:nvPr>
            <p:ph idx="1"/>
          </p:nvPr>
        </p:nvSpPr>
        <p:spPr/>
        <p:txBody>
          <a:bodyPr>
            <a:normAutofit fontScale="85000" lnSpcReduction="20000"/>
          </a:bodyPr>
          <a:lstStyle/>
          <a:p>
            <a:pPr eaLnBrk="1" hangingPunct="1">
              <a:defRPr/>
            </a:pPr>
            <a:r>
              <a:rPr lang="zh-CN" altLang="en-US" dirty="0"/>
              <a:t>目标</a:t>
            </a:r>
            <a:endParaRPr lang="en-US" altLang="zh-CN" dirty="0"/>
          </a:p>
          <a:p>
            <a:pPr lvl="1" eaLnBrk="1" hangingPunct="1">
              <a:defRPr/>
            </a:pPr>
            <a:r>
              <a:rPr lang="zh-CN" altLang="en-US" dirty="0"/>
              <a:t>掌握</a:t>
            </a:r>
            <a:r>
              <a:rPr lang="en-US" altLang="zh-CN" dirty="0"/>
              <a:t>C/C++</a:t>
            </a:r>
            <a:r>
              <a:rPr lang="zh-CN" altLang="en-US" dirty="0"/>
              <a:t>程序的基本结构</a:t>
            </a:r>
          </a:p>
          <a:p>
            <a:pPr lvl="1">
              <a:defRPr/>
            </a:pPr>
            <a:r>
              <a:rPr lang="en-US" altLang="zh-CN" dirty="0"/>
              <a:t>I/O</a:t>
            </a:r>
            <a:r>
              <a:rPr lang="zh-CN" altLang="en-US" dirty="0"/>
              <a:t>流与插入、抽取操作符</a:t>
            </a:r>
          </a:p>
          <a:p>
            <a:pPr lvl="1">
              <a:defRPr/>
            </a:pPr>
            <a:r>
              <a:rPr lang="zh-CN" altLang="en-US" dirty="0"/>
              <a:t>算术运算符号</a:t>
            </a:r>
          </a:p>
          <a:p>
            <a:pPr lvl="1">
              <a:defRPr/>
            </a:pPr>
            <a:r>
              <a:rPr lang="zh-CN" altLang="en-US" dirty="0"/>
              <a:t>常用数学函数</a:t>
            </a:r>
          </a:p>
          <a:p>
            <a:pPr lvl="1" eaLnBrk="1" hangingPunct="1">
              <a:defRPr/>
            </a:pPr>
            <a:endParaRPr lang="zh-CN" altLang="en-US" dirty="0"/>
          </a:p>
          <a:p>
            <a:pPr eaLnBrk="1" hangingPunct="1">
              <a:defRPr/>
            </a:pPr>
            <a:r>
              <a:rPr lang="zh-CN" altLang="en-US" dirty="0"/>
              <a:t>内容</a:t>
            </a:r>
          </a:p>
          <a:p>
            <a:pPr lvl="1" eaLnBrk="1" hangingPunct="1">
              <a:defRPr/>
            </a:pPr>
            <a:r>
              <a:rPr lang="en-US" altLang="zh-CN" dirty="0"/>
              <a:t>C</a:t>
            </a:r>
            <a:r>
              <a:rPr lang="zh-CN" altLang="en-US" dirty="0"/>
              <a:t>语言发展历史以及特点</a:t>
            </a:r>
          </a:p>
          <a:p>
            <a:pPr lvl="1" eaLnBrk="1" hangingPunct="1">
              <a:defRPr/>
            </a:pPr>
            <a:r>
              <a:rPr lang="en-US" altLang="zh-CN" dirty="0"/>
              <a:t>C</a:t>
            </a:r>
            <a:r>
              <a:rPr lang="zh-CN" altLang="en-US" dirty="0"/>
              <a:t>程序的基本结构</a:t>
            </a:r>
            <a:endParaRPr lang="en-US" altLang="zh-CN" dirty="0"/>
          </a:p>
          <a:p>
            <a:pPr lvl="1" eaLnBrk="1" hangingPunct="1">
              <a:defRPr/>
            </a:pPr>
            <a:r>
              <a:rPr lang="zh-CN" altLang="en-US" dirty="0"/>
              <a:t>最简单的程序</a:t>
            </a:r>
            <a:endParaRPr lang="en-US" altLang="zh-CN" dirty="0"/>
          </a:p>
          <a:p>
            <a:pPr lvl="1" eaLnBrk="1" hangingPunct="1">
              <a:defRPr/>
            </a:pPr>
            <a:r>
              <a:rPr lang="zh-CN" altLang="en-US" dirty="0"/>
              <a:t>数学计算</a:t>
            </a:r>
            <a:endParaRPr lang="en-US" altLang="zh-CN" dirty="0"/>
          </a:p>
          <a:p>
            <a:pPr lvl="1" eaLnBrk="1" hangingPunct="1">
              <a:defRPr/>
            </a:pPr>
            <a:endParaRPr lang="zh-CN" altLang="en-US" dirty="0"/>
          </a:p>
        </p:txBody>
      </p:sp>
      <p:sp>
        <p:nvSpPr>
          <p:cNvPr id="2" name="Slide Number Placeholder 1">
            <a:extLst>
              <a:ext uri="{FF2B5EF4-FFF2-40B4-BE49-F238E27FC236}">
                <a16:creationId xmlns:a16="http://schemas.microsoft.com/office/drawing/2014/main" id="{FE9D8621-B705-4719-B4A0-F96FFDF4D608}"/>
              </a:ext>
            </a:extLst>
          </p:cNvPr>
          <p:cNvSpPr>
            <a:spLocks noGrp="1"/>
          </p:cNvSpPr>
          <p:nvPr>
            <p:ph type="sldNum" sz="quarter" idx="12"/>
          </p:nvPr>
        </p:nvSpPr>
        <p:spPr/>
        <p:txBody>
          <a:bodyPr/>
          <a:lstStyle/>
          <a:p>
            <a:fld id="{4598DDAA-4BC0-47E6-98AA-032E6537915F}" type="slidenum">
              <a:rPr lang="zh-CN" altLang="en-US" smtClean="0"/>
              <a:pPr/>
              <a:t>2</a:t>
            </a:fld>
            <a:endParaRPr lang="en-US" altLang="zh-CN"/>
          </a:p>
        </p:txBody>
      </p:sp>
    </p:spTree>
    <p:extLst>
      <p:ext uri="{BB962C8B-B14F-4D97-AF65-F5344CB8AC3E}">
        <p14:creationId xmlns:p14="http://schemas.microsoft.com/office/powerpoint/2010/main" val="394563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Text Box 2"/>
          <p:cNvSpPr txBox="1">
            <a:spLocks noChangeArrowheads="1"/>
          </p:cNvSpPr>
          <p:nvPr/>
        </p:nvSpPr>
        <p:spPr bwMode="auto">
          <a:xfrm>
            <a:off x="467544" y="1772816"/>
            <a:ext cx="8077200" cy="4154984"/>
          </a:xfrm>
          <a:prstGeom prst="rect">
            <a:avLst/>
          </a:prstGeom>
          <a:noFill/>
          <a:ln w="12700" cap="sq">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lnSpc>
                <a:spcPct val="50000"/>
              </a:lnSpc>
              <a:spcBef>
                <a:spcPct val="20000"/>
              </a:spcBef>
              <a:buClr>
                <a:schemeClr val="folHlink"/>
              </a:buClr>
              <a:buSzPct val="110000"/>
              <a:buFont typeface="Wingdings" panose="05000000000000000000" pitchFamily="2" charset="2"/>
              <a:buNone/>
            </a:pPr>
            <a:endParaRPr lang="en-US" altLang="en-US" b="1" dirty="0">
              <a:latin typeface="黑体" panose="02010609060101010101" pitchFamily="49" charset="-122"/>
              <a:ea typeface="黑体" panose="02010609060101010101" pitchFamily="49" charset="-122"/>
            </a:endParaRPr>
          </a:p>
          <a:p>
            <a:pPr>
              <a:lnSpc>
                <a:spcPct val="50000"/>
              </a:lnSpc>
              <a:spcBef>
                <a:spcPct val="20000"/>
              </a:spcBef>
              <a:buClr>
                <a:schemeClr val="folHlink"/>
              </a:buClr>
              <a:buSzPct val="110000"/>
              <a:buFont typeface="Wingdings" panose="05000000000000000000" pitchFamily="2" charset="2"/>
              <a:buNone/>
            </a:pPr>
            <a:r>
              <a:rPr lang="en-US" altLang="en-US" b="1" dirty="0">
                <a:latin typeface="黑体" panose="02010609060101010101" pitchFamily="49" charset="-122"/>
                <a:ea typeface="黑体" panose="02010609060101010101" pitchFamily="49" charset="-122"/>
              </a:rPr>
              <a:t>#include &lt;iostream&gt;		// </a:t>
            </a:r>
            <a:r>
              <a:rPr lang="zh-CN" altLang="en-US" b="1" dirty="0">
                <a:latin typeface="黑体" panose="02010609060101010101" pitchFamily="49" charset="-122"/>
                <a:ea typeface="黑体" panose="02010609060101010101" pitchFamily="49" charset="-122"/>
              </a:rPr>
              <a:t>预编译命令</a:t>
            </a:r>
          </a:p>
          <a:p>
            <a:pPr>
              <a:lnSpc>
                <a:spcPct val="50000"/>
              </a:lnSpc>
              <a:spcBef>
                <a:spcPct val="20000"/>
              </a:spcBef>
              <a:buClr>
                <a:schemeClr val="folHlink"/>
              </a:buClr>
              <a:buSzPct val="11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a:t>
            </a:r>
            <a:r>
              <a:rPr lang="en-US" altLang="en-US" b="1" dirty="0">
                <a:latin typeface="黑体" panose="02010609060101010101" pitchFamily="49" charset="-122"/>
                <a:ea typeface="黑体" panose="02010609060101010101" pitchFamily="49" charset="-122"/>
              </a:rPr>
              <a:t>include &lt;</a:t>
            </a:r>
            <a:r>
              <a:rPr lang="en-US" altLang="en-US" b="1" dirty="0" err="1">
                <a:latin typeface="黑体" panose="02010609060101010101" pitchFamily="49" charset="-122"/>
                <a:ea typeface="黑体" panose="02010609060101010101" pitchFamily="49" charset="-122"/>
              </a:rPr>
              <a:t>cmath</a:t>
            </a:r>
            <a:r>
              <a:rPr lang="en-US" altLang="en-US" b="1" dirty="0">
                <a:latin typeface="黑体" panose="02010609060101010101" pitchFamily="49" charset="-122"/>
                <a:ea typeface="黑体" panose="02010609060101010101" pitchFamily="49" charset="-122"/>
              </a:rPr>
              <a:t>&gt;			// </a:t>
            </a:r>
            <a:r>
              <a:rPr lang="zh-CN" altLang="en-US" b="1" dirty="0">
                <a:latin typeface="黑体" panose="02010609060101010101" pitchFamily="49" charset="-122"/>
                <a:ea typeface="黑体" panose="02010609060101010101" pitchFamily="49" charset="-122"/>
              </a:rPr>
              <a:t>预编译命令 </a:t>
            </a:r>
          </a:p>
          <a:p>
            <a:pPr>
              <a:lnSpc>
                <a:spcPct val="50000"/>
              </a:lnSpc>
              <a:spcBef>
                <a:spcPct val="20000"/>
              </a:spcBef>
              <a:buClr>
                <a:schemeClr val="folHlink"/>
              </a:buClr>
              <a:buSzPct val="110000"/>
              <a:buFont typeface="Wingdings" panose="05000000000000000000" pitchFamily="2" charset="2"/>
              <a:buNone/>
            </a:pPr>
            <a:r>
              <a:rPr lang="en-US" altLang="en-US" b="1" dirty="0">
                <a:latin typeface="黑体" panose="02010609060101010101" pitchFamily="49" charset="-122"/>
                <a:ea typeface="黑体" panose="02010609060101010101" pitchFamily="49" charset="-122"/>
              </a:rPr>
              <a:t>using namespace </a:t>
            </a:r>
            <a:r>
              <a:rPr lang="en-US" altLang="en-US" b="1" dirty="0" err="1">
                <a:latin typeface="黑体" panose="02010609060101010101" pitchFamily="49" charset="-122"/>
                <a:ea typeface="黑体" panose="02010609060101010101" pitchFamily="49" charset="-122"/>
              </a:rPr>
              <a:t>std</a:t>
            </a:r>
            <a:r>
              <a:rPr lang="en-US" altLang="en-US" b="1" dirty="0">
                <a:latin typeface="黑体" panose="02010609060101010101" pitchFamily="49" charset="-122"/>
                <a:ea typeface="黑体" panose="02010609060101010101" pitchFamily="49" charset="-122"/>
              </a:rPr>
              <a:t>;</a:t>
            </a:r>
          </a:p>
          <a:p>
            <a:pPr>
              <a:lnSpc>
                <a:spcPct val="50000"/>
              </a:lnSpc>
              <a:spcBef>
                <a:spcPct val="20000"/>
              </a:spcBef>
              <a:buClr>
                <a:schemeClr val="folHlink"/>
              </a:buClr>
              <a:buSzPct val="110000"/>
              <a:buFont typeface="Wingdings" panose="05000000000000000000" pitchFamily="2" charset="2"/>
              <a:buNone/>
            </a:pPr>
            <a:endParaRPr lang="en-US" altLang="en-US" b="1" dirty="0">
              <a:latin typeface="黑体" panose="02010609060101010101" pitchFamily="49" charset="-122"/>
              <a:ea typeface="黑体" panose="02010609060101010101" pitchFamily="49" charset="-122"/>
            </a:endParaRPr>
          </a:p>
          <a:p>
            <a:pPr>
              <a:lnSpc>
                <a:spcPct val="50000"/>
              </a:lnSpc>
              <a:spcBef>
                <a:spcPct val="20000"/>
              </a:spcBef>
              <a:buClr>
                <a:schemeClr val="folHlink"/>
              </a:buClr>
              <a:buSzPct val="110000"/>
              <a:buFont typeface="Wingdings" panose="05000000000000000000" pitchFamily="2" charset="2"/>
              <a:buNone/>
            </a:pPr>
            <a:r>
              <a:rPr lang="en-US" altLang="en-US" b="1" dirty="0" err="1">
                <a:latin typeface="黑体" panose="02010609060101010101" pitchFamily="49" charset="-122"/>
                <a:ea typeface="黑体" panose="02010609060101010101" pitchFamily="49" charset="-122"/>
              </a:rPr>
              <a:t>int</a:t>
            </a:r>
            <a:r>
              <a:rPr lang="en-US" altLang="en-US" b="1" dirty="0">
                <a:latin typeface="黑体" panose="02010609060101010101" pitchFamily="49" charset="-122"/>
                <a:ea typeface="黑体" panose="02010609060101010101" pitchFamily="49" charset="-122"/>
              </a:rPr>
              <a:t> main()				</a:t>
            </a:r>
          </a:p>
          <a:p>
            <a:pPr>
              <a:lnSpc>
                <a:spcPct val="50000"/>
              </a:lnSpc>
              <a:spcBef>
                <a:spcPct val="20000"/>
              </a:spcBef>
              <a:buClr>
                <a:schemeClr val="folHlink"/>
              </a:buClr>
              <a:buSzPct val="110000"/>
              <a:buFont typeface="Wingdings" panose="05000000000000000000" pitchFamily="2" charset="2"/>
              <a:buNone/>
            </a:pPr>
            <a:r>
              <a:rPr lang="en-US" altLang="en-US" b="1" dirty="0">
                <a:latin typeface="黑体" panose="02010609060101010101" pitchFamily="49" charset="-122"/>
                <a:ea typeface="黑体" panose="02010609060101010101" pitchFamily="49" charset="-122"/>
              </a:rPr>
              <a:t>{</a:t>
            </a:r>
          </a:p>
          <a:p>
            <a:pPr>
              <a:lnSpc>
                <a:spcPct val="50000"/>
              </a:lnSpc>
              <a:spcBef>
                <a:spcPct val="20000"/>
              </a:spcBef>
              <a:buClr>
                <a:schemeClr val="folHlink"/>
              </a:buClr>
              <a:buSzPct val="110000"/>
              <a:buFont typeface="Wingdings" panose="05000000000000000000" pitchFamily="2" charset="2"/>
              <a:buNone/>
            </a:pPr>
            <a:r>
              <a:rPr lang="en-US" altLang="en-US" b="1" dirty="0">
                <a:latin typeface="黑体" panose="02010609060101010101" pitchFamily="49" charset="-122"/>
                <a:ea typeface="黑体" panose="02010609060101010101" pitchFamily="49" charset="-122"/>
              </a:rPr>
              <a:t>	</a:t>
            </a:r>
            <a:r>
              <a:rPr lang="en-US" altLang="en-US" b="1" dirty="0" err="1">
                <a:latin typeface="黑体" panose="02010609060101010101" pitchFamily="49" charset="-122"/>
                <a:ea typeface="黑体" panose="02010609060101010101" pitchFamily="49" charset="-122"/>
              </a:rPr>
              <a:t>int</a:t>
            </a:r>
            <a:r>
              <a:rPr lang="en-US" altLang="en-US" b="1" dirty="0">
                <a:latin typeface="黑体" panose="02010609060101010101" pitchFamily="49" charset="-122"/>
                <a:ea typeface="黑体" panose="02010609060101010101" pitchFamily="49" charset="-122"/>
              </a:rPr>
              <a:t> </a:t>
            </a:r>
            <a:r>
              <a:rPr lang="en-US" altLang="en-US" b="1" dirty="0" err="1">
                <a:latin typeface="黑体" panose="02010609060101010101" pitchFamily="49" charset="-122"/>
                <a:ea typeface="黑体" panose="02010609060101010101" pitchFamily="49" charset="-122"/>
              </a:rPr>
              <a:t>a,b,sum</a:t>
            </a:r>
            <a:r>
              <a:rPr lang="en-US" altLang="en-US"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声明，定义变量为整型*</a:t>
            </a:r>
            <a:r>
              <a:rPr lang="en-US" altLang="zh-CN" b="1" dirty="0">
                <a:latin typeface="黑体" panose="02010609060101010101" pitchFamily="49" charset="-122"/>
                <a:ea typeface="黑体" panose="02010609060101010101" pitchFamily="49" charset="-122"/>
              </a:rPr>
              <a:t>/</a:t>
            </a:r>
          </a:p>
          <a:p>
            <a:pPr>
              <a:lnSpc>
                <a:spcPct val="50000"/>
              </a:lnSpc>
              <a:spcBef>
                <a:spcPct val="20000"/>
              </a:spcBef>
              <a:buClr>
                <a:schemeClr val="folHlink"/>
              </a:buClr>
              <a:buSzPct val="110000"/>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a:lnSpc>
                <a:spcPct val="50000"/>
              </a:lnSpc>
              <a:spcBef>
                <a:spcPct val="20000"/>
              </a:spcBef>
              <a:buClr>
                <a:schemeClr val="folHlink"/>
              </a:buClr>
              <a:buSzPct val="11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en-US" b="1" dirty="0">
                <a:latin typeface="黑体" panose="02010609060101010101" pitchFamily="49" charset="-122"/>
                <a:ea typeface="黑体" panose="02010609060101010101" pitchFamily="49" charset="-122"/>
              </a:rPr>
              <a:t>a = 123;		/*</a:t>
            </a:r>
            <a:r>
              <a:rPr lang="zh-CN" altLang="en-US" b="1" dirty="0">
                <a:latin typeface="黑体" panose="02010609060101010101" pitchFamily="49" charset="-122"/>
                <a:ea typeface="黑体" panose="02010609060101010101" pitchFamily="49" charset="-122"/>
              </a:rPr>
              <a:t>以下</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行为</a:t>
            </a:r>
            <a:r>
              <a:rPr lang="en-US" altLang="en-US"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语句 *</a:t>
            </a:r>
            <a:r>
              <a:rPr lang="en-US" altLang="zh-CN" b="1" dirty="0">
                <a:latin typeface="黑体" panose="02010609060101010101" pitchFamily="49" charset="-122"/>
                <a:ea typeface="黑体" panose="02010609060101010101" pitchFamily="49" charset="-122"/>
              </a:rPr>
              <a:t>/</a:t>
            </a:r>
          </a:p>
          <a:p>
            <a:pPr>
              <a:lnSpc>
                <a:spcPct val="50000"/>
              </a:lnSpc>
              <a:spcBef>
                <a:spcPct val="20000"/>
              </a:spcBef>
              <a:buClr>
                <a:schemeClr val="folHlink"/>
              </a:buClr>
              <a:buSzPct val="11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en-US" b="1" dirty="0">
                <a:latin typeface="黑体" panose="02010609060101010101" pitchFamily="49" charset="-122"/>
                <a:ea typeface="黑体" panose="02010609060101010101" pitchFamily="49" charset="-122"/>
              </a:rPr>
              <a:t>b = 456;</a:t>
            </a:r>
          </a:p>
          <a:p>
            <a:pPr>
              <a:lnSpc>
                <a:spcPct val="50000"/>
              </a:lnSpc>
              <a:spcBef>
                <a:spcPct val="20000"/>
              </a:spcBef>
              <a:buClr>
                <a:schemeClr val="folHlink"/>
              </a:buClr>
              <a:buSzPct val="110000"/>
              <a:buFont typeface="Wingdings" panose="05000000000000000000" pitchFamily="2" charset="2"/>
              <a:buNone/>
            </a:pPr>
            <a:r>
              <a:rPr lang="en-US" altLang="en-US" b="1" dirty="0">
                <a:latin typeface="黑体" panose="02010609060101010101" pitchFamily="49" charset="-122"/>
                <a:ea typeface="黑体" panose="02010609060101010101" pitchFamily="49" charset="-122"/>
              </a:rPr>
              <a:t>	sum = </a:t>
            </a:r>
            <a:r>
              <a:rPr lang="en-US" altLang="en-US" b="1" dirty="0" err="1">
                <a:latin typeface="黑体" panose="02010609060101010101" pitchFamily="49" charset="-122"/>
                <a:ea typeface="黑体" panose="02010609060101010101" pitchFamily="49" charset="-122"/>
              </a:rPr>
              <a:t>a+b</a:t>
            </a:r>
            <a:r>
              <a:rPr lang="en-US" altLang="en-US" b="1" dirty="0">
                <a:latin typeface="黑体" panose="02010609060101010101" pitchFamily="49" charset="-122"/>
                <a:ea typeface="黑体" panose="02010609060101010101" pitchFamily="49" charset="-122"/>
              </a:rPr>
              <a:t>;</a:t>
            </a:r>
          </a:p>
          <a:p>
            <a:pPr>
              <a:lnSpc>
                <a:spcPct val="50000"/>
              </a:lnSpc>
              <a:spcBef>
                <a:spcPct val="20000"/>
              </a:spcBef>
              <a:buClr>
                <a:schemeClr val="folHlink"/>
              </a:buClr>
              <a:buSzPct val="110000"/>
              <a:buFont typeface="Wingdings" panose="05000000000000000000" pitchFamily="2" charset="2"/>
              <a:buNone/>
            </a:pPr>
            <a:r>
              <a:rPr lang="en-US" altLang="en-US" b="1" dirty="0">
                <a:latin typeface="黑体" panose="02010609060101010101" pitchFamily="49" charset="-122"/>
                <a:ea typeface="黑体" panose="02010609060101010101" pitchFamily="49" charset="-122"/>
              </a:rPr>
              <a:t>	</a:t>
            </a:r>
            <a:r>
              <a:rPr lang="en-US" altLang="en-US" b="1" dirty="0" err="1">
                <a:latin typeface="黑体" panose="02010609060101010101" pitchFamily="49" charset="-122"/>
                <a:ea typeface="黑体" panose="02010609060101010101" pitchFamily="49" charset="-122"/>
              </a:rPr>
              <a:t>cout</a:t>
            </a:r>
            <a:r>
              <a:rPr lang="en-US" altLang="en-US" b="1" dirty="0">
                <a:latin typeface="黑体" panose="02010609060101010101" pitchFamily="49" charset="-122"/>
                <a:ea typeface="黑体" panose="02010609060101010101" pitchFamily="49" charset="-122"/>
              </a:rPr>
              <a:t> &lt;&lt; "sum is " &lt;&lt; sum &lt;&lt; </a:t>
            </a:r>
            <a:r>
              <a:rPr lang="en-US" altLang="en-US" b="1" dirty="0" err="1">
                <a:latin typeface="黑体" panose="02010609060101010101" pitchFamily="49" charset="-122"/>
                <a:ea typeface="黑体" panose="02010609060101010101" pitchFamily="49" charset="-122"/>
              </a:rPr>
              <a:t>endl</a:t>
            </a:r>
            <a:r>
              <a:rPr lang="en-US" altLang="en-US"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输出语句</a:t>
            </a:r>
          </a:p>
          <a:p>
            <a:pPr>
              <a:lnSpc>
                <a:spcPct val="50000"/>
              </a:lnSpc>
              <a:spcBef>
                <a:spcPct val="20000"/>
              </a:spcBef>
              <a:buClr>
                <a:schemeClr val="folHlink"/>
              </a:buClr>
              <a:buSzPct val="110000"/>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a:lnSpc>
                <a:spcPct val="50000"/>
              </a:lnSpc>
              <a:spcBef>
                <a:spcPct val="20000"/>
              </a:spcBef>
              <a:buClr>
                <a:schemeClr val="folHlink"/>
              </a:buClr>
              <a:buSzPct val="110000"/>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en-US" b="1" dirty="0">
                <a:latin typeface="黑体" panose="02010609060101010101" pitchFamily="49" charset="-122"/>
                <a:ea typeface="黑体" panose="02010609060101010101" pitchFamily="49" charset="-122"/>
              </a:rPr>
              <a:t>return 0;</a:t>
            </a:r>
          </a:p>
          <a:p>
            <a:pPr>
              <a:lnSpc>
                <a:spcPct val="50000"/>
              </a:lnSpc>
              <a:spcBef>
                <a:spcPct val="20000"/>
              </a:spcBef>
              <a:buClr>
                <a:schemeClr val="folHlink"/>
              </a:buClr>
              <a:buSzPct val="110000"/>
              <a:buFont typeface="Wingdings" panose="05000000000000000000" pitchFamily="2" charset="2"/>
              <a:buNone/>
            </a:pPr>
            <a:r>
              <a:rPr lang="en-US" altLang="en-US" b="1" dirty="0">
                <a:latin typeface="黑体" panose="02010609060101010101" pitchFamily="49" charset="-122"/>
                <a:ea typeface="黑体" panose="02010609060101010101" pitchFamily="49" charset="-122"/>
              </a:rPr>
              <a:t>}</a:t>
            </a:r>
            <a:r>
              <a:rPr lang="en-US" altLang="en-US" b="1" dirty="0">
                <a:effectLst>
                  <a:outerShdw blurRad="38100" dist="38100" dir="2700000" algn="tl">
                    <a:srgbClr val="000000"/>
                  </a:outerShdw>
                </a:effectLst>
                <a:latin typeface="黑体" panose="02010609060101010101" pitchFamily="49" charset="-122"/>
                <a:ea typeface="黑体" panose="02010609060101010101" pitchFamily="49" charset="-122"/>
              </a:rPr>
              <a:t>	</a:t>
            </a:r>
            <a:r>
              <a:rPr lang="en-US" altLang="en-US" sz="2000" b="1" dirty="0">
                <a:effectLst>
                  <a:outerShdw blurRad="38100" dist="38100" dir="2700000" algn="tl">
                    <a:srgbClr val="000000"/>
                  </a:outerShdw>
                </a:effectLst>
                <a:latin typeface="黑体" panose="02010609060101010101" pitchFamily="49" charset="-122"/>
                <a:ea typeface="黑体" panose="02010609060101010101" pitchFamily="49" charset="-122"/>
              </a:rPr>
              <a:t>	</a:t>
            </a:r>
            <a:endParaRPr lang="zh-CN" altLang="en-US" sz="2200" b="1" dirty="0">
              <a:latin typeface="黑体" pitchFamily="2" charset="-122"/>
              <a:ea typeface="黑体" pitchFamily="2" charset="-122"/>
            </a:endParaRPr>
          </a:p>
        </p:txBody>
      </p:sp>
      <p:sp>
        <p:nvSpPr>
          <p:cNvPr id="312323" name="Rectangle 3"/>
          <p:cNvSpPr>
            <a:spLocks noChangeArrowheads="1"/>
          </p:cNvSpPr>
          <p:nvPr/>
        </p:nvSpPr>
        <p:spPr bwMode="auto">
          <a:xfrm>
            <a:off x="611188" y="692150"/>
            <a:ext cx="256377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SzPct val="70000"/>
              <a:buFont typeface="Wingdings" pitchFamily="2" charset="2"/>
              <a:buChar char="n"/>
              <a:defRPr/>
            </a:pPr>
            <a:r>
              <a:rPr lang="zh-CN" altLang="en-US" sz="2800" b="1" dirty="0"/>
              <a:t>例</a:t>
            </a:r>
            <a:r>
              <a:rPr lang="en-US" altLang="zh-CN" sz="2800" b="1" dirty="0"/>
              <a:t>3. </a:t>
            </a:r>
            <a:r>
              <a:rPr lang="zh-CN" altLang="en-US" sz="2800" b="1" dirty="0"/>
              <a:t>简单计算</a:t>
            </a:r>
          </a:p>
        </p:txBody>
      </p:sp>
      <p:sp>
        <p:nvSpPr>
          <p:cNvPr id="2" name="Slide Number Placeholder 1">
            <a:extLst>
              <a:ext uri="{FF2B5EF4-FFF2-40B4-BE49-F238E27FC236}">
                <a16:creationId xmlns:a16="http://schemas.microsoft.com/office/drawing/2014/main" id="{0B6F1D6D-9C20-44D5-97EE-A5062C4F57F1}"/>
              </a:ext>
            </a:extLst>
          </p:cNvPr>
          <p:cNvSpPr>
            <a:spLocks noGrp="1"/>
          </p:cNvSpPr>
          <p:nvPr>
            <p:ph type="sldNum" sz="quarter" idx="12"/>
          </p:nvPr>
        </p:nvSpPr>
        <p:spPr/>
        <p:txBody>
          <a:bodyPr/>
          <a:lstStyle/>
          <a:p>
            <a:fld id="{62800EDE-010D-4A31-AB2B-52BB66DE7FC3}" type="slidenum">
              <a:rPr lang="zh-CN" altLang="en-US" smtClean="0"/>
              <a:pPr/>
              <a:t>20</a:t>
            </a:fld>
            <a:endParaRPr lang="en-US" altLang="zh-CN"/>
          </a:p>
        </p:txBody>
      </p:sp>
    </p:spTree>
    <p:extLst>
      <p:ext uri="{BB962C8B-B14F-4D97-AF65-F5344CB8AC3E}">
        <p14:creationId xmlns:p14="http://schemas.microsoft.com/office/powerpoint/2010/main" val="3448960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14985" y="116632"/>
            <a:ext cx="7543800" cy="1431925"/>
          </a:xfrm>
        </p:spPr>
        <p:txBody>
          <a:bodyPr/>
          <a:lstStyle/>
          <a:p>
            <a:pPr eaLnBrk="1" hangingPunct="1">
              <a:defRPr/>
            </a:pPr>
            <a:r>
              <a:rPr lang="zh-CN" altLang="en-US" dirty="0"/>
              <a:t>程序的基本结构</a:t>
            </a:r>
          </a:p>
        </p:txBody>
      </p:sp>
      <p:graphicFrame>
        <p:nvGraphicFramePr>
          <p:cNvPr id="306190" name="Group 14"/>
          <p:cNvGraphicFramePr>
            <a:graphicFrameLocks noGrp="1"/>
          </p:cNvGraphicFramePr>
          <p:nvPr>
            <p:ph type="tbl" idx="1"/>
            <p:extLst/>
          </p:nvPr>
        </p:nvGraphicFramePr>
        <p:xfrm>
          <a:off x="683568" y="1301252"/>
          <a:ext cx="7062788" cy="4406900"/>
        </p:xfrm>
        <a:graphic>
          <a:graphicData uri="http://schemas.openxmlformats.org/drawingml/2006/table">
            <a:tbl>
              <a:tblPr/>
              <a:tblGrid>
                <a:gridCol w="7062788">
                  <a:extLst>
                    <a:ext uri="{9D8B030D-6E8A-4147-A177-3AD203B41FA5}">
                      <a16:colId xmlns:a16="http://schemas.microsoft.com/office/drawing/2014/main" val="20000"/>
                    </a:ext>
                  </a:extLst>
                </a:gridCol>
              </a:tblGrid>
              <a:tr h="66368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 </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程序说明</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209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宋体" pitchFamily="2" charset="-122"/>
                        </a:rPr>
                        <a:t># </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Tahoma" pitchFamily="34" charset="0"/>
                          <a:ea typeface="宋体" pitchFamily="2" charset="-122"/>
                        </a:rPr>
                        <a:t>预编译命令</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8112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err="1">
                          <a:ln>
                            <a:noFill/>
                          </a:ln>
                          <a:solidFill>
                            <a:schemeClr val="tx1"/>
                          </a:solidFill>
                          <a:effectLst>
                            <a:outerShdw blurRad="38100" dist="38100" dir="2700000" algn="tl">
                              <a:srgbClr val="000000"/>
                            </a:outerShdw>
                          </a:effectLst>
                          <a:latin typeface="Tahoma" pitchFamily="34" charset="0"/>
                          <a:ea typeface="宋体" pitchFamily="2" charset="-122"/>
                        </a:rPr>
                        <a:t>int</a:t>
                      </a: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 main( )            // </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主函数</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                      // </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函数体开始</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     </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声明部分</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     </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执行部分</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     </a:t>
                      </a: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return 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                       // </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rPr>
                        <a:t>函数体结束</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6189" name="Rectangle 13"/>
          <p:cNvSpPr>
            <a:spLocks noChangeArrowheads="1"/>
          </p:cNvSpPr>
          <p:nvPr/>
        </p:nvSpPr>
        <p:spPr bwMode="auto">
          <a:xfrm>
            <a:off x="1547813" y="6064250"/>
            <a:ext cx="56880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defRPr/>
            </a:pPr>
            <a:r>
              <a:rPr lang="zh-CN" altLang="en-US" sz="2800" dirty="0">
                <a:effectLst>
                  <a:outerShdw blurRad="38100" dist="38100" dir="2700000" algn="tl">
                    <a:srgbClr val="000000"/>
                  </a:outerShdw>
                </a:effectLst>
                <a:latin typeface="黑体" pitchFamily="2" charset="-122"/>
                <a:ea typeface="黑体" pitchFamily="2" charset="-122"/>
              </a:rPr>
              <a:t>图</a:t>
            </a:r>
            <a:r>
              <a:rPr lang="en-US" altLang="zh-CN" sz="2800" dirty="0">
                <a:effectLst>
                  <a:outerShdw blurRad="38100" dist="38100" dir="2700000" algn="tl">
                    <a:srgbClr val="000000"/>
                  </a:outerShdw>
                </a:effectLst>
                <a:latin typeface="黑体" pitchFamily="2" charset="-122"/>
                <a:ea typeface="黑体" pitchFamily="2" charset="-122"/>
              </a:rPr>
              <a:t>1 </a:t>
            </a:r>
            <a:r>
              <a:rPr lang="zh-CN" altLang="en-US" sz="2800" dirty="0">
                <a:effectLst>
                  <a:outerShdw blurRad="38100" dist="38100" dir="2700000" algn="tl">
                    <a:srgbClr val="000000"/>
                  </a:outerShdw>
                </a:effectLst>
                <a:latin typeface="黑体" pitchFamily="2" charset="-122"/>
                <a:ea typeface="黑体" pitchFamily="2" charset="-122"/>
              </a:rPr>
              <a:t>简单</a:t>
            </a:r>
            <a:r>
              <a:rPr lang="en-US" altLang="zh-CN" sz="2800" dirty="0">
                <a:effectLst>
                  <a:outerShdw blurRad="38100" dist="38100" dir="2700000" algn="tl">
                    <a:srgbClr val="000000"/>
                  </a:outerShdw>
                </a:effectLst>
                <a:latin typeface="黑体" pitchFamily="2" charset="-122"/>
                <a:ea typeface="黑体" pitchFamily="2" charset="-122"/>
              </a:rPr>
              <a:t>C/C++</a:t>
            </a:r>
            <a:r>
              <a:rPr lang="zh-CN" altLang="en-US" sz="2800" dirty="0">
                <a:effectLst>
                  <a:outerShdw blurRad="38100" dist="38100" dir="2700000" algn="tl">
                    <a:srgbClr val="000000"/>
                  </a:outerShdw>
                </a:effectLst>
                <a:latin typeface="黑体" pitchFamily="2" charset="-122"/>
                <a:ea typeface="黑体" pitchFamily="2" charset="-122"/>
              </a:rPr>
              <a:t>程序的基本结构</a:t>
            </a:r>
          </a:p>
        </p:txBody>
      </p:sp>
      <p:sp>
        <p:nvSpPr>
          <p:cNvPr id="2" name="Slide Number Placeholder 1">
            <a:extLst>
              <a:ext uri="{FF2B5EF4-FFF2-40B4-BE49-F238E27FC236}">
                <a16:creationId xmlns:a16="http://schemas.microsoft.com/office/drawing/2014/main" id="{421DDD13-7EAF-4C56-AE88-07B6D5E04558}"/>
              </a:ext>
            </a:extLst>
          </p:cNvPr>
          <p:cNvSpPr>
            <a:spLocks noGrp="1"/>
          </p:cNvSpPr>
          <p:nvPr>
            <p:ph type="sldNum" sz="quarter" idx="12"/>
          </p:nvPr>
        </p:nvSpPr>
        <p:spPr/>
        <p:txBody>
          <a:bodyPr/>
          <a:lstStyle/>
          <a:p>
            <a:pPr>
              <a:defRPr/>
            </a:pPr>
            <a:fld id="{7BF66084-D2A4-4AB9-A453-AF2DB9D1A9AC}" type="slidenum">
              <a:rPr lang="zh-CN" altLang="en-US" smtClean="0"/>
              <a:pPr>
                <a:defRPr/>
              </a:pPr>
              <a:t>21</a:t>
            </a:fld>
            <a:endParaRPr lang="en-US" altLang="zh-CN"/>
          </a:p>
        </p:txBody>
      </p:sp>
    </p:spTree>
    <p:extLst>
      <p:ext uri="{BB962C8B-B14F-4D97-AF65-F5344CB8AC3E}">
        <p14:creationId xmlns:p14="http://schemas.microsoft.com/office/powerpoint/2010/main" val="1683086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06190"/>
                                        </p:tgtEl>
                                        <p:attrNameLst>
                                          <p:attrName>style.visibility</p:attrName>
                                        </p:attrNameLst>
                                      </p:cBhvr>
                                      <p:to>
                                        <p:strVal val="visible"/>
                                      </p:to>
                                    </p:set>
                                    <p:animEffect transition="in" filter="box(out)">
                                      <p:cBhvr>
                                        <p:cTn id="7" dur="500"/>
                                        <p:tgtEl>
                                          <p:spTgt spid="306190"/>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06189"/>
                                        </p:tgtEl>
                                        <p:attrNameLst>
                                          <p:attrName>style.visibility</p:attrName>
                                        </p:attrNameLst>
                                      </p:cBhvr>
                                      <p:to>
                                        <p:strVal val="visible"/>
                                      </p:to>
                                    </p:set>
                                    <p:animEffect transition="in" filter="box(out)">
                                      <p:cBhvr>
                                        <p:cTn id="11" dur="500"/>
                                        <p:tgtEl>
                                          <p:spTgt spid="306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516D-83B7-4069-9DA0-182CC665A821}"/>
              </a:ext>
            </a:extLst>
          </p:cNvPr>
          <p:cNvSpPr>
            <a:spLocks noGrp="1"/>
          </p:cNvSpPr>
          <p:nvPr>
            <p:ph type="title"/>
          </p:nvPr>
        </p:nvSpPr>
        <p:spPr/>
        <p:txBody>
          <a:bodyPr/>
          <a:lstStyle/>
          <a:p>
            <a:r>
              <a:rPr lang="zh-CN" altLang="en-US" dirty="0"/>
              <a:t>简单的计算器</a:t>
            </a:r>
            <a:endParaRPr lang="en-US" dirty="0"/>
          </a:p>
        </p:txBody>
      </p:sp>
      <p:sp>
        <p:nvSpPr>
          <p:cNvPr id="6" name="Content Placeholder 5">
            <a:extLst>
              <a:ext uri="{FF2B5EF4-FFF2-40B4-BE49-F238E27FC236}">
                <a16:creationId xmlns:a16="http://schemas.microsoft.com/office/drawing/2014/main" id="{556F0E7D-20B1-4D76-9211-126624D54B27}"/>
              </a:ext>
            </a:extLst>
          </p:cNvPr>
          <p:cNvSpPr>
            <a:spLocks noGrp="1"/>
          </p:cNvSpPr>
          <p:nvPr>
            <p:ph idx="1"/>
          </p:nvPr>
        </p:nvSpPr>
        <p:spPr/>
        <p:txBody>
          <a:bodyPr/>
          <a:lstStyle/>
          <a:p>
            <a:r>
              <a:rPr lang="zh-CN" altLang="en-US" dirty="0"/>
              <a:t>任务：计算下面的三角函数的值</a:t>
            </a:r>
          </a:p>
          <a:p>
            <a:endParaRPr lang="en-US" dirty="0"/>
          </a:p>
        </p:txBody>
      </p:sp>
      <p:sp>
        <p:nvSpPr>
          <p:cNvPr id="4" name="Slide Number Placeholder 3">
            <a:extLst>
              <a:ext uri="{FF2B5EF4-FFF2-40B4-BE49-F238E27FC236}">
                <a16:creationId xmlns:a16="http://schemas.microsoft.com/office/drawing/2014/main" id="{77D096C2-5E29-44B6-AC96-6AE63D9F9B73}"/>
              </a:ext>
            </a:extLst>
          </p:cNvPr>
          <p:cNvSpPr>
            <a:spLocks noGrp="1"/>
          </p:cNvSpPr>
          <p:nvPr>
            <p:ph type="sldNum" sz="quarter" idx="12"/>
          </p:nvPr>
        </p:nvSpPr>
        <p:spPr/>
        <p:txBody>
          <a:bodyPr/>
          <a:lstStyle/>
          <a:p>
            <a:pPr>
              <a:defRPr/>
            </a:pPr>
            <a:fld id="{7BF66084-D2A4-4AB9-A453-AF2DB9D1A9AC}" type="slidenum">
              <a:rPr lang="zh-CN" altLang="en-US" smtClean="0"/>
              <a:pPr>
                <a:defRPr/>
              </a:pPr>
              <a:t>22</a:t>
            </a:fld>
            <a:endParaRPr lang="en-US" altLang="zh-CN"/>
          </a:p>
        </p:txBody>
      </p:sp>
      <p:sp>
        <p:nvSpPr>
          <p:cNvPr id="7" name="Rectangle 6">
            <a:extLst>
              <a:ext uri="{FF2B5EF4-FFF2-40B4-BE49-F238E27FC236}">
                <a16:creationId xmlns:a16="http://schemas.microsoft.com/office/drawing/2014/main" id="{52689984-0E5E-40D5-BA0D-AB3D50F81CD7}"/>
              </a:ext>
            </a:extLst>
          </p:cNvPr>
          <p:cNvSpPr/>
          <p:nvPr/>
        </p:nvSpPr>
        <p:spPr>
          <a:xfrm>
            <a:off x="2267744" y="3243818"/>
            <a:ext cx="5354351" cy="584775"/>
          </a:xfrm>
          <a:prstGeom prst="rect">
            <a:avLst/>
          </a:prstGeom>
        </p:spPr>
        <p:txBody>
          <a:bodyPr wrap="none">
            <a:spAutoFit/>
          </a:bodyPr>
          <a:lstStyle/>
          <a:p>
            <a:r>
              <a:rPr lang="en-US" altLang="en-US" sz="3200" b="1" dirty="0">
                <a:latin typeface="黑体" panose="02010609060101010101" pitchFamily="49" charset="-122"/>
                <a:ea typeface="黑体" panose="02010609060101010101" pitchFamily="49" charset="-122"/>
              </a:rPr>
              <a:t>sin20cos20 - cos10/tan10 </a:t>
            </a:r>
            <a:endParaRPr lang="en-US" sz="3200" dirty="0"/>
          </a:p>
        </p:txBody>
      </p:sp>
    </p:spTree>
    <p:extLst>
      <p:ext uri="{BB962C8B-B14F-4D97-AF65-F5344CB8AC3E}">
        <p14:creationId xmlns:p14="http://schemas.microsoft.com/office/powerpoint/2010/main" val="3685711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F14080AB-75E6-4F85-AD92-6E2BD4781C8E}"/>
              </a:ext>
            </a:extLst>
          </p:cNvPr>
          <p:cNvSpPr>
            <a:spLocks noGrp="1"/>
          </p:cNvSpPr>
          <p:nvPr>
            <p:ph type="sldNum" sz="quarter" idx="12"/>
          </p:nvPr>
        </p:nvSpPr>
        <p:spPr/>
        <p:txBody>
          <a:bodyPr/>
          <a:lstStyle/>
          <a:p>
            <a:fld id="{CE3EEC89-4504-4152-984C-E4DB0111C005}" type="slidenum">
              <a:rPr lang="zh-CN" altLang="en-US"/>
              <a:pPr/>
              <a:t>23</a:t>
            </a:fld>
            <a:endParaRPr lang="en-US" altLang="zh-CN"/>
          </a:p>
        </p:txBody>
      </p:sp>
      <p:sp>
        <p:nvSpPr>
          <p:cNvPr id="145410" name="Text Box 2">
            <a:extLst>
              <a:ext uri="{FF2B5EF4-FFF2-40B4-BE49-F238E27FC236}">
                <a16:creationId xmlns:a16="http://schemas.microsoft.com/office/drawing/2014/main" id="{45BCD875-69ED-45A1-88A4-0944E1DDB726}"/>
              </a:ext>
            </a:extLst>
          </p:cNvPr>
          <p:cNvSpPr txBox="1">
            <a:spLocks noChangeArrowheads="1"/>
          </p:cNvSpPr>
          <p:nvPr/>
        </p:nvSpPr>
        <p:spPr bwMode="auto">
          <a:xfrm>
            <a:off x="179388" y="764704"/>
            <a:ext cx="8856662" cy="4561249"/>
          </a:xfrm>
          <a:prstGeom prst="rect">
            <a:avLst/>
          </a:prstGeom>
          <a:noFill/>
          <a:ln w="12700" cap="sq">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 </a:t>
            </a:r>
            <a:r>
              <a:rPr lang="zh-CN" altLang="en-US" sz="1800" b="1" dirty="0">
                <a:latin typeface="Tahoma" pitchFamily="34" charset="0"/>
              </a:rPr>
              <a:t>功  能：计算三角函数的值             			*</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          sin(20)cos(20)-cos(10)/tan(10)      *</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                                              *</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a:t>
            </a:r>
          </a:p>
          <a:p>
            <a:pPr>
              <a:lnSpc>
                <a:spcPct val="50000"/>
              </a:lnSpc>
              <a:spcBef>
                <a:spcPct val="20000"/>
              </a:spcBef>
              <a:buClr>
                <a:schemeClr val="folHlink"/>
              </a:buClr>
              <a:buSzPct val="110000"/>
              <a:buFont typeface="Wingdings" panose="05000000000000000000" pitchFamily="2" charset="2"/>
              <a:buNone/>
            </a:pPr>
            <a:endParaRPr lang="en-US" altLang="zh-CN" sz="1800" b="1" dirty="0">
              <a:latin typeface="Tahoma" pitchFamily="34" charset="0"/>
            </a:endParaRPr>
          </a:p>
          <a:p>
            <a:pPr>
              <a:lnSpc>
                <a:spcPct val="50000"/>
              </a:lnSpc>
              <a:spcBef>
                <a:spcPct val="20000"/>
              </a:spcBef>
              <a:buClr>
                <a:schemeClr val="folHlink"/>
              </a:buClr>
              <a:buSzPct val="110000"/>
              <a:buFont typeface="Wingdings" panose="05000000000000000000" pitchFamily="2" charset="2"/>
              <a:buNone/>
            </a:pPr>
            <a:endParaRPr lang="en-US" altLang="zh-CN" sz="1800" b="1" dirty="0">
              <a:latin typeface="Tahoma" pitchFamily="34" charset="0"/>
            </a:endParaRP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#include &lt;iostream&gt;		// </a:t>
            </a:r>
            <a:r>
              <a:rPr lang="zh-CN" altLang="en-US" sz="1800" b="1" dirty="0">
                <a:latin typeface="Tahoma" pitchFamily="34" charset="0"/>
              </a:rPr>
              <a:t>预编译命令</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#include &lt;</a:t>
            </a:r>
            <a:r>
              <a:rPr lang="en-US" altLang="zh-CN" sz="1800" b="1" dirty="0" err="1">
                <a:latin typeface="Tahoma" pitchFamily="34" charset="0"/>
              </a:rPr>
              <a:t>cmath</a:t>
            </a:r>
            <a:r>
              <a:rPr lang="en-US" altLang="zh-CN" sz="1800" b="1" dirty="0">
                <a:latin typeface="Tahoma" pitchFamily="34" charset="0"/>
              </a:rPr>
              <a:t>&gt;			// </a:t>
            </a:r>
            <a:r>
              <a:rPr lang="zh-CN" altLang="en-US" sz="1800" b="1" dirty="0">
                <a:latin typeface="Tahoma" pitchFamily="34" charset="0"/>
              </a:rPr>
              <a:t>预编译命令</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using namespace </a:t>
            </a:r>
            <a:r>
              <a:rPr lang="en-US" altLang="zh-CN" sz="1800" b="1" dirty="0" err="1">
                <a:latin typeface="Tahoma" pitchFamily="34" charset="0"/>
              </a:rPr>
              <a:t>std</a:t>
            </a:r>
            <a:r>
              <a:rPr lang="en-US" altLang="zh-CN" sz="1800" b="1" dirty="0">
                <a:latin typeface="Tahoma" pitchFamily="34" charset="0"/>
              </a:rPr>
              <a:t>;</a:t>
            </a:r>
          </a:p>
          <a:p>
            <a:pPr>
              <a:lnSpc>
                <a:spcPct val="50000"/>
              </a:lnSpc>
              <a:spcBef>
                <a:spcPct val="20000"/>
              </a:spcBef>
              <a:buClr>
                <a:schemeClr val="folHlink"/>
              </a:buClr>
              <a:buSzPct val="110000"/>
              <a:buFont typeface="Wingdings" panose="05000000000000000000" pitchFamily="2" charset="2"/>
              <a:buNone/>
            </a:pPr>
            <a:endParaRPr lang="en-US" altLang="zh-CN" sz="1800" b="1" dirty="0">
              <a:latin typeface="Tahoma" pitchFamily="34" charset="0"/>
            </a:endParaRPr>
          </a:p>
          <a:p>
            <a:pPr>
              <a:lnSpc>
                <a:spcPct val="50000"/>
              </a:lnSpc>
              <a:spcBef>
                <a:spcPct val="20000"/>
              </a:spcBef>
              <a:buClr>
                <a:schemeClr val="folHlink"/>
              </a:buClr>
              <a:buSzPct val="110000"/>
              <a:buFont typeface="Wingdings" panose="05000000000000000000" pitchFamily="2" charset="2"/>
              <a:buNone/>
            </a:pPr>
            <a:r>
              <a:rPr lang="en-US" altLang="zh-CN" sz="1800" b="1" dirty="0" err="1">
                <a:latin typeface="Tahoma" pitchFamily="34" charset="0"/>
              </a:rPr>
              <a:t>int</a:t>
            </a:r>
            <a:r>
              <a:rPr lang="en-US" altLang="zh-CN" sz="1800" b="1" dirty="0">
                <a:latin typeface="Tahoma" pitchFamily="34" charset="0"/>
              </a:rPr>
              <a:t> main()				// </a:t>
            </a:r>
            <a:r>
              <a:rPr lang="zh-CN" altLang="en-US" sz="1800" b="1" dirty="0">
                <a:latin typeface="Tahoma" pitchFamily="34" charset="0"/>
              </a:rPr>
              <a:t>主函数</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 </a:t>
            </a:r>
            <a:r>
              <a:rPr lang="zh-CN" altLang="en-US" sz="1800" b="1" dirty="0">
                <a:latin typeface="Tahoma" pitchFamily="34" charset="0"/>
              </a:rPr>
              <a:t>主函数开始</a:t>
            </a:r>
          </a:p>
          <a:p>
            <a:pPr>
              <a:lnSpc>
                <a:spcPct val="50000"/>
              </a:lnSpc>
              <a:spcBef>
                <a:spcPct val="20000"/>
              </a:spcBef>
              <a:buClr>
                <a:schemeClr val="folHlink"/>
              </a:buClr>
              <a:buSzPct val="110000"/>
              <a:buFont typeface="Wingdings" panose="05000000000000000000" pitchFamily="2" charset="2"/>
              <a:buNone/>
            </a:pPr>
            <a:r>
              <a:rPr lang="zh-CN" altLang="en-US" sz="1800" b="1" dirty="0">
                <a:latin typeface="Tahoma" pitchFamily="34" charset="0"/>
              </a:rPr>
              <a:t>	</a:t>
            </a:r>
            <a:r>
              <a:rPr lang="en-US" altLang="zh-CN" sz="1800" b="1" dirty="0">
                <a:latin typeface="Tahoma" pitchFamily="34" charset="0"/>
              </a:rPr>
              <a:t>	</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 </a:t>
            </a:r>
            <a:r>
              <a:rPr lang="zh-CN" altLang="en-US" sz="1800" b="1" dirty="0">
                <a:latin typeface="Tahoma" pitchFamily="34" charset="0"/>
              </a:rPr>
              <a:t>计算三角函数式并输出</a:t>
            </a:r>
          </a:p>
          <a:p>
            <a:pPr>
              <a:lnSpc>
                <a:spcPct val="50000"/>
              </a:lnSpc>
              <a:spcBef>
                <a:spcPct val="20000"/>
              </a:spcBef>
              <a:buClr>
                <a:schemeClr val="folHlink"/>
              </a:buClr>
              <a:buSzPct val="110000"/>
              <a:buFont typeface="Wingdings" panose="05000000000000000000" pitchFamily="2" charset="2"/>
              <a:buNone/>
            </a:pPr>
            <a:r>
              <a:rPr lang="zh-CN" altLang="en-US" sz="1800" b="1" dirty="0">
                <a:latin typeface="Tahoma" pitchFamily="34" charset="0"/>
              </a:rPr>
              <a:t>	</a:t>
            </a:r>
            <a:r>
              <a:rPr lang="en-US" altLang="zh-CN" sz="1800" b="1" dirty="0" err="1">
                <a:latin typeface="Tahoma" pitchFamily="34" charset="0"/>
              </a:rPr>
              <a:t>cout</a:t>
            </a:r>
            <a:r>
              <a:rPr lang="en-US" altLang="zh-CN" sz="1800" b="1" dirty="0">
                <a:latin typeface="Tahoma" pitchFamily="34" charset="0"/>
              </a:rPr>
              <a:t> &lt;&lt; sin(20.0/180*3.14159)*</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cos(20.0/180*3.14159)-</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cos(10.0/180*3.14159)/</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tan(10.0/180*3.14159)</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&lt;&lt;</a:t>
            </a:r>
            <a:r>
              <a:rPr lang="en-US" altLang="zh-CN" sz="1800" b="1" dirty="0" err="1">
                <a:latin typeface="Tahoma" pitchFamily="34" charset="0"/>
              </a:rPr>
              <a:t>endl</a:t>
            </a:r>
            <a:r>
              <a:rPr lang="en-US" altLang="zh-CN" sz="1800" b="1" dirty="0">
                <a:latin typeface="Tahoma" pitchFamily="34" charset="0"/>
              </a:rPr>
              <a:t>;</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	return 0; 			// </a:t>
            </a:r>
            <a:r>
              <a:rPr lang="zh-CN" altLang="en-US" sz="1800" b="1" dirty="0">
                <a:latin typeface="Tahoma" pitchFamily="34" charset="0"/>
              </a:rPr>
              <a:t>主函数结束</a:t>
            </a:r>
          </a:p>
          <a:p>
            <a:pPr>
              <a:lnSpc>
                <a:spcPct val="50000"/>
              </a:lnSpc>
              <a:spcBef>
                <a:spcPct val="20000"/>
              </a:spcBef>
              <a:buClr>
                <a:schemeClr val="folHlink"/>
              </a:buClr>
              <a:buSzPct val="110000"/>
              <a:buFont typeface="Wingdings" panose="05000000000000000000" pitchFamily="2" charset="2"/>
              <a:buNone/>
            </a:pPr>
            <a:r>
              <a:rPr lang="en-US" altLang="zh-CN" sz="1800" b="1" dirty="0">
                <a:latin typeface="Tahoma" pitchFamily="34" charset="0"/>
              </a:rPr>
              <a:t>}</a:t>
            </a:r>
          </a:p>
          <a:p>
            <a:pPr>
              <a:lnSpc>
                <a:spcPct val="50000"/>
              </a:lnSpc>
              <a:spcBef>
                <a:spcPct val="20000"/>
              </a:spcBef>
              <a:buClr>
                <a:schemeClr val="folHlink"/>
              </a:buClr>
              <a:buSzPct val="110000"/>
              <a:buFont typeface="Wingdings" panose="05000000000000000000" pitchFamily="2" charset="2"/>
              <a:buNone/>
            </a:pPr>
            <a:endParaRPr lang="zh-CN" altLang="en-US" b="1"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0438763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E222B6-6427-4953-9046-04570A727DF5}"/>
              </a:ext>
            </a:extLst>
          </p:cNvPr>
          <p:cNvSpPr>
            <a:spLocks noGrp="1"/>
          </p:cNvSpPr>
          <p:nvPr>
            <p:ph type="title"/>
          </p:nvPr>
        </p:nvSpPr>
        <p:spPr/>
        <p:txBody>
          <a:bodyPr/>
          <a:lstStyle/>
          <a:p>
            <a:r>
              <a:rPr lang="zh-CN" altLang="en-US" dirty="0"/>
              <a:t>程序说明</a:t>
            </a:r>
            <a:endParaRPr lang="en-US" dirty="0"/>
          </a:p>
        </p:txBody>
      </p:sp>
      <p:sp>
        <p:nvSpPr>
          <p:cNvPr id="7" name="Content Placeholder 6">
            <a:extLst>
              <a:ext uri="{FF2B5EF4-FFF2-40B4-BE49-F238E27FC236}">
                <a16:creationId xmlns:a16="http://schemas.microsoft.com/office/drawing/2014/main" id="{2F7CFD99-F519-477A-9E6C-D9EA56CA14D1}"/>
              </a:ext>
            </a:extLst>
          </p:cNvPr>
          <p:cNvSpPr>
            <a:spLocks noGrp="1"/>
          </p:cNvSpPr>
          <p:nvPr>
            <p:ph idx="1"/>
          </p:nvPr>
        </p:nvSpPr>
        <p:spPr/>
        <p:txBody>
          <a:bodyPr>
            <a:normAutofit fontScale="85000" lnSpcReduction="10000"/>
          </a:bodyPr>
          <a:lstStyle/>
          <a:p>
            <a:r>
              <a:rPr lang="zh-CN" altLang="en-US" dirty="0"/>
              <a:t>以符号“</a:t>
            </a:r>
            <a:r>
              <a:rPr lang="en-US" altLang="zh-CN" dirty="0">
                <a:solidFill>
                  <a:schemeClr val="accent1"/>
                </a:solidFill>
              </a:rPr>
              <a:t>#</a:t>
            </a:r>
            <a:r>
              <a:rPr lang="en-US" altLang="zh-CN" dirty="0"/>
              <a:t>”</a:t>
            </a:r>
            <a:r>
              <a:rPr lang="zh-CN" altLang="en-US" dirty="0"/>
              <a:t>开头的行，称为编译预处理行</a:t>
            </a:r>
          </a:p>
          <a:p>
            <a:r>
              <a:rPr lang="zh-CN" altLang="en-US" dirty="0"/>
              <a:t>“</a:t>
            </a:r>
            <a:r>
              <a:rPr lang="en-US" altLang="zh-CN" dirty="0"/>
              <a:t>#include” </a:t>
            </a:r>
            <a:r>
              <a:rPr lang="zh-CN" altLang="en-US" dirty="0"/>
              <a:t>称为文件预处理命令</a:t>
            </a:r>
          </a:p>
          <a:p>
            <a:r>
              <a:rPr lang="zh-CN" altLang="en-US" dirty="0"/>
              <a:t>“</a:t>
            </a:r>
            <a:r>
              <a:rPr lang="en-US" altLang="zh-CN" dirty="0"/>
              <a:t>#include &lt;iostream&gt;”</a:t>
            </a:r>
            <a:r>
              <a:rPr lang="zh-CN" altLang="en-US" dirty="0"/>
              <a:t>这条命令是让文件“</a:t>
            </a:r>
            <a:r>
              <a:rPr lang="en-US" altLang="zh-CN" dirty="0"/>
              <a:t>iostream”</a:t>
            </a:r>
            <a:r>
              <a:rPr lang="zh-CN" altLang="en-US" dirty="0"/>
              <a:t>的内容包含到新建的程序中去</a:t>
            </a:r>
          </a:p>
          <a:p>
            <a:r>
              <a:rPr lang="en-US" altLang="zh-CN" dirty="0"/>
              <a:t>iostream</a:t>
            </a:r>
            <a:r>
              <a:rPr lang="zh-CN" altLang="en-US" dirty="0"/>
              <a:t>是</a:t>
            </a:r>
            <a:r>
              <a:rPr lang="en-US" altLang="zh-CN" dirty="0"/>
              <a:t>C++</a:t>
            </a:r>
            <a:r>
              <a:rPr lang="zh-CN" altLang="en-US" dirty="0"/>
              <a:t>系统定义的一个 “头文件”，在这个头文件中设置了</a:t>
            </a:r>
            <a:r>
              <a:rPr lang="en-US" altLang="zh-CN" dirty="0"/>
              <a:t>C++</a:t>
            </a:r>
            <a:r>
              <a:rPr lang="zh-CN" altLang="en-US" dirty="0"/>
              <a:t>的输入</a:t>
            </a:r>
            <a:r>
              <a:rPr lang="en-US" altLang="zh-CN" dirty="0"/>
              <a:t>/</a:t>
            </a:r>
            <a:r>
              <a:rPr lang="zh-CN" altLang="en-US" dirty="0"/>
              <a:t>输出相关环境，定义了输入流</a:t>
            </a:r>
            <a:r>
              <a:rPr lang="en-US" altLang="zh-CN" dirty="0" err="1"/>
              <a:t>cin</a:t>
            </a:r>
            <a:r>
              <a:rPr lang="zh-CN" altLang="en-US" dirty="0"/>
              <a:t>和输出流 </a:t>
            </a:r>
            <a:r>
              <a:rPr lang="en-US" altLang="zh-CN" dirty="0" err="1"/>
              <a:t>cout</a:t>
            </a:r>
            <a:r>
              <a:rPr lang="zh-CN" altLang="en-US" dirty="0"/>
              <a:t>对象</a:t>
            </a:r>
          </a:p>
          <a:p>
            <a:r>
              <a:rPr lang="zh-CN" altLang="en-US" dirty="0"/>
              <a:t>“</a:t>
            </a:r>
            <a:r>
              <a:rPr lang="en-US" altLang="zh-CN" dirty="0"/>
              <a:t>#include&lt;</a:t>
            </a:r>
            <a:r>
              <a:rPr lang="en-US" altLang="zh-CN" dirty="0" err="1"/>
              <a:t>cmath</a:t>
            </a:r>
            <a:r>
              <a:rPr lang="en-US" altLang="zh-CN" dirty="0"/>
              <a:t>&gt;”</a:t>
            </a:r>
            <a:r>
              <a:rPr lang="zh-CN" altLang="en-US" dirty="0"/>
              <a:t>，这条命令是让系统中已经有的常用的数学函数包含到新建的程序中去</a:t>
            </a:r>
            <a:r>
              <a:rPr lang="en-US" altLang="zh-CN" dirty="0"/>
              <a:t>,</a:t>
            </a:r>
            <a:r>
              <a:rPr lang="zh-CN" altLang="en-US" dirty="0"/>
              <a:t>这样你才能使用正弦、余弦函数的公式。</a:t>
            </a:r>
          </a:p>
          <a:p>
            <a:endParaRPr lang="en-US" dirty="0"/>
          </a:p>
        </p:txBody>
      </p:sp>
      <p:sp>
        <p:nvSpPr>
          <p:cNvPr id="5" name="Slide Number Placeholder 4">
            <a:extLst>
              <a:ext uri="{FF2B5EF4-FFF2-40B4-BE49-F238E27FC236}">
                <a16:creationId xmlns:a16="http://schemas.microsoft.com/office/drawing/2014/main" id="{90B06795-4BF8-4F8F-8426-2E8EB565ED54}"/>
              </a:ext>
            </a:extLst>
          </p:cNvPr>
          <p:cNvSpPr>
            <a:spLocks noGrp="1"/>
          </p:cNvSpPr>
          <p:nvPr>
            <p:ph type="sldNum" sz="quarter" idx="12"/>
          </p:nvPr>
        </p:nvSpPr>
        <p:spPr/>
        <p:txBody>
          <a:bodyPr/>
          <a:lstStyle/>
          <a:p>
            <a:pPr>
              <a:defRPr/>
            </a:pPr>
            <a:fld id="{C80DC657-BB46-4EF7-9D66-BFB8C6F8FE07}" type="slidenum">
              <a:rPr lang="zh-CN" altLang="en-US" smtClean="0"/>
              <a:pPr>
                <a:defRPr/>
              </a:pPr>
              <a:t>24</a:t>
            </a:fld>
            <a:endParaRPr lang="en-US" altLang="zh-CN"/>
          </a:p>
        </p:txBody>
      </p:sp>
    </p:spTree>
    <p:extLst>
      <p:ext uri="{BB962C8B-B14F-4D97-AF65-F5344CB8AC3E}">
        <p14:creationId xmlns:p14="http://schemas.microsoft.com/office/powerpoint/2010/main" val="3573434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14A1-F111-4299-A35B-75380C136BF1}"/>
              </a:ext>
            </a:extLst>
          </p:cNvPr>
          <p:cNvSpPr>
            <a:spLocks noGrp="1"/>
          </p:cNvSpPr>
          <p:nvPr>
            <p:ph type="title"/>
          </p:nvPr>
        </p:nvSpPr>
        <p:spPr/>
        <p:txBody>
          <a:bodyPr/>
          <a:lstStyle/>
          <a:p>
            <a:r>
              <a:rPr lang="zh-CN" altLang="en-US" dirty="0"/>
              <a:t>程序说明（续）</a:t>
            </a:r>
            <a:endParaRPr lang="en-US" dirty="0"/>
          </a:p>
        </p:txBody>
      </p:sp>
      <p:sp>
        <p:nvSpPr>
          <p:cNvPr id="3" name="Content Placeholder 2">
            <a:extLst>
              <a:ext uri="{FF2B5EF4-FFF2-40B4-BE49-F238E27FC236}">
                <a16:creationId xmlns:a16="http://schemas.microsoft.com/office/drawing/2014/main" id="{2BDB8444-DC4D-4375-A92B-02047CFD8026}"/>
              </a:ext>
            </a:extLst>
          </p:cNvPr>
          <p:cNvSpPr>
            <a:spLocks noGrp="1"/>
          </p:cNvSpPr>
          <p:nvPr>
            <p:ph idx="1"/>
          </p:nvPr>
        </p:nvSpPr>
        <p:spPr/>
        <p:txBody>
          <a:bodyPr>
            <a:normAutofit lnSpcReduction="10000"/>
          </a:bodyPr>
          <a:lstStyle/>
          <a:p>
            <a:r>
              <a:rPr lang="en-US" altLang="zh-CN" dirty="0">
                <a:latin typeface="Arial" panose="020B0604020202020204" pitchFamily="34" charset="0"/>
              </a:rPr>
              <a:t>“</a:t>
            </a:r>
            <a:r>
              <a:rPr lang="en-US" altLang="zh-CN" dirty="0"/>
              <a:t>using namespace</a:t>
            </a:r>
            <a:r>
              <a:rPr lang="en-US" altLang="zh-CN" dirty="0">
                <a:latin typeface="Arial" panose="020B0604020202020204" pitchFamily="34" charset="0"/>
              </a:rPr>
              <a:t>”</a:t>
            </a:r>
            <a:r>
              <a:rPr lang="zh-CN" altLang="en-US" dirty="0"/>
              <a:t>称为使用名字空间命令，是为了避免同名冲突而引入的，</a:t>
            </a:r>
            <a:r>
              <a:rPr lang="en-US" altLang="zh-CN" dirty="0" err="1"/>
              <a:t>std</a:t>
            </a:r>
            <a:r>
              <a:rPr lang="zh-CN" altLang="en-US" dirty="0"/>
              <a:t>是</a:t>
            </a:r>
            <a:r>
              <a:rPr lang="en-US" altLang="zh-CN" dirty="0"/>
              <a:t>C++</a:t>
            </a:r>
            <a:r>
              <a:rPr lang="zh-CN" altLang="en-US" dirty="0"/>
              <a:t>自带的一个名字空间，它定义了</a:t>
            </a:r>
            <a:r>
              <a:rPr lang="en-US" altLang="zh-CN" dirty="0"/>
              <a:t>C++</a:t>
            </a:r>
            <a:r>
              <a:rPr lang="zh-CN" altLang="en-US" dirty="0"/>
              <a:t>的库标识符，如</a:t>
            </a:r>
            <a:r>
              <a:rPr lang="en-US" altLang="zh-CN" dirty="0" err="1"/>
              <a:t>cout</a:t>
            </a:r>
            <a:r>
              <a:rPr lang="zh-CN" altLang="en-US" dirty="0"/>
              <a:t>等</a:t>
            </a:r>
          </a:p>
          <a:p>
            <a:r>
              <a:rPr lang="en-US" altLang="zh-CN" dirty="0"/>
              <a:t>main( )</a:t>
            </a:r>
            <a:r>
              <a:rPr lang="zh-CN" altLang="en-US" dirty="0"/>
              <a:t>是每一个</a:t>
            </a:r>
            <a:r>
              <a:rPr lang="en-US" altLang="zh-CN" dirty="0"/>
              <a:t>C++</a:t>
            </a:r>
            <a:r>
              <a:rPr lang="zh-CN" altLang="en-US" dirty="0"/>
              <a:t>程序都必须有的，称为主函数。你可以把它看成是程序的入口。在 </a:t>
            </a:r>
            <a:r>
              <a:rPr lang="en-US" altLang="zh-CN" dirty="0"/>
              <a:t>main </a:t>
            </a:r>
            <a:r>
              <a:rPr lang="zh-CN" altLang="en-US" dirty="0"/>
              <a:t>面前的</a:t>
            </a:r>
            <a:r>
              <a:rPr lang="en-US" altLang="zh-CN" dirty="0" err="1"/>
              <a:t>int</a:t>
            </a:r>
            <a:r>
              <a:rPr lang="zh-CN" altLang="en-US" dirty="0"/>
              <a:t>是标准</a:t>
            </a:r>
            <a:r>
              <a:rPr lang="en-US" altLang="zh-CN" dirty="0"/>
              <a:t>C++</a:t>
            </a:r>
            <a:r>
              <a:rPr lang="zh-CN" altLang="en-US" dirty="0"/>
              <a:t>所提倡的，这样做，需要在主函数结束前加一行代码：</a:t>
            </a:r>
            <a:r>
              <a:rPr lang="en-US" altLang="zh-CN" dirty="0"/>
              <a:t>return 0;</a:t>
            </a:r>
            <a:endParaRPr lang="zh-CN" altLang="en-US" dirty="0"/>
          </a:p>
          <a:p>
            <a:endParaRPr lang="en-US" dirty="0"/>
          </a:p>
        </p:txBody>
      </p:sp>
      <p:sp>
        <p:nvSpPr>
          <p:cNvPr id="4" name="Slide Number Placeholder 3">
            <a:extLst>
              <a:ext uri="{FF2B5EF4-FFF2-40B4-BE49-F238E27FC236}">
                <a16:creationId xmlns:a16="http://schemas.microsoft.com/office/drawing/2014/main" id="{C6E99E93-F6A1-447C-94D4-06EFBA8B649C}"/>
              </a:ext>
            </a:extLst>
          </p:cNvPr>
          <p:cNvSpPr>
            <a:spLocks noGrp="1"/>
          </p:cNvSpPr>
          <p:nvPr>
            <p:ph type="sldNum" sz="quarter" idx="12"/>
          </p:nvPr>
        </p:nvSpPr>
        <p:spPr/>
        <p:txBody>
          <a:bodyPr/>
          <a:lstStyle/>
          <a:p>
            <a:fld id="{4598DDAA-4BC0-47E6-98AA-032E6537915F}" type="slidenum">
              <a:rPr lang="zh-CN" altLang="en-US" smtClean="0"/>
              <a:pPr/>
              <a:t>25</a:t>
            </a:fld>
            <a:endParaRPr lang="en-US" altLang="zh-CN"/>
          </a:p>
        </p:txBody>
      </p:sp>
    </p:spTree>
    <p:extLst>
      <p:ext uri="{BB962C8B-B14F-4D97-AF65-F5344CB8AC3E}">
        <p14:creationId xmlns:p14="http://schemas.microsoft.com/office/powerpoint/2010/main" val="2391419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14A1-F111-4299-A35B-75380C136BF1}"/>
              </a:ext>
            </a:extLst>
          </p:cNvPr>
          <p:cNvSpPr>
            <a:spLocks noGrp="1"/>
          </p:cNvSpPr>
          <p:nvPr>
            <p:ph type="title"/>
          </p:nvPr>
        </p:nvSpPr>
        <p:spPr/>
        <p:txBody>
          <a:bodyPr/>
          <a:lstStyle/>
          <a:p>
            <a:r>
              <a:rPr lang="zh-CN" altLang="en-US" dirty="0"/>
              <a:t>程序说明（续）</a:t>
            </a:r>
            <a:endParaRPr lang="en-US" dirty="0"/>
          </a:p>
        </p:txBody>
      </p:sp>
      <p:sp>
        <p:nvSpPr>
          <p:cNvPr id="3" name="Content Placeholder 2">
            <a:extLst>
              <a:ext uri="{FF2B5EF4-FFF2-40B4-BE49-F238E27FC236}">
                <a16:creationId xmlns:a16="http://schemas.microsoft.com/office/drawing/2014/main" id="{2BDB8444-DC4D-4375-A92B-02047CFD8026}"/>
              </a:ext>
            </a:extLst>
          </p:cNvPr>
          <p:cNvSpPr>
            <a:spLocks noGrp="1"/>
          </p:cNvSpPr>
          <p:nvPr>
            <p:ph idx="1"/>
          </p:nvPr>
        </p:nvSpPr>
        <p:spPr/>
        <p:txBody>
          <a:bodyPr>
            <a:normAutofit fontScale="85000" lnSpcReduction="10000"/>
          </a:bodyPr>
          <a:lstStyle/>
          <a:p>
            <a:r>
              <a:rPr lang="zh-CN" altLang="en-US" dirty="0"/>
              <a:t>关于 </a:t>
            </a:r>
            <a:r>
              <a:rPr lang="en-US" altLang="zh-CN" dirty="0"/>
              <a:t>main( )</a:t>
            </a:r>
            <a:r>
              <a:rPr lang="zh-CN" altLang="en-US" dirty="0"/>
              <a:t>主函数的详细说明将在后面的章节中介绍。在这个计算三角函数的程序中实际上只有一行代码，开头是 </a:t>
            </a:r>
            <a:r>
              <a:rPr lang="en-US" altLang="zh-CN" dirty="0"/>
              <a:t>out &lt;&lt;</a:t>
            </a:r>
            <a:r>
              <a:rPr lang="zh-CN" altLang="en-US" dirty="0"/>
              <a:t>，中间是三角函数算式，结尾是 </a:t>
            </a:r>
            <a:r>
              <a:rPr lang="en-US" altLang="zh-CN" dirty="0"/>
              <a:t>&lt;&lt; </a:t>
            </a:r>
            <a:r>
              <a:rPr lang="en-US" altLang="zh-CN" dirty="0" err="1"/>
              <a:t>endl</a:t>
            </a:r>
            <a:r>
              <a:rPr lang="zh-CN" altLang="en-US" dirty="0"/>
              <a:t>。按照这种模式，两头不动，你只要改变中间部分就可以计算任何算式（当然是</a:t>
            </a:r>
            <a:r>
              <a:rPr lang="en-US" altLang="zh-CN" dirty="0" err="1"/>
              <a:t>cmath</a:t>
            </a:r>
            <a:r>
              <a:rPr lang="zh-CN" altLang="en-US" dirty="0"/>
              <a:t>支持的才行）</a:t>
            </a:r>
          </a:p>
          <a:p>
            <a:r>
              <a:rPr lang="en-US" altLang="zh-CN" dirty="0" err="1"/>
              <a:t>cout</a:t>
            </a:r>
            <a:r>
              <a:rPr lang="zh-CN" altLang="en-US" dirty="0"/>
              <a:t>是系统的关键字，代表标准输出的流设备，其后的符号</a:t>
            </a:r>
            <a:r>
              <a:rPr lang="en-US" altLang="zh-CN" dirty="0"/>
              <a:t>&lt;&lt; </a:t>
            </a:r>
            <a:r>
              <a:rPr lang="zh-CN" altLang="en-US" dirty="0"/>
              <a:t>表示输出操作，可将其右侧的数据送至显示器上。在这个程序中</a:t>
            </a:r>
            <a:r>
              <a:rPr lang="zh-CN" altLang="en-US" dirty="0">
                <a:latin typeface="Arial" panose="020B0604020202020204" pitchFamily="34" charset="0"/>
              </a:rPr>
              <a:t>“</a:t>
            </a:r>
            <a:r>
              <a:rPr lang="en-US" altLang="zh-CN" dirty="0" err="1"/>
              <a:t>cout</a:t>
            </a:r>
            <a:r>
              <a:rPr lang="en-US" altLang="zh-CN" dirty="0"/>
              <a:t>&lt;&lt;  </a:t>
            </a:r>
            <a:r>
              <a:rPr lang="en-US" altLang="zh-CN" dirty="0">
                <a:latin typeface="Arial" panose="020B0604020202020204" pitchFamily="34" charset="0"/>
              </a:rPr>
              <a:t>”</a:t>
            </a:r>
            <a:r>
              <a:rPr lang="zh-CN" altLang="en-US" dirty="0"/>
              <a:t>的右侧就是三角函数算式的数值。</a:t>
            </a:r>
            <a:r>
              <a:rPr lang="zh-CN" altLang="en-US" dirty="0">
                <a:latin typeface="Arial" panose="020B0604020202020204" pitchFamily="34" charset="0"/>
              </a:rPr>
              <a:t>“</a:t>
            </a:r>
            <a:r>
              <a:rPr lang="en-US" altLang="zh-CN" dirty="0"/>
              <a:t>&lt;&lt;</a:t>
            </a:r>
            <a:r>
              <a:rPr lang="en-US" altLang="zh-CN" dirty="0" err="1"/>
              <a:t>endl</a:t>
            </a:r>
            <a:r>
              <a:rPr lang="en-US" altLang="zh-CN" dirty="0"/>
              <a:t>  </a:t>
            </a:r>
            <a:r>
              <a:rPr lang="en-US" altLang="zh-CN" dirty="0">
                <a:latin typeface="Arial" panose="020B0604020202020204" pitchFamily="34" charset="0"/>
              </a:rPr>
              <a:t>”</a:t>
            </a:r>
            <a:r>
              <a:rPr lang="zh-CN" altLang="en-US" dirty="0"/>
              <a:t>表示在屏幕显示计算结果之后，换一行。</a:t>
            </a:r>
          </a:p>
          <a:p>
            <a:endParaRPr lang="en-US" dirty="0"/>
          </a:p>
        </p:txBody>
      </p:sp>
      <p:sp>
        <p:nvSpPr>
          <p:cNvPr id="4" name="Slide Number Placeholder 3">
            <a:extLst>
              <a:ext uri="{FF2B5EF4-FFF2-40B4-BE49-F238E27FC236}">
                <a16:creationId xmlns:a16="http://schemas.microsoft.com/office/drawing/2014/main" id="{C6E99E93-F6A1-447C-94D4-06EFBA8B649C}"/>
              </a:ext>
            </a:extLst>
          </p:cNvPr>
          <p:cNvSpPr>
            <a:spLocks noGrp="1"/>
          </p:cNvSpPr>
          <p:nvPr>
            <p:ph type="sldNum" sz="quarter" idx="12"/>
          </p:nvPr>
        </p:nvSpPr>
        <p:spPr/>
        <p:txBody>
          <a:bodyPr/>
          <a:lstStyle/>
          <a:p>
            <a:fld id="{4598DDAA-4BC0-47E6-98AA-032E6537915F}" type="slidenum">
              <a:rPr lang="zh-CN" altLang="en-US" smtClean="0"/>
              <a:pPr/>
              <a:t>26</a:t>
            </a:fld>
            <a:endParaRPr lang="en-US" altLang="zh-CN"/>
          </a:p>
        </p:txBody>
      </p:sp>
    </p:spTree>
    <p:extLst>
      <p:ext uri="{BB962C8B-B14F-4D97-AF65-F5344CB8AC3E}">
        <p14:creationId xmlns:p14="http://schemas.microsoft.com/office/powerpoint/2010/main" val="122352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411F-E6B8-4500-B1CF-139D0766B2DB}"/>
              </a:ext>
            </a:extLst>
          </p:cNvPr>
          <p:cNvSpPr>
            <a:spLocks noGrp="1"/>
          </p:cNvSpPr>
          <p:nvPr>
            <p:ph type="title"/>
          </p:nvPr>
        </p:nvSpPr>
        <p:spPr/>
        <p:txBody>
          <a:bodyPr/>
          <a:lstStyle/>
          <a:p>
            <a:r>
              <a:rPr lang="zh-CN" altLang="en-US" dirty="0"/>
              <a:t>输出流对象</a:t>
            </a:r>
            <a:r>
              <a:rPr lang="en-US" altLang="zh-CN" dirty="0"/>
              <a:t>COUT</a:t>
            </a:r>
            <a:endParaRPr lang="en-US" dirty="0"/>
          </a:p>
        </p:txBody>
      </p:sp>
      <p:sp>
        <p:nvSpPr>
          <p:cNvPr id="3" name="Content Placeholder 2">
            <a:extLst>
              <a:ext uri="{FF2B5EF4-FFF2-40B4-BE49-F238E27FC236}">
                <a16:creationId xmlns:a16="http://schemas.microsoft.com/office/drawing/2014/main" id="{D4D06269-7413-40ED-AD37-645F9E6DDBA4}"/>
              </a:ext>
            </a:extLst>
          </p:cNvPr>
          <p:cNvSpPr>
            <a:spLocks noGrp="1"/>
          </p:cNvSpPr>
          <p:nvPr>
            <p:ph idx="1"/>
          </p:nvPr>
        </p:nvSpPr>
        <p:spPr/>
        <p:txBody>
          <a:bodyPr>
            <a:normAutofit fontScale="92500" lnSpcReduction="10000"/>
          </a:bodyPr>
          <a:lstStyle/>
          <a:p>
            <a:r>
              <a:rPr lang="en-US" altLang="zh-CN" dirty="0"/>
              <a:t>C++</a:t>
            </a:r>
            <a:r>
              <a:rPr lang="zh-CN" altLang="en-US" dirty="0"/>
              <a:t>中引入术语流（</a:t>
            </a:r>
            <a:r>
              <a:rPr lang="en-US" altLang="zh-CN" dirty="0"/>
              <a:t> stream </a:t>
            </a:r>
            <a:r>
              <a:rPr lang="zh-CN" altLang="en-US" dirty="0"/>
              <a:t>），指的是来自设备或传给设备的一个数据流。</a:t>
            </a:r>
          </a:p>
          <a:p>
            <a:r>
              <a:rPr lang="en-US" altLang="zh-CN" dirty="0" err="1"/>
              <a:t>cout</a:t>
            </a:r>
            <a:r>
              <a:rPr lang="zh-CN" altLang="en-US" dirty="0"/>
              <a:t>表示输出流对象，它是输入输出流库的一部分。与</a:t>
            </a:r>
            <a:r>
              <a:rPr lang="en-US" altLang="zh-CN" dirty="0" err="1"/>
              <a:t>cout</a:t>
            </a:r>
            <a:r>
              <a:rPr lang="en-US" altLang="zh-CN" dirty="0"/>
              <a:t> </a:t>
            </a:r>
            <a:r>
              <a:rPr lang="zh-CN" altLang="en-US" dirty="0"/>
              <a:t>相关联的设备是显示器。</a:t>
            </a:r>
            <a:endParaRPr lang="en-US" altLang="zh-CN" dirty="0"/>
          </a:p>
          <a:p>
            <a:r>
              <a:rPr lang="zh-CN" altLang="en-US" dirty="0"/>
              <a:t>在程序中有了</a:t>
            </a:r>
            <a:r>
              <a:rPr lang="en-US" altLang="zh-CN" dirty="0" err="1"/>
              <a:t>cout</a:t>
            </a:r>
            <a:r>
              <a:rPr lang="zh-CN" altLang="en-US" dirty="0"/>
              <a:t>，就有了将数据流传到显示器的条件。用插入操作符 </a:t>
            </a:r>
            <a:r>
              <a:rPr lang="zh-CN" altLang="en-US" dirty="0">
                <a:latin typeface="Arial" panose="020B0604020202020204" pitchFamily="34" charset="0"/>
              </a:rPr>
              <a:t>“</a:t>
            </a:r>
            <a:r>
              <a:rPr lang="en-US" altLang="zh-CN" dirty="0">
                <a:solidFill>
                  <a:schemeClr val="accent1"/>
                </a:solidFill>
              </a:rPr>
              <a:t>&lt;&lt;</a:t>
            </a:r>
            <a:r>
              <a:rPr lang="en-US" altLang="zh-CN" dirty="0">
                <a:latin typeface="Arial" panose="020B0604020202020204" pitchFamily="34" charset="0"/>
              </a:rPr>
              <a:t>”</a:t>
            </a:r>
            <a:r>
              <a:rPr lang="en-US" altLang="zh-CN" dirty="0"/>
              <a:t> </a:t>
            </a:r>
            <a:r>
              <a:rPr lang="zh-CN" altLang="en-US" dirty="0"/>
              <a:t>将其后的数据插入该流中去。比如下面的两条语句</a:t>
            </a:r>
            <a:endParaRPr lang="en-US" altLang="zh-CN" dirty="0"/>
          </a:p>
          <a:p>
            <a:pPr lvl="1"/>
            <a:r>
              <a:rPr lang="en-US" altLang="zh-CN" dirty="0" err="1">
                <a:solidFill>
                  <a:srgbClr val="0070C0"/>
                </a:solidFill>
              </a:rPr>
              <a:t>cout</a:t>
            </a:r>
            <a:r>
              <a:rPr lang="en-US" altLang="zh-CN" dirty="0">
                <a:solidFill>
                  <a:srgbClr val="0070C0"/>
                </a:solidFill>
              </a:rPr>
              <a:t> &lt;&lt; "Welcome to RUC!";</a:t>
            </a:r>
          </a:p>
          <a:p>
            <a:pPr lvl="1"/>
            <a:r>
              <a:rPr lang="en-US" altLang="zh-CN" dirty="0" err="1">
                <a:solidFill>
                  <a:srgbClr val="0070C0"/>
                </a:solidFill>
              </a:rPr>
              <a:t>cout</a:t>
            </a:r>
            <a:r>
              <a:rPr lang="en-US" altLang="zh-CN" dirty="0">
                <a:solidFill>
                  <a:srgbClr val="0070C0"/>
                </a:solidFill>
              </a:rPr>
              <a:t> &lt;&lt; </a:t>
            </a:r>
            <a:r>
              <a:rPr lang="en-US" altLang="zh-CN" dirty="0" err="1">
                <a:solidFill>
                  <a:srgbClr val="0070C0"/>
                </a:solidFill>
              </a:rPr>
              <a:t>endl</a:t>
            </a:r>
            <a:r>
              <a:rPr lang="en-US" altLang="zh-CN" dirty="0">
                <a:solidFill>
                  <a:srgbClr val="0070C0"/>
                </a:solidFill>
              </a:rPr>
              <a:t>;</a:t>
            </a:r>
            <a:endParaRPr lang="zh-CN" altLang="en-US" dirty="0">
              <a:solidFill>
                <a:srgbClr val="0070C0"/>
              </a:solidFill>
            </a:endParaRPr>
          </a:p>
        </p:txBody>
      </p:sp>
      <p:sp>
        <p:nvSpPr>
          <p:cNvPr id="4" name="Slide Number Placeholder 3">
            <a:extLst>
              <a:ext uri="{FF2B5EF4-FFF2-40B4-BE49-F238E27FC236}">
                <a16:creationId xmlns:a16="http://schemas.microsoft.com/office/drawing/2014/main" id="{D75B56A3-3E2B-4B99-AC60-CF206D143D96}"/>
              </a:ext>
            </a:extLst>
          </p:cNvPr>
          <p:cNvSpPr>
            <a:spLocks noGrp="1"/>
          </p:cNvSpPr>
          <p:nvPr>
            <p:ph type="sldNum" sz="quarter" idx="12"/>
          </p:nvPr>
        </p:nvSpPr>
        <p:spPr/>
        <p:txBody>
          <a:bodyPr/>
          <a:lstStyle/>
          <a:p>
            <a:fld id="{4598DDAA-4BC0-47E6-98AA-032E6537915F}" type="slidenum">
              <a:rPr lang="zh-CN" altLang="en-US" smtClean="0"/>
              <a:pPr/>
              <a:t>27</a:t>
            </a:fld>
            <a:endParaRPr lang="en-US" altLang="zh-CN"/>
          </a:p>
        </p:txBody>
      </p:sp>
    </p:spTree>
    <p:extLst>
      <p:ext uri="{BB962C8B-B14F-4D97-AF65-F5344CB8AC3E}">
        <p14:creationId xmlns:p14="http://schemas.microsoft.com/office/powerpoint/2010/main" val="2520694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BB025939-810C-4D66-A1F7-DE63C625C552}"/>
              </a:ext>
            </a:extLst>
          </p:cNvPr>
          <p:cNvSpPr>
            <a:spLocks noGrp="1"/>
          </p:cNvSpPr>
          <p:nvPr>
            <p:ph type="sldNum" sz="quarter" idx="12"/>
          </p:nvPr>
        </p:nvSpPr>
        <p:spPr/>
        <p:txBody>
          <a:bodyPr/>
          <a:lstStyle/>
          <a:p>
            <a:fld id="{C5719653-DF70-439E-8966-F14584232F5F}" type="slidenum">
              <a:rPr lang="zh-CN" altLang="en-US"/>
              <a:pPr/>
              <a:t>28</a:t>
            </a:fld>
            <a:endParaRPr lang="en-US" altLang="zh-CN"/>
          </a:p>
        </p:txBody>
      </p:sp>
      <p:sp>
        <p:nvSpPr>
          <p:cNvPr id="151554" name="Rectangle 2">
            <a:extLst>
              <a:ext uri="{FF2B5EF4-FFF2-40B4-BE49-F238E27FC236}">
                <a16:creationId xmlns:a16="http://schemas.microsoft.com/office/drawing/2014/main" id="{D04DD838-0BDB-4176-8E13-1F4B7D386794}"/>
              </a:ext>
            </a:extLst>
          </p:cNvPr>
          <p:cNvSpPr>
            <a:spLocks noChangeArrowheads="1"/>
          </p:cNvSpPr>
          <p:nvPr/>
        </p:nvSpPr>
        <p:spPr bwMode="auto">
          <a:xfrm>
            <a:off x="250825" y="620713"/>
            <a:ext cx="8604250"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20000"/>
              </a:spcBef>
              <a:buClr>
                <a:schemeClr val="tx2"/>
              </a:buClr>
              <a:buSzPct val="75000"/>
              <a:buFont typeface="Wingdings" panose="05000000000000000000" pitchFamily="2" charset="2"/>
              <a:buNone/>
            </a:pPr>
            <a:r>
              <a:rPr lang="zh-CN" altLang="en-US" sz="2800" b="1" dirty="0">
                <a:ea typeface="黑体" panose="02010609060101010101" pitchFamily="49" charset="-122"/>
              </a:rPr>
              <a:t>	可以用下图来说明，放在引号“ ”中的字符串</a:t>
            </a:r>
            <a:r>
              <a:rPr lang="en-US" altLang="zh-CN" sz="2800" b="1" dirty="0">
                <a:solidFill>
                  <a:srgbClr val="0070C0"/>
                </a:solidFill>
                <a:ea typeface="黑体" panose="02010609060101010101" pitchFamily="49" charset="-122"/>
              </a:rPr>
              <a:t>welcome  to  RUC </a:t>
            </a:r>
            <a:r>
              <a:rPr lang="zh-CN" altLang="en-US" sz="2800" b="1" dirty="0">
                <a:ea typeface="黑体" panose="02010609060101010101" pitchFamily="49" charset="-122"/>
              </a:rPr>
              <a:t>是要给显示器设备的数据，用插入操作符将其传至显示设备上， </a:t>
            </a:r>
            <a:r>
              <a:rPr lang="en-US" altLang="zh-CN" sz="2800" b="1" dirty="0" err="1">
                <a:solidFill>
                  <a:schemeClr val="tx2"/>
                </a:solidFill>
                <a:ea typeface="黑体" panose="02010609060101010101" pitchFamily="49" charset="-122"/>
              </a:rPr>
              <a:t>endl</a:t>
            </a:r>
            <a:r>
              <a:rPr lang="en-US" altLang="zh-CN" sz="2800" b="1" dirty="0">
                <a:ea typeface="黑体" panose="02010609060101010101" pitchFamily="49" charset="-122"/>
              </a:rPr>
              <a:t> </a:t>
            </a:r>
            <a:r>
              <a:rPr lang="zh-CN" altLang="en-US" sz="2800" b="1" dirty="0">
                <a:ea typeface="黑体" panose="02010609060101010101" pitchFamily="49" charset="-122"/>
              </a:rPr>
              <a:t>字符串之后插入回车，直接将字符串写到屏幕上。</a:t>
            </a:r>
            <a:endParaRPr lang="en-US" altLang="zh-CN" sz="2800" b="1" dirty="0">
              <a:ea typeface="黑体" panose="02010609060101010101" pitchFamily="49" charset="-122"/>
            </a:endParaRPr>
          </a:p>
        </p:txBody>
      </p:sp>
      <p:grpSp>
        <p:nvGrpSpPr>
          <p:cNvPr id="151556" name="Group 4">
            <a:extLst>
              <a:ext uri="{FF2B5EF4-FFF2-40B4-BE49-F238E27FC236}">
                <a16:creationId xmlns:a16="http://schemas.microsoft.com/office/drawing/2014/main" id="{678E7FA9-2DC5-452D-8586-B9ADCEB26AB3}"/>
              </a:ext>
            </a:extLst>
          </p:cNvPr>
          <p:cNvGrpSpPr>
            <a:grpSpLocks/>
          </p:cNvGrpSpPr>
          <p:nvPr/>
        </p:nvGrpSpPr>
        <p:grpSpPr bwMode="auto">
          <a:xfrm>
            <a:off x="533940" y="3370262"/>
            <a:ext cx="7993062" cy="2519363"/>
            <a:chOff x="340" y="1888"/>
            <a:chExt cx="5035" cy="1587"/>
          </a:xfrm>
        </p:grpSpPr>
        <p:sp>
          <p:nvSpPr>
            <p:cNvPr id="151557" name="computr1">
              <a:extLst>
                <a:ext uri="{FF2B5EF4-FFF2-40B4-BE49-F238E27FC236}">
                  <a16:creationId xmlns:a16="http://schemas.microsoft.com/office/drawing/2014/main" id="{E60A6C94-3EDA-4FB9-9EEF-9C605E01B728}"/>
                </a:ext>
              </a:extLst>
            </p:cNvPr>
            <p:cNvSpPr>
              <a:spLocks noEditPoints="1" noChangeArrowheads="1"/>
            </p:cNvSpPr>
            <p:nvPr/>
          </p:nvSpPr>
          <p:spPr bwMode="auto">
            <a:xfrm>
              <a:off x="340" y="1888"/>
              <a:ext cx="1633" cy="158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C0C0C0">
                <a:alpha val="70000"/>
              </a:srgbClr>
            </a:solidFill>
            <a:ln w="12700">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buClr>
                  <a:schemeClr val="tx2"/>
                </a:buClr>
                <a:buSzPct val="75000"/>
                <a:buFont typeface="Wingdings" panose="05000000000000000000" pitchFamily="2" charset="2"/>
                <a:buNone/>
              </a:pPr>
              <a:r>
                <a:rPr lang="en-US" altLang="zh-CN" sz="1800" b="1">
                  <a:solidFill>
                    <a:schemeClr val="bg2"/>
                  </a:solidFill>
                </a:rPr>
                <a:t>welcome to RUC</a:t>
              </a:r>
              <a:endParaRPr lang="en-US" altLang="zh-CN" sz="1800" b="1">
                <a:solidFill>
                  <a:schemeClr val="bg2"/>
                </a:solidFill>
                <a:ea typeface="黑体" panose="02010609060101010101" pitchFamily="49" charset="-122"/>
              </a:endParaRPr>
            </a:p>
          </p:txBody>
        </p:sp>
        <p:sp>
          <p:nvSpPr>
            <p:cNvPr id="151558" name="Line 6">
              <a:extLst>
                <a:ext uri="{FF2B5EF4-FFF2-40B4-BE49-F238E27FC236}">
                  <a16:creationId xmlns:a16="http://schemas.microsoft.com/office/drawing/2014/main" id="{48F65BE5-76B0-4653-AF0A-C396F2AFB45B}"/>
                </a:ext>
              </a:extLst>
            </p:cNvPr>
            <p:cNvSpPr>
              <a:spLocks noChangeShapeType="1"/>
            </p:cNvSpPr>
            <p:nvPr/>
          </p:nvSpPr>
          <p:spPr bwMode="auto">
            <a:xfrm flipH="1">
              <a:off x="1791" y="2205"/>
              <a:ext cx="454" cy="0"/>
            </a:xfrm>
            <a:prstGeom prst="line">
              <a:avLst/>
            </a:prstGeom>
            <a:noFill/>
            <a:ln w="254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59" name="Oval 7">
              <a:extLst>
                <a:ext uri="{FF2B5EF4-FFF2-40B4-BE49-F238E27FC236}">
                  <a16:creationId xmlns:a16="http://schemas.microsoft.com/office/drawing/2014/main" id="{F42A0C4A-26F1-4573-B653-817C68289C41}"/>
                </a:ext>
              </a:extLst>
            </p:cNvPr>
            <p:cNvSpPr>
              <a:spLocks noChangeArrowheads="1"/>
            </p:cNvSpPr>
            <p:nvPr/>
          </p:nvSpPr>
          <p:spPr bwMode="auto">
            <a:xfrm>
              <a:off x="2245" y="1979"/>
              <a:ext cx="680" cy="454"/>
            </a:xfrm>
            <a:prstGeom prst="ellipse">
              <a:avLst/>
            </a:prstGeom>
            <a:solidFill>
              <a:srgbClr val="C0C0C0">
                <a:alpha val="70000"/>
              </a:srgbClr>
            </a:solidFill>
            <a:ln w="12700" cap="sq"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20000"/>
                </a:spcBef>
                <a:buClr>
                  <a:schemeClr val="tx2"/>
                </a:buClr>
                <a:buSzPct val="75000"/>
                <a:buFont typeface="Wingdings" panose="05000000000000000000" pitchFamily="2" charset="2"/>
                <a:buNone/>
              </a:pPr>
              <a:r>
                <a:rPr lang="en-US" altLang="zh-CN" sz="2800" b="1" dirty="0" err="1">
                  <a:ea typeface="黑体" panose="02010609060101010101" pitchFamily="49" charset="-122"/>
                </a:rPr>
                <a:t>cout</a:t>
              </a:r>
              <a:endParaRPr lang="en-US" altLang="zh-CN" sz="2800" b="1" dirty="0">
                <a:ea typeface="黑体" panose="02010609060101010101" pitchFamily="49" charset="-122"/>
              </a:endParaRPr>
            </a:p>
          </p:txBody>
        </p:sp>
        <p:sp>
          <p:nvSpPr>
            <p:cNvPr id="151560" name="Line 8">
              <a:extLst>
                <a:ext uri="{FF2B5EF4-FFF2-40B4-BE49-F238E27FC236}">
                  <a16:creationId xmlns:a16="http://schemas.microsoft.com/office/drawing/2014/main" id="{1D2C8E37-331A-4762-BC14-ED7E2CD8AECD}"/>
                </a:ext>
              </a:extLst>
            </p:cNvPr>
            <p:cNvSpPr>
              <a:spLocks noChangeShapeType="1"/>
            </p:cNvSpPr>
            <p:nvPr/>
          </p:nvSpPr>
          <p:spPr bwMode="auto">
            <a:xfrm flipH="1">
              <a:off x="2925" y="2205"/>
              <a:ext cx="454" cy="0"/>
            </a:xfrm>
            <a:prstGeom prst="line">
              <a:avLst/>
            </a:prstGeom>
            <a:noFill/>
            <a:ln w="254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1" name="Text Box 9">
              <a:extLst>
                <a:ext uri="{FF2B5EF4-FFF2-40B4-BE49-F238E27FC236}">
                  <a16:creationId xmlns:a16="http://schemas.microsoft.com/office/drawing/2014/main" id="{8375FAB9-34A1-479A-BD70-CA93C2192624}"/>
                </a:ext>
              </a:extLst>
            </p:cNvPr>
            <p:cNvSpPr txBox="1">
              <a:spLocks noChangeArrowheads="1"/>
            </p:cNvSpPr>
            <p:nvPr/>
          </p:nvSpPr>
          <p:spPr bwMode="auto">
            <a:xfrm>
              <a:off x="3379" y="2069"/>
              <a:ext cx="454" cy="308"/>
            </a:xfrm>
            <a:prstGeom prst="rect">
              <a:avLst/>
            </a:prstGeom>
            <a:solidFill>
              <a:srgbClr val="C0C0C0">
                <a:alpha val="70000"/>
              </a:srgbClr>
            </a:solidFill>
            <a:ln w="12700" cap="sq"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2"/>
                </a:buClr>
                <a:buSzPct val="75000"/>
                <a:buFont typeface="Wingdings" panose="05000000000000000000" pitchFamily="2" charset="2"/>
                <a:buNone/>
              </a:pPr>
              <a:r>
                <a:rPr lang="en-US" altLang="zh-CN" sz="2800" b="1">
                  <a:ea typeface="黑体" panose="02010609060101010101" pitchFamily="49" charset="-122"/>
                </a:rPr>
                <a:t>&lt;&lt;</a:t>
              </a:r>
            </a:p>
          </p:txBody>
        </p:sp>
        <p:sp>
          <p:nvSpPr>
            <p:cNvPr id="151562" name="Line 10">
              <a:extLst>
                <a:ext uri="{FF2B5EF4-FFF2-40B4-BE49-F238E27FC236}">
                  <a16:creationId xmlns:a16="http://schemas.microsoft.com/office/drawing/2014/main" id="{22FB377F-6F59-4342-9D58-420CCCEE9F34}"/>
                </a:ext>
              </a:extLst>
            </p:cNvPr>
            <p:cNvSpPr>
              <a:spLocks noChangeShapeType="1"/>
            </p:cNvSpPr>
            <p:nvPr/>
          </p:nvSpPr>
          <p:spPr bwMode="auto">
            <a:xfrm flipH="1">
              <a:off x="3833" y="2207"/>
              <a:ext cx="454" cy="0"/>
            </a:xfrm>
            <a:prstGeom prst="line">
              <a:avLst/>
            </a:prstGeom>
            <a:noFill/>
            <a:ln w="254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3" name="Text Box 11">
              <a:extLst>
                <a:ext uri="{FF2B5EF4-FFF2-40B4-BE49-F238E27FC236}">
                  <a16:creationId xmlns:a16="http://schemas.microsoft.com/office/drawing/2014/main" id="{1F0CB132-9361-439E-8DAE-1007CC19E3E3}"/>
                </a:ext>
              </a:extLst>
            </p:cNvPr>
            <p:cNvSpPr txBox="1">
              <a:spLocks noChangeArrowheads="1"/>
            </p:cNvSpPr>
            <p:nvPr/>
          </p:nvSpPr>
          <p:spPr bwMode="auto">
            <a:xfrm>
              <a:off x="4287" y="2022"/>
              <a:ext cx="10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buClr>
                  <a:schemeClr val="tx2"/>
                </a:buClr>
                <a:buSzPct val="75000"/>
                <a:buFont typeface="Wingdings" panose="05000000000000000000" pitchFamily="2" charset="2"/>
                <a:buNone/>
              </a:pPr>
              <a:r>
                <a:rPr lang="en-US" altLang="zh-CN" sz="2000" b="1">
                  <a:ea typeface="黑体" panose="02010609060101010101" pitchFamily="49" charset="-122"/>
                </a:rPr>
                <a:t>welcome to RUC</a:t>
              </a:r>
            </a:p>
          </p:txBody>
        </p:sp>
      </p:grpSp>
      <p:sp>
        <p:nvSpPr>
          <p:cNvPr id="151565" name="AutoShape 13">
            <a:extLst>
              <a:ext uri="{FF2B5EF4-FFF2-40B4-BE49-F238E27FC236}">
                <a16:creationId xmlns:a16="http://schemas.microsoft.com/office/drawing/2014/main" id="{6EE8E89F-4802-4571-BB2E-64065BAEF7D4}"/>
              </a:ext>
            </a:extLst>
          </p:cNvPr>
          <p:cNvSpPr>
            <a:spLocks noChangeArrowheads="1"/>
          </p:cNvSpPr>
          <p:nvPr/>
        </p:nvSpPr>
        <p:spPr bwMode="auto">
          <a:xfrm>
            <a:off x="2484438" y="2709863"/>
            <a:ext cx="1296987" cy="431800"/>
          </a:xfrm>
          <a:prstGeom prst="wedgeRectCallout">
            <a:avLst>
              <a:gd name="adj1" fmla="val -44736"/>
              <a:gd name="adj2" fmla="val 130514"/>
            </a:avLst>
          </a:prstGeom>
          <a:noFill/>
          <a:ln w="12700" cap="sq"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20000"/>
              </a:spcBef>
              <a:buClr>
                <a:schemeClr val="tx2"/>
              </a:buClr>
              <a:buSzPct val="75000"/>
              <a:buFont typeface="Wingdings" panose="05000000000000000000" pitchFamily="2" charset="2"/>
              <a:buNone/>
            </a:pPr>
            <a:r>
              <a:rPr lang="zh-CN" altLang="en-US" b="1">
                <a:ea typeface="黑体" panose="02010609060101010101" pitchFamily="49" charset="-122"/>
              </a:rPr>
              <a:t>显示器</a:t>
            </a:r>
          </a:p>
        </p:txBody>
      </p:sp>
    </p:spTree>
    <p:extLst>
      <p:ext uri="{BB962C8B-B14F-4D97-AF65-F5344CB8AC3E}">
        <p14:creationId xmlns:p14="http://schemas.microsoft.com/office/powerpoint/2010/main" val="21299757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33AAF13-1A7D-4BBD-B5E0-7619B7F9FA6E}"/>
              </a:ext>
            </a:extLst>
          </p:cNvPr>
          <p:cNvSpPr>
            <a:spLocks noGrp="1"/>
          </p:cNvSpPr>
          <p:nvPr>
            <p:ph type="sldNum" sz="quarter" idx="12"/>
          </p:nvPr>
        </p:nvSpPr>
        <p:spPr/>
        <p:txBody>
          <a:bodyPr/>
          <a:lstStyle/>
          <a:p>
            <a:fld id="{4D9506DD-DD28-426F-BA6E-0EE4B519B947}" type="slidenum">
              <a:rPr lang="zh-CN" altLang="en-US"/>
              <a:pPr/>
              <a:t>29</a:t>
            </a:fld>
            <a:endParaRPr lang="en-US" altLang="zh-CN"/>
          </a:p>
        </p:txBody>
      </p:sp>
      <p:sp>
        <p:nvSpPr>
          <p:cNvPr id="152578" name="Rectangle 2">
            <a:extLst>
              <a:ext uri="{FF2B5EF4-FFF2-40B4-BE49-F238E27FC236}">
                <a16:creationId xmlns:a16="http://schemas.microsoft.com/office/drawing/2014/main" id="{5F468F28-6254-4762-A7DC-69B6F8290D2F}"/>
              </a:ext>
            </a:extLst>
          </p:cNvPr>
          <p:cNvSpPr>
            <a:spLocks noGrp="1" noChangeArrowheads="1"/>
          </p:cNvSpPr>
          <p:nvPr>
            <p:ph type="body" idx="1"/>
          </p:nvPr>
        </p:nvSpPr>
        <p:spPr>
          <a:xfrm>
            <a:off x="250825" y="979488"/>
            <a:ext cx="8605838" cy="4897437"/>
          </a:xfrm>
          <a:noFill/>
          <a:ln/>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normAutofit/>
          </a:bodyPr>
          <a:lstStyle/>
          <a:p>
            <a:pPr>
              <a:buFont typeface="Wingdings" panose="05000000000000000000" pitchFamily="2" charset="2"/>
              <a:buNone/>
            </a:pPr>
            <a:r>
              <a:rPr lang="zh-CN" altLang="en-US" b="1" dirty="0">
                <a:effectLst/>
                <a:ea typeface="黑体" panose="02010609060101010101" pitchFamily="49" charset="-122"/>
              </a:rPr>
              <a:t>	插入操作符可以把多个输出数据组合或级联成单个的输出语句。比如下面的语句：</a:t>
            </a:r>
          </a:p>
          <a:p>
            <a:pPr>
              <a:buNone/>
            </a:pPr>
            <a:br>
              <a:rPr lang="zh-CN" altLang="en-US" b="1" dirty="0">
                <a:effectLst/>
                <a:ea typeface="黑体" panose="02010609060101010101" pitchFamily="49" charset="-122"/>
              </a:rPr>
            </a:br>
            <a:r>
              <a:rPr lang="en-US" altLang="zh-CN" b="1" dirty="0" err="1">
                <a:ea typeface="黑体" panose="02010609060101010101" pitchFamily="49" charset="-122"/>
              </a:rPr>
              <a:t>cout</a:t>
            </a:r>
            <a:r>
              <a:rPr lang="en-US" altLang="zh-CN" b="1" dirty="0">
                <a:ea typeface="黑体" panose="02010609060101010101" pitchFamily="49" charset="-122"/>
              </a:rPr>
              <a:t> &lt;&lt; </a:t>
            </a:r>
            <a:r>
              <a:rPr lang="en-US" altLang="zh-CN" b="1" dirty="0">
                <a:solidFill>
                  <a:srgbClr val="0070C0"/>
                </a:solidFill>
                <a:ea typeface="黑体" panose="02010609060101010101" pitchFamily="49" charset="-122"/>
              </a:rPr>
              <a:t>"Welcome to RUC" </a:t>
            </a:r>
            <a:r>
              <a:rPr lang="en-US" altLang="zh-CN" b="1" dirty="0">
                <a:ea typeface="黑体" panose="02010609060101010101" pitchFamily="49" charset="-122"/>
              </a:rPr>
              <a:t>&lt;&lt; </a:t>
            </a:r>
            <a:r>
              <a:rPr lang="en-US" altLang="zh-CN" b="1" dirty="0">
                <a:solidFill>
                  <a:srgbClr val="0070C0"/>
                </a:solidFill>
                <a:ea typeface="黑体" panose="02010609060101010101" pitchFamily="49" charset="-122"/>
              </a:rPr>
              <a:t>"I am a student."</a:t>
            </a:r>
            <a:r>
              <a:rPr lang="en-US" altLang="zh-CN" b="1" dirty="0">
                <a:ea typeface="黑体" panose="02010609060101010101" pitchFamily="49" charset="-122"/>
              </a:rPr>
              <a:t> &lt;&lt; </a:t>
            </a:r>
            <a:r>
              <a:rPr lang="en-US" altLang="zh-CN" b="1" dirty="0" err="1">
                <a:solidFill>
                  <a:srgbClr val="0070C0"/>
                </a:solidFill>
                <a:ea typeface="黑体" panose="02010609060101010101" pitchFamily="49" charset="-122"/>
              </a:rPr>
              <a:t>endl</a:t>
            </a:r>
            <a:r>
              <a:rPr lang="en-US" altLang="zh-CN" b="1" dirty="0">
                <a:solidFill>
                  <a:srgbClr val="0070C0"/>
                </a:solidFill>
                <a:ea typeface="黑体" panose="02010609060101010101" pitchFamily="49" charset="-122"/>
              </a:rPr>
              <a:t>;</a:t>
            </a:r>
            <a:br>
              <a:rPr lang="en-US" altLang="zh-CN" b="1" dirty="0">
                <a:solidFill>
                  <a:schemeClr val="tx2"/>
                </a:solidFill>
                <a:effectLst/>
                <a:ea typeface="黑体" panose="02010609060101010101" pitchFamily="49" charset="-122"/>
              </a:rPr>
            </a:br>
            <a:endParaRPr lang="en-US" altLang="zh-CN" b="1" dirty="0">
              <a:solidFill>
                <a:schemeClr val="tx2"/>
              </a:solidFill>
              <a:effectLst/>
              <a:ea typeface="黑体" panose="02010609060101010101" pitchFamily="49" charset="-122"/>
            </a:endParaRPr>
          </a:p>
          <a:p>
            <a:pPr>
              <a:buFont typeface="Wingdings" panose="05000000000000000000" pitchFamily="2" charset="2"/>
              <a:buNone/>
            </a:pPr>
            <a:r>
              <a:rPr lang="zh-CN" altLang="en-US" b="1" dirty="0">
                <a:effectLst/>
                <a:ea typeface="黑体" panose="02010609060101010101" pitchFamily="49" charset="-122"/>
              </a:rPr>
              <a:t>		这时屏幕上显示</a:t>
            </a:r>
          </a:p>
          <a:p>
            <a:pPr>
              <a:buFont typeface="Wingdings" panose="05000000000000000000" pitchFamily="2" charset="2"/>
              <a:buNone/>
            </a:pPr>
            <a:br>
              <a:rPr lang="en-US" altLang="zh-CN" b="1" dirty="0">
                <a:effectLst/>
                <a:ea typeface="黑体" panose="02010609060101010101" pitchFamily="49" charset="-122"/>
              </a:rPr>
            </a:br>
            <a:r>
              <a:rPr lang="en-US" altLang="zh-CN" b="1" dirty="0">
                <a:solidFill>
                  <a:srgbClr val="0070C0"/>
                </a:solidFill>
                <a:effectLst/>
                <a:ea typeface="黑体" panose="02010609060101010101" pitchFamily="49" charset="-122"/>
              </a:rPr>
              <a:t>Welcome to RUC, I am a student.</a:t>
            </a:r>
            <a:endParaRPr lang="zh-CN" altLang="en-US" b="1" dirty="0">
              <a:solidFill>
                <a:srgbClr val="0070C0"/>
              </a:solidFill>
              <a:effectLst/>
              <a:ea typeface="黑体" panose="02010609060101010101" pitchFamily="49" charset="-122"/>
            </a:endParaRPr>
          </a:p>
        </p:txBody>
      </p:sp>
    </p:spTree>
    <p:extLst>
      <p:ext uri="{BB962C8B-B14F-4D97-AF65-F5344CB8AC3E}">
        <p14:creationId xmlns:p14="http://schemas.microsoft.com/office/powerpoint/2010/main" val="29587501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zh-CN" altLang="en-US" dirty="0"/>
              <a:t>程序设计语言的发展</a:t>
            </a:r>
          </a:p>
        </p:txBody>
      </p:sp>
      <p:sp>
        <p:nvSpPr>
          <p:cNvPr id="293891" name="Rectangle 3"/>
          <p:cNvSpPr>
            <a:spLocks noGrp="1" noChangeArrowheads="1"/>
          </p:cNvSpPr>
          <p:nvPr>
            <p:ph idx="1"/>
          </p:nvPr>
        </p:nvSpPr>
        <p:spPr/>
        <p:txBody>
          <a:bodyPr/>
          <a:lstStyle/>
          <a:p>
            <a:pPr eaLnBrk="1" hangingPunct="1">
              <a:buClr>
                <a:schemeClr val="tx1"/>
              </a:buClr>
              <a:defRPr/>
            </a:pPr>
            <a:r>
              <a:rPr lang="zh-CN" altLang="en-US" dirty="0"/>
              <a:t>从计算机诞生到今天，程序设计语言伴随着计算机技术的进步不断升级换代。一般认为经历了四代：</a:t>
            </a:r>
          </a:p>
          <a:p>
            <a:pPr lvl="1" eaLnBrk="1" hangingPunct="1">
              <a:defRPr/>
            </a:pPr>
            <a:r>
              <a:rPr lang="zh-CN" altLang="en-US" dirty="0"/>
              <a:t>机器语言</a:t>
            </a:r>
          </a:p>
          <a:p>
            <a:pPr lvl="1" eaLnBrk="1" hangingPunct="1">
              <a:defRPr/>
            </a:pPr>
            <a:r>
              <a:rPr lang="zh-CN" altLang="en-US" dirty="0"/>
              <a:t>汇编语言</a:t>
            </a:r>
          </a:p>
          <a:p>
            <a:pPr lvl="1" eaLnBrk="1" hangingPunct="1">
              <a:defRPr/>
            </a:pPr>
            <a:r>
              <a:rPr lang="zh-CN" altLang="en-US" b="1" dirty="0">
                <a:solidFill>
                  <a:srgbClr val="FF0000"/>
                </a:solidFill>
              </a:rPr>
              <a:t>面向过程的语言（高级语言）</a:t>
            </a:r>
          </a:p>
          <a:p>
            <a:pPr lvl="1" eaLnBrk="1" hangingPunct="1">
              <a:defRPr/>
            </a:pPr>
            <a:r>
              <a:rPr lang="zh-CN" altLang="en-US" dirty="0"/>
              <a:t>面向对象的语言</a:t>
            </a:r>
          </a:p>
          <a:p>
            <a:pPr eaLnBrk="1" hangingPunct="1">
              <a:defRPr/>
            </a:pPr>
            <a:endParaRPr lang="zh-CN" altLang="en-US" dirty="0"/>
          </a:p>
        </p:txBody>
      </p:sp>
      <p:sp>
        <p:nvSpPr>
          <p:cNvPr id="2" name="Slide Number Placeholder 1">
            <a:extLst>
              <a:ext uri="{FF2B5EF4-FFF2-40B4-BE49-F238E27FC236}">
                <a16:creationId xmlns:a16="http://schemas.microsoft.com/office/drawing/2014/main" id="{76C7A242-14DA-462D-86F0-C3FC53764779}"/>
              </a:ext>
            </a:extLst>
          </p:cNvPr>
          <p:cNvSpPr>
            <a:spLocks noGrp="1"/>
          </p:cNvSpPr>
          <p:nvPr>
            <p:ph type="sldNum" sz="quarter" idx="12"/>
          </p:nvPr>
        </p:nvSpPr>
        <p:spPr/>
        <p:txBody>
          <a:bodyPr/>
          <a:lstStyle/>
          <a:p>
            <a:fld id="{4598DDAA-4BC0-47E6-98AA-032E6537915F}" type="slidenum">
              <a:rPr lang="zh-CN" altLang="en-US" smtClean="0"/>
              <a:pPr/>
              <a:t>3</a:t>
            </a:fld>
            <a:endParaRPr lang="en-US" altLang="zh-CN"/>
          </a:p>
        </p:txBody>
      </p:sp>
    </p:spTree>
    <p:extLst>
      <p:ext uri="{BB962C8B-B14F-4D97-AF65-F5344CB8AC3E}">
        <p14:creationId xmlns:p14="http://schemas.microsoft.com/office/powerpoint/2010/main" val="3456323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7E3F-A119-40AB-BA48-4BCA901776A2}"/>
              </a:ext>
            </a:extLst>
          </p:cNvPr>
          <p:cNvSpPr>
            <a:spLocks noGrp="1"/>
          </p:cNvSpPr>
          <p:nvPr>
            <p:ph type="title"/>
          </p:nvPr>
        </p:nvSpPr>
        <p:spPr/>
        <p:txBody>
          <a:bodyPr/>
          <a:lstStyle/>
          <a:p>
            <a:r>
              <a:rPr lang="zh-CN" altLang="en-US" dirty="0"/>
              <a:t>输入流对象</a:t>
            </a:r>
            <a:r>
              <a:rPr lang="en-US" dirty="0" err="1"/>
              <a:t>Cin</a:t>
            </a:r>
            <a:endParaRPr lang="en-US" dirty="0"/>
          </a:p>
        </p:txBody>
      </p:sp>
      <p:sp>
        <p:nvSpPr>
          <p:cNvPr id="3" name="Content Placeholder 2">
            <a:extLst>
              <a:ext uri="{FF2B5EF4-FFF2-40B4-BE49-F238E27FC236}">
                <a16:creationId xmlns:a16="http://schemas.microsoft.com/office/drawing/2014/main" id="{F3B3BD4C-E764-4192-A048-A4A8683C58C3}"/>
              </a:ext>
            </a:extLst>
          </p:cNvPr>
          <p:cNvSpPr>
            <a:spLocks noGrp="1"/>
          </p:cNvSpPr>
          <p:nvPr>
            <p:ph idx="1"/>
          </p:nvPr>
        </p:nvSpPr>
        <p:spPr/>
        <p:txBody>
          <a:bodyPr>
            <a:normAutofit lnSpcReduction="10000"/>
          </a:bodyPr>
          <a:lstStyle/>
          <a:p>
            <a:r>
              <a:rPr lang="en-US" altLang="zh-CN" dirty="0" err="1"/>
              <a:t>cin</a:t>
            </a:r>
            <a:r>
              <a:rPr lang="en-US" altLang="zh-CN" dirty="0"/>
              <a:t> </a:t>
            </a:r>
            <a:r>
              <a:rPr lang="zh-CN" altLang="en-US" dirty="0"/>
              <a:t>表示输入流对象，它也是输入输出流库的一部分，与 </a:t>
            </a:r>
            <a:r>
              <a:rPr lang="en-US" altLang="zh-CN" dirty="0" err="1"/>
              <a:t>cin</a:t>
            </a:r>
            <a:r>
              <a:rPr lang="en-US" altLang="zh-CN" dirty="0"/>
              <a:t> </a:t>
            </a:r>
            <a:r>
              <a:rPr lang="zh-CN" altLang="en-US" dirty="0"/>
              <a:t>相关联的输入设备是键盘</a:t>
            </a:r>
            <a:endParaRPr lang="en-US" altLang="zh-CN" dirty="0"/>
          </a:p>
          <a:p>
            <a:r>
              <a:rPr lang="zh-CN" altLang="en-US" dirty="0"/>
              <a:t>从键盘输入字符串时，形成了输入流（数据流），用提取操作符 </a:t>
            </a:r>
            <a:r>
              <a:rPr lang="en-US" altLang="zh-CN" dirty="0"/>
              <a:t>&gt;&gt; </a:t>
            </a:r>
            <a:r>
              <a:rPr lang="zh-CN" altLang="en-US" dirty="0"/>
              <a:t>将数据流存储到一个事先定义好的变量中，比如下面两条语句</a:t>
            </a:r>
            <a:endParaRPr lang="en-US" altLang="zh-CN" dirty="0"/>
          </a:p>
          <a:p>
            <a:pPr lvl="1"/>
            <a:r>
              <a:rPr lang="en-US" altLang="zh-CN" dirty="0"/>
              <a:t>float   x;//</a:t>
            </a:r>
            <a:r>
              <a:rPr lang="zh-CN" altLang="en-US" dirty="0"/>
              <a:t>定义了一个浮点数类型的对象</a:t>
            </a:r>
            <a:endParaRPr lang="en-US" altLang="zh-CN" dirty="0"/>
          </a:p>
          <a:p>
            <a:pPr lvl="1"/>
            <a:r>
              <a:rPr lang="en-US" altLang="zh-CN" dirty="0" err="1"/>
              <a:t>cin</a:t>
            </a:r>
            <a:r>
              <a:rPr lang="en-US" altLang="zh-CN" dirty="0"/>
              <a:t> &gt;&gt; x; //</a:t>
            </a:r>
            <a:r>
              <a:rPr lang="zh-CN" altLang="en-US" dirty="0"/>
              <a:t>从键盘读入入一个带小数</a:t>
            </a:r>
            <a:endParaRPr lang="en-US" dirty="0"/>
          </a:p>
        </p:txBody>
      </p:sp>
      <p:sp>
        <p:nvSpPr>
          <p:cNvPr id="4" name="Slide Number Placeholder 3">
            <a:extLst>
              <a:ext uri="{FF2B5EF4-FFF2-40B4-BE49-F238E27FC236}">
                <a16:creationId xmlns:a16="http://schemas.microsoft.com/office/drawing/2014/main" id="{3B0FD0F5-DFEF-4A9F-997A-BA3E2B99ED70}"/>
              </a:ext>
            </a:extLst>
          </p:cNvPr>
          <p:cNvSpPr>
            <a:spLocks noGrp="1"/>
          </p:cNvSpPr>
          <p:nvPr>
            <p:ph type="sldNum" sz="quarter" idx="12"/>
          </p:nvPr>
        </p:nvSpPr>
        <p:spPr/>
        <p:txBody>
          <a:bodyPr/>
          <a:lstStyle/>
          <a:p>
            <a:fld id="{4598DDAA-4BC0-47E6-98AA-032E6537915F}" type="slidenum">
              <a:rPr lang="zh-CN" altLang="en-US" smtClean="0"/>
              <a:pPr/>
              <a:t>30</a:t>
            </a:fld>
            <a:endParaRPr lang="en-US" altLang="zh-CN"/>
          </a:p>
        </p:txBody>
      </p:sp>
    </p:spTree>
    <p:extLst>
      <p:ext uri="{BB962C8B-B14F-4D97-AF65-F5344CB8AC3E}">
        <p14:creationId xmlns:p14="http://schemas.microsoft.com/office/powerpoint/2010/main" val="2929475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6">
            <a:extLst>
              <a:ext uri="{FF2B5EF4-FFF2-40B4-BE49-F238E27FC236}">
                <a16:creationId xmlns:a16="http://schemas.microsoft.com/office/drawing/2014/main" id="{FB55EE7B-6847-4BF5-9BB0-73FBBE94C155}"/>
              </a:ext>
            </a:extLst>
          </p:cNvPr>
          <p:cNvSpPr>
            <a:spLocks noGrp="1"/>
          </p:cNvSpPr>
          <p:nvPr>
            <p:ph type="sldNum" sz="quarter" idx="12"/>
          </p:nvPr>
        </p:nvSpPr>
        <p:spPr/>
        <p:txBody>
          <a:bodyPr/>
          <a:lstStyle/>
          <a:p>
            <a:fld id="{5299E233-BFC3-421F-984F-C1DEA25FDFEE}" type="slidenum">
              <a:rPr lang="zh-CN" altLang="en-US"/>
              <a:pPr/>
              <a:t>31</a:t>
            </a:fld>
            <a:endParaRPr lang="en-US" altLang="zh-CN"/>
          </a:p>
        </p:txBody>
      </p:sp>
      <p:sp>
        <p:nvSpPr>
          <p:cNvPr id="154626" name="Rectangle 2">
            <a:extLst>
              <a:ext uri="{FF2B5EF4-FFF2-40B4-BE49-F238E27FC236}">
                <a16:creationId xmlns:a16="http://schemas.microsoft.com/office/drawing/2014/main" id="{659743E5-A63F-420E-8678-359EC3399391}"/>
              </a:ext>
            </a:extLst>
          </p:cNvPr>
          <p:cNvSpPr>
            <a:spLocks noChangeArrowheads="1"/>
          </p:cNvSpPr>
          <p:nvPr/>
        </p:nvSpPr>
        <p:spPr bwMode="auto">
          <a:xfrm>
            <a:off x="576263" y="4606925"/>
            <a:ext cx="8604250" cy="108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tx2"/>
              </a:buClr>
              <a:buSzPct val="75000"/>
              <a:buFont typeface="Wingdings" panose="05000000000000000000" pitchFamily="2" charset="2"/>
              <a:buNone/>
            </a:pPr>
            <a:r>
              <a:rPr lang="zh-CN" altLang="en-US" sz="2800" b="1" dirty="0">
                <a:ea typeface="黑体" panose="02010609060101010101" pitchFamily="49" charset="-122"/>
              </a:rPr>
              <a:t>	上</a:t>
            </a:r>
            <a:r>
              <a:rPr lang="zh-CN" altLang="zh-CN" sz="2800" b="1" dirty="0">
                <a:ea typeface="黑体" panose="02010609060101010101" pitchFamily="49" charset="-122"/>
              </a:rPr>
              <a:t>图 描述了提取输入流的示意图</a:t>
            </a:r>
            <a:br>
              <a:rPr lang="zh-CN" altLang="zh-CN" sz="2800" b="1" dirty="0">
                <a:ea typeface="黑体" panose="02010609060101010101" pitchFamily="49" charset="-122"/>
              </a:rPr>
            </a:br>
            <a:endParaRPr lang="en-US" altLang="zh-CN" sz="2800" b="1" dirty="0">
              <a:ea typeface="黑体" panose="02010609060101010101" pitchFamily="49" charset="-122"/>
            </a:endParaRPr>
          </a:p>
        </p:txBody>
      </p:sp>
      <p:grpSp>
        <p:nvGrpSpPr>
          <p:cNvPr id="154628" name="Group 4">
            <a:extLst>
              <a:ext uri="{FF2B5EF4-FFF2-40B4-BE49-F238E27FC236}">
                <a16:creationId xmlns:a16="http://schemas.microsoft.com/office/drawing/2014/main" id="{92E307C8-BC58-4D43-B71D-722272EE979C}"/>
              </a:ext>
            </a:extLst>
          </p:cNvPr>
          <p:cNvGrpSpPr>
            <a:grpSpLocks/>
          </p:cNvGrpSpPr>
          <p:nvPr/>
        </p:nvGrpSpPr>
        <p:grpSpPr bwMode="auto">
          <a:xfrm>
            <a:off x="827088" y="1831975"/>
            <a:ext cx="6985000" cy="2141538"/>
            <a:chOff x="793" y="210"/>
            <a:chExt cx="4264" cy="1153"/>
          </a:xfrm>
        </p:grpSpPr>
        <p:sp>
          <p:nvSpPr>
            <p:cNvPr id="154629" name="Text Box 5">
              <a:extLst>
                <a:ext uri="{FF2B5EF4-FFF2-40B4-BE49-F238E27FC236}">
                  <a16:creationId xmlns:a16="http://schemas.microsoft.com/office/drawing/2014/main" id="{98FD1D74-EFD1-4968-8296-B1E5FC0D3931}"/>
                </a:ext>
              </a:extLst>
            </p:cNvPr>
            <p:cNvSpPr txBox="1">
              <a:spLocks noChangeArrowheads="1"/>
            </p:cNvSpPr>
            <p:nvPr/>
          </p:nvSpPr>
          <p:spPr bwMode="auto">
            <a:xfrm>
              <a:off x="4151" y="1165"/>
              <a:ext cx="906" cy="198"/>
            </a:xfrm>
            <a:prstGeom prst="rect">
              <a:avLst/>
            </a:prstGeom>
            <a:noFill/>
            <a:ln>
              <a:noFill/>
            </a:ln>
            <a:effectLst/>
            <a:extLst>
              <a:ext uri="{909E8E84-426E-40DD-AFC4-6F175D3DCCD1}">
                <a14:hiddenFill xmlns:a14="http://schemas.microsoft.com/office/drawing/2010/main">
                  <a:solidFill>
                    <a:srgbClr val="C0C0C0">
                      <a:alpha val="70000"/>
                    </a:srgbClr>
                  </a:solidFill>
                </a14:hiddenFill>
              </a:ext>
              <a:ext uri="{91240B29-F687-4F45-9708-019B960494DF}">
                <a14:hiddenLine xmlns:a14="http://schemas.microsoft.com/office/drawing/2010/main" w="12700" cap="sq"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2"/>
                </a:buClr>
                <a:buSzPct val="75000"/>
                <a:buFont typeface="Wingdings" panose="05000000000000000000" pitchFamily="2" charset="2"/>
                <a:buNone/>
              </a:pPr>
              <a:r>
                <a:rPr lang="en-US" altLang="zh-CN" sz="2000" b="1" dirty="0">
                  <a:ea typeface="黑体" panose="02010609060101010101" pitchFamily="49" charset="-122"/>
                </a:rPr>
                <a:t>X</a:t>
              </a:r>
              <a:r>
                <a:rPr lang="zh-CN" altLang="en-US" sz="2000" b="1" dirty="0">
                  <a:ea typeface="黑体" panose="02010609060101010101" pitchFamily="49" charset="-122"/>
                </a:rPr>
                <a:t>的地址</a:t>
              </a:r>
            </a:p>
          </p:txBody>
        </p:sp>
        <p:sp>
          <p:nvSpPr>
            <p:cNvPr id="154630" name="Oval 6">
              <a:extLst>
                <a:ext uri="{FF2B5EF4-FFF2-40B4-BE49-F238E27FC236}">
                  <a16:creationId xmlns:a16="http://schemas.microsoft.com/office/drawing/2014/main" id="{B9652240-6576-4C22-9E4C-00B98F6E8C0B}"/>
                </a:ext>
              </a:extLst>
            </p:cNvPr>
            <p:cNvSpPr>
              <a:spLocks noChangeArrowheads="1"/>
            </p:cNvSpPr>
            <p:nvPr/>
          </p:nvSpPr>
          <p:spPr bwMode="auto">
            <a:xfrm>
              <a:off x="2062" y="757"/>
              <a:ext cx="680" cy="454"/>
            </a:xfrm>
            <a:prstGeom prst="ellipse">
              <a:avLst/>
            </a:prstGeom>
            <a:solidFill>
              <a:srgbClr val="C0C0C0">
                <a:alpha val="70000"/>
              </a:srgbClr>
            </a:solidFill>
            <a:ln w="12700" cap="sq" algn="ctr">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20000"/>
                </a:spcBef>
                <a:buClr>
                  <a:schemeClr val="tx2"/>
                </a:buClr>
                <a:buSzPct val="75000"/>
                <a:buFont typeface="Wingdings" panose="05000000000000000000" pitchFamily="2" charset="2"/>
                <a:buNone/>
              </a:pPr>
              <a:r>
                <a:rPr lang="en-US" altLang="zh-CN" sz="2800" b="1">
                  <a:ea typeface="黑体" panose="02010609060101010101" pitchFamily="49" charset="-122"/>
                </a:rPr>
                <a:t>cin</a:t>
              </a:r>
            </a:p>
          </p:txBody>
        </p:sp>
        <p:sp>
          <p:nvSpPr>
            <p:cNvPr id="154631" name="Text Box 7">
              <a:extLst>
                <a:ext uri="{FF2B5EF4-FFF2-40B4-BE49-F238E27FC236}">
                  <a16:creationId xmlns:a16="http://schemas.microsoft.com/office/drawing/2014/main" id="{53E3CEF3-4B25-4DA0-B1C8-F9A9E4BD70F3}"/>
                </a:ext>
              </a:extLst>
            </p:cNvPr>
            <p:cNvSpPr txBox="1">
              <a:spLocks noChangeArrowheads="1"/>
            </p:cNvSpPr>
            <p:nvPr/>
          </p:nvSpPr>
          <p:spPr bwMode="auto">
            <a:xfrm>
              <a:off x="3196" y="847"/>
              <a:ext cx="454" cy="263"/>
            </a:xfrm>
            <a:prstGeom prst="rect">
              <a:avLst/>
            </a:prstGeom>
            <a:solidFill>
              <a:srgbClr val="C0C0C0">
                <a:alpha val="70000"/>
              </a:srgbClr>
            </a:solidFill>
            <a:ln w="12700" cap="sq"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2"/>
                </a:buClr>
                <a:buSzPct val="75000"/>
                <a:buFont typeface="Wingdings" panose="05000000000000000000" pitchFamily="2" charset="2"/>
                <a:buNone/>
              </a:pPr>
              <a:r>
                <a:rPr lang="en-US" altLang="zh-CN" sz="2800" b="1">
                  <a:ea typeface="黑体" panose="02010609060101010101" pitchFamily="49" charset="-122"/>
                </a:rPr>
                <a:t>&gt;&gt;</a:t>
              </a:r>
            </a:p>
          </p:txBody>
        </p:sp>
        <p:sp>
          <p:nvSpPr>
            <p:cNvPr id="154632" name="Line 8">
              <a:extLst>
                <a:ext uri="{FF2B5EF4-FFF2-40B4-BE49-F238E27FC236}">
                  <a16:creationId xmlns:a16="http://schemas.microsoft.com/office/drawing/2014/main" id="{0F985B79-D731-476D-BCF9-FB4CFEB219FE}"/>
                </a:ext>
              </a:extLst>
            </p:cNvPr>
            <p:cNvSpPr>
              <a:spLocks noChangeShapeType="1"/>
            </p:cNvSpPr>
            <p:nvPr/>
          </p:nvSpPr>
          <p:spPr bwMode="auto">
            <a:xfrm>
              <a:off x="3650" y="985"/>
              <a:ext cx="454" cy="0"/>
            </a:xfrm>
            <a:prstGeom prst="line">
              <a:avLst/>
            </a:prstGeom>
            <a:noFill/>
            <a:ln w="254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3" name="Line 9">
              <a:extLst>
                <a:ext uri="{FF2B5EF4-FFF2-40B4-BE49-F238E27FC236}">
                  <a16:creationId xmlns:a16="http://schemas.microsoft.com/office/drawing/2014/main" id="{EDB9453A-47F7-4181-9FF7-D0AAEDF7876C}"/>
                </a:ext>
              </a:extLst>
            </p:cNvPr>
            <p:cNvSpPr>
              <a:spLocks noChangeShapeType="1"/>
            </p:cNvSpPr>
            <p:nvPr/>
          </p:nvSpPr>
          <p:spPr bwMode="auto">
            <a:xfrm>
              <a:off x="2742" y="985"/>
              <a:ext cx="454" cy="0"/>
            </a:xfrm>
            <a:prstGeom prst="line">
              <a:avLst/>
            </a:prstGeom>
            <a:noFill/>
            <a:ln w="254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4" name="Line 10">
              <a:extLst>
                <a:ext uri="{FF2B5EF4-FFF2-40B4-BE49-F238E27FC236}">
                  <a16:creationId xmlns:a16="http://schemas.microsoft.com/office/drawing/2014/main" id="{792E1E6F-BB2D-4A05-A302-9032F0AF889C}"/>
                </a:ext>
              </a:extLst>
            </p:cNvPr>
            <p:cNvSpPr>
              <a:spLocks noChangeShapeType="1"/>
            </p:cNvSpPr>
            <p:nvPr/>
          </p:nvSpPr>
          <p:spPr bwMode="auto">
            <a:xfrm>
              <a:off x="1608" y="985"/>
              <a:ext cx="454" cy="0"/>
            </a:xfrm>
            <a:prstGeom prst="line">
              <a:avLst/>
            </a:prstGeom>
            <a:noFill/>
            <a:ln w="254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5" name="Text Box 11">
              <a:extLst>
                <a:ext uri="{FF2B5EF4-FFF2-40B4-BE49-F238E27FC236}">
                  <a16:creationId xmlns:a16="http://schemas.microsoft.com/office/drawing/2014/main" id="{478B18D1-4161-4F5B-8F39-96E6895FF6E8}"/>
                </a:ext>
              </a:extLst>
            </p:cNvPr>
            <p:cNvSpPr txBox="1">
              <a:spLocks noChangeArrowheads="1"/>
            </p:cNvSpPr>
            <p:nvPr/>
          </p:nvSpPr>
          <p:spPr bwMode="auto">
            <a:xfrm>
              <a:off x="793" y="886"/>
              <a:ext cx="90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2"/>
                </a:buClr>
                <a:buSzPct val="75000"/>
                <a:buFont typeface="Wingdings" panose="05000000000000000000" pitchFamily="2" charset="2"/>
                <a:buNone/>
              </a:pPr>
              <a:r>
                <a:rPr lang="en-US" altLang="zh-CN" sz="2000" b="1">
                  <a:ea typeface="黑体" panose="02010609060101010101" pitchFamily="49" charset="-122"/>
                </a:rPr>
                <a:t>3.14159</a:t>
              </a:r>
            </a:p>
          </p:txBody>
        </p:sp>
        <p:sp>
          <p:nvSpPr>
            <p:cNvPr id="154636" name="Text Box 12">
              <a:extLst>
                <a:ext uri="{FF2B5EF4-FFF2-40B4-BE49-F238E27FC236}">
                  <a16:creationId xmlns:a16="http://schemas.microsoft.com/office/drawing/2014/main" id="{9F21B76B-D9CE-490B-8F8B-3D00997BBCDC}"/>
                </a:ext>
              </a:extLst>
            </p:cNvPr>
            <p:cNvSpPr txBox="1">
              <a:spLocks noChangeArrowheads="1"/>
            </p:cNvSpPr>
            <p:nvPr/>
          </p:nvSpPr>
          <p:spPr bwMode="auto">
            <a:xfrm>
              <a:off x="4104" y="886"/>
              <a:ext cx="906" cy="204"/>
            </a:xfrm>
            <a:prstGeom prst="rect">
              <a:avLst/>
            </a:prstGeom>
            <a:solidFill>
              <a:srgbClr val="C0C0C0">
                <a:alpha val="70000"/>
              </a:srgbClr>
            </a:solidFill>
            <a:ln w="12700" cap="sq"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2"/>
                </a:buClr>
                <a:buSzPct val="75000"/>
                <a:buFont typeface="Wingdings" panose="05000000000000000000" pitchFamily="2" charset="2"/>
                <a:buNone/>
              </a:pPr>
              <a:r>
                <a:rPr lang="en-US" altLang="zh-CN" sz="2000" b="1">
                  <a:ea typeface="黑体" panose="02010609060101010101" pitchFamily="49" charset="-122"/>
                </a:rPr>
                <a:t>3.14159</a:t>
              </a:r>
            </a:p>
          </p:txBody>
        </p:sp>
        <p:sp>
          <p:nvSpPr>
            <p:cNvPr id="154637" name="Text Box 13">
              <a:extLst>
                <a:ext uri="{FF2B5EF4-FFF2-40B4-BE49-F238E27FC236}">
                  <a16:creationId xmlns:a16="http://schemas.microsoft.com/office/drawing/2014/main" id="{77DF9F0C-39F4-4D1D-B974-A5D85C531163}"/>
                </a:ext>
              </a:extLst>
            </p:cNvPr>
            <p:cNvSpPr txBox="1">
              <a:spLocks noChangeArrowheads="1"/>
            </p:cNvSpPr>
            <p:nvPr/>
          </p:nvSpPr>
          <p:spPr bwMode="auto">
            <a:xfrm>
              <a:off x="928" y="210"/>
              <a:ext cx="771" cy="270"/>
            </a:xfrm>
            <a:prstGeom prst="rect">
              <a:avLst/>
            </a:prstGeom>
            <a:noFill/>
            <a:ln w="25400" cap="sq" algn="ctr">
              <a:solidFill>
                <a:srgbClr val="C0C0C0"/>
              </a:solidFill>
              <a:miter lim="800000"/>
              <a:headEnd/>
              <a:tailEnd/>
            </a:ln>
            <a:effectLst/>
            <a:extLst>
              <a:ext uri="{909E8E84-426E-40DD-AFC4-6F175D3DCCD1}">
                <a14:hiddenFill xmlns:a14="http://schemas.microsoft.com/office/drawing/2010/main">
                  <a:solidFill>
                    <a:srgbClr val="FFFFF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2"/>
                </a:buClr>
                <a:buSzPct val="75000"/>
                <a:buFont typeface="Wingdings" panose="05000000000000000000" pitchFamily="2" charset="2"/>
                <a:buNone/>
              </a:pPr>
              <a:r>
                <a:rPr lang="zh-CN" altLang="en-US" sz="2800" b="1">
                  <a:ea typeface="黑体" panose="02010609060101010101" pitchFamily="49" charset="-122"/>
                </a:rPr>
                <a:t>键盘</a:t>
              </a:r>
            </a:p>
          </p:txBody>
        </p:sp>
        <p:sp>
          <p:nvSpPr>
            <p:cNvPr id="154638" name="Line 14">
              <a:extLst>
                <a:ext uri="{FF2B5EF4-FFF2-40B4-BE49-F238E27FC236}">
                  <a16:creationId xmlns:a16="http://schemas.microsoft.com/office/drawing/2014/main" id="{CAC9884C-8785-46B9-9D50-8256AF93E650}"/>
                </a:ext>
              </a:extLst>
            </p:cNvPr>
            <p:cNvSpPr>
              <a:spLocks noChangeShapeType="1"/>
            </p:cNvSpPr>
            <p:nvPr/>
          </p:nvSpPr>
          <p:spPr bwMode="auto">
            <a:xfrm>
              <a:off x="1291" y="518"/>
              <a:ext cx="0" cy="368"/>
            </a:xfrm>
            <a:prstGeom prst="line">
              <a:avLst/>
            </a:prstGeom>
            <a:noFill/>
            <a:ln w="254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6276002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864334-99DD-494F-96AC-6C082E2CFDCD}"/>
              </a:ext>
            </a:extLst>
          </p:cNvPr>
          <p:cNvSpPr>
            <a:spLocks noGrp="1"/>
          </p:cNvSpPr>
          <p:nvPr>
            <p:ph type="sldNum" sz="quarter" idx="12"/>
          </p:nvPr>
        </p:nvSpPr>
        <p:spPr/>
        <p:txBody>
          <a:bodyPr/>
          <a:lstStyle/>
          <a:p>
            <a:fld id="{DABACF28-B134-4B41-9B1D-DB1D3018DC7B}" type="slidenum">
              <a:rPr lang="zh-CN" altLang="en-US"/>
              <a:pPr/>
              <a:t>32</a:t>
            </a:fld>
            <a:endParaRPr lang="en-US" altLang="zh-CN"/>
          </a:p>
        </p:txBody>
      </p:sp>
      <p:sp>
        <p:nvSpPr>
          <p:cNvPr id="155650" name="Text Box 2">
            <a:extLst>
              <a:ext uri="{FF2B5EF4-FFF2-40B4-BE49-F238E27FC236}">
                <a16:creationId xmlns:a16="http://schemas.microsoft.com/office/drawing/2014/main" id="{229D5A52-3EAA-43E9-806D-623514763802}"/>
              </a:ext>
            </a:extLst>
          </p:cNvPr>
          <p:cNvSpPr txBox="1">
            <a:spLocks noChangeArrowheads="1"/>
          </p:cNvSpPr>
          <p:nvPr/>
        </p:nvSpPr>
        <p:spPr bwMode="auto">
          <a:xfrm>
            <a:off x="2268538" y="973138"/>
            <a:ext cx="4176712" cy="641350"/>
          </a:xfrm>
          <a:prstGeom prst="rect">
            <a:avLst/>
          </a:prstGeom>
          <a:solidFill>
            <a:schemeClr val="tx1">
              <a:alpha val="8000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Clr>
                <a:schemeClr val="tx1"/>
              </a:buClr>
              <a:buSzPct val="75000"/>
              <a:buFont typeface="Wingdings" panose="05000000000000000000" pitchFamily="2" charset="2"/>
              <a:buNone/>
            </a:pPr>
            <a:r>
              <a:rPr kumimoji="1" lang="en-US" altLang="zh-CN" sz="3600" b="1" u="sng">
                <a:solidFill>
                  <a:schemeClr val="bg2"/>
                </a:solidFill>
                <a:effectLst>
                  <a:outerShdw blurRad="38100" dist="38100" dir="2700000" algn="tl">
                    <a:srgbClr val="C0C0C0"/>
                  </a:outerShdw>
                </a:effectLst>
                <a:ea typeface="黑体" panose="02010609060101010101" pitchFamily="49" charset="-122"/>
              </a:rPr>
              <a:t>2</a:t>
            </a:r>
            <a:r>
              <a:rPr kumimoji="1" lang="en-US" altLang="en-US" sz="3600" b="1" u="sng">
                <a:solidFill>
                  <a:schemeClr val="bg2"/>
                </a:solidFill>
                <a:effectLst>
                  <a:outerShdw blurRad="38100" dist="38100" dir="2700000" algn="tl">
                    <a:srgbClr val="C0C0C0"/>
                  </a:outerShdw>
                </a:effectLst>
                <a:ea typeface="黑体" panose="02010609060101010101" pitchFamily="49" charset="-122"/>
              </a:rPr>
              <a:t>.</a:t>
            </a:r>
            <a:r>
              <a:rPr kumimoji="1" lang="en-US" altLang="zh-CN" sz="3600" b="1" u="sng">
                <a:solidFill>
                  <a:schemeClr val="bg2"/>
                </a:solidFill>
                <a:effectLst>
                  <a:outerShdw blurRad="38100" dist="38100" dir="2700000" algn="tl">
                    <a:srgbClr val="C0C0C0"/>
                  </a:outerShdw>
                </a:effectLst>
                <a:ea typeface="黑体" panose="02010609060101010101" pitchFamily="49" charset="-122"/>
              </a:rPr>
              <a:t>5 注释及其重要性</a:t>
            </a:r>
            <a:endParaRPr kumimoji="1" lang="zh-CN" altLang="en-US" sz="3600" b="1" u="sng">
              <a:solidFill>
                <a:schemeClr val="bg2"/>
              </a:solidFill>
              <a:effectLst>
                <a:outerShdw blurRad="38100" dist="38100" dir="2700000" algn="tl">
                  <a:srgbClr val="C0C0C0"/>
                </a:outerShdw>
              </a:effectLst>
              <a:ea typeface="黑体" panose="02010609060101010101" pitchFamily="49" charset="-122"/>
            </a:endParaRPr>
          </a:p>
        </p:txBody>
      </p:sp>
      <p:sp>
        <p:nvSpPr>
          <p:cNvPr id="155651" name="Rectangle 3">
            <a:extLst>
              <a:ext uri="{FF2B5EF4-FFF2-40B4-BE49-F238E27FC236}">
                <a16:creationId xmlns:a16="http://schemas.microsoft.com/office/drawing/2014/main" id="{60A1A890-1549-4598-BA8F-50F8461B8F48}"/>
              </a:ext>
            </a:extLst>
          </p:cNvPr>
          <p:cNvSpPr>
            <a:spLocks noGrp="1" noChangeArrowheads="1"/>
          </p:cNvSpPr>
          <p:nvPr>
            <p:ph type="body" idx="1"/>
          </p:nvPr>
        </p:nvSpPr>
        <p:spPr>
          <a:xfrm>
            <a:off x="539750" y="1960563"/>
            <a:ext cx="8604250" cy="4897437"/>
          </a:xfrm>
          <a:noFill/>
          <a:ln/>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a:lnSpc>
                <a:spcPct val="120000"/>
              </a:lnSpc>
              <a:spcBef>
                <a:spcPct val="50000"/>
              </a:spcBef>
              <a:buFont typeface="Wingdings" panose="05000000000000000000" pitchFamily="2" charset="2"/>
              <a:buNone/>
            </a:pPr>
            <a:r>
              <a:rPr lang="zh-CN" altLang="en-US" sz="3000" b="1" dirty="0">
                <a:ea typeface="黑体" panose="02010609060101010101" pitchFamily="49" charset="-122"/>
              </a:rPr>
              <a:t>		注释</a:t>
            </a:r>
            <a:r>
              <a:rPr lang="en-US" altLang="zh-CN" sz="3000" b="1" dirty="0">
                <a:ea typeface="黑体" panose="02010609060101010101" pitchFamily="49" charset="-122"/>
              </a:rPr>
              <a:t>(comments)</a:t>
            </a:r>
            <a:r>
              <a:rPr lang="zh-CN" altLang="en-US" sz="3000" b="1" dirty="0">
                <a:ea typeface="黑体" panose="02010609060101010101" pitchFamily="49" charset="-122"/>
              </a:rPr>
              <a:t>是非常重要的一种机制。没有注释的程序不能算作合格的程序。</a:t>
            </a:r>
          </a:p>
          <a:p>
            <a:pPr>
              <a:lnSpc>
                <a:spcPct val="120000"/>
              </a:lnSpc>
              <a:spcBef>
                <a:spcPct val="50000"/>
              </a:spcBef>
              <a:buFont typeface="Wingdings" panose="05000000000000000000" pitchFamily="2" charset="2"/>
              <a:buNone/>
            </a:pPr>
            <a:r>
              <a:rPr lang="zh-CN" altLang="en-US" sz="3000" b="1" dirty="0">
                <a:ea typeface="黑体" panose="02010609060101010101" pitchFamily="49" charset="-122"/>
              </a:rPr>
              <a:t>		要建立这样的观念：程序是给人编的，让人家看懂是第一位重要的事情。特别是将来你可能参加一个团队，几十人甚至几百人一起合作编程，相互协同，更需将注释写得清清楚楚、明明白白，因此，我们规定程序中须有如下内容</a:t>
            </a:r>
            <a:endParaRPr lang="en-US" altLang="zh-CN" sz="3000" b="1" dirty="0">
              <a:ea typeface="黑体" panose="02010609060101010101" pitchFamily="49" charset="-122"/>
            </a:endParaRPr>
          </a:p>
        </p:txBody>
      </p:sp>
    </p:spTree>
    <p:extLst>
      <p:ext uri="{BB962C8B-B14F-4D97-AF65-F5344CB8AC3E}">
        <p14:creationId xmlns:p14="http://schemas.microsoft.com/office/powerpoint/2010/main" val="215412162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E956-F9DD-485E-938B-0EA777C29C2A}"/>
              </a:ext>
            </a:extLst>
          </p:cNvPr>
          <p:cNvSpPr>
            <a:spLocks noGrp="1"/>
          </p:cNvSpPr>
          <p:nvPr>
            <p:ph type="title"/>
          </p:nvPr>
        </p:nvSpPr>
        <p:spPr/>
        <p:txBody>
          <a:bodyPr/>
          <a:lstStyle/>
          <a:p>
            <a:r>
              <a:rPr lang="zh-CN" altLang="en-US" dirty="0"/>
              <a:t>注释及其重要性</a:t>
            </a:r>
            <a:endParaRPr lang="en-US" dirty="0"/>
          </a:p>
        </p:txBody>
      </p:sp>
      <p:sp>
        <p:nvSpPr>
          <p:cNvPr id="3" name="Content Placeholder 2">
            <a:extLst>
              <a:ext uri="{FF2B5EF4-FFF2-40B4-BE49-F238E27FC236}">
                <a16:creationId xmlns:a16="http://schemas.microsoft.com/office/drawing/2014/main" id="{7D5295D9-C83D-4353-9C70-170CF180583F}"/>
              </a:ext>
            </a:extLst>
          </p:cNvPr>
          <p:cNvSpPr>
            <a:spLocks noGrp="1"/>
          </p:cNvSpPr>
          <p:nvPr>
            <p:ph idx="1"/>
          </p:nvPr>
        </p:nvSpPr>
        <p:spPr/>
        <p:txBody>
          <a:bodyPr/>
          <a:lstStyle/>
          <a:p>
            <a:r>
              <a:rPr lang="zh-CN" altLang="en-US" dirty="0"/>
              <a:t>注释</a:t>
            </a:r>
            <a:r>
              <a:rPr lang="en-US" altLang="zh-CN" dirty="0"/>
              <a:t>(comments)</a:t>
            </a:r>
            <a:r>
              <a:rPr lang="zh-CN" altLang="en-US" dirty="0"/>
              <a:t>是非常重要的一种机制。没有注释的程序不能算作合格的程序。</a:t>
            </a:r>
          </a:p>
          <a:p>
            <a:r>
              <a:rPr lang="zh-CN" altLang="en-US" dirty="0"/>
              <a:t>要建立这样的观念：程序是给人编的，让人家看懂是第一位重要的事情。特别是将来你可能参加一个团队，几十人甚至几百人一起合作编程，相互协同，更需将注释写得清清楚楚、明明白白，因此，我们规定程序中须有如下内容</a:t>
            </a:r>
          </a:p>
          <a:p>
            <a:endParaRPr lang="en-US" dirty="0"/>
          </a:p>
        </p:txBody>
      </p:sp>
      <p:sp>
        <p:nvSpPr>
          <p:cNvPr id="4" name="Slide Number Placeholder 3">
            <a:extLst>
              <a:ext uri="{FF2B5EF4-FFF2-40B4-BE49-F238E27FC236}">
                <a16:creationId xmlns:a16="http://schemas.microsoft.com/office/drawing/2014/main" id="{1D22AF26-AA44-41C5-AD42-5CF892CE87CE}"/>
              </a:ext>
            </a:extLst>
          </p:cNvPr>
          <p:cNvSpPr>
            <a:spLocks noGrp="1"/>
          </p:cNvSpPr>
          <p:nvPr>
            <p:ph type="sldNum" sz="quarter" idx="12"/>
          </p:nvPr>
        </p:nvSpPr>
        <p:spPr/>
        <p:txBody>
          <a:bodyPr/>
          <a:lstStyle/>
          <a:p>
            <a:fld id="{4598DDAA-4BC0-47E6-98AA-032E6537915F}" type="slidenum">
              <a:rPr lang="zh-CN" altLang="en-US" smtClean="0"/>
              <a:pPr/>
              <a:t>33</a:t>
            </a:fld>
            <a:endParaRPr lang="en-US" altLang="zh-CN"/>
          </a:p>
        </p:txBody>
      </p:sp>
    </p:spTree>
    <p:extLst>
      <p:ext uri="{BB962C8B-B14F-4D97-AF65-F5344CB8AC3E}">
        <p14:creationId xmlns:p14="http://schemas.microsoft.com/office/powerpoint/2010/main" val="3822258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6E8C-88EE-4579-9ADA-95A3D40DBD13}"/>
              </a:ext>
            </a:extLst>
          </p:cNvPr>
          <p:cNvSpPr>
            <a:spLocks noGrp="1"/>
          </p:cNvSpPr>
          <p:nvPr>
            <p:ph type="title"/>
          </p:nvPr>
        </p:nvSpPr>
        <p:spPr/>
        <p:txBody>
          <a:bodyPr/>
          <a:lstStyle/>
          <a:p>
            <a:r>
              <a:rPr lang="zh-CN" altLang="en-US" dirty="0"/>
              <a:t>注释的内容</a:t>
            </a:r>
            <a:endParaRPr lang="en-US" dirty="0"/>
          </a:p>
        </p:txBody>
      </p:sp>
      <p:sp>
        <p:nvSpPr>
          <p:cNvPr id="3" name="Content Placeholder 2">
            <a:extLst>
              <a:ext uri="{FF2B5EF4-FFF2-40B4-BE49-F238E27FC236}">
                <a16:creationId xmlns:a16="http://schemas.microsoft.com/office/drawing/2014/main" id="{9E23D9C3-0272-4859-8F03-9D870E2A70C7}"/>
              </a:ext>
            </a:extLst>
          </p:cNvPr>
          <p:cNvSpPr>
            <a:spLocks noGrp="1"/>
          </p:cNvSpPr>
          <p:nvPr>
            <p:ph idx="1"/>
          </p:nvPr>
        </p:nvSpPr>
        <p:spPr>
          <a:xfrm>
            <a:off x="685800" y="2121408"/>
            <a:ext cx="8062664" cy="4050792"/>
          </a:xfrm>
        </p:spPr>
        <p:txBody>
          <a:bodyPr>
            <a:normAutofit fontScale="92500" lnSpcReduction="10000"/>
          </a:bodyPr>
          <a:lstStyle/>
          <a:p>
            <a:r>
              <a:rPr lang="zh-CN" altLang="en-US" dirty="0"/>
              <a:t>程序名称</a:t>
            </a:r>
          </a:p>
          <a:p>
            <a:r>
              <a:rPr lang="zh-CN" altLang="en-US" dirty="0"/>
              <a:t>程序要实现的功能，比如要完成什么数学运算</a:t>
            </a:r>
          </a:p>
          <a:p>
            <a:r>
              <a:rPr lang="zh-CN" altLang="en-US" dirty="0"/>
              <a:t>程序的思路和特点</a:t>
            </a:r>
          </a:p>
          <a:p>
            <a:r>
              <a:rPr lang="zh-CN" altLang="en-US" dirty="0"/>
              <a:t>编程的人与合作者</a:t>
            </a:r>
          </a:p>
          <a:p>
            <a:r>
              <a:rPr lang="zh-CN" altLang="en-US" dirty="0"/>
              <a:t>编程的时间，修改后的第几版本</a:t>
            </a:r>
          </a:p>
          <a:p>
            <a:r>
              <a:rPr lang="zh-CN" altLang="en-US" dirty="0"/>
              <a:t>其它</a:t>
            </a:r>
          </a:p>
          <a:p>
            <a:r>
              <a:rPr lang="zh-CN" altLang="en-US" dirty="0"/>
              <a:t>对初学者，希望每条语句都加上注释，要求注明这条语句是做什么用的</a:t>
            </a:r>
          </a:p>
          <a:p>
            <a:endParaRPr lang="en-US" dirty="0"/>
          </a:p>
        </p:txBody>
      </p:sp>
      <p:sp>
        <p:nvSpPr>
          <p:cNvPr id="4" name="Slide Number Placeholder 3">
            <a:extLst>
              <a:ext uri="{FF2B5EF4-FFF2-40B4-BE49-F238E27FC236}">
                <a16:creationId xmlns:a16="http://schemas.microsoft.com/office/drawing/2014/main" id="{B6CE6993-C3C9-4C12-9CE1-8654B7C2CBC7}"/>
              </a:ext>
            </a:extLst>
          </p:cNvPr>
          <p:cNvSpPr>
            <a:spLocks noGrp="1"/>
          </p:cNvSpPr>
          <p:nvPr>
            <p:ph type="sldNum" sz="quarter" idx="12"/>
          </p:nvPr>
        </p:nvSpPr>
        <p:spPr/>
        <p:txBody>
          <a:bodyPr/>
          <a:lstStyle/>
          <a:p>
            <a:fld id="{4598DDAA-4BC0-47E6-98AA-032E6537915F}" type="slidenum">
              <a:rPr lang="zh-CN" altLang="en-US" smtClean="0"/>
              <a:pPr/>
              <a:t>34</a:t>
            </a:fld>
            <a:endParaRPr lang="en-US" altLang="zh-CN"/>
          </a:p>
        </p:txBody>
      </p:sp>
    </p:spTree>
    <p:extLst>
      <p:ext uri="{BB962C8B-B14F-4D97-AF65-F5344CB8AC3E}">
        <p14:creationId xmlns:p14="http://schemas.microsoft.com/office/powerpoint/2010/main" val="57359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15EFC6-3062-4C9C-B528-F12E505A922C}"/>
              </a:ext>
            </a:extLst>
          </p:cNvPr>
          <p:cNvSpPr>
            <a:spLocks noGrp="1"/>
          </p:cNvSpPr>
          <p:nvPr>
            <p:ph type="sldNum" sz="quarter" idx="12"/>
          </p:nvPr>
        </p:nvSpPr>
        <p:spPr/>
        <p:txBody>
          <a:bodyPr/>
          <a:lstStyle/>
          <a:p>
            <a:fld id="{4598DDAA-4BC0-47E6-98AA-032E6537915F}" type="slidenum">
              <a:rPr lang="zh-CN" altLang="en-US" smtClean="0"/>
              <a:pPr/>
              <a:t>35</a:t>
            </a:fld>
            <a:endParaRPr lang="en-US" altLang="zh-CN"/>
          </a:p>
        </p:txBody>
      </p:sp>
      <p:sp>
        <p:nvSpPr>
          <p:cNvPr id="5" name="Rectangle 4">
            <a:extLst>
              <a:ext uri="{FF2B5EF4-FFF2-40B4-BE49-F238E27FC236}">
                <a16:creationId xmlns:a16="http://schemas.microsoft.com/office/drawing/2014/main" id="{EF4A04AC-E7A1-42CE-A00F-DFC69BAAD3F2}"/>
              </a:ext>
            </a:extLst>
          </p:cNvPr>
          <p:cNvSpPr/>
          <p:nvPr/>
        </p:nvSpPr>
        <p:spPr>
          <a:xfrm>
            <a:off x="673026" y="44624"/>
            <a:ext cx="7715398" cy="67403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 ************************************************</a:t>
            </a:r>
          </a:p>
          <a:p>
            <a:r>
              <a:rPr lang="en-US" altLang="zh-CN" dirty="0"/>
              <a:t>// *  </a:t>
            </a:r>
            <a:r>
              <a:rPr lang="zh-CN" altLang="en-US" dirty="0"/>
              <a:t>程 序 名：电子计价器                        *</a:t>
            </a:r>
          </a:p>
          <a:p>
            <a:r>
              <a:rPr lang="en-US" altLang="zh-CN" dirty="0"/>
              <a:t>// *  </a:t>
            </a:r>
            <a:r>
              <a:rPr lang="zh-CN" altLang="en-US" dirty="0"/>
              <a:t>作    者：王小二                            *</a:t>
            </a:r>
          </a:p>
          <a:p>
            <a:r>
              <a:rPr lang="en-US" altLang="zh-CN" dirty="0"/>
              <a:t>// *  </a:t>
            </a:r>
            <a:r>
              <a:rPr lang="zh-CN" altLang="en-US" dirty="0"/>
              <a:t>编制时间：</a:t>
            </a:r>
            <a:r>
              <a:rPr lang="en-US" altLang="zh-CN" dirty="0"/>
              <a:t>2002</a:t>
            </a:r>
            <a:r>
              <a:rPr lang="zh-CN" altLang="en-US" dirty="0"/>
              <a:t>年</a:t>
            </a:r>
            <a:r>
              <a:rPr lang="en-US" altLang="zh-CN" dirty="0"/>
              <a:t>7</a:t>
            </a:r>
            <a:r>
              <a:rPr lang="zh-CN" altLang="en-US" dirty="0"/>
              <a:t>月</a:t>
            </a:r>
            <a:r>
              <a:rPr lang="en-US" altLang="zh-CN" dirty="0"/>
              <a:t>7</a:t>
            </a:r>
            <a:r>
              <a:rPr lang="zh-CN" altLang="en-US" dirty="0"/>
              <a:t>日                      *</a:t>
            </a:r>
          </a:p>
          <a:p>
            <a:r>
              <a:rPr lang="en-US" altLang="zh-CN" dirty="0"/>
              <a:t>// *  </a:t>
            </a:r>
            <a:r>
              <a:rPr lang="zh-CN" altLang="en-US" dirty="0"/>
              <a:t>主要功能：计算应付款                        *</a:t>
            </a:r>
          </a:p>
          <a:p>
            <a:r>
              <a:rPr lang="en-US" altLang="zh-CN" dirty="0"/>
              <a:t>// ************************************************</a:t>
            </a:r>
            <a:endParaRPr lang="en-US" dirty="0"/>
          </a:p>
          <a:p>
            <a:r>
              <a:rPr lang="en-US" dirty="0"/>
              <a:t>#include &lt;iostream&gt;	// </a:t>
            </a:r>
            <a:r>
              <a:rPr lang="en-US" dirty="0" err="1"/>
              <a:t>预编译命令</a:t>
            </a:r>
            <a:endParaRPr lang="en-US" dirty="0"/>
          </a:p>
          <a:p>
            <a:r>
              <a:rPr lang="en-US" dirty="0"/>
              <a:t>using namespace </a:t>
            </a:r>
            <a:r>
              <a:rPr lang="en-US" dirty="0" err="1"/>
              <a:t>std</a:t>
            </a:r>
            <a:r>
              <a:rPr lang="en-US" dirty="0"/>
              <a:t>;</a:t>
            </a:r>
          </a:p>
          <a:p>
            <a:r>
              <a:rPr lang="en-US" dirty="0" err="1"/>
              <a:t>int</a:t>
            </a:r>
            <a:r>
              <a:rPr lang="en-US" dirty="0"/>
              <a:t> main()			// </a:t>
            </a:r>
            <a:r>
              <a:rPr lang="en-US" dirty="0" err="1"/>
              <a:t>主函数</a:t>
            </a:r>
            <a:endParaRPr lang="en-US" dirty="0"/>
          </a:p>
          <a:p>
            <a:r>
              <a:rPr lang="en-US" dirty="0"/>
              <a:t>{					// </a:t>
            </a:r>
            <a:r>
              <a:rPr lang="en-US" dirty="0" err="1"/>
              <a:t>主函数开始</a:t>
            </a:r>
            <a:endParaRPr lang="en-US" dirty="0"/>
          </a:p>
          <a:p>
            <a:r>
              <a:rPr lang="en-US" dirty="0"/>
              <a:t>	float </a:t>
            </a:r>
            <a:r>
              <a:rPr lang="en-US" dirty="0" err="1"/>
              <a:t>ApplePrice</a:t>
            </a:r>
            <a:r>
              <a:rPr lang="en-US" dirty="0"/>
              <a:t>=3.5;//对象1（苹果单价，3.5元/</a:t>
            </a:r>
            <a:r>
              <a:rPr lang="en-US" dirty="0" err="1"/>
              <a:t>公斤</a:t>
            </a:r>
            <a:r>
              <a:rPr lang="en-US" dirty="0"/>
              <a:t>）</a:t>
            </a:r>
          </a:p>
          <a:p>
            <a:r>
              <a:rPr lang="en-US" dirty="0"/>
              <a:t>	float </a:t>
            </a:r>
            <a:r>
              <a:rPr lang="en-US" dirty="0" err="1"/>
              <a:t>BananaPrice</a:t>
            </a:r>
            <a:r>
              <a:rPr lang="en-US" dirty="0"/>
              <a:t>=4.2;//对象2（香蕉单价，4.2元/</a:t>
            </a:r>
            <a:r>
              <a:rPr lang="en-US" dirty="0" err="1"/>
              <a:t>公斤</a:t>
            </a:r>
            <a:r>
              <a:rPr lang="en-US" dirty="0"/>
              <a:t>）</a:t>
            </a:r>
          </a:p>
          <a:p>
            <a:r>
              <a:rPr lang="en-US" dirty="0"/>
              <a:t>	float </a:t>
            </a:r>
            <a:r>
              <a:rPr lang="en-US" dirty="0" err="1"/>
              <a:t>AppleWeight</a:t>
            </a:r>
            <a:r>
              <a:rPr lang="en-US" dirty="0"/>
              <a:t>=0.0;//对象3（苹果重量，初始化为0）</a:t>
            </a:r>
          </a:p>
          <a:p>
            <a:r>
              <a:rPr lang="en-US" dirty="0"/>
              <a:t>	float </a:t>
            </a:r>
            <a:r>
              <a:rPr lang="en-US" dirty="0" err="1"/>
              <a:t>BananaWeight</a:t>
            </a:r>
            <a:r>
              <a:rPr lang="en-US" dirty="0"/>
              <a:t>=0.0;//对象4（香蕉重量，初始化为0）</a:t>
            </a:r>
          </a:p>
          <a:p>
            <a:r>
              <a:rPr lang="en-US" dirty="0"/>
              <a:t>	float Total=0.0;	  // 对象5（总钱数，初始化为0）</a:t>
            </a:r>
          </a:p>
          <a:p>
            <a:r>
              <a:rPr lang="en-US" dirty="0"/>
              <a:t>	</a:t>
            </a:r>
            <a:r>
              <a:rPr lang="en-US" dirty="0" err="1"/>
              <a:t>cout</a:t>
            </a:r>
            <a:r>
              <a:rPr lang="en-US" dirty="0"/>
              <a:t>&lt;&lt;"</a:t>
            </a:r>
            <a:r>
              <a:rPr lang="en-US" dirty="0" err="1"/>
              <a:t>请输入苹果重量</a:t>
            </a:r>
            <a:r>
              <a:rPr lang="en-US" dirty="0"/>
              <a:t>"&lt;&lt;</a:t>
            </a:r>
            <a:r>
              <a:rPr lang="en-US" dirty="0" err="1"/>
              <a:t>endl</a:t>
            </a:r>
            <a:r>
              <a:rPr lang="en-US" dirty="0"/>
              <a:t>;// </a:t>
            </a:r>
            <a:r>
              <a:rPr lang="en-US" dirty="0" err="1"/>
              <a:t>提示信息</a:t>
            </a:r>
            <a:endParaRPr lang="en-US" dirty="0"/>
          </a:p>
          <a:p>
            <a:r>
              <a:rPr lang="en-US" dirty="0"/>
              <a:t>	</a:t>
            </a:r>
            <a:r>
              <a:rPr lang="en-US" dirty="0" err="1"/>
              <a:t>cin</a:t>
            </a:r>
            <a:r>
              <a:rPr lang="en-US" dirty="0"/>
              <a:t>&gt;&gt;</a:t>
            </a:r>
            <a:r>
              <a:rPr lang="en-US" dirty="0" err="1"/>
              <a:t>AppleWeight</a:t>
            </a:r>
            <a:r>
              <a:rPr lang="en-US" dirty="0"/>
              <a:t>;	  // </a:t>
            </a:r>
            <a:r>
              <a:rPr lang="en-US" dirty="0" err="1"/>
              <a:t>输入苹果重量</a:t>
            </a:r>
            <a:endParaRPr lang="en-US" dirty="0"/>
          </a:p>
          <a:p>
            <a:r>
              <a:rPr lang="en-US" dirty="0"/>
              <a:t>	</a:t>
            </a:r>
            <a:r>
              <a:rPr lang="en-US" dirty="0" err="1"/>
              <a:t>cout</a:t>
            </a:r>
            <a:r>
              <a:rPr lang="en-US" dirty="0"/>
              <a:t>&lt;&lt;"</a:t>
            </a:r>
            <a:r>
              <a:rPr lang="en-US" dirty="0" err="1"/>
              <a:t>请输入香蕉重量</a:t>
            </a:r>
            <a:r>
              <a:rPr lang="en-US" dirty="0"/>
              <a:t>"&lt;&lt; </a:t>
            </a:r>
            <a:r>
              <a:rPr lang="en-US" dirty="0" err="1"/>
              <a:t>endl</a:t>
            </a:r>
            <a:r>
              <a:rPr lang="en-US" dirty="0"/>
              <a:t>;	// </a:t>
            </a:r>
            <a:r>
              <a:rPr lang="en-US" dirty="0" err="1"/>
              <a:t>提示信息</a:t>
            </a:r>
            <a:endParaRPr lang="en-US" dirty="0"/>
          </a:p>
          <a:p>
            <a:r>
              <a:rPr lang="en-US" dirty="0"/>
              <a:t>	</a:t>
            </a:r>
            <a:r>
              <a:rPr lang="en-US" dirty="0" err="1"/>
              <a:t>cin</a:t>
            </a:r>
            <a:r>
              <a:rPr lang="en-US" dirty="0"/>
              <a:t>&gt;&gt;</a:t>
            </a:r>
            <a:r>
              <a:rPr lang="en-US" dirty="0" err="1"/>
              <a:t>BananaWeight</a:t>
            </a:r>
            <a:r>
              <a:rPr lang="en-US" dirty="0"/>
              <a:t>;	  // </a:t>
            </a:r>
            <a:r>
              <a:rPr lang="en-US" dirty="0" err="1"/>
              <a:t>输入香蕉重量</a:t>
            </a:r>
            <a:endParaRPr lang="en-US" dirty="0"/>
          </a:p>
          <a:p>
            <a:r>
              <a:rPr lang="en-US" dirty="0"/>
              <a:t>	Total=</a:t>
            </a:r>
            <a:r>
              <a:rPr lang="en-US" dirty="0" err="1"/>
              <a:t>ApplePrice</a:t>
            </a:r>
            <a:r>
              <a:rPr lang="en-US" dirty="0"/>
              <a:t>*</a:t>
            </a:r>
            <a:r>
              <a:rPr lang="en-US" dirty="0" err="1"/>
              <a:t>AppleWeight+BananaPrice</a:t>
            </a:r>
            <a:r>
              <a:rPr lang="en-US" dirty="0"/>
              <a:t>*</a:t>
            </a:r>
            <a:r>
              <a:rPr lang="en-US" dirty="0" err="1"/>
              <a:t>BananaWeight</a:t>
            </a:r>
            <a:r>
              <a:rPr lang="en-US" dirty="0"/>
              <a:t>;</a:t>
            </a:r>
          </a:p>
          <a:p>
            <a:r>
              <a:rPr lang="en-US" dirty="0"/>
              <a:t>					  // </a:t>
            </a:r>
            <a:r>
              <a:rPr lang="en-US" dirty="0" err="1"/>
              <a:t>计算应付款</a:t>
            </a:r>
            <a:endParaRPr lang="en-US" dirty="0"/>
          </a:p>
          <a:p>
            <a:r>
              <a:rPr lang="en-US" dirty="0"/>
              <a:t>	</a:t>
            </a:r>
            <a:r>
              <a:rPr lang="en-US" dirty="0" err="1"/>
              <a:t>cout</a:t>
            </a:r>
            <a:r>
              <a:rPr lang="en-US" dirty="0"/>
              <a:t>&lt;&lt;"</a:t>
            </a:r>
            <a:r>
              <a:rPr lang="en-US" dirty="0" err="1"/>
              <a:t>应付款</a:t>
            </a:r>
            <a:r>
              <a:rPr lang="en-US" dirty="0"/>
              <a:t>"&lt;&lt;Total&lt;&lt;</a:t>
            </a:r>
            <a:r>
              <a:rPr lang="en-US" dirty="0" err="1"/>
              <a:t>endl</a:t>
            </a:r>
            <a:r>
              <a:rPr lang="en-US" dirty="0"/>
              <a:t>;  // </a:t>
            </a:r>
            <a:r>
              <a:rPr lang="en-US" dirty="0" err="1"/>
              <a:t>输出应付款</a:t>
            </a:r>
            <a:endParaRPr lang="en-US" dirty="0"/>
          </a:p>
          <a:p>
            <a:r>
              <a:rPr lang="en-US" dirty="0"/>
              <a:t>	return 0;</a:t>
            </a:r>
          </a:p>
          <a:p>
            <a:r>
              <a:rPr lang="en-US" dirty="0"/>
              <a:t>}			//</a:t>
            </a:r>
            <a:r>
              <a:rPr lang="en-US" dirty="0" err="1"/>
              <a:t>主函数结束</a:t>
            </a:r>
            <a:endParaRPr lang="en-US" dirty="0"/>
          </a:p>
        </p:txBody>
      </p:sp>
    </p:spTree>
    <p:extLst>
      <p:ext uri="{BB962C8B-B14F-4D97-AF65-F5344CB8AC3E}">
        <p14:creationId xmlns:p14="http://schemas.microsoft.com/office/powerpoint/2010/main" val="436728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F6DC-69D6-4A93-A1B8-56B8F4A47989}"/>
              </a:ext>
            </a:extLst>
          </p:cNvPr>
          <p:cNvSpPr>
            <a:spLocks noGrp="1"/>
          </p:cNvSpPr>
          <p:nvPr>
            <p:ph type="title"/>
          </p:nvPr>
        </p:nvSpPr>
        <p:spPr/>
        <p:txBody>
          <a:bodyPr/>
          <a:lstStyle/>
          <a:p>
            <a:r>
              <a:rPr lang="zh-CN" altLang="en-US" dirty="0"/>
              <a:t>程序说明（注释）</a:t>
            </a:r>
            <a:endParaRPr lang="en-US" dirty="0"/>
          </a:p>
        </p:txBody>
      </p:sp>
      <p:sp>
        <p:nvSpPr>
          <p:cNvPr id="3" name="Content Placeholder 2">
            <a:extLst>
              <a:ext uri="{FF2B5EF4-FFF2-40B4-BE49-F238E27FC236}">
                <a16:creationId xmlns:a16="http://schemas.microsoft.com/office/drawing/2014/main" id="{437EF579-040E-4DC2-8B31-F6D0E89826D9}"/>
              </a:ext>
            </a:extLst>
          </p:cNvPr>
          <p:cNvSpPr>
            <a:spLocks noGrp="1"/>
          </p:cNvSpPr>
          <p:nvPr>
            <p:ph idx="1"/>
          </p:nvPr>
        </p:nvSpPr>
        <p:spPr/>
        <p:txBody>
          <a:bodyPr>
            <a:normAutofit fontScale="85000" lnSpcReduction="20000"/>
          </a:bodyPr>
          <a:lstStyle/>
          <a:p>
            <a:r>
              <a:rPr lang="zh-CN" altLang="en-US" sz="2800" dirty="0"/>
              <a:t>在</a:t>
            </a:r>
            <a:r>
              <a:rPr lang="en-US" altLang="zh-CN" sz="2800" dirty="0"/>
              <a:t>IDE</a:t>
            </a:r>
            <a:r>
              <a:rPr lang="zh-CN" altLang="en-US" sz="2800" dirty="0"/>
              <a:t>中一般显示为特殊的颜色</a:t>
            </a:r>
          </a:p>
          <a:p>
            <a:r>
              <a:rPr lang="zh-CN" altLang="en-US" sz="2800" dirty="0"/>
              <a:t>仅用于解释程序，被编译器（</a:t>
            </a:r>
            <a:r>
              <a:rPr lang="en-US" altLang="zh-CN" sz="2800" dirty="0"/>
              <a:t>compiler</a:t>
            </a:r>
            <a:r>
              <a:rPr lang="zh-CN" altLang="en-US" sz="2800" dirty="0"/>
              <a:t>）忽略</a:t>
            </a:r>
            <a:endParaRPr lang="en-US" altLang="zh-CN" sz="2800" dirty="0"/>
          </a:p>
          <a:p>
            <a:r>
              <a:rPr lang="zh-CN" altLang="en-US" sz="2800" dirty="0"/>
              <a:t>注释符号</a:t>
            </a:r>
            <a:r>
              <a:rPr lang="zh-CN" altLang="en-US" sz="2800" dirty="0">
                <a:latin typeface="Arial" panose="020B0604020202020204" pitchFamily="34" charset="0"/>
              </a:rPr>
              <a:t>“</a:t>
            </a:r>
            <a:r>
              <a:rPr lang="en-US" altLang="zh-CN" sz="2800" dirty="0"/>
              <a:t>//</a:t>
            </a:r>
            <a:r>
              <a:rPr lang="en-US" altLang="zh-CN" sz="2800" dirty="0">
                <a:latin typeface="Arial" panose="020B0604020202020204" pitchFamily="34" charset="0"/>
              </a:rPr>
              <a:t>”</a:t>
            </a:r>
            <a:r>
              <a:rPr lang="zh-CN" altLang="en-US" sz="2800" dirty="0"/>
              <a:t>之后内容为说明</a:t>
            </a:r>
            <a:endParaRPr lang="en-US" altLang="zh-CN" sz="2800" dirty="0"/>
          </a:p>
          <a:p>
            <a:pPr lvl="1"/>
            <a:r>
              <a:rPr lang="en-US" altLang="zh-CN" sz="2400" dirty="0"/>
              <a:t>/*      */</a:t>
            </a:r>
            <a:endParaRPr lang="zh-CN" altLang="en-US" sz="2800" dirty="0"/>
          </a:p>
          <a:p>
            <a:r>
              <a:rPr lang="zh-CN" altLang="en-US" sz="2800" dirty="0"/>
              <a:t>在读程序时，首先要看程序说明</a:t>
            </a:r>
          </a:p>
          <a:p>
            <a:r>
              <a:rPr lang="zh-CN" altLang="en-US" sz="2800" dirty="0"/>
              <a:t>在编程序时要求写出如下说明：</a:t>
            </a:r>
          </a:p>
          <a:p>
            <a:pPr lvl="1"/>
            <a:r>
              <a:rPr lang="zh-CN" altLang="en-US" sz="2400" b="1" dirty="0"/>
              <a:t>程序名称</a:t>
            </a:r>
          </a:p>
          <a:p>
            <a:pPr lvl="1"/>
            <a:r>
              <a:rPr lang="zh-CN" altLang="en-US" sz="2400" b="1" dirty="0"/>
              <a:t>作者名称</a:t>
            </a:r>
          </a:p>
          <a:p>
            <a:pPr lvl="1"/>
            <a:r>
              <a:rPr lang="zh-CN" altLang="en-US" sz="2400" b="1" dirty="0"/>
              <a:t>编制时间，修改时间</a:t>
            </a:r>
          </a:p>
          <a:p>
            <a:pPr lvl="1"/>
            <a:r>
              <a:rPr lang="zh-CN" altLang="en-US" sz="2400" b="1" dirty="0"/>
              <a:t>程序的主要功能</a:t>
            </a:r>
          </a:p>
          <a:p>
            <a:r>
              <a:rPr lang="zh-CN" altLang="en-US" sz="2800" dirty="0"/>
              <a:t>注意：没有说明的程序是不合格的程序</a:t>
            </a:r>
            <a:endParaRPr lang="en-US" dirty="0"/>
          </a:p>
        </p:txBody>
      </p:sp>
      <p:sp>
        <p:nvSpPr>
          <p:cNvPr id="4" name="Slide Number Placeholder 3">
            <a:extLst>
              <a:ext uri="{FF2B5EF4-FFF2-40B4-BE49-F238E27FC236}">
                <a16:creationId xmlns:a16="http://schemas.microsoft.com/office/drawing/2014/main" id="{F2E77213-B79B-4850-8470-5E0FA3CF39B0}"/>
              </a:ext>
            </a:extLst>
          </p:cNvPr>
          <p:cNvSpPr>
            <a:spLocks noGrp="1"/>
          </p:cNvSpPr>
          <p:nvPr>
            <p:ph type="sldNum" sz="quarter" idx="12"/>
          </p:nvPr>
        </p:nvSpPr>
        <p:spPr/>
        <p:txBody>
          <a:bodyPr/>
          <a:lstStyle/>
          <a:p>
            <a:fld id="{4598DDAA-4BC0-47E6-98AA-032E6537915F}" type="slidenum">
              <a:rPr lang="zh-CN" altLang="en-US" smtClean="0"/>
              <a:pPr/>
              <a:t>36</a:t>
            </a:fld>
            <a:endParaRPr lang="en-US" altLang="zh-CN"/>
          </a:p>
        </p:txBody>
      </p:sp>
      <p:sp>
        <p:nvSpPr>
          <p:cNvPr id="6" name="Rectangle 5">
            <a:extLst>
              <a:ext uri="{FF2B5EF4-FFF2-40B4-BE49-F238E27FC236}">
                <a16:creationId xmlns:a16="http://schemas.microsoft.com/office/drawing/2014/main" id="{9A7CF8EB-2F69-4BB8-9F8F-080FB22B7DBD}"/>
              </a:ext>
            </a:extLst>
          </p:cNvPr>
          <p:cNvSpPr/>
          <p:nvPr/>
        </p:nvSpPr>
        <p:spPr>
          <a:xfrm>
            <a:off x="5724128" y="1124744"/>
            <a:ext cx="3065263" cy="584775"/>
          </a:xfrm>
          <a:prstGeom prst="rect">
            <a:avLst/>
          </a:prstGeom>
        </p:spPr>
        <p:txBody>
          <a:bodyPr wrap="none">
            <a:spAutoFit/>
          </a:bodyPr>
          <a:lstStyle/>
          <a:p>
            <a:pPr>
              <a:spcBef>
                <a:spcPct val="50000"/>
              </a:spcBef>
            </a:pPr>
            <a:r>
              <a:rPr lang="en-US" altLang="zh-CN" sz="3200" b="1" dirty="0">
                <a:solidFill>
                  <a:srgbClr val="FF3300"/>
                </a:solidFill>
                <a:effectLst>
                  <a:outerShdw blurRad="38100" dist="38100" dir="2700000" algn="tl">
                    <a:srgbClr val="000000"/>
                  </a:outerShdw>
                </a:effectLst>
                <a:latin typeface="Arial" panose="020B0604020202020204" pitchFamily="34" charset="0"/>
              </a:rPr>
              <a:t>——</a:t>
            </a:r>
            <a:r>
              <a:rPr lang="zh-CN" altLang="en-US" sz="3200" b="1" dirty="0">
                <a:solidFill>
                  <a:srgbClr val="FF3300"/>
                </a:solidFill>
                <a:effectLst>
                  <a:outerShdw blurRad="38100" dist="38100" dir="2700000" algn="tl">
                    <a:srgbClr val="000000"/>
                  </a:outerShdw>
                </a:effectLst>
              </a:rPr>
              <a:t>非常重要！</a:t>
            </a:r>
          </a:p>
        </p:txBody>
      </p:sp>
    </p:spTree>
    <p:extLst>
      <p:ext uri="{BB962C8B-B14F-4D97-AF65-F5344CB8AC3E}">
        <p14:creationId xmlns:p14="http://schemas.microsoft.com/office/powerpoint/2010/main" val="1151345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BA40-D768-4C8D-8D96-726895A73DC8}"/>
              </a:ext>
            </a:extLst>
          </p:cNvPr>
          <p:cNvSpPr>
            <a:spLocks noGrp="1"/>
          </p:cNvSpPr>
          <p:nvPr>
            <p:ph type="title"/>
          </p:nvPr>
        </p:nvSpPr>
        <p:spPr/>
        <p:txBody>
          <a:bodyPr/>
          <a:lstStyle/>
          <a:p>
            <a:r>
              <a:rPr lang="zh-CN" altLang="en-US" dirty="0"/>
              <a:t>预编译命令</a:t>
            </a:r>
            <a:endParaRPr lang="en-US" dirty="0"/>
          </a:p>
        </p:txBody>
      </p:sp>
      <p:sp>
        <p:nvSpPr>
          <p:cNvPr id="3" name="Content Placeholder 2">
            <a:extLst>
              <a:ext uri="{FF2B5EF4-FFF2-40B4-BE49-F238E27FC236}">
                <a16:creationId xmlns:a16="http://schemas.microsoft.com/office/drawing/2014/main" id="{32F94FC8-2E25-4958-868F-31F8DEDD8018}"/>
              </a:ext>
            </a:extLst>
          </p:cNvPr>
          <p:cNvSpPr>
            <a:spLocks noGrp="1"/>
          </p:cNvSpPr>
          <p:nvPr>
            <p:ph idx="1"/>
          </p:nvPr>
        </p:nvSpPr>
        <p:spPr/>
        <p:txBody>
          <a:bodyPr/>
          <a:lstStyle/>
          <a:p>
            <a:r>
              <a:rPr lang="zh-CN" altLang="en-US" dirty="0">
                <a:latin typeface="Arial" panose="020B0604020202020204" pitchFamily="34" charset="0"/>
                <a:ea typeface="黑体" panose="02010609060101010101" pitchFamily="49" charset="-122"/>
              </a:rPr>
              <a:t>“</a:t>
            </a:r>
            <a:r>
              <a:rPr lang="en-US" altLang="zh-CN" dirty="0">
                <a:ea typeface="黑体" panose="02010609060101010101" pitchFamily="49" charset="-122"/>
              </a:rPr>
              <a:t>#</a:t>
            </a:r>
            <a:r>
              <a:rPr lang="en-US" altLang="zh-CN" dirty="0">
                <a:latin typeface="Arial" panose="020B0604020202020204" pitchFamily="34" charset="0"/>
                <a:ea typeface="黑体" panose="02010609060101010101" pitchFamily="49" charset="-122"/>
              </a:rPr>
              <a:t>”</a:t>
            </a:r>
            <a:r>
              <a:rPr lang="zh-CN" altLang="en-US" dirty="0">
                <a:ea typeface="黑体" panose="02010609060101010101" pitchFamily="49" charset="-122"/>
              </a:rPr>
              <a:t>开头</a:t>
            </a:r>
          </a:p>
          <a:p>
            <a:endParaRPr lang="zh-CN" altLang="en-US" dirty="0">
              <a:ea typeface="黑体" panose="02010609060101010101" pitchFamily="49" charset="-122"/>
            </a:endParaRPr>
          </a:p>
          <a:p>
            <a:r>
              <a:rPr lang="zh-CN" altLang="en-US" dirty="0">
                <a:ea typeface="黑体" panose="02010609060101010101" pitchFamily="49" charset="-122"/>
              </a:rPr>
              <a:t>本例中是将库中的输入输出流文件作为头文件加至现在要编写的程序中</a:t>
            </a:r>
          </a:p>
          <a:p>
            <a:endParaRPr lang="en-US" dirty="0"/>
          </a:p>
        </p:txBody>
      </p:sp>
      <p:sp>
        <p:nvSpPr>
          <p:cNvPr id="4" name="Slide Number Placeholder 3">
            <a:extLst>
              <a:ext uri="{FF2B5EF4-FFF2-40B4-BE49-F238E27FC236}">
                <a16:creationId xmlns:a16="http://schemas.microsoft.com/office/drawing/2014/main" id="{1815A800-7807-4DB5-A5EB-F86DDF9E67E3}"/>
              </a:ext>
            </a:extLst>
          </p:cNvPr>
          <p:cNvSpPr>
            <a:spLocks noGrp="1"/>
          </p:cNvSpPr>
          <p:nvPr>
            <p:ph type="sldNum" sz="quarter" idx="12"/>
          </p:nvPr>
        </p:nvSpPr>
        <p:spPr/>
        <p:txBody>
          <a:bodyPr/>
          <a:lstStyle/>
          <a:p>
            <a:fld id="{4598DDAA-4BC0-47E6-98AA-032E6537915F}" type="slidenum">
              <a:rPr lang="zh-CN" altLang="en-US" smtClean="0"/>
              <a:pPr/>
              <a:t>37</a:t>
            </a:fld>
            <a:endParaRPr lang="en-US" altLang="zh-CN"/>
          </a:p>
        </p:txBody>
      </p:sp>
    </p:spTree>
    <p:extLst>
      <p:ext uri="{BB962C8B-B14F-4D97-AF65-F5344CB8AC3E}">
        <p14:creationId xmlns:p14="http://schemas.microsoft.com/office/powerpoint/2010/main" val="267745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344E-B068-438A-8826-959AA101F5FB}"/>
              </a:ext>
            </a:extLst>
          </p:cNvPr>
          <p:cNvSpPr>
            <a:spLocks noGrp="1"/>
          </p:cNvSpPr>
          <p:nvPr>
            <p:ph type="title"/>
          </p:nvPr>
        </p:nvSpPr>
        <p:spPr/>
        <p:txBody>
          <a:bodyPr/>
          <a:lstStyle/>
          <a:p>
            <a:r>
              <a:rPr lang="zh-CN" altLang="en-US" dirty="0"/>
              <a:t>主函数</a:t>
            </a:r>
            <a:endParaRPr lang="en-US" dirty="0"/>
          </a:p>
        </p:txBody>
      </p:sp>
      <p:sp>
        <p:nvSpPr>
          <p:cNvPr id="3" name="Content Placeholder 2">
            <a:extLst>
              <a:ext uri="{FF2B5EF4-FFF2-40B4-BE49-F238E27FC236}">
                <a16:creationId xmlns:a16="http://schemas.microsoft.com/office/drawing/2014/main" id="{4A3A0167-3B74-481B-A076-67308F0D14A1}"/>
              </a:ext>
            </a:extLst>
          </p:cNvPr>
          <p:cNvSpPr>
            <a:spLocks noGrp="1"/>
          </p:cNvSpPr>
          <p:nvPr>
            <p:ph idx="1"/>
          </p:nvPr>
        </p:nvSpPr>
        <p:spPr/>
        <p:txBody>
          <a:bodyPr>
            <a:normAutofit lnSpcReduction="10000"/>
          </a:bodyPr>
          <a:lstStyle/>
          <a:p>
            <a:r>
              <a:rPr lang="zh-CN" altLang="en-US" sz="2800" dirty="0"/>
              <a:t>主函数以</a:t>
            </a:r>
            <a:r>
              <a:rPr lang="en-US" altLang="zh-CN" sz="2800" dirty="0"/>
              <a:t>main( )</a:t>
            </a:r>
            <a:r>
              <a:rPr lang="zh-CN" altLang="en-US" sz="2800" dirty="0"/>
              <a:t>为标识，是每个程序都必须有的</a:t>
            </a:r>
          </a:p>
          <a:p>
            <a:r>
              <a:rPr lang="zh-CN" altLang="en-US" sz="2800" dirty="0"/>
              <a:t>本例中 </a:t>
            </a:r>
            <a:r>
              <a:rPr lang="en-US" altLang="zh-CN" sz="2800" dirty="0"/>
              <a:t>main( )</a:t>
            </a:r>
            <a:r>
              <a:rPr lang="zh-CN" altLang="en-US" sz="2800" dirty="0"/>
              <a:t>前面的</a:t>
            </a:r>
            <a:r>
              <a:rPr lang="en-US" altLang="zh-CN" sz="2800" dirty="0" err="1"/>
              <a:t>int</a:t>
            </a:r>
            <a:r>
              <a:rPr lang="zh-CN" altLang="en-US" sz="2800" dirty="0"/>
              <a:t>是说明主函数的数据类型的</a:t>
            </a:r>
          </a:p>
          <a:p>
            <a:r>
              <a:rPr lang="en-US" altLang="zh-CN" sz="2800" dirty="0"/>
              <a:t>main( )</a:t>
            </a:r>
            <a:r>
              <a:rPr lang="zh-CN" altLang="en-US" sz="2800" dirty="0"/>
              <a:t>所起的作用仅只是执行一系列操作</a:t>
            </a:r>
          </a:p>
          <a:p>
            <a:r>
              <a:rPr lang="zh-CN" altLang="en-US" sz="2800" dirty="0"/>
              <a:t>主函数</a:t>
            </a:r>
            <a:r>
              <a:rPr lang="en-US" altLang="zh-CN" sz="2800" dirty="0"/>
              <a:t>main( )</a:t>
            </a:r>
            <a:r>
              <a:rPr lang="zh-CN" altLang="en-US" sz="2800" dirty="0"/>
              <a:t>的函数体由一对大括号</a:t>
            </a:r>
            <a:r>
              <a:rPr lang="en-US" altLang="zh-CN" sz="2800" dirty="0"/>
              <a:t>{ }</a:t>
            </a:r>
            <a:r>
              <a:rPr lang="zh-CN" altLang="en-US" sz="2800" dirty="0"/>
              <a:t>括起，函数体包含两部分：</a:t>
            </a:r>
          </a:p>
          <a:p>
            <a:pPr lvl="1"/>
            <a:r>
              <a:rPr lang="zh-CN" altLang="en-US" sz="2400" dirty="0"/>
              <a:t>前面是声明部分</a:t>
            </a:r>
          </a:p>
          <a:p>
            <a:pPr lvl="1"/>
            <a:r>
              <a:rPr lang="zh-CN" altLang="en-US" sz="2400" dirty="0"/>
              <a:t>后面是执行部分</a:t>
            </a:r>
          </a:p>
          <a:p>
            <a:pPr lvl="1"/>
            <a:r>
              <a:rPr lang="zh-CN" altLang="en-US" sz="2400" dirty="0"/>
              <a:t>规定声明在前，执行在后。不声明者，不得执行</a:t>
            </a:r>
            <a:endParaRPr lang="en-US" dirty="0"/>
          </a:p>
        </p:txBody>
      </p:sp>
      <p:sp>
        <p:nvSpPr>
          <p:cNvPr id="4" name="Slide Number Placeholder 3">
            <a:extLst>
              <a:ext uri="{FF2B5EF4-FFF2-40B4-BE49-F238E27FC236}">
                <a16:creationId xmlns:a16="http://schemas.microsoft.com/office/drawing/2014/main" id="{CFDB6016-2FD8-45A0-8BA3-F0FA68C2F7E0}"/>
              </a:ext>
            </a:extLst>
          </p:cNvPr>
          <p:cNvSpPr>
            <a:spLocks noGrp="1"/>
          </p:cNvSpPr>
          <p:nvPr>
            <p:ph type="sldNum" sz="quarter" idx="12"/>
          </p:nvPr>
        </p:nvSpPr>
        <p:spPr/>
        <p:txBody>
          <a:bodyPr/>
          <a:lstStyle/>
          <a:p>
            <a:fld id="{4598DDAA-4BC0-47E6-98AA-032E6537915F}" type="slidenum">
              <a:rPr lang="zh-CN" altLang="en-US" smtClean="0"/>
              <a:pPr/>
              <a:t>38</a:t>
            </a:fld>
            <a:endParaRPr lang="en-US" altLang="zh-CN"/>
          </a:p>
        </p:txBody>
      </p:sp>
    </p:spTree>
    <p:extLst>
      <p:ext uri="{BB962C8B-B14F-4D97-AF65-F5344CB8AC3E}">
        <p14:creationId xmlns:p14="http://schemas.microsoft.com/office/powerpoint/2010/main" val="449724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EB0CD-30E3-4C63-A656-5229F537B400}"/>
              </a:ext>
            </a:extLst>
          </p:cNvPr>
          <p:cNvSpPr>
            <a:spLocks noGrp="1"/>
          </p:cNvSpPr>
          <p:nvPr>
            <p:ph type="sldNum" sz="quarter" idx="12"/>
          </p:nvPr>
        </p:nvSpPr>
        <p:spPr/>
        <p:txBody>
          <a:bodyPr/>
          <a:lstStyle/>
          <a:p>
            <a:fld id="{4598DDAA-4BC0-47E6-98AA-032E6537915F}" type="slidenum">
              <a:rPr lang="zh-CN" altLang="en-US" smtClean="0"/>
              <a:pPr/>
              <a:t>39</a:t>
            </a:fld>
            <a:endParaRPr lang="en-US" altLang="zh-CN"/>
          </a:p>
        </p:txBody>
      </p:sp>
      <p:sp>
        <p:nvSpPr>
          <p:cNvPr id="5" name="Rectangle 4">
            <a:extLst>
              <a:ext uri="{FF2B5EF4-FFF2-40B4-BE49-F238E27FC236}">
                <a16:creationId xmlns:a16="http://schemas.microsoft.com/office/drawing/2014/main" id="{7A0A35ED-9B41-456D-89CE-21F02D0A7F9B}"/>
              </a:ext>
            </a:extLst>
          </p:cNvPr>
          <p:cNvSpPr/>
          <p:nvPr/>
        </p:nvSpPr>
        <p:spPr>
          <a:xfrm>
            <a:off x="673026" y="44624"/>
            <a:ext cx="7715398" cy="67403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 ************************************************</a:t>
            </a:r>
          </a:p>
          <a:p>
            <a:r>
              <a:rPr lang="en-US" altLang="zh-CN" dirty="0"/>
              <a:t>// *  </a:t>
            </a:r>
            <a:r>
              <a:rPr lang="zh-CN" altLang="en-US" dirty="0"/>
              <a:t>程 序 名：电子计价器                        *</a:t>
            </a:r>
          </a:p>
          <a:p>
            <a:r>
              <a:rPr lang="en-US" altLang="zh-CN" dirty="0"/>
              <a:t>// *  </a:t>
            </a:r>
            <a:r>
              <a:rPr lang="zh-CN" altLang="en-US" dirty="0"/>
              <a:t>作    者：王小二                            *</a:t>
            </a:r>
          </a:p>
          <a:p>
            <a:r>
              <a:rPr lang="en-US" altLang="zh-CN" dirty="0"/>
              <a:t>// *  </a:t>
            </a:r>
            <a:r>
              <a:rPr lang="zh-CN" altLang="en-US" dirty="0"/>
              <a:t>编制时间：</a:t>
            </a:r>
            <a:r>
              <a:rPr lang="en-US" altLang="zh-CN" dirty="0"/>
              <a:t>2002</a:t>
            </a:r>
            <a:r>
              <a:rPr lang="zh-CN" altLang="en-US" dirty="0"/>
              <a:t>年</a:t>
            </a:r>
            <a:r>
              <a:rPr lang="en-US" altLang="zh-CN" dirty="0"/>
              <a:t>7</a:t>
            </a:r>
            <a:r>
              <a:rPr lang="zh-CN" altLang="en-US" dirty="0"/>
              <a:t>月</a:t>
            </a:r>
            <a:r>
              <a:rPr lang="en-US" altLang="zh-CN" dirty="0"/>
              <a:t>7</a:t>
            </a:r>
            <a:r>
              <a:rPr lang="zh-CN" altLang="en-US" dirty="0"/>
              <a:t>日                      *</a:t>
            </a:r>
          </a:p>
          <a:p>
            <a:r>
              <a:rPr lang="en-US" altLang="zh-CN" dirty="0"/>
              <a:t>// *  </a:t>
            </a:r>
            <a:r>
              <a:rPr lang="zh-CN" altLang="en-US" dirty="0"/>
              <a:t>主要功能：计算应付款                        *</a:t>
            </a:r>
          </a:p>
          <a:p>
            <a:r>
              <a:rPr lang="en-US" altLang="zh-CN" dirty="0"/>
              <a:t>// ************************************************</a:t>
            </a:r>
            <a:endParaRPr lang="en-US" dirty="0"/>
          </a:p>
          <a:p>
            <a:r>
              <a:rPr lang="en-US" dirty="0"/>
              <a:t>#include &lt;iostream&gt;	// </a:t>
            </a:r>
            <a:r>
              <a:rPr lang="en-US" dirty="0" err="1"/>
              <a:t>预编译命令</a:t>
            </a:r>
            <a:endParaRPr lang="en-US" dirty="0"/>
          </a:p>
          <a:p>
            <a:r>
              <a:rPr lang="en-US" dirty="0"/>
              <a:t>using namespace </a:t>
            </a:r>
            <a:r>
              <a:rPr lang="en-US" dirty="0" err="1"/>
              <a:t>std</a:t>
            </a:r>
            <a:r>
              <a:rPr lang="en-US" dirty="0"/>
              <a:t>;</a:t>
            </a:r>
          </a:p>
          <a:p>
            <a:r>
              <a:rPr lang="en-US" dirty="0" err="1"/>
              <a:t>int</a:t>
            </a:r>
            <a:r>
              <a:rPr lang="en-US" dirty="0"/>
              <a:t> main()			// </a:t>
            </a:r>
            <a:r>
              <a:rPr lang="en-US" dirty="0" err="1"/>
              <a:t>主函数</a:t>
            </a:r>
            <a:endParaRPr lang="en-US" dirty="0"/>
          </a:p>
          <a:p>
            <a:r>
              <a:rPr lang="en-US" dirty="0"/>
              <a:t>{					// </a:t>
            </a:r>
            <a:r>
              <a:rPr lang="en-US" dirty="0" err="1"/>
              <a:t>主函数开始</a:t>
            </a:r>
            <a:endParaRPr lang="en-US" dirty="0"/>
          </a:p>
          <a:p>
            <a:r>
              <a:rPr lang="en-US" dirty="0"/>
              <a:t>	float </a:t>
            </a:r>
            <a:r>
              <a:rPr lang="en-US" dirty="0" err="1"/>
              <a:t>ApplePrice</a:t>
            </a:r>
            <a:r>
              <a:rPr lang="en-US" dirty="0"/>
              <a:t>=3.5;//对象1（苹果单价，3.5元/</a:t>
            </a:r>
            <a:r>
              <a:rPr lang="en-US" dirty="0" err="1"/>
              <a:t>公斤</a:t>
            </a:r>
            <a:r>
              <a:rPr lang="en-US" dirty="0"/>
              <a:t>）          1</a:t>
            </a:r>
          </a:p>
          <a:p>
            <a:r>
              <a:rPr lang="en-US" dirty="0"/>
              <a:t>	float </a:t>
            </a:r>
            <a:r>
              <a:rPr lang="en-US" dirty="0" err="1"/>
              <a:t>BananaPrice</a:t>
            </a:r>
            <a:r>
              <a:rPr lang="en-US" dirty="0"/>
              <a:t>=4.2;//对象2（香蕉单价，4.2元/</a:t>
            </a:r>
            <a:r>
              <a:rPr lang="en-US" dirty="0" err="1"/>
              <a:t>公斤</a:t>
            </a:r>
            <a:r>
              <a:rPr lang="en-US" dirty="0"/>
              <a:t>）		2</a:t>
            </a:r>
          </a:p>
          <a:p>
            <a:r>
              <a:rPr lang="en-US" dirty="0"/>
              <a:t>	float </a:t>
            </a:r>
            <a:r>
              <a:rPr lang="en-US" dirty="0" err="1"/>
              <a:t>AppleWeight</a:t>
            </a:r>
            <a:r>
              <a:rPr lang="en-US" dirty="0"/>
              <a:t>=0.0;//对象3（苹果重量，初始化为0）		3</a:t>
            </a:r>
          </a:p>
          <a:p>
            <a:r>
              <a:rPr lang="en-US" dirty="0"/>
              <a:t>	float </a:t>
            </a:r>
            <a:r>
              <a:rPr lang="en-US" dirty="0" err="1"/>
              <a:t>BananaWeight</a:t>
            </a:r>
            <a:r>
              <a:rPr lang="en-US" dirty="0"/>
              <a:t>=0.0;//对象4（香蕉重量，初始化为0）	4</a:t>
            </a:r>
          </a:p>
          <a:p>
            <a:r>
              <a:rPr lang="en-US" dirty="0"/>
              <a:t>	float Total=0.0;	  // 对象5（总钱数，初始化为0）			5</a:t>
            </a:r>
          </a:p>
          <a:p>
            <a:r>
              <a:rPr lang="en-US" dirty="0"/>
              <a:t>	</a:t>
            </a:r>
            <a:r>
              <a:rPr lang="en-US" dirty="0" err="1"/>
              <a:t>cout</a:t>
            </a:r>
            <a:r>
              <a:rPr lang="en-US" dirty="0"/>
              <a:t>&lt;&lt;"</a:t>
            </a:r>
            <a:r>
              <a:rPr lang="en-US" dirty="0" err="1"/>
              <a:t>请输入苹果重量</a:t>
            </a:r>
            <a:r>
              <a:rPr lang="en-US" dirty="0"/>
              <a:t>"&lt;&lt;</a:t>
            </a:r>
            <a:r>
              <a:rPr lang="en-US" dirty="0" err="1"/>
              <a:t>endl</a:t>
            </a:r>
            <a:r>
              <a:rPr lang="en-US" dirty="0"/>
              <a:t>;// </a:t>
            </a:r>
            <a:r>
              <a:rPr lang="en-US" dirty="0" err="1"/>
              <a:t>提示信息</a:t>
            </a:r>
            <a:r>
              <a:rPr lang="en-US" dirty="0"/>
              <a:t>					6</a:t>
            </a:r>
          </a:p>
          <a:p>
            <a:r>
              <a:rPr lang="en-US" dirty="0"/>
              <a:t>	</a:t>
            </a:r>
            <a:r>
              <a:rPr lang="en-US" dirty="0" err="1"/>
              <a:t>cin</a:t>
            </a:r>
            <a:r>
              <a:rPr lang="en-US" dirty="0"/>
              <a:t>&gt;&gt;</a:t>
            </a:r>
            <a:r>
              <a:rPr lang="en-US" dirty="0" err="1"/>
              <a:t>AppleWeight</a:t>
            </a:r>
            <a:r>
              <a:rPr lang="en-US" dirty="0"/>
              <a:t>;	  // </a:t>
            </a:r>
            <a:r>
              <a:rPr lang="en-US" dirty="0" err="1"/>
              <a:t>输入苹果重量</a:t>
            </a:r>
            <a:r>
              <a:rPr lang="en-US" dirty="0"/>
              <a:t>						7</a:t>
            </a:r>
          </a:p>
          <a:p>
            <a:r>
              <a:rPr lang="en-US" dirty="0"/>
              <a:t>	</a:t>
            </a:r>
            <a:r>
              <a:rPr lang="en-US" dirty="0" err="1"/>
              <a:t>cout</a:t>
            </a:r>
            <a:r>
              <a:rPr lang="en-US" dirty="0"/>
              <a:t>&lt;&lt;"</a:t>
            </a:r>
            <a:r>
              <a:rPr lang="en-US" dirty="0" err="1"/>
              <a:t>请输入香蕉重量</a:t>
            </a:r>
            <a:r>
              <a:rPr lang="en-US" dirty="0"/>
              <a:t>"&lt;&lt; </a:t>
            </a:r>
            <a:r>
              <a:rPr lang="en-US" dirty="0" err="1"/>
              <a:t>endl</a:t>
            </a:r>
            <a:r>
              <a:rPr lang="en-US" dirty="0"/>
              <a:t>;	// </a:t>
            </a:r>
            <a:r>
              <a:rPr lang="en-US" dirty="0" err="1"/>
              <a:t>提示信息</a:t>
            </a:r>
            <a:r>
              <a:rPr lang="en-US" dirty="0"/>
              <a:t>				8</a:t>
            </a:r>
          </a:p>
          <a:p>
            <a:r>
              <a:rPr lang="en-US" dirty="0"/>
              <a:t>	</a:t>
            </a:r>
            <a:r>
              <a:rPr lang="en-US" dirty="0" err="1"/>
              <a:t>cin</a:t>
            </a:r>
            <a:r>
              <a:rPr lang="en-US" dirty="0"/>
              <a:t>&gt;&gt;</a:t>
            </a:r>
            <a:r>
              <a:rPr lang="en-US" dirty="0" err="1"/>
              <a:t>BananaWeight</a:t>
            </a:r>
            <a:r>
              <a:rPr lang="en-US" dirty="0"/>
              <a:t>;	  // </a:t>
            </a:r>
            <a:r>
              <a:rPr lang="en-US" dirty="0" err="1"/>
              <a:t>输入香蕉重量</a:t>
            </a:r>
            <a:r>
              <a:rPr lang="en-US" dirty="0"/>
              <a:t>						9</a:t>
            </a:r>
          </a:p>
          <a:p>
            <a:r>
              <a:rPr lang="en-US" dirty="0"/>
              <a:t>	Total=</a:t>
            </a:r>
            <a:r>
              <a:rPr lang="en-US" dirty="0" err="1"/>
              <a:t>ApplePrice</a:t>
            </a:r>
            <a:r>
              <a:rPr lang="en-US" dirty="0"/>
              <a:t>*</a:t>
            </a:r>
            <a:r>
              <a:rPr lang="en-US" dirty="0" err="1"/>
              <a:t>AppleWeight+BananaPrice</a:t>
            </a:r>
            <a:r>
              <a:rPr lang="en-US" dirty="0"/>
              <a:t>*</a:t>
            </a:r>
            <a:r>
              <a:rPr lang="en-US" dirty="0" err="1"/>
              <a:t>BananaWeight</a:t>
            </a:r>
            <a:r>
              <a:rPr lang="en-US" dirty="0"/>
              <a:t>;</a:t>
            </a:r>
          </a:p>
          <a:p>
            <a:r>
              <a:rPr lang="en-US" dirty="0"/>
              <a:t>					  // </a:t>
            </a:r>
            <a:r>
              <a:rPr lang="en-US" dirty="0" err="1"/>
              <a:t>计算应付款</a:t>
            </a:r>
            <a:endParaRPr lang="en-US" dirty="0"/>
          </a:p>
          <a:p>
            <a:r>
              <a:rPr lang="en-US" dirty="0"/>
              <a:t>	</a:t>
            </a:r>
            <a:r>
              <a:rPr lang="en-US" dirty="0" err="1"/>
              <a:t>cout</a:t>
            </a:r>
            <a:r>
              <a:rPr lang="en-US" dirty="0"/>
              <a:t>&lt;&lt;"</a:t>
            </a:r>
            <a:r>
              <a:rPr lang="en-US" dirty="0" err="1"/>
              <a:t>应付款</a:t>
            </a:r>
            <a:r>
              <a:rPr lang="en-US" dirty="0"/>
              <a:t>"&lt;&lt;Total&lt;&lt;</a:t>
            </a:r>
            <a:r>
              <a:rPr lang="en-US" dirty="0" err="1"/>
              <a:t>endl</a:t>
            </a:r>
            <a:r>
              <a:rPr lang="en-US" dirty="0"/>
              <a:t>;  // </a:t>
            </a:r>
            <a:r>
              <a:rPr lang="en-US" dirty="0" err="1"/>
              <a:t>输出应付款</a:t>
            </a:r>
            <a:endParaRPr lang="en-US" dirty="0"/>
          </a:p>
          <a:p>
            <a:r>
              <a:rPr lang="en-US" dirty="0"/>
              <a:t>	return 0;</a:t>
            </a:r>
          </a:p>
          <a:p>
            <a:r>
              <a:rPr lang="en-US" dirty="0"/>
              <a:t>}			//</a:t>
            </a:r>
            <a:r>
              <a:rPr lang="en-US" dirty="0" err="1"/>
              <a:t>主函数结束</a:t>
            </a:r>
            <a:endParaRPr lang="en-US" dirty="0"/>
          </a:p>
        </p:txBody>
      </p:sp>
    </p:spTree>
    <p:extLst>
      <p:ext uri="{BB962C8B-B14F-4D97-AF65-F5344CB8AC3E}">
        <p14:creationId xmlns:p14="http://schemas.microsoft.com/office/powerpoint/2010/main" val="99183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zh-CN" altLang="en-US" sz="4000"/>
              <a:t>机器语言</a:t>
            </a:r>
          </a:p>
        </p:txBody>
      </p:sp>
      <p:sp>
        <p:nvSpPr>
          <p:cNvPr id="334851" name="Rectangle 3"/>
          <p:cNvSpPr>
            <a:spLocks noGrp="1" noChangeArrowheads="1"/>
          </p:cNvSpPr>
          <p:nvPr>
            <p:ph idx="1"/>
          </p:nvPr>
        </p:nvSpPr>
        <p:spPr/>
        <p:txBody>
          <a:bodyPr/>
          <a:lstStyle/>
          <a:p>
            <a:pPr eaLnBrk="1" hangingPunct="1">
              <a:defRPr/>
            </a:pPr>
            <a:r>
              <a:rPr lang="zh-CN" altLang="en-US"/>
              <a:t>指令就是要计算机执行某种操作的命令。从计算机组成的层次结构来说，计算机的指令有微指令、机器指令和宏指令之分。</a:t>
            </a:r>
          </a:p>
          <a:p>
            <a:pPr eaLnBrk="1" hangingPunct="1">
              <a:defRPr/>
            </a:pPr>
            <a:r>
              <a:rPr lang="zh-CN" altLang="en-US"/>
              <a:t>一种处理器的指令系统，也称该处理器的机器语言，客观存在是该处理器可以识别的一组由</a:t>
            </a:r>
            <a:r>
              <a:rPr lang="en-US" altLang="zh-CN"/>
              <a:t>0</a:t>
            </a:r>
            <a:r>
              <a:rPr lang="zh-CN" altLang="en-US"/>
              <a:t>和</a:t>
            </a:r>
            <a:r>
              <a:rPr lang="en-US" altLang="zh-CN"/>
              <a:t>1</a:t>
            </a:r>
            <a:r>
              <a:rPr lang="zh-CN" altLang="en-US"/>
              <a:t>序列构成的</a:t>
            </a:r>
            <a:r>
              <a:rPr lang="zh-CN" altLang="en-US" b="1">
                <a:solidFill>
                  <a:srgbClr val="339966"/>
                </a:solidFill>
              </a:rPr>
              <a:t>指令码</a:t>
            </a:r>
            <a:r>
              <a:rPr lang="zh-CN" altLang="en-US"/>
              <a:t>。</a:t>
            </a:r>
          </a:p>
        </p:txBody>
      </p:sp>
      <p:sp>
        <p:nvSpPr>
          <p:cNvPr id="2" name="Slide Number Placeholder 1">
            <a:extLst>
              <a:ext uri="{FF2B5EF4-FFF2-40B4-BE49-F238E27FC236}">
                <a16:creationId xmlns:a16="http://schemas.microsoft.com/office/drawing/2014/main" id="{375DCE7D-25F9-40E7-9BA4-E772639B6EB0}"/>
              </a:ext>
            </a:extLst>
          </p:cNvPr>
          <p:cNvSpPr>
            <a:spLocks noGrp="1"/>
          </p:cNvSpPr>
          <p:nvPr>
            <p:ph type="sldNum" sz="quarter" idx="12"/>
          </p:nvPr>
        </p:nvSpPr>
        <p:spPr/>
        <p:txBody>
          <a:bodyPr/>
          <a:lstStyle/>
          <a:p>
            <a:fld id="{4598DDAA-4BC0-47E6-98AA-032E6537915F}" type="slidenum">
              <a:rPr lang="zh-CN" altLang="en-US" smtClean="0"/>
              <a:pPr/>
              <a:t>4</a:t>
            </a:fld>
            <a:endParaRPr lang="en-US" altLang="zh-CN"/>
          </a:p>
        </p:txBody>
      </p:sp>
    </p:spTree>
    <p:extLst>
      <p:ext uri="{BB962C8B-B14F-4D97-AF65-F5344CB8AC3E}">
        <p14:creationId xmlns:p14="http://schemas.microsoft.com/office/powerpoint/2010/main" val="1329186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B79078-E668-4DF1-8425-F39E00F06242}"/>
              </a:ext>
            </a:extLst>
          </p:cNvPr>
          <p:cNvSpPr>
            <a:spLocks noGrp="1"/>
          </p:cNvSpPr>
          <p:nvPr>
            <p:ph type="sldNum" sz="quarter" idx="12"/>
          </p:nvPr>
        </p:nvSpPr>
        <p:spPr/>
        <p:txBody>
          <a:bodyPr/>
          <a:lstStyle/>
          <a:p>
            <a:fld id="{AD027A4E-B28B-4A66-B657-E15309790202}" type="slidenum">
              <a:rPr lang="zh-CN" altLang="en-US"/>
              <a:pPr/>
              <a:t>40</a:t>
            </a:fld>
            <a:endParaRPr lang="en-US" altLang="zh-CN"/>
          </a:p>
        </p:txBody>
      </p:sp>
      <p:sp>
        <p:nvSpPr>
          <p:cNvPr id="337922" name="Rectangle 2">
            <a:extLst>
              <a:ext uri="{FF2B5EF4-FFF2-40B4-BE49-F238E27FC236}">
                <a16:creationId xmlns:a16="http://schemas.microsoft.com/office/drawing/2014/main" id="{53E385D0-4971-44F1-B9CC-1536C23A4D99}"/>
              </a:ext>
            </a:extLst>
          </p:cNvPr>
          <p:cNvSpPr>
            <a:spLocks noGrp="1" noChangeArrowheads="1"/>
          </p:cNvSpPr>
          <p:nvPr>
            <p:ph type="title"/>
          </p:nvPr>
        </p:nvSpPr>
        <p:spPr/>
        <p:txBody>
          <a:bodyPr/>
          <a:lstStyle/>
          <a:p>
            <a:r>
              <a:rPr lang="zh-CN" altLang="en-US"/>
              <a:t>声明部分</a:t>
            </a:r>
          </a:p>
        </p:txBody>
      </p:sp>
      <p:sp>
        <p:nvSpPr>
          <p:cNvPr id="337923" name="Rectangle 3">
            <a:extLst>
              <a:ext uri="{FF2B5EF4-FFF2-40B4-BE49-F238E27FC236}">
                <a16:creationId xmlns:a16="http://schemas.microsoft.com/office/drawing/2014/main" id="{F87AC24F-6396-471E-B707-B38736BBAAF9}"/>
              </a:ext>
            </a:extLst>
          </p:cNvPr>
          <p:cNvSpPr>
            <a:spLocks noGrp="1" noChangeArrowheads="1"/>
          </p:cNvSpPr>
          <p:nvPr>
            <p:ph type="body" idx="1"/>
          </p:nvPr>
        </p:nvSpPr>
        <p:spPr>
          <a:xfrm>
            <a:off x="1066800" y="1981200"/>
            <a:ext cx="7543800" cy="4471988"/>
          </a:xfrm>
        </p:spPr>
        <p:txBody>
          <a:bodyPr/>
          <a:lstStyle/>
          <a:p>
            <a:r>
              <a:rPr lang="en-US" altLang="zh-CN" dirty="0"/>
              <a:t>1</a:t>
            </a:r>
            <a:r>
              <a:rPr lang="en-US" altLang="zh-CN" dirty="0">
                <a:latin typeface="Arial" panose="020B0604020202020204" pitchFamily="34" charset="0"/>
              </a:rPr>
              <a:t>—</a:t>
            </a:r>
            <a:r>
              <a:rPr lang="en-US" altLang="zh-CN" dirty="0"/>
              <a:t>5</a:t>
            </a:r>
            <a:r>
              <a:rPr lang="zh-CN" altLang="en-US" dirty="0"/>
              <a:t>是五项声明，具体是：</a:t>
            </a:r>
          </a:p>
          <a:p>
            <a:pPr lvl="1"/>
            <a:r>
              <a:rPr lang="zh-CN" altLang="en-US" dirty="0"/>
              <a:t>对象</a:t>
            </a:r>
            <a:r>
              <a:rPr lang="en-US" altLang="zh-CN" dirty="0"/>
              <a:t>1</a:t>
            </a:r>
            <a:r>
              <a:rPr lang="zh-CN" altLang="en-US" dirty="0"/>
              <a:t>是苹果单价，变量名为</a:t>
            </a:r>
            <a:r>
              <a:rPr lang="en-US" altLang="zh-CN" dirty="0" err="1"/>
              <a:t>ApplePrice</a:t>
            </a:r>
            <a:r>
              <a:rPr lang="en-US" altLang="zh-CN" dirty="0"/>
              <a:t>;</a:t>
            </a:r>
          </a:p>
          <a:p>
            <a:pPr lvl="1"/>
            <a:r>
              <a:rPr lang="zh-CN" altLang="en-US" dirty="0"/>
              <a:t>对象</a:t>
            </a:r>
            <a:r>
              <a:rPr lang="en-US" altLang="zh-CN" dirty="0"/>
              <a:t>2</a:t>
            </a:r>
            <a:r>
              <a:rPr lang="zh-CN" altLang="en-US" dirty="0"/>
              <a:t>是香蕉单价，变量名为</a:t>
            </a:r>
            <a:r>
              <a:rPr lang="en-US" altLang="zh-CN" dirty="0" err="1"/>
              <a:t>BananaPrice</a:t>
            </a:r>
            <a:r>
              <a:rPr lang="en-US" altLang="zh-CN" dirty="0"/>
              <a:t>;</a:t>
            </a:r>
          </a:p>
          <a:p>
            <a:pPr lvl="1"/>
            <a:r>
              <a:rPr lang="zh-CN" altLang="en-US" dirty="0"/>
              <a:t>对象</a:t>
            </a:r>
            <a:r>
              <a:rPr lang="en-US" altLang="zh-CN" dirty="0"/>
              <a:t>4</a:t>
            </a:r>
            <a:r>
              <a:rPr lang="zh-CN" altLang="en-US" dirty="0"/>
              <a:t>是苹果重量，变量名为</a:t>
            </a:r>
            <a:r>
              <a:rPr lang="en-US" altLang="zh-CN" dirty="0" err="1"/>
              <a:t>AppleWeight</a:t>
            </a:r>
            <a:r>
              <a:rPr lang="en-US" altLang="zh-CN" dirty="0"/>
              <a:t>;</a:t>
            </a:r>
          </a:p>
          <a:p>
            <a:pPr lvl="1"/>
            <a:r>
              <a:rPr lang="zh-CN" altLang="en-US" dirty="0"/>
              <a:t>对象</a:t>
            </a:r>
            <a:r>
              <a:rPr lang="en-US" altLang="zh-CN" dirty="0"/>
              <a:t>4</a:t>
            </a:r>
            <a:r>
              <a:rPr lang="zh-CN" altLang="en-US" dirty="0"/>
              <a:t>是香蕉重量，变量名为</a:t>
            </a:r>
            <a:r>
              <a:rPr lang="en-US" altLang="zh-CN" dirty="0" err="1"/>
              <a:t>BananaWeight</a:t>
            </a:r>
            <a:r>
              <a:rPr lang="en-US" altLang="zh-CN" dirty="0"/>
              <a:t>;</a:t>
            </a:r>
          </a:p>
          <a:p>
            <a:pPr lvl="1"/>
            <a:r>
              <a:rPr lang="zh-CN" altLang="en-US" dirty="0"/>
              <a:t>对象</a:t>
            </a:r>
            <a:r>
              <a:rPr lang="en-US" altLang="zh-CN" dirty="0"/>
              <a:t>5</a:t>
            </a:r>
            <a:r>
              <a:rPr lang="zh-CN" altLang="en-US" dirty="0"/>
              <a:t>是总钱数，变量名为</a:t>
            </a:r>
            <a:r>
              <a:rPr lang="en-US" altLang="zh-CN" dirty="0"/>
              <a:t>Total;</a:t>
            </a:r>
            <a:endParaRPr lang="zh-CN" altLang="en-US" dirty="0"/>
          </a:p>
        </p:txBody>
      </p:sp>
    </p:spTree>
    <p:extLst>
      <p:ext uri="{BB962C8B-B14F-4D97-AF65-F5344CB8AC3E}">
        <p14:creationId xmlns:p14="http://schemas.microsoft.com/office/powerpoint/2010/main" val="3602992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animEffect transition="in" filter="checkerboard(across)">
                                      <p:cBhvr>
                                        <p:cTn id="7" dur="500"/>
                                        <p:tgtEl>
                                          <p:spTgt spid="337923">
                                            <p:txEl>
                                              <p:pRg st="1" end="1"/>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337923">
                                            <p:txEl>
                                              <p:pRg st="2" end="2"/>
                                            </p:txEl>
                                          </p:spTgt>
                                        </p:tgtEl>
                                        <p:attrNameLst>
                                          <p:attrName>style.visibility</p:attrName>
                                        </p:attrNameLst>
                                      </p:cBhvr>
                                      <p:to>
                                        <p:strVal val="visible"/>
                                      </p:to>
                                    </p:set>
                                    <p:animEffect transition="in" filter="checkerboard(across)">
                                      <p:cBhvr>
                                        <p:cTn id="11" dur="500"/>
                                        <p:tgtEl>
                                          <p:spTgt spid="337923">
                                            <p:txEl>
                                              <p:pRg st="2" end="2"/>
                                            </p:txEl>
                                          </p:spTgt>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337923">
                                            <p:txEl>
                                              <p:pRg st="3" end="3"/>
                                            </p:txEl>
                                          </p:spTgt>
                                        </p:tgtEl>
                                        <p:attrNameLst>
                                          <p:attrName>style.visibility</p:attrName>
                                        </p:attrNameLst>
                                      </p:cBhvr>
                                      <p:to>
                                        <p:strVal val="visible"/>
                                      </p:to>
                                    </p:set>
                                    <p:animEffect transition="in" filter="checkerboard(across)">
                                      <p:cBhvr>
                                        <p:cTn id="15" dur="500"/>
                                        <p:tgtEl>
                                          <p:spTgt spid="337923">
                                            <p:txEl>
                                              <p:pRg st="3" end="3"/>
                                            </p:txEl>
                                          </p:spTgt>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337923">
                                            <p:txEl>
                                              <p:pRg st="4" end="4"/>
                                            </p:txEl>
                                          </p:spTgt>
                                        </p:tgtEl>
                                        <p:attrNameLst>
                                          <p:attrName>style.visibility</p:attrName>
                                        </p:attrNameLst>
                                      </p:cBhvr>
                                      <p:to>
                                        <p:strVal val="visible"/>
                                      </p:to>
                                    </p:set>
                                    <p:animEffect transition="in" filter="checkerboard(across)">
                                      <p:cBhvr>
                                        <p:cTn id="19" dur="500"/>
                                        <p:tgtEl>
                                          <p:spTgt spid="337923">
                                            <p:txEl>
                                              <p:pRg st="4" end="4"/>
                                            </p:txEl>
                                          </p:spTgt>
                                        </p:tgtEl>
                                      </p:cBhvr>
                                    </p:animEffect>
                                  </p:childTnLst>
                                </p:cTn>
                              </p:par>
                            </p:childTnLst>
                          </p:cTn>
                        </p:par>
                        <p:par>
                          <p:cTn id="20" fill="hold" nodeType="afterGroup">
                            <p:stCondLst>
                              <p:cond delay="2000"/>
                            </p:stCondLst>
                            <p:childTnLst>
                              <p:par>
                                <p:cTn id="21" presetID="5" presetClass="entr" presetSubtype="10" fill="hold" nodeType="afterEffect">
                                  <p:stCondLst>
                                    <p:cond delay="0"/>
                                  </p:stCondLst>
                                  <p:childTnLst>
                                    <p:set>
                                      <p:cBhvr>
                                        <p:cTn id="22" dur="1" fill="hold">
                                          <p:stCondLst>
                                            <p:cond delay="0"/>
                                          </p:stCondLst>
                                        </p:cTn>
                                        <p:tgtEl>
                                          <p:spTgt spid="337923">
                                            <p:txEl>
                                              <p:pRg st="5" end="5"/>
                                            </p:txEl>
                                          </p:spTgt>
                                        </p:tgtEl>
                                        <p:attrNameLst>
                                          <p:attrName>style.visibility</p:attrName>
                                        </p:attrNameLst>
                                      </p:cBhvr>
                                      <p:to>
                                        <p:strVal val="visible"/>
                                      </p:to>
                                    </p:set>
                                    <p:animEffect transition="in" filter="checkerboard(across)">
                                      <p:cBhvr>
                                        <p:cTn id="23" dur="500"/>
                                        <p:tgtEl>
                                          <p:spTgt spid="337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C2B1DB6-4CDD-4BED-919D-81E05655AC2C}"/>
              </a:ext>
            </a:extLst>
          </p:cNvPr>
          <p:cNvSpPr>
            <a:spLocks noGrp="1"/>
          </p:cNvSpPr>
          <p:nvPr>
            <p:ph type="sldNum" sz="quarter" idx="12"/>
          </p:nvPr>
        </p:nvSpPr>
        <p:spPr/>
        <p:txBody>
          <a:bodyPr/>
          <a:lstStyle/>
          <a:p>
            <a:fld id="{68BF7E80-4A31-4752-B2AB-9F1DBE7177E5}" type="slidenum">
              <a:rPr lang="zh-CN" altLang="en-US"/>
              <a:pPr/>
              <a:t>41</a:t>
            </a:fld>
            <a:endParaRPr lang="en-US" altLang="zh-CN"/>
          </a:p>
        </p:txBody>
      </p:sp>
      <p:sp>
        <p:nvSpPr>
          <p:cNvPr id="338946" name="Rectangle 2">
            <a:extLst>
              <a:ext uri="{FF2B5EF4-FFF2-40B4-BE49-F238E27FC236}">
                <a16:creationId xmlns:a16="http://schemas.microsoft.com/office/drawing/2014/main" id="{FF994332-3855-46DB-9455-638DF2602EE0}"/>
              </a:ext>
            </a:extLst>
          </p:cNvPr>
          <p:cNvSpPr>
            <a:spLocks noGrp="1" noChangeArrowheads="1"/>
          </p:cNvSpPr>
          <p:nvPr>
            <p:ph type="title"/>
          </p:nvPr>
        </p:nvSpPr>
        <p:spPr/>
        <p:txBody>
          <a:bodyPr/>
          <a:lstStyle/>
          <a:p>
            <a:r>
              <a:rPr lang="zh-CN" altLang="en-US"/>
              <a:t>执行部分</a:t>
            </a:r>
          </a:p>
        </p:txBody>
      </p:sp>
      <p:sp>
        <p:nvSpPr>
          <p:cNvPr id="338947" name="Rectangle 3">
            <a:extLst>
              <a:ext uri="{FF2B5EF4-FFF2-40B4-BE49-F238E27FC236}">
                <a16:creationId xmlns:a16="http://schemas.microsoft.com/office/drawing/2014/main" id="{9BAA27C4-9040-4B28-9C63-EC6BF8CEEDA1}"/>
              </a:ext>
            </a:extLst>
          </p:cNvPr>
          <p:cNvSpPr>
            <a:spLocks noGrp="1" noChangeArrowheads="1"/>
          </p:cNvSpPr>
          <p:nvPr>
            <p:ph type="body" idx="1"/>
          </p:nvPr>
        </p:nvSpPr>
        <p:spPr>
          <a:xfrm>
            <a:off x="1066800" y="1981200"/>
            <a:ext cx="7543800" cy="4543425"/>
          </a:xfrm>
        </p:spPr>
        <p:txBody>
          <a:bodyPr/>
          <a:lstStyle/>
          <a:p>
            <a:pPr>
              <a:lnSpc>
                <a:spcPct val="90000"/>
              </a:lnSpc>
            </a:pPr>
            <a:r>
              <a:rPr lang="zh-CN" altLang="en-US" sz="2800" dirty="0"/>
              <a:t>声明部分之后是对五个对象的操作，即执行部分</a:t>
            </a:r>
          </a:p>
          <a:p>
            <a:pPr lvl="1">
              <a:lnSpc>
                <a:spcPct val="90000"/>
              </a:lnSpc>
            </a:pPr>
            <a:r>
              <a:rPr lang="en-US" altLang="zh-CN" sz="2400" dirty="0"/>
              <a:t>(6)</a:t>
            </a:r>
            <a:r>
              <a:rPr lang="zh-CN" altLang="en-US" sz="2400" dirty="0"/>
              <a:t>和</a:t>
            </a:r>
            <a:r>
              <a:rPr lang="en-US" altLang="zh-CN" sz="2400" dirty="0"/>
              <a:t>(8)</a:t>
            </a:r>
            <a:r>
              <a:rPr lang="zh-CN" altLang="en-US" sz="2400" dirty="0"/>
              <a:t>是显示至屏幕上的提示信息。告诉程序的使用者下面准备用键盘输入苹果的重量、香蕉的重量。这两语句用</a:t>
            </a:r>
            <a:r>
              <a:rPr lang="en-US" altLang="zh-CN" sz="2400" dirty="0" err="1"/>
              <a:t>cout</a:t>
            </a:r>
            <a:r>
              <a:rPr lang="zh-CN" altLang="en-US" sz="2400" dirty="0"/>
              <a:t>输出流。</a:t>
            </a:r>
            <a:endParaRPr lang="en-US" altLang="zh-CN" sz="2400" dirty="0"/>
          </a:p>
          <a:p>
            <a:pPr lvl="1">
              <a:lnSpc>
                <a:spcPct val="90000"/>
              </a:lnSpc>
            </a:pPr>
            <a:r>
              <a:rPr lang="en-US" altLang="zh-CN" sz="2400" dirty="0"/>
              <a:t>(7)</a:t>
            </a:r>
            <a:r>
              <a:rPr lang="zh-CN" altLang="en-US" sz="2400" dirty="0"/>
              <a:t>和</a:t>
            </a:r>
            <a:r>
              <a:rPr lang="en-US" altLang="zh-CN" sz="2400" dirty="0"/>
              <a:t>(9)</a:t>
            </a:r>
            <a:r>
              <a:rPr lang="zh-CN" altLang="en-US" sz="2400" dirty="0"/>
              <a:t>是用</a:t>
            </a:r>
            <a:r>
              <a:rPr lang="en-US" altLang="zh-CN" sz="2400" dirty="0" err="1"/>
              <a:t>cin</a:t>
            </a:r>
            <a:r>
              <a:rPr lang="zh-CN" altLang="en-US" sz="2400" dirty="0"/>
              <a:t>输入流将键盘敲入的实数分别放至</a:t>
            </a:r>
            <a:r>
              <a:rPr lang="en-US" altLang="zh-CN" sz="2400" dirty="0" err="1"/>
              <a:t>AppleWeight</a:t>
            </a:r>
            <a:r>
              <a:rPr lang="zh-CN" altLang="en-US" sz="2400" dirty="0"/>
              <a:t>（苹果重量）和</a:t>
            </a:r>
            <a:r>
              <a:rPr lang="en-US" altLang="zh-CN" sz="2400" dirty="0" err="1"/>
              <a:t>BananaWeight</a:t>
            </a:r>
            <a:r>
              <a:rPr lang="zh-CN" altLang="en-US" sz="2400" dirty="0"/>
              <a:t>（香蕉重量）这两个变量中。</a:t>
            </a:r>
          </a:p>
          <a:p>
            <a:pPr lvl="1">
              <a:lnSpc>
                <a:spcPct val="90000"/>
              </a:lnSpc>
            </a:pPr>
            <a:r>
              <a:rPr lang="en-US" altLang="zh-CN" sz="2400" dirty="0"/>
              <a:t>(10)</a:t>
            </a:r>
            <a:r>
              <a:rPr lang="zh-CN" altLang="en-US" sz="2400" dirty="0"/>
              <a:t>计算应付款，这是一条赋值语句，计算购买</a:t>
            </a:r>
            <a:r>
              <a:rPr lang="en-US" altLang="zh-CN" sz="2400" dirty="0" err="1"/>
              <a:t>AppleWeight</a:t>
            </a:r>
            <a:r>
              <a:rPr lang="zh-CN" altLang="en-US" sz="2400" dirty="0"/>
              <a:t>公斤香蕉应付的钱数，并把算出的数值赋给</a:t>
            </a:r>
            <a:r>
              <a:rPr lang="en-US" altLang="zh-CN" sz="2400" dirty="0"/>
              <a:t>Total</a:t>
            </a:r>
            <a:r>
              <a:rPr lang="zh-CN" altLang="en-US" sz="2400" dirty="0"/>
              <a:t>变量。</a:t>
            </a:r>
          </a:p>
          <a:p>
            <a:pPr lvl="1">
              <a:lnSpc>
                <a:spcPct val="90000"/>
              </a:lnSpc>
            </a:pPr>
            <a:r>
              <a:rPr lang="en-US" altLang="zh-CN" sz="2400" dirty="0"/>
              <a:t>(11)</a:t>
            </a:r>
            <a:r>
              <a:rPr lang="zh-CN" altLang="en-US" sz="2400" dirty="0"/>
              <a:t>显示出应付款</a:t>
            </a:r>
            <a:r>
              <a:rPr lang="en-US" altLang="zh-CN" sz="2400" dirty="0"/>
              <a:t>Total</a:t>
            </a:r>
            <a:r>
              <a:rPr lang="zh-CN" altLang="en-US" sz="2400" dirty="0"/>
              <a:t>的值</a:t>
            </a:r>
          </a:p>
        </p:txBody>
      </p:sp>
    </p:spTree>
    <p:extLst>
      <p:ext uri="{BB962C8B-B14F-4D97-AF65-F5344CB8AC3E}">
        <p14:creationId xmlns:p14="http://schemas.microsoft.com/office/powerpoint/2010/main" val="983217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CD13-EA4D-48ED-8057-937D62DC9C02}"/>
              </a:ext>
            </a:extLst>
          </p:cNvPr>
          <p:cNvSpPr>
            <a:spLocks noGrp="1"/>
          </p:cNvSpPr>
          <p:nvPr>
            <p:ph type="title"/>
          </p:nvPr>
        </p:nvSpPr>
        <p:spPr/>
        <p:txBody>
          <a:bodyPr/>
          <a:lstStyle/>
          <a:p>
            <a:r>
              <a:rPr lang="zh-CN" altLang="en-US" dirty="0"/>
              <a:t>变量的基本概念</a:t>
            </a:r>
            <a:endParaRPr lang="en-US" dirty="0"/>
          </a:p>
        </p:txBody>
      </p:sp>
      <p:sp>
        <p:nvSpPr>
          <p:cNvPr id="3" name="Content Placeholder 2">
            <a:extLst>
              <a:ext uri="{FF2B5EF4-FFF2-40B4-BE49-F238E27FC236}">
                <a16:creationId xmlns:a16="http://schemas.microsoft.com/office/drawing/2014/main" id="{4D2FA1E5-CFB1-4C61-9760-F51A048F22B9}"/>
              </a:ext>
            </a:extLst>
          </p:cNvPr>
          <p:cNvSpPr>
            <a:spLocks noGrp="1"/>
          </p:cNvSpPr>
          <p:nvPr>
            <p:ph idx="1"/>
          </p:nvPr>
        </p:nvSpPr>
        <p:spPr/>
        <p:txBody>
          <a:bodyPr>
            <a:normAutofit fontScale="92500" lnSpcReduction="10000"/>
          </a:bodyPr>
          <a:lstStyle/>
          <a:p>
            <a:r>
              <a:rPr lang="zh-CN" altLang="en-US" sz="2400" dirty="0"/>
              <a:t>变量是相对常量而言的</a:t>
            </a:r>
          </a:p>
          <a:p>
            <a:pPr lvl="1"/>
            <a:r>
              <a:rPr lang="zh-CN" altLang="en-US" sz="2000" dirty="0"/>
              <a:t>在程序中经过操作其值允许改变和可以改变的量称之为变量</a:t>
            </a:r>
          </a:p>
          <a:p>
            <a:pPr lvl="1"/>
            <a:endParaRPr lang="zh-CN" altLang="en-US" sz="2000" dirty="0"/>
          </a:p>
          <a:p>
            <a:r>
              <a:rPr lang="zh-CN" altLang="en-US" sz="2400" dirty="0"/>
              <a:t>变量在使用前必须加以定义</a:t>
            </a:r>
          </a:p>
          <a:p>
            <a:pPr lvl="1"/>
            <a:r>
              <a:rPr lang="zh-CN" altLang="en-US" sz="2000" dirty="0"/>
              <a:t>在声明中定义</a:t>
            </a:r>
          </a:p>
          <a:p>
            <a:pPr lvl="1"/>
            <a:endParaRPr lang="zh-CN" altLang="en-US" sz="2000" dirty="0"/>
          </a:p>
          <a:p>
            <a:r>
              <a:rPr lang="zh-CN" altLang="en-US" sz="2400" dirty="0"/>
              <a:t>每一个变量要有一个与其它变量不相同的合法的名字</a:t>
            </a:r>
          </a:p>
          <a:p>
            <a:pPr lvl="1"/>
            <a:r>
              <a:rPr lang="zh-CN" altLang="en-US" sz="2000" dirty="0"/>
              <a:t>这个名字的第一个字符必须是字母或下划线，其后的字符只能是字母、数字和下划线，且所用的名字不得与</a:t>
            </a:r>
            <a:r>
              <a:rPr lang="en-US" altLang="zh-CN" sz="2000" dirty="0"/>
              <a:t>C/C++</a:t>
            </a:r>
            <a:r>
              <a:rPr lang="zh-CN" altLang="en-US" sz="2000" dirty="0"/>
              <a:t>语言系统所保留的</a:t>
            </a:r>
            <a:r>
              <a:rPr lang="zh-CN" altLang="en-US" sz="2000" dirty="0">
                <a:solidFill>
                  <a:srgbClr val="FF0000"/>
                </a:solidFill>
              </a:rPr>
              <a:t>关键字</a:t>
            </a:r>
            <a:r>
              <a:rPr lang="zh-CN" altLang="en-US" sz="2000" dirty="0"/>
              <a:t>相同</a:t>
            </a:r>
          </a:p>
          <a:p>
            <a:r>
              <a:rPr lang="zh-CN" altLang="en-US" sz="2400" dirty="0"/>
              <a:t>建议：变量命名时考虑实际含义以提高程序的易读性</a:t>
            </a:r>
          </a:p>
          <a:p>
            <a:pPr lvl="1"/>
            <a:r>
              <a:rPr lang="zh-CN" altLang="en-US" sz="2000" dirty="0"/>
              <a:t>如上例中的苹果单价用</a:t>
            </a:r>
            <a:r>
              <a:rPr lang="en-US" altLang="zh-CN" sz="2000" dirty="0" err="1"/>
              <a:t>ApplePrice</a:t>
            </a:r>
            <a:endParaRPr lang="zh-CN" altLang="en-US" sz="2000" dirty="0"/>
          </a:p>
          <a:p>
            <a:endParaRPr lang="en-US" dirty="0"/>
          </a:p>
        </p:txBody>
      </p:sp>
      <p:sp>
        <p:nvSpPr>
          <p:cNvPr id="4" name="Slide Number Placeholder 3">
            <a:extLst>
              <a:ext uri="{FF2B5EF4-FFF2-40B4-BE49-F238E27FC236}">
                <a16:creationId xmlns:a16="http://schemas.microsoft.com/office/drawing/2014/main" id="{0F936317-8C35-467C-8A05-EBE9C1F373E9}"/>
              </a:ext>
            </a:extLst>
          </p:cNvPr>
          <p:cNvSpPr>
            <a:spLocks noGrp="1"/>
          </p:cNvSpPr>
          <p:nvPr>
            <p:ph type="sldNum" sz="quarter" idx="12"/>
          </p:nvPr>
        </p:nvSpPr>
        <p:spPr/>
        <p:txBody>
          <a:bodyPr/>
          <a:lstStyle/>
          <a:p>
            <a:fld id="{4598DDAA-4BC0-47E6-98AA-032E6537915F}" type="slidenum">
              <a:rPr lang="zh-CN" altLang="en-US" smtClean="0"/>
              <a:pPr/>
              <a:t>42</a:t>
            </a:fld>
            <a:endParaRPr lang="en-US" altLang="zh-CN"/>
          </a:p>
        </p:txBody>
      </p:sp>
    </p:spTree>
    <p:extLst>
      <p:ext uri="{BB962C8B-B14F-4D97-AF65-F5344CB8AC3E}">
        <p14:creationId xmlns:p14="http://schemas.microsoft.com/office/powerpoint/2010/main" val="3643624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8A8576A-A463-4D38-8EB9-7A95966D7C40}"/>
              </a:ext>
            </a:extLst>
          </p:cNvPr>
          <p:cNvSpPr>
            <a:spLocks noGrp="1" noChangeArrowheads="1"/>
          </p:cNvSpPr>
          <p:nvPr>
            <p:ph type="title"/>
          </p:nvPr>
        </p:nvSpPr>
        <p:spPr/>
        <p:txBody>
          <a:bodyPr/>
          <a:lstStyle/>
          <a:p>
            <a:r>
              <a:rPr lang="en-US" altLang="zh-CN"/>
              <a:t>C/C++ </a:t>
            </a:r>
            <a:r>
              <a:rPr lang="zh-CN" altLang="en-US"/>
              <a:t>关键字</a:t>
            </a:r>
            <a:endParaRPr lang="en-US" altLang="en-US"/>
          </a:p>
        </p:txBody>
      </p:sp>
      <p:sp>
        <p:nvSpPr>
          <p:cNvPr id="11267" name="Content Placeholder 2">
            <a:extLst>
              <a:ext uri="{FF2B5EF4-FFF2-40B4-BE49-F238E27FC236}">
                <a16:creationId xmlns:a16="http://schemas.microsoft.com/office/drawing/2014/main" id="{DA4244E2-F13E-4BBB-A84E-92BB5811F80F}"/>
              </a:ext>
            </a:extLst>
          </p:cNvPr>
          <p:cNvSpPr>
            <a:spLocks noGrp="1" noChangeArrowheads="1"/>
          </p:cNvSpPr>
          <p:nvPr>
            <p:ph idx="1"/>
          </p:nvPr>
        </p:nvSpPr>
        <p:spPr bwMode="auto"/>
        <p:txBody>
          <a:bodyPr wrap="square" numCol="1" anchor="t" anchorCtr="0" compatLnSpc="1">
            <a:prstTxWarp prst="textNoShape">
              <a:avLst/>
            </a:prstTxWarp>
            <a:normAutofit fontScale="92500" lnSpcReduction="10000"/>
          </a:bodyPr>
          <a:lstStyle/>
          <a:p>
            <a:r>
              <a:rPr lang="zh-CN" altLang="en-US" dirty="0"/>
              <a:t>关键字在</a:t>
            </a:r>
            <a:r>
              <a:rPr lang="en-US" altLang="en-US" dirty="0"/>
              <a:t>IDE</a:t>
            </a:r>
            <a:r>
              <a:rPr lang="zh-CN" altLang="en-US" dirty="0"/>
              <a:t>中常以特殊颜色显示</a:t>
            </a:r>
          </a:p>
          <a:p>
            <a:r>
              <a:rPr lang="zh-CN" altLang="en-US" dirty="0"/>
              <a:t>编程语言中预先定义的关键字有特殊的用途</a:t>
            </a:r>
          </a:p>
          <a:p>
            <a:r>
              <a:rPr lang="zh-CN" altLang="en-US" dirty="0"/>
              <a:t>不要用关键字做变量和常量名</a:t>
            </a:r>
          </a:p>
          <a:p>
            <a:r>
              <a:rPr lang="zh-CN" altLang="en-US" dirty="0"/>
              <a:t>常见关键字</a:t>
            </a:r>
          </a:p>
          <a:p>
            <a:pPr lvl="1"/>
            <a:r>
              <a:rPr lang="en-US" altLang="en-US" dirty="0">
                <a:solidFill>
                  <a:srgbClr val="0070C0"/>
                </a:solidFill>
              </a:rPr>
              <a:t>bool, break, case, char, const, continue, do, default, double, else, extern, false, float, for, if, int, long, return, short, static, struct, switch, typedef, true, unsigned, void, while</a:t>
            </a:r>
          </a:p>
          <a:p>
            <a:endParaRPr lang="en-US" altLang="en-US" dirty="0"/>
          </a:p>
        </p:txBody>
      </p:sp>
      <p:sp>
        <p:nvSpPr>
          <p:cNvPr id="11268" name="Slide Number Placeholder 3">
            <a:extLst>
              <a:ext uri="{FF2B5EF4-FFF2-40B4-BE49-F238E27FC236}">
                <a16:creationId xmlns:a16="http://schemas.microsoft.com/office/drawing/2014/main" id="{FBB9C8D5-E5DC-4F04-BE5D-3EA86BBD91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F31950E-37D7-4B5D-99DC-CAEDD2381BD9}" type="slidenum">
              <a:rPr lang="zh-CN" altLang="en-US">
                <a:solidFill>
                  <a:srgbClr val="FFFFFF"/>
                </a:solidFill>
                <a:latin typeface="Garamond" panose="02020404030301010803" pitchFamily="18" charset="0"/>
                <a:ea typeface="宋体" panose="02010600030101010101" pitchFamily="2" charset="-122"/>
              </a:rPr>
              <a:pPr fontAlgn="base">
                <a:spcBef>
                  <a:spcPct val="0"/>
                </a:spcBef>
                <a:spcAft>
                  <a:spcPct val="0"/>
                </a:spcAft>
              </a:pPr>
              <a:t>43</a:t>
            </a:fld>
            <a:endParaRPr lang="en-US" altLang="zh-CN">
              <a:solidFill>
                <a:srgbClr val="FFFFFF"/>
              </a:solidFill>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047503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5BFB6F3-A308-48AB-9C16-85E5F6B130AB}"/>
              </a:ext>
            </a:extLst>
          </p:cNvPr>
          <p:cNvSpPr>
            <a:spLocks noGrp="1"/>
          </p:cNvSpPr>
          <p:nvPr>
            <p:ph type="sldNum" sz="quarter" idx="12"/>
          </p:nvPr>
        </p:nvSpPr>
        <p:spPr/>
        <p:txBody>
          <a:bodyPr/>
          <a:lstStyle/>
          <a:p>
            <a:fld id="{E06767E2-D769-4E1B-AAB3-72AD35C1FB00}" type="slidenum">
              <a:rPr lang="zh-CN" altLang="en-US"/>
              <a:pPr/>
              <a:t>44</a:t>
            </a:fld>
            <a:endParaRPr lang="en-US" altLang="zh-CN"/>
          </a:p>
        </p:txBody>
      </p:sp>
      <p:sp>
        <p:nvSpPr>
          <p:cNvPr id="342018" name="Rectangle 2">
            <a:extLst>
              <a:ext uri="{FF2B5EF4-FFF2-40B4-BE49-F238E27FC236}">
                <a16:creationId xmlns:a16="http://schemas.microsoft.com/office/drawing/2014/main" id="{8370DC63-9CB7-49E9-9A14-56EC41A71131}"/>
              </a:ext>
            </a:extLst>
          </p:cNvPr>
          <p:cNvSpPr>
            <a:spLocks noGrp="1" noChangeArrowheads="1"/>
          </p:cNvSpPr>
          <p:nvPr>
            <p:ph type="title"/>
          </p:nvPr>
        </p:nvSpPr>
        <p:spPr/>
        <p:txBody>
          <a:bodyPr/>
          <a:lstStyle/>
          <a:p>
            <a:r>
              <a:rPr lang="zh-CN" altLang="en-US"/>
              <a:t>变量的数据类型</a:t>
            </a:r>
          </a:p>
        </p:txBody>
      </p:sp>
      <p:sp>
        <p:nvSpPr>
          <p:cNvPr id="342019" name="Rectangle 3">
            <a:extLst>
              <a:ext uri="{FF2B5EF4-FFF2-40B4-BE49-F238E27FC236}">
                <a16:creationId xmlns:a16="http://schemas.microsoft.com/office/drawing/2014/main" id="{ECFC5978-2437-4A42-86C6-04C15D2433B4}"/>
              </a:ext>
            </a:extLst>
          </p:cNvPr>
          <p:cNvSpPr>
            <a:spLocks noGrp="1" noChangeArrowheads="1"/>
          </p:cNvSpPr>
          <p:nvPr>
            <p:ph type="body" idx="1"/>
          </p:nvPr>
        </p:nvSpPr>
        <p:spPr>
          <a:xfrm>
            <a:off x="1066800" y="1981200"/>
            <a:ext cx="7543800" cy="4543425"/>
          </a:xfrm>
        </p:spPr>
        <p:txBody>
          <a:bodyPr/>
          <a:lstStyle/>
          <a:p>
            <a:r>
              <a:rPr lang="zh-CN" altLang="en-US" sz="2800"/>
              <a:t>依数据类型变量可分为两大类</a:t>
            </a:r>
          </a:p>
          <a:p>
            <a:pPr lvl="1"/>
            <a:r>
              <a:rPr lang="zh-CN" altLang="en-US" sz="2400" b="1"/>
              <a:t>基本数据类型</a:t>
            </a:r>
          </a:p>
          <a:p>
            <a:pPr lvl="2"/>
            <a:r>
              <a:rPr lang="zh-CN" altLang="en-US" sz="2000" b="1"/>
              <a:t>整型、浮点型和字符型</a:t>
            </a:r>
          </a:p>
          <a:p>
            <a:pPr lvl="1"/>
            <a:r>
              <a:rPr lang="zh-CN" altLang="en-US" sz="2400" b="1"/>
              <a:t>构造数据类型，</a:t>
            </a:r>
          </a:p>
          <a:p>
            <a:pPr lvl="2"/>
            <a:r>
              <a:rPr lang="zh-CN" altLang="en-US" sz="2000" b="1"/>
              <a:t>数组、结构、联合、枚举等</a:t>
            </a:r>
          </a:p>
          <a:p>
            <a:pPr lvl="2"/>
            <a:r>
              <a:rPr lang="zh-CN" altLang="en-US" sz="2000" b="1"/>
              <a:t>构造数据类型，是由若干个基本数据类型的变量按特定的规律组合构造而成的。</a:t>
            </a:r>
          </a:p>
          <a:p>
            <a:pPr lvl="2"/>
            <a:endParaRPr lang="zh-CN" altLang="en-US" sz="2000"/>
          </a:p>
          <a:p>
            <a:r>
              <a:rPr lang="zh-CN" altLang="en-US" sz="2800"/>
              <a:t>计算机中的各种数据是存储在内存空间中</a:t>
            </a:r>
          </a:p>
          <a:p>
            <a:pPr lvl="1"/>
            <a:r>
              <a:rPr lang="zh-CN" altLang="en-US" sz="2400"/>
              <a:t>不同类型的数据占用大小不同的内存空间</a:t>
            </a:r>
          </a:p>
        </p:txBody>
      </p:sp>
    </p:spTree>
    <p:extLst>
      <p:ext uri="{BB962C8B-B14F-4D97-AF65-F5344CB8AC3E}">
        <p14:creationId xmlns:p14="http://schemas.microsoft.com/office/powerpoint/2010/main" val="3174845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2019">
                                            <p:txEl>
                                              <p:pRg st="1" end="1"/>
                                            </p:txEl>
                                          </p:spTgt>
                                        </p:tgtEl>
                                        <p:attrNameLst>
                                          <p:attrName>style.visibility</p:attrName>
                                        </p:attrNameLst>
                                      </p:cBhvr>
                                      <p:to>
                                        <p:strVal val="visible"/>
                                      </p:to>
                                    </p:set>
                                    <p:animEffect transition="in" filter="blinds(horizontal)">
                                      <p:cBhvr>
                                        <p:cTn id="7" dur="500"/>
                                        <p:tgtEl>
                                          <p:spTgt spid="3420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2019">
                                            <p:txEl>
                                              <p:pRg st="2" end="2"/>
                                            </p:txEl>
                                          </p:spTgt>
                                        </p:tgtEl>
                                        <p:attrNameLst>
                                          <p:attrName>style.visibility</p:attrName>
                                        </p:attrNameLst>
                                      </p:cBhvr>
                                      <p:to>
                                        <p:strVal val="visible"/>
                                      </p:to>
                                    </p:set>
                                    <p:animEffect transition="in" filter="blinds(horizontal)">
                                      <p:cBhvr>
                                        <p:cTn id="10" dur="500"/>
                                        <p:tgtEl>
                                          <p:spTgt spid="342019">
                                            <p:txEl>
                                              <p:pRg st="2" end="2"/>
                                            </p:txEl>
                                          </p:spTgt>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342019">
                                            <p:txEl>
                                              <p:pRg st="3" end="3"/>
                                            </p:txEl>
                                          </p:spTgt>
                                        </p:tgtEl>
                                        <p:attrNameLst>
                                          <p:attrName>style.visibility</p:attrName>
                                        </p:attrNameLst>
                                      </p:cBhvr>
                                      <p:to>
                                        <p:strVal val="visible"/>
                                      </p:to>
                                    </p:set>
                                    <p:animEffect transition="in" filter="blinds(horizontal)">
                                      <p:cBhvr>
                                        <p:cTn id="14" dur="500"/>
                                        <p:tgtEl>
                                          <p:spTgt spid="342019">
                                            <p:txEl>
                                              <p:pRg st="3" end="3"/>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42019">
                                            <p:txEl>
                                              <p:pRg st="4" end="4"/>
                                            </p:txEl>
                                          </p:spTgt>
                                        </p:tgtEl>
                                        <p:attrNameLst>
                                          <p:attrName>style.visibility</p:attrName>
                                        </p:attrNameLst>
                                      </p:cBhvr>
                                      <p:to>
                                        <p:strVal val="visible"/>
                                      </p:to>
                                    </p:set>
                                    <p:animEffect transition="in" filter="blinds(horizontal)">
                                      <p:cBhvr>
                                        <p:cTn id="17" dur="500"/>
                                        <p:tgtEl>
                                          <p:spTgt spid="342019">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42019">
                                            <p:txEl>
                                              <p:pRg st="5" end="5"/>
                                            </p:txEl>
                                          </p:spTgt>
                                        </p:tgtEl>
                                        <p:attrNameLst>
                                          <p:attrName>style.visibility</p:attrName>
                                        </p:attrNameLst>
                                      </p:cBhvr>
                                      <p:to>
                                        <p:strVal val="visible"/>
                                      </p:to>
                                    </p:set>
                                    <p:animEffect transition="in" filter="blinds(horizontal)">
                                      <p:cBhvr>
                                        <p:cTn id="20" dur="500"/>
                                        <p:tgtEl>
                                          <p:spTgt spid="342019">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42019">
                                            <p:txEl>
                                              <p:pRg st="7" end="7"/>
                                            </p:txEl>
                                          </p:spTgt>
                                        </p:tgtEl>
                                        <p:attrNameLst>
                                          <p:attrName>style.visibility</p:attrName>
                                        </p:attrNameLst>
                                      </p:cBhvr>
                                      <p:to>
                                        <p:strVal val="visible"/>
                                      </p:to>
                                    </p:set>
                                    <p:animEffect transition="in" filter="box(in)">
                                      <p:cBhvr>
                                        <p:cTn id="25" dur="500"/>
                                        <p:tgtEl>
                                          <p:spTgt spid="342019">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42019">
                                            <p:txEl>
                                              <p:pRg st="8" end="8"/>
                                            </p:txEl>
                                          </p:spTgt>
                                        </p:tgtEl>
                                        <p:attrNameLst>
                                          <p:attrName>style.visibility</p:attrName>
                                        </p:attrNameLst>
                                      </p:cBhvr>
                                      <p:to>
                                        <p:strVal val="visible"/>
                                      </p:to>
                                    </p:set>
                                    <p:animEffect transition="in" filter="box(in)">
                                      <p:cBhvr>
                                        <p:cTn id="28" dur="500"/>
                                        <p:tgtEl>
                                          <p:spTgt spid="342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B97B-D65B-4DCC-9225-FD0310CEF04D}"/>
              </a:ext>
            </a:extLst>
          </p:cNvPr>
          <p:cNvSpPr>
            <a:spLocks noGrp="1"/>
          </p:cNvSpPr>
          <p:nvPr>
            <p:ph type="title"/>
          </p:nvPr>
        </p:nvSpPr>
        <p:spPr/>
        <p:txBody>
          <a:bodyPr/>
          <a:lstStyle/>
          <a:p>
            <a:r>
              <a:rPr lang="zh-CN" altLang="en-US" dirty="0"/>
              <a:t>算法运算符</a:t>
            </a:r>
            <a:endParaRPr lang="en-US" dirty="0"/>
          </a:p>
        </p:txBody>
      </p:sp>
      <p:sp>
        <p:nvSpPr>
          <p:cNvPr id="3" name="Content Placeholder 2">
            <a:extLst>
              <a:ext uri="{FF2B5EF4-FFF2-40B4-BE49-F238E27FC236}">
                <a16:creationId xmlns:a16="http://schemas.microsoft.com/office/drawing/2014/main" id="{D3C29E34-9648-4519-B449-5BE9AE82EBB0}"/>
              </a:ext>
            </a:extLst>
          </p:cNvPr>
          <p:cNvSpPr>
            <a:spLocks noGrp="1"/>
          </p:cNvSpPr>
          <p:nvPr>
            <p:ph idx="1"/>
          </p:nvPr>
        </p:nvSpPr>
        <p:spPr/>
        <p:txBody>
          <a:bodyPr>
            <a:normAutofit/>
          </a:bodyPr>
          <a:lstStyle/>
          <a:p>
            <a:r>
              <a:rPr lang="zh-CN" altLang="en-US" dirty="0"/>
              <a:t>在</a:t>
            </a:r>
            <a:r>
              <a:rPr lang="en-US" altLang="zh-CN" dirty="0"/>
              <a:t>C/C++ </a:t>
            </a:r>
            <a:r>
              <a:rPr lang="zh-CN" altLang="en-US" dirty="0"/>
              <a:t>中基本的算术运算符有五个</a:t>
            </a:r>
          </a:p>
          <a:p>
            <a:pPr lvl="1"/>
            <a:r>
              <a:rPr lang="zh-CN" altLang="en-US" dirty="0"/>
              <a:t>加：	</a:t>
            </a:r>
            <a:r>
              <a:rPr lang="en-US" altLang="zh-CN" dirty="0"/>
              <a:t>+</a:t>
            </a:r>
          </a:p>
          <a:p>
            <a:pPr lvl="1"/>
            <a:r>
              <a:rPr lang="zh-CN" altLang="en-US" dirty="0"/>
              <a:t>减：	</a:t>
            </a:r>
            <a:r>
              <a:rPr lang="en-US" altLang="zh-CN" dirty="0"/>
              <a:t>-</a:t>
            </a:r>
          </a:p>
          <a:p>
            <a:pPr lvl="1"/>
            <a:r>
              <a:rPr lang="zh-CN" altLang="en-US" dirty="0"/>
              <a:t>乘：	*</a:t>
            </a:r>
          </a:p>
          <a:p>
            <a:pPr lvl="1"/>
            <a:r>
              <a:rPr lang="zh-CN" altLang="en-US" dirty="0"/>
              <a:t>除：	</a:t>
            </a:r>
            <a:r>
              <a:rPr lang="en-US" altLang="zh-CN" dirty="0"/>
              <a:t>/</a:t>
            </a:r>
          </a:p>
          <a:p>
            <a:pPr lvl="1"/>
            <a:r>
              <a:rPr lang="zh-CN" altLang="en-US" dirty="0"/>
              <a:t>求余： </a:t>
            </a:r>
            <a:r>
              <a:rPr lang="en-US" altLang="zh-CN" dirty="0"/>
              <a:t>%</a:t>
            </a:r>
          </a:p>
          <a:p>
            <a:pPr lvl="2"/>
            <a:r>
              <a:rPr lang="zh-CN" altLang="en-US" dirty="0"/>
              <a:t>如求</a:t>
            </a:r>
            <a:r>
              <a:rPr lang="en-US" altLang="zh-CN" dirty="0"/>
              <a:t>21</a:t>
            </a:r>
            <a:r>
              <a:rPr lang="zh-CN" altLang="en-US" dirty="0"/>
              <a:t>整除</a:t>
            </a:r>
            <a:r>
              <a:rPr lang="en-US" altLang="zh-CN" dirty="0"/>
              <a:t>4</a:t>
            </a:r>
            <a:r>
              <a:rPr lang="zh-CN" altLang="en-US" dirty="0"/>
              <a:t>的余数，可用下式表示：</a:t>
            </a:r>
            <a:r>
              <a:rPr lang="en-US" altLang="zh-CN" dirty="0"/>
              <a:t>21%4</a:t>
            </a:r>
          </a:p>
          <a:p>
            <a:pPr lvl="2"/>
            <a:r>
              <a:rPr lang="zh-CN" altLang="en-US" dirty="0"/>
              <a:t>语句  </a:t>
            </a:r>
            <a:r>
              <a:rPr lang="en-US" altLang="zh-CN" dirty="0" err="1"/>
              <a:t>cout</a:t>
            </a:r>
            <a:r>
              <a:rPr lang="en-US" altLang="zh-CN" dirty="0"/>
              <a:t>  &lt;&lt; 21%4 &lt;&lt; </a:t>
            </a:r>
            <a:r>
              <a:rPr lang="en-US" altLang="zh-CN" dirty="0" err="1"/>
              <a:t>endl</a:t>
            </a:r>
            <a:r>
              <a:rPr lang="en-US" altLang="zh-CN" dirty="0"/>
              <a:t>; </a:t>
            </a:r>
          </a:p>
          <a:p>
            <a:pPr lvl="2"/>
            <a:r>
              <a:rPr lang="zh-CN" altLang="en-US" dirty="0"/>
              <a:t>输出是</a:t>
            </a:r>
            <a:r>
              <a:rPr lang="en-US" altLang="zh-CN" dirty="0"/>
              <a:t>1</a:t>
            </a:r>
          </a:p>
          <a:p>
            <a:pPr marL="0" indent="0">
              <a:buNone/>
            </a:pPr>
            <a:endParaRPr lang="en-US" dirty="0"/>
          </a:p>
        </p:txBody>
      </p:sp>
      <p:sp>
        <p:nvSpPr>
          <p:cNvPr id="4" name="Slide Number Placeholder 3">
            <a:extLst>
              <a:ext uri="{FF2B5EF4-FFF2-40B4-BE49-F238E27FC236}">
                <a16:creationId xmlns:a16="http://schemas.microsoft.com/office/drawing/2014/main" id="{377094B9-449F-49DF-84E9-5019C3D65D2B}"/>
              </a:ext>
            </a:extLst>
          </p:cNvPr>
          <p:cNvSpPr>
            <a:spLocks noGrp="1"/>
          </p:cNvSpPr>
          <p:nvPr>
            <p:ph type="sldNum" sz="quarter" idx="12"/>
          </p:nvPr>
        </p:nvSpPr>
        <p:spPr/>
        <p:txBody>
          <a:bodyPr/>
          <a:lstStyle/>
          <a:p>
            <a:fld id="{4598DDAA-4BC0-47E6-98AA-032E6537915F}" type="slidenum">
              <a:rPr lang="zh-CN" altLang="en-US" smtClean="0"/>
              <a:pPr/>
              <a:t>45</a:t>
            </a:fld>
            <a:endParaRPr lang="en-US" altLang="zh-CN"/>
          </a:p>
        </p:txBody>
      </p:sp>
    </p:spTree>
    <p:extLst>
      <p:ext uri="{BB962C8B-B14F-4D97-AF65-F5344CB8AC3E}">
        <p14:creationId xmlns:p14="http://schemas.microsoft.com/office/powerpoint/2010/main" val="4126903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4E4-7ED2-4627-A708-1587D5A1411E}"/>
              </a:ext>
            </a:extLst>
          </p:cNvPr>
          <p:cNvSpPr>
            <a:spLocks noGrp="1"/>
          </p:cNvSpPr>
          <p:nvPr>
            <p:ph type="title"/>
          </p:nvPr>
        </p:nvSpPr>
        <p:spPr/>
        <p:txBody>
          <a:bodyPr/>
          <a:lstStyle/>
          <a:p>
            <a:r>
              <a:rPr lang="zh-CN" altLang="en-US" dirty="0"/>
              <a:t>数学函数</a:t>
            </a:r>
            <a:endParaRPr lang="en-US" dirty="0"/>
          </a:p>
        </p:txBody>
      </p:sp>
      <p:sp>
        <p:nvSpPr>
          <p:cNvPr id="3" name="Content Placeholder 2">
            <a:extLst>
              <a:ext uri="{FF2B5EF4-FFF2-40B4-BE49-F238E27FC236}">
                <a16:creationId xmlns:a16="http://schemas.microsoft.com/office/drawing/2014/main" id="{6EB7A33F-2344-4F8A-B3AE-2AB4E6C3909C}"/>
              </a:ext>
            </a:extLst>
          </p:cNvPr>
          <p:cNvSpPr>
            <a:spLocks noGrp="1"/>
          </p:cNvSpPr>
          <p:nvPr>
            <p:ph idx="1"/>
          </p:nvPr>
        </p:nvSpPr>
        <p:spPr/>
        <p:txBody>
          <a:bodyPr/>
          <a:lstStyle/>
          <a:p>
            <a:r>
              <a:rPr lang="en-US" altLang="zh-CN" dirty="0"/>
              <a:t>C++</a:t>
            </a:r>
            <a:r>
              <a:rPr lang="zh-CN" altLang="en-US" dirty="0"/>
              <a:t>提供几百个数学函数，放在函数库中，这里只介绍最常用的几个函数</a:t>
            </a:r>
          </a:p>
          <a:p>
            <a:endParaRPr lang="en-US" dirty="0"/>
          </a:p>
        </p:txBody>
      </p:sp>
      <p:sp>
        <p:nvSpPr>
          <p:cNvPr id="4" name="Slide Number Placeholder 3">
            <a:extLst>
              <a:ext uri="{FF2B5EF4-FFF2-40B4-BE49-F238E27FC236}">
                <a16:creationId xmlns:a16="http://schemas.microsoft.com/office/drawing/2014/main" id="{6C1D763C-6554-4960-89D3-87DF9BB9F70B}"/>
              </a:ext>
            </a:extLst>
          </p:cNvPr>
          <p:cNvSpPr>
            <a:spLocks noGrp="1"/>
          </p:cNvSpPr>
          <p:nvPr>
            <p:ph type="sldNum" sz="quarter" idx="12"/>
          </p:nvPr>
        </p:nvSpPr>
        <p:spPr/>
        <p:txBody>
          <a:bodyPr/>
          <a:lstStyle/>
          <a:p>
            <a:fld id="{4598DDAA-4BC0-47E6-98AA-032E6537915F}" type="slidenum">
              <a:rPr lang="zh-CN" altLang="en-US" smtClean="0"/>
              <a:pPr/>
              <a:t>46</a:t>
            </a:fld>
            <a:endParaRPr lang="en-US" altLang="zh-CN"/>
          </a:p>
        </p:txBody>
      </p:sp>
    </p:spTree>
    <p:extLst>
      <p:ext uri="{BB962C8B-B14F-4D97-AF65-F5344CB8AC3E}">
        <p14:creationId xmlns:p14="http://schemas.microsoft.com/office/powerpoint/2010/main" val="2042339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CF0F3E6-5D28-4F0E-94C1-DFFA2BB6C5FB}"/>
              </a:ext>
            </a:extLst>
          </p:cNvPr>
          <p:cNvSpPr>
            <a:spLocks noGrp="1"/>
          </p:cNvSpPr>
          <p:nvPr>
            <p:ph type="sldNum" sz="quarter" idx="12"/>
          </p:nvPr>
        </p:nvSpPr>
        <p:spPr/>
        <p:txBody>
          <a:bodyPr/>
          <a:lstStyle/>
          <a:p>
            <a:fld id="{21DA5E05-625D-4147-B024-4DAB5E277166}" type="slidenum">
              <a:rPr lang="zh-CN" altLang="en-US"/>
              <a:pPr/>
              <a:t>47</a:t>
            </a:fld>
            <a:endParaRPr lang="en-US" altLang="zh-CN"/>
          </a:p>
        </p:txBody>
      </p:sp>
      <p:sp>
        <p:nvSpPr>
          <p:cNvPr id="249858" name="Rectangle 2">
            <a:extLst>
              <a:ext uri="{FF2B5EF4-FFF2-40B4-BE49-F238E27FC236}">
                <a16:creationId xmlns:a16="http://schemas.microsoft.com/office/drawing/2014/main" id="{D3EA0E66-34E2-4F4F-BC12-0740FA93BC25}"/>
              </a:ext>
            </a:extLst>
          </p:cNvPr>
          <p:cNvSpPr>
            <a:spLocks noGrp="1" noChangeArrowheads="1"/>
          </p:cNvSpPr>
          <p:nvPr>
            <p:ph type="title"/>
          </p:nvPr>
        </p:nvSpPr>
        <p:spPr/>
        <p:txBody>
          <a:bodyPr/>
          <a:lstStyle/>
          <a:p>
            <a:r>
              <a:rPr lang="en-US" altLang="zh-CN" b="0">
                <a:ea typeface="黑体" panose="02010609060101010101" pitchFamily="49" charset="-122"/>
              </a:rPr>
              <a:t>1.</a:t>
            </a:r>
            <a:r>
              <a:rPr lang="zh-CN" altLang="en-US" b="0">
                <a:ea typeface="黑体" panose="02010609060101010101" pitchFamily="49" charset="-122"/>
              </a:rPr>
              <a:t>求绝对值函数</a:t>
            </a:r>
          </a:p>
        </p:txBody>
      </p:sp>
      <p:sp>
        <p:nvSpPr>
          <p:cNvPr id="249859" name="Rectangle 3">
            <a:extLst>
              <a:ext uri="{FF2B5EF4-FFF2-40B4-BE49-F238E27FC236}">
                <a16:creationId xmlns:a16="http://schemas.microsoft.com/office/drawing/2014/main" id="{04429F95-4619-4524-87B5-AB5B867CE068}"/>
              </a:ext>
            </a:extLst>
          </p:cNvPr>
          <p:cNvSpPr>
            <a:spLocks noGrp="1" noChangeArrowheads="1"/>
          </p:cNvSpPr>
          <p:nvPr>
            <p:ph type="body" idx="1"/>
          </p:nvPr>
        </p:nvSpPr>
        <p:spPr>
          <a:xfrm>
            <a:off x="1066800" y="1981200"/>
            <a:ext cx="8077200" cy="4543425"/>
          </a:xfrm>
        </p:spPr>
        <p:txBody>
          <a:bodyPr>
            <a:normAutofit lnSpcReduction="10000"/>
          </a:bodyPr>
          <a:lstStyle/>
          <a:p>
            <a:pPr>
              <a:lnSpc>
                <a:spcPct val="90000"/>
              </a:lnSpc>
            </a:pPr>
            <a:r>
              <a:rPr lang="en-US" altLang="zh-CN"/>
              <a:t>(1) </a:t>
            </a:r>
            <a:r>
              <a:rPr lang="zh-CN" altLang="en-US"/>
              <a:t>函数原型为：</a:t>
            </a:r>
            <a:r>
              <a:rPr lang="en-US" altLang="zh-CN" b="1"/>
              <a:t>int  abs(int x)</a:t>
            </a:r>
          </a:p>
          <a:p>
            <a:pPr>
              <a:lnSpc>
                <a:spcPct val="90000"/>
              </a:lnSpc>
              <a:buFont typeface="Wingdings" panose="05000000000000000000" pitchFamily="2" charset="2"/>
              <a:buNone/>
            </a:pPr>
            <a:r>
              <a:rPr lang="zh-CN" altLang="en-US"/>
              <a:t>		自变量为整数，函数值也为整数。</a:t>
            </a:r>
            <a:br>
              <a:rPr lang="zh-CN" altLang="en-US"/>
            </a:br>
            <a:r>
              <a:rPr lang="zh-CN" altLang="en-US"/>
              <a:t>   	例</a:t>
            </a:r>
            <a:r>
              <a:rPr lang="en-US" altLang="zh-CN"/>
              <a:t>: abs(-415) = 415</a:t>
            </a:r>
          </a:p>
          <a:p>
            <a:pPr>
              <a:lnSpc>
                <a:spcPct val="90000"/>
              </a:lnSpc>
            </a:pPr>
            <a:r>
              <a:rPr lang="en-US" altLang="zh-CN"/>
              <a:t>(2) </a:t>
            </a:r>
            <a:r>
              <a:rPr lang="zh-CN" altLang="en-US"/>
              <a:t>函数原型为：</a:t>
            </a:r>
            <a:r>
              <a:rPr lang="en-US" altLang="zh-CN" b="1"/>
              <a:t>long int  labs(long x)</a:t>
            </a:r>
          </a:p>
          <a:p>
            <a:pPr lvl="2">
              <a:lnSpc>
                <a:spcPct val="90000"/>
              </a:lnSpc>
              <a:buFont typeface="Wingdings" panose="05000000000000000000" pitchFamily="2" charset="2"/>
              <a:buNone/>
            </a:pPr>
            <a:r>
              <a:rPr lang="zh-CN" altLang="en-US" sz="2800" b="1"/>
              <a:t>自变量为长整数，函数值也为长整数</a:t>
            </a:r>
          </a:p>
          <a:p>
            <a:pPr lvl="2">
              <a:lnSpc>
                <a:spcPct val="90000"/>
              </a:lnSpc>
              <a:buFont typeface="Wingdings" panose="05000000000000000000" pitchFamily="2" charset="2"/>
              <a:buNone/>
            </a:pPr>
            <a:r>
              <a:rPr lang="zh-CN" altLang="en-US" sz="2800" b="1"/>
              <a:t>例</a:t>
            </a:r>
            <a:r>
              <a:rPr lang="en-US" altLang="zh-CN" sz="2800" b="1"/>
              <a:t>: </a:t>
            </a:r>
            <a:r>
              <a:rPr lang="en-US" altLang="zh-CN" sz="2800"/>
              <a:t>labs(-41576)=41576</a:t>
            </a:r>
            <a:r>
              <a:rPr lang="en-US" altLang="zh-CN" sz="2800" b="1"/>
              <a:t> </a:t>
            </a:r>
            <a:endParaRPr lang="en-US" altLang="zh-CN"/>
          </a:p>
          <a:p>
            <a:pPr>
              <a:lnSpc>
                <a:spcPct val="90000"/>
              </a:lnSpc>
            </a:pPr>
            <a:r>
              <a:rPr lang="en-US" altLang="zh-CN"/>
              <a:t>(3) </a:t>
            </a:r>
            <a:r>
              <a:rPr lang="zh-CN" altLang="en-US"/>
              <a:t>函数原型为：</a:t>
            </a:r>
            <a:r>
              <a:rPr lang="en-US" altLang="zh-CN" b="1"/>
              <a:t>double fabs(double x) </a:t>
            </a:r>
          </a:p>
          <a:p>
            <a:pPr lvl="2">
              <a:lnSpc>
                <a:spcPct val="90000"/>
              </a:lnSpc>
              <a:buFont typeface="Wingdings" panose="05000000000000000000" pitchFamily="2" charset="2"/>
              <a:buNone/>
            </a:pPr>
            <a:r>
              <a:rPr lang="zh-CN" altLang="en-US" sz="2800" b="1"/>
              <a:t>自变量和函数值均为双精度实数</a:t>
            </a:r>
          </a:p>
          <a:p>
            <a:pPr lvl="2">
              <a:lnSpc>
                <a:spcPct val="90000"/>
              </a:lnSpc>
              <a:buFont typeface="Wingdings" panose="05000000000000000000" pitchFamily="2" charset="2"/>
              <a:buNone/>
            </a:pPr>
            <a:r>
              <a:rPr lang="zh-CN" altLang="en-US" sz="2800" b="1"/>
              <a:t>例</a:t>
            </a:r>
            <a:r>
              <a:rPr lang="en-US" altLang="zh-CN" sz="2800" b="1"/>
              <a:t>: </a:t>
            </a:r>
            <a:r>
              <a:rPr lang="en-US" altLang="zh-CN" sz="2800"/>
              <a:t>fabs(-3.14159)=3.14159 </a:t>
            </a:r>
            <a:endParaRPr lang="zh-CN" altLang="en-US"/>
          </a:p>
        </p:txBody>
      </p:sp>
    </p:spTree>
    <p:extLst>
      <p:ext uri="{BB962C8B-B14F-4D97-AF65-F5344CB8AC3E}">
        <p14:creationId xmlns:p14="http://schemas.microsoft.com/office/powerpoint/2010/main" val="3187136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9859">
                                            <p:txEl>
                                              <p:pRg st="2" end="2"/>
                                            </p:txEl>
                                          </p:spTgt>
                                        </p:tgtEl>
                                        <p:attrNameLst>
                                          <p:attrName>style.visibility</p:attrName>
                                        </p:attrNameLst>
                                      </p:cBhvr>
                                      <p:to>
                                        <p:strVal val="visible"/>
                                      </p:to>
                                    </p:set>
                                    <p:animEffect transition="in" filter="box(in)">
                                      <p:cBhvr>
                                        <p:cTn id="7" dur="500"/>
                                        <p:tgtEl>
                                          <p:spTgt spid="24985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49859">
                                            <p:txEl>
                                              <p:pRg st="3" end="3"/>
                                            </p:txEl>
                                          </p:spTgt>
                                        </p:tgtEl>
                                        <p:attrNameLst>
                                          <p:attrName>style.visibility</p:attrName>
                                        </p:attrNameLst>
                                      </p:cBhvr>
                                      <p:to>
                                        <p:strVal val="visible"/>
                                      </p:to>
                                    </p:set>
                                    <p:animEffect transition="in" filter="box(in)">
                                      <p:cBhvr>
                                        <p:cTn id="10" dur="500"/>
                                        <p:tgtEl>
                                          <p:spTgt spid="249859">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49859">
                                            <p:txEl>
                                              <p:pRg st="4" end="4"/>
                                            </p:txEl>
                                          </p:spTgt>
                                        </p:tgtEl>
                                        <p:attrNameLst>
                                          <p:attrName>style.visibility</p:attrName>
                                        </p:attrNameLst>
                                      </p:cBhvr>
                                      <p:to>
                                        <p:strVal val="visible"/>
                                      </p:to>
                                    </p:set>
                                    <p:animEffect transition="in" filter="box(in)">
                                      <p:cBhvr>
                                        <p:cTn id="13" dur="500"/>
                                        <p:tgtEl>
                                          <p:spTgt spid="24985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49859">
                                            <p:txEl>
                                              <p:pRg st="5" end="5"/>
                                            </p:txEl>
                                          </p:spTgt>
                                        </p:tgtEl>
                                        <p:attrNameLst>
                                          <p:attrName>style.visibility</p:attrName>
                                        </p:attrNameLst>
                                      </p:cBhvr>
                                      <p:to>
                                        <p:strVal val="visible"/>
                                      </p:to>
                                    </p:set>
                                    <p:animEffect transition="in" filter="box(in)">
                                      <p:cBhvr>
                                        <p:cTn id="18" dur="500"/>
                                        <p:tgtEl>
                                          <p:spTgt spid="249859">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49859">
                                            <p:txEl>
                                              <p:pRg st="6" end="6"/>
                                            </p:txEl>
                                          </p:spTgt>
                                        </p:tgtEl>
                                        <p:attrNameLst>
                                          <p:attrName>style.visibility</p:attrName>
                                        </p:attrNameLst>
                                      </p:cBhvr>
                                      <p:to>
                                        <p:strVal val="visible"/>
                                      </p:to>
                                    </p:set>
                                    <p:animEffect transition="in" filter="box(in)">
                                      <p:cBhvr>
                                        <p:cTn id="21" dur="500"/>
                                        <p:tgtEl>
                                          <p:spTgt spid="249859">
                                            <p:txEl>
                                              <p:pRg st="6" end="6"/>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49859">
                                            <p:txEl>
                                              <p:pRg st="7" end="7"/>
                                            </p:txEl>
                                          </p:spTgt>
                                        </p:tgtEl>
                                        <p:attrNameLst>
                                          <p:attrName>style.visibility</p:attrName>
                                        </p:attrNameLst>
                                      </p:cBhvr>
                                      <p:to>
                                        <p:strVal val="visible"/>
                                      </p:to>
                                    </p:set>
                                    <p:animEffect transition="in" filter="box(in)">
                                      <p:cBhvr>
                                        <p:cTn id="24" dur="500"/>
                                        <p:tgtEl>
                                          <p:spTgt spid="2498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0E939C0-F950-4868-B20F-FA25D097A643}"/>
              </a:ext>
            </a:extLst>
          </p:cNvPr>
          <p:cNvSpPr>
            <a:spLocks noGrp="1"/>
          </p:cNvSpPr>
          <p:nvPr>
            <p:ph type="sldNum" sz="quarter" idx="12"/>
          </p:nvPr>
        </p:nvSpPr>
        <p:spPr/>
        <p:txBody>
          <a:bodyPr/>
          <a:lstStyle/>
          <a:p>
            <a:fld id="{A2BCA622-95F3-4330-A4FA-D00F859DC459}" type="slidenum">
              <a:rPr lang="zh-CN" altLang="en-US"/>
              <a:pPr/>
              <a:t>48</a:t>
            </a:fld>
            <a:endParaRPr lang="en-US" altLang="zh-CN"/>
          </a:p>
        </p:txBody>
      </p:sp>
      <p:sp>
        <p:nvSpPr>
          <p:cNvPr id="250882" name="Rectangle 2">
            <a:extLst>
              <a:ext uri="{FF2B5EF4-FFF2-40B4-BE49-F238E27FC236}">
                <a16:creationId xmlns:a16="http://schemas.microsoft.com/office/drawing/2014/main" id="{6F2291A2-11FD-4F49-9810-98E303EF94F4}"/>
              </a:ext>
            </a:extLst>
          </p:cNvPr>
          <p:cNvSpPr>
            <a:spLocks noGrp="1" noChangeArrowheads="1"/>
          </p:cNvSpPr>
          <p:nvPr>
            <p:ph type="title"/>
          </p:nvPr>
        </p:nvSpPr>
        <p:spPr/>
        <p:txBody>
          <a:bodyPr/>
          <a:lstStyle/>
          <a:p>
            <a:r>
              <a:rPr lang="zh-CN" altLang="en-US" b="0">
                <a:ea typeface="黑体" panose="02010609060101010101" pitchFamily="49" charset="-122"/>
              </a:rPr>
              <a:t>2</a:t>
            </a:r>
            <a:r>
              <a:rPr lang="en-US" altLang="zh-CN" b="0">
                <a:ea typeface="黑体" panose="02010609060101010101" pitchFamily="49" charset="-122"/>
              </a:rPr>
              <a:t>.</a:t>
            </a:r>
            <a:r>
              <a:rPr lang="zh-CN" altLang="zh-CN" b="0">
                <a:ea typeface="黑体" panose="02010609060101010101" pitchFamily="49" charset="-122"/>
              </a:rPr>
              <a:t>正弦函数</a:t>
            </a:r>
            <a:endParaRPr lang="zh-CN" altLang="en-US" b="0">
              <a:ea typeface="黑体" panose="02010609060101010101" pitchFamily="49" charset="-122"/>
            </a:endParaRPr>
          </a:p>
        </p:txBody>
      </p:sp>
      <p:sp>
        <p:nvSpPr>
          <p:cNvPr id="250883" name="Rectangle 3">
            <a:extLst>
              <a:ext uri="{FF2B5EF4-FFF2-40B4-BE49-F238E27FC236}">
                <a16:creationId xmlns:a16="http://schemas.microsoft.com/office/drawing/2014/main" id="{97AA5B51-C859-4092-9E84-4B5B8EAB5F1F}"/>
              </a:ext>
            </a:extLst>
          </p:cNvPr>
          <p:cNvSpPr>
            <a:spLocks noGrp="1" noChangeArrowheads="1"/>
          </p:cNvSpPr>
          <p:nvPr>
            <p:ph type="body" idx="1"/>
          </p:nvPr>
        </p:nvSpPr>
        <p:spPr/>
        <p:txBody>
          <a:bodyPr/>
          <a:lstStyle/>
          <a:p>
            <a:r>
              <a:rPr lang="zh-CN" altLang="zh-CN" sz="2800" b="1" dirty="0">
                <a:ea typeface="黑体" panose="02010609060101010101" pitchFamily="49" charset="-122"/>
              </a:rPr>
              <a:t>函数原型为：</a:t>
            </a:r>
            <a:endParaRPr lang="zh-CN" altLang="en-US" sz="2800" b="1" dirty="0">
              <a:ea typeface="黑体" panose="02010609060101010101" pitchFamily="49" charset="-122"/>
            </a:endParaRPr>
          </a:p>
          <a:p>
            <a:pPr>
              <a:buFont typeface="Wingdings" panose="05000000000000000000" pitchFamily="2" charset="2"/>
              <a:buNone/>
            </a:pPr>
            <a:r>
              <a:rPr lang="en-US" altLang="zh-CN" b="1" dirty="0">
                <a:solidFill>
                  <a:srgbClr val="FFFF00"/>
                </a:solidFill>
                <a:ea typeface="黑体" panose="02010609060101010101" pitchFamily="49" charset="-122"/>
              </a:rPr>
              <a:t>	</a:t>
            </a:r>
            <a:r>
              <a:rPr lang="en-US" altLang="zh-CN" b="1" dirty="0">
                <a:solidFill>
                  <a:srgbClr val="0070C0"/>
                </a:solidFill>
                <a:ea typeface="黑体" panose="02010609060101010101" pitchFamily="49" charset="-122"/>
              </a:rPr>
              <a:t>double  sin(double  x ) </a:t>
            </a:r>
            <a:endParaRPr lang="zh-CN" altLang="en-US" b="1" dirty="0">
              <a:solidFill>
                <a:srgbClr val="0070C0"/>
              </a:solidFill>
              <a:ea typeface="黑体" panose="02010609060101010101" pitchFamily="49" charset="-122"/>
            </a:endParaRPr>
          </a:p>
          <a:p>
            <a:endParaRPr lang="zh-CN" altLang="en-US" sz="2800" b="1" dirty="0">
              <a:ea typeface="黑体" panose="02010609060101010101" pitchFamily="49" charset="-122"/>
            </a:endParaRPr>
          </a:p>
          <a:p>
            <a:r>
              <a:rPr lang="zh-CN" altLang="zh-CN" sz="2800" b="1" dirty="0">
                <a:ea typeface="黑体" panose="02010609060101010101" pitchFamily="49" charset="-122"/>
              </a:rPr>
              <a:t>自变量和函数均为双精度实数。其中x为弧度值</a:t>
            </a:r>
            <a:endParaRPr lang="zh-CN" altLang="en-US" sz="2800" b="1" dirty="0">
              <a:ea typeface="黑体" panose="02010609060101010101" pitchFamily="49" charset="-122"/>
            </a:endParaRPr>
          </a:p>
          <a:p>
            <a:endParaRPr lang="zh-CN" altLang="en-US" sz="2800" b="1" dirty="0">
              <a:ea typeface="黑体" panose="02010609060101010101" pitchFamily="49" charset="-122"/>
            </a:endParaRPr>
          </a:p>
          <a:p>
            <a:r>
              <a:rPr lang="zh-CN" altLang="en-US" sz="2800" b="1" dirty="0">
                <a:ea typeface="黑体" panose="02010609060101010101" pitchFamily="49" charset="-122"/>
              </a:rPr>
              <a:t>例如：</a:t>
            </a:r>
          </a:p>
          <a:p>
            <a:pPr lvl="1">
              <a:buFontTx/>
              <a:buNone/>
            </a:pPr>
            <a:r>
              <a:rPr lang="en-US" altLang="zh-CN" sz="2400" b="1" dirty="0">
                <a:ea typeface="黑体" panose="02010609060101010101" pitchFamily="49" charset="-122"/>
              </a:rPr>
              <a:t>	sin(3.1415926535/2)=1</a:t>
            </a:r>
            <a:endParaRPr lang="zh-CN" altLang="en-US" sz="2400" b="1" dirty="0">
              <a:ea typeface="黑体" panose="02010609060101010101" pitchFamily="49" charset="-122"/>
            </a:endParaRPr>
          </a:p>
        </p:txBody>
      </p:sp>
    </p:spTree>
    <p:extLst>
      <p:ext uri="{BB962C8B-B14F-4D97-AF65-F5344CB8AC3E}">
        <p14:creationId xmlns:p14="http://schemas.microsoft.com/office/powerpoint/2010/main" val="1538561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58F5EC-A010-4226-8570-C0FC42E06050}"/>
              </a:ext>
            </a:extLst>
          </p:cNvPr>
          <p:cNvSpPr>
            <a:spLocks noGrp="1"/>
          </p:cNvSpPr>
          <p:nvPr>
            <p:ph type="sldNum" sz="quarter" idx="12"/>
          </p:nvPr>
        </p:nvSpPr>
        <p:spPr/>
        <p:txBody>
          <a:bodyPr/>
          <a:lstStyle/>
          <a:p>
            <a:fld id="{C7F099CB-B87B-4525-BB8C-C3958FFEA7F0}" type="slidenum">
              <a:rPr lang="zh-CN" altLang="en-US"/>
              <a:pPr/>
              <a:t>49</a:t>
            </a:fld>
            <a:endParaRPr lang="en-US" altLang="zh-CN"/>
          </a:p>
        </p:txBody>
      </p:sp>
      <p:sp>
        <p:nvSpPr>
          <p:cNvPr id="251906" name="Rectangle 2">
            <a:extLst>
              <a:ext uri="{FF2B5EF4-FFF2-40B4-BE49-F238E27FC236}">
                <a16:creationId xmlns:a16="http://schemas.microsoft.com/office/drawing/2014/main" id="{D8040765-5101-41C8-9729-2D736735FE16}"/>
              </a:ext>
            </a:extLst>
          </p:cNvPr>
          <p:cNvSpPr>
            <a:spLocks noGrp="1" noChangeArrowheads="1"/>
          </p:cNvSpPr>
          <p:nvPr>
            <p:ph type="title"/>
          </p:nvPr>
        </p:nvSpPr>
        <p:spPr/>
        <p:txBody>
          <a:bodyPr/>
          <a:lstStyle/>
          <a:p>
            <a:r>
              <a:rPr lang="zh-CN" altLang="en-US" b="0">
                <a:ea typeface="黑体" panose="02010609060101010101" pitchFamily="49" charset="-122"/>
              </a:rPr>
              <a:t>3</a:t>
            </a:r>
            <a:r>
              <a:rPr lang="en-US" altLang="zh-CN" b="0">
                <a:ea typeface="黑体" panose="02010609060101010101" pitchFamily="49" charset="-122"/>
              </a:rPr>
              <a:t>.</a:t>
            </a:r>
            <a:r>
              <a:rPr lang="zh-CN" altLang="zh-CN" b="0">
                <a:ea typeface="黑体" panose="02010609060101010101" pitchFamily="49" charset="-122"/>
              </a:rPr>
              <a:t>反正弦函数</a:t>
            </a:r>
            <a:endParaRPr lang="zh-CN" altLang="en-US" b="0">
              <a:ea typeface="黑体" panose="02010609060101010101" pitchFamily="49" charset="-122"/>
            </a:endParaRPr>
          </a:p>
        </p:txBody>
      </p:sp>
      <p:sp>
        <p:nvSpPr>
          <p:cNvPr id="251907" name="Rectangle 3">
            <a:extLst>
              <a:ext uri="{FF2B5EF4-FFF2-40B4-BE49-F238E27FC236}">
                <a16:creationId xmlns:a16="http://schemas.microsoft.com/office/drawing/2014/main" id="{BB2C127D-7A46-48FE-B34F-AB645C6983D8}"/>
              </a:ext>
            </a:extLst>
          </p:cNvPr>
          <p:cNvSpPr>
            <a:spLocks noGrp="1" noChangeArrowheads="1"/>
          </p:cNvSpPr>
          <p:nvPr>
            <p:ph type="body" idx="1"/>
          </p:nvPr>
        </p:nvSpPr>
        <p:spPr>
          <a:xfrm>
            <a:off x="1066800" y="1981200"/>
            <a:ext cx="7543800" cy="4400550"/>
          </a:xfrm>
        </p:spPr>
        <p:txBody>
          <a:bodyPr>
            <a:normAutofit/>
          </a:bodyPr>
          <a:lstStyle/>
          <a:p>
            <a:pPr>
              <a:lnSpc>
                <a:spcPct val="90000"/>
              </a:lnSpc>
            </a:pPr>
            <a:r>
              <a:rPr lang="zh-CN" altLang="zh-CN" b="1" dirty="0">
                <a:ea typeface="黑体" panose="02010609060101010101" pitchFamily="49" charset="-122"/>
              </a:rPr>
              <a:t>函数原型为：</a:t>
            </a:r>
            <a:endParaRPr lang="zh-CN" altLang="en-US" b="1" dirty="0">
              <a:ea typeface="黑体" panose="02010609060101010101" pitchFamily="49" charset="-122"/>
            </a:endParaRPr>
          </a:p>
          <a:p>
            <a:pPr>
              <a:lnSpc>
                <a:spcPct val="90000"/>
              </a:lnSpc>
              <a:buFont typeface="Wingdings" panose="05000000000000000000" pitchFamily="2" charset="2"/>
              <a:buNone/>
            </a:pPr>
            <a:r>
              <a:rPr lang="en-US" altLang="zh-CN" sz="3600" b="1" dirty="0">
                <a:solidFill>
                  <a:srgbClr val="FFFF00"/>
                </a:solidFill>
                <a:ea typeface="黑体" panose="02010609060101010101" pitchFamily="49" charset="-122"/>
              </a:rPr>
              <a:t>	</a:t>
            </a:r>
            <a:r>
              <a:rPr lang="en-US" altLang="zh-CN" sz="3600" b="1" dirty="0">
                <a:solidFill>
                  <a:srgbClr val="0070C0"/>
                </a:solidFill>
                <a:ea typeface="黑体" panose="02010609060101010101" pitchFamily="49" charset="-122"/>
              </a:rPr>
              <a:t>double  </a:t>
            </a:r>
            <a:r>
              <a:rPr lang="en-US" altLang="zh-CN" sz="3600" b="1" dirty="0" err="1">
                <a:solidFill>
                  <a:srgbClr val="0070C0"/>
                </a:solidFill>
                <a:ea typeface="黑体" panose="02010609060101010101" pitchFamily="49" charset="-122"/>
              </a:rPr>
              <a:t>asin</a:t>
            </a:r>
            <a:r>
              <a:rPr lang="en-US" altLang="zh-CN" sz="3600" b="1" dirty="0">
                <a:solidFill>
                  <a:srgbClr val="0070C0"/>
                </a:solidFill>
                <a:ea typeface="黑体" panose="02010609060101010101" pitchFamily="49" charset="-122"/>
              </a:rPr>
              <a:t>(double  x ) </a:t>
            </a:r>
            <a:endParaRPr lang="zh-CN" altLang="en-US" sz="3600" b="1" dirty="0">
              <a:solidFill>
                <a:srgbClr val="0070C0"/>
              </a:solidFill>
              <a:ea typeface="黑体" panose="02010609060101010101" pitchFamily="49" charset="-122"/>
            </a:endParaRPr>
          </a:p>
          <a:p>
            <a:pPr>
              <a:lnSpc>
                <a:spcPct val="90000"/>
              </a:lnSpc>
            </a:pPr>
            <a:endParaRPr lang="zh-CN" altLang="en-US" b="1" dirty="0">
              <a:ea typeface="黑体" panose="02010609060101010101" pitchFamily="49" charset="-122"/>
            </a:endParaRPr>
          </a:p>
          <a:p>
            <a:pPr>
              <a:lnSpc>
                <a:spcPct val="90000"/>
              </a:lnSpc>
            </a:pPr>
            <a:r>
              <a:rPr lang="zh-CN" altLang="zh-CN" b="1" dirty="0">
                <a:ea typeface="黑体" panose="02010609060101010101" pitchFamily="49" charset="-122"/>
              </a:rPr>
              <a:t>自变量和函数均为双精度实数。</a:t>
            </a:r>
            <a:endParaRPr lang="zh-CN" altLang="en-US" b="1" dirty="0">
              <a:ea typeface="黑体" panose="02010609060101010101" pitchFamily="49" charset="-122"/>
            </a:endParaRPr>
          </a:p>
          <a:p>
            <a:pPr>
              <a:lnSpc>
                <a:spcPct val="90000"/>
              </a:lnSpc>
            </a:pPr>
            <a:r>
              <a:rPr lang="zh-CN" altLang="en-US" b="1" dirty="0">
                <a:ea typeface="黑体" panose="02010609060101010101" pitchFamily="49" charset="-122"/>
              </a:rPr>
              <a:t>例如：</a:t>
            </a:r>
          </a:p>
          <a:p>
            <a:pPr lvl="1">
              <a:lnSpc>
                <a:spcPct val="90000"/>
              </a:lnSpc>
              <a:buFontTx/>
              <a:buNone/>
            </a:pPr>
            <a:r>
              <a:rPr lang="en-US" altLang="zh-CN" b="1" dirty="0">
                <a:ea typeface="黑体" panose="02010609060101010101" pitchFamily="49" charset="-122"/>
              </a:rPr>
              <a:t>	</a:t>
            </a:r>
            <a:r>
              <a:rPr lang="en-US" altLang="en-US" b="1" dirty="0" err="1">
                <a:ea typeface="黑体" panose="02010609060101010101" pitchFamily="49" charset="-122"/>
              </a:rPr>
              <a:t>asin</a:t>
            </a:r>
            <a:r>
              <a:rPr lang="en-US" altLang="en-US" b="1" dirty="0">
                <a:ea typeface="黑体" panose="02010609060101010101" pitchFamily="49" charset="-122"/>
              </a:rPr>
              <a:t>(0.32696)=0.333085</a:t>
            </a:r>
          </a:p>
          <a:p>
            <a:pPr lvl="1">
              <a:lnSpc>
                <a:spcPct val="90000"/>
              </a:lnSpc>
              <a:buFontTx/>
              <a:buNone/>
            </a:pPr>
            <a:r>
              <a:rPr lang="en-US" altLang="en-US" b="1" dirty="0">
                <a:ea typeface="黑体" panose="02010609060101010101" pitchFamily="49" charset="-122"/>
              </a:rPr>
              <a:t>	</a:t>
            </a:r>
            <a:r>
              <a:rPr lang="zh-CN" altLang="en-US" b="1" dirty="0">
                <a:ea typeface="黑体" panose="02010609060101010101" pitchFamily="49" charset="-122"/>
              </a:rPr>
              <a:t>注：</a:t>
            </a:r>
            <a:r>
              <a:rPr lang="en-US" altLang="en-US" b="1" dirty="0" err="1">
                <a:ea typeface="黑体" panose="02010609060101010101" pitchFamily="49" charset="-122"/>
              </a:rPr>
              <a:t>这里的</a:t>
            </a:r>
            <a:r>
              <a:rPr lang="en-US" altLang="en-US" b="1" dirty="0">
                <a:ea typeface="黑体" panose="02010609060101010101" pitchFamily="49" charset="-122"/>
              </a:rPr>
              <a:t> </a:t>
            </a:r>
            <a:r>
              <a:rPr lang="en-US" altLang="en-US" b="1" dirty="0" err="1">
                <a:ea typeface="黑体" panose="02010609060101010101" pitchFamily="49" charset="-122"/>
              </a:rPr>
              <a:t>asin</a:t>
            </a:r>
            <a:r>
              <a:rPr lang="en-US" altLang="en-US" b="1" dirty="0">
                <a:ea typeface="黑体" panose="02010609060101010101" pitchFamily="49" charset="-122"/>
              </a:rPr>
              <a:t>(x) </a:t>
            </a:r>
            <a:r>
              <a:rPr lang="en-US" altLang="en-US" b="1" dirty="0" err="1">
                <a:ea typeface="黑体" panose="02010609060101010101" pitchFamily="49" charset="-122"/>
              </a:rPr>
              <a:t>就是数学中的</a:t>
            </a:r>
            <a:r>
              <a:rPr lang="en-US" altLang="en-US" b="1" dirty="0">
                <a:ea typeface="黑体" panose="02010609060101010101" pitchFamily="49" charset="-122"/>
              </a:rPr>
              <a:t> </a:t>
            </a:r>
            <a:r>
              <a:rPr lang="en-US" altLang="en-US" b="1" dirty="0" err="1">
                <a:ea typeface="黑体" panose="02010609060101010101" pitchFamily="49" charset="-122"/>
              </a:rPr>
              <a:t>arcsin</a:t>
            </a:r>
            <a:r>
              <a:rPr lang="en-US" altLang="en-US" b="1" dirty="0">
                <a:ea typeface="黑体" panose="02010609060101010101" pitchFamily="49" charset="-122"/>
              </a:rPr>
              <a:t>(x)</a:t>
            </a:r>
            <a:endParaRPr lang="zh-CN" altLang="en-US" b="1" dirty="0">
              <a:ea typeface="黑体" panose="02010609060101010101" pitchFamily="49" charset="-122"/>
            </a:endParaRPr>
          </a:p>
        </p:txBody>
      </p:sp>
    </p:spTree>
    <p:extLst>
      <p:ext uri="{BB962C8B-B14F-4D97-AF65-F5344CB8AC3E}">
        <p14:creationId xmlns:p14="http://schemas.microsoft.com/office/powerpoint/2010/main" val="112334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zh-CN" altLang="en-US"/>
              <a:t>机器指令</a:t>
            </a:r>
          </a:p>
        </p:txBody>
      </p:sp>
      <p:sp>
        <p:nvSpPr>
          <p:cNvPr id="335875" name="Rectangle 3"/>
          <p:cNvSpPr>
            <a:spLocks noGrp="1" noChangeArrowheads="1"/>
          </p:cNvSpPr>
          <p:nvPr>
            <p:ph idx="1"/>
          </p:nvPr>
        </p:nvSpPr>
        <p:spPr>
          <a:xfrm>
            <a:off x="684213" y="1981200"/>
            <a:ext cx="8002587" cy="4471988"/>
          </a:xfrm>
        </p:spPr>
        <p:txBody>
          <a:bodyPr>
            <a:normAutofit lnSpcReduction="10000"/>
          </a:bodyPr>
          <a:lstStyle/>
          <a:p>
            <a:pPr eaLnBrk="1" hangingPunct="1">
              <a:lnSpc>
                <a:spcPct val="90000"/>
              </a:lnSpc>
              <a:defRPr/>
            </a:pPr>
            <a:r>
              <a:rPr lang="zh-CN" altLang="en-US" sz="2800"/>
              <a:t>指令的格式</a:t>
            </a:r>
          </a:p>
          <a:p>
            <a:pPr eaLnBrk="1" hangingPunct="1">
              <a:lnSpc>
                <a:spcPct val="90000"/>
              </a:lnSpc>
              <a:defRPr/>
            </a:pPr>
            <a:endParaRPr lang="zh-CN" altLang="en-US" sz="2800"/>
          </a:p>
          <a:p>
            <a:pPr eaLnBrk="1" hangingPunct="1">
              <a:lnSpc>
                <a:spcPct val="90000"/>
              </a:lnSpc>
              <a:defRPr/>
            </a:pPr>
            <a:endParaRPr lang="zh-CN" altLang="en-US" sz="2800"/>
          </a:p>
          <a:p>
            <a:pPr eaLnBrk="1" hangingPunct="1">
              <a:lnSpc>
                <a:spcPct val="90000"/>
              </a:lnSpc>
              <a:defRPr/>
            </a:pPr>
            <a:r>
              <a:rPr lang="zh-CN" altLang="en-US" sz="2800"/>
              <a:t>一台计算机所有机器指令的集合，称为这台计算机的</a:t>
            </a:r>
            <a:r>
              <a:rPr lang="zh-CN" altLang="en-US" sz="2800" b="1">
                <a:solidFill>
                  <a:srgbClr val="339966"/>
                </a:solidFill>
              </a:rPr>
              <a:t>指令系统</a:t>
            </a:r>
            <a:r>
              <a:rPr lang="zh-CN" altLang="en-US" sz="2800"/>
              <a:t>。</a:t>
            </a:r>
          </a:p>
          <a:p>
            <a:pPr eaLnBrk="1" hangingPunct="1">
              <a:lnSpc>
                <a:spcPct val="120000"/>
              </a:lnSpc>
              <a:defRPr/>
            </a:pPr>
            <a:r>
              <a:rPr lang="zh-CN" altLang="en-US" sz="2800"/>
              <a:t>指令系统是计算机软件和硬件的界面。</a:t>
            </a:r>
          </a:p>
          <a:p>
            <a:pPr eaLnBrk="1" hangingPunct="1">
              <a:lnSpc>
                <a:spcPct val="90000"/>
              </a:lnSpc>
              <a:defRPr/>
            </a:pPr>
            <a:r>
              <a:rPr lang="zh-CN" altLang="en-US" sz="2800"/>
              <a:t>下面是某处理器指令系统中的两条指令：</a:t>
            </a:r>
          </a:p>
          <a:p>
            <a:pPr algn="ctr" eaLnBrk="1" hangingPunct="1">
              <a:lnSpc>
                <a:spcPct val="90000"/>
              </a:lnSpc>
              <a:buClr>
                <a:schemeClr val="tx1"/>
              </a:buClr>
              <a:buFont typeface="Wingdings" pitchFamily="2" charset="2"/>
              <a:buNone/>
              <a:defRPr/>
            </a:pPr>
            <a:r>
              <a:rPr lang="en-US" altLang="zh-CN" sz="2800"/>
              <a:t>10000000    </a:t>
            </a:r>
            <a:r>
              <a:rPr lang="zh-CN" altLang="en-US" sz="2800"/>
              <a:t>加</a:t>
            </a:r>
          </a:p>
          <a:p>
            <a:pPr algn="ctr" eaLnBrk="1" hangingPunct="1">
              <a:lnSpc>
                <a:spcPct val="90000"/>
              </a:lnSpc>
              <a:buClr>
                <a:schemeClr val="tx1"/>
              </a:buClr>
              <a:buFont typeface="Wingdings" pitchFamily="2" charset="2"/>
              <a:buNone/>
              <a:defRPr/>
            </a:pPr>
            <a:r>
              <a:rPr lang="en-US" altLang="zh-CN" sz="2800"/>
              <a:t>10010000    </a:t>
            </a:r>
            <a:r>
              <a:rPr lang="zh-CN" altLang="en-US" sz="2800"/>
              <a:t>减</a:t>
            </a:r>
          </a:p>
          <a:p>
            <a:pPr eaLnBrk="1" hangingPunct="1">
              <a:lnSpc>
                <a:spcPct val="90000"/>
              </a:lnSpc>
              <a:buFont typeface="Wingdings" pitchFamily="2" charset="2"/>
              <a:buNone/>
              <a:defRPr/>
            </a:pPr>
            <a:endParaRPr lang="zh-CN" altLang="en-US" sz="2800"/>
          </a:p>
        </p:txBody>
      </p:sp>
      <p:grpSp>
        <p:nvGrpSpPr>
          <p:cNvPr id="14341" name="Group 4"/>
          <p:cNvGrpSpPr>
            <a:grpSpLocks/>
          </p:cNvGrpSpPr>
          <p:nvPr/>
        </p:nvGrpSpPr>
        <p:grpSpPr bwMode="auto">
          <a:xfrm>
            <a:off x="2286000" y="2514600"/>
            <a:ext cx="3406775" cy="541338"/>
            <a:chOff x="1227" y="3358"/>
            <a:chExt cx="2146" cy="341"/>
          </a:xfrm>
        </p:grpSpPr>
        <p:sp>
          <p:nvSpPr>
            <p:cNvPr id="14342" name="Rectangle 5"/>
            <p:cNvSpPr>
              <a:spLocks noChangeArrowheads="1"/>
            </p:cNvSpPr>
            <p:nvPr/>
          </p:nvSpPr>
          <p:spPr bwMode="auto">
            <a:xfrm>
              <a:off x="1227" y="3358"/>
              <a:ext cx="2146" cy="341"/>
            </a:xfrm>
            <a:prstGeom prst="rect">
              <a:avLst/>
            </a:prstGeom>
            <a:noFill/>
            <a:ln w="25399">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20000"/>
                </a:spcBef>
              </a:pPr>
              <a:r>
                <a:rPr kumimoji="1" lang="zh-CN" altLang="en-US" sz="2800">
                  <a:solidFill>
                    <a:srgbClr val="339966"/>
                  </a:solidFill>
                  <a:latin typeface="宋体" pitchFamily="2" charset="-122"/>
                </a:rPr>
                <a:t>操作码</a:t>
              </a:r>
              <a:r>
                <a:rPr kumimoji="1" lang="en-US" altLang="zh-CN" sz="2800">
                  <a:solidFill>
                    <a:srgbClr val="339966"/>
                  </a:solidFill>
                  <a:latin typeface="宋体" pitchFamily="2" charset="-122"/>
                </a:rPr>
                <a:t>OP  </a:t>
              </a:r>
              <a:r>
                <a:rPr kumimoji="1" lang="zh-CN" altLang="en-US" sz="2800">
                  <a:solidFill>
                    <a:srgbClr val="339966"/>
                  </a:solidFill>
                  <a:latin typeface="宋体" pitchFamily="2" charset="-122"/>
                </a:rPr>
                <a:t>地址码</a:t>
              </a:r>
              <a:r>
                <a:rPr kumimoji="1" lang="en-US" altLang="zh-CN" sz="2800">
                  <a:solidFill>
                    <a:srgbClr val="339966"/>
                  </a:solidFill>
                  <a:latin typeface="宋体" pitchFamily="2" charset="-122"/>
                </a:rPr>
                <a:t>AD</a:t>
              </a:r>
            </a:p>
          </p:txBody>
        </p:sp>
        <p:sp>
          <p:nvSpPr>
            <p:cNvPr id="14343" name="Line 6"/>
            <p:cNvSpPr>
              <a:spLocks noChangeShapeType="1"/>
            </p:cNvSpPr>
            <p:nvPr/>
          </p:nvSpPr>
          <p:spPr bwMode="auto">
            <a:xfrm>
              <a:off x="2352" y="3365"/>
              <a:ext cx="0" cy="327"/>
            </a:xfrm>
            <a:prstGeom prst="line">
              <a:avLst/>
            </a:prstGeom>
            <a:noFill/>
            <a:ln w="12699">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a:extLst>
              <a:ext uri="{FF2B5EF4-FFF2-40B4-BE49-F238E27FC236}">
                <a16:creationId xmlns:a16="http://schemas.microsoft.com/office/drawing/2014/main" id="{DF31C465-F2A1-462F-A162-868523AD25FD}"/>
              </a:ext>
            </a:extLst>
          </p:cNvPr>
          <p:cNvSpPr>
            <a:spLocks noGrp="1"/>
          </p:cNvSpPr>
          <p:nvPr>
            <p:ph type="sldNum" sz="quarter" idx="12"/>
          </p:nvPr>
        </p:nvSpPr>
        <p:spPr/>
        <p:txBody>
          <a:bodyPr/>
          <a:lstStyle/>
          <a:p>
            <a:fld id="{4598DDAA-4BC0-47E6-98AA-032E6537915F}" type="slidenum">
              <a:rPr lang="zh-CN" altLang="en-US" smtClean="0"/>
              <a:pPr/>
              <a:t>5</a:t>
            </a:fld>
            <a:endParaRPr lang="en-US" altLang="zh-CN"/>
          </a:p>
        </p:txBody>
      </p:sp>
    </p:spTree>
    <p:extLst>
      <p:ext uri="{BB962C8B-B14F-4D97-AF65-F5344CB8AC3E}">
        <p14:creationId xmlns:p14="http://schemas.microsoft.com/office/powerpoint/2010/main" val="2018559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A56A7-59A9-44F0-A2A6-2B011875481C}"/>
              </a:ext>
            </a:extLst>
          </p:cNvPr>
          <p:cNvSpPr>
            <a:spLocks noGrp="1"/>
          </p:cNvSpPr>
          <p:nvPr>
            <p:ph type="sldNum" sz="quarter" idx="12"/>
          </p:nvPr>
        </p:nvSpPr>
        <p:spPr/>
        <p:txBody>
          <a:bodyPr/>
          <a:lstStyle/>
          <a:p>
            <a:fld id="{ACCF1F62-8DA2-4AB2-B0B9-1F7C25AEC0D7}" type="slidenum">
              <a:rPr lang="zh-CN" altLang="en-US"/>
              <a:pPr/>
              <a:t>50</a:t>
            </a:fld>
            <a:endParaRPr lang="en-US" altLang="zh-CN"/>
          </a:p>
        </p:txBody>
      </p:sp>
      <p:sp>
        <p:nvSpPr>
          <p:cNvPr id="252930" name="Rectangle 2">
            <a:extLst>
              <a:ext uri="{FF2B5EF4-FFF2-40B4-BE49-F238E27FC236}">
                <a16:creationId xmlns:a16="http://schemas.microsoft.com/office/drawing/2014/main" id="{2EEDECC6-0463-4712-A8AD-7ACE9452A7DC}"/>
              </a:ext>
            </a:extLst>
          </p:cNvPr>
          <p:cNvSpPr>
            <a:spLocks noGrp="1" noChangeArrowheads="1"/>
          </p:cNvSpPr>
          <p:nvPr>
            <p:ph type="title"/>
          </p:nvPr>
        </p:nvSpPr>
        <p:spPr/>
        <p:txBody>
          <a:bodyPr/>
          <a:lstStyle/>
          <a:p>
            <a:r>
              <a:rPr lang="en-US" altLang="zh-CN" b="0">
                <a:ea typeface="黑体" panose="02010609060101010101" pitchFamily="49" charset="-122"/>
              </a:rPr>
              <a:t>4.</a:t>
            </a:r>
            <a:r>
              <a:rPr lang="zh-CN" altLang="en-US" b="0">
                <a:ea typeface="黑体" panose="02010609060101010101" pitchFamily="49" charset="-122"/>
              </a:rPr>
              <a:t>余</a:t>
            </a:r>
            <a:r>
              <a:rPr lang="zh-CN" altLang="zh-CN" b="0">
                <a:ea typeface="黑体" panose="02010609060101010101" pitchFamily="49" charset="-122"/>
              </a:rPr>
              <a:t>弦函数</a:t>
            </a:r>
            <a:endParaRPr lang="zh-CN" altLang="en-US" b="0">
              <a:ea typeface="黑体" panose="02010609060101010101" pitchFamily="49" charset="-122"/>
            </a:endParaRPr>
          </a:p>
        </p:txBody>
      </p:sp>
      <p:sp>
        <p:nvSpPr>
          <p:cNvPr id="252931" name="Rectangle 3">
            <a:extLst>
              <a:ext uri="{FF2B5EF4-FFF2-40B4-BE49-F238E27FC236}">
                <a16:creationId xmlns:a16="http://schemas.microsoft.com/office/drawing/2014/main" id="{C84ED0E4-A683-4AAC-96A7-11CDA02BA872}"/>
              </a:ext>
            </a:extLst>
          </p:cNvPr>
          <p:cNvSpPr>
            <a:spLocks noGrp="1" noChangeArrowheads="1"/>
          </p:cNvSpPr>
          <p:nvPr>
            <p:ph type="body" idx="1"/>
          </p:nvPr>
        </p:nvSpPr>
        <p:spPr>
          <a:xfrm>
            <a:off x="1066800" y="1981200"/>
            <a:ext cx="8077200" cy="4876800"/>
          </a:xfrm>
        </p:spPr>
        <p:txBody>
          <a:bodyPr/>
          <a:lstStyle/>
          <a:p>
            <a:r>
              <a:rPr lang="zh-CN" altLang="zh-CN" sz="2800" b="1" dirty="0">
                <a:ea typeface="黑体" panose="02010609060101010101" pitchFamily="49" charset="-122"/>
              </a:rPr>
              <a:t>函数原型为：</a:t>
            </a:r>
            <a:endParaRPr lang="zh-CN" altLang="en-US" sz="2800" b="1" dirty="0">
              <a:ea typeface="黑体" panose="02010609060101010101" pitchFamily="49" charset="-122"/>
            </a:endParaRPr>
          </a:p>
          <a:p>
            <a:pPr>
              <a:buFont typeface="Wingdings" panose="05000000000000000000" pitchFamily="2" charset="2"/>
              <a:buNone/>
            </a:pPr>
            <a:r>
              <a:rPr lang="en-US" altLang="zh-CN" b="1" dirty="0">
                <a:solidFill>
                  <a:srgbClr val="FFFF00"/>
                </a:solidFill>
                <a:ea typeface="黑体" panose="02010609060101010101" pitchFamily="49" charset="-122"/>
              </a:rPr>
              <a:t>	</a:t>
            </a:r>
            <a:r>
              <a:rPr lang="en-US" altLang="zh-CN" b="1" dirty="0">
                <a:solidFill>
                  <a:srgbClr val="0070C0"/>
                </a:solidFill>
                <a:ea typeface="黑体" panose="02010609060101010101" pitchFamily="49" charset="-122"/>
              </a:rPr>
              <a:t>double  </a:t>
            </a:r>
            <a:r>
              <a:rPr lang="en-US" altLang="zh-CN" b="1" dirty="0" err="1">
                <a:solidFill>
                  <a:srgbClr val="0070C0"/>
                </a:solidFill>
                <a:ea typeface="黑体" panose="02010609060101010101" pitchFamily="49" charset="-122"/>
              </a:rPr>
              <a:t>acos</a:t>
            </a:r>
            <a:r>
              <a:rPr lang="en-US" altLang="zh-CN" b="1" dirty="0">
                <a:solidFill>
                  <a:srgbClr val="0070C0"/>
                </a:solidFill>
                <a:ea typeface="黑体" panose="02010609060101010101" pitchFamily="49" charset="-122"/>
              </a:rPr>
              <a:t>(double  x ) </a:t>
            </a:r>
            <a:endParaRPr lang="zh-CN" altLang="en-US" b="1" dirty="0">
              <a:solidFill>
                <a:srgbClr val="0070C0"/>
              </a:solidFill>
              <a:ea typeface="黑体" panose="02010609060101010101" pitchFamily="49" charset="-122"/>
            </a:endParaRPr>
          </a:p>
          <a:p>
            <a:endParaRPr lang="zh-CN" altLang="en-US" sz="2800" b="1" dirty="0">
              <a:ea typeface="黑体" panose="02010609060101010101" pitchFamily="49" charset="-122"/>
            </a:endParaRPr>
          </a:p>
          <a:p>
            <a:r>
              <a:rPr lang="zh-CN" altLang="zh-CN" sz="2800" b="1" dirty="0">
                <a:ea typeface="黑体" panose="02010609060101010101" pitchFamily="49" charset="-122"/>
              </a:rPr>
              <a:t>自变量和函数均为双精度实数。其中x为弧度值</a:t>
            </a:r>
            <a:endParaRPr lang="zh-CN" altLang="en-US" sz="2800" b="1" dirty="0">
              <a:ea typeface="黑体" panose="02010609060101010101" pitchFamily="49" charset="-122"/>
            </a:endParaRPr>
          </a:p>
          <a:p>
            <a:r>
              <a:rPr lang="zh-CN" altLang="en-US" sz="2800" b="1" dirty="0">
                <a:ea typeface="黑体" panose="02010609060101010101" pitchFamily="49" charset="-122"/>
              </a:rPr>
              <a:t>例如：</a:t>
            </a:r>
          </a:p>
          <a:p>
            <a:pPr lvl="1">
              <a:buFontTx/>
              <a:buNone/>
            </a:pPr>
            <a:r>
              <a:rPr lang="en-US" altLang="zh-CN" sz="2400" b="1" dirty="0">
                <a:ea typeface="黑体" panose="02010609060101010101" pitchFamily="49" charset="-122"/>
              </a:rPr>
              <a:t>	</a:t>
            </a:r>
            <a:r>
              <a:rPr lang="en-US" altLang="en-US" sz="2400" b="1" dirty="0">
                <a:ea typeface="黑体" panose="02010609060101010101" pitchFamily="49" charset="-122"/>
              </a:rPr>
              <a:t>cos(3.1415926535/2) =4.48966e-011</a:t>
            </a:r>
          </a:p>
          <a:p>
            <a:pPr lvl="1">
              <a:buFontTx/>
              <a:buNone/>
            </a:pPr>
            <a:r>
              <a:rPr lang="en-US" altLang="en-US" sz="2400" b="1" dirty="0">
                <a:ea typeface="黑体" panose="02010609060101010101" pitchFamily="49" charset="-122"/>
              </a:rPr>
              <a:t>	</a:t>
            </a:r>
            <a:r>
              <a:rPr lang="en-US" altLang="en-US" sz="2400" b="1" dirty="0" err="1">
                <a:ea typeface="黑体" panose="02010609060101010101" pitchFamily="49" charset="-122"/>
              </a:rPr>
              <a:t>注意</a:t>
            </a:r>
            <a:r>
              <a:rPr lang="en-US" altLang="zh-CN" sz="2400" b="1" dirty="0">
                <a:ea typeface="黑体" panose="02010609060101010101" pitchFamily="49" charset="-122"/>
              </a:rPr>
              <a:t>: </a:t>
            </a:r>
            <a:r>
              <a:rPr lang="en-US" altLang="en-US" sz="2400" b="1" dirty="0">
                <a:ea typeface="黑体" panose="02010609060101010101" pitchFamily="49" charset="-122"/>
              </a:rPr>
              <a:t>cos(π/2 )</a:t>
            </a:r>
            <a:r>
              <a:rPr lang="en-US" altLang="en-US" sz="2400" b="1" dirty="0" err="1">
                <a:ea typeface="黑体" panose="02010609060101010101" pitchFamily="49" charset="-122"/>
              </a:rPr>
              <a:t>的只由于</a:t>
            </a:r>
            <a:r>
              <a:rPr lang="en-US" altLang="en-US" sz="2400" b="1" dirty="0">
                <a:ea typeface="黑体" panose="02010609060101010101" pitchFamily="49" charset="-122"/>
              </a:rPr>
              <a:t>π是近似值算出的余弦值不为0，但十分接近0，该值是 4.48966×10‾</a:t>
            </a:r>
            <a:r>
              <a:rPr lang="en-US" altLang="en-US" sz="2400" b="1" dirty="0">
                <a:latin typeface="Arial" panose="020B0604020202020204" pitchFamily="34" charset="0"/>
                <a:ea typeface="黑体" panose="02010609060101010101" pitchFamily="49" charset="-122"/>
              </a:rPr>
              <a:t>¹¹</a:t>
            </a:r>
            <a:endParaRPr lang="zh-CN" altLang="en-US" sz="2400" b="1" dirty="0">
              <a:ea typeface="黑体" panose="02010609060101010101" pitchFamily="49" charset="-122"/>
            </a:endParaRPr>
          </a:p>
        </p:txBody>
      </p:sp>
    </p:spTree>
    <p:extLst>
      <p:ext uri="{BB962C8B-B14F-4D97-AF65-F5344CB8AC3E}">
        <p14:creationId xmlns:p14="http://schemas.microsoft.com/office/powerpoint/2010/main" val="3757708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9BFBFA-B393-4FC1-8E74-71FDA92F622C}"/>
              </a:ext>
            </a:extLst>
          </p:cNvPr>
          <p:cNvSpPr>
            <a:spLocks noGrp="1"/>
          </p:cNvSpPr>
          <p:nvPr>
            <p:ph type="sldNum" sz="quarter" idx="12"/>
          </p:nvPr>
        </p:nvSpPr>
        <p:spPr/>
        <p:txBody>
          <a:bodyPr/>
          <a:lstStyle/>
          <a:p>
            <a:fld id="{12BAF09F-4144-4D0B-9B1A-36B26B8396CF}" type="slidenum">
              <a:rPr lang="zh-CN" altLang="en-US"/>
              <a:pPr/>
              <a:t>51</a:t>
            </a:fld>
            <a:endParaRPr lang="en-US" altLang="zh-CN"/>
          </a:p>
        </p:txBody>
      </p:sp>
      <p:sp>
        <p:nvSpPr>
          <p:cNvPr id="253954" name="Rectangle 2">
            <a:extLst>
              <a:ext uri="{FF2B5EF4-FFF2-40B4-BE49-F238E27FC236}">
                <a16:creationId xmlns:a16="http://schemas.microsoft.com/office/drawing/2014/main" id="{07402924-1ED3-4C4F-BC21-0D99D7661809}"/>
              </a:ext>
            </a:extLst>
          </p:cNvPr>
          <p:cNvSpPr>
            <a:spLocks noGrp="1" noChangeArrowheads="1"/>
          </p:cNvSpPr>
          <p:nvPr>
            <p:ph type="title"/>
          </p:nvPr>
        </p:nvSpPr>
        <p:spPr/>
        <p:txBody>
          <a:bodyPr/>
          <a:lstStyle/>
          <a:p>
            <a:r>
              <a:rPr lang="en-US" altLang="zh-CN" b="0">
                <a:ea typeface="黑体" panose="02010609060101010101" pitchFamily="49" charset="-122"/>
              </a:rPr>
              <a:t>5.</a:t>
            </a:r>
            <a:r>
              <a:rPr lang="zh-CN" altLang="en-US" b="0">
                <a:ea typeface="黑体" panose="02010609060101010101" pitchFamily="49" charset="-122"/>
              </a:rPr>
              <a:t>反余</a:t>
            </a:r>
            <a:r>
              <a:rPr lang="zh-CN" altLang="zh-CN" b="0">
                <a:ea typeface="黑体" panose="02010609060101010101" pitchFamily="49" charset="-122"/>
              </a:rPr>
              <a:t>弦函数</a:t>
            </a:r>
            <a:endParaRPr lang="zh-CN" altLang="en-US" b="0">
              <a:ea typeface="黑体" panose="02010609060101010101" pitchFamily="49" charset="-122"/>
            </a:endParaRPr>
          </a:p>
        </p:txBody>
      </p:sp>
      <p:sp>
        <p:nvSpPr>
          <p:cNvPr id="253955" name="Rectangle 3">
            <a:extLst>
              <a:ext uri="{FF2B5EF4-FFF2-40B4-BE49-F238E27FC236}">
                <a16:creationId xmlns:a16="http://schemas.microsoft.com/office/drawing/2014/main" id="{48AC433C-C01A-410D-AF56-972FF0A1DECA}"/>
              </a:ext>
            </a:extLst>
          </p:cNvPr>
          <p:cNvSpPr>
            <a:spLocks noGrp="1" noChangeArrowheads="1"/>
          </p:cNvSpPr>
          <p:nvPr>
            <p:ph type="body" idx="1"/>
          </p:nvPr>
        </p:nvSpPr>
        <p:spPr>
          <a:xfrm>
            <a:off x="1066800" y="1981200"/>
            <a:ext cx="8077200" cy="4876800"/>
          </a:xfrm>
        </p:spPr>
        <p:txBody>
          <a:bodyPr/>
          <a:lstStyle/>
          <a:p>
            <a:r>
              <a:rPr lang="zh-CN" altLang="zh-CN" b="1" dirty="0">
                <a:ea typeface="黑体" panose="02010609060101010101" pitchFamily="49" charset="-122"/>
              </a:rPr>
              <a:t>函数原型为：</a:t>
            </a:r>
            <a:endParaRPr lang="zh-CN" altLang="en-US" b="1" dirty="0">
              <a:ea typeface="黑体" panose="02010609060101010101" pitchFamily="49" charset="-122"/>
            </a:endParaRPr>
          </a:p>
          <a:p>
            <a:pPr>
              <a:buFont typeface="Wingdings" panose="05000000000000000000" pitchFamily="2" charset="2"/>
              <a:buNone/>
            </a:pPr>
            <a:r>
              <a:rPr lang="en-US" altLang="zh-CN" sz="3600" b="1" dirty="0">
                <a:solidFill>
                  <a:srgbClr val="FFFF00"/>
                </a:solidFill>
                <a:ea typeface="黑体" panose="02010609060101010101" pitchFamily="49" charset="-122"/>
              </a:rPr>
              <a:t>	</a:t>
            </a:r>
            <a:r>
              <a:rPr lang="en-US" altLang="zh-CN" sz="3600" b="1" dirty="0">
                <a:solidFill>
                  <a:srgbClr val="0070C0"/>
                </a:solidFill>
                <a:ea typeface="黑体" panose="02010609060101010101" pitchFamily="49" charset="-122"/>
              </a:rPr>
              <a:t>double  cos(double  x ) </a:t>
            </a:r>
            <a:endParaRPr lang="zh-CN" altLang="en-US" sz="3600" b="1" dirty="0">
              <a:solidFill>
                <a:srgbClr val="0070C0"/>
              </a:solidFill>
              <a:ea typeface="黑体" panose="02010609060101010101" pitchFamily="49" charset="-122"/>
            </a:endParaRPr>
          </a:p>
          <a:p>
            <a:endParaRPr lang="zh-CN" altLang="en-US" b="1" dirty="0">
              <a:ea typeface="黑体" panose="02010609060101010101" pitchFamily="49" charset="-122"/>
            </a:endParaRPr>
          </a:p>
          <a:p>
            <a:r>
              <a:rPr lang="zh-CN" altLang="zh-CN" b="1" dirty="0">
                <a:ea typeface="黑体" panose="02010609060101010101" pitchFamily="49" charset="-122"/>
              </a:rPr>
              <a:t>自变量和函数均为双精度实数。</a:t>
            </a:r>
            <a:endParaRPr lang="zh-CN" altLang="en-US" b="1" dirty="0">
              <a:ea typeface="黑体" panose="02010609060101010101" pitchFamily="49" charset="-122"/>
            </a:endParaRPr>
          </a:p>
          <a:p>
            <a:r>
              <a:rPr lang="zh-CN" altLang="en-US" b="1" dirty="0">
                <a:ea typeface="黑体" panose="02010609060101010101" pitchFamily="49" charset="-122"/>
              </a:rPr>
              <a:t>例如：</a:t>
            </a:r>
          </a:p>
          <a:p>
            <a:pPr lvl="1">
              <a:buFontTx/>
              <a:buNone/>
            </a:pPr>
            <a:r>
              <a:rPr lang="en-US" altLang="zh-CN" b="1" dirty="0">
                <a:ea typeface="黑体" panose="02010609060101010101" pitchFamily="49" charset="-122"/>
              </a:rPr>
              <a:t>	 </a:t>
            </a:r>
            <a:r>
              <a:rPr lang="en-US" altLang="en-US" b="1" dirty="0" err="1">
                <a:ea typeface="黑体" panose="02010609060101010101" pitchFamily="49" charset="-122"/>
              </a:rPr>
              <a:t>acos</a:t>
            </a:r>
            <a:r>
              <a:rPr lang="en-US" altLang="en-US" b="1" dirty="0">
                <a:ea typeface="黑体" panose="02010609060101010101" pitchFamily="49" charset="-122"/>
              </a:rPr>
              <a:t>(0.32696)=1.23771</a:t>
            </a:r>
          </a:p>
          <a:p>
            <a:pPr lvl="1">
              <a:buFontTx/>
              <a:buNone/>
            </a:pPr>
            <a:r>
              <a:rPr lang="en-US" altLang="en-US" b="1" dirty="0">
                <a:ea typeface="黑体" panose="02010609060101010101" pitchFamily="49" charset="-122"/>
              </a:rPr>
              <a:t>	</a:t>
            </a:r>
            <a:r>
              <a:rPr lang="en-US" altLang="zh-CN" b="1" dirty="0">
                <a:ea typeface="黑体" panose="02010609060101010101" pitchFamily="49" charset="-122"/>
              </a:rPr>
              <a:t> </a:t>
            </a:r>
            <a:r>
              <a:rPr lang="zh-CN" altLang="en-US" b="1" dirty="0">
                <a:ea typeface="黑体" panose="02010609060101010101" pitchFamily="49" charset="-122"/>
              </a:rPr>
              <a:t>注：</a:t>
            </a:r>
            <a:r>
              <a:rPr lang="en-US" altLang="en-US" b="1" dirty="0" err="1">
                <a:ea typeface="黑体" panose="02010609060101010101" pitchFamily="49" charset="-122"/>
              </a:rPr>
              <a:t>这里的acos</a:t>
            </a:r>
            <a:r>
              <a:rPr lang="en-US" altLang="en-US" b="1" dirty="0">
                <a:ea typeface="黑体" panose="02010609060101010101" pitchFamily="49" charset="-122"/>
              </a:rPr>
              <a:t>(x)</a:t>
            </a:r>
            <a:r>
              <a:rPr lang="en-US" altLang="en-US" b="1" dirty="0" err="1">
                <a:ea typeface="黑体" panose="02010609060101010101" pitchFamily="49" charset="-122"/>
              </a:rPr>
              <a:t>就是数学中的arccos</a:t>
            </a:r>
            <a:r>
              <a:rPr lang="en-US" altLang="en-US" b="1" dirty="0">
                <a:ea typeface="黑体" panose="02010609060101010101" pitchFamily="49" charset="-122"/>
              </a:rPr>
              <a:t>(x)</a:t>
            </a:r>
          </a:p>
          <a:p>
            <a:pPr lvl="1">
              <a:buFontTx/>
              <a:buNone/>
            </a:pPr>
            <a:endParaRPr lang="zh-CN" altLang="en-US" b="1" dirty="0">
              <a:ea typeface="黑体" panose="02010609060101010101" pitchFamily="49" charset="-122"/>
            </a:endParaRPr>
          </a:p>
        </p:txBody>
      </p:sp>
    </p:spTree>
    <p:extLst>
      <p:ext uri="{BB962C8B-B14F-4D97-AF65-F5344CB8AC3E}">
        <p14:creationId xmlns:p14="http://schemas.microsoft.com/office/powerpoint/2010/main" val="547649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9851CE-4A14-4E53-AE87-616464C3C572}"/>
              </a:ext>
            </a:extLst>
          </p:cNvPr>
          <p:cNvSpPr>
            <a:spLocks noGrp="1"/>
          </p:cNvSpPr>
          <p:nvPr>
            <p:ph type="sldNum" sz="quarter" idx="12"/>
          </p:nvPr>
        </p:nvSpPr>
        <p:spPr/>
        <p:txBody>
          <a:bodyPr/>
          <a:lstStyle/>
          <a:p>
            <a:fld id="{B44C3D13-688A-47D8-BEA1-E7A5907B9437}" type="slidenum">
              <a:rPr lang="zh-CN" altLang="en-US"/>
              <a:pPr/>
              <a:t>52</a:t>
            </a:fld>
            <a:endParaRPr lang="en-US" altLang="zh-CN"/>
          </a:p>
        </p:txBody>
      </p:sp>
      <p:sp>
        <p:nvSpPr>
          <p:cNvPr id="254978" name="Rectangle 2">
            <a:extLst>
              <a:ext uri="{FF2B5EF4-FFF2-40B4-BE49-F238E27FC236}">
                <a16:creationId xmlns:a16="http://schemas.microsoft.com/office/drawing/2014/main" id="{F25A10B5-1839-47D9-93DE-970A89A9FEA7}"/>
              </a:ext>
            </a:extLst>
          </p:cNvPr>
          <p:cNvSpPr>
            <a:spLocks noGrp="1" noChangeArrowheads="1"/>
          </p:cNvSpPr>
          <p:nvPr>
            <p:ph type="title"/>
          </p:nvPr>
        </p:nvSpPr>
        <p:spPr/>
        <p:txBody>
          <a:bodyPr/>
          <a:lstStyle/>
          <a:p>
            <a:r>
              <a:rPr lang="en-US" altLang="zh-CN" b="0">
                <a:ea typeface="黑体" panose="02010609060101010101" pitchFamily="49" charset="-122"/>
              </a:rPr>
              <a:t>6.</a:t>
            </a:r>
            <a:r>
              <a:rPr lang="zh-CN" altLang="zh-CN" b="0">
                <a:ea typeface="黑体" panose="02010609060101010101" pitchFamily="49" charset="-122"/>
              </a:rPr>
              <a:t>正切函数</a:t>
            </a:r>
            <a:endParaRPr lang="zh-CN" altLang="en-US" b="0">
              <a:ea typeface="黑体" panose="02010609060101010101" pitchFamily="49" charset="-122"/>
            </a:endParaRPr>
          </a:p>
        </p:txBody>
      </p:sp>
      <p:sp>
        <p:nvSpPr>
          <p:cNvPr id="254979" name="Rectangle 3">
            <a:extLst>
              <a:ext uri="{FF2B5EF4-FFF2-40B4-BE49-F238E27FC236}">
                <a16:creationId xmlns:a16="http://schemas.microsoft.com/office/drawing/2014/main" id="{2DCDC765-6433-4B85-8B79-97C895A76802}"/>
              </a:ext>
            </a:extLst>
          </p:cNvPr>
          <p:cNvSpPr>
            <a:spLocks noGrp="1" noChangeArrowheads="1"/>
          </p:cNvSpPr>
          <p:nvPr>
            <p:ph type="body" idx="1"/>
          </p:nvPr>
        </p:nvSpPr>
        <p:spPr/>
        <p:txBody>
          <a:bodyPr/>
          <a:lstStyle/>
          <a:p>
            <a:r>
              <a:rPr lang="zh-CN" altLang="zh-CN" sz="2800" b="1" dirty="0">
                <a:ea typeface="黑体" panose="02010609060101010101" pitchFamily="49" charset="-122"/>
              </a:rPr>
              <a:t>函数原型为：</a:t>
            </a:r>
            <a:endParaRPr lang="zh-CN" altLang="en-US" sz="2800" b="1" dirty="0">
              <a:ea typeface="黑体" panose="02010609060101010101" pitchFamily="49" charset="-122"/>
            </a:endParaRPr>
          </a:p>
          <a:p>
            <a:pPr>
              <a:buFont typeface="Wingdings" panose="05000000000000000000" pitchFamily="2" charset="2"/>
              <a:buNone/>
            </a:pPr>
            <a:r>
              <a:rPr lang="en-US" altLang="zh-CN" b="1" dirty="0">
                <a:solidFill>
                  <a:srgbClr val="FFFF00"/>
                </a:solidFill>
                <a:ea typeface="黑体" panose="02010609060101010101" pitchFamily="49" charset="-122"/>
              </a:rPr>
              <a:t>	</a:t>
            </a:r>
            <a:r>
              <a:rPr lang="en-US" altLang="zh-CN" b="1" dirty="0">
                <a:solidFill>
                  <a:srgbClr val="0070C0"/>
                </a:solidFill>
                <a:ea typeface="黑体" panose="02010609060101010101" pitchFamily="49" charset="-122"/>
              </a:rPr>
              <a:t>double  tan(double  x ) </a:t>
            </a:r>
            <a:endParaRPr lang="zh-CN" altLang="en-US" b="1" dirty="0">
              <a:solidFill>
                <a:srgbClr val="0070C0"/>
              </a:solidFill>
              <a:ea typeface="黑体" panose="02010609060101010101" pitchFamily="49" charset="-122"/>
            </a:endParaRPr>
          </a:p>
          <a:p>
            <a:endParaRPr lang="zh-CN" altLang="en-US" sz="2800" b="1" dirty="0">
              <a:ea typeface="黑体" panose="02010609060101010101" pitchFamily="49" charset="-122"/>
            </a:endParaRPr>
          </a:p>
          <a:p>
            <a:r>
              <a:rPr lang="zh-CN" altLang="zh-CN" sz="2800" b="1" dirty="0">
                <a:ea typeface="黑体" panose="02010609060101010101" pitchFamily="49" charset="-122"/>
              </a:rPr>
              <a:t>自变量和函数均为双精度实数。其中x为弧度值</a:t>
            </a:r>
            <a:endParaRPr lang="zh-CN" altLang="en-US" sz="2800" b="1" dirty="0">
              <a:ea typeface="黑体" panose="02010609060101010101" pitchFamily="49" charset="-122"/>
            </a:endParaRPr>
          </a:p>
          <a:p>
            <a:endParaRPr lang="zh-CN" altLang="en-US" sz="2800" b="1" dirty="0">
              <a:ea typeface="黑体" panose="02010609060101010101" pitchFamily="49" charset="-122"/>
            </a:endParaRPr>
          </a:p>
          <a:p>
            <a:r>
              <a:rPr lang="zh-CN" altLang="en-US" sz="2800" b="1" dirty="0">
                <a:ea typeface="黑体" panose="02010609060101010101" pitchFamily="49" charset="-122"/>
              </a:rPr>
              <a:t>例如：</a:t>
            </a:r>
          </a:p>
          <a:p>
            <a:pPr lvl="1">
              <a:buFontTx/>
              <a:buNone/>
            </a:pPr>
            <a:r>
              <a:rPr lang="en-US" altLang="zh-CN" sz="2400" b="1" dirty="0">
                <a:ea typeface="黑体" panose="02010609060101010101" pitchFamily="49" charset="-122"/>
              </a:rPr>
              <a:t>	</a:t>
            </a:r>
            <a:r>
              <a:rPr lang="en-US" altLang="en-US" sz="2400" b="1" dirty="0">
                <a:ea typeface="黑体" panose="02010609060101010101" pitchFamily="49" charset="-122"/>
              </a:rPr>
              <a:t>tan (3.1415926535/4)=1</a:t>
            </a:r>
            <a:endParaRPr lang="zh-CN" altLang="en-US" sz="2400" b="1" dirty="0">
              <a:ea typeface="黑体" panose="02010609060101010101" pitchFamily="49" charset="-122"/>
            </a:endParaRPr>
          </a:p>
        </p:txBody>
      </p:sp>
    </p:spTree>
    <p:extLst>
      <p:ext uri="{BB962C8B-B14F-4D97-AF65-F5344CB8AC3E}">
        <p14:creationId xmlns:p14="http://schemas.microsoft.com/office/powerpoint/2010/main" val="4280059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9CD3F4A-89A6-4429-BB2B-29F45BC1E4AD}"/>
              </a:ext>
            </a:extLst>
          </p:cNvPr>
          <p:cNvSpPr>
            <a:spLocks noGrp="1"/>
          </p:cNvSpPr>
          <p:nvPr>
            <p:ph type="sldNum" sz="quarter" idx="12"/>
          </p:nvPr>
        </p:nvSpPr>
        <p:spPr/>
        <p:txBody>
          <a:bodyPr/>
          <a:lstStyle/>
          <a:p>
            <a:fld id="{57291083-FCB4-4240-9C7E-2CED552AC2E3}" type="slidenum">
              <a:rPr lang="zh-CN" altLang="en-US"/>
              <a:pPr/>
              <a:t>53</a:t>
            </a:fld>
            <a:endParaRPr lang="en-US" altLang="zh-CN"/>
          </a:p>
        </p:txBody>
      </p:sp>
      <p:sp>
        <p:nvSpPr>
          <p:cNvPr id="256002" name="Rectangle 2">
            <a:extLst>
              <a:ext uri="{FF2B5EF4-FFF2-40B4-BE49-F238E27FC236}">
                <a16:creationId xmlns:a16="http://schemas.microsoft.com/office/drawing/2014/main" id="{AF509884-EEA7-4A47-928D-A03196DD83D1}"/>
              </a:ext>
            </a:extLst>
          </p:cNvPr>
          <p:cNvSpPr>
            <a:spLocks noGrp="1" noChangeArrowheads="1"/>
          </p:cNvSpPr>
          <p:nvPr>
            <p:ph type="title"/>
          </p:nvPr>
        </p:nvSpPr>
        <p:spPr/>
        <p:txBody>
          <a:bodyPr/>
          <a:lstStyle/>
          <a:p>
            <a:r>
              <a:rPr lang="en-US" altLang="zh-CN" b="0">
                <a:ea typeface="黑体" panose="02010609060101010101" pitchFamily="49" charset="-122"/>
              </a:rPr>
              <a:t>7.</a:t>
            </a:r>
            <a:r>
              <a:rPr lang="zh-CN" altLang="en-US" b="0">
                <a:ea typeface="黑体" panose="02010609060101010101" pitchFamily="49" charset="-122"/>
              </a:rPr>
              <a:t>反</a:t>
            </a:r>
            <a:r>
              <a:rPr lang="zh-CN" altLang="zh-CN" b="0">
                <a:ea typeface="黑体" panose="02010609060101010101" pitchFamily="49" charset="-122"/>
              </a:rPr>
              <a:t>正切函数</a:t>
            </a:r>
            <a:endParaRPr lang="zh-CN" altLang="en-US" b="0">
              <a:ea typeface="黑体" panose="02010609060101010101" pitchFamily="49" charset="-122"/>
            </a:endParaRPr>
          </a:p>
        </p:txBody>
      </p:sp>
      <p:sp>
        <p:nvSpPr>
          <p:cNvPr id="256003" name="Rectangle 3">
            <a:extLst>
              <a:ext uri="{FF2B5EF4-FFF2-40B4-BE49-F238E27FC236}">
                <a16:creationId xmlns:a16="http://schemas.microsoft.com/office/drawing/2014/main" id="{8AE4D160-21FB-442A-99CA-FE62B5AC47AA}"/>
              </a:ext>
            </a:extLst>
          </p:cNvPr>
          <p:cNvSpPr>
            <a:spLocks noGrp="1" noChangeArrowheads="1"/>
          </p:cNvSpPr>
          <p:nvPr>
            <p:ph type="body" idx="1"/>
          </p:nvPr>
        </p:nvSpPr>
        <p:spPr/>
        <p:txBody>
          <a:bodyPr/>
          <a:lstStyle/>
          <a:p>
            <a:r>
              <a:rPr lang="zh-CN" altLang="zh-CN" b="1" dirty="0">
                <a:ea typeface="黑体" panose="02010609060101010101" pitchFamily="49" charset="-122"/>
              </a:rPr>
              <a:t>函数原型为：</a:t>
            </a:r>
            <a:endParaRPr lang="zh-CN" altLang="en-US" b="1" dirty="0">
              <a:ea typeface="黑体" panose="02010609060101010101" pitchFamily="49" charset="-122"/>
            </a:endParaRPr>
          </a:p>
          <a:p>
            <a:pPr>
              <a:buFont typeface="Wingdings" panose="05000000000000000000" pitchFamily="2" charset="2"/>
              <a:buNone/>
            </a:pPr>
            <a:r>
              <a:rPr lang="en-US" altLang="zh-CN" sz="3600" b="1" dirty="0">
                <a:solidFill>
                  <a:srgbClr val="FFFF00"/>
                </a:solidFill>
                <a:ea typeface="黑体" panose="02010609060101010101" pitchFamily="49" charset="-122"/>
              </a:rPr>
              <a:t>	</a:t>
            </a:r>
            <a:r>
              <a:rPr lang="en-US" altLang="zh-CN" sz="3600" b="1" dirty="0">
                <a:solidFill>
                  <a:srgbClr val="0070C0"/>
                </a:solidFill>
                <a:ea typeface="黑体" panose="02010609060101010101" pitchFamily="49" charset="-122"/>
              </a:rPr>
              <a:t>double  </a:t>
            </a:r>
            <a:r>
              <a:rPr lang="en-US" altLang="zh-CN" sz="3600" b="1" dirty="0" err="1">
                <a:solidFill>
                  <a:srgbClr val="0070C0"/>
                </a:solidFill>
                <a:ea typeface="黑体" panose="02010609060101010101" pitchFamily="49" charset="-122"/>
              </a:rPr>
              <a:t>atan</a:t>
            </a:r>
            <a:r>
              <a:rPr lang="en-US" altLang="zh-CN" sz="3600" b="1" dirty="0">
                <a:solidFill>
                  <a:srgbClr val="0070C0"/>
                </a:solidFill>
                <a:ea typeface="黑体" panose="02010609060101010101" pitchFamily="49" charset="-122"/>
              </a:rPr>
              <a:t>(double  x ) </a:t>
            </a:r>
            <a:endParaRPr lang="zh-CN" altLang="en-US" sz="3600" b="1" dirty="0">
              <a:solidFill>
                <a:srgbClr val="0070C0"/>
              </a:solidFill>
              <a:ea typeface="黑体" panose="02010609060101010101" pitchFamily="49" charset="-122"/>
            </a:endParaRPr>
          </a:p>
          <a:p>
            <a:endParaRPr lang="zh-CN" altLang="en-US" b="1" dirty="0">
              <a:solidFill>
                <a:srgbClr val="0070C0"/>
              </a:solidFill>
              <a:ea typeface="黑体" panose="02010609060101010101" pitchFamily="49" charset="-122"/>
            </a:endParaRPr>
          </a:p>
          <a:p>
            <a:r>
              <a:rPr lang="zh-CN" altLang="zh-CN" b="1" dirty="0">
                <a:ea typeface="黑体" panose="02010609060101010101" pitchFamily="49" charset="-122"/>
              </a:rPr>
              <a:t>自变量和函数均为双精度实数。</a:t>
            </a:r>
            <a:endParaRPr lang="zh-CN" altLang="en-US" b="1" dirty="0">
              <a:ea typeface="黑体" panose="02010609060101010101" pitchFamily="49" charset="-122"/>
            </a:endParaRPr>
          </a:p>
          <a:p>
            <a:r>
              <a:rPr lang="zh-CN" altLang="en-US" b="1" dirty="0">
                <a:ea typeface="黑体" panose="02010609060101010101" pitchFamily="49" charset="-122"/>
              </a:rPr>
              <a:t>例如：</a:t>
            </a:r>
          </a:p>
          <a:p>
            <a:pPr lvl="1">
              <a:buFontTx/>
              <a:buNone/>
            </a:pPr>
            <a:r>
              <a:rPr lang="en-US" altLang="zh-CN" b="1" dirty="0">
                <a:ea typeface="黑体" panose="02010609060101010101" pitchFamily="49" charset="-122"/>
              </a:rPr>
              <a:t>	</a:t>
            </a:r>
            <a:r>
              <a:rPr lang="en-US" altLang="en-US" b="1" dirty="0" err="1">
                <a:ea typeface="黑体" panose="02010609060101010101" pitchFamily="49" charset="-122"/>
              </a:rPr>
              <a:t>atan</a:t>
            </a:r>
            <a:r>
              <a:rPr lang="en-US" altLang="en-US" b="1" dirty="0">
                <a:ea typeface="黑体" panose="02010609060101010101" pitchFamily="49" charset="-122"/>
              </a:rPr>
              <a:t> (-862.42)=-1.56964</a:t>
            </a:r>
            <a:endParaRPr lang="zh-CN" altLang="en-US" b="1" dirty="0">
              <a:ea typeface="黑体" panose="02010609060101010101" pitchFamily="49" charset="-122"/>
            </a:endParaRPr>
          </a:p>
        </p:txBody>
      </p:sp>
    </p:spTree>
    <p:extLst>
      <p:ext uri="{BB962C8B-B14F-4D97-AF65-F5344CB8AC3E}">
        <p14:creationId xmlns:p14="http://schemas.microsoft.com/office/powerpoint/2010/main" val="3866557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695AE1-098A-42A0-9CEE-9F6F3AD4D33D}"/>
              </a:ext>
            </a:extLst>
          </p:cNvPr>
          <p:cNvSpPr>
            <a:spLocks noGrp="1"/>
          </p:cNvSpPr>
          <p:nvPr>
            <p:ph type="sldNum" sz="quarter" idx="12"/>
          </p:nvPr>
        </p:nvSpPr>
        <p:spPr/>
        <p:txBody>
          <a:bodyPr/>
          <a:lstStyle/>
          <a:p>
            <a:fld id="{70BBED35-3895-4B01-80F1-920EEB4A4F62}" type="slidenum">
              <a:rPr lang="zh-CN" altLang="en-US"/>
              <a:pPr/>
              <a:t>54</a:t>
            </a:fld>
            <a:endParaRPr lang="en-US" altLang="zh-CN"/>
          </a:p>
        </p:txBody>
      </p:sp>
      <mc:AlternateContent xmlns:mc="http://schemas.openxmlformats.org/markup-compatibility/2006" xmlns:a14="http://schemas.microsoft.com/office/drawing/2010/main">
        <mc:Choice Requires="a14">
          <p:sp>
            <p:nvSpPr>
              <p:cNvPr id="257026" name="Rectangle 2">
                <a:extLst>
                  <a:ext uri="{FF2B5EF4-FFF2-40B4-BE49-F238E27FC236}">
                    <a16:creationId xmlns:a16="http://schemas.microsoft.com/office/drawing/2014/main" id="{530FF5D7-552D-4778-857E-F4DC692D9A8F}"/>
                  </a:ext>
                </a:extLst>
              </p:cNvPr>
              <p:cNvSpPr>
                <a:spLocks noGrp="1" noChangeArrowheads="1"/>
              </p:cNvSpPr>
              <p:nvPr>
                <p:ph type="title"/>
              </p:nvPr>
            </p:nvSpPr>
            <p:spPr/>
            <p:txBody>
              <a:bodyPr/>
              <a:lstStyle/>
              <a:p>
                <a:r>
                  <a:rPr lang="en-US" altLang="zh-CN" b="0" dirty="0">
                    <a:ea typeface="黑体" panose="02010609060101010101" pitchFamily="49" charset="-122"/>
                  </a:rPr>
                  <a:t>8.</a:t>
                </a:r>
                <a:r>
                  <a:rPr lang="zh-CN" altLang="en-US" b="0" dirty="0">
                    <a:ea typeface="黑体" panose="02010609060101010101" pitchFamily="49" charset="-122"/>
                  </a:rPr>
                  <a:t>计算</a:t>
                </a:r>
                <a14:m>
                  <m:oMath xmlns:m="http://schemas.openxmlformats.org/officeDocument/2006/math">
                    <m:sSup>
                      <m:sSupPr>
                        <m:ctrlPr>
                          <a:rPr lang="en-US" altLang="zh-CN" b="0" i="1" smtClean="0">
                            <a:latin typeface="Cambria Math" panose="02040503050406030204" pitchFamily="18" charset="0"/>
                            <a:ea typeface="黑体" panose="02010609060101010101" pitchFamily="49" charset="-122"/>
                          </a:rPr>
                        </m:ctrlPr>
                      </m:sSupPr>
                      <m:e>
                        <m:r>
                          <a:rPr lang="en-US" altLang="zh-CN" b="0" i="1" smtClean="0">
                            <a:latin typeface="Cambria Math" panose="02040503050406030204" pitchFamily="18" charset="0"/>
                            <a:ea typeface="黑体" panose="02010609060101010101" pitchFamily="49" charset="-122"/>
                          </a:rPr>
                          <m:t>𝑒</m:t>
                        </m:r>
                      </m:e>
                      <m:sup>
                        <m:r>
                          <a:rPr lang="en-US" altLang="zh-CN" b="0" i="1" smtClean="0">
                            <a:latin typeface="Cambria Math" panose="02040503050406030204" pitchFamily="18" charset="0"/>
                            <a:ea typeface="黑体" panose="02010609060101010101" pitchFamily="49" charset="-122"/>
                          </a:rPr>
                          <m:t>𝑥</m:t>
                        </m:r>
                      </m:sup>
                    </m:sSup>
                  </m:oMath>
                </a14:m>
                <a:r>
                  <a:rPr lang="zh-CN" altLang="zh-CN" b="0" dirty="0">
                    <a:ea typeface="黑体" panose="02010609060101010101" pitchFamily="49" charset="-122"/>
                  </a:rPr>
                  <a:t>函数</a:t>
                </a:r>
                <a:endParaRPr lang="zh-CN" altLang="en-US" b="0" dirty="0">
                  <a:ea typeface="黑体" panose="02010609060101010101" pitchFamily="49" charset="-122"/>
                </a:endParaRPr>
              </a:p>
            </p:txBody>
          </p:sp>
        </mc:Choice>
        <mc:Fallback xmlns="">
          <p:sp>
            <p:nvSpPr>
              <p:cNvPr id="257026" name="Rectangle 2">
                <a:extLst>
                  <a:ext uri="{FF2B5EF4-FFF2-40B4-BE49-F238E27FC236}">
                    <a16:creationId xmlns:a16="http://schemas.microsoft.com/office/drawing/2014/main" id="{530FF5D7-552D-4778-857E-F4DC692D9A8F}"/>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sp>
        <p:nvSpPr>
          <p:cNvPr id="257027" name="Rectangle 3">
            <a:extLst>
              <a:ext uri="{FF2B5EF4-FFF2-40B4-BE49-F238E27FC236}">
                <a16:creationId xmlns:a16="http://schemas.microsoft.com/office/drawing/2014/main" id="{CDD8AC5E-ACF4-4C3E-8C54-280DD17D0492}"/>
              </a:ext>
            </a:extLst>
          </p:cNvPr>
          <p:cNvSpPr>
            <a:spLocks noGrp="1" noChangeArrowheads="1"/>
          </p:cNvSpPr>
          <p:nvPr>
            <p:ph type="body" sz="half" idx="1"/>
          </p:nvPr>
        </p:nvSpPr>
        <p:spPr>
          <a:xfrm>
            <a:off x="1066800" y="1981200"/>
            <a:ext cx="7250113" cy="4114800"/>
          </a:xfrm>
        </p:spPr>
        <p:txBody>
          <a:bodyPr/>
          <a:lstStyle/>
          <a:p>
            <a:r>
              <a:rPr lang="zh-CN" altLang="zh-CN" sz="2800" b="1" dirty="0">
                <a:ea typeface="黑体" panose="02010609060101010101" pitchFamily="49" charset="-122"/>
              </a:rPr>
              <a:t>函数原型为：</a:t>
            </a:r>
            <a:endParaRPr lang="zh-CN" altLang="en-US" sz="2800" b="1" dirty="0">
              <a:ea typeface="黑体" panose="02010609060101010101" pitchFamily="49" charset="-122"/>
            </a:endParaRPr>
          </a:p>
          <a:p>
            <a:pPr>
              <a:buFont typeface="Wingdings" panose="05000000000000000000" pitchFamily="2" charset="2"/>
              <a:buNone/>
            </a:pPr>
            <a:r>
              <a:rPr lang="en-US" altLang="zh-CN" b="1" dirty="0">
                <a:solidFill>
                  <a:srgbClr val="FFFF00"/>
                </a:solidFill>
                <a:ea typeface="黑体" panose="02010609060101010101" pitchFamily="49" charset="-122"/>
              </a:rPr>
              <a:t>	</a:t>
            </a:r>
            <a:r>
              <a:rPr lang="en-US" altLang="zh-CN" b="1" dirty="0">
                <a:solidFill>
                  <a:srgbClr val="0070C0"/>
                </a:solidFill>
                <a:ea typeface="黑体" panose="02010609060101010101" pitchFamily="49" charset="-122"/>
              </a:rPr>
              <a:t>double  </a:t>
            </a:r>
            <a:r>
              <a:rPr lang="en-US" altLang="zh-CN" b="1" dirty="0" err="1">
                <a:solidFill>
                  <a:srgbClr val="0070C0"/>
                </a:solidFill>
                <a:ea typeface="黑体" panose="02010609060101010101" pitchFamily="49" charset="-122"/>
              </a:rPr>
              <a:t>exp</a:t>
            </a:r>
            <a:r>
              <a:rPr lang="en-US" altLang="zh-CN" b="1" dirty="0">
                <a:solidFill>
                  <a:srgbClr val="0070C0"/>
                </a:solidFill>
                <a:ea typeface="黑体" panose="02010609060101010101" pitchFamily="49" charset="-122"/>
              </a:rPr>
              <a:t>(double  x ) </a:t>
            </a:r>
            <a:endParaRPr lang="zh-CN" altLang="en-US" b="1" dirty="0">
              <a:solidFill>
                <a:srgbClr val="0070C0"/>
              </a:solidFill>
              <a:ea typeface="黑体" panose="02010609060101010101" pitchFamily="49" charset="-122"/>
            </a:endParaRPr>
          </a:p>
          <a:p>
            <a:endParaRPr lang="zh-CN" altLang="en-US" sz="2800" b="1" dirty="0">
              <a:ea typeface="黑体" panose="02010609060101010101" pitchFamily="49" charset="-122"/>
            </a:endParaRPr>
          </a:p>
          <a:p>
            <a:r>
              <a:rPr lang="zh-CN" altLang="zh-CN" sz="2800" b="1" dirty="0">
                <a:ea typeface="黑体" panose="02010609060101010101" pitchFamily="49" charset="-122"/>
              </a:rPr>
              <a:t>自变量和函数均为双精度实数。</a:t>
            </a:r>
            <a:endParaRPr lang="zh-CN" altLang="en-US" sz="2800" b="1" dirty="0">
              <a:ea typeface="黑体" panose="02010609060101010101" pitchFamily="49" charset="-122"/>
            </a:endParaRPr>
          </a:p>
          <a:p>
            <a:r>
              <a:rPr lang="zh-CN" altLang="en-US" sz="2800" b="1" dirty="0">
                <a:ea typeface="黑体" panose="02010609060101010101" pitchFamily="49" charset="-122"/>
              </a:rPr>
              <a:t>例如：</a:t>
            </a:r>
          </a:p>
          <a:p>
            <a:pPr lvl="1">
              <a:buFontTx/>
              <a:buNone/>
            </a:pPr>
            <a:r>
              <a:rPr lang="en-US" altLang="zh-CN" sz="2400" b="1" dirty="0">
                <a:ea typeface="黑体" panose="02010609060101010101" pitchFamily="49" charset="-122"/>
              </a:rPr>
              <a:t>	</a:t>
            </a:r>
            <a:r>
              <a:rPr lang="en-US" altLang="en-US" sz="2400" b="1" dirty="0" err="1">
                <a:ea typeface="黑体" panose="02010609060101010101" pitchFamily="49" charset="-122"/>
              </a:rPr>
              <a:t>exp</a:t>
            </a:r>
            <a:r>
              <a:rPr lang="en-US" altLang="en-US" sz="2400" b="1" dirty="0">
                <a:ea typeface="黑体" panose="02010609060101010101" pitchFamily="49" charset="-122"/>
              </a:rPr>
              <a:t>(1)=2.71828 </a:t>
            </a:r>
          </a:p>
          <a:p>
            <a:pPr lvl="1">
              <a:buFontTx/>
              <a:buNone/>
            </a:pPr>
            <a:r>
              <a:rPr lang="en-US" altLang="en-US" sz="2400" b="1" dirty="0">
                <a:ea typeface="黑体" panose="02010609060101010101" pitchFamily="49" charset="-122"/>
              </a:rPr>
              <a:t>   </a:t>
            </a:r>
            <a:r>
              <a:rPr lang="en-US" altLang="en-US" sz="2400" b="1" dirty="0" err="1">
                <a:ea typeface="黑体" panose="02010609060101010101" pitchFamily="49" charset="-122"/>
              </a:rPr>
              <a:t>exp</a:t>
            </a:r>
            <a:r>
              <a:rPr lang="en-US" altLang="en-US" sz="2400" b="1" dirty="0">
                <a:ea typeface="黑体" panose="02010609060101010101" pitchFamily="49" charset="-122"/>
              </a:rPr>
              <a:t>(2.302585093)=10 </a:t>
            </a:r>
            <a:endParaRPr lang="zh-CN" altLang="en-US" sz="2400" b="1" dirty="0">
              <a:ea typeface="黑体" panose="02010609060101010101" pitchFamily="49" charset="-122"/>
            </a:endParaRPr>
          </a:p>
        </p:txBody>
      </p:sp>
      <p:graphicFrame>
        <p:nvGraphicFramePr>
          <p:cNvPr id="257030" name="Object 6">
            <a:extLst>
              <a:ext uri="{FF2B5EF4-FFF2-40B4-BE49-F238E27FC236}">
                <a16:creationId xmlns:a16="http://schemas.microsoft.com/office/drawing/2014/main" id="{F468D2ED-357C-4C6D-B6A1-356A8926563D}"/>
              </a:ext>
            </a:extLst>
          </p:cNvPr>
          <p:cNvGraphicFramePr>
            <a:graphicFrameLocks noGrp="1" noChangeAspect="1"/>
          </p:cNvGraphicFramePr>
          <p:nvPr>
            <p:ph sz="half" idx="2"/>
            <p:extLst>
              <p:ext uri="{D42A27DB-BD31-4B8C-83A1-F6EECF244321}">
                <p14:modId xmlns:p14="http://schemas.microsoft.com/office/powerpoint/2010/main" val="1122871864"/>
              </p:ext>
            </p:extLst>
          </p:nvPr>
        </p:nvGraphicFramePr>
        <p:xfrm>
          <a:off x="4181475" y="1700808"/>
          <a:ext cx="657225" cy="809625"/>
        </p:xfrm>
        <a:graphic>
          <a:graphicData uri="http://schemas.openxmlformats.org/presentationml/2006/ole">
            <mc:AlternateContent xmlns:mc="http://schemas.openxmlformats.org/markup-compatibility/2006">
              <mc:Choice xmlns:v="urn:schemas-microsoft-com:vml" Requires="v">
                <p:oleObj spid="_x0000_s2097" name="Equation" r:id="rId4" imgW="164880" imgH="203040" progId="Equation.DSMT4">
                  <p:embed/>
                </p:oleObj>
              </mc:Choice>
              <mc:Fallback>
                <p:oleObj name="Equation" r:id="rId4" imgW="164880" imgH="203040" progId="Equation.DSMT4">
                  <p:embed/>
                  <p:pic>
                    <p:nvPicPr>
                      <p:cNvPr id="257030" name="Object 6">
                        <a:extLst>
                          <a:ext uri="{FF2B5EF4-FFF2-40B4-BE49-F238E27FC236}">
                            <a16:creationId xmlns:a16="http://schemas.microsoft.com/office/drawing/2014/main" id="{F468D2ED-357C-4C6D-B6A1-356A892656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1475" y="1700808"/>
                        <a:ext cx="65722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9059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24CA2E0B-7636-4605-A225-DF230C5DB571}"/>
              </a:ext>
            </a:extLst>
          </p:cNvPr>
          <p:cNvSpPr>
            <a:spLocks noGrp="1"/>
          </p:cNvSpPr>
          <p:nvPr>
            <p:ph type="sldNum" sz="quarter" idx="12"/>
          </p:nvPr>
        </p:nvSpPr>
        <p:spPr/>
        <p:txBody>
          <a:bodyPr/>
          <a:lstStyle/>
          <a:p>
            <a:fld id="{7F6ECB74-4421-4C19-8FC3-2DFBECD4082E}" type="slidenum">
              <a:rPr lang="zh-CN" altLang="en-US"/>
              <a:pPr/>
              <a:t>55</a:t>
            </a:fld>
            <a:endParaRPr lang="en-US" altLang="zh-CN"/>
          </a:p>
        </p:txBody>
      </p:sp>
      <mc:AlternateContent xmlns:mc="http://schemas.openxmlformats.org/markup-compatibility/2006" xmlns:a14="http://schemas.microsoft.com/office/drawing/2010/main">
        <mc:Choice Requires="a14">
          <p:sp>
            <p:nvSpPr>
              <p:cNvPr id="260098" name="Rectangle 2">
                <a:extLst>
                  <a:ext uri="{FF2B5EF4-FFF2-40B4-BE49-F238E27FC236}">
                    <a16:creationId xmlns:a16="http://schemas.microsoft.com/office/drawing/2014/main" id="{F2418E22-06BD-45AB-B9F7-EB01E8A7813F}"/>
                  </a:ext>
                </a:extLst>
              </p:cNvPr>
              <p:cNvSpPr>
                <a:spLocks noGrp="1" noChangeArrowheads="1"/>
              </p:cNvSpPr>
              <p:nvPr>
                <p:ph type="title"/>
              </p:nvPr>
            </p:nvSpPr>
            <p:spPr/>
            <p:txBody>
              <a:bodyPr/>
              <a:lstStyle/>
              <a:p>
                <a:r>
                  <a:rPr lang="en-US" altLang="zh-CN" b="0" dirty="0">
                    <a:ea typeface="黑体" panose="02010609060101010101" pitchFamily="49" charset="-122"/>
                  </a:rPr>
                  <a:t>9.</a:t>
                </a:r>
                <a:r>
                  <a:rPr lang="zh-CN" altLang="en-US" b="0" dirty="0">
                    <a:ea typeface="黑体" panose="02010609060101010101" pitchFamily="49" charset="-122"/>
                  </a:rPr>
                  <a:t>计算</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𝑙𝑛𝑥</m:t>
                    </m:r>
                  </m:oMath>
                </a14:m>
                <a:r>
                  <a:rPr lang="zh-CN" altLang="zh-CN" b="0" dirty="0">
                    <a:ea typeface="黑体" panose="02010609060101010101" pitchFamily="49" charset="-122"/>
                  </a:rPr>
                  <a:t>函数</a:t>
                </a:r>
                <a:endParaRPr lang="zh-CN" altLang="en-US" b="0" dirty="0">
                  <a:ea typeface="黑体" panose="02010609060101010101" pitchFamily="49" charset="-122"/>
                </a:endParaRPr>
              </a:p>
            </p:txBody>
          </p:sp>
        </mc:Choice>
        <mc:Fallback xmlns="">
          <p:sp>
            <p:nvSpPr>
              <p:cNvPr id="260098" name="Rectangle 2">
                <a:extLst>
                  <a:ext uri="{FF2B5EF4-FFF2-40B4-BE49-F238E27FC236}">
                    <a16:creationId xmlns:a16="http://schemas.microsoft.com/office/drawing/2014/main" id="{F2418E22-06BD-45AB-B9F7-EB01E8A7813F}"/>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260099" name="Rectangle 3">
            <a:extLst>
              <a:ext uri="{FF2B5EF4-FFF2-40B4-BE49-F238E27FC236}">
                <a16:creationId xmlns:a16="http://schemas.microsoft.com/office/drawing/2014/main" id="{749695BD-6A44-4112-99D3-A9420AC6CED5}"/>
              </a:ext>
            </a:extLst>
          </p:cNvPr>
          <p:cNvSpPr>
            <a:spLocks noGrp="1" noChangeArrowheads="1"/>
          </p:cNvSpPr>
          <p:nvPr>
            <p:ph type="body" sz="half" idx="1"/>
          </p:nvPr>
        </p:nvSpPr>
        <p:spPr>
          <a:xfrm>
            <a:off x="1066800" y="1981200"/>
            <a:ext cx="7543800" cy="4114800"/>
          </a:xfrm>
        </p:spPr>
        <p:txBody>
          <a:bodyPr/>
          <a:lstStyle/>
          <a:p>
            <a:r>
              <a:rPr lang="zh-CN" altLang="zh-CN" sz="2800" b="1" dirty="0">
                <a:ea typeface="黑体" panose="02010609060101010101" pitchFamily="49" charset="-122"/>
              </a:rPr>
              <a:t>函数原型为：</a:t>
            </a:r>
            <a:endParaRPr lang="zh-CN" altLang="en-US" sz="2800" b="1" dirty="0">
              <a:ea typeface="黑体" panose="02010609060101010101" pitchFamily="49" charset="-122"/>
            </a:endParaRPr>
          </a:p>
          <a:p>
            <a:pPr>
              <a:buFont typeface="Wingdings" panose="05000000000000000000" pitchFamily="2" charset="2"/>
              <a:buNone/>
            </a:pPr>
            <a:r>
              <a:rPr lang="en-US" altLang="zh-CN" b="1" dirty="0">
                <a:solidFill>
                  <a:srgbClr val="FFFF00"/>
                </a:solidFill>
                <a:ea typeface="黑体" panose="02010609060101010101" pitchFamily="49" charset="-122"/>
              </a:rPr>
              <a:t>	</a:t>
            </a:r>
            <a:r>
              <a:rPr lang="en-US" altLang="zh-CN" b="1" dirty="0">
                <a:solidFill>
                  <a:srgbClr val="0070C0"/>
                </a:solidFill>
                <a:ea typeface="黑体" panose="02010609060101010101" pitchFamily="49" charset="-122"/>
              </a:rPr>
              <a:t>double  log(double  x ) </a:t>
            </a:r>
            <a:endParaRPr lang="zh-CN" altLang="en-US" b="1" dirty="0">
              <a:solidFill>
                <a:srgbClr val="0070C0"/>
              </a:solidFill>
              <a:ea typeface="黑体" panose="02010609060101010101" pitchFamily="49" charset="-122"/>
            </a:endParaRPr>
          </a:p>
          <a:p>
            <a:endParaRPr lang="zh-CN" altLang="en-US" sz="2800" b="1" dirty="0">
              <a:ea typeface="黑体" panose="02010609060101010101" pitchFamily="49" charset="-122"/>
            </a:endParaRPr>
          </a:p>
          <a:p>
            <a:r>
              <a:rPr lang="zh-CN" altLang="zh-CN" sz="2800" b="1" dirty="0">
                <a:ea typeface="黑体" panose="02010609060101010101" pitchFamily="49" charset="-122"/>
              </a:rPr>
              <a:t>自变量和函数均为双精度实数。</a:t>
            </a:r>
            <a:endParaRPr lang="zh-CN" altLang="en-US" sz="2800" b="1" dirty="0">
              <a:ea typeface="黑体" panose="02010609060101010101" pitchFamily="49" charset="-122"/>
            </a:endParaRPr>
          </a:p>
          <a:p>
            <a:endParaRPr lang="zh-CN" altLang="en-US" sz="2800" b="1" dirty="0">
              <a:ea typeface="黑体" panose="02010609060101010101" pitchFamily="49" charset="-122"/>
            </a:endParaRPr>
          </a:p>
          <a:p>
            <a:r>
              <a:rPr lang="zh-CN" altLang="en-US" sz="2800" b="1" dirty="0">
                <a:ea typeface="黑体" panose="02010609060101010101" pitchFamily="49" charset="-122"/>
              </a:rPr>
              <a:t>例如：</a:t>
            </a:r>
          </a:p>
          <a:p>
            <a:pPr lvl="1">
              <a:buFontTx/>
              <a:buNone/>
            </a:pPr>
            <a:r>
              <a:rPr lang="en-US" altLang="zh-CN" sz="2400" b="1" dirty="0">
                <a:ea typeface="黑体" panose="02010609060101010101" pitchFamily="49" charset="-122"/>
              </a:rPr>
              <a:t>	</a:t>
            </a:r>
            <a:r>
              <a:rPr lang="en-US" altLang="en-US" sz="2400" b="1" dirty="0">
                <a:ea typeface="黑体" panose="02010609060101010101" pitchFamily="49" charset="-122"/>
              </a:rPr>
              <a:t>log( 2.71828 ) = 0.999999 </a:t>
            </a:r>
            <a:endParaRPr lang="zh-CN" altLang="en-US" sz="2400" b="1" dirty="0">
              <a:ea typeface="黑体" panose="02010609060101010101" pitchFamily="49" charset="-122"/>
            </a:endParaRPr>
          </a:p>
        </p:txBody>
      </p:sp>
    </p:spTree>
    <p:extLst>
      <p:ext uri="{BB962C8B-B14F-4D97-AF65-F5344CB8AC3E}">
        <p14:creationId xmlns:p14="http://schemas.microsoft.com/office/powerpoint/2010/main" val="1642821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21CF0C82-F206-404B-9155-7F164D4A33B0}"/>
              </a:ext>
            </a:extLst>
          </p:cNvPr>
          <p:cNvSpPr>
            <a:spLocks noGrp="1"/>
          </p:cNvSpPr>
          <p:nvPr>
            <p:ph type="sldNum" sz="quarter" idx="12"/>
          </p:nvPr>
        </p:nvSpPr>
        <p:spPr>
          <a:xfrm>
            <a:off x="6705600" y="6248400"/>
            <a:ext cx="1905000" cy="457200"/>
          </a:xfrm>
        </p:spPr>
        <p:txBody>
          <a:bodyPr/>
          <a:lstStyle/>
          <a:p>
            <a:fld id="{751D47C5-AC83-4CF9-A8C8-E3578E18A4AD}" type="slidenum">
              <a:rPr lang="zh-CN" altLang="en-US" smtClean="0"/>
              <a:pPr/>
              <a:t>56</a:t>
            </a:fld>
            <a:endParaRPr lang="en-US" altLang="zh-CN"/>
          </a:p>
        </p:txBody>
      </p:sp>
      <mc:AlternateContent xmlns:mc="http://schemas.openxmlformats.org/markup-compatibility/2006" xmlns:a14="http://schemas.microsoft.com/office/drawing/2010/main">
        <mc:Choice Requires="a14">
          <p:sp>
            <p:nvSpPr>
              <p:cNvPr id="263170" name="Rectangle 2">
                <a:extLst>
                  <a:ext uri="{FF2B5EF4-FFF2-40B4-BE49-F238E27FC236}">
                    <a16:creationId xmlns:a16="http://schemas.microsoft.com/office/drawing/2014/main" id="{5AEF19A1-638F-4186-A5A4-9279E767AD33}"/>
                  </a:ext>
                </a:extLst>
              </p:cNvPr>
              <p:cNvSpPr>
                <a:spLocks noGrp="1" noChangeArrowheads="1"/>
              </p:cNvSpPr>
              <p:nvPr>
                <p:ph type="title"/>
              </p:nvPr>
            </p:nvSpPr>
            <p:spPr>
              <a:xfrm>
                <a:off x="1066800" y="304800"/>
                <a:ext cx="7543800" cy="1431925"/>
              </a:xfrm>
            </p:spPr>
            <p:txBody>
              <a:bodyPr/>
              <a:lstStyle/>
              <a:p>
                <a:r>
                  <a:rPr lang="en-US" altLang="zh-CN" b="0" dirty="0">
                    <a:ea typeface="黑体" panose="02010609060101010101" pitchFamily="49" charset="-122"/>
                  </a:rPr>
                  <a:t>10.</a:t>
                </a:r>
                <a:r>
                  <a:rPr lang="zh-CN" altLang="en-US" b="0" dirty="0">
                    <a:ea typeface="黑体" panose="02010609060101010101" pitchFamily="49" charset="-122"/>
                  </a:rPr>
                  <a:t>计算</a:t>
                </a:r>
                <a14:m>
                  <m:oMath xmlns:m="http://schemas.openxmlformats.org/officeDocument/2006/math">
                    <m:sSubSup>
                      <m:sSubSupPr>
                        <m:ctrlPr>
                          <a:rPr lang="en-US" altLang="zh-CN" b="0" i="1" smtClean="0">
                            <a:latin typeface="Cambria Math" panose="02040503050406030204" pitchFamily="18" charset="0"/>
                            <a:ea typeface="黑体" panose="02010609060101010101" pitchFamily="49" charset="-122"/>
                          </a:rPr>
                        </m:ctrlPr>
                      </m:sSubSupPr>
                      <m:e>
                        <m:r>
                          <a:rPr lang="en-US" altLang="zh-CN" b="0" i="1" smtClean="0">
                            <a:latin typeface="Cambria Math" panose="02040503050406030204" pitchFamily="18" charset="0"/>
                            <a:ea typeface="黑体" panose="02010609060101010101" pitchFamily="49" charset="-122"/>
                          </a:rPr>
                          <m:t>𝑙𝑜𝑔</m:t>
                        </m:r>
                      </m:e>
                      <m:sub>
                        <m:r>
                          <a:rPr lang="en-US" altLang="zh-CN" b="0" i="1" smtClean="0">
                            <a:latin typeface="Cambria Math" panose="02040503050406030204" pitchFamily="18" charset="0"/>
                            <a:ea typeface="黑体" panose="02010609060101010101" pitchFamily="49" charset="-122"/>
                          </a:rPr>
                          <m:t>10</m:t>
                        </m:r>
                      </m:sub>
                      <m:sup>
                        <m:r>
                          <a:rPr lang="en-US" altLang="zh-CN" b="0" i="1" smtClean="0">
                            <a:latin typeface="Cambria Math" panose="02040503050406030204" pitchFamily="18" charset="0"/>
                            <a:ea typeface="黑体" panose="02010609060101010101" pitchFamily="49" charset="-122"/>
                          </a:rPr>
                          <m:t>𝑥</m:t>
                        </m:r>
                      </m:sup>
                    </m:sSubSup>
                  </m:oMath>
                </a14:m>
                <a:r>
                  <a:rPr lang="zh-CN" altLang="zh-CN" b="0" dirty="0">
                    <a:ea typeface="黑体" panose="02010609060101010101" pitchFamily="49" charset="-122"/>
                  </a:rPr>
                  <a:t>函数</a:t>
                </a:r>
                <a:endParaRPr lang="zh-CN" altLang="en-US" b="0" dirty="0">
                  <a:ea typeface="黑体" panose="02010609060101010101" pitchFamily="49" charset="-122"/>
                </a:endParaRPr>
              </a:p>
            </p:txBody>
          </p:sp>
        </mc:Choice>
        <mc:Fallback xmlns="">
          <p:sp>
            <p:nvSpPr>
              <p:cNvPr id="263170" name="Rectangle 2">
                <a:extLst>
                  <a:ext uri="{FF2B5EF4-FFF2-40B4-BE49-F238E27FC236}">
                    <a16:creationId xmlns:a16="http://schemas.microsoft.com/office/drawing/2014/main" id="{5AEF19A1-638F-4186-A5A4-9279E767AD33}"/>
                  </a:ext>
                </a:extLst>
              </p:cNvPr>
              <p:cNvSpPr>
                <a:spLocks noGrp="1" noRot="1" noChangeAspect="1" noMove="1" noResize="1" noEditPoints="1" noAdjustHandles="1" noChangeArrowheads="1" noChangeShapeType="1" noTextEdit="1"/>
              </p:cNvSpPr>
              <p:nvPr>
                <p:ph type="title"/>
              </p:nvPr>
            </p:nvSpPr>
            <p:spPr>
              <a:xfrm>
                <a:off x="1066800" y="304800"/>
                <a:ext cx="7543800" cy="1431925"/>
              </a:xfrm>
              <a:blipFill>
                <a:blip r:embed="rId2"/>
                <a:stretch>
                  <a:fillRect/>
                </a:stretch>
              </a:blipFill>
            </p:spPr>
            <p:txBody>
              <a:bodyPr/>
              <a:lstStyle/>
              <a:p>
                <a:r>
                  <a:rPr lang="en-US">
                    <a:noFill/>
                  </a:rPr>
                  <a:t> </a:t>
                </a:r>
              </a:p>
            </p:txBody>
          </p:sp>
        </mc:Fallback>
      </mc:AlternateContent>
      <p:sp>
        <p:nvSpPr>
          <p:cNvPr id="263171" name="Rectangle 3">
            <a:extLst>
              <a:ext uri="{FF2B5EF4-FFF2-40B4-BE49-F238E27FC236}">
                <a16:creationId xmlns:a16="http://schemas.microsoft.com/office/drawing/2014/main" id="{A0798E8A-5B8E-48F7-AAFA-97E56D5B9454}"/>
              </a:ext>
            </a:extLst>
          </p:cNvPr>
          <p:cNvSpPr>
            <a:spLocks noGrp="1" noChangeArrowheads="1"/>
          </p:cNvSpPr>
          <p:nvPr>
            <p:ph type="body" sz="half" idx="1"/>
          </p:nvPr>
        </p:nvSpPr>
        <p:spPr>
          <a:xfrm>
            <a:off x="1066800" y="1981200"/>
            <a:ext cx="7543800" cy="4114800"/>
          </a:xfrm>
        </p:spPr>
        <p:txBody>
          <a:bodyPr/>
          <a:lstStyle/>
          <a:p>
            <a:r>
              <a:rPr lang="zh-CN" altLang="zh-CN" sz="2800" b="1" dirty="0">
                <a:ea typeface="黑体" panose="02010609060101010101" pitchFamily="49" charset="-122"/>
              </a:rPr>
              <a:t>函数原型为：</a:t>
            </a:r>
            <a:endParaRPr lang="zh-CN" altLang="en-US" sz="2800" b="1" dirty="0">
              <a:ea typeface="黑体" panose="02010609060101010101" pitchFamily="49" charset="-122"/>
            </a:endParaRPr>
          </a:p>
          <a:p>
            <a:pPr>
              <a:buFont typeface="Wingdings" panose="05000000000000000000" pitchFamily="2" charset="2"/>
              <a:buNone/>
            </a:pPr>
            <a:r>
              <a:rPr lang="en-US" altLang="zh-CN" b="1" dirty="0">
                <a:solidFill>
                  <a:srgbClr val="FFFF00"/>
                </a:solidFill>
                <a:ea typeface="黑体" panose="02010609060101010101" pitchFamily="49" charset="-122"/>
              </a:rPr>
              <a:t>	</a:t>
            </a:r>
            <a:r>
              <a:rPr lang="en-US" altLang="zh-CN" b="1" dirty="0">
                <a:solidFill>
                  <a:srgbClr val="0070C0"/>
                </a:solidFill>
                <a:ea typeface="黑体" panose="02010609060101010101" pitchFamily="49" charset="-122"/>
              </a:rPr>
              <a:t>double  log10(double  x ) </a:t>
            </a:r>
            <a:endParaRPr lang="zh-CN" altLang="en-US" b="1" dirty="0">
              <a:solidFill>
                <a:srgbClr val="0070C0"/>
              </a:solidFill>
              <a:ea typeface="黑体" panose="02010609060101010101" pitchFamily="49" charset="-122"/>
            </a:endParaRPr>
          </a:p>
          <a:p>
            <a:endParaRPr lang="zh-CN" altLang="en-US" sz="2800" b="1" dirty="0">
              <a:ea typeface="黑体" panose="02010609060101010101" pitchFamily="49" charset="-122"/>
            </a:endParaRPr>
          </a:p>
          <a:p>
            <a:r>
              <a:rPr lang="zh-CN" altLang="zh-CN" sz="2800" b="1" dirty="0">
                <a:ea typeface="黑体" panose="02010609060101010101" pitchFamily="49" charset="-122"/>
              </a:rPr>
              <a:t>自变量和函数均为双精度实数。</a:t>
            </a:r>
            <a:endParaRPr lang="zh-CN" altLang="en-US" sz="2800" b="1" dirty="0">
              <a:ea typeface="黑体" panose="02010609060101010101" pitchFamily="49" charset="-122"/>
            </a:endParaRPr>
          </a:p>
          <a:p>
            <a:endParaRPr lang="zh-CN" altLang="en-US" sz="2800" b="1" dirty="0">
              <a:ea typeface="黑体" panose="02010609060101010101" pitchFamily="49" charset="-122"/>
            </a:endParaRPr>
          </a:p>
          <a:p>
            <a:r>
              <a:rPr lang="zh-CN" altLang="en-US" sz="2800" b="1" dirty="0">
                <a:ea typeface="黑体" panose="02010609060101010101" pitchFamily="49" charset="-122"/>
              </a:rPr>
              <a:t>例如：</a:t>
            </a:r>
          </a:p>
          <a:p>
            <a:pPr lvl="1">
              <a:buFontTx/>
              <a:buNone/>
            </a:pPr>
            <a:r>
              <a:rPr lang="en-US" altLang="zh-CN" sz="2400" b="1" dirty="0">
                <a:ea typeface="黑体" panose="02010609060101010101" pitchFamily="49" charset="-122"/>
              </a:rPr>
              <a:t>	</a:t>
            </a:r>
            <a:r>
              <a:rPr lang="en-US" altLang="en-US" sz="2400" b="1" dirty="0">
                <a:ea typeface="黑体" panose="02010609060101010101" pitchFamily="49" charset="-122"/>
              </a:rPr>
              <a:t>log10(10)=1</a:t>
            </a:r>
            <a:endParaRPr lang="zh-CN" altLang="en-US" sz="2400" b="1" dirty="0">
              <a:ea typeface="黑体" panose="02010609060101010101" pitchFamily="49" charset="-122"/>
            </a:endParaRPr>
          </a:p>
        </p:txBody>
      </p:sp>
    </p:spTree>
    <p:extLst>
      <p:ext uri="{BB962C8B-B14F-4D97-AF65-F5344CB8AC3E}">
        <p14:creationId xmlns:p14="http://schemas.microsoft.com/office/powerpoint/2010/main" val="4041775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FDD78F0D-F08E-4B73-80B2-2347468946A3}"/>
              </a:ext>
            </a:extLst>
          </p:cNvPr>
          <p:cNvSpPr>
            <a:spLocks noGrp="1"/>
          </p:cNvSpPr>
          <p:nvPr>
            <p:ph type="sldNum" sz="quarter" idx="12"/>
          </p:nvPr>
        </p:nvSpPr>
        <p:spPr/>
        <p:txBody>
          <a:bodyPr/>
          <a:lstStyle/>
          <a:p>
            <a:fld id="{CE9364CF-8214-4874-AE5E-39A897235C2C}" type="slidenum">
              <a:rPr lang="zh-CN" altLang="en-US"/>
              <a:pPr/>
              <a:t>57</a:t>
            </a:fld>
            <a:endParaRPr lang="en-US" altLang="zh-CN"/>
          </a:p>
        </p:txBody>
      </p:sp>
      <mc:AlternateContent xmlns:mc="http://schemas.openxmlformats.org/markup-compatibility/2006" xmlns:a14="http://schemas.microsoft.com/office/drawing/2010/main">
        <mc:Choice Requires="a14">
          <p:sp>
            <p:nvSpPr>
              <p:cNvPr id="265218" name="Rectangle 2">
                <a:extLst>
                  <a:ext uri="{FF2B5EF4-FFF2-40B4-BE49-F238E27FC236}">
                    <a16:creationId xmlns:a16="http://schemas.microsoft.com/office/drawing/2014/main" id="{0A3127CC-9B58-44B1-875B-69DD8595CF28}"/>
                  </a:ext>
                </a:extLst>
              </p:cNvPr>
              <p:cNvSpPr>
                <a:spLocks noGrp="1" noChangeArrowheads="1"/>
              </p:cNvSpPr>
              <p:nvPr>
                <p:ph type="title"/>
              </p:nvPr>
            </p:nvSpPr>
            <p:spPr/>
            <p:txBody>
              <a:bodyPr/>
              <a:lstStyle/>
              <a:p>
                <a:r>
                  <a:rPr lang="en-US" altLang="zh-CN" b="0" dirty="0">
                    <a:ea typeface="黑体" panose="02010609060101010101" pitchFamily="49" charset="-122"/>
                  </a:rPr>
                  <a:t>11.</a:t>
                </a:r>
                <a:r>
                  <a:rPr lang="zh-CN" altLang="en-US" b="0" dirty="0">
                    <a:ea typeface="黑体" panose="02010609060101010101" pitchFamily="49" charset="-122"/>
                  </a:rPr>
                  <a:t>计算</a:t>
                </a:r>
                <a14:m>
                  <m:oMath xmlns:m="http://schemas.openxmlformats.org/officeDocument/2006/math">
                    <m:sSup>
                      <m:sSupPr>
                        <m:ctrlPr>
                          <a:rPr lang="en-US" altLang="zh-CN" b="0" i="1" smtClean="0">
                            <a:latin typeface="Cambria Math" panose="02040503050406030204" pitchFamily="18" charset="0"/>
                            <a:ea typeface="黑体" panose="02010609060101010101" pitchFamily="49" charset="-122"/>
                          </a:rPr>
                        </m:ctrlPr>
                      </m:sSupPr>
                      <m:e>
                        <m:r>
                          <a:rPr lang="en-US" altLang="zh-CN" b="0" i="1" smtClean="0">
                            <a:latin typeface="Cambria Math" panose="02040503050406030204" pitchFamily="18" charset="0"/>
                            <a:ea typeface="黑体" panose="02010609060101010101" pitchFamily="49" charset="-122"/>
                          </a:rPr>
                          <m:t>𝑥</m:t>
                        </m:r>
                      </m:e>
                      <m:sup>
                        <m:r>
                          <a:rPr lang="en-US" altLang="zh-CN" b="0" i="1" smtClean="0">
                            <a:latin typeface="Cambria Math" panose="02040503050406030204" pitchFamily="18" charset="0"/>
                            <a:ea typeface="黑体" panose="02010609060101010101" pitchFamily="49" charset="-122"/>
                          </a:rPr>
                          <m:t>𝑦</m:t>
                        </m:r>
                      </m:sup>
                    </m:sSup>
                  </m:oMath>
                </a14:m>
                <a:r>
                  <a:rPr lang="zh-CN" altLang="zh-CN" b="0" dirty="0">
                    <a:ea typeface="黑体" panose="02010609060101010101" pitchFamily="49" charset="-122"/>
                  </a:rPr>
                  <a:t>函数</a:t>
                </a:r>
                <a:endParaRPr lang="zh-CN" altLang="en-US" b="0" dirty="0">
                  <a:ea typeface="黑体" panose="02010609060101010101" pitchFamily="49" charset="-122"/>
                </a:endParaRPr>
              </a:p>
            </p:txBody>
          </p:sp>
        </mc:Choice>
        <mc:Fallback xmlns="">
          <p:sp>
            <p:nvSpPr>
              <p:cNvPr id="265218" name="Rectangle 2">
                <a:extLst>
                  <a:ext uri="{FF2B5EF4-FFF2-40B4-BE49-F238E27FC236}">
                    <a16:creationId xmlns:a16="http://schemas.microsoft.com/office/drawing/2014/main" id="{0A3127CC-9B58-44B1-875B-69DD8595CF2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265219" name="Rectangle 3">
            <a:extLst>
              <a:ext uri="{FF2B5EF4-FFF2-40B4-BE49-F238E27FC236}">
                <a16:creationId xmlns:a16="http://schemas.microsoft.com/office/drawing/2014/main" id="{B6C22478-D766-4DB6-BA5C-ECEBE4BAC6E8}"/>
              </a:ext>
            </a:extLst>
          </p:cNvPr>
          <p:cNvSpPr>
            <a:spLocks noGrp="1" noChangeArrowheads="1"/>
          </p:cNvSpPr>
          <p:nvPr>
            <p:ph type="body" sz="half" idx="1"/>
          </p:nvPr>
        </p:nvSpPr>
        <p:spPr>
          <a:xfrm>
            <a:off x="1066800" y="1981200"/>
            <a:ext cx="7543800" cy="4114800"/>
          </a:xfrm>
        </p:spPr>
        <p:txBody>
          <a:bodyPr/>
          <a:lstStyle/>
          <a:p>
            <a:r>
              <a:rPr lang="zh-CN" altLang="zh-CN" sz="2800" b="1" dirty="0">
                <a:ea typeface="黑体" panose="02010609060101010101" pitchFamily="49" charset="-122"/>
              </a:rPr>
              <a:t>函数原型为：</a:t>
            </a:r>
            <a:endParaRPr lang="zh-CN" altLang="en-US" sz="2800" b="1" dirty="0">
              <a:ea typeface="黑体" panose="02010609060101010101" pitchFamily="49" charset="-122"/>
            </a:endParaRPr>
          </a:p>
          <a:p>
            <a:pPr>
              <a:buFont typeface="Wingdings" panose="05000000000000000000" pitchFamily="2" charset="2"/>
              <a:buNone/>
            </a:pPr>
            <a:r>
              <a:rPr lang="en-US" altLang="zh-CN" b="1" dirty="0">
                <a:solidFill>
                  <a:srgbClr val="FFFF00"/>
                </a:solidFill>
                <a:ea typeface="黑体" panose="02010609060101010101" pitchFamily="49" charset="-122"/>
              </a:rPr>
              <a:t>	</a:t>
            </a:r>
            <a:r>
              <a:rPr lang="en-US" altLang="zh-CN" b="1" dirty="0">
                <a:solidFill>
                  <a:srgbClr val="0070C0"/>
                </a:solidFill>
                <a:ea typeface="黑体" panose="02010609060101010101" pitchFamily="49" charset="-122"/>
              </a:rPr>
              <a:t>double  power(double  x, double y) 	</a:t>
            </a:r>
            <a:endParaRPr lang="zh-CN" altLang="en-US" sz="2800" b="1" dirty="0">
              <a:solidFill>
                <a:srgbClr val="0070C0"/>
              </a:solidFill>
              <a:ea typeface="黑体" panose="02010609060101010101" pitchFamily="49" charset="-122"/>
            </a:endParaRPr>
          </a:p>
          <a:p>
            <a:r>
              <a:rPr lang="zh-CN" altLang="zh-CN" sz="2800" b="1" dirty="0">
                <a:ea typeface="黑体" panose="02010609060101010101" pitchFamily="49" charset="-122"/>
              </a:rPr>
              <a:t>自变量和函数均为双精度实数。</a:t>
            </a:r>
            <a:endParaRPr lang="zh-CN" altLang="en-US" sz="2800" b="1" dirty="0">
              <a:ea typeface="黑体" panose="02010609060101010101" pitchFamily="49" charset="-122"/>
            </a:endParaRPr>
          </a:p>
          <a:p>
            <a:endParaRPr lang="zh-CN" altLang="en-US" sz="2800" b="1" dirty="0">
              <a:ea typeface="黑体" panose="02010609060101010101" pitchFamily="49" charset="-122"/>
            </a:endParaRPr>
          </a:p>
          <a:p>
            <a:r>
              <a:rPr lang="zh-CN" altLang="en-US" sz="2800" b="1" dirty="0">
                <a:ea typeface="黑体" panose="02010609060101010101" pitchFamily="49" charset="-122"/>
              </a:rPr>
              <a:t>例如：</a:t>
            </a:r>
          </a:p>
          <a:p>
            <a:pPr lvl="1">
              <a:buFontTx/>
              <a:buNone/>
            </a:pPr>
            <a:r>
              <a:rPr lang="en-US" altLang="zh-CN" sz="2400" b="1" dirty="0">
                <a:ea typeface="黑体" panose="02010609060101010101" pitchFamily="49" charset="-122"/>
              </a:rPr>
              <a:t>	</a:t>
            </a:r>
            <a:r>
              <a:rPr lang="en-US" altLang="en-US" sz="2400" b="1" dirty="0">
                <a:ea typeface="黑体" panose="02010609060101010101" pitchFamily="49" charset="-122"/>
              </a:rPr>
              <a:t>pow(2.0, 3.0)=8</a:t>
            </a:r>
            <a:endParaRPr lang="zh-CN" altLang="en-US" sz="2400" b="1" dirty="0">
              <a:ea typeface="黑体" panose="02010609060101010101" pitchFamily="49" charset="-122"/>
            </a:endParaRPr>
          </a:p>
        </p:txBody>
      </p:sp>
    </p:spTree>
    <p:extLst>
      <p:ext uri="{BB962C8B-B14F-4D97-AF65-F5344CB8AC3E}">
        <p14:creationId xmlns:p14="http://schemas.microsoft.com/office/powerpoint/2010/main" val="2948549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a:extLst>
              <a:ext uri="{FF2B5EF4-FFF2-40B4-BE49-F238E27FC236}">
                <a16:creationId xmlns:a16="http://schemas.microsoft.com/office/drawing/2014/main" id="{60D525E3-CA26-4263-9F20-9F9DF8C7341A}"/>
              </a:ext>
            </a:extLst>
          </p:cNvPr>
          <p:cNvSpPr>
            <a:spLocks noGrp="1"/>
          </p:cNvSpPr>
          <p:nvPr>
            <p:ph type="sldNum" sz="quarter" idx="12"/>
          </p:nvPr>
        </p:nvSpPr>
        <p:spPr/>
        <p:txBody>
          <a:bodyPr/>
          <a:lstStyle/>
          <a:p>
            <a:fld id="{8FC37892-5A2F-4AF3-B676-575E8425755E}" type="slidenum">
              <a:rPr lang="zh-CN" altLang="en-US"/>
              <a:pPr/>
              <a:t>58</a:t>
            </a:fld>
            <a:endParaRPr lang="en-US" altLang="zh-CN"/>
          </a:p>
        </p:txBody>
      </p:sp>
      <p:sp>
        <p:nvSpPr>
          <p:cNvPr id="266242" name="Rectangle 2">
            <a:extLst>
              <a:ext uri="{FF2B5EF4-FFF2-40B4-BE49-F238E27FC236}">
                <a16:creationId xmlns:a16="http://schemas.microsoft.com/office/drawing/2014/main" id="{092E1269-1059-4D33-826A-686E3FEA35D7}"/>
              </a:ext>
            </a:extLst>
          </p:cNvPr>
          <p:cNvSpPr>
            <a:spLocks noGrp="1" noChangeArrowheads="1"/>
          </p:cNvSpPr>
          <p:nvPr>
            <p:ph type="title"/>
          </p:nvPr>
        </p:nvSpPr>
        <p:spPr/>
        <p:txBody>
          <a:bodyPr/>
          <a:lstStyle/>
          <a:p>
            <a:r>
              <a:rPr lang="en-US" altLang="zh-CN" sz="3600" b="0">
                <a:ea typeface="黑体" panose="02010609060101010101" pitchFamily="49" charset="-122"/>
              </a:rPr>
              <a:t>12.</a:t>
            </a:r>
            <a:r>
              <a:rPr lang="zh-CN" altLang="en-US" sz="3600" b="0">
                <a:ea typeface="黑体" panose="02010609060101010101" pitchFamily="49" charset="-122"/>
              </a:rPr>
              <a:t>计算</a:t>
            </a:r>
            <a:r>
              <a:rPr lang="en-US" altLang="en-US" sz="3600" b="0">
                <a:ea typeface="黑体" panose="02010609060101010101" pitchFamily="49" charset="-122"/>
              </a:rPr>
              <a:t>不大于自变量</a:t>
            </a:r>
            <a:r>
              <a:rPr lang="en-US" altLang="zh-CN" sz="3600" b="0">
                <a:ea typeface="黑体" panose="02010609060101010101" pitchFamily="49" charset="-122"/>
              </a:rPr>
              <a:t>x</a:t>
            </a:r>
            <a:r>
              <a:rPr lang="zh-CN" altLang="en-US" sz="3600" b="0">
                <a:ea typeface="黑体" panose="02010609060101010101" pitchFamily="49" charset="-122"/>
              </a:rPr>
              <a:t>的整数值</a:t>
            </a:r>
            <a:r>
              <a:rPr lang="zh-CN" altLang="zh-CN" sz="3600" b="0">
                <a:ea typeface="黑体" panose="02010609060101010101" pitchFamily="49" charset="-122"/>
              </a:rPr>
              <a:t>函数</a:t>
            </a:r>
            <a:endParaRPr lang="zh-CN" altLang="en-US" sz="3600" b="0">
              <a:ea typeface="黑体" panose="02010609060101010101" pitchFamily="49" charset="-122"/>
            </a:endParaRPr>
          </a:p>
        </p:txBody>
      </p:sp>
      <p:sp>
        <p:nvSpPr>
          <p:cNvPr id="266243" name="Rectangle 3">
            <a:extLst>
              <a:ext uri="{FF2B5EF4-FFF2-40B4-BE49-F238E27FC236}">
                <a16:creationId xmlns:a16="http://schemas.microsoft.com/office/drawing/2014/main" id="{466F1D85-9A0F-4A29-B4C5-9EE5F9A9CCD2}"/>
              </a:ext>
            </a:extLst>
          </p:cNvPr>
          <p:cNvSpPr>
            <a:spLocks noGrp="1" noChangeArrowheads="1"/>
          </p:cNvSpPr>
          <p:nvPr>
            <p:ph type="body" sz="half" idx="1"/>
          </p:nvPr>
        </p:nvSpPr>
        <p:spPr>
          <a:xfrm>
            <a:off x="1066800" y="1981200"/>
            <a:ext cx="7543800" cy="4114800"/>
          </a:xfrm>
        </p:spPr>
        <p:txBody>
          <a:bodyPr/>
          <a:lstStyle/>
          <a:p>
            <a:r>
              <a:rPr lang="zh-CN" altLang="zh-CN" sz="2800" b="1" dirty="0">
                <a:ea typeface="黑体" panose="02010609060101010101" pitchFamily="49" charset="-122"/>
              </a:rPr>
              <a:t>函数原型为：</a:t>
            </a:r>
            <a:endParaRPr lang="zh-CN" altLang="en-US" sz="2800" b="1" dirty="0">
              <a:ea typeface="黑体" panose="02010609060101010101" pitchFamily="49" charset="-122"/>
            </a:endParaRPr>
          </a:p>
          <a:p>
            <a:pPr>
              <a:buFont typeface="Wingdings" panose="05000000000000000000" pitchFamily="2" charset="2"/>
              <a:buNone/>
            </a:pPr>
            <a:r>
              <a:rPr lang="en-US" altLang="zh-CN" b="1" dirty="0">
                <a:solidFill>
                  <a:srgbClr val="FFFF00"/>
                </a:solidFill>
                <a:ea typeface="黑体" panose="02010609060101010101" pitchFamily="49" charset="-122"/>
              </a:rPr>
              <a:t>	 </a:t>
            </a:r>
            <a:r>
              <a:rPr lang="en-US" altLang="zh-CN" b="1" dirty="0">
                <a:solidFill>
                  <a:srgbClr val="0070C0"/>
                </a:solidFill>
                <a:ea typeface="黑体" panose="02010609060101010101" pitchFamily="49" charset="-122"/>
              </a:rPr>
              <a:t>double  floor(double  x) </a:t>
            </a:r>
            <a:endParaRPr lang="zh-CN" altLang="en-US" b="1" dirty="0">
              <a:solidFill>
                <a:srgbClr val="0070C0"/>
              </a:solidFill>
              <a:ea typeface="黑体" panose="02010609060101010101" pitchFamily="49" charset="-122"/>
            </a:endParaRPr>
          </a:p>
          <a:p>
            <a:endParaRPr lang="zh-CN" altLang="en-US" sz="2800" b="1" dirty="0">
              <a:ea typeface="黑体" panose="02010609060101010101" pitchFamily="49" charset="-122"/>
            </a:endParaRPr>
          </a:p>
          <a:p>
            <a:r>
              <a:rPr lang="zh-CN" altLang="zh-CN" sz="2800" b="1" dirty="0">
                <a:ea typeface="黑体" panose="02010609060101010101" pitchFamily="49" charset="-122"/>
              </a:rPr>
              <a:t>自变量和函数均为双精度实数。</a:t>
            </a:r>
            <a:endParaRPr lang="zh-CN" altLang="en-US" sz="2800" b="1" dirty="0">
              <a:ea typeface="黑体" panose="02010609060101010101" pitchFamily="49" charset="-122"/>
            </a:endParaRPr>
          </a:p>
          <a:p>
            <a:endParaRPr lang="zh-CN" altLang="en-US" sz="2800" b="1" dirty="0">
              <a:ea typeface="黑体" panose="02010609060101010101" pitchFamily="49" charset="-122"/>
            </a:endParaRPr>
          </a:p>
          <a:p>
            <a:r>
              <a:rPr lang="zh-CN" altLang="en-US" sz="2800" b="1" dirty="0">
                <a:ea typeface="黑体" panose="02010609060101010101" pitchFamily="49" charset="-122"/>
              </a:rPr>
              <a:t>例如：</a:t>
            </a:r>
          </a:p>
          <a:p>
            <a:pPr lvl="1">
              <a:buFontTx/>
              <a:buNone/>
            </a:pPr>
            <a:r>
              <a:rPr lang="en-US" altLang="zh-CN" sz="2400" b="1" dirty="0">
                <a:ea typeface="黑体" panose="02010609060101010101" pitchFamily="49" charset="-122"/>
              </a:rPr>
              <a:t>	</a:t>
            </a:r>
            <a:r>
              <a:rPr lang="en-US" altLang="en-US" sz="2400" b="1" dirty="0">
                <a:ea typeface="黑体" panose="02010609060101010101" pitchFamily="49" charset="-122"/>
              </a:rPr>
              <a:t>floor( 2.8 ) = 2</a:t>
            </a:r>
          </a:p>
          <a:p>
            <a:pPr lvl="1">
              <a:buFontTx/>
              <a:buNone/>
            </a:pPr>
            <a:r>
              <a:rPr lang="en-US" altLang="en-US" sz="2400" b="1" dirty="0">
                <a:ea typeface="黑体" panose="02010609060101010101" pitchFamily="49" charset="-122"/>
              </a:rPr>
              <a:t>	floor( -2.8 ) = -3</a:t>
            </a:r>
            <a:endParaRPr lang="zh-CN" altLang="en-US" sz="2400" b="1" dirty="0">
              <a:ea typeface="黑体" panose="02010609060101010101" pitchFamily="49" charset="-122"/>
            </a:endParaRPr>
          </a:p>
        </p:txBody>
      </p:sp>
    </p:spTree>
    <p:extLst>
      <p:ext uri="{BB962C8B-B14F-4D97-AF65-F5344CB8AC3E}">
        <p14:creationId xmlns:p14="http://schemas.microsoft.com/office/powerpoint/2010/main" val="4241768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B7B06355-99DE-43C3-8570-93F08C7DEAF9}"/>
              </a:ext>
            </a:extLst>
          </p:cNvPr>
          <p:cNvSpPr>
            <a:spLocks noGrp="1"/>
          </p:cNvSpPr>
          <p:nvPr>
            <p:ph type="sldNum" sz="quarter" idx="12"/>
          </p:nvPr>
        </p:nvSpPr>
        <p:spPr/>
        <p:txBody>
          <a:bodyPr/>
          <a:lstStyle/>
          <a:p>
            <a:fld id="{63D0A5D5-21E9-4B51-920D-BDD4957938D2}" type="slidenum">
              <a:rPr lang="zh-CN" altLang="en-US"/>
              <a:pPr/>
              <a:t>59</a:t>
            </a:fld>
            <a:endParaRPr lang="en-US" altLang="zh-CN"/>
          </a:p>
        </p:txBody>
      </p:sp>
      <mc:AlternateContent xmlns:mc="http://schemas.openxmlformats.org/markup-compatibility/2006" xmlns:a14="http://schemas.microsoft.com/office/drawing/2010/main">
        <mc:Choice Requires="a14">
          <p:sp>
            <p:nvSpPr>
              <p:cNvPr id="267266" name="Rectangle 2">
                <a:extLst>
                  <a:ext uri="{FF2B5EF4-FFF2-40B4-BE49-F238E27FC236}">
                    <a16:creationId xmlns:a16="http://schemas.microsoft.com/office/drawing/2014/main" id="{ED2E350C-B2BF-486E-B0EE-930678D87D65}"/>
                  </a:ext>
                </a:extLst>
              </p:cNvPr>
              <p:cNvSpPr>
                <a:spLocks noGrp="1" noChangeArrowheads="1"/>
              </p:cNvSpPr>
              <p:nvPr>
                <p:ph type="title"/>
              </p:nvPr>
            </p:nvSpPr>
            <p:spPr/>
            <p:txBody>
              <a:bodyPr/>
              <a:lstStyle/>
              <a:p>
                <a:r>
                  <a:rPr lang="en-US" altLang="zh-CN" b="0" dirty="0">
                    <a:ea typeface="黑体" panose="02010609060101010101" pitchFamily="49" charset="-122"/>
                  </a:rPr>
                  <a:t>11.</a:t>
                </a:r>
                <a:r>
                  <a:rPr lang="zh-CN" altLang="en-US" b="0" dirty="0">
                    <a:ea typeface="黑体" panose="02010609060101010101" pitchFamily="49" charset="-122"/>
                  </a:rPr>
                  <a:t>计算</a:t>
                </a:r>
                <a14:m>
                  <m:oMath xmlns:m="http://schemas.openxmlformats.org/officeDocument/2006/math">
                    <m:rad>
                      <m:radPr>
                        <m:degHide m:val="on"/>
                        <m:ctrlPr>
                          <a:rPr lang="zh-CN" altLang="en-US" b="0" i="1" smtClean="0">
                            <a:latin typeface="Cambria Math" panose="02040503050406030204" pitchFamily="18" charset="0"/>
                            <a:ea typeface="黑体" panose="02010609060101010101" pitchFamily="49" charset="-122"/>
                          </a:rPr>
                        </m:ctrlPr>
                      </m:radPr>
                      <m:deg/>
                      <m:e>
                        <m:r>
                          <a:rPr lang="en-US" altLang="zh-CN" b="0" i="1" smtClean="0">
                            <a:latin typeface="Cambria Math" panose="02040503050406030204" pitchFamily="18" charset="0"/>
                            <a:ea typeface="黑体" panose="02010609060101010101" pitchFamily="49" charset="-122"/>
                          </a:rPr>
                          <m:t>𝑥</m:t>
                        </m:r>
                      </m:e>
                    </m:rad>
                  </m:oMath>
                </a14:m>
                <a:r>
                  <a:rPr lang="zh-CN" altLang="zh-CN" b="0" dirty="0">
                    <a:ea typeface="黑体" panose="02010609060101010101" pitchFamily="49" charset="-122"/>
                  </a:rPr>
                  <a:t>函数</a:t>
                </a:r>
                <a:endParaRPr lang="zh-CN" altLang="en-US" b="0" dirty="0">
                  <a:ea typeface="黑体" panose="02010609060101010101" pitchFamily="49" charset="-122"/>
                </a:endParaRPr>
              </a:p>
            </p:txBody>
          </p:sp>
        </mc:Choice>
        <mc:Fallback xmlns="">
          <p:sp>
            <p:nvSpPr>
              <p:cNvPr id="267266" name="Rectangle 2">
                <a:extLst>
                  <a:ext uri="{FF2B5EF4-FFF2-40B4-BE49-F238E27FC236}">
                    <a16:creationId xmlns:a16="http://schemas.microsoft.com/office/drawing/2014/main" id="{ED2E350C-B2BF-486E-B0EE-930678D87D65}"/>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267267" name="Rectangle 3">
            <a:extLst>
              <a:ext uri="{FF2B5EF4-FFF2-40B4-BE49-F238E27FC236}">
                <a16:creationId xmlns:a16="http://schemas.microsoft.com/office/drawing/2014/main" id="{A216C8B1-CE69-450B-A806-F8D37AE3D5C8}"/>
              </a:ext>
            </a:extLst>
          </p:cNvPr>
          <p:cNvSpPr>
            <a:spLocks noGrp="1" noChangeArrowheads="1"/>
          </p:cNvSpPr>
          <p:nvPr>
            <p:ph type="body" sz="half" idx="1"/>
          </p:nvPr>
        </p:nvSpPr>
        <p:spPr>
          <a:xfrm>
            <a:off x="1066800" y="1981200"/>
            <a:ext cx="7543800" cy="4114800"/>
          </a:xfrm>
        </p:spPr>
        <p:txBody>
          <a:bodyPr/>
          <a:lstStyle/>
          <a:p>
            <a:r>
              <a:rPr lang="zh-CN" altLang="zh-CN" sz="2800" b="1" dirty="0">
                <a:ea typeface="黑体" panose="02010609060101010101" pitchFamily="49" charset="-122"/>
              </a:rPr>
              <a:t>函数原型为：</a:t>
            </a:r>
            <a:endParaRPr lang="zh-CN" altLang="en-US" sz="2800" b="1" dirty="0">
              <a:ea typeface="黑体" panose="02010609060101010101" pitchFamily="49" charset="-122"/>
            </a:endParaRPr>
          </a:p>
          <a:p>
            <a:pPr>
              <a:buFont typeface="Wingdings" panose="05000000000000000000" pitchFamily="2" charset="2"/>
              <a:buNone/>
            </a:pPr>
            <a:r>
              <a:rPr lang="en-US" altLang="zh-CN" b="1" dirty="0">
                <a:solidFill>
                  <a:srgbClr val="FFFF00"/>
                </a:solidFill>
                <a:ea typeface="黑体" panose="02010609060101010101" pitchFamily="49" charset="-122"/>
              </a:rPr>
              <a:t>	</a:t>
            </a:r>
            <a:r>
              <a:rPr lang="en-US" altLang="zh-CN" b="1" dirty="0">
                <a:solidFill>
                  <a:srgbClr val="0099FF"/>
                </a:solidFill>
                <a:ea typeface="黑体" panose="02010609060101010101" pitchFamily="49" charset="-122"/>
              </a:rPr>
              <a:t>double  sqrt(double  x) </a:t>
            </a:r>
            <a:endParaRPr lang="zh-CN" altLang="en-US" b="1" dirty="0">
              <a:solidFill>
                <a:srgbClr val="0099FF"/>
              </a:solidFill>
              <a:ea typeface="黑体" panose="02010609060101010101" pitchFamily="49" charset="-122"/>
            </a:endParaRPr>
          </a:p>
          <a:p>
            <a:endParaRPr lang="zh-CN" altLang="en-US" sz="2800" b="1" dirty="0">
              <a:ea typeface="黑体" panose="02010609060101010101" pitchFamily="49" charset="-122"/>
            </a:endParaRPr>
          </a:p>
          <a:p>
            <a:r>
              <a:rPr lang="zh-CN" altLang="zh-CN" sz="2800" b="1" dirty="0">
                <a:ea typeface="黑体" panose="02010609060101010101" pitchFamily="49" charset="-122"/>
              </a:rPr>
              <a:t>自变量和函数均为双精度实数。</a:t>
            </a:r>
            <a:endParaRPr lang="zh-CN" altLang="en-US" sz="2800" b="1" dirty="0">
              <a:ea typeface="黑体" panose="02010609060101010101" pitchFamily="49" charset="-122"/>
            </a:endParaRPr>
          </a:p>
          <a:p>
            <a:endParaRPr lang="zh-CN" altLang="en-US" sz="2800" b="1" dirty="0">
              <a:ea typeface="黑体" panose="02010609060101010101" pitchFamily="49" charset="-122"/>
            </a:endParaRPr>
          </a:p>
          <a:p>
            <a:r>
              <a:rPr lang="zh-CN" altLang="en-US" sz="2800" b="1" dirty="0">
                <a:ea typeface="黑体" panose="02010609060101010101" pitchFamily="49" charset="-122"/>
              </a:rPr>
              <a:t>例如：</a:t>
            </a:r>
          </a:p>
          <a:p>
            <a:pPr lvl="1">
              <a:buFontTx/>
              <a:buNone/>
            </a:pPr>
            <a:r>
              <a:rPr lang="en-US" altLang="zh-CN" sz="2400" b="1" dirty="0">
                <a:ea typeface="黑体" panose="02010609060101010101" pitchFamily="49" charset="-122"/>
              </a:rPr>
              <a:t>	 sqrt( 42.25 ) = 6.5</a:t>
            </a:r>
            <a:endParaRPr lang="zh-CN" altLang="en-US" sz="2400" b="1" dirty="0">
              <a:ea typeface="黑体" panose="02010609060101010101" pitchFamily="49" charset="-122"/>
            </a:endParaRPr>
          </a:p>
        </p:txBody>
      </p:sp>
    </p:spTree>
    <p:extLst>
      <p:ext uri="{BB962C8B-B14F-4D97-AF65-F5344CB8AC3E}">
        <p14:creationId xmlns:p14="http://schemas.microsoft.com/office/powerpoint/2010/main" val="133960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defRPr/>
            </a:pPr>
            <a:r>
              <a:rPr lang="zh-CN" altLang="en-US"/>
              <a:t>汇编语言</a:t>
            </a:r>
          </a:p>
        </p:txBody>
      </p:sp>
      <p:sp>
        <p:nvSpPr>
          <p:cNvPr id="336899" name="Rectangle 3"/>
          <p:cNvSpPr>
            <a:spLocks noGrp="1" noChangeArrowheads="1"/>
          </p:cNvSpPr>
          <p:nvPr>
            <p:ph idx="1"/>
          </p:nvPr>
        </p:nvSpPr>
        <p:spPr/>
        <p:txBody>
          <a:bodyPr>
            <a:normAutofit fontScale="70000" lnSpcReduction="20000"/>
          </a:bodyPr>
          <a:lstStyle/>
          <a:p>
            <a:pPr eaLnBrk="1" hangingPunct="1">
              <a:defRPr/>
            </a:pPr>
            <a:r>
              <a:rPr lang="en-US" altLang="zh-CN" dirty="0"/>
              <a:t>50</a:t>
            </a:r>
            <a:r>
              <a:rPr lang="zh-CN" altLang="en-US" dirty="0"/>
              <a:t>年代中期，人们开始用一些</a:t>
            </a:r>
            <a:r>
              <a:rPr lang="zh-CN" altLang="en-US" dirty="0">
                <a:latin typeface="Arial"/>
              </a:rPr>
              <a:t>“</a:t>
            </a:r>
            <a:r>
              <a:rPr lang="zh-CN" altLang="en-US" dirty="0"/>
              <a:t>助记符号</a:t>
            </a:r>
            <a:r>
              <a:rPr lang="zh-CN" altLang="en-US" dirty="0">
                <a:latin typeface="Arial"/>
              </a:rPr>
              <a:t>”</a:t>
            </a:r>
            <a:r>
              <a:rPr lang="zh-CN" altLang="en-US" dirty="0"/>
              <a:t>来代替</a:t>
            </a:r>
            <a:r>
              <a:rPr lang="en-US" altLang="zh-CN" dirty="0"/>
              <a:t>0</a:t>
            </a:r>
            <a:r>
              <a:rPr lang="zh-CN" altLang="en-US" dirty="0"/>
              <a:t>、</a:t>
            </a:r>
            <a:r>
              <a:rPr lang="en-US" altLang="zh-CN" dirty="0"/>
              <a:t>1</a:t>
            </a:r>
            <a:r>
              <a:rPr lang="zh-CN" altLang="en-US" dirty="0"/>
              <a:t>码编程。用助记符号描述的指令系统，称为符号语言或汇编语言。</a:t>
            </a:r>
          </a:p>
          <a:p>
            <a:pPr eaLnBrk="1" hangingPunct="1">
              <a:buFont typeface="Wingdings" pitchFamily="2" charset="2"/>
              <a:buNone/>
              <a:defRPr/>
            </a:pPr>
            <a:r>
              <a:rPr lang="zh-CN" altLang="en-US" dirty="0"/>
              <a:t>		</a:t>
            </a:r>
            <a:r>
              <a:rPr lang="en-US" altLang="zh-CN" dirty="0"/>
              <a:t>10000000    </a:t>
            </a:r>
            <a:r>
              <a:rPr lang="zh-CN" altLang="en-US" dirty="0"/>
              <a:t>加  </a:t>
            </a:r>
            <a:r>
              <a:rPr lang="en-US" altLang="zh-CN" dirty="0"/>
              <a:t>A+B</a:t>
            </a:r>
            <a:r>
              <a:rPr lang="en-US" altLang="zh-CN" dirty="0">
                <a:sym typeface="Wingdings" pitchFamily="2" charset="2"/>
              </a:rPr>
              <a:t></a:t>
            </a:r>
            <a:r>
              <a:rPr lang="en-US" altLang="zh-CN" dirty="0"/>
              <a:t>ADD A, B</a:t>
            </a:r>
          </a:p>
          <a:p>
            <a:pPr eaLnBrk="1" hangingPunct="1">
              <a:buFont typeface="Wingdings" pitchFamily="2" charset="2"/>
              <a:buNone/>
              <a:defRPr/>
            </a:pPr>
            <a:r>
              <a:rPr lang="en-US" altLang="zh-CN" dirty="0"/>
              <a:t>		10010000    </a:t>
            </a:r>
            <a:r>
              <a:rPr lang="zh-CN" altLang="en-US" dirty="0"/>
              <a:t>减  </a:t>
            </a:r>
            <a:r>
              <a:rPr lang="en-US" altLang="zh-CN" dirty="0"/>
              <a:t>A-B </a:t>
            </a:r>
            <a:r>
              <a:rPr lang="en-US" altLang="zh-CN" dirty="0">
                <a:sym typeface="Wingdings" pitchFamily="2" charset="2"/>
              </a:rPr>
              <a:t>SUB A, B</a:t>
            </a:r>
          </a:p>
          <a:p>
            <a:pPr eaLnBrk="1" hangingPunct="1">
              <a:defRPr/>
            </a:pPr>
            <a:r>
              <a:rPr lang="zh-CN" altLang="en-US" dirty="0"/>
              <a:t>汇编语言和机器语言都是面向机器的语言，因处理器不同而不同。</a:t>
            </a:r>
            <a:endParaRPr lang="en-US" altLang="zh-CN" dirty="0"/>
          </a:p>
          <a:p>
            <a:pPr>
              <a:defRPr/>
            </a:pPr>
            <a:r>
              <a:rPr lang="zh-CN" altLang="en-US" dirty="0"/>
              <a:t>用汇编语言编程，生产效率及质量都有所提高。但是汇编语言指令不能被处理器直接识别、理解和执行。必须翻译成机器语言才能被处理器理解和执行。</a:t>
            </a:r>
          </a:p>
          <a:p>
            <a:pPr>
              <a:defRPr/>
            </a:pPr>
            <a:r>
              <a:rPr lang="zh-CN" altLang="en-US" dirty="0"/>
              <a:t>将源程序</a:t>
            </a:r>
            <a:r>
              <a:rPr lang="en-US" altLang="zh-CN" dirty="0"/>
              <a:t>(Source Program)</a:t>
            </a:r>
            <a:r>
              <a:rPr lang="zh-CN" altLang="en-US" dirty="0"/>
              <a:t>翻译成目标程序</a:t>
            </a:r>
            <a:r>
              <a:rPr lang="en-US" altLang="zh-CN" dirty="0"/>
              <a:t>(Object Program)</a:t>
            </a:r>
            <a:r>
              <a:rPr lang="zh-CN" altLang="en-US" dirty="0"/>
              <a:t>的过程称为</a:t>
            </a:r>
            <a:r>
              <a:rPr lang="zh-CN" altLang="en-US" b="1" dirty="0">
                <a:solidFill>
                  <a:srgbClr val="339966"/>
                </a:solidFill>
              </a:rPr>
              <a:t>汇编</a:t>
            </a:r>
            <a:r>
              <a:rPr lang="en-US" altLang="zh-CN" dirty="0"/>
              <a:t>(Assemble)</a:t>
            </a:r>
          </a:p>
          <a:p>
            <a:pPr eaLnBrk="1" hangingPunct="1">
              <a:defRPr/>
            </a:pPr>
            <a:endParaRPr lang="en-US" altLang="zh-CN" dirty="0"/>
          </a:p>
        </p:txBody>
      </p:sp>
      <p:sp>
        <p:nvSpPr>
          <p:cNvPr id="2" name="Slide Number Placeholder 1">
            <a:extLst>
              <a:ext uri="{FF2B5EF4-FFF2-40B4-BE49-F238E27FC236}">
                <a16:creationId xmlns:a16="http://schemas.microsoft.com/office/drawing/2014/main" id="{BAFAF3AE-6AEE-4F78-A1DF-A69ABE38150C}"/>
              </a:ext>
            </a:extLst>
          </p:cNvPr>
          <p:cNvSpPr>
            <a:spLocks noGrp="1"/>
          </p:cNvSpPr>
          <p:nvPr>
            <p:ph type="sldNum" sz="quarter" idx="12"/>
          </p:nvPr>
        </p:nvSpPr>
        <p:spPr/>
        <p:txBody>
          <a:bodyPr/>
          <a:lstStyle/>
          <a:p>
            <a:fld id="{4598DDAA-4BC0-47E6-98AA-032E6537915F}" type="slidenum">
              <a:rPr lang="zh-CN" altLang="en-US" smtClean="0"/>
              <a:pPr/>
              <a:t>6</a:t>
            </a:fld>
            <a:endParaRPr lang="en-US" altLang="zh-CN"/>
          </a:p>
        </p:txBody>
      </p:sp>
    </p:spTree>
    <p:extLst>
      <p:ext uri="{BB962C8B-B14F-4D97-AF65-F5344CB8AC3E}">
        <p14:creationId xmlns:p14="http://schemas.microsoft.com/office/powerpoint/2010/main" val="35779678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118183-8E2B-4CA4-8555-D4ABE4247DB3}"/>
              </a:ext>
            </a:extLst>
          </p:cNvPr>
          <p:cNvSpPr>
            <a:spLocks noGrp="1"/>
          </p:cNvSpPr>
          <p:nvPr>
            <p:ph type="sldNum" sz="quarter" idx="12"/>
          </p:nvPr>
        </p:nvSpPr>
        <p:spPr/>
        <p:txBody>
          <a:bodyPr/>
          <a:lstStyle/>
          <a:p>
            <a:pPr>
              <a:defRPr/>
            </a:pPr>
            <a:fld id="{C80DC657-BB46-4EF7-9D66-BFB8C6F8FE07}" type="slidenum">
              <a:rPr lang="zh-CN" altLang="en-US" smtClean="0"/>
              <a:pPr>
                <a:defRPr/>
              </a:pPr>
              <a:t>60</a:t>
            </a:fld>
            <a:endParaRPr lang="en-US" altLang="zh-CN"/>
          </a:p>
        </p:txBody>
      </p:sp>
      <p:pic>
        <p:nvPicPr>
          <p:cNvPr id="7" name="Picture 6">
            <a:extLst>
              <a:ext uri="{FF2B5EF4-FFF2-40B4-BE49-F238E27FC236}">
                <a16:creationId xmlns:a16="http://schemas.microsoft.com/office/drawing/2014/main" id="{93581B47-0B51-4BDD-BD18-534A4C2C0AD1}"/>
              </a:ext>
            </a:extLst>
          </p:cNvPr>
          <p:cNvPicPr>
            <a:picLocks noChangeAspect="1"/>
          </p:cNvPicPr>
          <p:nvPr/>
        </p:nvPicPr>
        <p:blipFill>
          <a:blip r:embed="rId2"/>
          <a:stretch>
            <a:fillRect/>
          </a:stretch>
        </p:blipFill>
        <p:spPr>
          <a:xfrm>
            <a:off x="611560" y="423785"/>
            <a:ext cx="7776863" cy="5901148"/>
          </a:xfrm>
          <a:prstGeom prst="rect">
            <a:avLst/>
          </a:prstGeom>
        </p:spPr>
      </p:pic>
    </p:spTree>
    <p:extLst>
      <p:ext uri="{BB962C8B-B14F-4D97-AF65-F5344CB8AC3E}">
        <p14:creationId xmlns:p14="http://schemas.microsoft.com/office/powerpoint/2010/main" val="33302088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body" sz="half" idx="1"/>
          </p:nvPr>
        </p:nvSpPr>
        <p:spPr>
          <a:xfrm>
            <a:off x="2252663" y="2900363"/>
            <a:ext cx="5451475" cy="1196975"/>
          </a:xfrm>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algn="ctr" eaLnBrk="1" hangingPunct="1">
              <a:lnSpc>
                <a:spcPct val="110000"/>
              </a:lnSpc>
              <a:spcBef>
                <a:spcPct val="45000"/>
              </a:spcBef>
              <a:buFont typeface="Wingdings" pitchFamily="2" charset="2"/>
              <a:buNone/>
              <a:defRPr/>
            </a:pPr>
            <a:r>
              <a:rPr lang="zh-CN" altLang="en-US" sz="6000" b="1">
                <a:ea typeface="黑体" pitchFamily="2" charset="-122"/>
              </a:rPr>
              <a:t>结        束</a:t>
            </a:r>
          </a:p>
        </p:txBody>
      </p:sp>
      <p:sp>
        <p:nvSpPr>
          <p:cNvPr id="2" name="Slide Number Placeholder 1">
            <a:extLst>
              <a:ext uri="{FF2B5EF4-FFF2-40B4-BE49-F238E27FC236}">
                <a16:creationId xmlns:a16="http://schemas.microsoft.com/office/drawing/2014/main" id="{8CE06AE6-60D9-41AF-ACC8-367ECA682E1C}"/>
              </a:ext>
            </a:extLst>
          </p:cNvPr>
          <p:cNvSpPr>
            <a:spLocks noGrp="1"/>
          </p:cNvSpPr>
          <p:nvPr>
            <p:ph type="sldNum" sz="quarter" idx="12"/>
          </p:nvPr>
        </p:nvSpPr>
        <p:spPr/>
        <p:txBody>
          <a:bodyPr/>
          <a:lstStyle/>
          <a:p>
            <a:pPr>
              <a:defRPr/>
            </a:pPr>
            <a:fld id="{C80DC657-BB46-4EF7-9D66-BFB8C6F8FE07}" type="slidenum">
              <a:rPr lang="zh-CN" altLang="en-US" smtClean="0"/>
              <a:pPr>
                <a:defRPr/>
              </a:pPr>
              <a:t>61</a:t>
            </a:fld>
            <a:endParaRPr lang="en-US" altLang="zh-CN"/>
          </a:p>
        </p:txBody>
      </p:sp>
    </p:spTree>
    <p:extLst>
      <p:ext uri="{BB962C8B-B14F-4D97-AF65-F5344CB8AC3E}">
        <p14:creationId xmlns:p14="http://schemas.microsoft.com/office/powerpoint/2010/main" val="32680899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eaLnBrk="1" hangingPunct="1">
              <a:defRPr/>
            </a:pPr>
            <a:r>
              <a:rPr lang="en-US" altLang="zh-CN" dirty="0"/>
              <a:t>C</a:t>
            </a:r>
            <a:r>
              <a:rPr lang="zh-CN" altLang="en-US" dirty="0"/>
              <a:t>语言的特点</a:t>
            </a:r>
          </a:p>
        </p:txBody>
      </p:sp>
      <p:sp>
        <p:nvSpPr>
          <p:cNvPr id="292867" name="Rectangle 3"/>
          <p:cNvSpPr>
            <a:spLocks noGrp="1" noChangeArrowheads="1"/>
          </p:cNvSpPr>
          <p:nvPr>
            <p:ph idx="1"/>
          </p:nvPr>
        </p:nvSpPr>
        <p:spPr>
          <a:xfrm>
            <a:off x="1066800" y="1916113"/>
            <a:ext cx="7543800" cy="4429125"/>
          </a:xfrm>
        </p:spPr>
        <p:txBody>
          <a:bodyPr/>
          <a:lstStyle/>
          <a:p>
            <a:pPr eaLnBrk="1" hangingPunct="1">
              <a:lnSpc>
                <a:spcPct val="80000"/>
              </a:lnSpc>
              <a:defRPr/>
            </a:pPr>
            <a:r>
              <a:rPr lang="zh-CN" altLang="en-US" sz="2800" dirty="0"/>
              <a:t>紧凑性和表达性是</a:t>
            </a:r>
            <a:r>
              <a:rPr lang="en-US" altLang="zh-CN" sz="2800" dirty="0"/>
              <a:t>C</a:t>
            </a:r>
            <a:r>
              <a:rPr lang="zh-CN" altLang="en-US" sz="2800" dirty="0"/>
              <a:t>语言的突出特征，因为此特征，</a:t>
            </a:r>
            <a:r>
              <a:rPr lang="en-US" altLang="zh-CN" sz="2800" dirty="0"/>
              <a:t>C</a:t>
            </a:r>
            <a:r>
              <a:rPr lang="zh-CN" altLang="en-US" sz="2800" dirty="0"/>
              <a:t>语言被广泛地应用，从系统程序，到应用程序。</a:t>
            </a:r>
          </a:p>
          <a:p>
            <a:pPr eaLnBrk="1" hangingPunct="1">
              <a:lnSpc>
                <a:spcPct val="80000"/>
              </a:lnSpc>
              <a:defRPr/>
            </a:pPr>
            <a:r>
              <a:rPr lang="zh-CN" altLang="en-US" b="1" dirty="0">
                <a:solidFill>
                  <a:srgbClr val="FF0000"/>
                </a:solidFill>
              </a:rPr>
              <a:t>紧凑、精炼</a:t>
            </a:r>
            <a:endParaRPr lang="zh-CN" altLang="en-US" sz="2800" dirty="0">
              <a:solidFill>
                <a:srgbClr val="FF0000"/>
              </a:solidFill>
            </a:endParaRPr>
          </a:p>
          <a:p>
            <a:pPr lvl="1" eaLnBrk="1" hangingPunct="1">
              <a:lnSpc>
                <a:spcPct val="80000"/>
              </a:lnSpc>
              <a:defRPr/>
            </a:pPr>
            <a:r>
              <a:rPr lang="zh-CN" altLang="en-US" sz="2400" dirty="0"/>
              <a:t>概念清晰、语法精炼、表达简单</a:t>
            </a:r>
          </a:p>
          <a:p>
            <a:pPr lvl="1" eaLnBrk="1" hangingPunct="1">
              <a:lnSpc>
                <a:spcPct val="80000"/>
              </a:lnSpc>
              <a:defRPr/>
            </a:pPr>
            <a:r>
              <a:rPr lang="en-US" altLang="zh-CN" sz="2400" dirty="0"/>
              <a:t>C</a:t>
            </a:r>
            <a:r>
              <a:rPr lang="zh-CN" altLang="en-US" sz="2400" dirty="0"/>
              <a:t>只有</a:t>
            </a:r>
            <a:r>
              <a:rPr lang="en-US" altLang="zh-CN" sz="2400" dirty="0"/>
              <a:t>32</a:t>
            </a:r>
            <a:r>
              <a:rPr lang="zh-CN" altLang="en-US" sz="2400" dirty="0"/>
              <a:t>个标准的关键字，但也不限制</a:t>
            </a:r>
            <a:r>
              <a:rPr lang="en-US" altLang="zh-CN" sz="2400" dirty="0"/>
              <a:t>C</a:t>
            </a:r>
            <a:r>
              <a:rPr lang="zh-CN" altLang="en-US" sz="2400" dirty="0"/>
              <a:t>编译程序支持附加关键字。</a:t>
            </a:r>
            <a:r>
              <a:rPr lang="en-US" altLang="zh-CN" sz="2400" dirty="0"/>
              <a:t>C</a:t>
            </a:r>
            <a:r>
              <a:rPr lang="zh-CN" altLang="en-US" sz="2400" dirty="0"/>
              <a:t>有</a:t>
            </a:r>
            <a:r>
              <a:rPr lang="en-US" altLang="zh-CN" sz="2400" dirty="0"/>
              <a:t>40</a:t>
            </a:r>
            <a:r>
              <a:rPr lang="zh-CN" altLang="en-US" sz="2400" dirty="0"/>
              <a:t>个标准的操作符，除</a:t>
            </a:r>
            <a:r>
              <a:rPr lang="en-US" altLang="zh-CN" sz="2400" dirty="0" err="1"/>
              <a:t>sizeof</a:t>
            </a:r>
            <a:r>
              <a:rPr lang="zh-CN" altLang="en-US" sz="2400" dirty="0"/>
              <a:t>外，其它操作符都是简短的符号序列。</a:t>
            </a:r>
          </a:p>
          <a:p>
            <a:pPr eaLnBrk="1" hangingPunct="1">
              <a:lnSpc>
                <a:spcPct val="80000"/>
              </a:lnSpc>
              <a:defRPr/>
            </a:pPr>
            <a:r>
              <a:rPr lang="zh-CN" altLang="en-US" b="1" dirty="0">
                <a:solidFill>
                  <a:srgbClr val="FF0000"/>
                </a:solidFill>
              </a:rPr>
              <a:t>灵活</a:t>
            </a:r>
          </a:p>
          <a:p>
            <a:pPr lvl="1" eaLnBrk="1" hangingPunct="1">
              <a:lnSpc>
                <a:spcPct val="80000"/>
              </a:lnSpc>
              <a:defRPr/>
            </a:pPr>
            <a:r>
              <a:rPr lang="zh-CN" altLang="en-US" sz="2400" dirty="0"/>
              <a:t>提供了程序设计中的基本描述能力和灵活的机制，兼具高级语言和低级语言的特点，适用范围光</a:t>
            </a:r>
          </a:p>
        </p:txBody>
      </p:sp>
      <p:sp>
        <p:nvSpPr>
          <p:cNvPr id="2" name="Slide Number Placeholder 1">
            <a:extLst>
              <a:ext uri="{FF2B5EF4-FFF2-40B4-BE49-F238E27FC236}">
                <a16:creationId xmlns:a16="http://schemas.microsoft.com/office/drawing/2014/main" id="{F7D25C5F-84A8-42DA-A84C-4734A09E3E9D}"/>
              </a:ext>
            </a:extLst>
          </p:cNvPr>
          <p:cNvSpPr>
            <a:spLocks noGrp="1"/>
          </p:cNvSpPr>
          <p:nvPr>
            <p:ph type="sldNum" sz="quarter" idx="12"/>
          </p:nvPr>
        </p:nvSpPr>
        <p:spPr/>
        <p:txBody>
          <a:bodyPr/>
          <a:lstStyle/>
          <a:p>
            <a:fld id="{4598DDAA-4BC0-47E6-98AA-032E6537915F}" type="slidenum">
              <a:rPr lang="zh-CN" altLang="en-US" smtClean="0"/>
              <a:pPr/>
              <a:t>7</a:t>
            </a:fld>
            <a:endParaRPr lang="en-US" altLang="zh-CN"/>
          </a:p>
        </p:txBody>
      </p:sp>
    </p:spTree>
    <p:extLst>
      <p:ext uri="{BB962C8B-B14F-4D97-AF65-F5344CB8AC3E}">
        <p14:creationId xmlns:p14="http://schemas.microsoft.com/office/powerpoint/2010/main" val="78949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defRPr/>
            </a:pPr>
            <a:r>
              <a:rPr lang="en-US" altLang="zh-CN" dirty="0"/>
              <a:t>C</a:t>
            </a:r>
            <a:r>
              <a:rPr lang="zh-CN" altLang="en-US" dirty="0"/>
              <a:t>语言特点（续）</a:t>
            </a:r>
          </a:p>
        </p:txBody>
      </p:sp>
      <p:sp>
        <p:nvSpPr>
          <p:cNvPr id="294915" name="Rectangle 3"/>
          <p:cNvSpPr>
            <a:spLocks noGrp="1" noChangeArrowheads="1"/>
          </p:cNvSpPr>
          <p:nvPr>
            <p:ph idx="1"/>
          </p:nvPr>
        </p:nvSpPr>
        <p:spPr/>
        <p:txBody>
          <a:bodyPr/>
          <a:lstStyle/>
          <a:p>
            <a:pPr eaLnBrk="1" hangingPunct="1">
              <a:defRPr/>
            </a:pPr>
            <a:r>
              <a:rPr lang="zh-CN" altLang="en-US" sz="3600" b="1" dirty="0">
                <a:solidFill>
                  <a:srgbClr val="FF0000"/>
                </a:solidFill>
              </a:rPr>
              <a:t>结构化</a:t>
            </a:r>
          </a:p>
          <a:p>
            <a:pPr lvl="1" eaLnBrk="1" hangingPunct="1">
              <a:defRPr/>
            </a:pPr>
            <a:r>
              <a:rPr lang="en-US" altLang="zh-CN" dirty="0"/>
              <a:t>C</a:t>
            </a:r>
            <a:r>
              <a:rPr lang="zh-CN" altLang="en-US" dirty="0"/>
              <a:t>有一套用于判别（</a:t>
            </a:r>
            <a:r>
              <a:rPr lang="en-US" altLang="zh-CN" dirty="0"/>
              <a:t>if</a:t>
            </a:r>
            <a:r>
              <a:rPr lang="zh-CN" altLang="en-US" dirty="0"/>
              <a:t>，</a:t>
            </a:r>
            <a:r>
              <a:rPr lang="en-US" altLang="zh-CN" dirty="0"/>
              <a:t>switch</a:t>
            </a:r>
            <a:r>
              <a:rPr lang="zh-CN" altLang="en-US" dirty="0"/>
              <a:t>）和迭代（</a:t>
            </a:r>
            <a:r>
              <a:rPr lang="en-US" altLang="zh-CN" dirty="0"/>
              <a:t>for</a:t>
            </a:r>
            <a:r>
              <a:rPr lang="zh-CN" altLang="en-US" dirty="0"/>
              <a:t>，</a:t>
            </a:r>
            <a:r>
              <a:rPr lang="en-US" altLang="zh-CN" dirty="0"/>
              <a:t>while</a:t>
            </a:r>
            <a:r>
              <a:rPr lang="zh-CN" altLang="en-US" dirty="0"/>
              <a:t>，</a:t>
            </a:r>
            <a:r>
              <a:rPr lang="en-US" altLang="zh-CN" dirty="0"/>
              <a:t>do-while</a:t>
            </a:r>
            <a:r>
              <a:rPr lang="zh-CN" altLang="en-US" dirty="0"/>
              <a:t>）的结构化程序设计语句。</a:t>
            </a:r>
          </a:p>
          <a:p>
            <a:pPr eaLnBrk="1" hangingPunct="1">
              <a:defRPr/>
            </a:pPr>
            <a:r>
              <a:rPr lang="zh-CN" altLang="en-US" sz="3600" b="1" dirty="0">
                <a:solidFill>
                  <a:srgbClr val="FF0000"/>
                </a:solidFill>
              </a:rPr>
              <a:t>可移植</a:t>
            </a:r>
          </a:p>
          <a:p>
            <a:pPr lvl="1" eaLnBrk="1" hangingPunct="1">
              <a:defRPr/>
            </a:pPr>
            <a:r>
              <a:rPr lang="zh-CN" altLang="en-US" dirty="0"/>
              <a:t>程序可移植性好</a:t>
            </a:r>
            <a:r>
              <a:rPr lang="en-US" altLang="zh-CN" dirty="0"/>
              <a:t>(</a:t>
            </a:r>
            <a:r>
              <a:rPr lang="zh-CN" altLang="en-US" dirty="0"/>
              <a:t>与汇编语言比</a:t>
            </a:r>
            <a:r>
              <a:rPr lang="en-US" altLang="zh-CN" dirty="0"/>
              <a:t>)</a:t>
            </a:r>
            <a:r>
              <a:rPr lang="zh-CN" altLang="en-US" dirty="0"/>
              <a:t>。基本上不做修改就能用于各种型号的计算机和各种操作系统。</a:t>
            </a:r>
          </a:p>
          <a:p>
            <a:pPr eaLnBrk="1" hangingPunct="1">
              <a:defRPr/>
            </a:pPr>
            <a:endParaRPr lang="zh-CN" altLang="en-US" dirty="0"/>
          </a:p>
        </p:txBody>
      </p:sp>
      <p:sp>
        <p:nvSpPr>
          <p:cNvPr id="2" name="Slide Number Placeholder 1">
            <a:extLst>
              <a:ext uri="{FF2B5EF4-FFF2-40B4-BE49-F238E27FC236}">
                <a16:creationId xmlns:a16="http://schemas.microsoft.com/office/drawing/2014/main" id="{3CF2F25F-DE7B-47E8-AFE9-F7976C1F2548}"/>
              </a:ext>
            </a:extLst>
          </p:cNvPr>
          <p:cNvSpPr>
            <a:spLocks noGrp="1"/>
          </p:cNvSpPr>
          <p:nvPr>
            <p:ph type="sldNum" sz="quarter" idx="12"/>
          </p:nvPr>
        </p:nvSpPr>
        <p:spPr/>
        <p:txBody>
          <a:bodyPr/>
          <a:lstStyle/>
          <a:p>
            <a:fld id="{4598DDAA-4BC0-47E6-98AA-032E6537915F}" type="slidenum">
              <a:rPr lang="zh-CN" altLang="en-US" smtClean="0"/>
              <a:pPr/>
              <a:t>8</a:t>
            </a:fld>
            <a:endParaRPr lang="en-US" altLang="zh-CN"/>
          </a:p>
        </p:txBody>
      </p:sp>
    </p:spTree>
    <p:extLst>
      <p:ext uri="{BB962C8B-B14F-4D97-AF65-F5344CB8AC3E}">
        <p14:creationId xmlns:p14="http://schemas.microsoft.com/office/powerpoint/2010/main" val="411087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defRPr/>
            </a:pPr>
            <a:r>
              <a:rPr lang="en-US" altLang="zh-CN"/>
              <a:t>C</a:t>
            </a:r>
            <a:r>
              <a:rPr lang="zh-CN" altLang="en-US"/>
              <a:t>语言学习的关键</a:t>
            </a:r>
          </a:p>
        </p:txBody>
      </p:sp>
      <p:sp>
        <p:nvSpPr>
          <p:cNvPr id="296963" name="Rectangle 3"/>
          <p:cNvSpPr>
            <a:spLocks noGrp="1" noChangeArrowheads="1"/>
          </p:cNvSpPr>
          <p:nvPr>
            <p:ph idx="1"/>
          </p:nvPr>
        </p:nvSpPr>
        <p:spPr>
          <a:xfrm>
            <a:off x="539750" y="1844675"/>
            <a:ext cx="7918450" cy="4537075"/>
          </a:xfrm>
        </p:spPr>
        <p:txBody>
          <a:bodyPr/>
          <a:lstStyle/>
          <a:p>
            <a:pPr eaLnBrk="1" hangingPunct="1">
              <a:defRPr/>
            </a:pPr>
            <a:r>
              <a:rPr lang="en-US" altLang="zh-CN"/>
              <a:t>C</a:t>
            </a:r>
            <a:r>
              <a:rPr lang="zh-CN" altLang="en-US"/>
              <a:t>语言核心部分规模较小，许多功能是通过函数来实现的。</a:t>
            </a:r>
          </a:p>
          <a:p>
            <a:pPr eaLnBrk="1" hangingPunct="1">
              <a:defRPr/>
            </a:pPr>
            <a:r>
              <a:rPr lang="en-US" altLang="zh-CN"/>
              <a:t>C</a:t>
            </a:r>
            <a:r>
              <a:rPr lang="zh-CN" altLang="en-US"/>
              <a:t>语言函数极为丰富，是熟练运用</a:t>
            </a:r>
            <a:r>
              <a:rPr lang="en-US" altLang="zh-CN"/>
              <a:t>C</a:t>
            </a:r>
            <a:r>
              <a:rPr lang="zh-CN" altLang="en-US"/>
              <a:t>语言的关键。</a:t>
            </a:r>
          </a:p>
        </p:txBody>
      </p:sp>
      <p:sp>
        <p:nvSpPr>
          <p:cNvPr id="2" name="Slide Number Placeholder 1">
            <a:extLst>
              <a:ext uri="{FF2B5EF4-FFF2-40B4-BE49-F238E27FC236}">
                <a16:creationId xmlns:a16="http://schemas.microsoft.com/office/drawing/2014/main" id="{8541279F-3CEB-45B7-9B87-79211D8AB53A}"/>
              </a:ext>
            </a:extLst>
          </p:cNvPr>
          <p:cNvSpPr>
            <a:spLocks noGrp="1"/>
          </p:cNvSpPr>
          <p:nvPr>
            <p:ph type="sldNum" sz="quarter" idx="12"/>
          </p:nvPr>
        </p:nvSpPr>
        <p:spPr/>
        <p:txBody>
          <a:bodyPr/>
          <a:lstStyle/>
          <a:p>
            <a:fld id="{4598DDAA-4BC0-47E6-98AA-032E6537915F}" type="slidenum">
              <a:rPr lang="zh-CN" altLang="en-US" smtClean="0"/>
              <a:pPr/>
              <a:t>9</a:t>
            </a:fld>
            <a:endParaRPr lang="en-US" altLang="zh-CN"/>
          </a:p>
        </p:txBody>
      </p:sp>
    </p:spTree>
    <p:extLst>
      <p:ext uri="{BB962C8B-B14F-4D97-AF65-F5344CB8AC3E}">
        <p14:creationId xmlns:p14="http://schemas.microsoft.com/office/powerpoint/2010/main" val="246414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5658</TotalTime>
  <Words>2987</Words>
  <Application>Microsoft Office PowerPoint</Application>
  <PresentationFormat>On-screen Show (4:3)</PresentationFormat>
  <Paragraphs>569</Paragraphs>
  <Slides>61</Slides>
  <Notes>11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6" baseType="lpstr">
      <vt:lpstr>宋体</vt:lpstr>
      <vt:lpstr>方正姚体</vt:lpstr>
      <vt:lpstr>楷体</vt:lpstr>
      <vt:lpstr>黑体</vt:lpstr>
      <vt:lpstr>Arial</vt:lpstr>
      <vt:lpstr>Calibri</vt:lpstr>
      <vt:lpstr>Cambria Math</vt:lpstr>
      <vt:lpstr>Garamond</vt:lpstr>
      <vt:lpstr>Rockwell</vt:lpstr>
      <vt:lpstr>Rockwell Condensed</vt:lpstr>
      <vt:lpstr>Tahoma</vt:lpstr>
      <vt:lpstr>Times New Roman</vt:lpstr>
      <vt:lpstr>Wingdings</vt:lpstr>
      <vt:lpstr>Wood Type</vt:lpstr>
      <vt:lpstr>Equation</vt:lpstr>
      <vt:lpstr>第2讲 最简单的程序</vt:lpstr>
      <vt:lpstr>学习目标与内容</vt:lpstr>
      <vt:lpstr>程序设计语言的发展</vt:lpstr>
      <vt:lpstr>机器语言</vt:lpstr>
      <vt:lpstr>机器指令</vt:lpstr>
      <vt:lpstr>汇编语言</vt:lpstr>
      <vt:lpstr>C语言的特点</vt:lpstr>
      <vt:lpstr>C语言特点（续）</vt:lpstr>
      <vt:lpstr>C语言学习的关键</vt:lpstr>
      <vt:lpstr>C语言库函数</vt:lpstr>
      <vt:lpstr>1.3  C/C++程序的开发过程</vt:lpstr>
      <vt:lpstr>IDE推荐</vt:lpstr>
      <vt:lpstr>C/C++程序生成、调试和运行</vt:lpstr>
      <vt:lpstr>PowerPoint Presentation</vt:lpstr>
      <vt:lpstr>C/C++程序的基本结构</vt:lpstr>
      <vt:lpstr>PowerPoint Presentation</vt:lpstr>
      <vt:lpstr>PowerPoint Presentation</vt:lpstr>
      <vt:lpstr>PowerPoint Presentation</vt:lpstr>
      <vt:lpstr>PowerPoint Presentation</vt:lpstr>
      <vt:lpstr>PowerPoint Presentation</vt:lpstr>
      <vt:lpstr>程序的基本结构</vt:lpstr>
      <vt:lpstr>简单的计算器</vt:lpstr>
      <vt:lpstr>PowerPoint Presentation</vt:lpstr>
      <vt:lpstr>程序说明</vt:lpstr>
      <vt:lpstr>程序说明（续）</vt:lpstr>
      <vt:lpstr>程序说明（续）</vt:lpstr>
      <vt:lpstr>输出流对象COUT</vt:lpstr>
      <vt:lpstr>PowerPoint Presentation</vt:lpstr>
      <vt:lpstr>PowerPoint Presentation</vt:lpstr>
      <vt:lpstr>输入流对象Cin</vt:lpstr>
      <vt:lpstr>PowerPoint Presentation</vt:lpstr>
      <vt:lpstr>PowerPoint Presentation</vt:lpstr>
      <vt:lpstr>注释及其重要性</vt:lpstr>
      <vt:lpstr>注释的内容</vt:lpstr>
      <vt:lpstr>PowerPoint Presentation</vt:lpstr>
      <vt:lpstr>程序说明（注释）</vt:lpstr>
      <vt:lpstr>预编译命令</vt:lpstr>
      <vt:lpstr>主函数</vt:lpstr>
      <vt:lpstr>PowerPoint Presentation</vt:lpstr>
      <vt:lpstr>声明部分</vt:lpstr>
      <vt:lpstr>执行部分</vt:lpstr>
      <vt:lpstr>变量的基本概念</vt:lpstr>
      <vt:lpstr>C/C++ 关键字</vt:lpstr>
      <vt:lpstr>变量的数据类型</vt:lpstr>
      <vt:lpstr>算法运算符</vt:lpstr>
      <vt:lpstr>数学函数</vt:lpstr>
      <vt:lpstr>1.求绝对值函数</vt:lpstr>
      <vt:lpstr>2.正弦函数</vt:lpstr>
      <vt:lpstr>3.反正弦函数</vt:lpstr>
      <vt:lpstr>4.余弦函数</vt:lpstr>
      <vt:lpstr>5.反余弦函数</vt:lpstr>
      <vt:lpstr>6.正切函数</vt:lpstr>
      <vt:lpstr>7.反正切函数</vt:lpstr>
      <vt:lpstr>8.计算e^x函数</vt:lpstr>
      <vt:lpstr>9.计算lnx函数</vt:lpstr>
      <vt:lpstr>10.计算〖log〗_10^x函数</vt:lpstr>
      <vt:lpstr>11.计算x^y函数</vt:lpstr>
      <vt:lpstr>12.计算不大于自变量x的整数值函数</vt:lpstr>
      <vt:lpstr>11.计算√x函数</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Pebble</dc:creator>
  <cp:lastModifiedBy>Sun Hui</cp:lastModifiedBy>
  <cp:revision>587</cp:revision>
  <dcterms:created xsi:type="dcterms:W3CDTF">1601-01-01T00:00:00Z</dcterms:created>
  <dcterms:modified xsi:type="dcterms:W3CDTF">2018-09-25T15:17:03Z</dcterms:modified>
</cp:coreProperties>
</file>