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64" r:id="rId1"/>
  </p:sldMasterIdLst>
  <p:notesMasterIdLst>
    <p:notesMasterId r:id="rId45"/>
  </p:notesMasterIdLst>
  <p:handoutMasterIdLst>
    <p:handoutMasterId r:id="rId46"/>
  </p:handoutMasterIdLst>
  <p:sldIdLst>
    <p:sldId id="440" r:id="rId2"/>
    <p:sldId id="575" r:id="rId3"/>
    <p:sldId id="561" r:id="rId4"/>
    <p:sldId id="562" r:id="rId5"/>
    <p:sldId id="563" r:id="rId6"/>
    <p:sldId id="592" r:id="rId7"/>
    <p:sldId id="564" r:id="rId8"/>
    <p:sldId id="565" r:id="rId9"/>
    <p:sldId id="606" r:id="rId10"/>
    <p:sldId id="605" r:id="rId11"/>
    <p:sldId id="566" r:id="rId12"/>
    <p:sldId id="593" r:id="rId13"/>
    <p:sldId id="589" r:id="rId14"/>
    <p:sldId id="568" r:id="rId15"/>
    <p:sldId id="607" r:id="rId16"/>
    <p:sldId id="783" r:id="rId17"/>
    <p:sldId id="569" r:id="rId18"/>
    <p:sldId id="570" r:id="rId19"/>
    <p:sldId id="571" r:id="rId20"/>
    <p:sldId id="572" r:id="rId21"/>
    <p:sldId id="594" r:id="rId22"/>
    <p:sldId id="595" r:id="rId23"/>
    <p:sldId id="596" r:id="rId24"/>
    <p:sldId id="597" r:id="rId25"/>
    <p:sldId id="598" r:id="rId26"/>
    <p:sldId id="599" r:id="rId27"/>
    <p:sldId id="600" r:id="rId28"/>
    <p:sldId id="601" r:id="rId29"/>
    <p:sldId id="602" r:id="rId30"/>
    <p:sldId id="603" r:id="rId31"/>
    <p:sldId id="785" r:id="rId32"/>
    <p:sldId id="784" r:id="rId33"/>
    <p:sldId id="834" r:id="rId34"/>
    <p:sldId id="836" r:id="rId35"/>
    <p:sldId id="837" r:id="rId36"/>
    <p:sldId id="838" r:id="rId37"/>
    <p:sldId id="839" r:id="rId38"/>
    <p:sldId id="840" r:id="rId39"/>
    <p:sldId id="841" r:id="rId40"/>
    <p:sldId id="858" r:id="rId41"/>
    <p:sldId id="842" r:id="rId42"/>
    <p:sldId id="843" r:id="rId43"/>
    <p:sldId id="604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030"/>
    <a:srgbClr val="2B3895"/>
    <a:srgbClr val="4F8927"/>
    <a:srgbClr val="FF3300"/>
    <a:srgbClr val="FF9933"/>
    <a:srgbClr val="FFFF00"/>
    <a:srgbClr val="CC00CC"/>
    <a:srgbClr val="FF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7" autoAdjust="0"/>
    <p:restoredTop sz="82065" autoAdjust="0"/>
  </p:normalViewPr>
  <p:slideViewPr>
    <p:cSldViewPr snapToObjects="1">
      <p:cViewPr varScale="1">
        <p:scale>
          <a:sx n="89" d="100"/>
          <a:sy n="89" d="100"/>
        </p:scale>
        <p:origin x="11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7B77613-8B2E-431A-8A48-D9360CFEC4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5A912DE-2C17-49C6-AB57-D1F00EF84C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79154A31-227A-478E-B216-13CA82A1317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D72C9451-310E-41D5-9173-DDD2AC2673F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67B67B-F0D4-4049-AFD4-322444EE1E6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5361AF7-E559-4187-B973-5181658B71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2C065E1-B3F6-49B0-A401-4744C8EF18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F760BD0D-DD8E-49DC-828F-7406E7A1CF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F6284003-9777-4165-A9BF-36D5334869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13FB547B-BACE-4743-972D-B34AB559A4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1" name="Rectangle 7">
            <a:extLst>
              <a:ext uri="{FF2B5EF4-FFF2-40B4-BE49-F238E27FC236}">
                <a16:creationId xmlns:a16="http://schemas.microsoft.com/office/drawing/2014/main" id="{426AC062-3EA3-4367-985A-FCC2044A7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9E12BC-05D8-4320-BDA9-523357A1B36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36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DBC03B6B-CCB3-4F3E-8231-67F69DEC69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8D1A4F2-E13B-4666-BEDF-4D649EFC64C6}" type="slidenum">
              <a:rPr lang="zh-CN" altLang="en-US" smtClean="0">
                <a:latin typeface="Tahoma" panose="020B0604030504040204" pitchFamily="34" charset="0"/>
              </a:rPr>
              <a:pPr eaLnBrk="1" hangingPunct="1">
                <a:defRPr/>
              </a:pPr>
              <a:t>30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7C250B99-5FDC-425C-81C8-D4F6452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C5897ED7-83B7-4FCC-9F05-68BA29EA3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sz="8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</a:t>
            </a:r>
            <a:r>
              <a:rPr kumimoji="0" lang="zh-CN" altLang="en-US" sz="800" dirty="0">
                <a:latin typeface="宋体" pitchFamily="2" charset="-122"/>
              </a:rPr>
              <a:t>如再用赋值语句给</a:t>
            </a:r>
            <a:r>
              <a:rPr kumimoji="0" lang="en-US" altLang="zh-CN" sz="800" dirty="0">
                <a:latin typeface="宋体" pitchFamily="2" charset="-122"/>
              </a:rPr>
              <a:t>PRICE</a:t>
            </a:r>
            <a:r>
              <a:rPr kumimoji="0" lang="zh-CN" altLang="en-US" sz="800" dirty="0">
                <a:latin typeface="宋体" pitchFamily="2" charset="-122"/>
              </a:rPr>
              <a:t>赋值是错误的。</a:t>
            </a:r>
          </a:p>
          <a:p>
            <a:pPr eaLnBrk="1" hangingPunct="1">
              <a:defRPr/>
            </a:pPr>
            <a:r>
              <a:rPr kumimoji="0" lang="zh-CN" altLang="en-US" sz="800" dirty="0">
                <a:latin typeface="宋体" pitchFamily="2" charset="-122"/>
              </a:rPr>
              <a:t>    </a:t>
            </a:r>
            <a:r>
              <a:rPr kumimoji="0" lang="en-US" altLang="zh-CN" sz="800" dirty="0">
                <a:latin typeface="宋体" pitchFamily="2" charset="-122"/>
              </a:rPr>
              <a:t>PRICE=40;     /* </a:t>
            </a:r>
            <a:r>
              <a:rPr kumimoji="0" lang="zh-CN" altLang="en-US" sz="800" dirty="0">
                <a:latin typeface="宋体" pitchFamily="2" charset="-122"/>
              </a:rPr>
              <a:t>错误，不能给符号常量赋值。</a:t>
            </a:r>
          </a:p>
        </p:txBody>
      </p:sp>
    </p:spTree>
    <p:extLst>
      <p:ext uri="{BB962C8B-B14F-4D97-AF65-F5344CB8AC3E}">
        <p14:creationId xmlns:p14="http://schemas.microsoft.com/office/powerpoint/2010/main" val="70694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6D72F9B-ABAE-4C8B-9EBD-838D05372C3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7880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9CB4-FA10-479C-BC97-09E0441E044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54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D4F5-2646-4F20-BCE8-56C61845194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132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DC657-BB46-4EF7-9D66-BFB8C6F8FE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487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66800" y="304800"/>
            <a:ext cx="75438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5B8FE-ED44-4771-BB53-0D0766575E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771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35C5-2957-489B-A110-DFC1C032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AFE1-67DC-4947-A603-B8ECFAAE297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D71C9-3C51-4156-B30D-42C44A7C164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A82925-231E-4D5B-B54D-8325D51CF9D4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A291F7-46B7-479F-B88B-01575CDB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2E51B9-5D7A-42AE-B0E6-16450336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0918F9-D995-4683-84A0-F5BEAA2F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7BC9CA9-E2D1-4E24-80D1-A26993A6C8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471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5C0F4-54F4-4069-8E06-2B5A7B7B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A08D-863A-4500-818B-6C7EA6EE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ACC7-4A96-44A7-9DFA-61F9AF2D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3331E-9E9C-446F-8FAA-C105E8DA2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52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40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51EAF42-C692-4271-8CB7-3D9B314629A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55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7807-1CD1-4C8F-BC58-ADC906E5531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71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CAF3-E2D2-4940-A292-2D0D058A64A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27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BB52-A85C-44ED-91A4-8B375DCF5DC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21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0EDE-010D-4A31-AB2B-52BB66DE7FC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5091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347C-6A16-4574-8A7E-A980AA1018F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929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E0FF-99E1-4520-A5CF-31D6DF1B2E9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4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43A8ECF-4252-4AAC-B16E-73F7A731E32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04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7" r:id="rId12"/>
    <p:sldLayoutId id="2147483978" r:id="rId13"/>
    <p:sldLayoutId id="2147483979" r:id="rId14"/>
    <p:sldLayoutId id="21474839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wmf"/><Relationship Id="rId26" Type="http://schemas.openxmlformats.org/officeDocument/2006/relationships/oleObject" Target="../embeddings/oleObject15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28" Type="http://schemas.openxmlformats.org/officeDocument/2006/relationships/oleObject" Target="../embeddings/oleObject17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/>
              <a:t>第</a:t>
            </a:r>
            <a:r>
              <a:rPr lang="en-US" altLang="zh-CN" sz="6000" dirty="0"/>
              <a:t>3</a:t>
            </a:r>
            <a:r>
              <a:rPr lang="zh-CN" altLang="en-US" sz="6000" dirty="0"/>
              <a:t>讲 变量、数据类型</a:t>
            </a:r>
            <a:endParaRPr lang="en-US" sz="6000" dirty="0"/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99BF4067-A3B7-4606-8EAF-2C776E014ADA}"/>
              </a:ext>
            </a:extLst>
          </p:cNvPr>
          <p:cNvSpPr txBox="1">
            <a:spLocks/>
          </p:cNvSpPr>
          <p:nvPr/>
        </p:nvSpPr>
        <p:spPr>
          <a:xfrm>
            <a:off x="802386" y="4389120"/>
            <a:ext cx="6577926" cy="163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200"/>
              <a:t>授课教师：孙 辉        </a:t>
            </a:r>
          </a:p>
          <a:p>
            <a:pPr>
              <a:defRPr/>
            </a:pPr>
            <a:r>
              <a:rPr lang="zh-CN" altLang="en-US" sz="2200"/>
              <a:t>上课地点：</a:t>
            </a:r>
            <a:r>
              <a:rPr lang="en-US" altLang="zh-CN" sz="2200"/>
              <a:t>3102</a:t>
            </a:r>
            <a:endParaRPr lang="zh-CN" altLang="en-US" sz="2200"/>
          </a:p>
          <a:p>
            <a:pPr>
              <a:defRPr/>
            </a:pPr>
            <a:r>
              <a:rPr lang="zh-CN" altLang="en-US" sz="2200"/>
              <a:t>上机实验：理工配楼</a:t>
            </a:r>
            <a:r>
              <a:rPr lang="en-US" altLang="zh-CN" sz="2200"/>
              <a:t>2</a:t>
            </a:r>
            <a:r>
              <a:rPr lang="zh-CN" altLang="en-US" sz="2200"/>
              <a:t>层机房</a:t>
            </a:r>
            <a:r>
              <a:rPr lang="en-US" altLang="zh-CN" sz="2200"/>
              <a:t>205B</a:t>
            </a:r>
            <a:r>
              <a:rPr lang="zh-CN" altLang="en-US" sz="2200"/>
              <a:t>、</a:t>
            </a:r>
            <a:r>
              <a:rPr lang="en-US" altLang="zh-CN" sz="2200"/>
              <a:t>206B</a:t>
            </a:r>
            <a:r>
              <a:rPr lang="zh-CN" altLang="en-US" sz="2200"/>
              <a:t>机房</a:t>
            </a:r>
            <a:endParaRPr lang="en-US" altLang="zh-CN" sz="2200"/>
          </a:p>
          <a:p>
            <a:pPr>
              <a:defRPr/>
            </a:pPr>
            <a:r>
              <a:rPr lang="zh-CN" altLang="en-US" sz="2200"/>
              <a:t>上机时间：周三</a:t>
            </a:r>
            <a:r>
              <a:rPr lang="en-US" altLang="zh-CN" sz="2200"/>
              <a:t>18:00-21:00</a:t>
            </a:r>
          </a:p>
          <a:p>
            <a:pPr>
              <a:defRPr/>
            </a:pPr>
            <a:endParaRPr lang="zh-CN" altLang="en-US"/>
          </a:p>
          <a:p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771522B-FB03-4A40-8358-7466FB0C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95" y="6101930"/>
            <a:ext cx="1872208" cy="44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91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51CF-44CE-4F56-9166-3B126C44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基本数据类型总结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7110-3ABF-44B9-82AB-FD38E7EE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365104"/>
            <a:ext cx="7772400" cy="1807096"/>
          </a:xfrm>
        </p:spPr>
        <p:txBody>
          <a:bodyPr/>
          <a:lstStyle/>
          <a:p>
            <a:pPr lvl="1">
              <a:spcBef>
                <a:spcPts val="2400"/>
              </a:spcBef>
            </a:pPr>
            <a:r>
              <a:rPr lang="zh-CN" altLang="en-US" sz="2400" dirty="0"/>
              <a:t>有符号</a:t>
            </a:r>
            <a:r>
              <a:rPr lang="en-US" altLang="zh-CN" sz="2400" dirty="0"/>
              <a:t>(signed)</a:t>
            </a:r>
            <a:r>
              <a:rPr lang="zh-CN" altLang="en-US" sz="2400" dirty="0"/>
              <a:t>与无符号</a:t>
            </a:r>
            <a:r>
              <a:rPr lang="en-US" altLang="zh-CN" sz="2400" dirty="0"/>
              <a:t>(unsigned)</a:t>
            </a:r>
            <a:r>
              <a:rPr lang="zh-CN" altLang="en-US" sz="2400" dirty="0"/>
              <a:t>的区分</a:t>
            </a:r>
            <a:endParaRPr lang="en-US" altLang="en-US" sz="2400" dirty="0">
              <a:ea typeface="华文中宋" panose="02010600040101010101" pitchFamily="2" charset="-122"/>
            </a:endParaRPr>
          </a:p>
          <a:p>
            <a:pPr lvl="1"/>
            <a:r>
              <a:rPr lang="zh-CN" altLang="en-US" sz="2400" dirty="0"/>
              <a:t>表示整数使用</a:t>
            </a:r>
            <a:r>
              <a:rPr lang="en-US" altLang="zh-CN" sz="2400" dirty="0"/>
              <a:t>int,</a:t>
            </a:r>
            <a:r>
              <a:rPr lang="zh-CN" altLang="en-US" sz="2400" dirty="0"/>
              <a:t> </a:t>
            </a:r>
            <a:r>
              <a:rPr lang="en-US" altLang="zh-CN" sz="2400" dirty="0"/>
              <a:t>short,</a:t>
            </a:r>
            <a:r>
              <a:rPr lang="zh-CN" altLang="en-US" sz="2400" dirty="0"/>
              <a:t> </a:t>
            </a:r>
            <a:r>
              <a:rPr lang="en-US" altLang="zh-CN" sz="2400" dirty="0"/>
              <a:t>long</a:t>
            </a:r>
            <a:r>
              <a:rPr lang="zh-CN" altLang="en-US" sz="2400" dirty="0"/>
              <a:t>三种类型</a:t>
            </a:r>
            <a:endParaRPr lang="en-US" altLang="zh-CN" sz="2400" dirty="0"/>
          </a:p>
          <a:p>
            <a:pPr lvl="1"/>
            <a:r>
              <a:rPr lang="zh-CN" altLang="en-US" sz="2400" dirty="0"/>
              <a:t>表示实数使用</a:t>
            </a:r>
            <a:r>
              <a:rPr lang="en-US" altLang="zh-CN" sz="2400" dirty="0"/>
              <a:t>float,</a:t>
            </a:r>
            <a:r>
              <a:rPr lang="zh-CN" altLang="en-US" sz="2400" dirty="0"/>
              <a:t> </a:t>
            </a:r>
            <a:r>
              <a:rPr lang="en-US" altLang="zh-CN" sz="2400" dirty="0"/>
              <a:t>double</a:t>
            </a:r>
            <a:r>
              <a:rPr lang="zh-CN" altLang="en-US" sz="2400" dirty="0"/>
              <a:t>两种类型</a:t>
            </a:r>
            <a:endParaRPr lang="en-US" altLang="zh-CN" sz="2400" dirty="0"/>
          </a:p>
          <a:p>
            <a:pPr lvl="1"/>
            <a:r>
              <a:rPr lang="zh-CN" altLang="en-US" sz="2400" dirty="0"/>
              <a:t>表示字符使用</a:t>
            </a:r>
            <a:r>
              <a:rPr lang="en-US" altLang="zh-CN" sz="2400" dirty="0"/>
              <a:t>char</a:t>
            </a:r>
            <a:r>
              <a:rPr lang="zh-CN" altLang="en-US" sz="2400" dirty="0"/>
              <a:t>类型</a:t>
            </a:r>
            <a:endParaRPr lang="en-US" altLang="en-US" sz="2400" dirty="0">
              <a:ea typeface="华文中宋" panose="02010600040101010101" pitchFamily="2" charset="-12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CD1DF-F3B2-4A6B-BD16-504369AC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10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A191F-D353-47D8-A912-6D739BE8F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4"/>
          <a:stretch>
            <a:fillRect/>
          </a:stretch>
        </p:blipFill>
        <p:spPr bwMode="auto">
          <a:xfrm>
            <a:off x="652467" y="1844824"/>
            <a:ext cx="74898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89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7EA77-AA03-4E62-8733-D03311F4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B7C5-B5DF-42C0-BCA3-70F872CDF17D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8EBD16E9-D804-4CBA-B847-149ED50AE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非基本数据类型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66FF1799-0651-44D7-A068-60F064E0C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由用户自己定义的数据类型</a:t>
            </a:r>
          </a:p>
          <a:p>
            <a:r>
              <a:rPr lang="zh-CN" altLang="en-US" sz="2800" dirty="0"/>
              <a:t>有以下几种：</a:t>
            </a:r>
          </a:p>
          <a:p>
            <a:pPr lvl="1"/>
            <a:r>
              <a:rPr lang="en-US" altLang="zh-CN" sz="2400" dirty="0"/>
              <a:t>void     </a:t>
            </a:r>
            <a:r>
              <a:rPr lang="zh-CN" altLang="en-US" sz="2400" dirty="0"/>
              <a:t>空类型</a:t>
            </a:r>
          </a:p>
          <a:p>
            <a:pPr lvl="1"/>
            <a:r>
              <a:rPr lang="en-US" altLang="zh-CN" sz="2400" dirty="0"/>
              <a:t>type[ ]       </a:t>
            </a:r>
            <a:r>
              <a:rPr lang="zh-CN" altLang="en-US" sz="2400" dirty="0"/>
              <a:t>数组</a:t>
            </a:r>
          </a:p>
          <a:p>
            <a:pPr lvl="1"/>
            <a:r>
              <a:rPr lang="en-US" altLang="zh-CN" sz="2400" dirty="0"/>
              <a:t>type *        </a:t>
            </a:r>
            <a:r>
              <a:rPr lang="zh-CN" altLang="en-US" sz="2400" dirty="0"/>
              <a:t>指针</a:t>
            </a:r>
          </a:p>
          <a:p>
            <a:pPr lvl="1"/>
            <a:r>
              <a:rPr lang="en-US" altLang="zh-CN" sz="2400" dirty="0"/>
              <a:t>struct         </a:t>
            </a:r>
            <a:r>
              <a:rPr lang="zh-CN" altLang="en-US" sz="2400" dirty="0"/>
              <a:t>结构</a:t>
            </a:r>
          </a:p>
          <a:p>
            <a:pPr lvl="1"/>
            <a:r>
              <a:rPr lang="en-US" altLang="zh-CN" sz="2400" dirty="0"/>
              <a:t>union         </a:t>
            </a:r>
            <a:r>
              <a:rPr lang="zh-CN" altLang="en-US" sz="2400" dirty="0"/>
              <a:t>联合</a:t>
            </a:r>
          </a:p>
          <a:p>
            <a:pPr lvl="1"/>
            <a:r>
              <a:rPr lang="en-US" altLang="zh-CN" sz="2400" dirty="0" err="1"/>
              <a:t>enum</a:t>
            </a:r>
            <a:r>
              <a:rPr lang="en-US" altLang="zh-CN" sz="2400" dirty="0"/>
              <a:t>         </a:t>
            </a:r>
            <a:r>
              <a:rPr lang="zh-CN" altLang="en-US" sz="2400" dirty="0"/>
              <a:t>枚举</a:t>
            </a:r>
          </a:p>
          <a:p>
            <a:pPr lvl="1"/>
            <a:r>
              <a:rPr lang="en-US" altLang="zh-CN" sz="2400" dirty="0"/>
              <a:t>class           </a:t>
            </a:r>
            <a:r>
              <a:rPr lang="zh-CN" altLang="en-US" sz="2400" dirty="0"/>
              <a:t>类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4374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5FA3100-BFCC-4B32-8E20-4F00F9F3AB1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048406E-5ADC-4E73-ABB9-E2F9B9785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0113" y="1981200"/>
            <a:ext cx="75438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>
                <a:solidFill>
                  <a:srgbClr val="6600FF"/>
                </a:solidFill>
              </a:rPr>
              <a:t>常量</a:t>
            </a:r>
            <a:r>
              <a:rPr lang="zh-CN" altLang="en-US"/>
              <a:t>是指在直接给定、程序执行期间不能发生变化的量（数据）。</a:t>
            </a:r>
          </a:p>
          <a:p>
            <a:r>
              <a:rPr lang="zh-CN" altLang="en-US" sz="3600" b="1">
                <a:solidFill>
                  <a:srgbClr val="6600FF"/>
                </a:solidFill>
              </a:rPr>
              <a:t>变量</a:t>
            </a:r>
            <a:r>
              <a:rPr lang="zh-CN" altLang="en-US"/>
              <a:t>是相对于常量而言的，其值可以在程序中改变，实际变量是命名的内存指定单元。</a:t>
            </a:r>
          </a:p>
          <a:p>
            <a:r>
              <a:rPr lang="zh-CN" altLang="en-US"/>
              <a:t>常量和变量均区分为不同类型</a:t>
            </a:r>
          </a:p>
          <a:p>
            <a:endParaRPr lang="zh-CN" altLang="en-US"/>
          </a:p>
        </p:txBody>
      </p:sp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3FC92EB1-538C-4E76-ABA4-34D17BE5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E0D297B-21BA-4507-AB95-BB096AF795E6}" type="slidenum">
              <a:rPr lang="zh-CN" altLang="en-US" sz="1200" smtClean="0">
                <a:latin typeface="Arial" panose="020B0604020202020204" pitchFamily="34" charset="0"/>
              </a:rPr>
              <a:pPr eaLnBrk="1" hangingPunct="1">
                <a:defRPr/>
              </a:pPr>
              <a:t>12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8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B2CE-0596-4C02-8197-60F3415D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声明（定义）变量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7D6A-222D-4B40-87AB-261EAD0F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对变量进行定义，提出合适的精度要求，指出变量的数据类型，目的是为变量分配内存单元</a:t>
            </a:r>
          </a:p>
          <a:p>
            <a:pPr lvl="1"/>
            <a:r>
              <a:rPr lang="zh-CN" altLang="en-US" dirty="0"/>
              <a:t>比如：</a:t>
            </a:r>
            <a:r>
              <a:rPr lang="en-US" altLang="zh-CN" dirty="0" err="1"/>
              <a:t>int</a:t>
            </a:r>
            <a:r>
              <a:rPr lang="en-US" altLang="zh-CN" dirty="0"/>
              <a:t> a = 30;</a:t>
            </a:r>
          </a:p>
          <a:p>
            <a:pPr lvl="1"/>
            <a:r>
              <a:rPr lang="zh-CN" altLang="en-US" dirty="0"/>
              <a:t>定义变量名为“</a:t>
            </a:r>
            <a:r>
              <a:rPr lang="en-US" altLang="zh-CN" dirty="0"/>
              <a:t>a”</a:t>
            </a:r>
            <a:r>
              <a:rPr lang="zh-CN" altLang="en-US" dirty="0"/>
              <a:t>的整型变量，并同时赋初值</a:t>
            </a:r>
          </a:p>
          <a:p>
            <a:pPr lvl="1"/>
            <a:r>
              <a:rPr lang="zh-CN" altLang="en-US" dirty="0"/>
              <a:t>系统会根据这个精度的要求，安排</a:t>
            </a:r>
            <a:r>
              <a:rPr lang="en-US" altLang="zh-CN" dirty="0"/>
              <a:t>4</a:t>
            </a:r>
            <a:r>
              <a:rPr lang="zh-CN" altLang="en-US" dirty="0"/>
              <a:t>个字节的内存单元存放 “</a:t>
            </a:r>
            <a:r>
              <a:rPr lang="en-US" altLang="zh-CN" dirty="0"/>
              <a:t>a” </a:t>
            </a:r>
            <a:r>
              <a:rPr lang="zh-CN" altLang="en-US" dirty="0"/>
              <a:t>变量的整数值。变量名“ </a:t>
            </a:r>
            <a:r>
              <a:rPr lang="en-US" altLang="zh-CN" dirty="0"/>
              <a:t>a” </a:t>
            </a:r>
            <a:r>
              <a:rPr lang="zh-CN" altLang="en-US" dirty="0"/>
              <a:t>是这个内存单元的符号地址</a:t>
            </a:r>
          </a:p>
          <a:p>
            <a:pPr lvl="1"/>
            <a:r>
              <a:rPr lang="zh-CN" altLang="en-US" dirty="0"/>
              <a:t>下图表示变量定义与内存地址的关系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93A28-1E05-481C-8D08-DBECEE3E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55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73BC4D6-8D40-4718-B3EB-59741F8A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4A78-78F5-441F-A428-4BBFA617F6F6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06853" name="Text Box 5">
            <a:extLst>
              <a:ext uri="{FF2B5EF4-FFF2-40B4-BE49-F238E27FC236}">
                <a16:creationId xmlns:a16="http://schemas.microsoft.com/office/drawing/2014/main" id="{1951DB11-58B8-4421-8EC1-AEEFCC5CF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628775"/>
            <a:ext cx="5105400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spcAft>
                <a:spcPct val="30000"/>
              </a:spcAft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变量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</a:p>
          <a:p>
            <a:pPr lvl="2"/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————变量值</a:t>
            </a:r>
          </a:p>
          <a:p>
            <a:pPr lvl="2"/>
            <a:endParaRPr kumimoji="1"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lvl="2"/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内存单元地址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XXXX</a:t>
            </a:r>
            <a:endParaRPr kumimoji="1"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06854" name="Text Box 6">
            <a:extLst>
              <a:ext uri="{FF2B5EF4-FFF2-40B4-BE49-F238E27FC236}">
                <a16:creationId xmlns:a16="http://schemas.microsoft.com/office/drawing/2014/main" id="{336FF507-5E1B-4ACC-80C2-2ED95F194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2251075"/>
            <a:ext cx="1219200" cy="531813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30</a:t>
            </a:r>
          </a:p>
        </p:txBody>
      </p:sp>
      <p:sp>
        <p:nvSpPr>
          <p:cNvPr id="206855" name="Rectangle 7">
            <a:extLst>
              <a:ext uri="{FF2B5EF4-FFF2-40B4-BE49-F238E27FC236}">
                <a16:creationId xmlns:a16="http://schemas.microsoft.com/office/drawing/2014/main" id="{2EB59478-F39D-42AC-AF6C-745BF4986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557588"/>
            <a:ext cx="637222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变量的定义和内存地址的关系</a:t>
            </a:r>
          </a:p>
        </p:txBody>
      </p:sp>
      <p:sp>
        <p:nvSpPr>
          <p:cNvPr id="206856" name="Text Box 8">
            <a:extLst>
              <a:ext uri="{FF2B5EF4-FFF2-40B4-BE49-F238E27FC236}">
                <a16:creationId xmlns:a16="http://schemas.microsoft.com/office/drawing/2014/main" id="{66917CDC-BCDD-4A53-B480-11495F59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4941888"/>
            <a:ext cx="7135813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4F8927"/>
                </a:solidFill>
              </a:rPr>
              <a:t>建立起变量与变量地址的概念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4F8927"/>
                </a:solidFill>
              </a:rPr>
              <a:t>提到变量就想到有一个地址与之联系</a:t>
            </a:r>
          </a:p>
        </p:txBody>
      </p:sp>
    </p:spTree>
    <p:extLst>
      <p:ext uri="{BB962C8B-B14F-4D97-AF65-F5344CB8AC3E}">
        <p14:creationId xmlns:p14="http://schemas.microsoft.com/office/powerpoint/2010/main" val="6085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/>
      <p:bldP spid="206854" grpId="0" animBg="1"/>
      <p:bldP spid="206855" grpId="0"/>
      <p:bldP spid="2068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AB8B06-32BF-483B-AA17-82A84525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432200"/>
          </a:xfrm>
        </p:spPr>
        <p:txBody>
          <a:bodyPr/>
          <a:lstStyle/>
          <a:p>
            <a:r>
              <a:rPr lang="zh-CN" altLang="en-US" dirty="0"/>
              <a:t>变量的命名规则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3D8419-6F19-4C46-8775-6C8365CC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变量名可以包含字母、数字和’</a:t>
            </a:r>
            <a:r>
              <a:rPr lang="en-US" altLang="zh-CN" dirty="0"/>
              <a:t>_’</a:t>
            </a:r>
          </a:p>
          <a:p>
            <a:r>
              <a:rPr lang="zh-CN" altLang="en-US" dirty="0"/>
              <a:t>变量名只能以字母或下划线开头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语言的关键字不能作为变量名</a:t>
            </a:r>
          </a:p>
          <a:p>
            <a:r>
              <a:rPr lang="zh-CN" altLang="en-US" dirty="0"/>
              <a:t>变量名是大小写敏感的</a:t>
            </a:r>
          </a:p>
          <a:p>
            <a:r>
              <a:rPr lang="zh-CN" altLang="en-US" dirty="0"/>
              <a:t>变量在一个函数范围内不能重名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4CB0-968A-4157-B794-9E5B0167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0DC657-BB46-4EF7-9D66-BFB8C6F8FE07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58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E452-4B15-41DD-BC06-988A21C7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小测试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EB3772FC-557F-4970-83DC-1E55E95C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指出下面变量命名的正确性</a:t>
            </a:r>
            <a:endParaRPr lang="en-US" altLang="zh-CN" dirty="0"/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money$owed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total_count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int score2;</a:t>
            </a:r>
          </a:p>
          <a:p>
            <a:pPr lvl="1"/>
            <a:r>
              <a:rPr lang="en-US" altLang="zh-CN" dirty="0"/>
              <a:t>int 2ndscore;</a:t>
            </a:r>
          </a:p>
          <a:p>
            <a:pPr lvl="1"/>
            <a:r>
              <a:rPr lang="en-US" altLang="zh-CN" dirty="0"/>
              <a:t>int long;</a:t>
            </a:r>
          </a:p>
          <a:p>
            <a:pPr lvl="1"/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x,</a:t>
            </a:r>
            <a:r>
              <a:rPr lang="zh-CN" altLang="en-US" dirty="0"/>
              <a:t> </a:t>
            </a:r>
            <a:r>
              <a:rPr lang="en-US" altLang="zh-CN" dirty="0"/>
              <a:t>X;</a:t>
            </a:r>
            <a:r>
              <a:rPr lang="zh-CN" altLang="en-US" dirty="0"/>
              <a:t> 定义了几个变量？</a:t>
            </a:r>
            <a:endParaRPr lang="en-US" altLang="zh-CN" dirty="0"/>
          </a:p>
          <a:p>
            <a:pPr lvl="1"/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40FB6-AB37-45AA-B302-73D9407D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程序设计导论</a:t>
            </a: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31DF71DC-7225-4280-A7BC-101D1B88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9B1AF5-31EC-43F1-8095-1DFB3582DB86}" type="slidenum">
              <a:rPr lang="zh-CN" altLang="en-US" smtClean="0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pPr/>
              <a:t>16</a:t>
            </a:fld>
            <a:endParaRPr lang="en-US" altLang="zh-CN">
              <a:solidFill>
                <a:srgbClr val="B4B1A0"/>
              </a:solidFill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908FA-A423-4050-B8DC-D3DD51BB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3D75-C639-460F-AB83-8855A3E99FFB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3B5A7F57-8E43-4C88-9E92-BE3FAD4B2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变量赋值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2021F99E-9E31-4493-BCB1-C574800BC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c/</a:t>
            </a:r>
            <a:r>
              <a:rPr lang="en-US" altLang="zh-CN" sz="2800" dirty="0" err="1"/>
              <a:t>c++</a:t>
            </a:r>
            <a:r>
              <a:rPr lang="zh-CN" altLang="en-US" sz="2800" dirty="0"/>
              <a:t>中的赋值符号：</a:t>
            </a:r>
            <a:r>
              <a:rPr lang="zh-CN" altLang="en-US" sz="2800" dirty="0">
                <a:latin typeface="Arial" panose="020B0604020202020204" pitchFamily="34" charset="0"/>
              </a:rPr>
              <a:t>“</a:t>
            </a:r>
            <a:r>
              <a:rPr lang="en-US" altLang="zh-CN" sz="2800" dirty="0">
                <a:solidFill>
                  <a:srgbClr val="4F8927"/>
                </a:solidFill>
              </a:rPr>
              <a:t>=</a:t>
            </a:r>
            <a:r>
              <a:rPr lang="zh-CN" altLang="en-US" sz="2800" dirty="0">
                <a:latin typeface="Arial" panose="020B0604020202020204" pitchFamily="34" charset="0"/>
              </a:rPr>
              <a:t>”</a:t>
            </a:r>
            <a:endParaRPr lang="en-US" altLang="zh-CN" sz="2800" dirty="0">
              <a:solidFill>
                <a:srgbClr val="FFFF00"/>
              </a:solidFill>
            </a:endParaRPr>
          </a:p>
          <a:p>
            <a:r>
              <a:rPr lang="zh-CN" altLang="en-US" sz="2800" dirty="0"/>
              <a:t>赋值表达式的格式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0" dirty="0">
                <a:solidFill>
                  <a:schemeClr val="tx2"/>
                </a:solidFill>
                <a:ea typeface="黑体" panose="02010609060101010101" pitchFamily="49" charset="-122"/>
              </a:rPr>
              <a:t>		</a:t>
            </a:r>
            <a:r>
              <a:rPr lang="en-US" altLang="zh-CN" sz="2800" dirty="0">
                <a:solidFill>
                  <a:srgbClr val="4F8927"/>
                </a:solidFill>
                <a:ea typeface="黑体" panose="02010609060101010101" pitchFamily="49" charset="-122"/>
              </a:rPr>
              <a:t>&lt;</a:t>
            </a:r>
            <a:r>
              <a:rPr lang="zh-CN" altLang="en-US" sz="2800" dirty="0">
                <a:solidFill>
                  <a:srgbClr val="4F8927"/>
                </a:solidFill>
                <a:ea typeface="黑体" panose="02010609060101010101" pitchFamily="49" charset="-122"/>
              </a:rPr>
              <a:t>变量</a:t>
            </a:r>
            <a:r>
              <a:rPr lang="en-US" altLang="zh-CN" sz="2800" dirty="0">
                <a:solidFill>
                  <a:srgbClr val="4F8927"/>
                </a:solidFill>
                <a:ea typeface="黑体" panose="02010609060101010101" pitchFamily="49" charset="-122"/>
              </a:rPr>
              <a:t>&gt; = &lt;</a:t>
            </a:r>
            <a:r>
              <a:rPr lang="zh-CN" altLang="en-US" sz="2800" dirty="0">
                <a:solidFill>
                  <a:srgbClr val="4F8927"/>
                </a:solidFill>
                <a:ea typeface="黑体" panose="02010609060101010101" pitchFamily="49" charset="-122"/>
              </a:rPr>
              <a:t>表达式</a:t>
            </a:r>
            <a:r>
              <a:rPr lang="en-US" altLang="zh-CN" sz="2800" dirty="0">
                <a:solidFill>
                  <a:srgbClr val="4F8927"/>
                </a:solidFill>
                <a:ea typeface="黑体" panose="02010609060101010101" pitchFamily="49" charset="-122"/>
              </a:rPr>
              <a:t>&gt;</a:t>
            </a:r>
          </a:p>
          <a:p>
            <a:r>
              <a:rPr lang="zh-CN" altLang="en-US" sz="2800" dirty="0"/>
              <a:t>举例</a:t>
            </a:r>
          </a:p>
          <a:p>
            <a:pPr lvl="1">
              <a:buFontTx/>
              <a:buNone/>
            </a:pPr>
            <a:r>
              <a:rPr lang="en-US" altLang="zh-CN" sz="2400" dirty="0"/>
              <a:t>	</a:t>
            </a:r>
            <a:r>
              <a:rPr lang="en-US" altLang="zh-CN" sz="2400" b="1" dirty="0"/>
              <a:t>PI=3.14159; 	// </a:t>
            </a:r>
            <a:r>
              <a:rPr lang="zh-CN" altLang="en-US" sz="2400" b="1" dirty="0"/>
              <a:t>读作将表达式的值</a:t>
            </a:r>
            <a:br>
              <a:rPr lang="zh-CN" altLang="en-US" sz="2400" b="1" dirty="0"/>
            </a:br>
            <a:r>
              <a:rPr lang="zh-CN" altLang="en-US" sz="2400" b="1" dirty="0"/>
              <a:t>				</a:t>
            </a:r>
            <a:r>
              <a:rPr lang="en-US" altLang="zh-CN" sz="2400" b="1" dirty="0"/>
              <a:t>// 3.14159</a:t>
            </a:r>
            <a:r>
              <a:rPr lang="zh-CN" altLang="en-US" sz="2400" b="1" dirty="0"/>
              <a:t>赋给变量</a:t>
            </a:r>
            <a:r>
              <a:rPr lang="en-US" altLang="zh-CN" sz="2400" b="1" dirty="0"/>
              <a:t>PI</a:t>
            </a:r>
          </a:p>
          <a:p>
            <a:pPr lvl="1">
              <a:buFontTx/>
              <a:buNone/>
            </a:pPr>
            <a:r>
              <a:rPr lang="en-US" altLang="zh-CN" sz="2400" b="1" dirty="0"/>
              <a:t>	C=sin(PI/4);  	// </a:t>
            </a:r>
            <a:r>
              <a:rPr lang="zh-CN" altLang="en-US" sz="2400" b="1" dirty="0"/>
              <a:t>读作将表达式</a:t>
            </a:r>
            <a:r>
              <a:rPr lang="en-US" altLang="zh-CN" sz="2400" b="1" dirty="0"/>
              <a:t>π/4</a:t>
            </a:r>
            <a:r>
              <a:rPr lang="zh-CN" altLang="en-US" sz="2400" b="1" dirty="0"/>
              <a:t>的</a:t>
            </a:r>
            <a:br>
              <a:rPr lang="zh-CN" altLang="en-US" sz="2400" b="1" dirty="0"/>
            </a:br>
            <a:r>
              <a:rPr lang="zh-CN" altLang="en-US" sz="2400" b="1" dirty="0"/>
              <a:t>				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正弦函数值赋给变量</a:t>
            </a:r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348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3FE13-1A8C-473B-AFF1-43EE5871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12D9-2E20-410C-81DC-07228C483193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5308F323-BD15-42DB-AB74-676BA6C14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变量赋值的特点</a:t>
            </a:r>
          </a:p>
        </p:txBody>
      </p:sp>
      <p:sp>
        <p:nvSpPr>
          <p:cNvPr id="352260" name="Rectangle 4">
            <a:extLst>
              <a:ext uri="{FF2B5EF4-FFF2-40B4-BE49-F238E27FC236}">
                <a16:creationId xmlns:a16="http://schemas.microsoft.com/office/drawing/2014/main" id="{C4097E18-3CE8-422D-87B4-CCAF59E07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989138"/>
            <a:ext cx="8137525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zh-CN" altLang="en-US" sz="2600" b="0" dirty="0">
                <a:effectLst/>
                <a:ea typeface="黑体" panose="02010609060101010101" pitchFamily="49" charset="-122"/>
              </a:rPr>
              <a:t>变量必须先定义再使用（思考为什么？）</a:t>
            </a:r>
          </a:p>
          <a:p>
            <a:pPr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zh-CN" altLang="en-US" sz="2600" b="0" dirty="0">
                <a:effectLst/>
                <a:ea typeface="黑体" panose="02010609060101010101" pitchFamily="49" charset="-122"/>
              </a:rPr>
              <a:t>在变量定义时就要赋初值，这叫变量的初始化。变量初始化是好的编程习惯。</a:t>
            </a:r>
          </a:p>
          <a:p>
            <a:pPr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zh-CN" altLang="en-US" sz="2600" b="0" dirty="0">
                <a:effectLst/>
                <a:ea typeface="黑体" panose="02010609060101010101" pitchFamily="49" charset="-122"/>
              </a:rPr>
              <a:t>对变量的赋值过程是</a:t>
            </a:r>
            <a:r>
              <a:rPr lang="zh-CN" altLang="en-US" sz="2600" b="0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sz="2600" b="0" dirty="0">
                <a:effectLst/>
                <a:ea typeface="黑体" panose="02010609060101010101" pitchFamily="49" charset="-122"/>
              </a:rPr>
              <a:t>覆盖</a:t>
            </a:r>
            <a:r>
              <a:rPr lang="zh-CN" altLang="en-US" sz="2600" b="0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r>
              <a:rPr lang="zh-CN" altLang="en-US" sz="2600" b="0" dirty="0">
                <a:effectLst/>
                <a:ea typeface="黑体" panose="02010609060101010101" pitchFamily="49" charset="-122"/>
              </a:rPr>
              <a:t>过程，所谓</a:t>
            </a:r>
            <a:r>
              <a:rPr lang="zh-CN" altLang="en-US" sz="2600" b="0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sz="2600" b="0" dirty="0">
                <a:effectLst/>
                <a:ea typeface="黑体" panose="02010609060101010101" pitchFamily="49" charset="-122"/>
              </a:rPr>
              <a:t>覆盖</a:t>
            </a:r>
            <a:r>
              <a:rPr lang="zh-CN" altLang="en-US" sz="2600" b="0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r>
              <a:rPr lang="zh-CN" altLang="en-US" sz="2600" b="0" dirty="0">
                <a:effectLst/>
                <a:ea typeface="黑体" panose="02010609060101010101" pitchFamily="49" charset="-122"/>
              </a:rPr>
              <a:t>是在变量地址单元中用新值去替换旧值。</a:t>
            </a:r>
          </a:p>
          <a:p>
            <a:pPr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zh-CN" altLang="en-US" sz="2600" b="0" dirty="0">
                <a:effectLst/>
                <a:ea typeface="黑体" panose="02010609060101010101" pitchFamily="49" charset="-122"/>
              </a:rPr>
              <a:t>读出变量的值，该变量保持不变，相当于拷贝一份出来。</a:t>
            </a:r>
          </a:p>
          <a:p>
            <a:pPr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zh-CN" altLang="en-US" sz="2600" b="0" dirty="0">
                <a:effectLst/>
                <a:ea typeface="黑体" panose="02010609060101010101" pitchFamily="49" charset="-122"/>
              </a:rPr>
              <a:t>参与表达式运算的所有变量都保持原来的值不变。</a:t>
            </a:r>
          </a:p>
        </p:txBody>
      </p:sp>
    </p:spTree>
    <p:extLst>
      <p:ext uri="{BB962C8B-B14F-4D97-AF65-F5344CB8AC3E}">
        <p14:creationId xmlns:p14="http://schemas.microsoft.com/office/powerpoint/2010/main" val="402765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2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2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2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2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58F86F9-96FB-436D-A4DD-1B1F2A51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69A0-A1E7-4EB4-B187-B47FEB4D3637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D78933DB-8894-4A91-B035-F98ECE51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08050"/>
            <a:ext cx="8424862" cy="4710113"/>
          </a:xfrm>
          <a:prstGeom prst="rect">
            <a:avLst/>
          </a:prstGeom>
          <a:noFill/>
          <a:ln w="12700" cap="sq">
            <a:solidFill>
              <a:srgbClr val="00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int a=0, b=0, c=0;	// </a:t>
            </a:r>
            <a:r>
              <a:rPr lang="zh-CN" altLang="en-US" sz="2800" b="0">
                <a:ea typeface="黑体" panose="02010609060101010101" pitchFamily="49" charset="-122"/>
              </a:rPr>
              <a:t>声明</a:t>
            </a:r>
            <a:r>
              <a:rPr lang="en-US" altLang="zh-CN" sz="2800" b="0">
                <a:ea typeface="黑体" panose="02010609060101010101" pitchFamily="49" charset="-122"/>
              </a:rPr>
              <a:t>a,b,c</a:t>
            </a:r>
            <a:r>
              <a:rPr lang="zh-CN" altLang="en-US" sz="2800" b="0">
                <a:ea typeface="黑体" panose="02010609060101010101" pitchFamily="49" charset="-122"/>
              </a:rPr>
              <a:t>为整型变量</a:t>
            </a:r>
            <a:br>
              <a:rPr lang="zh-CN" altLang="en-US" sz="2800" b="0">
                <a:ea typeface="黑体" panose="02010609060101010101" pitchFamily="49" charset="-122"/>
              </a:rPr>
            </a:br>
            <a:r>
              <a:rPr lang="zh-CN" altLang="en-US" sz="2800" b="0">
                <a:ea typeface="黑体" panose="02010609060101010101" pitchFamily="49" charset="-122"/>
              </a:rPr>
              <a:t>				</a:t>
            </a:r>
            <a:r>
              <a:rPr lang="en-US" altLang="zh-CN" sz="2800" b="0">
                <a:ea typeface="黑体" panose="02010609060101010101" pitchFamily="49" charset="-122"/>
              </a:rPr>
              <a:t>// </a:t>
            </a:r>
            <a:r>
              <a:rPr lang="zh-CN" altLang="en-US" sz="2800" b="0">
                <a:ea typeface="黑体" panose="02010609060101010101" pitchFamily="49" charset="-122"/>
              </a:rPr>
              <a:t>均初始化为</a:t>
            </a:r>
            <a:r>
              <a:rPr lang="en-US" altLang="zh-CN" sz="2800" b="0">
                <a:ea typeface="黑体" panose="02010609060101010101" pitchFamily="49" charset="-122"/>
              </a:rPr>
              <a:t>0</a:t>
            </a:r>
          </a:p>
          <a:p>
            <a:pPr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a=7;		// a</a:t>
            </a:r>
            <a:r>
              <a:rPr lang="zh-CN" altLang="en-US" sz="2800" b="0">
                <a:ea typeface="黑体" panose="02010609060101010101" pitchFamily="49" charset="-122"/>
              </a:rPr>
              <a:t>赋值为</a:t>
            </a:r>
            <a:r>
              <a:rPr lang="en-US" altLang="zh-CN" sz="2800" b="0">
                <a:ea typeface="黑体" panose="02010609060101010101" pitchFamily="49" charset="-122"/>
              </a:rPr>
              <a:t>7</a:t>
            </a:r>
            <a:r>
              <a:rPr lang="zh-CN" altLang="en-US" sz="2800" b="0">
                <a:ea typeface="黑体" panose="02010609060101010101" pitchFamily="49" charset="-122"/>
              </a:rPr>
              <a:t>，覆盖了原来的</a:t>
            </a:r>
            <a:r>
              <a:rPr lang="en-US" altLang="zh-CN" sz="2800" b="0">
                <a:ea typeface="黑体" panose="02010609060101010101" pitchFamily="49" charset="-122"/>
              </a:rPr>
              <a:t>0</a:t>
            </a:r>
          </a:p>
          <a:p>
            <a:pPr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b=a;		// b</a:t>
            </a:r>
            <a:r>
              <a:rPr lang="zh-CN" altLang="en-US" sz="2800" b="0">
                <a:ea typeface="黑体" panose="02010609060101010101" pitchFamily="49" charset="-122"/>
              </a:rPr>
              <a:t>赋值为</a:t>
            </a:r>
            <a:r>
              <a:rPr lang="en-US" altLang="zh-CN" sz="2800" b="0">
                <a:ea typeface="黑体" panose="02010609060101010101" pitchFamily="49" charset="-122"/>
              </a:rPr>
              <a:t>a</a:t>
            </a:r>
            <a:r>
              <a:rPr lang="zh-CN" altLang="en-US" sz="2800" b="0">
                <a:ea typeface="黑体" panose="02010609060101010101" pitchFamily="49" charset="-122"/>
              </a:rPr>
              <a:t>，</a:t>
            </a:r>
            <a:r>
              <a:rPr lang="en-US" altLang="zh-CN" sz="2800" b="0">
                <a:ea typeface="黑体" panose="02010609060101010101" pitchFamily="49" charset="-122"/>
              </a:rPr>
              <a:t>a</a:t>
            </a:r>
            <a:r>
              <a:rPr lang="zh-CN" altLang="en-US" sz="2800" b="0">
                <a:ea typeface="黑体" panose="02010609060101010101" pitchFamily="49" charset="-122"/>
              </a:rPr>
              <a:t>中的值覆盖了</a:t>
            </a:r>
            <a:r>
              <a:rPr lang="en-US" altLang="zh-CN" sz="2800" b="0">
                <a:ea typeface="黑体" panose="02010609060101010101" pitchFamily="49" charset="-122"/>
              </a:rPr>
              <a:t>b</a:t>
            </a:r>
            <a:r>
              <a:rPr lang="zh-CN" altLang="en-US" sz="2800" b="0">
                <a:ea typeface="黑体" panose="02010609060101010101" pitchFamily="49" charset="-122"/>
              </a:rPr>
              <a:t>中的值</a:t>
            </a:r>
            <a:br>
              <a:rPr lang="zh-CN" altLang="en-US" sz="2800" b="0">
                <a:ea typeface="黑体" panose="02010609060101010101" pitchFamily="49" charset="-122"/>
              </a:rPr>
            </a:br>
            <a:r>
              <a:rPr lang="zh-CN" altLang="en-US" sz="2800" b="0">
                <a:ea typeface="黑体" panose="02010609060101010101" pitchFamily="49" charset="-122"/>
              </a:rPr>
              <a:t>		</a:t>
            </a:r>
            <a:r>
              <a:rPr lang="en-US" altLang="zh-CN" sz="2800" b="0">
                <a:ea typeface="黑体" panose="02010609060101010101" pitchFamily="49" charset="-122"/>
              </a:rPr>
              <a:t>// </a:t>
            </a:r>
            <a:r>
              <a:rPr lang="zh-CN" altLang="en-US" sz="2800" b="0">
                <a:ea typeface="黑体" panose="02010609060101010101" pitchFamily="49" charset="-122"/>
              </a:rPr>
              <a:t>但</a:t>
            </a:r>
            <a:r>
              <a:rPr lang="en-US" altLang="zh-CN" sz="2800" b="0">
                <a:ea typeface="黑体" panose="02010609060101010101" pitchFamily="49" charset="-122"/>
              </a:rPr>
              <a:t>a</a:t>
            </a:r>
            <a:r>
              <a:rPr lang="zh-CN" altLang="en-US" sz="2800" b="0">
                <a:ea typeface="黑体" panose="02010609060101010101" pitchFamily="49" charset="-122"/>
              </a:rPr>
              <a:t>中的值不变</a:t>
            </a:r>
          </a:p>
          <a:p>
            <a:pPr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c=a+b;	// </a:t>
            </a:r>
            <a:r>
              <a:rPr lang="zh-CN" altLang="en-US" sz="2800" b="0">
                <a:ea typeface="黑体" panose="02010609060101010101" pitchFamily="49" charset="-122"/>
              </a:rPr>
              <a:t>将</a:t>
            </a:r>
            <a:r>
              <a:rPr lang="en-US" altLang="zh-CN" sz="2800" b="0">
                <a:ea typeface="黑体" panose="02010609060101010101" pitchFamily="49" charset="-122"/>
              </a:rPr>
              <a:t>a+b</a:t>
            </a:r>
            <a:r>
              <a:rPr lang="zh-CN" altLang="en-US" sz="2800" b="0">
                <a:ea typeface="黑体" panose="02010609060101010101" pitchFamily="49" charset="-122"/>
              </a:rPr>
              <a:t>的值赋给</a:t>
            </a:r>
            <a:r>
              <a:rPr lang="en-US" altLang="zh-CN" sz="2800" b="0">
                <a:ea typeface="黑体" panose="02010609060101010101" pitchFamily="49" charset="-122"/>
              </a:rPr>
              <a:t>c</a:t>
            </a:r>
            <a:r>
              <a:rPr lang="zh-CN" altLang="en-US" sz="2800" b="0">
                <a:ea typeface="黑体" panose="02010609060101010101" pitchFamily="49" charset="-122"/>
              </a:rPr>
              <a:t>，</a:t>
            </a:r>
            <a:r>
              <a:rPr lang="en-US" altLang="zh-CN" sz="2800" b="0">
                <a:ea typeface="黑体" panose="02010609060101010101" pitchFamily="49" charset="-122"/>
              </a:rPr>
              <a:t>a+b</a:t>
            </a:r>
            <a:r>
              <a:rPr lang="zh-CN" altLang="en-US" sz="2800" b="0">
                <a:ea typeface="黑体" panose="02010609060101010101" pitchFamily="49" charset="-122"/>
              </a:rPr>
              <a:t>的值为</a:t>
            </a:r>
            <a:r>
              <a:rPr lang="en-US" altLang="zh-CN" sz="2800" b="0">
                <a:ea typeface="黑体" panose="02010609060101010101" pitchFamily="49" charset="-122"/>
              </a:rPr>
              <a:t>14</a:t>
            </a:r>
            <a:br>
              <a:rPr lang="en-US" altLang="zh-CN" sz="2800" b="0">
                <a:ea typeface="黑体" panose="02010609060101010101" pitchFamily="49" charset="-122"/>
              </a:rPr>
            </a:br>
            <a:r>
              <a:rPr lang="en-US" altLang="zh-CN" sz="2800" b="0">
                <a:ea typeface="黑体" panose="02010609060101010101" pitchFamily="49" charset="-122"/>
              </a:rPr>
              <a:t>		// </a:t>
            </a:r>
            <a:r>
              <a:rPr lang="zh-CN" altLang="en-US" sz="2800" b="0">
                <a:ea typeface="黑体" panose="02010609060101010101" pitchFamily="49" charset="-122"/>
              </a:rPr>
              <a:t>去覆盖</a:t>
            </a:r>
            <a:r>
              <a:rPr lang="en-US" altLang="zh-CN" sz="2800" b="0">
                <a:ea typeface="黑体" panose="02010609060101010101" pitchFamily="49" charset="-122"/>
              </a:rPr>
              <a:t>c</a:t>
            </a:r>
            <a:r>
              <a:rPr lang="zh-CN" altLang="en-US" sz="2800" b="0">
                <a:ea typeface="黑体" panose="02010609060101010101" pitchFamily="49" charset="-122"/>
              </a:rPr>
              <a:t>中的</a:t>
            </a:r>
            <a:r>
              <a:rPr lang="en-US" altLang="zh-CN" sz="2800" b="0">
                <a:ea typeface="黑体" panose="02010609060101010101" pitchFamily="49" charset="-122"/>
              </a:rPr>
              <a:t>0</a:t>
            </a:r>
            <a:r>
              <a:rPr lang="zh-CN" altLang="en-US" sz="2800" b="0">
                <a:ea typeface="黑体" panose="02010609060101010101" pitchFamily="49" charset="-122"/>
              </a:rPr>
              <a:t>，</a:t>
            </a:r>
            <a:r>
              <a:rPr lang="en-US" altLang="zh-CN" sz="2800" b="0">
                <a:ea typeface="黑体" panose="02010609060101010101" pitchFamily="49" charset="-122"/>
              </a:rPr>
              <a:t>a</a:t>
            </a:r>
            <a:r>
              <a:rPr lang="zh-CN" altLang="en-US" sz="2800" b="0">
                <a:ea typeface="黑体" panose="02010609060101010101" pitchFamily="49" charset="-122"/>
              </a:rPr>
              <a:t>与</a:t>
            </a:r>
            <a:r>
              <a:rPr lang="en-US" altLang="zh-CN" sz="2800" b="0">
                <a:ea typeface="黑体" panose="02010609060101010101" pitchFamily="49" charset="-122"/>
              </a:rPr>
              <a:t>b</a:t>
            </a:r>
            <a:r>
              <a:rPr lang="zh-CN" altLang="en-US" sz="2800" b="0">
                <a:ea typeface="黑体" panose="02010609060101010101" pitchFamily="49" charset="-122"/>
              </a:rPr>
              <a:t>保持</a:t>
            </a:r>
            <a:r>
              <a:rPr lang="en-US" altLang="zh-CN" sz="2800" b="0">
                <a:ea typeface="黑体" panose="02010609060101010101" pitchFamily="49" charset="-122"/>
              </a:rPr>
              <a:t>7</a:t>
            </a:r>
            <a:r>
              <a:rPr lang="zh-CN" altLang="en-US" sz="2800" b="0">
                <a:ea typeface="黑体" panose="02010609060101010101" pitchFamily="49" charset="-122"/>
              </a:rPr>
              <a:t>不变</a:t>
            </a:r>
          </a:p>
          <a:p>
            <a:pPr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a=a+1;	// </a:t>
            </a:r>
            <a:r>
              <a:rPr lang="zh-CN" altLang="en-US" sz="2800" b="0">
                <a:ea typeface="黑体" panose="02010609060101010101" pitchFamily="49" charset="-122"/>
              </a:rPr>
              <a:t>将</a:t>
            </a:r>
            <a:r>
              <a:rPr lang="en-US" altLang="zh-CN" sz="2800" b="0">
                <a:ea typeface="黑体" panose="02010609060101010101" pitchFamily="49" charset="-122"/>
              </a:rPr>
              <a:t>a+1</a:t>
            </a:r>
            <a:r>
              <a:rPr lang="zh-CN" altLang="en-US" sz="2800" b="0">
                <a:ea typeface="黑体" panose="02010609060101010101" pitchFamily="49" charset="-122"/>
              </a:rPr>
              <a:t>的值赋给</a:t>
            </a:r>
            <a:r>
              <a:rPr lang="en-US" altLang="zh-CN" sz="2800" b="0">
                <a:ea typeface="黑体" panose="02010609060101010101" pitchFamily="49" charset="-122"/>
              </a:rPr>
              <a:t>a</a:t>
            </a:r>
            <a:r>
              <a:rPr lang="zh-CN" altLang="en-US" sz="2800" b="0">
                <a:ea typeface="黑体" panose="02010609060101010101" pitchFamily="49" charset="-122"/>
              </a:rPr>
              <a:t>，</a:t>
            </a:r>
            <a:r>
              <a:rPr lang="en-US" altLang="zh-CN" sz="2800" b="0">
                <a:ea typeface="黑体" panose="02010609060101010101" pitchFamily="49" charset="-122"/>
              </a:rPr>
              <a:t>a+1</a:t>
            </a:r>
            <a:r>
              <a:rPr lang="zh-CN" altLang="en-US" sz="2800" b="0">
                <a:ea typeface="黑体" panose="02010609060101010101" pitchFamily="49" charset="-122"/>
              </a:rPr>
              <a:t>的值为</a:t>
            </a:r>
            <a:r>
              <a:rPr lang="en-US" altLang="zh-CN" sz="2800" b="0">
                <a:ea typeface="黑体" panose="02010609060101010101" pitchFamily="49" charset="-122"/>
              </a:rPr>
              <a:t>8</a:t>
            </a:r>
            <a:br>
              <a:rPr lang="en-US" altLang="zh-CN" sz="2800" b="0">
                <a:ea typeface="黑体" panose="02010609060101010101" pitchFamily="49" charset="-122"/>
              </a:rPr>
            </a:br>
            <a:r>
              <a:rPr lang="en-US" altLang="zh-CN" sz="2800" b="0">
                <a:ea typeface="黑体" panose="02010609060101010101" pitchFamily="49" charset="-122"/>
              </a:rPr>
              <a:t>		// </a:t>
            </a:r>
            <a:r>
              <a:rPr lang="zh-CN" altLang="en-US" sz="2800" b="0">
                <a:ea typeface="黑体" panose="02010609060101010101" pitchFamily="49" charset="-122"/>
              </a:rPr>
              <a:t>覆盖了原来的</a:t>
            </a:r>
            <a:r>
              <a:rPr lang="en-US" altLang="zh-CN" sz="2800" b="0"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DBEAEC3A-C2B9-41F7-A69C-1DA9BC3D2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-26988"/>
            <a:ext cx="3887788" cy="97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举例说明上述特点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F5207CB4-605F-4EE9-B039-3B4E8EE68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661025"/>
            <a:ext cx="842486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0">
                <a:ea typeface="黑体" panose="02010609060101010101" pitchFamily="49" charset="-122"/>
              </a:rPr>
              <a:t>说明：</a:t>
            </a:r>
            <a:r>
              <a:rPr lang="en-US" altLang="zh-CN" sz="2800" b="0">
                <a:ea typeface="黑体" panose="02010609060101010101" pitchFamily="49" charset="-122"/>
              </a:rPr>
              <a:t>a=a+1;</a:t>
            </a:r>
            <a:r>
              <a:rPr lang="zh-CN" altLang="en-US" sz="2800" b="0">
                <a:ea typeface="黑体" panose="02010609060101010101" pitchFamily="49" charset="-122"/>
              </a:rPr>
              <a:t>可简化写作</a:t>
            </a:r>
            <a:r>
              <a:rPr lang="en-US" altLang="zh-CN" sz="2800" b="0">
                <a:ea typeface="黑体" panose="02010609060101010101" pitchFamily="49" charset="-122"/>
              </a:rPr>
              <a:t>a++;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0">
                <a:ea typeface="黑体" panose="02010609060101010101" pitchFamily="49" charset="-122"/>
              </a:rPr>
              <a:t>下面来说明这五条语句的执行过程。</a:t>
            </a:r>
          </a:p>
        </p:txBody>
      </p:sp>
    </p:spTree>
    <p:extLst>
      <p:ext uri="{BB962C8B-B14F-4D97-AF65-F5344CB8AC3E}">
        <p14:creationId xmlns:p14="http://schemas.microsoft.com/office/powerpoint/2010/main" val="15599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1A85-0750-4E3A-AB04-B4555C5F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学习目标与内容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A8CE-6E58-458D-B3F1-550BD7F88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54" y="1844824"/>
            <a:ext cx="7772400" cy="405079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数据类型</a:t>
            </a:r>
            <a:endParaRPr lang="en-US" altLang="zh-CN" dirty="0"/>
          </a:p>
          <a:p>
            <a:pPr lvl="1"/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zh-CN" altLang="en-US" dirty="0"/>
              <a:t>常量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语言的输入和输出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内容要点</a:t>
            </a:r>
            <a:endParaRPr lang="en-US" altLang="zh-CN" dirty="0"/>
          </a:p>
          <a:p>
            <a:pPr lvl="1"/>
            <a:r>
              <a:rPr lang="zh-CN" altLang="en-US" dirty="0"/>
              <a:t>数据类型</a:t>
            </a:r>
            <a:endParaRPr lang="en-US" dirty="0"/>
          </a:p>
          <a:p>
            <a:pPr lvl="1"/>
            <a:r>
              <a:rPr lang="zh-CN" altLang="en-US" dirty="0"/>
              <a:t>变量的定义与赋值</a:t>
            </a:r>
            <a:endParaRPr lang="en-US" altLang="zh-CN" dirty="0"/>
          </a:p>
          <a:p>
            <a:pPr lvl="1"/>
            <a:r>
              <a:rPr lang="zh-CN" altLang="en-US" dirty="0"/>
              <a:t>函数</a:t>
            </a:r>
            <a:r>
              <a:rPr lang="en-US" altLang="zh-CN" dirty="0" err="1"/>
              <a:t>scanf</a:t>
            </a:r>
            <a:r>
              <a:rPr lang="en-US" altLang="zh-CN" dirty="0"/>
              <a:t> &amp; </a:t>
            </a:r>
            <a:r>
              <a:rPr lang="en-US" altLang="zh-CN" dirty="0" err="1"/>
              <a:t>printf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7B453-62B7-4D7D-9117-7E948DA5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969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BA1378BF-4B34-4C01-8714-2013C774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9CAD-862E-442B-837A-D4B9D001BF53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68290" name="Text Box 2">
            <a:extLst>
              <a:ext uri="{FF2B5EF4-FFF2-40B4-BE49-F238E27FC236}">
                <a16:creationId xmlns:a16="http://schemas.microsoft.com/office/drawing/2014/main" id="{821DE36C-D78C-484E-BDAD-64CD130A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557338"/>
            <a:ext cx="22288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定义并初始化</a:t>
            </a:r>
          </a:p>
        </p:txBody>
      </p:sp>
      <p:grpSp>
        <p:nvGrpSpPr>
          <p:cNvPr id="268291" name="Group 3">
            <a:extLst>
              <a:ext uri="{FF2B5EF4-FFF2-40B4-BE49-F238E27FC236}">
                <a16:creationId xmlns:a16="http://schemas.microsoft.com/office/drawing/2014/main" id="{99FDA2D8-342D-4C78-B483-C805D1457A4E}"/>
              </a:ext>
            </a:extLst>
          </p:cNvPr>
          <p:cNvGrpSpPr>
            <a:grpSpLocks/>
          </p:cNvGrpSpPr>
          <p:nvPr/>
        </p:nvGrpSpPr>
        <p:grpSpPr bwMode="auto">
          <a:xfrm>
            <a:off x="3162300" y="1587500"/>
            <a:ext cx="4991100" cy="538163"/>
            <a:chOff x="1992" y="912"/>
            <a:chExt cx="3144" cy="339"/>
          </a:xfrm>
        </p:grpSpPr>
        <p:sp>
          <p:nvSpPr>
            <p:cNvPr id="268292" name="Text Box 4">
              <a:extLst>
                <a:ext uri="{FF2B5EF4-FFF2-40B4-BE49-F238E27FC236}">
                  <a16:creationId xmlns:a16="http://schemas.microsoft.com/office/drawing/2014/main" id="{18DBEA47-A789-4D8E-867B-FF34B32C4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912"/>
              <a:ext cx="408" cy="33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</a:t>
              </a:r>
              <a:r>
                <a:rPr lang="zh-CN" altLang="en-US" sz="2600" b="1">
                  <a:solidFill>
                    <a:srgbClr val="FF66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68293" name="Text Box 5">
              <a:extLst>
                <a:ext uri="{FF2B5EF4-FFF2-40B4-BE49-F238E27FC236}">
                  <a16:creationId xmlns:a16="http://schemas.microsoft.com/office/drawing/2014/main" id="{B7B626FD-38FC-4204-A494-94DBC1B6A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912"/>
              <a:ext cx="408" cy="33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66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68294" name="Text Box 6">
              <a:extLst>
                <a:ext uri="{FF2B5EF4-FFF2-40B4-BE49-F238E27FC236}">
                  <a16:creationId xmlns:a16="http://schemas.microsoft.com/office/drawing/2014/main" id="{7323A15E-0848-4E96-9571-95A1D59EC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8" y="912"/>
              <a:ext cx="408" cy="33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66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</a:p>
          </p:txBody>
        </p:sp>
      </p:grpSp>
      <p:sp>
        <p:nvSpPr>
          <p:cNvPr id="268295" name="Rectangle 7">
            <a:extLst>
              <a:ext uri="{FF2B5EF4-FFF2-40B4-BE49-F238E27FC236}">
                <a16:creationId xmlns:a16="http://schemas.microsoft.com/office/drawing/2014/main" id="{16140515-3BD6-4110-9703-74A98EEA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5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296" name="Text Box 8">
            <a:extLst>
              <a:ext uri="{FF2B5EF4-FFF2-40B4-BE49-F238E27FC236}">
                <a16:creationId xmlns:a16="http://schemas.microsoft.com/office/drawing/2014/main" id="{1A5684A1-6378-4EF3-9762-7662EA1BC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3538"/>
            <a:ext cx="2743200" cy="57943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变量赋值过程</a:t>
            </a:r>
          </a:p>
        </p:txBody>
      </p:sp>
      <p:sp>
        <p:nvSpPr>
          <p:cNvPr id="268297" name="Text Box 9">
            <a:extLst>
              <a:ext uri="{FF2B5EF4-FFF2-40B4-BE49-F238E27FC236}">
                <a16:creationId xmlns:a16="http://schemas.microsoft.com/office/drawing/2014/main" id="{8894CF77-214B-4803-B139-FE741F37E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97250"/>
            <a:ext cx="1752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执行</a:t>
            </a:r>
          </a:p>
          <a:p>
            <a:pPr algn="ctr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b=a</a:t>
            </a:r>
          </a:p>
        </p:txBody>
      </p:sp>
      <p:sp>
        <p:nvSpPr>
          <p:cNvPr id="268298" name="Text Box 10">
            <a:extLst>
              <a:ext uri="{FF2B5EF4-FFF2-40B4-BE49-F238E27FC236}">
                <a16:creationId xmlns:a16="http://schemas.microsoft.com/office/drawing/2014/main" id="{257BEF97-ECF6-4160-A283-EC7E8D43E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3549650"/>
            <a:ext cx="647700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268299" name="Text Box 11">
            <a:extLst>
              <a:ext uri="{FF2B5EF4-FFF2-40B4-BE49-F238E27FC236}">
                <a16:creationId xmlns:a16="http://schemas.microsoft.com/office/drawing/2014/main" id="{9034A2E7-477B-457B-8DC0-7E2DE182E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403725"/>
            <a:ext cx="1752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执行</a:t>
            </a:r>
          </a:p>
          <a:p>
            <a:pPr algn="ctr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c=a+b</a:t>
            </a:r>
          </a:p>
        </p:txBody>
      </p:sp>
      <p:grpSp>
        <p:nvGrpSpPr>
          <p:cNvPr id="268300" name="Group 12">
            <a:extLst>
              <a:ext uri="{FF2B5EF4-FFF2-40B4-BE49-F238E27FC236}">
                <a16:creationId xmlns:a16="http://schemas.microsoft.com/office/drawing/2014/main" id="{D80867D7-C89C-49A5-9519-D6B884B77464}"/>
              </a:ext>
            </a:extLst>
          </p:cNvPr>
          <p:cNvGrpSpPr>
            <a:grpSpLocks/>
          </p:cNvGrpSpPr>
          <p:nvPr/>
        </p:nvGrpSpPr>
        <p:grpSpPr bwMode="auto">
          <a:xfrm>
            <a:off x="3176588" y="4494213"/>
            <a:ext cx="2857500" cy="512762"/>
            <a:chOff x="1992" y="2958"/>
            <a:chExt cx="1800" cy="323"/>
          </a:xfrm>
        </p:grpSpPr>
        <p:sp>
          <p:nvSpPr>
            <p:cNvPr id="268301" name="Text Box 13">
              <a:extLst>
                <a:ext uri="{FF2B5EF4-FFF2-40B4-BE49-F238E27FC236}">
                  <a16:creationId xmlns:a16="http://schemas.microsoft.com/office/drawing/2014/main" id="{F3F86026-BE39-4549-9321-3CABC8396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2958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7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8302" name="Text Box 14">
              <a:extLst>
                <a:ext uri="{FF2B5EF4-FFF2-40B4-BE49-F238E27FC236}">
                  <a16:creationId xmlns:a16="http://schemas.microsoft.com/office/drawing/2014/main" id="{7D64B8A2-333E-48A7-9889-1903BF5C2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2963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7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68303" name="Text Box 15">
            <a:extLst>
              <a:ext uri="{FF2B5EF4-FFF2-40B4-BE49-F238E27FC236}">
                <a16:creationId xmlns:a16="http://schemas.microsoft.com/office/drawing/2014/main" id="{051D4317-7FA7-48C9-B0FE-8C7F32B77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4502150"/>
            <a:ext cx="647700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</a:p>
        </p:txBody>
      </p:sp>
      <p:grpSp>
        <p:nvGrpSpPr>
          <p:cNvPr id="268304" name="Group 16">
            <a:extLst>
              <a:ext uri="{FF2B5EF4-FFF2-40B4-BE49-F238E27FC236}">
                <a16:creationId xmlns:a16="http://schemas.microsoft.com/office/drawing/2014/main" id="{1A292C57-47FB-46EF-BCBE-E85DB6E80BEC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68738"/>
            <a:ext cx="3695700" cy="819150"/>
            <a:chOff x="2400" y="2564"/>
            <a:chExt cx="2328" cy="516"/>
          </a:xfrm>
        </p:grpSpPr>
        <p:sp>
          <p:nvSpPr>
            <p:cNvPr id="268305" name="Line 17">
              <a:extLst>
                <a:ext uri="{FF2B5EF4-FFF2-40B4-BE49-F238E27FC236}">
                  <a16:creationId xmlns:a16="http://schemas.microsoft.com/office/drawing/2014/main" id="{F422B0C4-ACA6-4985-A371-69C70EE28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64"/>
              <a:ext cx="453" cy="212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06" name="Line 18">
              <a:extLst>
                <a:ext uri="{FF2B5EF4-FFF2-40B4-BE49-F238E27FC236}">
                  <a16:creationId xmlns:a16="http://schemas.microsoft.com/office/drawing/2014/main" id="{E85EE2C2-25BF-4F76-9DBB-6132D1A99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2910"/>
              <a:ext cx="390" cy="170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68307" name="AutoShape 19">
              <a:extLst>
                <a:ext uri="{FF2B5EF4-FFF2-40B4-BE49-F238E27FC236}">
                  <a16:creationId xmlns:a16="http://schemas.microsoft.com/office/drawing/2014/main" id="{CA112F28-292B-4E34-ABA7-6FBC972E3F68}"/>
                </a:ext>
              </a:extLst>
            </p:cNvPr>
            <p:cNvCxnSpPr>
              <a:cxnSpLocks noChangeShapeType="1"/>
              <a:endCxn id="268308" idx="2"/>
            </p:cNvCxnSpPr>
            <p:nvPr/>
          </p:nvCxnSpPr>
          <p:spPr bwMode="auto">
            <a:xfrm>
              <a:off x="2400" y="2572"/>
              <a:ext cx="1786" cy="271"/>
            </a:xfrm>
            <a:prstGeom prst="curvedConnector3">
              <a:avLst>
                <a:gd name="adj1" fmla="val 50222"/>
              </a:avLst>
            </a:prstGeom>
            <a:noFill/>
            <a:ln w="3175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08" name="AutoShape 20">
              <a:extLst>
                <a:ext uri="{FF2B5EF4-FFF2-40B4-BE49-F238E27FC236}">
                  <a16:creationId xmlns:a16="http://schemas.microsoft.com/office/drawing/2014/main" id="{117B1416-8C28-4365-BAE2-80B68F23F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2776"/>
              <a:ext cx="144" cy="134"/>
            </a:xfrm>
            <a:prstGeom prst="flowChartOr">
              <a:avLst/>
            </a:prstGeom>
            <a:noFill/>
            <a:ln w="2540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8309" name="Text Box 21">
            <a:extLst>
              <a:ext uri="{FF2B5EF4-FFF2-40B4-BE49-F238E27FC236}">
                <a16:creationId xmlns:a16="http://schemas.microsoft.com/office/drawing/2014/main" id="{3B080903-D33C-48E2-A0ED-399CB0FFE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51088"/>
            <a:ext cx="1752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执行</a:t>
            </a:r>
          </a:p>
          <a:p>
            <a:pPr algn="ctr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a=7</a:t>
            </a:r>
          </a:p>
        </p:txBody>
      </p:sp>
      <p:sp>
        <p:nvSpPr>
          <p:cNvPr id="268310" name="Text Box 22">
            <a:extLst>
              <a:ext uri="{FF2B5EF4-FFF2-40B4-BE49-F238E27FC236}">
                <a16:creationId xmlns:a16="http://schemas.microsoft.com/office/drawing/2014/main" id="{09E1C4CE-B00D-495A-AE91-43209F1F7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45125"/>
            <a:ext cx="1752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执行</a:t>
            </a:r>
          </a:p>
          <a:p>
            <a:pPr algn="ctr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a=a+1</a:t>
            </a:r>
          </a:p>
        </p:txBody>
      </p:sp>
      <p:grpSp>
        <p:nvGrpSpPr>
          <p:cNvPr id="268311" name="Group 23">
            <a:extLst>
              <a:ext uri="{FF2B5EF4-FFF2-40B4-BE49-F238E27FC236}">
                <a16:creationId xmlns:a16="http://schemas.microsoft.com/office/drawing/2014/main" id="{DE364658-055B-45BD-B26B-534CCDB361A9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5683250"/>
            <a:ext cx="2781300" cy="504825"/>
            <a:chOff x="3384" y="3707"/>
            <a:chExt cx="1752" cy="318"/>
          </a:xfrm>
        </p:grpSpPr>
        <p:sp>
          <p:nvSpPr>
            <p:cNvPr id="268312" name="Text Box 24">
              <a:extLst>
                <a:ext uri="{FF2B5EF4-FFF2-40B4-BE49-F238E27FC236}">
                  <a16:creationId xmlns:a16="http://schemas.microsoft.com/office/drawing/2014/main" id="{E74293E6-281F-4491-B60E-C2FDA586D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3707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7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8313" name="Text Box 25">
              <a:extLst>
                <a:ext uri="{FF2B5EF4-FFF2-40B4-BE49-F238E27FC236}">
                  <a16:creationId xmlns:a16="http://schemas.microsoft.com/office/drawing/2014/main" id="{E27820C0-3191-4AEE-8013-530D9F965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8" y="3707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14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68314" name="Text Box 26">
            <a:extLst>
              <a:ext uri="{FF2B5EF4-FFF2-40B4-BE49-F238E27FC236}">
                <a16:creationId xmlns:a16="http://schemas.microsoft.com/office/drawing/2014/main" id="{45C31178-A9F2-45D2-AEFF-21BA92A2C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5" y="5683250"/>
            <a:ext cx="647700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600" b="1">
                <a:solidFill>
                  <a:srgbClr val="FF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8</a:t>
            </a:r>
          </a:p>
        </p:txBody>
      </p:sp>
      <p:grpSp>
        <p:nvGrpSpPr>
          <p:cNvPr id="268315" name="Group 27">
            <a:extLst>
              <a:ext uri="{FF2B5EF4-FFF2-40B4-BE49-F238E27FC236}">
                <a16:creationId xmlns:a16="http://schemas.microsoft.com/office/drawing/2014/main" id="{CD8FBE09-A738-4303-974A-7DDCA8B28772}"/>
              </a:ext>
            </a:extLst>
          </p:cNvPr>
          <p:cNvGrpSpPr>
            <a:grpSpLocks/>
          </p:cNvGrpSpPr>
          <p:nvPr/>
        </p:nvGrpSpPr>
        <p:grpSpPr bwMode="auto">
          <a:xfrm>
            <a:off x="3838575" y="4652963"/>
            <a:ext cx="1282700" cy="1271587"/>
            <a:chOff x="2232" y="3078"/>
            <a:chExt cx="808" cy="801"/>
          </a:xfrm>
        </p:grpSpPr>
        <p:sp>
          <p:nvSpPr>
            <p:cNvPr id="268316" name="Line 28">
              <a:extLst>
                <a:ext uri="{FF2B5EF4-FFF2-40B4-BE49-F238E27FC236}">
                  <a16:creationId xmlns:a16="http://schemas.microsoft.com/office/drawing/2014/main" id="{F66E1E08-52CD-483A-8022-E72C5133D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3471"/>
              <a:ext cx="192" cy="0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17" name="AutoShape 29">
              <a:extLst>
                <a:ext uri="{FF2B5EF4-FFF2-40B4-BE49-F238E27FC236}">
                  <a16:creationId xmlns:a16="http://schemas.microsoft.com/office/drawing/2014/main" id="{8127CCA5-7DB6-4ED5-9A6E-5E61EE990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3426"/>
              <a:ext cx="144" cy="134"/>
            </a:xfrm>
            <a:prstGeom prst="flowChartOr">
              <a:avLst/>
            </a:prstGeom>
            <a:noFill/>
            <a:ln w="2540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18" name="Line 30">
              <a:extLst>
                <a:ext uri="{FF2B5EF4-FFF2-40B4-BE49-F238E27FC236}">
                  <a16:creationId xmlns:a16="http://schemas.microsoft.com/office/drawing/2014/main" id="{26BCC15B-1A6C-4964-BD51-0B717F3D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3078"/>
              <a:ext cx="255" cy="393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19" name="Line 31">
              <a:extLst>
                <a:ext uri="{FF2B5EF4-FFF2-40B4-BE49-F238E27FC236}">
                  <a16:creationId xmlns:a16="http://schemas.microsoft.com/office/drawing/2014/main" id="{ACB8AA3F-05D1-4980-8C13-D1E421532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2" y="3512"/>
              <a:ext cx="246" cy="367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20" name="Text Box 32">
              <a:extLst>
                <a:ext uri="{FF2B5EF4-FFF2-40B4-BE49-F238E27FC236}">
                  <a16:creationId xmlns:a16="http://schemas.microsoft.com/office/drawing/2014/main" id="{394564A4-8CE0-49C6-AF2B-A2F4557FE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" y="3290"/>
              <a:ext cx="40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r>
                <a:rPr lang="zh-CN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68325" name="Group 37">
            <a:extLst>
              <a:ext uri="{FF2B5EF4-FFF2-40B4-BE49-F238E27FC236}">
                <a16:creationId xmlns:a16="http://schemas.microsoft.com/office/drawing/2014/main" id="{5AEF4ED1-F328-4CAE-99AB-0032630262C7}"/>
              </a:ext>
            </a:extLst>
          </p:cNvPr>
          <p:cNvGrpSpPr>
            <a:grpSpLocks/>
          </p:cNvGrpSpPr>
          <p:nvPr/>
        </p:nvGrpSpPr>
        <p:grpSpPr bwMode="auto">
          <a:xfrm>
            <a:off x="3838575" y="2782888"/>
            <a:ext cx="2209800" cy="1271587"/>
            <a:chOff x="2400" y="1880"/>
            <a:chExt cx="1392" cy="801"/>
          </a:xfrm>
        </p:grpSpPr>
        <p:sp>
          <p:nvSpPr>
            <p:cNvPr id="268326" name="Line 38">
              <a:extLst>
                <a:ext uri="{FF2B5EF4-FFF2-40B4-BE49-F238E27FC236}">
                  <a16:creationId xmlns:a16="http://schemas.microsoft.com/office/drawing/2014/main" id="{09FC9598-80D3-4ABE-AEE3-0505EE8A3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80"/>
              <a:ext cx="984" cy="572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27" name="Text Box 39">
              <a:extLst>
                <a:ext uri="{FF2B5EF4-FFF2-40B4-BE49-F238E27FC236}">
                  <a16:creationId xmlns:a16="http://schemas.microsoft.com/office/drawing/2014/main" id="{19B81954-FAF8-45D9-BFC1-B817AC6AC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2363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66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7</a:t>
              </a:r>
            </a:p>
          </p:txBody>
        </p:sp>
      </p:grpSp>
      <p:grpSp>
        <p:nvGrpSpPr>
          <p:cNvPr id="268328" name="Group 40">
            <a:extLst>
              <a:ext uri="{FF2B5EF4-FFF2-40B4-BE49-F238E27FC236}">
                <a16:creationId xmlns:a16="http://schemas.microsoft.com/office/drawing/2014/main" id="{B06BD951-8AD5-476F-AAC6-2AB4F6702EB5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597150"/>
            <a:ext cx="2781300" cy="504825"/>
            <a:chOff x="3384" y="1763"/>
            <a:chExt cx="1752" cy="318"/>
          </a:xfrm>
        </p:grpSpPr>
        <p:sp>
          <p:nvSpPr>
            <p:cNvPr id="268329" name="Text Box 41">
              <a:extLst>
                <a:ext uri="{FF2B5EF4-FFF2-40B4-BE49-F238E27FC236}">
                  <a16:creationId xmlns:a16="http://schemas.microsoft.com/office/drawing/2014/main" id="{8BD86448-5610-4A8A-8C34-3564B4BA1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1763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8330" name="Text Box 42">
              <a:extLst>
                <a:ext uri="{FF2B5EF4-FFF2-40B4-BE49-F238E27FC236}">
                  <a16:creationId xmlns:a16="http://schemas.microsoft.com/office/drawing/2014/main" id="{622E83CD-2F98-4C46-BD80-1CD4A1FFE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8" y="1763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68331" name="Text Box 43">
            <a:extLst>
              <a:ext uri="{FF2B5EF4-FFF2-40B4-BE49-F238E27FC236}">
                <a16:creationId xmlns:a16="http://schemas.microsoft.com/office/drawing/2014/main" id="{D79BE5A5-D312-4232-8461-AC14F5C33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2554288"/>
            <a:ext cx="647700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268332" name="Text Box 44">
            <a:extLst>
              <a:ext uri="{FF2B5EF4-FFF2-40B4-BE49-F238E27FC236}">
                <a16:creationId xmlns:a16="http://schemas.microsoft.com/office/drawing/2014/main" id="{28877488-75BC-4BAC-8134-B834CC302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2554288"/>
            <a:ext cx="647700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600" b="1">
                <a:solidFill>
                  <a:srgbClr val="FF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</a:t>
            </a:r>
          </a:p>
        </p:txBody>
      </p:sp>
      <p:grpSp>
        <p:nvGrpSpPr>
          <p:cNvPr id="268333" name="Group 45">
            <a:extLst>
              <a:ext uri="{FF2B5EF4-FFF2-40B4-BE49-F238E27FC236}">
                <a16:creationId xmlns:a16="http://schemas.microsoft.com/office/drawing/2014/main" id="{F3406DED-8733-4714-BF81-CDD2D9E302BE}"/>
              </a:ext>
            </a:extLst>
          </p:cNvPr>
          <p:cNvGrpSpPr>
            <a:grpSpLocks/>
          </p:cNvGrpSpPr>
          <p:nvPr/>
        </p:nvGrpSpPr>
        <p:grpSpPr bwMode="auto">
          <a:xfrm>
            <a:off x="3162300" y="3532188"/>
            <a:ext cx="4991100" cy="520700"/>
            <a:chOff x="1992" y="2353"/>
            <a:chExt cx="3144" cy="328"/>
          </a:xfrm>
        </p:grpSpPr>
        <p:sp>
          <p:nvSpPr>
            <p:cNvPr id="268334" name="Text Box 46">
              <a:extLst>
                <a:ext uri="{FF2B5EF4-FFF2-40B4-BE49-F238E27FC236}">
                  <a16:creationId xmlns:a16="http://schemas.microsoft.com/office/drawing/2014/main" id="{582152B1-2147-439A-B6C9-912E3F582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8" y="2363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8335" name="Text Box 47">
              <a:extLst>
                <a:ext uri="{FF2B5EF4-FFF2-40B4-BE49-F238E27FC236}">
                  <a16:creationId xmlns:a16="http://schemas.microsoft.com/office/drawing/2014/main" id="{22E6ADB9-54AD-41D5-95EF-9B5666CFD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2353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7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68336" name="Text Box 48">
            <a:extLst>
              <a:ext uri="{FF2B5EF4-FFF2-40B4-BE49-F238E27FC236}">
                <a16:creationId xmlns:a16="http://schemas.microsoft.com/office/drawing/2014/main" id="{9DC2843E-B81E-473E-AC7E-95832D65B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4502150"/>
            <a:ext cx="647700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600" b="1">
                <a:solidFill>
                  <a:srgbClr val="FF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14</a:t>
            </a:r>
          </a:p>
        </p:txBody>
      </p:sp>
      <p:sp>
        <p:nvSpPr>
          <p:cNvPr id="268337" name="Text Box 49">
            <a:extLst>
              <a:ext uri="{FF2B5EF4-FFF2-40B4-BE49-F238E27FC236}">
                <a16:creationId xmlns:a16="http://schemas.microsoft.com/office/drawing/2014/main" id="{5E8469DD-BDA4-4BE1-A85F-53016B28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5" y="5683250"/>
            <a:ext cx="647700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600" b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68338" name="Text Box 50">
            <a:extLst>
              <a:ext uri="{FF2B5EF4-FFF2-40B4-BE49-F238E27FC236}">
                <a16:creationId xmlns:a16="http://schemas.microsoft.com/office/drawing/2014/main" id="{5E8B7E83-AF57-44AE-ADCE-ED43E4F90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117600"/>
            <a:ext cx="8001000" cy="5264150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</a:t>
            </a:r>
            <a:r>
              <a:rPr kumimoji="1" lang="en-US" altLang="zh-CN" sz="2000" b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kumimoji="1" lang="zh-CN" altLang="en-US" sz="2000" b="1">
                <a:latin typeface="Times New Roman" panose="02020603050405020304" pitchFamily="18" charset="0"/>
                <a:ea typeface="隶书" panose="02010509060101010101" pitchFamily="49" charset="-122"/>
              </a:rPr>
              <a:t>的地址单元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kumimoji="1" lang="zh-CN" altLang="en-US" sz="2000" b="1">
                <a:latin typeface="Times New Roman" panose="02020603050405020304" pitchFamily="18" charset="0"/>
                <a:ea typeface="隶书" panose="02010509060101010101" pitchFamily="49" charset="-122"/>
              </a:rPr>
              <a:t>的地址单元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kumimoji="1" lang="zh-CN" altLang="en-US" sz="2000" b="1">
                <a:latin typeface="Times New Roman" panose="02020603050405020304" pitchFamily="18" charset="0"/>
                <a:ea typeface="隶书" panose="02010509060101010101" pitchFamily="49" charset="-122"/>
              </a:rPr>
              <a:t>的地址单元</a:t>
            </a:r>
            <a:endParaRPr kumimoji="1" lang="en-US" altLang="zh-CN" sz="2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</a:t>
            </a:r>
          </a:p>
          <a:p>
            <a:pPr>
              <a:spcBef>
                <a:spcPct val="50000"/>
              </a:spcBef>
            </a:pPr>
            <a:endParaRPr kumimoji="1" lang="zh-CN" altLang="en-US" sz="2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2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2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2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2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2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26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450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8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6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6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6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6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6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6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6" grpId="0" animBg="1" autoUpdateAnimBg="0"/>
      <p:bldP spid="268297" grpId="0" autoUpdateAnimBg="0"/>
      <p:bldP spid="268298" grpId="0" animBg="1" autoUpdateAnimBg="0"/>
      <p:bldP spid="268299" grpId="0" autoUpdateAnimBg="0"/>
      <p:bldP spid="268303" grpId="0" animBg="1" autoUpdateAnimBg="0"/>
      <p:bldP spid="268309" grpId="0" autoUpdateAnimBg="0"/>
      <p:bldP spid="268310" grpId="0" autoUpdateAnimBg="0"/>
      <p:bldP spid="268314" grpId="0" animBg="1"/>
      <p:bldP spid="268314" grpId="1" animBg="1"/>
      <p:bldP spid="268331" grpId="0" animBg="1" autoUpdateAnimBg="0"/>
      <p:bldP spid="268332" grpId="0" animBg="1" autoUpdateAnimBg="0"/>
      <p:bldP spid="268336" grpId="0" animBg="1" autoUpdateAnimBg="0"/>
      <p:bldP spid="26833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01F1F6C-D436-4184-9DE4-1AC5D8A32E8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常量的类型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E82EE9F-B6C3-4996-8DCC-97DD1C40CC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数字常量</a:t>
            </a:r>
          </a:p>
          <a:p>
            <a:pPr lvl="1"/>
            <a:r>
              <a:rPr lang="zh-CN" altLang="en-US"/>
              <a:t>整型、实型</a:t>
            </a:r>
          </a:p>
          <a:p>
            <a:r>
              <a:rPr lang="zh-CN" altLang="en-US"/>
              <a:t>字符常量</a:t>
            </a:r>
          </a:p>
          <a:p>
            <a:pPr lvl="1"/>
            <a:r>
              <a:rPr lang="zh-CN" altLang="en-US">
                <a:latin typeface="Arial" panose="020B0604020202020204" pitchFamily="34" charset="0"/>
              </a:rPr>
              <a:t>‘</a:t>
            </a:r>
            <a:r>
              <a:rPr lang="en-US" altLang="zh-CN"/>
              <a:t>a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zh-CN" altLang="en-US"/>
              <a:t>、</a:t>
            </a:r>
            <a:r>
              <a:rPr lang="zh-CN" altLang="en-US">
                <a:latin typeface="Arial" panose="020B0604020202020204" pitchFamily="34" charset="0"/>
              </a:rPr>
              <a:t>‘</a:t>
            </a:r>
            <a:r>
              <a:rPr lang="en-US" altLang="zh-CN"/>
              <a:t>b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zh-CN" altLang="en-US"/>
              <a:t>、</a:t>
            </a:r>
            <a:r>
              <a:rPr lang="zh-CN" altLang="en-US">
                <a:latin typeface="Arial" panose="020B0604020202020204" pitchFamily="34" charset="0"/>
              </a:rPr>
              <a:t>‘</a:t>
            </a:r>
            <a:r>
              <a:rPr lang="en-US" altLang="zh-CN"/>
              <a:t>2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  <a:p>
            <a:pPr lvl="1"/>
            <a:endParaRPr lang="zh-CN" altLang="en-US"/>
          </a:p>
          <a:p>
            <a:r>
              <a:rPr lang="zh-CN" altLang="en-US"/>
              <a:t>字符串常量</a:t>
            </a:r>
          </a:p>
          <a:p>
            <a:pPr lvl="1"/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Hello World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3FB5E30A-10D2-4578-A6F2-D2201FE6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020EBE0-90FB-4668-AB07-1B700AA93D60}" type="slidenum">
              <a:rPr lang="zh-CN" altLang="en-US" sz="1200" smtClean="0">
                <a:latin typeface="Arial" panose="020B0604020202020204" pitchFamily="34" charset="0"/>
              </a:rPr>
              <a:pPr eaLnBrk="1" hangingPunct="1">
                <a:defRPr/>
              </a:pPr>
              <a:t>21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15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1F59317-B8B7-46AF-BAE0-FE150AB6002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773113"/>
            <a:ext cx="7772400" cy="1143000"/>
          </a:xfrm>
        </p:spPr>
        <p:txBody>
          <a:bodyPr/>
          <a:lstStyle/>
          <a:p>
            <a:r>
              <a:rPr lang="zh-CN" altLang="en-US"/>
              <a:t>常量的书写格式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A5A0E71-3642-406F-8A51-AB79B895A8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16113"/>
            <a:ext cx="8686800" cy="464185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Font typeface="Monotype Sorts" charset="2"/>
              <a:buChar char=" "/>
            </a:pPr>
            <a:r>
              <a:rPr lang="zh-CN" altLang="en-US" b="1"/>
              <a:t>一、整型常量</a:t>
            </a:r>
          </a:p>
          <a:p>
            <a:r>
              <a:rPr lang="zh-CN" altLang="en-US"/>
              <a:t>在</a:t>
            </a:r>
            <a:r>
              <a:rPr lang="en-US" altLang="zh-CN"/>
              <a:t>C</a:t>
            </a:r>
            <a:r>
              <a:rPr lang="zh-CN" altLang="en-US"/>
              <a:t>语言中，整型常量可以用不同进制：</a:t>
            </a:r>
          </a:p>
          <a:p>
            <a:pPr marL="819150" lvl="1"/>
            <a:r>
              <a:rPr lang="zh-CN" altLang="en-US" sz="2400"/>
              <a:t>八进制：以</a:t>
            </a:r>
            <a:r>
              <a:rPr lang="en-US" altLang="zh-CN" sz="2400">
                <a:solidFill>
                  <a:srgbClr val="6600FF"/>
                </a:solidFill>
              </a:rPr>
              <a:t>0</a:t>
            </a:r>
            <a:r>
              <a:rPr lang="zh-CN" altLang="en-US" sz="2400"/>
              <a:t>开头的数字序列</a:t>
            </a:r>
          </a:p>
          <a:p>
            <a:pPr marL="819150" lvl="1"/>
            <a:r>
              <a:rPr lang="zh-CN" altLang="en-US" sz="2400"/>
              <a:t>十六进制表示：以</a:t>
            </a:r>
            <a:r>
              <a:rPr lang="en-US" altLang="zh-CN" sz="2400">
                <a:solidFill>
                  <a:srgbClr val="6600FF"/>
                </a:solidFill>
              </a:rPr>
              <a:t>0x</a:t>
            </a:r>
            <a:r>
              <a:rPr lang="zh-CN" altLang="en-US" sz="2400"/>
              <a:t>开头的数字序列</a:t>
            </a:r>
          </a:p>
          <a:p>
            <a:pPr marL="819150" lvl="1"/>
            <a:r>
              <a:rPr lang="zh-CN" altLang="en-US" sz="2400"/>
              <a:t>十进制：其它数字序列。</a:t>
            </a:r>
          </a:p>
          <a:p>
            <a:pPr>
              <a:buFont typeface="Monotype Sorts" charset="2"/>
              <a:buChar char="p"/>
            </a:pPr>
            <a:r>
              <a:rPr lang="zh-CN" altLang="en-US"/>
              <a:t>例：整型常量</a:t>
            </a:r>
          </a:p>
          <a:p>
            <a:pPr>
              <a:buFont typeface="Monotype Sorts" charset="2"/>
              <a:buNone/>
            </a:pPr>
            <a:r>
              <a:rPr lang="zh-CN" altLang="en-US"/>
              <a:t>	</a:t>
            </a:r>
            <a:r>
              <a:rPr lang="en-US" altLang="zh-CN"/>
              <a:t>5121(</a:t>
            </a:r>
            <a:r>
              <a:rPr lang="zh-CN" altLang="en-US"/>
              <a:t>十进制</a:t>
            </a:r>
            <a:r>
              <a:rPr lang="en-US" altLang="zh-CN"/>
              <a:t>) 	</a:t>
            </a:r>
            <a:r>
              <a:rPr lang="en-US" altLang="zh-CN">
                <a:solidFill>
                  <a:srgbClr val="6600FF"/>
                </a:solidFill>
              </a:rPr>
              <a:t>0</a:t>
            </a:r>
            <a:r>
              <a:rPr lang="en-US" altLang="zh-CN"/>
              <a:t>177777(</a:t>
            </a:r>
            <a:r>
              <a:rPr lang="zh-CN" altLang="en-US"/>
              <a:t>八进制</a:t>
            </a:r>
            <a:r>
              <a:rPr lang="en-US" altLang="zh-CN"/>
              <a:t>,65537)</a:t>
            </a:r>
          </a:p>
          <a:p>
            <a:pPr>
              <a:buFont typeface="Monotype Sorts" charset="2"/>
              <a:buNone/>
            </a:pPr>
            <a:r>
              <a:rPr lang="en-US" altLang="zh-CN"/>
              <a:t>	-32768(</a:t>
            </a:r>
            <a:r>
              <a:rPr lang="zh-CN" altLang="en-US"/>
              <a:t>十进制</a:t>
            </a:r>
            <a:r>
              <a:rPr lang="en-US" altLang="zh-CN"/>
              <a:t>)	</a:t>
            </a:r>
            <a:r>
              <a:rPr lang="en-US" altLang="zh-CN">
                <a:solidFill>
                  <a:srgbClr val="6600FF"/>
                </a:solidFill>
              </a:rPr>
              <a:t>0x</a:t>
            </a:r>
            <a:r>
              <a:rPr lang="en-US" altLang="zh-CN"/>
              <a:t>FFFF(</a:t>
            </a:r>
            <a:r>
              <a:rPr lang="zh-CN" altLang="en-US"/>
              <a:t>十六进制</a:t>
            </a:r>
            <a:r>
              <a:rPr lang="en-US" altLang="zh-CN"/>
              <a:t>,65537)</a:t>
            </a:r>
          </a:p>
          <a:p>
            <a:pPr>
              <a:buFont typeface="Monotype Sorts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6600FF"/>
                </a:solidFill>
              </a:rPr>
              <a:t>0</a:t>
            </a:r>
            <a:r>
              <a:rPr lang="en-US" altLang="zh-CN"/>
              <a:t>111(</a:t>
            </a:r>
            <a:r>
              <a:rPr lang="zh-CN" altLang="en-US"/>
              <a:t>八进制</a:t>
            </a:r>
            <a:r>
              <a:rPr lang="en-US" altLang="zh-CN"/>
              <a:t>,73)	</a:t>
            </a:r>
            <a:r>
              <a:rPr lang="en-US" altLang="zh-CN">
                <a:solidFill>
                  <a:srgbClr val="6600FF"/>
                </a:solidFill>
              </a:rPr>
              <a:t>0x</a:t>
            </a:r>
            <a:r>
              <a:rPr lang="en-US" altLang="zh-CN"/>
              <a:t>A3(</a:t>
            </a:r>
            <a:r>
              <a:rPr lang="zh-CN" altLang="en-US"/>
              <a:t>十六进制</a:t>
            </a:r>
            <a:r>
              <a:rPr lang="en-US" altLang="zh-CN"/>
              <a:t>,163)</a:t>
            </a:r>
          </a:p>
        </p:txBody>
      </p:sp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C38D0A65-77E7-451F-A863-227E304A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534B241-6635-43BF-B2DA-5BB513CED55F}" type="slidenum">
              <a:rPr lang="zh-CN" altLang="en-US" sz="1200" smtClean="0">
                <a:latin typeface="Arial" panose="020B0604020202020204" pitchFamily="34" charset="0"/>
              </a:rPr>
              <a:pPr eaLnBrk="1" hangingPunct="1">
                <a:defRPr/>
              </a:pPr>
              <a:t>22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8962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38C86D4-9C82-4D99-9DF6-E6835672E37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zh-CN" altLang="en-US"/>
              <a:t>（续）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1E34159-5068-4A04-AAA5-4FE58AC9D0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219200"/>
            <a:ext cx="7772400" cy="5334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长整型数据要在数字后加字母</a:t>
            </a:r>
            <a:r>
              <a:rPr lang="en-US" altLang="zh-CN"/>
              <a:t>L</a:t>
            </a:r>
            <a:r>
              <a:rPr lang="zh-CN" altLang="en-US"/>
              <a:t>或</a:t>
            </a:r>
            <a:r>
              <a:rPr lang="en-US" altLang="zh-CN"/>
              <a:t>l</a:t>
            </a:r>
            <a:r>
              <a:rPr lang="zh-CN" altLang="en-US"/>
              <a:t>。例</a:t>
            </a:r>
            <a:r>
              <a:rPr lang="en-US" altLang="zh-CN"/>
              <a:t>:</a:t>
            </a:r>
          </a:p>
          <a:p>
            <a:pPr>
              <a:buFont typeface="Monotype Sorts" charset="2"/>
              <a:buChar char=" "/>
            </a:pPr>
            <a:r>
              <a:rPr lang="en-US" altLang="zh-CN"/>
              <a:t>-12L</a:t>
            </a:r>
            <a:r>
              <a:rPr lang="zh-CN" altLang="en-US"/>
              <a:t>（十进制）</a:t>
            </a:r>
          </a:p>
          <a:p>
            <a:pPr>
              <a:buFont typeface="Monotype Sorts" charset="2"/>
              <a:buChar char=" "/>
            </a:pPr>
            <a:r>
              <a:rPr lang="en-US" altLang="zh-CN"/>
              <a:t>774545L</a:t>
            </a:r>
            <a:r>
              <a:rPr lang="zh-CN" altLang="en-US"/>
              <a:t>（十进制）</a:t>
            </a:r>
          </a:p>
          <a:p>
            <a:pPr>
              <a:buFont typeface="Monotype Sorts" charset="2"/>
              <a:buChar char=" "/>
            </a:pPr>
            <a:r>
              <a:rPr lang="en-US" altLang="zh-CN"/>
              <a:t>076L</a:t>
            </a:r>
            <a:r>
              <a:rPr lang="zh-CN" altLang="en-US"/>
              <a:t>（八进制，</a:t>
            </a:r>
            <a:r>
              <a:rPr lang="en-US" altLang="zh-CN"/>
              <a:t>32768</a:t>
            </a:r>
            <a:r>
              <a:rPr lang="zh-CN" altLang="en-US"/>
              <a:t>）</a:t>
            </a:r>
          </a:p>
          <a:p>
            <a:pPr>
              <a:buFont typeface="Monotype Sorts" charset="2"/>
              <a:buChar char=" "/>
            </a:pPr>
            <a:r>
              <a:rPr lang="en-US" altLang="zh-CN"/>
              <a:t>0100000L</a:t>
            </a:r>
            <a:r>
              <a:rPr lang="zh-CN" altLang="en-US"/>
              <a:t>（八进制，</a:t>
            </a:r>
            <a:r>
              <a:rPr lang="en-US" altLang="zh-CN"/>
              <a:t>62</a:t>
            </a:r>
            <a:r>
              <a:rPr lang="zh-CN" altLang="en-US"/>
              <a:t>）</a:t>
            </a:r>
          </a:p>
          <a:p>
            <a:pPr>
              <a:buFont typeface="Monotype Sorts" charset="2"/>
              <a:buChar char=" "/>
            </a:pPr>
            <a:r>
              <a:rPr lang="en-US" altLang="zh-CN"/>
              <a:t>0X12</a:t>
            </a:r>
            <a:r>
              <a:rPr lang="en-US" altLang="zh-CN">
                <a:solidFill>
                  <a:srgbClr val="CC0000"/>
                </a:solidFill>
              </a:rPr>
              <a:t>l</a:t>
            </a:r>
            <a:r>
              <a:rPr lang="zh-CN" altLang="en-US"/>
              <a:t>（十六进制，</a:t>
            </a:r>
            <a:r>
              <a:rPr lang="en-US" altLang="zh-CN"/>
              <a:t>18</a:t>
            </a:r>
            <a:r>
              <a:rPr lang="zh-CN" altLang="en-US"/>
              <a:t>）</a:t>
            </a:r>
          </a:p>
          <a:p>
            <a:pPr>
              <a:buFont typeface="Monotype Sorts" charset="2"/>
              <a:buChar char=" "/>
            </a:pPr>
            <a:r>
              <a:rPr lang="en-US" altLang="zh-CN"/>
              <a:t>0x8000</a:t>
            </a:r>
            <a:r>
              <a:rPr lang="en-US" altLang="zh-CN">
                <a:solidFill>
                  <a:srgbClr val="CC0000"/>
                </a:solidFill>
              </a:rPr>
              <a:t>l</a:t>
            </a:r>
            <a:r>
              <a:rPr lang="zh-CN" altLang="en-US"/>
              <a:t>（十六进制，</a:t>
            </a:r>
            <a:r>
              <a:rPr lang="en-US" altLang="zh-CN"/>
              <a:t>32768</a:t>
            </a:r>
            <a:r>
              <a:rPr lang="zh-CN" altLang="en-US"/>
              <a:t>）</a:t>
            </a:r>
          </a:p>
          <a:p>
            <a:pPr>
              <a:buClr>
                <a:srgbClr val="CC0000"/>
              </a:buClr>
              <a:buFont typeface="Monotype Sorts" charset="2"/>
              <a:buChar char="."/>
            </a:pPr>
            <a:r>
              <a:rPr lang="zh-CN" altLang="en-US">
                <a:solidFill>
                  <a:srgbClr val="CC0000"/>
                </a:solidFill>
              </a:rPr>
              <a:t>注意</a:t>
            </a:r>
            <a:r>
              <a:rPr lang="zh-CN" altLang="en-US"/>
              <a:t>：</a:t>
            </a:r>
            <a:r>
              <a:rPr lang="en-US" altLang="zh-CN"/>
              <a:t>12L</a:t>
            </a:r>
            <a:r>
              <a:rPr lang="zh-CN" altLang="en-US"/>
              <a:t>与</a:t>
            </a:r>
            <a:r>
              <a:rPr lang="en-US" altLang="zh-CN"/>
              <a:t>12</a:t>
            </a:r>
            <a:r>
              <a:rPr lang="zh-CN" altLang="en-US"/>
              <a:t>值相等，但占用的存储空间不同。</a:t>
            </a:r>
          </a:p>
        </p:txBody>
      </p:sp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A6DEAB03-953A-42B7-9E53-1ADDEB01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14D91E0-AFC2-4077-96E3-EABFA3EC0002}" type="slidenum">
              <a:rPr lang="zh-CN" altLang="en-US" sz="1200" smtClean="0">
                <a:latin typeface="Arial" panose="020B0604020202020204" pitchFamily="34" charset="0"/>
              </a:rPr>
              <a:pPr eaLnBrk="1" hangingPunct="1">
                <a:defRPr/>
              </a:pPr>
              <a:t>23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9332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C64CE17-3398-4312-B41F-70E41373F41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dirty="0"/>
              <a:t>实型常量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A1C4487-E63C-49B1-87A4-08C18BC8E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371600"/>
            <a:ext cx="7848600" cy="44958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zh-CN" altLang="en-US" dirty="0"/>
              <a:t>实型常量只能用十进制表示，不能用八进制或十六进制表示。</a:t>
            </a:r>
          </a:p>
          <a:p>
            <a:r>
              <a:rPr lang="zh-CN" altLang="en-US" dirty="0"/>
              <a:t>实型常量可以用小数或指数表示，例：</a:t>
            </a:r>
          </a:p>
          <a:p>
            <a:pPr algn="ctr">
              <a:buFont typeface="Monotype Sorts" charset="2"/>
              <a:buChar char=" "/>
            </a:pPr>
            <a:r>
              <a:rPr lang="en-US" altLang="zh-CN" sz="2400" dirty="0"/>
              <a:t>34.5   3.14   .345   345.   </a:t>
            </a:r>
          </a:p>
          <a:p>
            <a:pPr algn="ctr">
              <a:buFont typeface="Monotype Sorts" charset="2"/>
              <a:buChar char=" "/>
            </a:pPr>
            <a:r>
              <a:rPr lang="en-US" altLang="zh-CN" sz="2400" dirty="0"/>
              <a:t>1e2    1.5e-3</a:t>
            </a:r>
          </a:p>
          <a:p>
            <a:pPr lvl="1"/>
            <a:r>
              <a:rPr lang="zh-CN" altLang="en-US" sz="2400" dirty="0"/>
              <a:t>注意</a:t>
            </a:r>
            <a:r>
              <a:rPr lang="en-US" altLang="zh-CN" sz="2400" dirty="0"/>
              <a:t>:</a:t>
            </a:r>
            <a:r>
              <a:rPr lang="zh-CN" altLang="en-US" sz="2400" dirty="0"/>
              <a:t>字母</a:t>
            </a:r>
            <a:r>
              <a:rPr lang="en-US" altLang="zh-CN" sz="2400" dirty="0"/>
              <a:t>e(</a:t>
            </a:r>
            <a:r>
              <a:rPr lang="zh-CN" altLang="en-US" sz="2400" dirty="0"/>
              <a:t>或</a:t>
            </a:r>
            <a:r>
              <a:rPr lang="en-US" altLang="zh-CN" sz="2400" dirty="0"/>
              <a:t>E)</a:t>
            </a:r>
            <a:r>
              <a:rPr lang="zh-CN" altLang="en-US" sz="2400" dirty="0"/>
              <a:t>之前必须有数字，且</a:t>
            </a:r>
            <a:r>
              <a:rPr lang="en-US" altLang="zh-CN" sz="2400" dirty="0"/>
              <a:t>e</a:t>
            </a:r>
            <a:r>
              <a:rPr lang="zh-CN" altLang="en-US" sz="2400" dirty="0"/>
              <a:t>后面的指数必须为整数</a:t>
            </a:r>
          </a:p>
          <a:p>
            <a:pPr lvl="1"/>
            <a:r>
              <a:rPr lang="zh-CN" altLang="en-US" sz="2400" dirty="0"/>
              <a:t>规范化的指数形式：</a:t>
            </a:r>
          </a:p>
          <a:p>
            <a:pPr lvl="2"/>
            <a:r>
              <a:rPr lang="zh-CN" altLang="en-US" sz="2000" dirty="0"/>
              <a:t>在字母</a:t>
            </a:r>
            <a:r>
              <a:rPr lang="en-US" altLang="zh-CN" sz="2000" dirty="0"/>
              <a:t>e</a:t>
            </a:r>
            <a:r>
              <a:rPr lang="zh-CN" altLang="en-US" sz="2000" dirty="0"/>
              <a:t>（或</a:t>
            </a:r>
            <a:r>
              <a:rPr lang="en-US" altLang="zh-CN" sz="2000" dirty="0"/>
              <a:t>E</a:t>
            </a:r>
            <a:r>
              <a:rPr lang="zh-CN" altLang="en-US" sz="2000" dirty="0"/>
              <a:t>）之前的小数部分中，小数点左边应有一位（且只能有一位）非零的数字</a:t>
            </a:r>
            <a:r>
              <a:rPr lang="en-US" altLang="zh-CN" sz="2000" dirty="0"/>
              <a:t>.</a:t>
            </a:r>
          </a:p>
          <a:p>
            <a:pPr lvl="2"/>
            <a:r>
              <a:rPr lang="zh-CN" altLang="en-US" sz="2000" dirty="0"/>
              <a:t>例如：</a:t>
            </a:r>
            <a:r>
              <a:rPr lang="en-US" altLang="zh-CN" sz="2000" dirty="0"/>
              <a:t>123.456</a:t>
            </a:r>
            <a:r>
              <a:rPr lang="zh-CN" altLang="en-US" sz="2000" dirty="0"/>
              <a:t>可以表示为：</a:t>
            </a:r>
            <a:r>
              <a:rPr lang="en-US" altLang="zh-CN" sz="2000" dirty="0"/>
              <a:t>123.456e0,   12.3456e1,   </a:t>
            </a:r>
            <a:r>
              <a:rPr lang="en-US" altLang="zh-CN" sz="2000" b="1" dirty="0">
                <a:solidFill>
                  <a:srgbClr val="0070C0"/>
                </a:solidFill>
              </a:rPr>
              <a:t>1.23456e2</a:t>
            </a:r>
            <a:r>
              <a:rPr lang="en-US" altLang="zh-CN" sz="2000" dirty="0"/>
              <a:t>,  0.123456e3,  0.0123456e4,  0.00123456e</a:t>
            </a:r>
            <a:endParaRPr lang="zh-CN" altLang="en-US" sz="2000" dirty="0"/>
          </a:p>
        </p:txBody>
      </p:sp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B8CD45FC-9113-4918-AB64-0B9AD0A6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C996AA1-C671-41A9-B1C3-5E5BB886FD0B}" type="slidenum">
              <a:rPr lang="zh-CN" altLang="en-US" sz="1200" smtClean="0">
                <a:latin typeface="Arial" panose="020B0604020202020204" pitchFamily="34" charset="0"/>
              </a:rPr>
              <a:pPr eaLnBrk="1" hangingPunct="1">
                <a:defRPr/>
              </a:pPr>
              <a:t>24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71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1C0078D-C470-43DE-B58A-D8651637460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/>
          <a:lstStyle/>
          <a:p>
            <a:r>
              <a:rPr lang="zh-CN" altLang="en-US"/>
              <a:t>示例：</a:t>
            </a:r>
            <a:r>
              <a:rPr lang="en-US" altLang="zh-CN" sz="3600"/>
              <a:t>π</a:t>
            </a:r>
            <a:r>
              <a:rPr lang="zh-CN" altLang="en-US" sz="3600"/>
              <a:t>值的几种表示形式。</a:t>
            </a:r>
            <a:endParaRPr lang="zh-CN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8F0E0BA-5214-47CB-A24D-D48384763DD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85800" y="1524000"/>
            <a:ext cx="3810000" cy="3276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/>
              <a:t>日常表示法</a:t>
            </a:r>
            <a:endParaRPr lang="zh-CN" altLang="en-US"/>
          </a:p>
          <a:p>
            <a:pPr>
              <a:buFont typeface="Monotype Sorts" charset="2"/>
              <a:buChar char=" "/>
            </a:pPr>
            <a:r>
              <a:rPr lang="en-US" altLang="zh-CN"/>
              <a:t>3.14159×10</a:t>
            </a:r>
            <a:r>
              <a:rPr lang="en-US" altLang="zh-CN" baseline="30000"/>
              <a:t>0</a:t>
            </a:r>
          </a:p>
          <a:p>
            <a:pPr>
              <a:buFont typeface="Monotype Sorts" charset="2"/>
              <a:buChar char=" "/>
            </a:pPr>
            <a:r>
              <a:rPr lang="en-US" altLang="zh-CN"/>
              <a:t>0.31159×10</a:t>
            </a:r>
            <a:r>
              <a:rPr lang="en-US" altLang="zh-CN" baseline="30000"/>
              <a:t>1</a:t>
            </a:r>
          </a:p>
          <a:p>
            <a:pPr>
              <a:buFont typeface="Monotype Sorts" charset="2"/>
              <a:buChar char=" "/>
            </a:pPr>
            <a:r>
              <a:rPr lang="en-US" altLang="zh-CN"/>
              <a:t>0.0314159×10</a:t>
            </a:r>
            <a:r>
              <a:rPr lang="en-US" altLang="zh-CN" baseline="30000"/>
              <a:t>2</a:t>
            </a:r>
            <a:endParaRPr lang="en-US" altLang="zh-CN"/>
          </a:p>
          <a:p>
            <a:pPr>
              <a:buFont typeface="Monotype Sorts" charset="2"/>
              <a:buChar char=" "/>
            </a:pPr>
            <a:r>
              <a:rPr lang="en-US" altLang="zh-CN"/>
              <a:t>31.4159×10</a:t>
            </a:r>
            <a:r>
              <a:rPr lang="en-US" altLang="zh-CN" baseline="30000"/>
              <a:t>-1</a:t>
            </a:r>
            <a:endParaRPr lang="en-US" altLang="zh-CN"/>
          </a:p>
          <a:p>
            <a:pPr>
              <a:buFont typeface="Monotype Sorts" charset="2"/>
              <a:buChar char=" "/>
            </a:pPr>
            <a:r>
              <a:rPr lang="en-US" altLang="zh-CN"/>
              <a:t>314159×10</a:t>
            </a:r>
            <a:r>
              <a:rPr lang="en-US" altLang="zh-CN" baseline="30000"/>
              <a:t>-3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C13C1B2-E9D8-4406-B709-3DA84FE612F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648200" y="1524000"/>
            <a:ext cx="4114800" cy="3276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1"/>
              <a:t>C</a:t>
            </a:r>
            <a:r>
              <a:rPr lang="zh-CN" altLang="en-US" sz="3600" b="1"/>
              <a:t>语言的表示形式</a:t>
            </a:r>
            <a:endParaRPr lang="zh-CN" altLang="en-US"/>
          </a:p>
          <a:p>
            <a:pPr>
              <a:buFont typeface="Monotype Sorts" charset="2"/>
              <a:buChar char=" "/>
            </a:pPr>
            <a:r>
              <a:rPr lang="en-US" altLang="zh-CN"/>
              <a:t>3.14159e0</a:t>
            </a:r>
          </a:p>
          <a:p>
            <a:pPr>
              <a:buFont typeface="Monotype Sorts" charset="2"/>
              <a:buChar char=" "/>
            </a:pPr>
            <a:r>
              <a:rPr lang="en-US" altLang="zh-CN"/>
              <a:t>0.314159e+1</a:t>
            </a:r>
          </a:p>
          <a:p>
            <a:pPr>
              <a:buFont typeface="Monotype Sorts" charset="2"/>
              <a:buChar char=" "/>
            </a:pPr>
            <a:r>
              <a:rPr lang="en-US" altLang="zh-CN"/>
              <a:t>0.0314159e+2</a:t>
            </a:r>
          </a:p>
          <a:p>
            <a:pPr>
              <a:buFont typeface="Monotype Sorts" charset="2"/>
              <a:buChar char=" "/>
            </a:pPr>
            <a:r>
              <a:rPr lang="en-US" altLang="zh-CN"/>
              <a:t>31.4159e-1</a:t>
            </a:r>
          </a:p>
          <a:p>
            <a:pPr>
              <a:buFont typeface="Monotype Sorts" charset="2"/>
              <a:buChar char=" "/>
            </a:pPr>
            <a:r>
              <a:rPr lang="en-US" altLang="zh-CN"/>
              <a:t>3141.59e-3</a:t>
            </a:r>
          </a:p>
        </p:txBody>
      </p:sp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60AEF90F-02EC-459F-BDDA-823DEE50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5B91AF0-17D2-4992-A989-2324FB9D7BB5}" type="slidenum">
              <a:rPr lang="zh-CN" altLang="en-US" sz="1200" smtClean="0">
                <a:latin typeface="Arial" panose="020B0604020202020204" pitchFamily="34" charset="0"/>
              </a:rPr>
              <a:pPr eaLnBrk="1" hangingPunct="1">
                <a:defRPr/>
              </a:pPr>
              <a:t>25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D76BB59B-414F-45C2-9455-0FB738411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81600"/>
            <a:ext cx="716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Monotype Sorts" charset="2"/>
              <a:buChar char="§"/>
              <a:defRPr/>
            </a:pPr>
            <a:r>
              <a:rPr lang="en-US" altLang="zh-CN" sz="3200" b="1">
                <a:latin typeface="Times New Roman" pitchFamily="18" charset="0"/>
              </a:rPr>
              <a:t>C</a:t>
            </a:r>
            <a:r>
              <a:rPr lang="zh-CN" altLang="en-US" sz="3200" b="1">
                <a:latin typeface="Times New Roman" pitchFamily="18" charset="0"/>
              </a:rPr>
              <a:t>语言将实数一律以浮点形式存储</a:t>
            </a:r>
            <a:endParaRPr lang="zh-CN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40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EF4EFDF-76EF-4795-B70E-C6073260BB1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字符常量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490157E-9695-4D36-B407-A823B8D58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字符型常量是用单撇号括起来的一个字符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'a'  'A'   '?'  '#'   '8'   '\n’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zh-CN" altLang="en-US" dirty="0"/>
              <a:t>称为定界符，不是字符常量的一部分。</a:t>
            </a:r>
          </a:p>
          <a:p>
            <a:r>
              <a:rPr lang="zh-CN" altLang="en-US" dirty="0"/>
              <a:t>字符常量中不能直接使用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zh-CN" altLang="en-US" dirty="0"/>
              <a:t>作为字符，必须使用转义字符 </a:t>
            </a:r>
            <a:r>
              <a:rPr lang="en-US" altLang="zh-CN" dirty="0">
                <a:solidFill>
                  <a:srgbClr val="FF0000"/>
                </a:solidFill>
              </a:rPr>
              <a:t>\'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\\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02175C50-AF4E-48FB-9A36-04BF933A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54DACD5-482C-4EEE-A7F6-4A743FDF7FE9}" type="slidenum">
              <a:rPr lang="zh-CN" altLang="en-US" sz="1200" smtClean="0">
                <a:latin typeface="Arial" panose="020B0604020202020204" pitchFamily="34" charset="0"/>
              </a:rPr>
              <a:pPr eaLnBrk="1" hangingPunct="1">
                <a:defRPr/>
              </a:pPr>
              <a:t>26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71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B07ED4D-A5E3-4605-998E-7AA772774BF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/>
              <a:t>转义字符</a:t>
            </a:r>
          </a:p>
        </p:txBody>
      </p:sp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F02BEC87-F370-489E-BE17-779D4D03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0EEA880-C6AD-4CF3-93A9-90893D5D0633}" type="slidenum">
              <a:rPr lang="zh-CN" altLang="en-US" sz="1200" smtClean="0">
                <a:latin typeface="Arial" panose="020B0604020202020204" pitchFamily="34" charset="0"/>
              </a:rPr>
              <a:pPr eaLnBrk="1" hangingPunct="1">
                <a:defRPr/>
              </a:pPr>
              <a:t>27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46039-C13E-48B3-B6EF-93A1AC3A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96752"/>
            <a:ext cx="5976664" cy="48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12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DF8D230-DC7D-4A34-BFBD-119C8C88BA6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549275"/>
            <a:ext cx="7772400" cy="1143000"/>
          </a:xfrm>
        </p:spPr>
        <p:txBody>
          <a:bodyPr/>
          <a:lstStyle/>
          <a:p>
            <a:r>
              <a:rPr lang="zh-CN" altLang="en-US" dirty="0"/>
              <a:t>字符串常量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E132E45-33DA-4620-B3A7-98F9D3447E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916113"/>
            <a:ext cx="7772400" cy="4548187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zh-CN" altLang="en-US" dirty="0"/>
              <a:t>字符串常量是指在</a:t>
            </a:r>
            <a:r>
              <a:rPr lang="en-US" altLang="zh-CN" dirty="0"/>
              <a:t>C</a:t>
            </a:r>
            <a:r>
              <a:rPr lang="zh-CN" altLang="en-US" dirty="0"/>
              <a:t>语言中用一对双撇号括起来的零个或多个字符序列。如：</a:t>
            </a:r>
          </a:p>
          <a:p>
            <a:pPr>
              <a:buFont typeface="Monotype Sorts" charset="2"/>
              <a:buChar char=" "/>
            </a:pPr>
            <a:r>
              <a:rPr lang="en-US" altLang="zh-CN" dirty="0"/>
              <a:t>"Hello"    "Programming in C"    "A"    ""</a:t>
            </a:r>
          </a:p>
          <a:p>
            <a:r>
              <a:rPr lang="zh-CN" altLang="en-US" dirty="0"/>
              <a:t>字符串以双撇号（</a:t>
            </a:r>
            <a:r>
              <a:rPr lang="en-US" altLang="zh-CN" dirty="0"/>
              <a:t>" "</a:t>
            </a:r>
            <a:r>
              <a:rPr lang="zh-CN" altLang="en-US" dirty="0"/>
              <a:t>）为定界符，但双撇号本身不属于字符串。</a:t>
            </a:r>
          </a:p>
          <a:p>
            <a:r>
              <a:rPr lang="zh-CN" altLang="en-US" dirty="0"/>
              <a:t>字符串中字符个数称为该字符串的长度。</a:t>
            </a:r>
          </a:p>
          <a:p>
            <a:r>
              <a:rPr lang="zh-CN" altLang="en-US" dirty="0"/>
              <a:t>字符串常数存储在机器中时，系统自动在字符串的末尾加一个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字符串结束标志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，它的转义字符为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 </a:t>
            </a:r>
            <a:r>
              <a:rPr lang="en-US" altLang="zh-CN" dirty="0"/>
              <a:t>\0 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。</a:t>
            </a:r>
          </a:p>
        </p:txBody>
      </p:sp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9216682A-1B42-46E9-A52E-4F8F67D9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E9330D9-2DE6-41A9-8F2A-D62BCDB88FF7}" type="slidenum">
              <a:rPr lang="zh-CN" altLang="en-US" sz="1200" smtClean="0">
                <a:latin typeface="Arial" panose="020B0604020202020204" pitchFamily="34" charset="0"/>
              </a:rPr>
              <a:pPr eaLnBrk="1" hangingPunct="1">
                <a:defRPr/>
              </a:pPr>
              <a:t>28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4805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2E27326-8FC0-4102-83EC-012DFF1952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0"/>
            <a:ext cx="8077200" cy="3124200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buFont typeface="Monotype Sorts" charset="2"/>
              <a:buChar char="p"/>
            </a:pPr>
            <a:r>
              <a:rPr lang="zh-CN" altLang="en-US" dirty="0"/>
              <a:t>例 字符串的存储</a:t>
            </a:r>
          </a:p>
          <a:p>
            <a:pPr>
              <a:buFont typeface="Monotype Sorts" charset="2"/>
              <a:buChar char="F"/>
            </a:pPr>
            <a:r>
              <a:rPr lang="zh-CN" altLang="en-US" dirty="0"/>
              <a:t>字符串：</a:t>
            </a:r>
          </a:p>
          <a:p>
            <a:pPr>
              <a:buFont typeface="Monotype Sorts" charset="2"/>
              <a:buChar char=" "/>
            </a:pPr>
            <a:r>
              <a:rPr lang="en-US" altLang="zh-CN" dirty="0"/>
              <a:t>        I say:'</a:t>
            </a:r>
            <a:r>
              <a:rPr lang="en-US" altLang="zh-CN" dirty="0" err="1"/>
              <a:t>Goodby</a:t>
            </a:r>
            <a:r>
              <a:rPr lang="en-US" altLang="zh-CN" dirty="0"/>
              <a:t>!'</a:t>
            </a:r>
          </a:p>
          <a:p>
            <a:pPr>
              <a:buFont typeface="Monotype Sorts" charset="2"/>
              <a:buChar char="F"/>
            </a:pPr>
            <a:r>
              <a:rPr lang="zh-CN" altLang="en-US" dirty="0"/>
              <a:t>可写成：</a:t>
            </a:r>
          </a:p>
          <a:p>
            <a:pPr>
              <a:buFont typeface="Monotype Sorts" charset="2"/>
              <a:buChar char=" "/>
            </a:pPr>
            <a:r>
              <a:rPr lang="en-US" altLang="zh-CN" dirty="0"/>
              <a:t>"I say:\'</a:t>
            </a:r>
            <a:r>
              <a:rPr lang="en-US" altLang="zh-CN" dirty="0" err="1"/>
              <a:t>Goodby</a:t>
            </a:r>
            <a:r>
              <a:rPr lang="en-US" altLang="zh-CN" dirty="0"/>
              <a:t>!\'"</a:t>
            </a:r>
          </a:p>
          <a:p>
            <a:pPr>
              <a:buFont typeface="Monotype Sorts" charset="2"/>
              <a:buChar char="F"/>
            </a:pPr>
            <a:r>
              <a:rPr lang="zh-CN" altLang="en-US" dirty="0"/>
              <a:t>字符串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hello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存储为：</a:t>
            </a:r>
          </a:p>
        </p:txBody>
      </p:sp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BF2A275F-A8C6-4D7C-B17E-EF564B04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5179E9B-69CB-4DFD-BD0A-19555CFDADFE}" type="slidenum">
              <a:rPr lang="zh-CN" altLang="en-US" sz="1200" smtClean="0">
                <a:latin typeface="Arial" panose="020B0604020202020204" pitchFamily="34" charset="0"/>
              </a:rPr>
              <a:pPr eaLnBrk="1" hangingPunct="1">
                <a:defRPr/>
              </a:pPr>
              <a:t>29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grpSp>
        <p:nvGrpSpPr>
          <p:cNvPr id="35844" name="Group 3">
            <a:extLst>
              <a:ext uri="{FF2B5EF4-FFF2-40B4-BE49-F238E27FC236}">
                <a16:creationId xmlns:a16="http://schemas.microsoft.com/office/drawing/2014/main" id="{56629A69-23B9-435D-ABE5-49B37998FBE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276600"/>
            <a:ext cx="4038600" cy="609600"/>
            <a:chOff x="1488" y="2976"/>
            <a:chExt cx="2544" cy="384"/>
          </a:xfrm>
        </p:grpSpPr>
        <p:sp>
          <p:nvSpPr>
            <p:cNvPr id="29710" name="Rectangle 4">
              <a:extLst>
                <a:ext uri="{FF2B5EF4-FFF2-40B4-BE49-F238E27FC236}">
                  <a16:creationId xmlns:a16="http://schemas.microsoft.com/office/drawing/2014/main" id="{7E348084-C374-4B8D-AE1D-70CB916EB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976"/>
              <a:ext cx="254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81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dirty="0">
                  <a:latin typeface="Times New Roman" pitchFamily="18" charset="0"/>
                </a:rPr>
                <a:t>   h     e        l        </a:t>
              </a:r>
              <a:r>
                <a:rPr kumimoji="1" lang="en-US" altLang="zh-CN" sz="2400" b="1" dirty="0" err="1">
                  <a:latin typeface="Times New Roman" pitchFamily="18" charset="0"/>
                </a:rPr>
                <a:t>l</a:t>
              </a:r>
              <a:r>
                <a:rPr kumimoji="1" lang="en-US" altLang="zh-CN" sz="2400" b="1" dirty="0">
                  <a:latin typeface="Times New Roman" pitchFamily="18" charset="0"/>
                </a:rPr>
                <a:t>         o     </a:t>
              </a:r>
              <a:r>
                <a:rPr kumimoji="1" lang="en-US" altLang="zh-CN" sz="3200" b="1" dirty="0">
                  <a:solidFill>
                    <a:srgbClr val="FFFF00"/>
                  </a:solidFill>
                  <a:latin typeface="Times New Roman" pitchFamily="18" charset="0"/>
                </a:rPr>
                <a:t>\</a:t>
              </a:r>
              <a:r>
                <a:rPr kumimoji="1" lang="en-US" altLang="zh-CN" sz="3200" dirty="0">
                  <a:solidFill>
                    <a:srgbClr val="FFFF00"/>
                  </a:solidFill>
                  <a:latin typeface="Times New Roman" pitchFamily="18" charset="0"/>
                </a:rPr>
                <a:t>0</a:t>
              </a:r>
              <a:endParaRPr kumimoji="1" lang="en-US" altLang="zh-CN" sz="2400" b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9711" name="Line 5">
              <a:extLst>
                <a:ext uri="{FF2B5EF4-FFF2-40B4-BE49-F238E27FC236}">
                  <a16:creationId xmlns:a16="http://schemas.microsoft.com/office/drawing/2014/main" id="{A0E3CFA4-C05C-439C-91F4-88A9CB799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9712" name="Line 6">
              <a:extLst>
                <a:ext uri="{FF2B5EF4-FFF2-40B4-BE49-F238E27FC236}">
                  <a16:creationId xmlns:a16="http://schemas.microsoft.com/office/drawing/2014/main" id="{E65DB399-5A21-4D8B-9EE9-3638E9B95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9713" name="Line 7">
              <a:extLst>
                <a:ext uri="{FF2B5EF4-FFF2-40B4-BE49-F238E27FC236}">
                  <a16:creationId xmlns:a16="http://schemas.microsoft.com/office/drawing/2014/main" id="{471E11E7-258E-4A33-8D59-FC4F21D84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9714" name="Line 8">
              <a:extLst>
                <a:ext uri="{FF2B5EF4-FFF2-40B4-BE49-F238E27FC236}">
                  <a16:creationId xmlns:a16="http://schemas.microsoft.com/office/drawing/2014/main" id="{FE92803E-AE37-4962-A76F-E4C540917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9715" name="Line 9">
              <a:extLst>
                <a:ext uri="{FF2B5EF4-FFF2-40B4-BE49-F238E27FC236}">
                  <a16:creationId xmlns:a16="http://schemas.microsoft.com/office/drawing/2014/main" id="{4422B3E8-2BBA-4E44-BE53-BA3406CCB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29701" name="Text Box 10">
            <a:extLst>
              <a:ext uri="{FF2B5EF4-FFF2-40B4-BE49-F238E27FC236}">
                <a16:creationId xmlns:a16="http://schemas.microsoft.com/office/drawing/2014/main" id="{8E9CF69A-C10E-43DC-B92D-5E9AA1860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386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Monotype Sorts" charset="2"/>
              <a:buChar char="F"/>
              <a:defRPr/>
            </a:pPr>
            <a:r>
              <a:rPr lang="zh-CN" altLang="en-US" sz="3200">
                <a:latin typeface="Times New Roman" pitchFamily="18" charset="0"/>
              </a:rPr>
              <a:t>实际上每个字符都以</a:t>
            </a:r>
            <a:r>
              <a:rPr lang="en-US" altLang="zh-CN" sz="3200">
                <a:latin typeface="Times New Roman" pitchFamily="18" charset="0"/>
              </a:rPr>
              <a:t>ASCII</a:t>
            </a:r>
            <a:r>
              <a:rPr lang="zh-CN" altLang="en-US" sz="3200">
                <a:latin typeface="Times New Roman" pitchFamily="18" charset="0"/>
              </a:rPr>
              <a:t>码存储</a:t>
            </a:r>
            <a:r>
              <a:rPr lang="en-US" altLang="zh-CN" sz="3200">
                <a:latin typeface="Times New Roman" pitchFamily="18" charset="0"/>
              </a:rPr>
              <a:t>,</a:t>
            </a:r>
            <a:r>
              <a:rPr lang="zh-CN" altLang="en-US" sz="3200">
                <a:latin typeface="Times New Roman" pitchFamily="18" charset="0"/>
              </a:rPr>
              <a:t>形式如下：</a:t>
            </a:r>
            <a:endParaRPr lang="zh-CN" altLang="en-US">
              <a:latin typeface="Times New Roman" pitchFamily="18" charset="0"/>
            </a:endParaRPr>
          </a:p>
        </p:txBody>
      </p:sp>
      <p:grpSp>
        <p:nvGrpSpPr>
          <p:cNvPr id="35846" name="Group 11">
            <a:extLst>
              <a:ext uri="{FF2B5EF4-FFF2-40B4-BE49-F238E27FC236}">
                <a16:creationId xmlns:a16="http://schemas.microsoft.com/office/drawing/2014/main" id="{1CF2DCD1-E763-4F13-9907-DF28CC84D42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648200"/>
            <a:ext cx="4038600" cy="609600"/>
            <a:chOff x="1536" y="3648"/>
            <a:chExt cx="2544" cy="384"/>
          </a:xfrm>
        </p:grpSpPr>
        <p:sp>
          <p:nvSpPr>
            <p:cNvPr id="29704" name="Rectangle 12">
              <a:extLst>
                <a:ext uri="{FF2B5EF4-FFF2-40B4-BE49-F238E27FC236}">
                  <a16:creationId xmlns:a16="http://schemas.microsoft.com/office/drawing/2014/main" id="{8BA686FE-B43B-4CF0-81C8-06B000F70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648"/>
              <a:ext cx="254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81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dirty="0">
                  <a:latin typeface="Times New Roman" pitchFamily="18" charset="0"/>
                </a:rPr>
                <a:t>104   101   108   108    111    </a:t>
              </a:r>
              <a:r>
                <a:rPr kumimoji="1" lang="en-US" altLang="zh-CN" sz="3200" dirty="0">
                  <a:solidFill>
                    <a:srgbClr val="FFFF00"/>
                  </a:solidFill>
                  <a:latin typeface="Times New Roman" pitchFamily="18" charset="0"/>
                </a:rPr>
                <a:t>0</a:t>
              </a:r>
              <a:endParaRPr kumimoji="1" lang="en-US" altLang="zh-CN" sz="2400" b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9705" name="Line 13">
              <a:extLst>
                <a:ext uri="{FF2B5EF4-FFF2-40B4-BE49-F238E27FC236}">
                  <a16:creationId xmlns:a16="http://schemas.microsoft.com/office/drawing/2014/main" id="{031DDD33-7716-4898-A889-DC9AE7219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6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9706" name="Line 14">
              <a:extLst>
                <a:ext uri="{FF2B5EF4-FFF2-40B4-BE49-F238E27FC236}">
                  <a16:creationId xmlns:a16="http://schemas.microsoft.com/office/drawing/2014/main" id="{BE821900-FAEA-46B7-A9F2-C50638DD2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6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9707" name="Line 15">
              <a:extLst>
                <a:ext uri="{FF2B5EF4-FFF2-40B4-BE49-F238E27FC236}">
                  <a16:creationId xmlns:a16="http://schemas.microsoft.com/office/drawing/2014/main" id="{8655CAB3-294A-4F65-8C84-FBC1166EB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6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9708" name="Line 16">
              <a:extLst>
                <a:ext uri="{FF2B5EF4-FFF2-40B4-BE49-F238E27FC236}">
                  <a16:creationId xmlns:a16="http://schemas.microsoft.com/office/drawing/2014/main" id="{BC397FD5-D89F-4C01-8AED-5FEF87EC6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9709" name="Line 17">
              <a:extLst>
                <a:ext uri="{FF2B5EF4-FFF2-40B4-BE49-F238E27FC236}">
                  <a16:creationId xmlns:a16="http://schemas.microsoft.com/office/drawing/2014/main" id="{2004022C-3A7D-4D46-956D-B8DB1E5BB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6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29703" name="Text Box 18">
            <a:extLst>
              <a:ext uri="{FF2B5EF4-FFF2-40B4-BE49-F238E27FC236}">
                <a16:creationId xmlns:a16="http://schemas.microsoft.com/office/drawing/2014/main" id="{2F2D2373-2027-472C-97AC-7C3B39FF1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864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Monotype Sorts" charset="2"/>
              <a:buChar char="."/>
              <a:defRPr/>
            </a:pPr>
            <a:r>
              <a:rPr lang="zh-CN" altLang="en-US" sz="3200">
                <a:solidFill>
                  <a:srgbClr val="CC0000"/>
                </a:solidFill>
                <a:latin typeface="Times New Roman" pitchFamily="18" charset="0"/>
              </a:rPr>
              <a:t>注意</a:t>
            </a:r>
            <a:r>
              <a:rPr lang="zh-CN" altLang="en-US" sz="3200">
                <a:latin typeface="Times New Roman" pitchFamily="18" charset="0"/>
              </a:rPr>
              <a:t>：</a:t>
            </a:r>
            <a:r>
              <a:rPr lang="en-US" altLang="zh-CN" sz="3200">
                <a:latin typeface="Times New Roman" pitchFamily="18" charset="0"/>
              </a:rPr>
              <a:t>'A'</a:t>
            </a:r>
            <a:r>
              <a:rPr lang="zh-CN" altLang="en-US" sz="3200">
                <a:latin typeface="Times New Roman" pitchFamily="18" charset="0"/>
              </a:rPr>
              <a:t>与</a:t>
            </a:r>
            <a:r>
              <a:rPr lang="en-US" altLang="zh-CN" sz="3200">
                <a:latin typeface="Times New Roman" pitchFamily="18" charset="0"/>
              </a:rPr>
              <a:t>"A"</a:t>
            </a:r>
            <a:r>
              <a:rPr lang="zh-CN" altLang="en-US" sz="3200">
                <a:latin typeface="Times New Roman" pitchFamily="18" charset="0"/>
              </a:rPr>
              <a:t>的不同，前者是字符，后者为字符串，在存储与处理时都有区别。</a:t>
            </a:r>
            <a:endParaRPr lang="zh-CN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1276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B6F3-A308-48AB-9C16-85E5F6B1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67E2-D769-4E1B-AAB3-72AD35C1FB00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342018" name="Rectangle 2">
            <a:extLst>
              <a:ext uri="{FF2B5EF4-FFF2-40B4-BE49-F238E27FC236}">
                <a16:creationId xmlns:a16="http://schemas.microsoft.com/office/drawing/2014/main" id="{8370DC63-9CB7-49E9-9A14-56EC41A71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244728"/>
          </a:xfrm>
        </p:spPr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ECFC5978-2437-4A42-86C6-04C15D243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100" y="1729360"/>
            <a:ext cx="7543800" cy="4543425"/>
          </a:xfrm>
        </p:spPr>
        <p:txBody>
          <a:bodyPr/>
          <a:lstStyle/>
          <a:p>
            <a:r>
              <a:rPr lang="zh-CN" altLang="en-US" sz="2800" dirty="0"/>
              <a:t>计算机中的各种数据是存储在内存空间中</a:t>
            </a:r>
          </a:p>
          <a:p>
            <a:pPr lvl="1"/>
            <a:r>
              <a:rPr lang="zh-CN" altLang="en-US" sz="2400" dirty="0"/>
              <a:t>整数、实数、字符</a:t>
            </a:r>
            <a:r>
              <a:rPr lang="en-US" altLang="zh-CN" sz="2400" dirty="0"/>
              <a:t>……</a:t>
            </a:r>
          </a:p>
          <a:p>
            <a:pPr lvl="1"/>
            <a:r>
              <a:rPr lang="zh-CN" altLang="en-US" sz="2400" dirty="0"/>
              <a:t>不同类型的数据占用大小不同的内存空间</a:t>
            </a:r>
          </a:p>
          <a:p>
            <a:endParaRPr lang="en-US" altLang="zh-CN" sz="2800" dirty="0"/>
          </a:p>
          <a:p>
            <a:r>
              <a:rPr lang="zh-CN" altLang="en-US" sz="2800" dirty="0"/>
              <a:t>数据类型可分为两大类</a:t>
            </a:r>
          </a:p>
          <a:p>
            <a:pPr lvl="1"/>
            <a:r>
              <a:rPr lang="zh-CN" altLang="en-US" sz="2400" b="1" dirty="0"/>
              <a:t>基本数据类型</a:t>
            </a:r>
          </a:p>
          <a:p>
            <a:pPr lvl="2"/>
            <a:r>
              <a:rPr lang="zh-CN" altLang="en-US" sz="2000" b="1" dirty="0"/>
              <a:t>整型、浮点型和字符型</a:t>
            </a:r>
          </a:p>
          <a:p>
            <a:pPr lvl="1"/>
            <a:r>
              <a:rPr lang="zh-CN" altLang="en-US" sz="2400" b="1" dirty="0"/>
              <a:t>构造数据类型，</a:t>
            </a:r>
          </a:p>
          <a:p>
            <a:pPr lvl="2"/>
            <a:r>
              <a:rPr lang="zh-CN" altLang="en-US" sz="2000" b="1" dirty="0"/>
              <a:t>数组、结构、联合、枚举等</a:t>
            </a:r>
          </a:p>
          <a:p>
            <a:pPr lvl="2"/>
            <a:r>
              <a:rPr lang="zh-CN" altLang="en-US" sz="2000" b="1" dirty="0"/>
              <a:t>构造数据类型，是由若干个基本数据类型的变量按特定的规律组合构造而成的。</a:t>
            </a:r>
          </a:p>
          <a:p>
            <a:pPr lvl="2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484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4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2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E1976E2-DB89-4229-92A9-0B6A5305720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符号常量的使用</a:t>
            </a:r>
          </a:p>
        </p:txBody>
      </p:sp>
      <p:sp>
        <p:nvSpPr>
          <p:cNvPr id="36867" name="Rectangle 8">
            <a:extLst>
              <a:ext uri="{FF2B5EF4-FFF2-40B4-BE49-F238E27FC236}">
                <a16:creationId xmlns:a16="http://schemas.microsoft.com/office/drawing/2014/main" id="{8185768D-0F32-47EE-96FB-3C9F10884CB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145088" y="2093976"/>
            <a:ext cx="3541712" cy="40321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#define</a:t>
            </a:r>
            <a:r>
              <a:rPr lang="zh-CN" altLang="en-US" dirty="0"/>
              <a:t>是宏定义命令</a:t>
            </a:r>
          </a:p>
          <a:p>
            <a:r>
              <a:rPr lang="zh-CN" altLang="en-US" dirty="0"/>
              <a:t>在本程序中，用</a:t>
            </a:r>
            <a:r>
              <a:rPr lang="en-US" altLang="zh-CN" dirty="0"/>
              <a:t>PRICE</a:t>
            </a:r>
            <a:r>
              <a:rPr lang="zh-CN" altLang="en-US" dirty="0"/>
              <a:t>来替代</a:t>
            </a:r>
            <a:r>
              <a:rPr lang="en-US" altLang="zh-CN" dirty="0"/>
              <a:t>30</a:t>
            </a:r>
            <a:r>
              <a:rPr lang="zh-CN" altLang="en-US" dirty="0"/>
              <a:t>这个数字</a:t>
            </a:r>
          </a:p>
          <a:p>
            <a:r>
              <a:rPr lang="zh-CN" altLang="en-US" dirty="0"/>
              <a:t>宏定义不是语句，结尾</a:t>
            </a:r>
            <a:r>
              <a:rPr lang="zh-CN" altLang="en-US" dirty="0">
                <a:solidFill>
                  <a:schemeClr val="accent2"/>
                </a:solidFill>
              </a:rPr>
              <a:t>没有</a:t>
            </a:r>
            <a:r>
              <a:rPr lang="en-US" altLang="zh-CN" dirty="0">
                <a:solidFill>
                  <a:schemeClr val="accent2"/>
                </a:solidFill>
              </a:rPr>
              <a:t>;</a:t>
            </a:r>
          </a:p>
          <a:p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21D3B8C9-20C5-4E44-B7CD-47578783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3333BD1-6369-4C5C-BC88-BBF0CCF74196}" type="slidenum">
              <a:rPr lang="zh-CN" altLang="en-US" sz="1200" smtClean="0">
                <a:latin typeface="Arial" panose="020B0604020202020204" pitchFamily="34" charset="0"/>
              </a:rPr>
              <a:pPr eaLnBrk="1" hangingPunct="1">
                <a:defRPr/>
              </a:pPr>
              <a:t>30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B906D0-3DC3-40F8-86C9-E0708E36EDD1}"/>
              </a:ext>
            </a:extLst>
          </p:cNvPr>
          <p:cNvSpPr/>
          <p:nvPr/>
        </p:nvSpPr>
        <p:spPr>
          <a:xfrm>
            <a:off x="395536" y="2138342"/>
            <a:ext cx="468052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//</a:t>
            </a:r>
            <a:r>
              <a:rPr lang="en-US" dirty="0" err="1"/>
              <a:t>已知单价和数量，求总价</a:t>
            </a:r>
            <a:endParaRPr lang="en-US" dirty="0"/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#define PRICE 30</a:t>
            </a:r>
          </a:p>
          <a:p>
            <a:r>
              <a:rPr lang="en-US" dirty="0" err="1"/>
              <a:t>int</a:t>
            </a:r>
            <a:r>
              <a:rPr lang="en-US" dirty="0"/>
              <a:t> main( 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, total;</a:t>
            </a:r>
          </a:p>
          <a:p>
            <a:r>
              <a:rPr lang="en-US" dirty="0"/>
              <a:t>	</a:t>
            </a:r>
            <a:r>
              <a:rPr lang="en-US" dirty="0" err="1"/>
              <a:t>num</a:t>
            </a:r>
            <a:r>
              <a:rPr lang="en-US" dirty="0"/>
              <a:t> = 10;</a:t>
            </a:r>
          </a:p>
          <a:p>
            <a:r>
              <a:rPr lang="en-US" dirty="0"/>
              <a:t>	total = </a:t>
            </a:r>
            <a:r>
              <a:rPr lang="en-US" dirty="0" err="1"/>
              <a:t>num</a:t>
            </a:r>
            <a:r>
              <a:rPr lang="en-US" dirty="0"/>
              <a:t> * PRICE;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"total = " &lt;&lt; total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1468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602C23-8307-4EB5-B005-70BCE9C4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5" y="620688"/>
            <a:ext cx="7772400" cy="1609344"/>
          </a:xfrm>
        </p:spPr>
        <p:txBody>
          <a:bodyPr/>
          <a:lstStyle/>
          <a:p>
            <a:r>
              <a:rPr lang="en-US" altLang="zh-CN" sz="4000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4000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语言的格式化输入和输出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0A784-84A1-497D-9C62-4E938C963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92896"/>
            <a:ext cx="7772400" cy="3679304"/>
          </a:xfrm>
        </p:spPr>
        <p:txBody>
          <a:bodyPr/>
          <a:lstStyle/>
          <a:p>
            <a:r>
              <a:rPr lang="en-US" dirty="0" err="1"/>
              <a:t>printf</a:t>
            </a:r>
            <a:endParaRPr lang="en-US" dirty="0"/>
          </a:p>
          <a:p>
            <a:r>
              <a:rPr lang="en-US" dirty="0" err="1"/>
              <a:t>scanf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81190-CA74-480D-B3D0-9C462D37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7807-1CD1-4C8F-BC58-ADC906E55318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082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3A66E4-046D-482F-9658-0B552F2A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输入输出函数</a:t>
            </a:r>
            <a:r>
              <a:rPr lang="en-US" altLang="zh-CN" sz="5400" cap="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scanf</a:t>
            </a:r>
            <a:r>
              <a:rPr lang="en-US" altLang="zh-CN" sz="5400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&amp; </a:t>
            </a:r>
            <a:r>
              <a:rPr lang="en-US" altLang="zh-CN" sz="5400" cap="none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5A4CA6-4612-45DC-A1BA-A3DACD59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输入输出函数的作用是什么？</a:t>
            </a:r>
            <a:endParaRPr lang="en-US" altLang="zh-CN" dirty="0"/>
          </a:p>
          <a:p>
            <a:pPr lvl="1"/>
            <a:r>
              <a:rPr lang="zh-CN" altLang="en-US" dirty="0"/>
              <a:t>与程序交流 </a:t>
            </a:r>
            <a:r>
              <a:rPr lang="en-US" altLang="zh-CN" dirty="0"/>
              <a:t>(Communicate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Program)</a:t>
            </a:r>
          </a:p>
          <a:p>
            <a:r>
              <a:rPr lang="zh-CN" altLang="en-US" dirty="0"/>
              <a:t>函数</a:t>
            </a:r>
            <a:r>
              <a:rPr lang="en-US" altLang="zh-CN" dirty="0" err="1"/>
              <a:t>printf</a:t>
            </a:r>
            <a:r>
              <a:rPr lang="zh-CN" altLang="en-US" dirty="0"/>
              <a:t>和</a:t>
            </a:r>
            <a:r>
              <a:rPr lang="en-US" altLang="zh-CN" dirty="0" err="1"/>
              <a:t>scanf</a:t>
            </a:r>
            <a:r>
              <a:rPr lang="zh-CN" altLang="en-US" dirty="0"/>
              <a:t>是否属于</a:t>
            </a:r>
            <a:r>
              <a:rPr lang="en-US" altLang="zh-CN" dirty="0"/>
              <a:t>C</a:t>
            </a:r>
            <a:r>
              <a:rPr lang="zh-CN" altLang="en-US" dirty="0"/>
              <a:t>语言本身？</a:t>
            </a:r>
            <a:endParaRPr lang="en-US" altLang="zh-CN" dirty="0"/>
          </a:p>
          <a:p>
            <a:pPr lvl="1"/>
            <a:r>
              <a:rPr lang="zh-CN" altLang="en-US" dirty="0"/>
              <a:t>不！它们不是</a:t>
            </a:r>
            <a:r>
              <a:rPr lang="en-US" altLang="zh-CN" dirty="0"/>
              <a:t>C</a:t>
            </a:r>
            <a:r>
              <a:rPr lang="zh-CN" altLang="en-US" dirty="0"/>
              <a:t>语言的关键字，只是</a:t>
            </a:r>
            <a:r>
              <a:rPr lang="zh-CN" altLang="en-US" dirty="0">
                <a:solidFill>
                  <a:srgbClr val="0070C0"/>
                </a:solidFill>
              </a:rPr>
              <a:t>库函数</a:t>
            </a:r>
            <a:r>
              <a:rPr lang="zh-CN" altLang="en-US" dirty="0"/>
              <a:t>的名字 </a:t>
            </a:r>
            <a:r>
              <a:rPr lang="en-US" altLang="zh-CN" dirty="0"/>
              <a:t>(C library)</a:t>
            </a:r>
          </a:p>
          <a:p>
            <a:r>
              <a:rPr lang="zh-CN" altLang="en-US" dirty="0"/>
              <a:t>为什么</a:t>
            </a:r>
            <a:r>
              <a:rPr lang="en-US" altLang="zh-CN" dirty="0"/>
              <a:t>C</a:t>
            </a:r>
            <a:r>
              <a:rPr lang="zh-CN" altLang="en-US" dirty="0"/>
              <a:t>语言本身不提供输入输出？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语言将输入输出的实现留给编译程序，以更好适应指定机器的输入输出情况</a:t>
            </a:r>
            <a:endParaRPr lang="en-US" altLang="zh-CN" dirty="0"/>
          </a:p>
          <a:p>
            <a:r>
              <a:rPr lang="zh-CN" altLang="en-US" dirty="0"/>
              <a:t>你怎么来设计</a:t>
            </a:r>
            <a:r>
              <a:rPr lang="en-US" altLang="zh-CN" dirty="0" err="1"/>
              <a:t>printf</a:t>
            </a:r>
            <a:r>
              <a:rPr lang="zh-CN" altLang="en-US" dirty="0"/>
              <a:t>和</a:t>
            </a:r>
            <a:r>
              <a:rPr lang="en-US" altLang="zh-CN" dirty="0" err="1"/>
              <a:t>scanf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004AB-A5A3-4016-BC50-96EC51A4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7807-1CD1-4C8F-BC58-ADC906E55318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9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78F7-F2F9-4269-A996-B5948E3E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设计 </a:t>
            </a:r>
            <a:r>
              <a:rPr lang="en-US" altLang="zh-CN" dirty="0" err="1"/>
              <a:t>printf</a:t>
            </a:r>
            <a:r>
              <a:rPr lang="zh-CN" altLang="en-US" dirty="0"/>
              <a:t> 的基本思想 </a:t>
            </a:r>
            <a:r>
              <a:rPr lang="en-US" altLang="zh-CN" dirty="0"/>
              <a:t>(1)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FCA91C-1714-48F8-B590-A3B49A0DC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6425" y="4041775"/>
            <a:ext cx="6616700" cy="19558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5C35E-0789-4DB4-9693-02A36833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程序设计导论</a:t>
            </a:r>
          </a:p>
        </p:txBody>
      </p:sp>
      <p:sp>
        <p:nvSpPr>
          <p:cNvPr id="43012" name="Slide Number Placeholder 4">
            <a:extLst>
              <a:ext uri="{FF2B5EF4-FFF2-40B4-BE49-F238E27FC236}">
                <a16:creationId xmlns:a16="http://schemas.microsoft.com/office/drawing/2014/main" id="{309BD517-AE27-41BF-81EE-22175EA7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E5CB96-5D42-4080-AF0C-E697A5BA260C}" type="slidenum">
              <a:rPr lang="zh-CN" altLang="en-US" smtClean="0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pPr/>
              <a:t>33</a:t>
            </a:fld>
            <a:endParaRPr lang="en-US" altLang="zh-CN">
              <a:solidFill>
                <a:srgbClr val="B4B1A0"/>
              </a:solidFill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3C5FB-E633-4C5C-AB49-9C5AA33414FE}"/>
              </a:ext>
            </a:extLst>
          </p:cNvPr>
          <p:cNvSpPr txBox="1"/>
          <p:nvPr/>
        </p:nvSpPr>
        <p:spPr>
          <a:xfrm>
            <a:off x="4140200" y="3860800"/>
            <a:ext cx="16208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>
                <a:solidFill>
                  <a:schemeClr val="dk1"/>
                </a:solidFill>
                <a:latin typeface="+mn-lt"/>
                <a:ea typeface="+mn-ea"/>
              </a:rPr>
              <a:t>格式控制</a:t>
            </a:r>
            <a:endParaRPr lang="en-US" altLang="zh-CN" sz="2800" dirty="0">
              <a:solidFill>
                <a:schemeClr val="dk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C6992-D018-4B1B-A550-C553388BAB97}"/>
              </a:ext>
            </a:extLst>
          </p:cNvPr>
          <p:cNvSpPr txBox="1"/>
          <p:nvPr/>
        </p:nvSpPr>
        <p:spPr>
          <a:xfrm>
            <a:off x="6623050" y="3860800"/>
            <a:ext cx="16208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>
                <a:solidFill>
                  <a:srgbClr val="00000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变量列表</a:t>
            </a:r>
            <a:endParaRPr lang="en-US" altLang="zh-CN" sz="2800">
              <a:solidFill>
                <a:srgbClr val="000000"/>
              </a:solidFill>
              <a:latin typeface="Gill Sans"/>
              <a:ea typeface="Gill Sans"/>
              <a:cs typeface="Gill San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8D0E01-37DD-4D8F-9E73-F0404F699FEB}"/>
              </a:ext>
            </a:extLst>
          </p:cNvPr>
          <p:cNvSpPr txBox="1">
            <a:spLocks/>
          </p:cNvSpPr>
          <p:nvPr/>
        </p:nvSpPr>
        <p:spPr bwMode="auto">
          <a:xfrm>
            <a:off x="749010" y="1813432"/>
            <a:ext cx="7499350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3pPr>
            <a:lvl4pPr marL="1096963" indent="-173038">
              <a:spcBef>
                <a:spcPct val="20000"/>
              </a:spcBef>
              <a:buClr>
                <a:srgbClr val="9BBB5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4pPr>
            <a:lvl5pPr marL="1296988" indent="-182563">
              <a:spcBef>
                <a:spcPct val="20000"/>
              </a:spcBef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/>
              <a:t>需要考虑哪些基本问题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要输出的是什么？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要怎样进行输出？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E349-0CB8-4899-8922-D83CCF7B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设计 </a:t>
            </a:r>
            <a:r>
              <a:rPr lang="en-US" altLang="zh-CN" dirty="0" err="1"/>
              <a:t>printf</a:t>
            </a:r>
            <a:r>
              <a:rPr lang="zh-CN" altLang="en-US" dirty="0"/>
              <a:t> 的基本思想 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B27A-60D2-49FE-B562-8B14CFAE7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 </a:t>
            </a:r>
            <a:r>
              <a:rPr lang="en-US" altLang="zh-CN"/>
              <a:t>printf</a:t>
            </a:r>
            <a:r>
              <a:rPr lang="zh-CN" altLang="en-US"/>
              <a:t> 需要解决哪些实际问题？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输入：一个或多个变量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zh-CN" altLang="en-US"/>
              <a:t>以二进制编码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输出：人可以识别的数据</a:t>
            </a:r>
            <a:endParaRPr lang="en-US" altLang="zh-CN"/>
          </a:p>
          <a:p>
            <a:pPr lvl="2"/>
            <a:r>
              <a:rPr lang="zh-CN" altLang="en-US"/>
              <a:t>不同类型的变量的输出格式不同</a:t>
            </a:r>
            <a:endParaRPr lang="en-US" altLang="zh-CN"/>
          </a:p>
          <a:p>
            <a:pPr lvl="2"/>
            <a:r>
              <a:rPr lang="zh-CN" altLang="en-US"/>
              <a:t>希望将变量嵌入到希望输出的“文字”中</a:t>
            </a:r>
            <a:endParaRPr lang="en-US" altLang="zh-CN"/>
          </a:p>
          <a:p>
            <a:pPr lvl="2"/>
            <a:r>
              <a:rPr lang="zh-CN" altLang="en-US"/>
              <a:t>希望输出变量的不同精度</a:t>
            </a:r>
            <a:endParaRPr lang="en-US" altLang="zh-CN"/>
          </a:p>
          <a:p>
            <a:pPr lvl="2"/>
            <a:r>
              <a:rPr lang="zh-CN" altLang="en-US"/>
              <a:t>希望对数据输出做些简单的“排版”</a:t>
            </a:r>
            <a:endParaRPr lang="en-US" altLang="zh-CN"/>
          </a:p>
          <a:p>
            <a:pPr lvl="1"/>
            <a:endParaRPr lang="en-US" altLang="en-US">
              <a:solidFill>
                <a:schemeClr val="tx1"/>
              </a:solidFill>
              <a:ea typeface="华文中宋" panose="0201060004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867D4-25FB-4F2D-8187-FC5264E5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程序设计导论</a:t>
            </a: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D8979AFD-FCA4-4D7A-A343-0B56A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ABACE2-1D27-41F1-B602-C2BC5AEDD9A2}" type="slidenum">
              <a:rPr lang="zh-CN" altLang="en-US" smtClean="0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pPr/>
              <a:t>34</a:t>
            </a:fld>
            <a:endParaRPr lang="en-US" altLang="zh-CN">
              <a:solidFill>
                <a:srgbClr val="B4B1A0"/>
              </a:solidFill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57F5-8BD2-469F-9D34-2236F77F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输出函数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的使用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63D71837-6728-4541-9359-F34F2FCE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“</a:t>
            </a:r>
            <a:r>
              <a:rPr lang="zh-CN" altLang="en-US">
                <a:solidFill>
                  <a:srgbClr val="0000CC"/>
                </a:solidFill>
              </a:rPr>
              <a:t>格式控制</a:t>
            </a:r>
            <a:r>
              <a:rPr lang="zh-CN" altLang="en-US"/>
              <a:t>”的使用</a:t>
            </a:r>
            <a:endParaRPr lang="en-US" altLang="zh-CN"/>
          </a:p>
          <a:p>
            <a:r>
              <a:rPr lang="zh-CN" altLang="en-US"/>
              <a:t>示例：</a:t>
            </a:r>
            <a:r>
              <a:rPr lang="en-US" altLang="zh-CN"/>
              <a:t>“You</a:t>
            </a:r>
            <a:r>
              <a:rPr lang="zh-CN" altLang="en-US"/>
              <a:t> </a:t>
            </a:r>
            <a:r>
              <a:rPr lang="en-US" altLang="zh-CN"/>
              <a:t>look</a:t>
            </a:r>
            <a:r>
              <a:rPr lang="zh-CN" altLang="en-US"/>
              <a:t> </a:t>
            </a:r>
            <a:r>
              <a:rPr lang="en-US" altLang="zh-CN"/>
              <a:t>great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%s\n”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双引号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普通字符，如</a:t>
            </a:r>
            <a:r>
              <a:rPr lang="en-US" altLang="zh-CN">
                <a:solidFill>
                  <a:schemeClr val="tx1"/>
                </a:solidFill>
              </a:rPr>
              <a:t>You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look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great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in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\n</a:t>
            </a:r>
          </a:p>
          <a:p>
            <a:pPr lvl="1"/>
            <a:r>
              <a:rPr lang="zh-CN" altLang="en-US"/>
              <a:t>格式声明，如</a:t>
            </a:r>
            <a:r>
              <a:rPr lang="en-US" altLang="zh-CN"/>
              <a:t>%s</a:t>
            </a:r>
          </a:p>
          <a:p>
            <a:r>
              <a:rPr lang="zh-CN" altLang="en-US"/>
              <a:t>思考：“</a:t>
            </a:r>
            <a:r>
              <a:rPr lang="zh-CN" altLang="en-US">
                <a:solidFill>
                  <a:srgbClr val="0000CC"/>
                </a:solidFill>
              </a:rPr>
              <a:t>格式声明</a:t>
            </a:r>
            <a:r>
              <a:rPr lang="zh-CN" altLang="en-US"/>
              <a:t>”应该怎么用？</a:t>
            </a:r>
            <a:endParaRPr lang="en-US" altLang="en-US">
              <a:ea typeface="华文中宋" panose="0201060004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3E3FB-8D2F-4CAB-B79F-3268B508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程序设计导论</a:t>
            </a:r>
          </a:p>
        </p:txBody>
      </p:sp>
      <p:sp>
        <p:nvSpPr>
          <p:cNvPr id="45060" name="Slide Number Placeholder 4">
            <a:extLst>
              <a:ext uri="{FF2B5EF4-FFF2-40B4-BE49-F238E27FC236}">
                <a16:creationId xmlns:a16="http://schemas.microsoft.com/office/drawing/2014/main" id="{2E032C4F-0329-4EF0-AF6D-DE8A6622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A36B04-B669-42AC-B6BE-1CEFD53CD9DD}" type="slidenum">
              <a:rPr lang="zh-CN" altLang="en-US" smtClean="0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pPr/>
              <a:t>35</a:t>
            </a:fld>
            <a:endParaRPr lang="en-US" altLang="zh-CN">
              <a:solidFill>
                <a:srgbClr val="B4B1A0"/>
              </a:solidFill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5D0E-28BD-402C-A28F-593633BE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输出函数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的使用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5A33-BA89-47AD-B33E-C2C97649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“格式声明”的使用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格式声明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%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附加字符 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格式字符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常用格式字符（详见参考教材）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/>
              <a:t>输出整数：</a:t>
            </a:r>
            <a:r>
              <a:rPr lang="en-US" altLang="zh-CN" dirty="0">
                <a:solidFill>
                  <a:srgbClr val="0000CC"/>
                </a:solidFill>
              </a:rPr>
              <a:t>%d</a:t>
            </a:r>
            <a:r>
              <a:rPr lang="zh-CN" altLang="en-US" dirty="0"/>
              <a:t> </a:t>
            </a:r>
            <a:r>
              <a:rPr lang="en-US" altLang="zh-CN" dirty="0"/>
              <a:t>(%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  <a:r>
              <a:rPr lang="en-US" altLang="zh-CN" dirty="0"/>
              <a:t>%u,</a:t>
            </a:r>
            <a:r>
              <a:rPr lang="zh-CN" altLang="en-US" dirty="0"/>
              <a:t> </a:t>
            </a:r>
            <a:r>
              <a:rPr lang="en-US" altLang="zh-CN" dirty="0"/>
              <a:t>%o,</a:t>
            </a:r>
            <a:r>
              <a:rPr lang="zh-CN" altLang="en-US" dirty="0"/>
              <a:t> </a:t>
            </a:r>
            <a:r>
              <a:rPr lang="en-US" altLang="zh-CN" dirty="0"/>
              <a:t>%x,</a:t>
            </a:r>
            <a:r>
              <a:rPr lang="zh-CN" altLang="en-US" dirty="0"/>
              <a:t> </a:t>
            </a:r>
            <a:r>
              <a:rPr lang="en-US" altLang="zh-CN" dirty="0"/>
              <a:t>%X</a:t>
            </a:r>
          </a:p>
          <a:p>
            <a:pPr lvl="2"/>
            <a:r>
              <a:rPr lang="zh-CN" altLang="en-US" dirty="0"/>
              <a:t>输出实数：</a:t>
            </a:r>
            <a:r>
              <a:rPr lang="en-US" altLang="zh-CN" dirty="0">
                <a:solidFill>
                  <a:srgbClr val="0000CC"/>
                </a:solidFill>
              </a:rPr>
              <a:t>%f,</a:t>
            </a: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%.mf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%e,</a:t>
            </a:r>
            <a:r>
              <a:rPr lang="zh-CN" altLang="en-US" dirty="0"/>
              <a:t> </a:t>
            </a:r>
            <a:r>
              <a:rPr lang="en-US" altLang="zh-CN" dirty="0"/>
              <a:t>%E</a:t>
            </a:r>
          </a:p>
          <a:p>
            <a:pPr lvl="2"/>
            <a:r>
              <a:rPr lang="zh-CN" altLang="en-US" dirty="0"/>
              <a:t>输出单个字符：</a:t>
            </a:r>
            <a:r>
              <a:rPr lang="en-US" altLang="zh-CN" dirty="0">
                <a:solidFill>
                  <a:srgbClr val="0000CC"/>
                </a:solidFill>
              </a:rPr>
              <a:t>%c</a:t>
            </a:r>
          </a:p>
          <a:p>
            <a:pPr lvl="2"/>
            <a:r>
              <a:rPr lang="zh-CN" altLang="en-US" dirty="0"/>
              <a:t>输出字符串：</a:t>
            </a:r>
            <a:r>
              <a:rPr lang="en-US" altLang="zh-CN" dirty="0">
                <a:solidFill>
                  <a:srgbClr val="0000CC"/>
                </a:solidFill>
              </a:rPr>
              <a:t>%s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77198-5A91-44B7-A4A6-0E82366A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程序设计导论</a:t>
            </a:r>
          </a:p>
        </p:txBody>
      </p:sp>
      <p:sp>
        <p:nvSpPr>
          <p:cNvPr id="46084" name="Slide Number Placeholder 4">
            <a:extLst>
              <a:ext uri="{FF2B5EF4-FFF2-40B4-BE49-F238E27FC236}">
                <a16:creationId xmlns:a16="http://schemas.microsoft.com/office/drawing/2014/main" id="{826F9671-FB32-431A-9CC4-B43C28F7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2FF6AC-6838-41F6-B63B-2051A1A6B350}" type="slidenum">
              <a:rPr lang="zh-CN" altLang="en-US" smtClean="0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pPr/>
              <a:t>36</a:t>
            </a:fld>
            <a:endParaRPr lang="en-US" altLang="zh-CN">
              <a:solidFill>
                <a:srgbClr val="B4B1A0"/>
              </a:solidFill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3ECE36-BD2D-47A4-A8C5-F6CE8B0E4197}"/>
              </a:ext>
            </a:extLst>
          </p:cNvPr>
          <p:cNvGrpSpPr/>
          <p:nvPr/>
        </p:nvGrpSpPr>
        <p:grpSpPr>
          <a:xfrm>
            <a:off x="1632278" y="2996952"/>
            <a:ext cx="4020539" cy="1262311"/>
            <a:chOff x="1632278" y="2996952"/>
            <a:chExt cx="4020539" cy="126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8EBF9F-4631-43AC-89F2-F017F8ED69E6}"/>
                </a:ext>
              </a:extLst>
            </p:cNvPr>
            <p:cNvSpPr txBox="1"/>
            <p:nvPr/>
          </p:nvSpPr>
          <p:spPr>
            <a:xfrm>
              <a:off x="1632278" y="3429000"/>
              <a:ext cx="2646362" cy="830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rgbClr val="0000CC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rPr>
                <a:t>对数据输出</a:t>
              </a:r>
              <a:endParaRPr lang="en-US" altLang="zh-CN" sz="2400" dirty="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0000CC"/>
                  </a:solidFill>
                  <a:latin typeface="Gill Sans MT" panose="020B0502020104020203" pitchFamily="34" charset="0"/>
                  <a:ea typeface="华文中宋" panose="02010600040101010101" pitchFamily="2" charset="-122"/>
                  <a:cs typeface="Gill Sans"/>
                </a:rPr>
                <a:t>做基本的“排版”</a:t>
              </a:r>
              <a:endParaRPr lang="en-US" altLang="zh-CN" sz="2400" dirty="0">
                <a:solidFill>
                  <a:srgbClr val="0000CC"/>
                </a:solidFill>
                <a:latin typeface="Gill Sans"/>
                <a:ea typeface="Gill Sans"/>
                <a:cs typeface="Gill San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E5F206-BA36-47DF-AC52-D6A9685DA817}"/>
                </a:ext>
              </a:extLst>
            </p:cNvPr>
            <p:cNvGrpSpPr/>
            <p:nvPr/>
          </p:nvGrpSpPr>
          <p:grpSpPr>
            <a:xfrm>
              <a:off x="2955459" y="2996952"/>
              <a:ext cx="2697358" cy="432048"/>
              <a:chOff x="2955459" y="2996952"/>
              <a:chExt cx="2697358" cy="43204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422D7D7-C69E-45E0-BDEF-FC12CA4FBB88}"/>
                  </a:ext>
                </a:extLst>
              </p:cNvPr>
              <p:cNvCxnSpPr/>
              <p:nvPr/>
            </p:nvCxnSpPr>
            <p:spPr>
              <a:xfrm>
                <a:off x="3006455" y="2996952"/>
                <a:ext cx="264636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5929DC-CD42-4FD9-8DCC-4B3F992CF4A3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2955459" y="3024385"/>
                <a:ext cx="1123156" cy="404615"/>
              </a:xfrm>
              <a:prstGeom prst="line">
                <a:avLst/>
              </a:prstGeom>
              <a:ln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BABAF1-0F09-4159-87DC-E622D2329E5D}"/>
              </a:ext>
            </a:extLst>
          </p:cNvPr>
          <p:cNvGrpSpPr/>
          <p:nvPr/>
        </p:nvGrpSpPr>
        <p:grpSpPr>
          <a:xfrm>
            <a:off x="5897497" y="2852489"/>
            <a:ext cx="2339975" cy="1145565"/>
            <a:chOff x="5897497" y="2852489"/>
            <a:chExt cx="2339975" cy="11455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0560BF-2868-4656-A860-4464E8D13D02}"/>
                </a:ext>
              </a:extLst>
            </p:cNvPr>
            <p:cNvSpPr txBox="1"/>
            <p:nvPr/>
          </p:nvSpPr>
          <p:spPr>
            <a:xfrm>
              <a:off x="5897497" y="3167791"/>
              <a:ext cx="2339975" cy="830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rgbClr val="0000CC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rPr>
                <a:t>不同类型变量</a:t>
              </a:r>
              <a:endParaRPr lang="en-US" altLang="zh-CN" sz="2400" dirty="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0000CC"/>
                  </a:solidFill>
                  <a:latin typeface="Gill Sans MT" panose="020B0502020104020203" pitchFamily="34" charset="0"/>
                  <a:ea typeface="华文中宋" panose="02010600040101010101" pitchFamily="2" charset="-122"/>
                  <a:cs typeface="Gill Sans"/>
                </a:rPr>
                <a:t>输出格式与精度</a:t>
              </a:r>
              <a:endParaRPr lang="en-US" altLang="zh-CN" sz="2400" dirty="0">
                <a:solidFill>
                  <a:srgbClr val="0000CC"/>
                </a:solidFill>
                <a:latin typeface="Gill Sans"/>
                <a:ea typeface="Gill Sans"/>
                <a:cs typeface="Gill San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FD756BB-1473-4E90-BAAE-B2FD2E5F4881}"/>
                </a:ext>
              </a:extLst>
            </p:cNvPr>
            <p:cNvCxnSpPr>
              <a:cxnSpLocks/>
            </p:cNvCxnSpPr>
            <p:nvPr/>
          </p:nvCxnSpPr>
          <p:spPr>
            <a:xfrm>
              <a:off x="6174184" y="3134972"/>
              <a:ext cx="1481932" cy="254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C9345D-F548-474A-9F89-A9BCBFB55F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15150" y="2852489"/>
              <a:ext cx="247650" cy="288925"/>
            </a:xfrm>
            <a:prstGeom prst="line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56ED-0235-4E7C-A9C2-177889EC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输出函数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的使用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D1A4-3190-444E-B987-DE989DE6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“格式声明”的使用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格式声明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%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附加字符 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格式字符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附加字符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/>
              <a:t>输出数据的最小宽度：</a:t>
            </a:r>
            <a:r>
              <a:rPr lang="zh-CN" altLang="en-US" dirty="0">
                <a:solidFill>
                  <a:srgbClr val="0000CC"/>
                </a:solidFill>
              </a:rPr>
              <a:t>一个整数</a:t>
            </a:r>
            <a:r>
              <a:rPr lang="en-US" altLang="zh-CN" dirty="0">
                <a:solidFill>
                  <a:srgbClr val="0000CC"/>
                </a:solidFill>
              </a:rPr>
              <a:t>n</a:t>
            </a:r>
          </a:p>
          <a:p>
            <a:pPr lvl="2"/>
            <a:r>
              <a:rPr lang="zh-CN" altLang="en-US" dirty="0"/>
              <a:t>靠左对齐与靠右对齐：</a:t>
            </a:r>
            <a:r>
              <a:rPr lang="zh-CN" altLang="en-US" dirty="0">
                <a:solidFill>
                  <a:srgbClr val="0000CC"/>
                </a:solidFill>
              </a:rPr>
              <a:t>是否加符号</a:t>
            </a:r>
            <a:r>
              <a:rPr lang="en-US" altLang="zh-CN" dirty="0">
                <a:solidFill>
                  <a:srgbClr val="0000CC"/>
                </a:solidFill>
              </a:rPr>
              <a:t>-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D0E5D-A28D-46AD-ADF9-4B0B3652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程序设计导论</a:t>
            </a:r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BF2AA0BB-C3AF-4557-842F-328779EA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728C6E-512F-4743-96CB-CDBC0B297111}" type="slidenum">
              <a:rPr lang="zh-CN" altLang="en-US" smtClean="0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pPr/>
              <a:t>37</a:t>
            </a:fld>
            <a:endParaRPr lang="en-US" altLang="zh-CN">
              <a:solidFill>
                <a:srgbClr val="B4B1A0"/>
              </a:solidFill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9C9D09-ABA7-4CB0-9CC4-4C99368578B6}"/>
              </a:ext>
            </a:extLst>
          </p:cNvPr>
          <p:cNvGrpSpPr/>
          <p:nvPr/>
        </p:nvGrpSpPr>
        <p:grpSpPr>
          <a:xfrm>
            <a:off x="1632278" y="2996952"/>
            <a:ext cx="4020539" cy="1262311"/>
            <a:chOff x="1632278" y="2996952"/>
            <a:chExt cx="4020539" cy="126231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599A8D-EFE3-4948-921E-8407FA79078C}"/>
                </a:ext>
              </a:extLst>
            </p:cNvPr>
            <p:cNvSpPr txBox="1"/>
            <p:nvPr/>
          </p:nvSpPr>
          <p:spPr>
            <a:xfrm>
              <a:off x="1632278" y="3429000"/>
              <a:ext cx="2646362" cy="830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rgbClr val="0000CC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rPr>
                <a:t>对数据输出</a:t>
              </a:r>
              <a:endParaRPr lang="en-US" altLang="zh-CN" sz="2400" dirty="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0000CC"/>
                  </a:solidFill>
                  <a:latin typeface="Gill Sans MT" panose="020B0502020104020203" pitchFamily="34" charset="0"/>
                  <a:ea typeface="华文中宋" panose="02010600040101010101" pitchFamily="2" charset="-122"/>
                  <a:cs typeface="Gill Sans"/>
                </a:rPr>
                <a:t>做基本的“排版”</a:t>
              </a:r>
              <a:endParaRPr lang="en-US" altLang="zh-CN" sz="2400" dirty="0">
                <a:solidFill>
                  <a:srgbClr val="0000CC"/>
                </a:solidFill>
                <a:latin typeface="Gill Sans"/>
                <a:ea typeface="Gill Sans"/>
                <a:cs typeface="Gill San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EAFDE16-E84D-4222-A477-634F14655050}"/>
                </a:ext>
              </a:extLst>
            </p:cNvPr>
            <p:cNvGrpSpPr/>
            <p:nvPr/>
          </p:nvGrpSpPr>
          <p:grpSpPr>
            <a:xfrm>
              <a:off x="2955459" y="2996952"/>
              <a:ext cx="2697358" cy="432048"/>
              <a:chOff x="2955459" y="2996952"/>
              <a:chExt cx="2697358" cy="43204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70C3B4A-B230-450A-823A-236C646E9E8B}"/>
                  </a:ext>
                </a:extLst>
              </p:cNvPr>
              <p:cNvCxnSpPr/>
              <p:nvPr/>
            </p:nvCxnSpPr>
            <p:spPr>
              <a:xfrm>
                <a:off x="3006455" y="2996952"/>
                <a:ext cx="264636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35E1B38-7245-4CE6-8BAA-D417AA5029BA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V="1">
                <a:off x="2955459" y="3024385"/>
                <a:ext cx="1123156" cy="404615"/>
              </a:xfrm>
              <a:prstGeom prst="line">
                <a:avLst/>
              </a:prstGeom>
              <a:ln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2F22D9-4A54-41D0-8970-58C9DA680CCD}"/>
              </a:ext>
            </a:extLst>
          </p:cNvPr>
          <p:cNvGrpSpPr/>
          <p:nvPr/>
        </p:nvGrpSpPr>
        <p:grpSpPr>
          <a:xfrm>
            <a:off x="5897497" y="2852489"/>
            <a:ext cx="2339975" cy="1145565"/>
            <a:chOff x="5897497" y="2852489"/>
            <a:chExt cx="2339975" cy="1145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17C69B-BC8B-4EFB-9EEF-AA75B32F5C1A}"/>
                </a:ext>
              </a:extLst>
            </p:cNvPr>
            <p:cNvSpPr txBox="1"/>
            <p:nvPr/>
          </p:nvSpPr>
          <p:spPr>
            <a:xfrm>
              <a:off x="5897497" y="3167791"/>
              <a:ext cx="2339975" cy="830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rgbClr val="0000CC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rPr>
                <a:t>不同类型变量</a:t>
              </a:r>
              <a:endParaRPr lang="en-US" altLang="zh-CN" sz="2400" dirty="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0000CC"/>
                  </a:solidFill>
                  <a:latin typeface="Gill Sans MT" panose="020B0502020104020203" pitchFamily="34" charset="0"/>
                  <a:ea typeface="华文中宋" panose="02010600040101010101" pitchFamily="2" charset="-122"/>
                  <a:cs typeface="Gill Sans"/>
                </a:rPr>
                <a:t>输出格式与精度</a:t>
              </a:r>
              <a:endParaRPr lang="en-US" altLang="zh-CN" sz="2400" dirty="0">
                <a:solidFill>
                  <a:srgbClr val="0000CC"/>
                </a:solidFill>
                <a:latin typeface="Gill Sans"/>
                <a:ea typeface="Gill Sans"/>
                <a:cs typeface="Gill Sans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2DC2DBF-C8E1-42ED-AA54-826E0504FEA8}"/>
                </a:ext>
              </a:extLst>
            </p:cNvPr>
            <p:cNvCxnSpPr>
              <a:cxnSpLocks/>
            </p:cNvCxnSpPr>
            <p:nvPr/>
          </p:nvCxnSpPr>
          <p:spPr>
            <a:xfrm>
              <a:off x="6174184" y="3134972"/>
              <a:ext cx="1481932" cy="254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6A3465-7B82-4228-9829-BCBF75FC5A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15150" y="2852489"/>
              <a:ext cx="247650" cy="288925"/>
            </a:xfrm>
            <a:prstGeom prst="line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78D5-6AC9-4A89-B192-4C553D81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输出函数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的使用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(4)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1C908E6B-DBE4-42E5-B4A4-1D849BE2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指出下面语句的错误：</a:t>
            </a:r>
            <a:endParaRPr lang="en-US" altLang="zh-CN"/>
          </a:p>
          <a:p>
            <a:pPr lvl="1"/>
            <a:endParaRPr lang="en-US" altLang="en-US">
              <a:ea typeface="华文中宋" panose="02010600040101010101" pitchFamily="2" charset="-122"/>
            </a:endParaRPr>
          </a:p>
          <a:p>
            <a:pPr lvl="1"/>
            <a:endParaRPr lang="en-US" altLang="en-US">
              <a:ea typeface="华文中宋" panose="02010600040101010101" pitchFamily="2" charset="-122"/>
            </a:endParaRPr>
          </a:p>
          <a:p>
            <a:r>
              <a:rPr lang="zh-CN" altLang="en-US"/>
              <a:t>注意：</a:t>
            </a:r>
            <a:endParaRPr lang="en-US" altLang="zh-CN"/>
          </a:p>
          <a:p>
            <a:pPr lvl="1"/>
            <a:r>
              <a:rPr lang="zh-CN" altLang="en-US"/>
              <a:t>格式声明的个数与变量的个数保持一致</a:t>
            </a:r>
            <a:endParaRPr lang="en-US" altLang="zh-CN"/>
          </a:p>
          <a:p>
            <a:pPr lvl="1"/>
            <a:r>
              <a:rPr lang="zh-CN" altLang="en-US"/>
              <a:t>使用准确的格式声明</a:t>
            </a: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A1659-844F-4AA0-83C6-E71CFF6A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程序设计导论</a:t>
            </a:r>
          </a:p>
        </p:txBody>
      </p:sp>
      <p:sp>
        <p:nvSpPr>
          <p:cNvPr id="48132" name="Slide Number Placeholder 4">
            <a:extLst>
              <a:ext uri="{FF2B5EF4-FFF2-40B4-BE49-F238E27FC236}">
                <a16:creationId xmlns:a16="http://schemas.microsoft.com/office/drawing/2014/main" id="{B73BEBBA-F205-418F-BDB2-23374A04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858706-E13E-4605-9917-B76A19D94795}" type="slidenum">
              <a:rPr lang="zh-CN" altLang="en-US" smtClean="0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pPr/>
              <a:t>38</a:t>
            </a:fld>
            <a:endParaRPr lang="en-US" altLang="zh-CN">
              <a:solidFill>
                <a:srgbClr val="B4B1A0"/>
              </a:solidFill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  <p:pic>
        <p:nvPicPr>
          <p:cNvPr id="48133" name="Picture 5">
            <a:extLst>
              <a:ext uri="{FF2B5EF4-FFF2-40B4-BE49-F238E27FC236}">
                <a16:creationId xmlns:a16="http://schemas.microsoft.com/office/drawing/2014/main" id="{B3F149BE-8543-4E2D-9B05-CD8505629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723265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F369-C65F-4124-88C7-64CD6A0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输出函数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的使用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(5)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4541EEDE-A2FA-4566-8462-B13D8BAE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思考问题</a:t>
            </a:r>
            <a:r>
              <a:rPr lang="en-US" altLang="zh-CN"/>
              <a:t>1</a:t>
            </a:r>
            <a:r>
              <a:rPr lang="zh-CN" altLang="en-US"/>
              <a:t>：格式声明是如何工作的？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输入是什么？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输出是什么？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思考问题</a:t>
            </a:r>
            <a:r>
              <a:rPr lang="en-US" altLang="zh-CN"/>
              <a:t>2</a:t>
            </a:r>
            <a:r>
              <a:rPr lang="zh-CN" altLang="en-US"/>
              <a:t>：如果格式声明和变量不匹配会产生什么结果？</a:t>
            </a:r>
            <a:endParaRPr lang="en-US" altLang="zh-CN"/>
          </a:p>
          <a:p>
            <a:r>
              <a:rPr lang="zh-CN" altLang="en-US"/>
              <a:t>思考问题</a:t>
            </a:r>
            <a:r>
              <a:rPr lang="en-US" altLang="zh-CN"/>
              <a:t>3</a:t>
            </a:r>
            <a:r>
              <a:rPr lang="zh-CN" altLang="en-US"/>
              <a:t>：怎么打印长字符串？</a:t>
            </a: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10EFA-5698-4A18-ADAC-E158E9D3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程序设计导论</a:t>
            </a:r>
          </a:p>
        </p:txBody>
      </p:sp>
      <p:sp>
        <p:nvSpPr>
          <p:cNvPr id="49156" name="Slide Number Placeholder 4">
            <a:extLst>
              <a:ext uri="{FF2B5EF4-FFF2-40B4-BE49-F238E27FC236}">
                <a16:creationId xmlns:a16="http://schemas.microsoft.com/office/drawing/2014/main" id="{860CE379-971D-4A28-8139-CD4606ED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4CDF65-506B-4E4E-8C1B-90428507A6ED}" type="slidenum">
              <a:rPr lang="zh-CN" altLang="en-US" smtClean="0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pPr/>
              <a:t>39</a:t>
            </a:fld>
            <a:endParaRPr lang="en-US" altLang="zh-CN">
              <a:solidFill>
                <a:srgbClr val="B4B1A0"/>
              </a:solidFill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FAE64-733C-4B74-BC39-81634F22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C08-3961-492B-AFC6-970FD05E4EED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BDE7F3F7-C7C1-442E-8DE9-0FF55C3EE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基本数据类型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8D7D4031-DE59-4D46-A33C-78022F088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8064500" cy="4537075"/>
          </a:xfrm>
        </p:spPr>
        <p:txBody>
          <a:bodyPr/>
          <a:lstStyle/>
          <a:p>
            <a:pPr marL="609600" indent="-609600"/>
            <a:r>
              <a:rPr lang="zh-CN" altLang="en-US" sz="3600" dirty="0"/>
              <a:t>整型，即整数类型，又可分为</a:t>
            </a:r>
            <a:r>
              <a:rPr lang="en-US" altLang="zh-CN" sz="3600" dirty="0"/>
              <a:t>4</a:t>
            </a:r>
            <a:r>
              <a:rPr lang="zh-CN" altLang="en-US" sz="3600" dirty="0"/>
              <a:t>种：</a:t>
            </a:r>
          </a:p>
          <a:p>
            <a:pPr marL="990600" lvl="1" indent="-533400"/>
            <a:r>
              <a:rPr lang="en-US" altLang="zh-CN" dirty="0" err="1"/>
              <a:t>int</a:t>
            </a:r>
            <a:r>
              <a:rPr lang="zh-CN" altLang="en-US" dirty="0"/>
              <a:t>整型，占用</a:t>
            </a:r>
            <a:r>
              <a:rPr lang="en-US" altLang="zh-CN" dirty="0"/>
              <a:t>4</a:t>
            </a:r>
            <a:r>
              <a:rPr lang="zh-CN" altLang="en-US" dirty="0"/>
              <a:t>字节，数的表示范围是       </a:t>
            </a:r>
            <a:r>
              <a:rPr lang="en-US" altLang="zh-CN" dirty="0"/>
              <a:t>-2147483648 ~ 2147483647</a:t>
            </a:r>
          </a:p>
          <a:p>
            <a:pPr marL="990600" lvl="1" indent="-533400"/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无符号整型，占用</a:t>
            </a:r>
            <a:r>
              <a:rPr lang="en-US" altLang="zh-CN" dirty="0"/>
              <a:t>4</a:t>
            </a:r>
            <a:r>
              <a:rPr lang="zh-CN" altLang="en-US" dirty="0"/>
              <a:t>字节，数的表示范围：</a:t>
            </a:r>
            <a:r>
              <a:rPr lang="en-US" altLang="zh-CN" dirty="0"/>
              <a:t>0 ~ 4294967295</a:t>
            </a:r>
          </a:p>
          <a:p>
            <a:pPr marL="990600" lvl="1" indent="-533400"/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长整型，占用</a:t>
            </a:r>
            <a:r>
              <a:rPr lang="en-US" altLang="zh-CN" dirty="0"/>
              <a:t>4</a:t>
            </a:r>
            <a:r>
              <a:rPr lang="zh-CN" altLang="en-US" dirty="0"/>
              <a:t>字节，数的表示范围：</a:t>
            </a:r>
            <a:r>
              <a:rPr lang="en-US" altLang="zh-CN" dirty="0"/>
              <a:t>-2147483648 ~ 2147483647</a:t>
            </a:r>
          </a:p>
          <a:p>
            <a:pPr marL="990600" lvl="1" indent="-533400"/>
            <a:r>
              <a:rPr lang="en-US" altLang="zh-CN" dirty="0"/>
              <a:t>unsigned long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无符号长整型，占用</a:t>
            </a:r>
            <a:r>
              <a:rPr lang="en-US" altLang="zh-CN" dirty="0"/>
              <a:t>4</a:t>
            </a:r>
            <a:r>
              <a:rPr lang="zh-CN" altLang="en-US" dirty="0"/>
              <a:t>字节，数的表示范围：</a:t>
            </a:r>
            <a:r>
              <a:rPr lang="en-US" altLang="zh-CN" dirty="0"/>
              <a:t>0 ~ 4294967295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87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A698-51D7-4318-B49F-223AE832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小测验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DE399EFD-ED26-4911-961A-7B59A3617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声明一个整型变量</a:t>
            </a:r>
            <a:r>
              <a:rPr lang="en-US" altLang="zh-CN" sz="2800"/>
              <a:t>age</a:t>
            </a:r>
            <a:r>
              <a:rPr lang="zh-CN" altLang="en-US" sz="2800"/>
              <a:t>，将变量赋值为你实际的年龄，然后使用三次</a:t>
            </a:r>
            <a:r>
              <a:rPr lang="en-US" altLang="zh-CN" sz="2800"/>
              <a:t>printf()</a:t>
            </a:r>
            <a:r>
              <a:rPr lang="zh-CN" altLang="en-US" sz="2800"/>
              <a:t>函数</a:t>
            </a:r>
            <a:endParaRPr lang="en-US" altLang="zh-CN" sz="2800"/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使用一个</a:t>
            </a:r>
            <a:r>
              <a:rPr lang="en-US" altLang="zh-CN" sz="2400">
                <a:solidFill>
                  <a:schemeClr val="tx1"/>
                </a:solidFill>
              </a:rPr>
              <a:t>printf()</a:t>
            </a:r>
            <a:r>
              <a:rPr lang="zh-CN" altLang="en-US" sz="2400">
                <a:solidFill>
                  <a:schemeClr val="tx1"/>
                </a:solidFill>
              </a:rPr>
              <a:t>函数将你的姓名和</a:t>
            </a:r>
            <a:r>
              <a:rPr lang="en-US" altLang="zh-CN" sz="2400">
                <a:solidFill>
                  <a:schemeClr val="tx1"/>
                </a:solidFill>
              </a:rPr>
              <a:t>age</a:t>
            </a:r>
            <a:r>
              <a:rPr lang="zh-CN" altLang="en-US" sz="2400">
                <a:solidFill>
                  <a:schemeClr val="tx1"/>
                </a:solidFill>
              </a:rPr>
              <a:t>打印在一行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使用一个</a:t>
            </a:r>
            <a:r>
              <a:rPr lang="en-US" altLang="zh-CN" sz="2400">
                <a:solidFill>
                  <a:schemeClr val="tx1"/>
                </a:solidFill>
              </a:rPr>
              <a:t>printf()</a:t>
            </a:r>
            <a:r>
              <a:rPr lang="zh-CN" altLang="en-US" sz="2400">
                <a:solidFill>
                  <a:schemeClr val="tx1"/>
                </a:solidFill>
              </a:rPr>
              <a:t>函数将你的姓名和</a:t>
            </a:r>
            <a:r>
              <a:rPr lang="en-US" altLang="zh-CN" sz="2400">
                <a:solidFill>
                  <a:schemeClr val="tx1"/>
                </a:solidFill>
              </a:rPr>
              <a:t>age</a:t>
            </a:r>
            <a:r>
              <a:rPr lang="zh-CN" altLang="en-US" sz="2400">
                <a:solidFill>
                  <a:schemeClr val="tx1"/>
                </a:solidFill>
              </a:rPr>
              <a:t>打印在两行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使用两个</a:t>
            </a:r>
            <a:r>
              <a:rPr lang="en-US" altLang="zh-CN" sz="2400">
                <a:solidFill>
                  <a:schemeClr val="tx1"/>
                </a:solidFill>
              </a:rPr>
              <a:t>printf()</a:t>
            </a:r>
            <a:r>
              <a:rPr lang="zh-CN" altLang="en-US" sz="2400">
                <a:solidFill>
                  <a:schemeClr val="tx1"/>
                </a:solidFill>
              </a:rPr>
              <a:t>函数将你的姓名和</a:t>
            </a:r>
            <a:r>
              <a:rPr lang="en-US" altLang="zh-CN" sz="2400">
                <a:solidFill>
                  <a:schemeClr val="tx1"/>
                </a:solidFill>
              </a:rPr>
              <a:t>age</a:t>
            </a:r>
            <a:r>
              <a:rPr lang="zh-CN" altLang="en-US" sz="2400">
                <a:solidFill>
                  <a:schemeClr val="tx1"/>
                </a:solidFill>
              </a:rPr>
              <a:t>打印在一行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51F37-60C7-494C-BB3B-E03E6C8F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程序设计导论</a:t>
            </a:r>
          </a:p>
        </p:txBody>
      </p:sp>
      <p:sp>
        <p:nvSpPr>
          <p:cNvPr id="50180" name="Slide Number Placeholder 4">
            <a:extLst>
              <a:ext uri="{FF2B5EF4-FFF2-40B4-BE49-F238E27FC236}">
                <a16:creationId xmlns:a16="http://schemas.microsoft.com/office/drawing/2014/main" id="{16F367F0-6C0E-4A5D-8EA9-3748B5DC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7593E5-7F05-49FD-B970-1EEE61662601}" type="slidenum">
              <a:rPr lang="zh-CN" altLang="en-US" smtClean="0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pPr/>
              <a:t>40</a:t>
            </a:fld>
            <a:endParaRPr lang="en-US" altLang="zh-CN">
              <a:solidFill>
                <a:srgbClr val="B4B1A0"/>
              </a:solidFill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E55B-5CED-45DD-9B7E-18D7432E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设计 </a:t>
            </a:r>
            <a:r>
              <a:rPr lang="en-US" altLang="zh-CN" dirty="0" err="1"/>
              <a:t>scanf</a:t>
            </a:r>
            <a:r>
              <a:rPr lang="zh-CN" altLang="en-US" dirty="0"/>
              <a:t> 的基本思想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20542-700D-4B32-992F-BE482B1E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程序设计导论</a:t>
            </a:r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8B1B7E00-9ECB-4F16-9F75-3E629212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EFB4FD-BFA2-46A8-A140-5FEE721A695B}" type="slidenum">
              <a:rPr lang="zh-CN" altLang="en-US" smtClean="0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pPr/>
              <a:t>41</a:t>
            </a:fld>
            <a:endParaRPr lang="en-US" altLang="zh-CN">
              <a:solidFill>
                <a:srgbClr val="B4B1A0"/>
              </a:solidFill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7910CB-C7FA-4A04-B9E9-D3FD6149E64C}"/>
              </a:ext>
            </a:extLst>
          </p:cNvPr>
          <p:cNvSpPr txBox="1">
            <a:spLocks/>
          </p:cNvSpPr>
          <p:nvPr/>
        </p:nvSpPr>
        <p:spPr bwMode="auto">
          <a:xfrm>
            <a:off x="1224026" y="1772816"/>
            <a:ext cx="7499350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3pPr>
            <a:lvl4pPr marL="1096963" indent="-173038">
              <a:spcBef>
                <a:spcPct val="20000"/>
              </a:spcBef>
              <a:buClr>
                <a:srgbClr val="9BBB5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4pPr>
            <a:lvl5pPr marL="1296988" indent="-182563">
              <a:spcBef>
                <a:spcPct val="20000"/>
              </a:spcBef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/>
              <a:t>需要考虑哪些基本问题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要输入的是什么？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要怎样进行输入？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参考 </a:t>
            </a:r>
            <a:r>
              <a:rPr lang="en-US" altLang="zh-CN" dirty="0" err="1"/>
              <a:t>printf</a:t>
            </a:r>
            <a:r>
              <a:rPr lang="zh-CN" altLang="en-US" dirty="0"/>
              <a:t> 的例子，</a:t>
            </a:r>
            <a:r>
              <a:rPr lang="en-US" altLang="zh-CN" dirty="0" err="1"/>
              <a:t>scanf</a:t>
            </a:r>
            <a:r>
              <a:rPr lang="zh-CN" altLang="en-US" dirty="0"/>
              <a:t>也应包含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格式控制，如</a:t>
            </a:r>
            <a:r>
              <a:rPr lang="en-US" altLang="zh-CN" dirty="0">
                <a:solidFill>
                  <a:schemeClr val="tx1"/>
                </a:solidFill>
              </a:rPr>
              <a:t>”%d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%f”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变量列表，如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>
                <a:solidFill>
                  <a:schemeClr val="tx1"/>
                </a:solidFill>
              </a:rPr>
              <a:t>num,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>
                <a:solidFill>
                  <a:schemeClr val="tx1"/>
                </a:solidFill>
              </a:rPr>
              <a:t>score</a:t>
            </a:r>
          </a:p>
          <a:p>
            <a:r>
              <a:rPr lang="zh-CN" altLang="en-US" dirty="0"/>
              <a:t>字符串怎么输入？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示例：</a:t>
            </a:r>
            <a:r>
              <a:rPr lang="en-US" altLang="zh-CN" dirty="0" err="1">
                <a:solidFill>
                  <a:schemeClr val="tx1"/>
                </a:solidFill>
              </a:rPr>
              <a:t>scanf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("%s",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5207-BBB8-4C4B-A252-3A82F3E9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课后复习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E98BB3EE-71C5-45C3-B9D9-A6F555B71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挑出下面程序的错误</a:t>
            </a:r>
            <a:endParaRPr lang="en-US" altLang="en-US">
              <a:ea typeface="华文中宋" panose="0201060004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90BD8-5ADB-4982-B331-0611CE25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程序设计导论</a:t>
            </a:r>
          </a:p>
        </p:txBody>
      </p:sp>
      <p:sp>
        <p:nvSpPr>
          <p:cNvPr id="52228" name="Slide Number Placeholder 4">
            <a:extLst>
              <a:ext uri="{FF2B5EF4-FFF2-40B4-BE49-F238E27FC236}">
                <a16:creationId xmlns:a16="http://schemas.microsoft.com/office/drawing/2014/main" id="{5FA324C3-E3FC-4168-BC99-8C551F3E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1BC254-24EC-40C9-9A2B-A8BF3ABCB98E}" type="slidenum">
              <a:rPr lang="zh-CN" altLang="en-US" smtClean="0">
                <a:solidFill>
                  <a:srgbClr val="B4B1A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pPr/>
              <a:t>42</a:t>
            </a:fld>
            <a:endParaRPr lang="en-US" altLang="zh-CN">
              <a:solidFill>
                <a:srgbClr val="B4B1A0"/>
              </a:solidFill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  <p:pic>
        <p:nvPicPr>
          <p:cNvPr id="52229" name="Picture 5">
            <a:extLst>
              <a:ext uri="{FF2B5EF4-FFF2-40B4-BE49-F238E27FC236}">
                <a16:creationId xmlns:a16="http://schemas.microsoft.com/office/drawing/2014/main" id="{E60486F9-EF8A-459E-B7E8-BF5B6240D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49" y="2803095"/>
            <a:ext cx="7394575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D48B19-7D49-44B6-B963-A9C24495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80201A-EE31-4FDC-AFF0-5491EECB2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上机练习：</a:t>
            </a:r>
            <a:endParaRPr lang="en-US" altLang="zh-CN" dirty="0"/>
          </a:p>
          <a:p>
            <a:pPr lvl="1"/>
            <a:r>
              <a:rPr lang="en-US" altLang="zh-CN" dirty="0"/>
              <a:t>YOJ</a:t>
            </a:r>
            <a:r>
              <a:rPr lang="zh-CN" altLang="en-US" dirty="0"/>
              <a:t> </a:t>
            </a:r>
            <a:r>
              <a:rPr lang="en-US" dirty="0"/>
              <a:t>1006</a:t>
            </a:r>
            <a:r>
              <a:rPr lang="zh-CN" altLang="en-US" dirty="0"/>
              <a:t>、</a:t>
            </a:r>
            <a:r>
              <a:rPr lang="en-US" dirty="0"/>
              <a:t>1007</a:t>
            </a:r>
            <a:r>
              <a:rPr lang="zh-CN" altLang="en-US" dirty="0"/>
              <a:t>、</a:t>
            </a:r>
            <a:r>
              <a:rPr lang="en-US" altLang="zh-CN" dirty="0"/>
              <a:t>1011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CC8E4-8AFB-44BE-AAF0-3EA456EA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7807-1CD1-4C8F-BC58-ADC906E55318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69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8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 Placeholder 4">
            <a:extLst>
              <a:ext uri="{FF2B5EF4-FFF2-40B4-BE49-F238E27FC236}">
                <a16:creationId xmlns:a16="http://schemas.microsoft.com/office/drawing/2014/main" id="{65CF9641-8E2C-42C5-9526-A7D085C1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1A9-33D0-478B-98B3-305EFA3C070C}" type="slidenum">
              <a:rPr lang="zh-CN" altLang="en-US"/>
              <a:pPr/>
              <a:t>5</a:t>
            </a:fld>
            <a:endParaRPr lang="en-US" altLang="zh-CN"/>
          </a:p>
        </p:txBody>
      </p:sp>
      <p:graphicFrame>
        <p:nvGraphicFramePr>
          <p:cNvPr id="264194" name="Group 2">
            <a:extLst>
              <a:ext uri="{FF2B5EF4-FFF2-40B4-BE49-F238E27FC236}">
                <a16:creationId xmlns:a16="http://schemas.microsoft.com/office/drawing/2014/main" id="{7DA6DC2C-43F1-4D1C-B5BC-1CAADB2C6369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631950" y="2489200"/>
          <a:ext cx="6289675" cy="539750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5408435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3058733628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3024226957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4229057110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326648375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1441904171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323309966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771744667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373270534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821475321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546206839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3302701717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63290948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512017727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41361575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1304252163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19088"/>
                  </a:ext>
                </a:extLst>
              </a:tr>
            </a:tbl>
          </a:graphicData>
        </a:graphic>
      </p:graphicFrame>
      <p:graphicFrame>
        <p:nvGraphicFramePr>
          <p:cNvPr id="264234" name="Object 42">
            <a:extLst>
              <a:ext uri="{FF2B5EF4-FFF2-40B4-BE49-F238E27FC236}">
                <a16:creationId xmlns:a16="http://schemas.microsoft.com/office/drawing/2014/main" id="{7B5DF780-7114-4914-A47D-675C032AD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1200" y="1766888"/>
          <a:ext cx="431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5" name="Equation" r:id="rId3" imgW="177480" imgH="190440" progId="Equation.DSMT4">
                  <p:embed/>
                </p:oleObj>
              </mc:Choice>
              <mc:Fallback>
                <p:oleObj name="Equation" r:id="rId3" imgW="177480" imgH="190440" progId="Equation.DSMT4">
                  <p:embed/>
                  <p:pic>
                    <p:nvPicPr>
                      <p:cNvPr id="264234" name="Object 42">
                        <a:extLst>
                          <a:ext uri="{FF2B5EF4-FFF2-40B4-BE49-F238E27FC236}">
                            <a16:creationId xmlns:a16="http://schemas.microsoft.com/office/drawing/2014/main" id="{7B5DF780-7114-4914-A47D-675C032AD5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1766888"/>
                        <a:ext cx="431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35" name="Object 43">
            <a:extLst>
              <a:ext uri="{FF2B5EF4-FFF2-40B4-BE49-F238E27FC236}">
                <a16:creationId xmlns:a16="http://schemas.microsoft.com/office/drawing/2014/main" id="{C2B1D2C9-604E-4C93-BA66-9BA5697A50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8400" y="1768475"/>
          <a:ext cx="431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6" name="Equation" r:id="rId5" imgW="177480" imgH="190440" progId="Equation.DSMT4">
                  <p:embed/>
                </p:oleObj>
              </mc:Choice>
              <mc:Fallback>
                <p:oleObj name="Equation" r:id="rId5" imgW="177480" imgH="190440" progId="Equation.DSMT4">
                  <p:embed/>
                  <p:pic>
                    <p:nvPicPr>
                      <p:cNvPr id="264235" name="Object 43">
                        <a:extLst>
                          <a:ext uri="{FF2B5EF4-FFF2-40B4-BE49-F238E27FC236}">
                            <a16:creationId xmlns:a16="http://schemas.microsoft.com/office/drawing/2014/main" id="{C2B1D2C9-604E-4C93-BA66-9BA5697A50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768475"/>
                        <a:ext cx="4318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36" name="Object 44">
            <a:extLst>
              <a:ext uri="{FF2B5EF4-FFF2-40B4-BE49-F238E27FC236}">
                <a16:creationId xmlns:a16="http://schemas.microsoft.com/office/drawing/2014/main" id="{DCC3E1B4-D6A0-417B-A890-E2824783C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9563" y="1766888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7" name="Equation" r:id="rId7" imgW="164880" imgH="190440" progId="Equation.DSMT4">
                  <p:embed/>
                </p:oleObj>
              </mc:Choice>
              <mc:Fallback>
                <p:oleObj name="Equation" r:id="rId7" imgW="164880" imgH="190440" progId="Equation.DSMT4">
                  <p:embed/>
                  <p:pic>
                    <p:nvPicPr>
                      <p:cNvPr id="264236" name="Object 44">
                        <a:extLst>
                          <a:ext uri="{FF2B5EF4-FFF2-40B4-BE49-F238E27FC236}">
                            <a16:creationId xmlns:a16="http://schemas.microsoft.com/office/drawing/2014/main" id="{DCC3E1B4-D6A0-417B-A890-E2824783C5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1766888"/>
                        <a:ext cx="4016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37" name="Object 45">
            <a:extLst>
              <a:ext uri="{FF2B5EF4-FFF2-40B4-BE49-F238E27FC236}">
                <a16:creationId xmlns:a16="http://schemas.microsoft.com/office/drawing/2014/main" id="{11DF78C0-2BE2-48CC-8AF0-8758E710D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0400" y="1768475"/>
          <a:ext cx="431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8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264237" name="Object 45">
                        <a:extLst>
                          <a:ext uri="{FF2B5EF4-FFF2-40B4-BE49-F238E27FC236}">
                            <a16:creationId xmlns:a16="http://schemas.microsoft.com/office/drawing/2014/main" id="{11DF78C0-2BE2-48CC-8AF0-8758E710D4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1768475"/>
                        <a:ext cx="4318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38" name="Object 46">
            <a:extLst>
              <a:ext uri="{FF2B5EF4-FFF2-40B4-BE49-F238E27FC236}">
                <a16:creationId xmlns:a16="http://schemas.microsoft.com/office/drawing/2014/main" id="{9C35287C-A967-47B1-BEFC-9A9FC9AE0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1563" y="1766888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9" name="Equation" r:id="rId11" imgW="164880" imgH="190440" progId="Equation.DSMT4">
                  <p:embed/>
                </p:oleObj>
              </mc:Choice>
              <mc:Fallback>
                <p:oleObj name="Equation" r:id="rId11" imgW="164880" imgH="190440" progId="Equation.DSMT4">
                  <p:embed/>
                  <p:pic>
                    <p:nvPicPr>
                      <p:cNvPr id="264238" name="Object 46">
                        <a:extLst>
                          <a:ext uri="{FF2B5EF4-FFF2-40B4-BE49-F238E27FC236}">
                            <a16:creationId xmlns:a16="http://schemas.microsoft.com/office/drawing/2014/main" id="{9C35287C-A967-47B1-BEFC-9A9FC9AE0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563" y="1766888"/>
                        <a:ext cx="4016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39" name="Object 47">
            <a:extLst>
              <a:ext uri="{FF2B5EF4-FFF2-40B4-BE49-F238E27FC236}">
                <a16:creationId xmlns:a16="http://schemas.microsoft.com/office/drawing/2014/main" id="{2CB0C3A0-3169-4320-B65E-7C4970573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4800" y="1766888"/>
          <a:ext cx="431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0" name="Equation" r:id="rId13" imgW="177480" imgH="190440" progId="Equation.DSMT4">
                  <p:embed/>
                </p:oleObj>
              </mc:Choice>
              <mc:Fallback>
                <p:oleObj name="Equation" r:id="rId13" imgW="177480" imgH="190440" progId="Equation.DSMT4">
                  <p:embed/>
                  <p:pic>
                    <p:nvPicPr>
                      <p:cNvPr id="264239" name="Object 47">
                        <a:extLst>
                          <a:ext uri="{FF2B5EF4-FFF2-40B4-BE49-F238E27FC236}">
                            <a16:creationId xmlns:a16="http://schemas.microsoft.com/office/drawing/2014/main" id="{2CB0C3A0-3169-4320-B65E-7C49705734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1766888"/>
                        <a:ext cx="431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40" name="Object 48">
            <a:extLst>
              <a:ext uri="{FF2B5EF4-FFF2-40B4-BE49-F238E27FC236}">
                <a16:creationId xmlns:a16="http://schemas.microsoft.com/office/drawing/2014/main" id="{4DC1788F-4F31-4BB5-8042-02E241F7C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6125" y="1766888"/>
          <a:ext cx="3714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1" name="Equation" r:id="rId15" imgW="152280" imgH="190440" progId="Equation.DSMT4">
                  <p:embed/>
                </p:oleObj>
              </mc:Choice>
              <mc:Fallback>
                <p:oleObj name="Equation" r:id="rId15" imgW="152280" imgH="190440" progId="Equation.DSMT4">
                  <p:embed/>
                  <p:pic>
                    <p:nvPicPr>
                      <p:cNvPr id="264240" name="Object 48">
                        <a:extLst>
                          <a:ext uri="{FF2B5EF4-FFF2-40B4-BE49-F238E27FC236}">
                            <a16:creationId xmlns:a16="http://schemas.microsoft.com/office/drawing/2014/main" id="{4DC1788F-4F31-4BB5-8042-02E241F7CA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25" y="1766888"/>
                        <a:ext cx="3714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41" name="Object 49">
            <a:extLst>
              <a:ext uri="{FF2B5EF4-FFF2-40B4-BE49-F238E27FC236}">
                <a16:creationId xmlns:a16="http://schemas.microsoft.com/office/drawing/2014/main" id="{7659A08D-D803-455D-9905-8D216ABCA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5375" y="1768475"/>
          <a:ext cx="431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2" name="Equation" r:id="rId17" imgW="177480" imgH="190440" progId="Equation.DSMT4">
                  <p:embed/>
                </p:oleObj>
              </mc:Choice>
              <mc:Fallback>
                <p:oleObj name="Equation" r:id="rId17" imgW="177480" imgH="190440" progId="Equation.DSMT4">
                  <p:embed/>
                  <p:pic>
                    <p:nvPicPr>
                      <p:cNvPr id="264241" name="Object 49">
                        <a:extLst>
                          <a:ext uri="{FF2B5EF4-FFF2-40B4-BE49-F238E27FC236}">
                            <a16:creationId xmlns:a16="http://schemas.microsoft.com/office/drawing/2014/main" id="{7659A08D-D803-455D-9905-8D216ABCAB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1768475"/>
                        <a:ext cx="4318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42" name="AutoShape 50">
            <a:extLst>
              <a:ext uri="{FF2B5EF4-FFF2-40B4-BE49-F238E27FC236}">
                <a16:creationId xmlns:a16="http://schemas.microsoft.com/office/drawing/2014/main" id="{F7E22B82-F48F-44D0-BFF7-D0D1635DC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1541463"/>
            <a:ext cx="1282700" cy="452437"/>
          </a:xfrm>
          <a:prstGeom prst="wedgeRoundRectCallout">
            <a:avLst>
              <a:gd name="adj1" fmla="val -68194"/>
              <a:gd name="adj2" fmla="val 15000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>
                <a:ea typeface="黑体" panose="02010609060101010101" pitchFamily="49" charset="-122"/>
              </a:rPr>
              <a:t>符号位</a:t>
            </a:r>
          </a:p>
        </p:txBody>
      </p:sp>
      <p:graphicFrame>
        <p:nvGraphicFramePr>
          <p:cNvPr id="264311" name="Group 119">
            <a:extLst>
              <a:ext uri="{FF2B5EF4-FFF2-40B4-BE49-F238E27FC236}">
                <a16:creationId xmlns:a16="http://schemas.microsoft.com/office/drawing/2014/main" id="{24F72B96-ACB9-4A52-AB5E-69ACA7471D87}"/>
              </a:ext>
            </a:extLst>
          </p:cNvPr>
          <p:cNvGraphicFramePr>
            <a:graphicFrameLocks noGrp="1"/>
          </p:cNvGraphicFramePr>
          <p:nvPr/>
        </p:nvGraphicFramePr>
        <p:xfrm>
          <a:off x="3538538" y="1681163"/>
          <a:ext cx="1109662" cy="549275"/>
        </p:xfrm>
        <a:graphic>
          <a:graphicData uri="http://schemas.openxmlformats.org/drawingml/2006/table">
            <a:tbl>
              <a:tblPr/>
              <a:tblGrid>
                <a:gridCol w="1109662">
                  <a:extLst>
                    <a:ext uri="{9D8B030D-6E8A-4147-A177-3AD203B41FA5}">
                      <a16:colId xmlns:a16="http://schemas.microsoft.com/office/drawing/2014/main" val="2237608563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593968"/>
                  </a:ext>
                </a:extLst>
              </a:tr>
            </a:tbl>
          </a:graphicData>
        </a:graphic>
      </p:graphicFrame>
      <p:graphicFrame>
        <p:nvGraphicFramePr>
          <p:cNvPr id="264318" name="Object 126">
            <a:extLst>
              <a:ext uri="{FF2B5EF4-FFF2-40B4-BE49-F238E27FC236}">
                <a16:creationId xmlns:a16="http://schemas.microsoft.com/office/drawing/2014/main" id="{27CCB532-729F-45E1-9316-6A1463F0F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250" y="620713"/>
          <a:ext cx="26495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" name="Equation" r:id="rId19" imgW="1091880" imgH="203040" progId="Equation.DSMT4">
                  <p:embed/>
                </p:oleObj>
              </mc:Choice>
              <mc:Fallback>
                <p:oleObj name="Equation" r:id="rId19" imgW="1091880" imgH="203040" progId="Equation.DSMT4">
                  <p:embed/>
                  <p:pic>
                    <p:nvPicPr>
                      <p:cNvPr id="264318" name="Object 126">
                        <a:extLst>
                          <a:ext uri="{FF2B5EF4-FFF2-40B4-BE49-F238E27FC236}">
                            <a16:creationId xmlns:a16="http://schemas.microsoft.com/office/drawing/2014/main" id="{27CCB532-729F-45E1-9316-6A1463F0F6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620713"/>
                        <a:ext cx="26495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319" name="Rectangle 127">
            <a:extLst>
              <a:ext uri="{FF2B5EF4-FFF2-40B4-BE49-F238E27FC236}">
                <a16:creationId xmlns:a16="http://schemas.microsoft.com/office/drawing/2014/main" id="{C4583F5A-B8B5-496A-8528-266D8B8BA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620713"/>
            <a:ext cx="4857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占用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字节，数的表示范围是</a:t>
            </a:r>
            <a:b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-32768 ~ 32767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64320" name="Group 128">
            <a:extLst>
              <a:ext uri="{FF2B5EF4-FFF2-40B4-BE49-F238E27FC236}">
                <a16:creationId xmlns:a16="http://schemas.microsoft.com/office/drawing/2014/main" id="{A11287B3-9651-475C-8A36-618B74B3B3E6}"/>
              </a:ext>
            </a:extLst>
          </p:cNvPr>
          <p:cNvGraphicFramePr>
            <a:graphicFrameLocks noGrp="1"/>
          </p:cNvGraphicFramePr>
          <p:nvPr/>
        </p:nvGraphicFramePr>
        <p:xfrm>
          <a:off x="1035050" y="5688013"/>
          <a:ext cx="7192963" cy="620713"/>
        </p:xfrm>
        <a:graphic>
          <a:graphicData uri="http://schemas.openxmlformats.org/drawingml/2006/table">
            <a:tbl>
              <a:tblPr/>
              <a:tblGrid>
                <a:gridCol w="449263">
                  <a:extLst>
                    <a:ext uri="{9D8B030D-6E8A-4147-A177-3AD203B41FA5}">
                      <a16:colId xmlns:a16="http://schemas.microsoft.com/office/drawing/2014/main" val="1307348549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3982991214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98685238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3124423233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479504418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342259422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426749209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4157717826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490761184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486206962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539316465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1752068802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97386370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807724594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1668666664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1187391611"/>
                    </a:ext>
                  </a:extLst>
                </a:gridCol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408385"/>
                  </a:ext>
                </a:extLst>
              </a:tr>
            </a:tbl>
          </a:graphicData>
        </a:graphic>
      </p:graphicFrame>
      <p:graphicFrame>
        <p:nvGraphicFramePr>
          <p:cNvPr id="264360" name="Object 168">
            <a:extLst>
              <a:ext uri="{FF2B5EF4-FFF2-40B4-BE49-F238E27FC236}">
                <a16:creationId xmlns:a16="http://schemas.microsoft.com/office/drawing/2014/main" id="{10A3D666-55A0-4F9C-9B23-3A8F65116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7238" y="4857750"/>
          <a:ext cx="5095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4" name="Equation" r:id="rId21" imgW="177480" imgH="190440" progId="Equation.DSMT4">
                  <p:embed/>
                </p:oleObj>
              </mc:Choice>
              <mc:Fallback>
                <p:oleObj name="Equation" r:id="rId21" imgW="177480" imgH="190440" progId="Equation.DSMT4">
                  <p:embed/>
                  <p:pic>
                    <p:nvPicPr>
                      <p:cNvPr id="264360" name="Object 168">
                        <a:extLst>
                          <a:ext uri="{FF2B5EF4-FFF2-40B4-BE49-F238E27FC236}">
                            <a16:creationId xmlns:a16="http://schemas.microsoft.com/office/drawing/2014/main" id="{10A3D666-55A0-4F9C-9B23-3A8F65116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4857750"/>
                        <a:ext cx="50958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361" name="Object 169">
            <a:extLst>
              <a:ext uri="{FF2B5EF4-FFF2-40B4-BE49-F238E27FC236}">
                <a16:creationId xmlns:a16="http://schemas.microsoft.com/office/drawing/2014/main" id="{DFCEC329-ABC3-42AB-9C21-9DF9F635A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5" y="4826000"/>
          <a:ext cx="5238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5" name="Equation" r:id="rId22" imgW="177480" imgH="190440" progId="Equation.DSMT4">
                  <p:embed/>
                </p:oleObj>
              </mc:Choice>
              <mc:Fallback>
                <p:oleObj name="Equation" r:id="rId22" imgW="177480" imgH="190440" progId="Equation.DSMT4">
                  <p:embed/>
                  <p:pic>
                    <p:nvPicPr>
                      <p:cNvPr id="264361" name="Object 169">
                        <a:extLst>
                          <a:ext uri="{FF2B5EF4-FFF2-40B4-BE49-F238E27FC236}">
                            <a16:creationId xmlns:a16="http://schemas.microsoft.com/office/drawing/2014/main" id="{DFCEC329-ABC3-42AB-9C21-9DF9F635AC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4826000"/>
                        <a:ext cx="5238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362" name="Object 170">
            <a:extLst>
              <a:ext uri="{FF2B5EF4-FFF2-40B4-BE49-F238E27FC236}">
                <a16:creationId xmlns:a16="http://schemas.microsoft.com/office/drawing/2014/main" id="{1869AAF2-F8F4-4E08-8073-12C22A2D4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3538" y="4826000"/>
          <a:ext cx="4857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6" name="Equation" r:id="rId23" imgW="164880" imgH="190440" progId="Equation.DSMT4">
                  <p:embed/>
                </p:oleObj>
              </mc:Choice>
              <mc:Fallback>
                <p:oleObj name="Equation" r:id="rId23" imgW="164880" imgH="190440" progId="Equation.DSMT4">
                  <p:embed/>
                  <p:pic>
                    <p:nvPicPr>
                      <p:cNvPr id="264362" name="Object 170">
                        <a:extLst>
                          <a:ext uri="{FF2B5EF4-FFF2-40B4-BE49-F238E27FC236}">
                            <a16:creationId xmlns:a16="http://schemas.microsoft.com/office/drawing/2014/main" id="{1869AAF2-F8F4-4E08-8073-12C22A2D42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4826000"/>
                        <a:ext cx="4857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363" name="Object 171">
            <a:extLst>
              <a:ext uri="{FF2B5EF4-FFF2-40B4-BE49-F238E27FC236}">
                <a16:creationId xmlns:a16="http://schemas.microsoft.com/office/drawing/2014/main" id="{57E60DCD-7890-47D1-BCA2-1A6EB694E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4826000"/>
          <a:ext cx="5238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7" name="Equation" r:id="rId24" imgW="177480" imgH="190440" progId="Equation.DSMT4">
                  <p:embed/>
                </p:oleObj>
              </mc:Choice>
              <mc:Fallback>
                <p:oleObj name="Equation" r:id="rId24" imgW="177480" imgH="190440" progId="Equation.DSMT4">
                  <p:embed/>
                  <p:pic>
                    <p:nvPicPr>
                      <p:cNvPr id="264363" name="Object 171">
                        <a:extLst>
                          <a:ext uri="{FF2B5EF4-FFF2-40B4-BE49-F238E27FC236}">
                            <a16:creationId xmlns:a16="http://schemas.microsoft.com/office/drawing/2014/main" id="{57E60DCD-7890-47D1-BCA2-1A6EB694ED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826000"/>
                        <a:ext cx="5238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364" name="Object 172">
            <a:extLst>
              <a:ext uri="{FF2B5EF4-FFF2-40B4-BE49-F238E27FC236}">
                <a16:creationId xmlns:a16="http://schemas.microsoft.com/office/drawing/2014/main" id="{4B211EFB-6B5D-41CE-8CD7-D3AC61FC1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4925" y="4826000"/>
          <a:ext cx="4857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8" name="Equation" r:id="rId25" imgW="164880" imgH="190440" progId="Equation.DSMT4">
                  <p:embed/>
                </p:oleObj>
              </mc:Choice>
              <mc:Fallback>
                <p:oleObj name="Equation" r:id="rId25" imgW="164880" imgH="190440" progId="Equation.DSMT4">
                  <p:embed/>
                  <p:pic>
                    <p:nvPicPr>
                      <p:cNvPr id="264364" name="Object 172">
                        <a:extLst>
                          <a:ext uri="{FF2B5EF4-FFF2-40B4-BE49-F238E27FC236}">
                            <a16:creationId xmlns:a16="http://schemas.microsoft.com/office/drawing/2014/main" id="{4B211EFB-6B5D-41CE-8CD7-D3AC61FC1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925" y="4826000"/>
                        <a:ext cx="4857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365" name="Object 173">
            <a:extLst>
              <a:ext uri="{FF2B5EF4-FFF2-40B4-BE49-F238E27FC236}">
                <a16:creationId xmlns:a16="http://schemas.microsoft.com/office/drawing/2014/main" id="{49C2F566-8FE7-4985-A9CD-2F7752BA0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9750" y="4826000"/>
          <a:ext cx="5222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9" name="Equation" r:id="rId26" imgW="177480" imgH="190440" progId="Equation.DSMT4">
                  <p:embed/>
                </p:oleObj>
              </mc:Choice>
              <mc:Fallback>
                <p:oleObj name="Equation" r:id="rId26" imgW="177480" imgH="190440" progId="Equation.DSMT4">
                  <p:embed/>
                  <p:pic>
                    <p:nvPicPr>
                      <p:cNvPr id="264365" name="Object 173">
                        <a:extLst>
                          <a:ext uri="{FF2B5EF4-FFF2-40B4-BE49-F238E27FC236}">
                            <a16:creationId xmlns:a16="http://schemas.microsoft.com/office/drawing/2014/main" id="{49C2F566-8FE7-4985-A9CD-2F7752BA0D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4826000"/>
                        <a:ext cx="5222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366" name="Object 174">
            <a:extLst>
              <a:ext uri="{FF2B5EF4-FFF2-40B4-BE49-F238E27FC236}">
                <a16:creationId xmlns:a16="http://schemas.microsoft.com/office/drawing/2014/main" id="{CCF1B49E-FBB8-4247-ACD9-DB8FA039BC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5050" y="4826000"/>
          <a:ext cx="4492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0" name="Equation" r:id="rId27" imgW="152280" imgH="190440" progId="Equation.DSMT4">
                  <p:embed/>
                </p:oleObj>
              </mc:Choice>
              <mc:Fallback>
                <p:oleObj name="Equation" r:id="rId27" imgW="152280" imgH="190440" progId="Equation.DSMT4">
                  <p:embed/>
                  <p:pic>
                    <p:nvPicPr>
                      <p:cNvPr id="264366" name="Object 174">
                        <a:extLst>
                          <a:ext uri="{FF2B5EF4-FFF2-40B4-BE49-F238E27FC236}">
                            <a16:creationId xmlns:a16="http://schemas.microsoft.com/office/drawing/2014/main" id="{CCF1B49E-FBB8-4247-ACD9-DB8FA039BC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050" y="4826000"/>
                        <a:ext cx="4492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367" name="Object 175">
            <a:extLst>
              <a:ext uri="{FF2B5EF4-FFF2-40B4-BE49-F238E27FC236}">
                <a16:creationId xmlns:a16="http://schemas.microsoft.com/office/drawing/2014/main" id="{7C931993-1406-4174-B442-90C434F75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96225" y="4826000"/>
          <a:ext cx="5238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1" name="Equation" r:id="rId28" imgW="177480" imgH="190440" progId="Equation.DSMT4">
                  <p:embed/>
                </p:oleObj>
              </mc:Choice>
              <mc:Fallback>
                <p:oleObj name="Equation" r:id="rId28" imgW="177480" imgH="190440" progId="Equation.DSMT4">
                  <p:embed/>
                  <p:pic>
                    <p:nvPicPr>
                      <p:cNvPr id="264367" name="Object 175">
                        <a:extLst>
                          <a:ext uri="{FF2B5EF4-FFF2-40B4-BE49-F238E27FC236}">
                            <a16:creationId xmlns:a16="http://schemas.microsoft.com/office/drawing/2014/main" id="{7C931993-1406-4174-B442-90C434F75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4826000"/>
                        <a:ext cx="5238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368" name="Group 176">
            <a:extLst>
              <a:ext uri="{FF2B5EF4-FFF2-40B4-BE49-F238E27FC236}">
                <a16:creationId xmlns:a16="http://schemas.microsoft.com/office/drawing/2014/main" id="{29C564D8-C0F5-4FBD-A43D-966BCAD69221}"/>
              </a:ext>
            </a:extLst>
          </p:cNvPr>
          <p:cNvGraphicFramePr>
            <a:graphicFrameLocks noGrp="1"/>
          </p:cNvGraphicFramePr>
          <p:nvPr/>
        </p:nvGraphicFramePr>
        <p:xfrm>
          <a:off x="2071688" y="4826000"/>
          <a:ext cx="1343025" cy="684213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1704480773"/>
                    </a:ext>
                  </a:extLst>
                </a:gridCol>
              </a:tblGrid>
              <a:tr h="684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307524"/>
                  </a:ext>
                </a:extLst>
              </a:tr>
            </a:tbl>
          </a:graphicData>
        </a:graphic>
      </p:graphicFrame>
      <p:graphicFrame>
        <p:nvGraphicFramePr>
          <p:cNvPr id="264374" name="Object 182">
            <a:extLst>
              <a:ext uri="{FF2B5EF4-FFF2-40B4-BE49-F238E27FC236}">
                <a16:creationId xmlns:a16="http://schemas.microsoft.com/office/drawing/2014/main" id="{276FDDFA-C36F-4F5A-9A81-8990015E1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7413" y="4949825"/>
          <a:ext cx="5969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2" name="Equation" r:id="rId29" imgW="203040" imgH="190440" progId="Equation.DSMT4">
                  <p:embed/>
                </p:oleObj>
              </mc:Choice>
              <mc:Fallback>
                <p:oleObj name="Equation" r:id="rId29" imgW="203040" imgH="190440" progId="Equation.DSMT4">
                  <p:embed/>
                  <p:pic>
                    <p:nvPicPr>
                      <p:cNvPr id="264374" name="Object 182">
                        <a:extLst>
                          <a:ext uri="{FF2B5EF4-FFF2-40B4-BE49-F238E27FC236}">
                            <a16:creationId xmlns:a16="http://schemas.microsoft.com/office/drawing/2014/main" id="{276FDDFA-C36F-4F5A-9A81-8990015E13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4949825"/>
                        <a:ext cx="5969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375" name="Object 183">
            <a:extLst>
              <a:ext uri="{FF2B5EF4-FFF2-40B4-BE49-F238E27FC236}">
                <a16:creationId xmlns:a16="http://schemas.microsoft.com/office/drawing/2014/main" id="{9E5BB942-5A86-4200-9AAF-34C4C99BCD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621088"/>
          <a:ext cx="32083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" name="Equation" r:id="rId31" imgW="1091880" imgH="203040" progId="Equation.DSMT4">
                  <p:embed/>
                </p:oleObj>
              </mc:Choice>
              <mc:Fallback>
                <p:oleObj name="Equation" r:id="rId31" imgW="1091880" imgH="203040" progId="Equation.DSMT4">
                  <p:embed/>
                  <p:pic>
                    <p:nvPicPr>
                      <p:cNvPr id="264375" name="Object 183">
                        <a:extLst>
                          <a:ext uri="{FF2B5EF4-FFF2-40B4-BE49-F238E27FC236}">
                            <a16:creationId xmlns:a16="http://schemas.microsoft.com/office/drawing/2014/main" id="{9E5BB942-5A86-4200-9AAF-34C4C99BCD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621088"/>
                        <a:ext cx="320833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376" name="Rectangle 184">
            <a:extLst>
              <a:ext uri="{FF2B5EF4-FFF2-40B4-BE49-F238E27FC236}">
                <a16:creationId xmlns:a16="http://schemas.microsoft.com/office/drawing/2014/main" id="{E728B5BC-4C97-4AD2-9E91-2F981C7B4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3621088"/>
            <a:ext cx="4857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占用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字节，数的表示范围是</a:t>
            </a:r>
            <a:b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0  ~  65535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93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5FD5632-FDDC-49C6-89AA-2765AEC1E99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注意：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694592A-318D-421B-AB67-5D453AEDF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上述数据类型所占的字节数和数的表示范围在</a:t>
            </a:r>
            <a:r>
              <a:rPr lang="en-US" altLang="zh-CN" dirty="0"/>
              <a:t>32</a:t>
            </a:r>
            <a:r>
              <a:rPr lang="zh-CN" altLang="en-US" dirty="0"/>
              <a:t>位机上，</a:t>
            </a:r>
            <a:r>
              <a:rPr lang="en-US" altLang="zh-CN" dirty="0"/>
              <a:t>VC6.0</a:t>
            </a:r>
            <a:r>
              <a:rPr lang="zh-CN" altLang="en-US" dirty="0"/>
              <a:t>编译器下验证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标准并未具体规定各种类型占多少字节，只要求：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short</a:t>
            </a:r>
            <a:r>
              <a:rPr lang="zh-CN" altLang="en-US" dirty="0"/>
              <a:t>型长度≤</a:t>
            </a:r>
            <a:r>
              <a:rPr lang="en-US" altLang="zh-CN" dirty="0" err="1"/>
              <a:t>int</a:t>
            </a:r>
            <a:r>
              <a:rPr lang="zh-CN" altLang="en-US" dirty="0"/>
              <a:t>型长度≤</a:t>
            </a:r>
            <a:r>
              <a:rPr lang="en-US" altLang="zh-CN" dirty="0"/>
              <a:t>long</a:t>
            </a:r>
            <a:r>
              <a:rPr lang="zh-CN" altLang="en-US" dirty="0"/>
              <a:t>型长度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即：</a:t>
            </a:r>
          </a:p>
        </p:txBody>
      </p:sp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8D9CBB43-1B83-4561-8923-647C9511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F35FD17-E51A-456D-88D7-A4B4DA3D1AF6}" type="slidenum">
              <a:rPr lang="zh-CN" altLang="en-US" sz="1200" smtClean="0">
                <a:latin typeface="Arial" panose="020B0604020202020204" pitchFamily="34" charset="0"/>
              </a:rPr>
              <a:pPr eaLnBrk="1" hangingPunct="1">
                <a:defRPr/>
              </a:pPr>
              <a:t>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CBC0F142-5CDA-4530-9967-1B3A17D3D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4929188"/>
            <a:ext cx="727280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b="1" dirty="0" err="1">
                <a:latin typeface="+mn-lt"/>
              </a:rPr>
              <a:t>sizeof</a:t>
            </a:r>
            <a:r>
              <a:rPr lang="en-US" altLang="zh-TW" sz="2400" b="1" dirty="0">
                <a:latin typeface="+mn-lt"/>
              </a:rPr>
              <a:t>(</a:t>
            </a:r>
            <a:r>
              <a:rPr lang="en-US" altLang="zh-TW" sz="2400" b="1" dirty="0">
                <a:solidFill>
                  <a:srgbClr val="A2C1FE"/>
                </a:solidFill>
                <a:latin typeface="+mn-lt"/>
              </a:rPr>
              <a:t>short </a:t>
            </a:r>
            <a:r>
              <a:rPr lang="en-US" altLang="zh-TW" sz="2400" b="1" dirty="0" err="1">
                <a:solidFill>
                  <a:srgbClr val="A2C1FE"/>
                </a:solidFill>
                <a:latin typeface="+mn-lt"/>
              </a:rPr>
              <a:t>int</a:t>
            </a:r>
            <a:r>
              <a:rPr lang="en-US" altLang="zh-TW" sz="2400" b="1" dirty="0">
                <a:latin typeface="+mn-lt"/>
              </a:rPr>
              <a:t>)&lt;= </a:t>
            </a:r>
            <a:r>
              <a:rPr lang="en-US" altLang="zh-TW" sz="2400" b="1" dirty="0" err="1">
                <a:latin typeface="+mn-lt"/>
              </a:rPr>
              <a:t>sizeof</a:t>
            </a:r>
            <a:r>
              <a:rPr lang="en-US" altLang="zh-TW" sz="2400" b="1" dirty="0">
                <a:latin typeface="+mn-lt"/>
              </a:rPr>
              <a:t>(</a:t>
            </a:r>
            <a:r>
              <a:rPr lang="en-US" altLang="zh-TW" sz="2400" b="1" dirty="0" err="1">
                <a:solidFill>
                  <a:srgbClr val="A2C1FE"/>
                </a:solidFill>
                <a:latin typeface="+mn-lt"/>
              </a:rPr>
              <a:t>int</a:t>
            </a:r>
            <a:r>
              <a:rPr lang="en-US" altLang="zh-TW" sz="2400" b="1" dirty="0">
                <a:latin typeface="+mn-lt"/>
              </a:rPr>
              <a:t>)&lt;= </a:t>
            </a:r>
            <a:r>
              <a:rPr lang="en-US" altLang="zh-TW" sz="2400" b="1" dirty="0" err="1">
                <a:latin typeface="+mn-lt"/>
              </a:rPr>
              <a:t>sizeof</a:t>
            </a:r>
            <a:r>
              <a:rPr lang="en-US" altLang="zh-TW" sz="2400" b="1" dirty="0">
                <a:latin typeface="+mn-lt"/>
              </a:rPr>
              <a:t>(</a:t>
            </a:r>
            <a:r>
              <a:rPr lang="en-US" altLang="zh-TW" sz="2400" b="1" dirty="0">
                <a:solidFill>
                  <a:srgbClr val="A2C1FE"/>
                </a:solidFill>
                <a:latin typeface="+mn-lt"/>
              </a:rPr>
              <a:t>long </a:t>
            </a:r>
            <a:r>
              <a:rPr lang="en-US" altLang="zh-TW" sz="2400" b="1" dirty="0" err="1">
                <a:solidFill>
                  <a:srgbClr val="A2C1FE"/>
                </a:solidFill>
                <a:latin typeface="+mn-lt"/>
              </a:rPr>
              <a:t>int</a:t>
            </a:r>
            <a:r>
              <a:rPr lang="en-US" altLang="zh-TW" sz="2400" b="1" dirty="0">
                <a:latin typeface="+mn-lt"/>
              </a:rPr>
              <a:t>)</a:t>
            </a:r>
            <a:endParaRPr lang="zh-CN" alt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149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4469CBA-E1FF-4CF1-8462-9412EFF0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C6B7-F2FF-4A6F-BDA9-A75EB2BB3B7E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F2AEEE09-50BA-4BF1-BC40-C684F1C5C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基本数据类型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实型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Rectangle 3">
                <a:extLst>
                  <a:ext uri="{FF2B5EF4-FFF2-40B4-BE49-F238E27FC236}">
                    <a16:creationId xmlns:a16="http://schemas.microsoft.com/office/drawing/2014/main" id="{C13445DF-36C5-47E0-B154-1BEAC68EE1CD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066800" y="1981200"/>
                <a:ext cx="7543800" cy="4114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800" b="0" dirty="0">
                    <a:ea typeface="黑体" panose="02010609060101010101" pitchFamily="49" charset="-122"/>
                  </a:rPr>
                  <a:t>float </a:t>
                </a:r>
                <a:r>
                  <a:rPr lang="zh-CN" altLang="en-US" sz="2800" b="0" dirty="0">
                    <a:ea typeface="黑体" panose="02010609060101010101" pitchFamily="49" charset="-122"/>
                  </a:rPr>
                  <a:t>浮点型，占用</a:t>
                </a:r>
                <a:r>
                  <a:rPr lang="en-US" altLang="zh-CN" sz="2800" b="0" dirty="0">
                    <a:ea typeface="黑体" panose="02010609060101010101" pitchFamily="49" charset="-122"/>
                  </a:rPr>
                  <a:t>4</a:t>
                </a:r>
                <a:r>
                  <a:rPr lang="zh-CN" altLang="en-US" sz="2800" b="0" dirty="0">
                    <a:ea typeface="黑体" panose="02010609060101010101" pitchFamily="49" charset="-122"/>
                  </a:rPr>
                  <a:t>字节，数的表示范围：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3.4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</m:t>
                        </m:r>
                      </m:sup>
                    </m:sSup>
                  </m:oMath>
                </a14:m>
                <a:r>
                  <a:rPr lang="en-US" altLang="zh-CN" sz="2800" b="0" dirty="0">
                    <a:ea typeface="黑体" panose="02010609060101010101" pitchFamily="49" charset="-122"/>
                  </a:rPr>
                  <a:t>~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3.4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b="0" dirty="0">
                    <a:ea typeface="黑体" panose="02010609060101010101" pitchFamily="49" charset="-122"/>
                  </a:rPr>
                  <a:t>，有效位为</a:t>
                </a:r>
                <a:r>
                  <a:rPr lang="en-US" altLang="zh-CN" sz="2800" b="0" dirty="0">
                    <a:ea typeface="黑体" panose="02010609060101010101" pitchFamily="49" charset="-122"/>
                  </a:rPr>
                  <a:t>7</a:t>
                </a:r>
                <a:r>
                  <a:rPr lang="zh-CN" altLang="en-US" sz="2800" b="0" dirty="0">
                    <a:ea typeface="黑体" panose="02010609060101010101" pitchFamily="49" charset="-122"/>
                  </a:rPr>
                  <a:t>位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800" b="0" dirty="0">
                  <a:ea typeface="黑体" panose="02010609060101010101" pitchFamily="49" charset="-122"/>
                </a:endParaRPr>
              </a:p>
              <a:p>
                <a:r>
                  <a:rPr lang="en-US" altLang="zh-CN" sz="2800" b="0" dirty="0">
                    <a:ea typeface="黑体" panose="02010609060101010101" pitchFamily="49" charset="-122"/>
                  </a:rPr>
                  <a:t>double </a:t>
                </a:r>
                <a:r>
                  <a:rPr lang="zh-CN" altLang="en-US" sz="2800" b="0" dirty="0">
                    <a:ea typeface="黑体" panose="02010609060101010101" pitchFamily="49" charset="-122"/>
                  </a:rPr>
                  <a:t>双精度型，占用</a:t>
                </a:r>
                <a:r>
                  <a:rPr lang="en-US" altLang="zh-CN" sz="2800" b="0" dirty="0">
                    <a:ea typeface="黑体" panose="02010609060101010101" pitchFamily="49" charset="-122"/>
                  </a:rPr>
                  <a:t>8</a:t>
                </a:r>
                <a:r>
                  <a:rPr lang="zh-CN" altLang="en-US" sz="2800" b="0" dirty="0">
                    <a:ea typeface="黑体" panose="02010609060101010101" pitchFamily="49" charset="-122"/>
                  </a:rPr>
                  <a:t>字节，数的表示范围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sz="2800" b="0" dirty="0">
                    <a:ea typeface="黑体" panose="02010609060101010101" pitchFamily="49" charset="-122"/>
                  </a:rPr>
                  <a:t>，有效位为</a:t>
                </a:r>
                <a:r>
                  <a:rPr lang="en-US" altLang="zh-CN" sz="2800" b="0" dirty="0">
                    <a:ea typeface="黑体" panose="02010609060101010101" pitchFamily="49" charset="-122"/>
                  </a:rPr>
                  <a:t>15</a:t>
                </a:r>
                <a:r>
                  <a:rPr lang="zh-CN" altLang="en-US" sz="2800" b="0" dirty="0">
                    <a:ea typeface="黑体" panose="02010609060101010101" pitchFamily="49" charset="-122"/>
                  </a:rPr>
                  <a:t>位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800" b="0" dirty="0">
                  <a:ea typeface="黑体" panose="02010609060101010101" pitchFamily="49" charset="-122"/>
                </a:endParaRPr>
              </a:p>
              <a:p>
                <a:r>
                  <a:rPr lang="en-US" altLang="zh-CN" sz="2800" b="0" dirty="0">
                    <a:ea typeface="黑体" panose="02010609060101010101" pitchFamily="49" charset="-122"/>
                  </a:rPr>
                  <a:t>long double </a:t>
                </a:r>
                <a:r>
                  <a:rPr lang="zh-CN" altLang="en-US" sz="2800" b="0" dirty="0">
                    <a:ea typeface="黑体" panose="02010609060101010101" pitchFamily="49" charset="-122"/>
                  </a:rPr>
                  <a:t>长双精度型，占用</a:t>
                </a:r>
                <a:r>
                  <a:rPr lang="en-US" altLang="zh-CN" sz="2800" b="0" dirty="0">
                    <a:ea typeface="黑体" panose="02010609060101010101" pitchFamily="49" charset="-122"/>
                  </a:rPr>
                  <a:t>8</a:t>
                </a:r>
                <a:r>
                  <a:rPr lang="zh-CN" altLang="en-US" sz="2800" b="0" dirty="0">
                    <a:ea typeface="黑体" panose="02010609060101010101" pitchFamily="49" charset="-122"/>
                  </a:rPr>
                  <a:t>字节，数的表示范围：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−1.7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308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1.7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308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b="0" dirty="0">
                    <a:ea typeface="黑体" panose="02010609060101010101" pitchFamily="49" charset="-122"/>
                  </a:rPr>
                  <a:t>，有效位为</a:t>
                </a:r>
                <a:r>
                  <a:rPr lang="en-US" altLang="zh-CN" sz="2800" b="0" dirty="0">
                    <a:ea typeface="黑体" panose="02010609060101010101" pitchFamily="49" charset="-122"/>
                  </a:rPr>
                  <a:t>15</a:t>
                </a:r>
                <a:r>
                  <a:rPr lang="zh-CN" altLang="en-US" sz="2800" b="0" dirty="0">
                    <a:ea typeface="黑体" panose="02010609060101010101" pitchFamily="49" charset="-122"/>
                  </a:rPr>
                  <a:t>位</a:t>
                </a:r>
              </a:p>
            </p:txBody>
          </p:sp>
        </mc:Choice>
        <mc:Fallback xmlns="">
          <p:sp>
            <p:nvSpPr>
              <p:cNvPr id="344067" name="Rectangle 3">
                <a:extLst>
                  <a:ext uri="{FF2B5EF4-FFF2-40B4-BE49-F238E27FC236}">
                    <a16:creationId xmlns:a16="http://schemas.microsoft.com/office/drawing/2014/main" id="{C13445DF-36C5-47E0-B154-1BEAC68EE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066800" y="1981200"/>
                <a:ext cx="7543800" cy="4114800"/>
              </a:xfrm>
              <a:blipFill>
                <a:blip r:embed="rId2"/>
                <a:stretch>
                  <a:fillRect l="-1050" t="-4000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07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EEAF-1157-472B-92D3-C2010104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F3D4-5D7D-4334-8199-50879B531942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04865BCB-04ED-4362-B316-AEB8AA127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基本数据类型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B82B20D7-F151-4D5E-A772-6DD1754DB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bool </a:t>
            </a:r>
            <a:r>
              <a:rPr lang="zh-CN" altLang="en-US" dirty="0"/>
              <a:t>逻辑型</a:t>
            </a:r>
          </a:p>
          <a:p>
            <a:pPr lvl="1"/>
            <a:r>
              <a:rPr lang="zh-CN" altLang="en-US" dirty="0"/>
              <a:t>占用</a:t>
            </a:r>
            <a:r>
              <a:rPr lang="en-US" altLang="zh-CN" dirty="0"/>
              <a:t>1</a:t>
            </a:r>
            <a:r>
              <a:rPr lang="zh-CN" altLang="en-US" dirty="0"/>
              <a:t>个字节</a:t>
            </a:r>
          </a:p>
          <a:p>
            <a:endParaRPr lang="en-US" altLang="zh-CN" dirty="0"/>
          </a:p>
          <a:p>
            <a:r>
              <a:rPr lang="en-US" altLang="zh-CN" dirty="0"/>
              <a:t>char </a:t>
            </a:r>
            <a:r>
              <a:rPr lang="zh-CN" altLang="en-US" dirty="0"/>
              <a:t>字符型</a:t>
            </a:r>
          </a:p>
          <a:p>
            <a:pPr lvl="1"/>
            <a:r>
              <a:rPr lang="zh-CN" altLang="en-US" dirty="0"/>
              <a:t>占用</a:t>
            </a:r>
            <a:r>
              <a:rPr lang="en-US" altLang="zh-CN" dirty="0"/>
              <a:t>1</a:t>
            </a:r>
            <a:r>
              <a:rPr lang="zh-CN" altLang="en-US" dirty="0"/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426339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3AF9-C94F-4696-8371-1161D361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288184"/>
          </a:xfrm>
        </p:spPr>
        <p:txBody>
          <a:bodyPr/>
          <a:lstStyle/>
          <a:p>
            <a:r>
              <a:rPr lang="zh-CN" altLang="en-US" dirty="0"/>
              <a:t>字符型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4486-863D-4F70-B42E-206DD69A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28" y="1772816"/>
            <a:ext cx="7772400" cy="4050792"/>
          </a:xfrm>
        </p:spPr>
        <p:txBody>
          <a:bodyPr/>
          <a:lstStyle/>
          <a:p>
            <a:r>
              <a:rPr lang="zh-CN" altLang="en-US" dirty="0"/>
              <a:t>占用</a:t>
            </a:r>
            <a:r>
              <a:rPr lang="en-US" altLang="zh-CN" dirty="0"/>
              <a:t>1</a:t>
            </a:r>
            <a:r>
              <a:rPr lang="zh-CN" altLang="en-US" dirty="0"/>
              <a:t>个字节字符类型的数据</a:t>
            </a:r>
          </a:p>
          <a:p>
            <a:r>
              <a:rPr lang="zh-CN" altLang="en-US" dirty="0"/>
              <a:t>在内存中以相应的</a:t>
            </a:r>
            <a:r>
              <a:rPr lang="en-US" altLang="zh-CN" dirty="0"/>
              <a:t>ASCII</a:t>
            </a:r>
            <a:r>
              <a:rPr lang="zh-CN" altLang="en-US" dirty="0"/>
              <a:t>码存放。</a:t>
            </a:r>
          </a:p>
          <a:p>
            <a:pPr lvl="1"/>
            <a:r>
              <a:rPr lang="zh-CN" altLang="en-US" dirty="0"/>
              <a:t>例：</a:t>
            </a:r>
            <a:r>
              <a:rPr lang="en-US" altLang="zh-CN" dirty="0"/>
              <a:t>'a'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码为</a:t>
            </a:r>
            <a:r>
              <a:rPr lang="en-US" altLang="zh-CN" dirty="0"/>
              <a:t>97</a:t>
            </a:r>
            <a:r>
              <a:rPr lang="zh-CN" altLang="en-US" dirty="0"/>
              <a:t>，内存中的存储形式：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3FED-C90D-485B-98C1-6593529D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DE8ED7-73D2-48D3-99A8-403BA19B5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798212"/>
            <a:ext cx="2971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216273" dir="8385819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kumimoji="1" lang="en-US" altLang="zh-CN" sz="2400" dirty="0">
                <a:latin typeface="Times New Roman" charset="0"/>
                <a:ea typeface="宋体" charset="0"/>
                <a:cs typeface="宋体" charset="0"/>
              </a:rPr>
              <a:t>0   1   1   0   0   0   0   1</a:t>
            </a:r>
          </a:p>
        </p:txBody>
      </p:sp>
      <p:pic>
        <p:nvPicPr>
          <p:cNvPr id="8194" name="Picture 2" descr="âASCIIâçå¾çæç´¢ç»æ">
            <a:extLst>
              <a:ext uri="{FF2B5EF4-FFF2-40B4-BE49-F238E27FC236}">
                <a16:creationId xmlns:a16="http://schemas.microsoft.com/office/drawing/2014/main" id="{1F64BE12-6DB4-4154-9E86-B6B78CFA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730" y="3336034"/>
            <a:ext cx="4219428" cy="29367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21967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5617</TotalTime>
  <Words>2284</Words>
  <Application>Microsoft Office PowerPoint</Application>
  <PresentationFormat>On-screen Show (4:3)</PresentationFormat>
  <Paragraphs>404</Paragraphs>
  <Slides>43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67" baseType="lpstr">
      <vt:lpstr>標楷體</vt:lpstr>
      <vt:lpstr>Gill Sans</vt:lpstr>
      <vt:lpstr>Monotype Sorts</vt:lpstr>
      <vt:lpstr>华文中宋</vt:lpstr>
      <vt:lpstr>华文细黑</vt:lpstr>
      <vt:lpstr>宋体</vt:lpstr>
      <vt:lpstr>方正姚体</vt:lpstr>
      <vt:lpstr>楷体</vt:lpstr>
      <vt:lpstr>隶书</vt:lpstr>
      <vt:lpstr>黑体</vt:lpstr>
      <vt:lpstr>Arial</vt:lpstr>
      <vt:lpstr>Calibri</vt:lpstr>
      <vt:lpstr>Cambria Math</vt:lpstr>
      <vt:lpstr>Garamond</vt:lpstr>
      <vt:lpstr>Gill Sans MT</vt:lpstr>
      <vt:lpstr>Rockwell</vt:lpstr>
      <vt:lpstr>Rockwell Condensed</vt:lpstr>
      <vt:lpstr>Tahoma</vt:lpstr>
      <vt:lpstr>Times New Roman</vt:lpstr>
      <vt:lpstr>Verdana</vt:lpstr>
      <vt:lpstr>Wingdings</vt:lpstr>
      <vt:lpstr>Wingdings 2</vt:lpstr>
      <vt:lpstr>Wood Type</vt:lpstr>
      <vt:lpstr>Equation</vt:lpstr>
      <vt:lpstr>第3讲 变量、数据类型</vt:lpstr>
      <vt:lpstr>学习目标与内容</vt:lpstr>
      <vt:lpstr>数据类型</vt:lpstr>
      <vt:lpstr>基本数据类型</vt:lpstr>
      <vt:lpstr>PowerPoint Presentation</vt:lpstr>
      <vt:lpstr>注意：</vt:lpstr>
      <vt:lpstr>基本数据类型——实型</vt:lpstr>
      <vt:lpstr>基本数据类型</vt:lpstr>
      <vt:lpstr>字符型</vt:lpstr>
      <vt:lpstr>基本数据类型总结</vt:lpstr>
      <vt:lpstr>非基本数据类型</vt:lpstr>
      <vt:lpstr>常量与变量</vt:lpstr>
      <vt:lpstr>声明（定义）变量</vt:lpstr>
      <vt:lpstr>PowerPoint Presentation</vt:lpstr>
      <vt:lpstr>变量的命名规则</vt:lpstr>
      <vt:lpstr>小测试</vt:lpstr>
      <vt:lpstr>变量赋值</vt:lpstr>
      <vt:lpstr>变量赋值的特点</vt:lpstr>
      <vt:lpstr>PowerPoint Presentation</vt:lpstr>
      <vt:lpstr>PowerPoint Presentation</vt:lpstr>
      <vt:lpstr>常量的类型</vt:lpstr>
      <vt:lpstr>常量的书写格式</vt:lpstr>
      <vt:lpstr>（续）</vt:lpstr>
      <vt:lpstr>实型常量</vt:lpstr>
      <vt:lpstr>示例：π值的几种表示形式。</vt:lpstr>
      <vt:lpstr>字符常量</vt:lpstr>
      <vt:lpstr>转义字符</vt:lpstr>
      <vt:lpstr>字符串常量</vt:lpstr>
      <vt:lpstr>PowerPoint Presentation</vt:lpstr>
      <vt:lpstr>符号常量的使用</vt:lpstr>
      <vt:lpstr>C语言的格式化输入和输出</vt:lpstr>
      <vt:lpstr>输入输出函数scanf &amp; printf</vt:lpstr>
      <vt:lpstr>设计 printf 的基本思想 (1)</vt:lpstr>
      <vt:lpstr>设计 printf 的基本思想 (2)</vt:lpstr>
      <vt:lpstr>输出函数 printf 的使用 (1)</vt:lpstr>
      <vt:lpstr>输出函数 printf 的使用 (2)</vt:lpstr>
      <vt:lpstr>输出函数 printf 的使用 (3)</vt:lpstr>
      <vt:lpstr>输出函数 printf 的使用 (4)</vt:lpstr>
      <vt:lpstr>输出函数 printf 的使用 (5)</vt:lpstr>
      <vt:lpstr>小测验</vt:lpstr>
      <vt:lpstr>设计 scanf 的基本思想</vt:lpstr>
      <vt:lpstr>课后复习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Pebble</dc:creator>
  <cp:lastModifiedBy>Sun Hui</cp:lastModifiedBy>
  <cp:revision>636</cp:revision>
  <dcterms:created xsi:type="dcterms:W3CDTF">1601-01-01T00:00:00Z</dcterms:created>
  <dcterms:modified xsi:type="dcterms:W3CDTF">2018-10-08T05:36:10Z</dcterms:modified>
</cp:coreProperties>
</file>