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audio1.bin" ContentType="audio/unknown"/>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64" r:id="rId1"/>
  </p:sldMasterIdLst>
  <p:notesMasterIdLst>
    <p:notesMasterId r:id="rId98"/>
  </p:notesMasterIdLst>
  <p:handoutMasterIdLst>
    <p:handoutMasterId r:id="rId99"/>
  </p:handoutMasterIdLst>
  <p:sldIdLst>
    <p:sldId id="440" r:id="rId2"/>
    <p:sldId id="607" r:id="rId3"/>
    <p:sldId id="608" r:id="rId4"/>
    <p:sldId id="656" r:id="rId5"/>
    <p:sldId id="610" r:id="rId6"/>
    <p:sldId id="611" r:id="rId7"/>
    <p:sldId id="612" r:id="rId8"/>
    <p:sldId id="613" r:id="rId9"/>
    <p:sldId id="614" r:id="rId10"/>
    <p:sldId id="615" r:id="rId11"/>
    <p:sldId id="616" r:id="rId12"/>
    <p:sldId id="617" r:id="rId13"/>
    <p:sldId id="618" r:id="rId14"/>
    <p:sldId id="619" r:id="rId15"/>
    <p:sldId id="620" r:id="rId16"/>
    <p:sldId id="621" r:id="rId17"/>
    <p:sldId id="622" r:id="rId18"/>
    <p:sldId id="623" r:id="rId19"/>
    <p:sldId id="624" r:id="rId20"/>
    <p:sldId id="625" r:id="rId21"/>
    <p:sldId id="657" r:id="rId22"/>
    <p:sldId id="627" r:id="rId23"/>
    <p:sldId id="628" r:id="rId24"/>
    <p:sldId id="629" r:id="rId25"/>
    <p:sldId id="630" r:id="rId26"/>
    <p:sldId id="631" r:id="rId27"/>
    <p:sldId id="632" r:id="rId28"/>
    <p:sldId id="634" r:id="rId29"/>
    <p:sldId id="635" r:id="rId30"/>
    <p:sldId id="636" r:id="rId31"/>
    <p:sldId id="637" r:id="rId32"/>
    <p:sldId id="638" r:id="rId33"/>
    <p:sldId id="639" r:id="rId34"/>
    <p:sldId id="640" r:id="rId35"/>
    <p:sldId id="641" r:id="rId36"/>
    <p:sldId id="642" r:id="rId37"/>
    <p:sldId id="643" r:id="rId38"/>
    <p:sldId id="644" r:id="rId39"/>
    <p:sldId id="645" r:id="rId40"/>
    <p:sldId id="646" r:id="rId41"/>
    <p:sldId id="647" r:id="rId42"/>
    <p:sldId id="648" r:id="rId43"/>
    <p:sldId id="649" r:id="rId44"/>
    <p:sldId id="650" r:id="rId45"/>
    <p:sldId id="651" r:id="rId46"/>
    <p:sldId id="653" r:id="rId47"/>
    <p:sldId id="658" r:id="rId48"/>
    <p:sldId id="716" r:id="rId49"/>
    <p:sldId id="720" r:id="rId50"/>
    <p:sldId id="718" r:id="rId51"/>
    <p:sldId id="719" r:id="rId52"/>
    <p:sldId id="659" r:id="rId53"/>
    <p:sldId id="660" r:id="rId54"/>
    <p:sldId id="661" r:id="rId55"/>
    <p:sldId id="663" r:id="rId56"/>
    <p:sldId id="665" r:id="rId57"/>
    <p:sldId id="666" r:id="rId58"/>
    <p:sldId id="667" r:id="rId59"/>
    <p:sldId id="668" r:id="rId60"/>
    <p:sldId id="669" r:id="rId61"/>
    <p:sldId id="671" r:id="rId62"/>
    <p:sldId id="673" r:id="rId63"/>
    <p:sldId id="674" r:id="rId64"/>
    <p:sldId id="675" r:id="rId65"/>
    <p:sldId id="677" r:id="rId66"/>
    <p:sldId id="679" r:id="rId67"/>
    <p:sldId id="681" r:id="rId68"/>
    <p:sldId id="682" r:id="rId69"/>
    <p:sldId id="683" r:id="rId70"/>
    <p:sldId id="684" r:id="rId71"/>
    <p:sldId id="685" r:id="rId72"/>
    <p:sldId id="688" r:id="rId73"/>
    <p:sldId id="970" r:id="rId74"/>
    <p:sldId id="704" r:id="rId75"/>
    <p:sldId id="691" r:id="rId76"/>
    <p:sldId id="692" r:id="rId77"/>
    <p:sldId id="693" r:id="rId78"/>
    <p:sldId id="694" r:id="rId79"/>
    <p:sldId id="695" r:id="rId80"/>
    <p:sldId id="705" r:id="rId81"/>
    <p:sldId id="706" r:id="rId82"/>
    <p:sldId id="697" r:id="rId83"/>
    <p:sldId id="698" r:id="rId84"/>
    <p:sldId id="699" r:id="rId85"/>
    <p:sldId id="700" r:id="rId86"/>
    <p:sldId id="703" r:id="rId87"/>
    <p:sldId id="707" r:id="rId88"/>
    <p:sldId id="708" r:id="rId89"/>
    <p:sldId id="709" r:id="rId90"/>
    <p:sldId id="710" r:id="rId91"/>
    <p:sldId id="711" r:id="rId92"/>
    <p:sldId id="712" r:id="rId93"/>
    <p:sldId id="686" r:id="rId94"/>
    <p:sldId id="722" r:id="rId95"/>
    <p:sldId id="687" r:id="rId96"/>
    <p:sldId id="655"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4F8927"/>
    <a:srgbClr val="FF3300"/>
    <a:srgbClr val="FF9933"/>
    <a:srgbClr val="FFFF00"/>
    <a:srgbClr val="CC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97" autoAdjust="0"/>
    <p:restoredTop sz="82065" autoAdjust="0"/>
  </p:normalViewPr>
  <p:slideViewPr>
    <p:cSldViewPr snapToObjects="1">
      <p:cViewPr varScale="1">
        <p:scale>
          <a:sx n="74" d="100"/>
          <a:sy n="74" d="100"/>
        </p:scale>
        <p:origin x="99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7B77613-8B2E-431A-8A48-D9360CFEC4F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ltLang="zh-CN"/>
          </a:p>
        </p:txBody>
      </p:sp>
      <p:sp>
        <p:nvSpPr>
          <p:cNvPr id="84995" name="Rectangle 3">
            <a:extLst>
              <a:ext uri="{FF2B5EF4-FFF2-40B4-BE49-F238E27FC236}">
                <a16:creationId xmlns:a16="http://schemas.microsoft.com/office/drawing/2014/main" id="{25A912DE-2C17-49C6-AB57-D1F00EF84C48}"/>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ltLang="zh-CN"/>
          </a:p>
        </p:txBody>
      </p:sp>
      <p:sp>
        <p:nvSpPr>
          <p:cNvPr id="84996" name="Rectangle 4">
            <a:extLst>
              <a:ext uri="{FF2B5EF4-FFF2-40B4-BE49-F238E27FC236}">
                <a16:creationId xmlns:a16="http://schemas.microsoft.com/office/drawing/2014/main" id="{79154A31-227A-478E-B216-13CA82A1317D}"/>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ltLang="zh-CN"/>
          </a:p>
        </p:txBody>
      </p:sp>
      <p:sp>
        <p:nvSpPr>
          <p:cNvPr id="84997" name="Rectangle 5">
            <a:extLst>
              <a:ext uri="{FF2B5EF4-FFF2-40B4-BE49-F238E27FC236}">
                <a16:creationId xmlns:a16="http://schemas.microsoft.com/office/drawing/2014/main" id="{D72C9451-310E-41D5-9173-DDD2AC2673F2}"/>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267B67B-F0D4-4049-AFD4-322444EE1E6C}"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5361AF7-E559-4187-B973-5181658B717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ltLang="zh-CN"/>
          </a:p>
        </p:txBody>
      </p:sp>
      <p:sp>
        <p:nvSpPr>
          <p:cNvPr id="82947" name="Rectangle 3">
            <a:extLst>
              <a:ext uri="{FF2B5EF4-FFF2-40B4-BE49-F238E27FC236}">
                <a16:creationId xmlns:a16="http://schemas.microsoft.com/office/drawing/2014/main" id="{E2C065E1-B3F6-49B0-A401-4744C8EF1892}"/>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ltLang="zh-CN"/>
          </a:p>
        </p:txBody>
      </p:sp>
      <p:sp>
        <p:nvSpPr>
          <p:cNvPr id="19460" name="Rectangle 4">
            <a:extLst>
              <a:ext uri="{FF2B5EF4-FFF2-40B4-BE49-F238E27FC236}">
                <a16:creationId xmlns:a16="http://schemas.microsoft.com/office/drawing/2014/main" id="{F760BD0D-DD8E-49DC-828F-7406E7A1CF5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9" name="Rectangle 5">
            <a:extLst>
              <a:ext uri="{FF2B5EF4-FFF2-40B4-BE49-F238E27FC236}">
                <a16:creationId xmlns:a16="http://schemas.microsoft.com/office/drawing/2014/main" id="{F6284003-9777-4165-A9BF-36D5334869CA}"/>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2950" name="Rectangle 6">
            <a:extLst>
              <a:ext uri="{FF2B5EF4-FFF2-40B4-BE49-F238E27FC236}">
                <a16:creationId xmlns:a16="http://schemas.microsoft.com/office/drawing/2014/main" id="{13FB547B-BACE-4743-972D-B34AB559A4F6}"/>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ltLang="zh-CN"/>
          </a:p>
        </p:txBody>
      </p:sp>
      <p:sp>
        <p:nvSpPr>
          <p:cNvPr id="82951" name="Rectangle 7">
            <a:extLst>
              <a:ext uri="{FF2B5EF4-FFF2-40B4-BE49-F238E27FC236}">
                <a16:creationId xmlns:a16="http://schemas.microsoft.com/office/drawing/2014/main" id="{426AC062-3EA3-4367-985A-FCC2044A744B}"/>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59E12BC-05D8-4320-BDA9-523357A1B36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1</a:t>
            </a:fld>
            <a:endParaRPr lang="en-US" altLang="zh-CN"/>
          </a:p>
        </p:txBody>
      </p:sp>
    </p:spTree>
    <p:extLst>
      <p:ext uri="{BB962C8B-B14F-4D97-AF65-F5344CB8AC3E}">
        <p14:creationId xmlns:p14="http://schemas.microsoft.com/office/powerpoint/2010/main" val="3968077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68</a:t>
            </a:fld>
            <a:endParaRPr lang="en-US" altLang="zh-CN"/>
          </a:p>
        </p:txBody>
      </p:sp>
    </p:spTree>
    <p:extLst>
      <p:ext uri="{BB962C8B-B14F-4D97-AF65-F5344CB8AC3E}">
        <p14:creationId xmlns:p14="http://schemas.microsoft.com/office/powerpoint/2010/main" val="788095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70</a:t>
            </a:fld>
            <a:endParaRPr lang="en-US" altLang="zh-CN"/>
          </a:p>
        </p:txBody>
      </p:sp>
    </p:spTree>
    <p:extLst>
      <p:ext uri="{BB962C8B-B14F-4D97-AF65-F5344CB8AC3E}">
        <p14:creationId xmlns:p14="http://schemas.microsoft.com/office/powerpoint/2010/main" val="1812884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71</a:t>
            </a:fld>
            <a:endParaRPr lang="en-US" altLang="zh-CN"/>
          </a:p>
        </p:txBody>
      </p:sp>
    </p:spTree>
    <p:extLst>
      <p:ext uri="{BB962C8B-B14F-4D97-AF65-F5344CB8AC3E}">
        <p14:creationId xmlns:p14="http://schemas.microsoft.com/office/powerpoint/2010/main" val="118761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75</a:t>
            </a:fld>
            <a:endParaRPr lang="en-US" altLang="zh-CN"/>
          </a:p>
        </p:txBody>
      </p:sp>
    </p:spTree>
    <p:extLst>
      <p:ext uri="{BB962C8B-B14F-4D97-AF65-F5344CB8AC3E}">
        <p14:creationId xmlns:p14="http://schemas.microsoft.com/office/powerpoint/2010/main" val="2469959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76</a:t>
            </a:fld>
            <a:endParaRPr lang="en-US" altLang="zh-CN"/>
          </a:p>
        </p:txBody>
      </p:sp>
    </p:spTree>
    <p:extLst>
      <p:ext uri="{BB962C8B-B14F-4D97-AF65-F5344CB8AC3E}">
        <p14:creationId xmlns:p14="http://schemas.microsoft.com/office/powerpoint/2010/main" val="2734875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89</a:t>
            </a:fld>
            <a:endParaRPr lang="en-US" altLang="zh-CN"/>
          </a:p>
        </p:txBody>
      </p:sp>
    </p:spTree>
    <p:extLst>
      <p:ext uri="{BB962C8B-B14F-4D97-AF65-F5344CB8AC3E}">
        <p14:creationId xmlns:p14="http://schemas.microsoft.com/office/powerpoint/2010/main" val="1696908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93</a:t>
            </a:fld>
            <a:endParaRPr lang="en-US" altLang="zh-CN"/>
          </a:p>
        </p:txBody>
      </p:sp>
    </p:spTree>
    <p:extLst>
      <p:ext uri="{BB962C8B-B14F-4D97-AF65-F5344CB8AC3E}">
        <p14:creationId xmlns:p14="http://schemas.microsoft.com/office/powerpoint/2010/main" val="903238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279C6C58-1C32-42DE-8C49-F26275DD161A}"/>
              </a:ext>
            </a:extLst>
          </p:cNvPr>
          <p:cNvSpPr>
            <a:spLocks noGrp="1" noChangeArrowheads="1"/>
          </p:cNvSpPr>
          <p:nvPr>
            <p:ph type="sldNum" sz="quarter" idx="5"/>
          </p:nvPr>
        </p:nvSpPr>
        <p:spPr>
          <a:ln/>
        </p:spPr>
        <p:txBody>
          <a:bodyPr/>
          <a:lstStyle/>
          <a:p>
            <a:fld id="{133DB589-319A-40C4-8BB8-A603B7E53DAB}" type="slidenum">
              <a:rPr lang="zh-CN" altLang="en-US"/>
              <a:pPr/>
              <a:t>2</a:t>
            </a:fld>
            <a:endParaRPr lang="en-US" altLang="zh-CN"/>
          </a:p>
        </p:txBody>
      </p:sp>
      <p:sp>
        <p:nvSpPr>
          <p:cNvPr id="330754" name="Rectangle 2">
            <a:extLst>
              <a:ext uri="{FF2B5EF4-FFF2-40B4-BE49-F238E27FC236}">
                <a16:creationId xmlns:a16="http://schemas.microsoft.com/office/drawing/2014/main" id="{B8C05092-BF30-4631-A900-1D6FCAEB07C9}"/>
              </a:ext>
            </a:extLst>
          </p:cNvPr>
          <p:cNvSpPr>
            <a:spLocks noGrp="1" noRot="1" noChangeAspect="1" noChangeArrowheads="1" noTextEdit="1"/>
          </p:cNvSpPr>
          <p:nvPr>
            <p:ph type="sldImg"/>
          </p:nvPr>
        </p:nvSpPr>
        <p:spPr>
          <a:ln/>
        </p:spPr>
      </p:sp>
      <p:sp>
        <p:nvSpPr>
          <p:cNvPr id="330755" name="Rectangle 3">
            <a:extLst>
              <a:ext uri="{FF2B5EF4-FFF2-40B4-BE49-F238E27FC236}">
                <a16:creationId xmlns:a16="http://schemas.microsoft.com/office/drawing/2014/main" id="{09856E05-3C5B-49A1-B118-1340FB516804}"/>
              </a:ext>
            </a:extLst>
          </p:cNvPr>
          <p:cNvSpPr>
            <a:spLocks noGrp="1" noChangeArrowheads="1"/>
          </p:cNvSpPr>
          <p:nvPr>
            <p:ph type="body" idx="1"/>
          </p:nvPr>
        </p:nvSpPr>
        <p:spPr/>
        <p:txBody>
          <a:bodyPr/>
          <a:lstStyle/>
          <a:p>
            <a:endParaRPr lang="zh-CN" altLang="en-US" sz="1100" b="1">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79665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6</a:t>
            </a:fld>
            <a:endParaRPr lang="en-US" altLang="zh-CN"/>
          </a:p>
        </p:txBody>
      </p:sp>
    </p:spTree>
    <p:extLst>
      <p:ext uri="{BB962C8B-B14F-4D97-AF65-F5344CB8AC3E}">
        <p14:creationId xmlns:p14="http://schemas.microsoft.com/office/powerpoint/2010/main" val="382424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13</a:t>
            </a:fld>
            <a:endParaRPr lang="en-US" altLang="zh-CN"/>
          </a:p>
        </p:txBody>
      </p:sp>
    </p:spTree>
    <p:extLst>
      <p:ext uri="{BB962C8B-B14F-4D97-AF65-F5344CB8AC3E}">
        <p14:creationId xmlns:p14="http://schemas.microsoft.com/office/powerpoint/2010/main" val="3305600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22</a:t>
            </a:fld>
            <a:endParaRPr lang="en-US" altLang="zh-CN"/>
          </a:p>
        </p:txBody>
      </p:sp>
    </p:spTree>
    <p:extLst>
      <p:ext uri="{BB962C8B-B14F-4D97-AF65-F5344CB8AC3E}">
        <p14:creationId xmlns:p14="http://schemas.microsoft.com/office/powerpoint/2010/main" val="3011229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42</a:t>
            </a:fld>
            <a:endParaRPr lang="en-US" altLang="zh-CN"/>
          </a:p>
        </p:txBody>
      </p:sp>
    </p:spTree>
    <p:extLst>
      <p:ext uri="{BB962C8B-B14F-4D97-AF65-F5344CB8AC3E}">
        <p14:creationId xmlns:p14="http://schemas.microsoft.com/office/powerpoint/2010/main" val="3003904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53</a:t>
            </a:fld>
            <a:endParaRPr lang="en-US" altLang="zh-CN"/>
          </a:p>
        </p:txBody>
      </p:sp>
    </p:spTree>
    <p:extLst>
      <p:ext uri="{BB962C8B-B14F-4D97-AF65-F5344CB8AC3E}">
        <p14:creationId xmlns:p14="http://schemas.microsoft.com/office/powerpoint/2010/main" val="1105907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57</a:t>
            </a:fld>
            <a:endParaRPr lang="en-US" altLang="zh-CN"/>
          </a:p>
        </p:txBody>
      </p:sp>
    </p:spTree>
    <p:extLst>
      <p:ext uri="{BB962C8B-B14F-4D97-AF65-F5344CB8AC3E}">
        <p14:creationId xmlns:p14="http://schemas.microsoft.com/office/powerpoint/2010/main" val="1080433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pPr/>
              <a:t>60</a:t>
            </a:fld>
            <a:endParaRPr lang="en-US" altLang="zh-CN"/>
          </a:p>
        </p:txBody>
      </p:sp>
    </p:spTree>
    <p:extLst>
      <p:ext uri="{BB962C8B-B14F-4D97-AF65-F5344CB8AC3E}">
        <p14:creationId xmlns:p14="http://schemas.microsoft.com/office/powerpoint/2010/main" val="237825333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ltLang="zh-C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A6D72F9B-ABAE-4C8B-9EBD-838D05372C30}" type="slidenum">
              <a:rPr lang="zh-CN" altLang="en-US" smtClean="0"/>
              <a:pPr/>
              <a:t>‹#›</a:t>
            </a:fld>
            <a:endParaRPr lang="en-US" altLang="zh-CN"/>
          </a:p>
        </p:txBody>
      </p:sp>
    </p:spTree>
    <p:extLst>
      <p:ext uri="{BB962C8B-B14F-4D97-AF65-F5344CB8AC3E}">
        <p14:creationId xmlns:p14="http://schemas.microsoft.com/office/powerpoint/2010/main" val="914788034"/>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72169CB4-FA10-479C-BC97-09E0441E0445}" type="slidenum">
              <a:rPr lang="zh-CN" altLang="en-US" smtClean="0"/>
              <a:pPr/>
              <a:t>‹#›</a:t>
            </a:fld>
            <a:endParaRPr lang="en-US" altLang="zh-CN"/>
          </a:p>
        </p:txBody>
      </p:sp>
    </p:spTree>
    <p:extLst>
      <p:ext uri="{BB962C8B-B14F-4D97-AF65-F5344CB8AC3E}">
        <p14:creationId xmlns:p14="http://schemas.microsoft.com/office/powerpoint/2010/main" val="280554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4B83D4F5-2646-4F20-BCE8-56C618451943}" type="slidenum">
              <a:rPr lang="zh-CN" altLang="en-US" smtClean="0"/>
              <a:pPr/>
              <a:t>‹#›</a:t>
            </a:fld>
            <a:endParaRPr lang="en-US" altLang="zh-CN"/>
          </a:p>
        </p:txBody>
      </p:sp>
    </p:spTree>
    <p:extLst>
      <p:ext uri="{BB962C8B-B14F-4D97-AF65-F5344CB8AC3E}">
        <p14:creationId xmlns:p14="http://schemas.microsoft.com/office/powerpoint/2010/main" val="2116132188"/>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C80DC657-BB46-4EF7-9D66-BFB8C6F8FE07}" type="slidenum">
              <a:rPr lang="zh-CN" altLang="en-US"/>
              <a:pPr>
                <a:defRPr/>
              </a:pPr>
              <a:t>‹#›</a:t>
            </a:fld>
            <a:endParaRPr lang="en-US" altLang="zh-CN"/>
          </a:p>
        </p:txBody>
      </p:sp>
    </p:spTree>
    <p:extLst>
      <p:ext uri="{BB962C8B-B14F-4D97-AF65-F5344CB8AC3E}">
        <p14:creationId xmlns:p14="http://schemas.microsoft.com/office/powerpoint/2010/main" val="3571487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a:extLst>
              <a:ext uri="{FF2B5EF4-FFF2-40B4-BE49-F238E27FC236}">
                <a16:creationId xmlns:a16="http://schemas.microsoft.com/office/drawing/2014/main" id="{61B5C0F4-54F4-4069-8E06-2B5A7B7BFCD5}"/>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69F4A08D-863A-4500-818B-6C7EA6EE6BDB}"/>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C4A6ACC7-4A96-44A7-9DFA-61F9AF2D169A}"/>
              </a:ext>
            </a:extLst>
          </p:cNvPr>
          <p:cNvSpPr>
            <a:spLocks noGrp="1"/>
          </p:cNvSpPr>
          <p:nvPr>
            <p:ph type="sldNum" sz="quarter" idx="12"/>
          </p:nvPr>
        </p:nvSpPr>
        <p:spPr/>
        <p:txBody>
          <a:bodyPr/>
          <a:lstStyle>
            <a:lvl1pPr>
              <a:defRPr/>
            </a:lvl1pPr>
          </a:lstStyle>
          <a:p>
            <a:pPr>
              <a:defRPr/>
            </a:pPr>
            <a:fld id="{A163331E-9E9C-446F-8FAA-C105E8DA2692}" type="slidenum">
              <a:rPr lang="zh-CN" altLang="en-US"/>
              <a:pPr>
                <a:defRPr/>
              </a:pPr>
              <a:t>‹#›</a:t>
            </a:fld>
            <a:endParaRPr lang="en-US" altLang="zh-CN"/>
          </a:p>
        </p:txBody>
      </p:sp>
    </p:spTree>
    <p:extLst>
      <p:ext uri="{BB962C8B-B14F-4D97-AF65-F5344CB8AC3E}">
        <p14:creationId xmlns:p14="http://schemas.microsoft.com/office/powerpoint/2010/main" val="791521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C3CD-3EAB-4B3A-BDBC-5395C4EEE052}"/>
              </a:ext>
            </a:extLst>
          </p:cNvPr>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75CAC8-D423-4E0D-AA96-0DD4C86EC3BF}"/>
              </a:ext>
            </a:extLst>
          </p:cNvPr>
          <p:cNvSpPr>
            <a:spLocks noGrp="1"/>
          </p:cNvSpPr>
          <p:nvPr>
            <p:ph type="body" sz="half" idx="1"/>
          </p:nvPr>
        </p:nvSpPr>
        <p:spPr>
          <a:xfrm>
            <a:off x="457200" y="1600200"/>
            <a:ext cx="4038600" cy="453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47E69E-D630-4D77-B322-8B05FE51CC8C}"/>
              </a:ext>
            </a:extLst>
          </p:cNvPr>
          <p:cNvSpPr>
            <a:spLocks noGrp="1"/>
          </p:cNvSpPr>
          <p:nvPr>
            <p:ph sz="quarter" idx="2"/>
          </p:nvPr>
        </p:nvSpPr>
        <p:spPr>
          <a:xfrm>
            <a:off x="4648200" y="1600200"/>
            <a:ext cx="4038600" cy="218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6D0ADCCA-30BF-48C3-91F9-8EE0E5B222A7}"/>
              </a:ext>
            </a:extLst>
          </p:cNvPr>
          <p:cNvSpPr>
            <a:spLocks noGrp="1"/>
          </p:cNvSpPr>
          <p:nvPr>
            <p:ph sz="quarter" idx="3"/>
          </p:nvPr>
        </p:nvSpPr>
        <p:spPr>
          <a:xfrm>
            <a:off x="4648200" y="3941763"/>
            <a:ext cx="4038600" cy="2189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1F7A2BBD-C57B-4D64-90C4-92617A9E5129}"/>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Footer Placeholder 6">
            <a:extLst>
              <a:ext uri="{FF2B5EF4-FFF2-40B4-BE49-F238E27FC236}">
                <a16:creationId xmlns:a16="http://schemas.microsoft.com/office/drawing/2014/main" id="{AC51AC44-A74B-4A82-8578-844561443F00}"/>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Slide Number Placeholder 7">
            <a:extLst>
              <a:ext uri="{FF2B5EF4-FFF2-40B4-BE49-F238E27FC236}">
                <a16:creationId xmlns:a16="http://schemas.microsoft.com/office/drawing/2014/main" id="{B7449221-8179-4BEA-8FFE-8CD505C8F941}"/>
              </a:ext>
            </a:extLst>
          </p:cNvPr>
          <p:cNvSpPr>
            <a:spLocks noGrp="1"/>
          </p:cNvSpPr>
          <p:nvPr>
            <p:ph type="sldNum" sz="quarter" idx="12"/>
          </p:nvPr>
        </p:nvSpPr>
        <p:spPr>
          <a:xfrm>
            <a:off x="6553200" y="6248400"/>
            <a:ext cx="2133600" cy="457200"/>
          </a:xfrm>
        </p:spPr>
        <p:txBody>
          <a:bodyPr/>
          <a:lstStyle>
            <a:lvl1pPr>
              <a:defRPr/>
            </a:lvl1pPr>
          </a:lstStyle>
          <a:p>
            <a:fld id="{DCEDE6C2-ED90-46A2-BFEA-525088364EDD}" type="slidenum">
              <a:rPr lang="zh-CN" altLang="en-US"/>
              <a:pPr/>
              <a:t>‹#›</a:t>
            </a:fld>
            <a:endParaRPr lang="en-US" altLang="zh-CN"/>
          </a:p>
        </p:txBody>
      </p:sp>
    </p:spTree>
    <p:extLst>
      <p:ext uri="{BB962C8B-B14F-4D97-AF65-F5344CB8AC3E}">
        <p14:creationId xmlns:p14="http://schemas.microsoft.com/office/powerpoint/2010/main" val="148804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3200">
                <a:latin typeface="楷体" panose="02010609060101010101" pitchFamily="49" charset="-122"/>
                <a:ea typeface="楷体" panose="02010609060101010101" pitchFamily="49" charset="-122"/>
              </a:defRPr>
            </a:lvl1pPr>
            <a:lvl2pPr>
              <a:defRPr sz="2800">
                <a:latin typeface="楷体" panose="02010609060101010101" pitchFamily="49" charset="-122"/>
                <a:ea typeface="楷体" panose="02010609060101010101" pitchFamily="49" charset="-122"/>
              </a:defRPr>
            </a:lvl2pPr>
            <a:lvl3pPr>
              <a:defRPr sz="2400">
                <a:latin typeface="楷体" panose="02010609060101010101" pitchFamily="49" charset="-122"/>
                <a:ea typeface="楷体" panose="02010609060101010101" pitchFamily="49" charset="-122"/>
              </a:defRPr>
            </a:lvl3pPr>
            <a:lvl4pPr>
              <a:defRPr sz="2400">
                <a:latin typeface="楷体" panose="02010609060101010101" pitchFamily="49" charset="-122"/>
                <a:ea typeface="楷体" panose="02010609060101010101" pitchFamily="49" charset="-122"/>
              </a:defRPr>
            </a:lvl4pPr>
            <a:lvl5pPr>
              <a:defRPr sz="2400">
                <a:latin typeface="楷体" panose="02010609060101010101" pitchFamily="49" charset="-122"/>
                <a:ea typeface="楷体" panose="02010609060101010101" pitchFamily="49" charset="-122"/>
              </a:defRPr>
            </a:lvl5pPr>
          </a:lstStyle>
          <a:p>
            <a:pPr lvl="0"/>
            <a:r>
              <a:rPr lang="en-US" dirty="0"/>
              <a:t>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4598DDAA-4BC0-47E6-98AA-032E6537915F}" type="slidenum">
              <a:rPr lang="zh-CN" altLang="en-US" smtClean="0"/>
              <a:pPr/>
              <a:t>‹#›</a:t>
            </a:fld>
            <a:endParaRPr lang="en-US" altLang="zh-CN"/>
          </a:p>
        </p:txBody>
      </p:sp>
    </p:spTree>
    <p:extLst>
      <p:ext uri="{BB962C8B-B14F-4D97-AF65-F5344CB8AC3E}">
        <p14:creationId xmlns:p14="http://schemas.microsoft.com/office/powerpoint/2010/main" val="57140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endParaRPr lang="en-US" altLang="zh-C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US" altLang="zh-C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751EAF42-C692-4271-8CB7-3D9B314629A6}" type="slidenum">
              <a:rPr lang="zh-CN" altLang="en-US" smtClean="0"/>
              <a:pPr/>
              <a:t>‹#›</a:t>
            </a:fld>
            <a:endParaRPr lang="en-US" altLang="zh-CN"/>
          </a:p>
        </p:txBody>
      </p:sp>
    </p:spTree>
    <p:extLst>
      <p:ext uri="{BB962C8B-B14F-4D97-AF65-F5344CB8AC3E}">
        <p14:creationId xmlns:p14="http://schemas.microsoft.com/office/powerpoint/2010/main" val="235155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752C7807-1CD1-4C8F-BC58-ADC906E55318}" type="slidenum">
              <a:rPr lang="zh-CN" altLang="en-US" smtClean="0"/>
              <a:pPr/>
              <a:t>‹#›</a:t>
            </a:fld>
            <a:endParaRPr lang="en-US" altLang="zh-CN"/>
          </a:p>
        </p:txBody>
      </p:sp>
    </p:spTree>
    <p:extLst>
      <p:ext uri="{BB962C8B-B14F-4D97-AF65-F5344CB8AC3E}">
        <p14:creationId xmlns:p14="http://schemas.microsoft.com/office/powerpoint/2010/main" val="216371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C5F6CAF3-E2D2-4940-A292-2D0D058A64A3}" type="slidenum">
              <a:rPr lang="zh-CN" altLang="en-US" smtClean="0"/>
              <a:pPr/>
              <a:t>‹#›</a:t>
            </a:fld>
            <a:endParaRPr lang="en-US" altLang="zh-CN"/>
          </a:p>
        </p:txBody>
      </p:sp>
    </p:spTree>
    <p:extLst>
      <p:ext uri="{BB962C8B-B14F-4D97-AF65-F5344CB8AC3E}">
        <p14:creationId xmlns:p14="http://schemas.microsoft.com/office/powerpoint/2010/main" val="347127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ltLang="zh-C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ltLang="zh-CN"/>
          </a:p>
        </p:txBody>
      </p:sp>
      <p:sp>
        <p:nvSpPr>
          <p:cNvPr id="5" name="Slide Number Placeholder 4"/>
          <p:cNvSpPr>
            <a:spLocks noGrp="1"/>
          </p:cNvSpPr>
          <p:nvPr>
            <p:ph type="sldNum" sz="quarter" idx="12"/>
          </p:nvPr>
        </p:nvSpPr>
        <p:spPr/>
        <p:txBody>
          <a:bodyPr/>
          <a:lstStyle/>
          <a:p>
            <a:fld id="{6DF6BB52-A85C-44ED-91A4-8B375DCF5DCB}" type="slidenum">
              <a:rPr lang="zh-CN" altLang="en-US" smtClean="0"/>
              <a:pPr/>
              <a:t>‹#›</a:t>
            </a:fld>
            <a:endParaRPr lang="en-US" altLang="zh-CN"/>
          </a:p>
        </p:txBody>
      </p:sp>
    </p:spTree>
    <p:extLst>
      <p:ext uri="{BB962C8B-B14F-4D97-AF65-F5344CB8AC3E}">
        <p14:creationId xmlns:p14="http://schemas.microsoft.com/office/powerpoint/2010/main" val="144321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62800EDE-010D-4A31-AB2B-52BB66DE7FC3}" type="slidenum">
              <a:rPr lang="zh-CN" altLang="en-US" smtClean="0"/>
              <a:pPr/>
              <a:t>‹#›</a:t>
            </a:fld>
            <a:endParaRPr lang="en-US" altLang="zh-CN"/>
          </a:p>
        </p:txBody>
      </p:sp>
    </p:spTree>
    <p:extLst>
      <p:ext uri="{BB962C8B-B14F-4D97-AF65-F5344CB8AC3E}">
        <p14:creationId xmlns:p14="http://schemas.microsoft.com/office/powerpoint/2010/main" val="272450910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endParaRPr lang="en-US" altLang="zh-CN"/>
          </a:p>
        </p:txBody>
      </p:sp>
      <p:sp>
        <p:nvSpPr>
          <p:cNvPr id="10" name="Footer Placeholder 9"/>
          <p:cNvSpPr>
            <a:spLocks noGrp="1"/>
          </p:cNvSpPr>
          <p:nvPr>
            <p:ph type="ftr" sz="quarter" idx="11"/>
          </p:nvPr>
        </p:nvSpPr>
        <p:spPr/>
        <p:txBody>
          <a:bodyPr/>
          <a:lstStyle/>
          <a:p>
            <a:pPr>
              <a:defRPr/>
            </a:pPr>
            <a:endParaRPr lang="en-US" altLang="zh-CN"/>
          </a:p>
        </p:txBody>
      </p:sp>
      <p:sp>
        <p:nvSpPr>
          <p:cNvPr id="11" name="Slide Number Placeholder 10"/>
          <p:cNvSpPr>
            <a:spLocks noGrp="1"/>
          </p:cNvSpPr>
          <p:nvPr>
            <p:ph type="sldNum" sz="quarter" idx="12"/>
          </p:nvPr>
        </p:nvSpPr>
        <p:spPr/>
        <p:txBody>
          <a:bodyPr/>
          <a:lstStyle/>
          <a:p>
            <a:fld id="{1865347C-6A16-4574-8A7E-A980AA1018F2}" type="slidenum">
              <a:rPr lang="zh-CN" altLang="en-US" smtClean="0"/>
              <a:pPr/>
              <a:t>‹#›</a:t>
            </a:fld>
            <a:endParaRPr lang="en-US" altLang="zh-CN"/>
          </a:p>
        </p:txBody>
      </p:sp>
    </p:spTree>
    <p:extLst>
      <p:ext uri="{BB962C8B-B14F-4D97-AF65-F5344CB8AC3E}">
        <p14:creationId xmlns:p14="http://schemas.microsoft.com/office/powerpoint/2010/main" val="42229293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endParaRPr lang="en-US" altLang="zh-CN"/>
          </a:p>
        </p:txBody>
      </p:sp>
      <p:sp>
        <p:nvSpPr>
          <p:cNvPr id="10" name="Slide Number Placeholder 9"/>
          <p:cNvSpPr>
            <a:spLocks noGrp="1"/>
          </p:cNvSpPr>
          <p:nvPr>
            <p:ph type="sldNum" sz="quarter" idx="12"/>
          </p:nvPr>
        </p:nvSpPr>
        <p:spPr/>
        <p:txBody>
          <a:bodyPr/>
          <a:lstStyle/>
          <a:p>
            <a:fld id="{2E8BE0FF-99E1-4520-A5CF-31D6DF1B2E99}" type="slidenum">
              <a:rPr lang="zh-CN" altLang="en-US" smtClean="0"/>
              <a:pPr/>
              <a:t>‹#›</a:t>
            </a:fld>
            <a:endParaRPr lang="en-US" altLang="zh-CN"/>
          </a:p>
        </p:txBody>
      </p:sp>
    </p:spTree>
    <p:extLst>
      <p:ext uri="{BB962C8B-B14F-4D97-AF65-F5344CB8AC3E}">
        <p14:creationId xmlns:p14="http://schemas.microsoft.com/office/powerpoint/2010/main" val="231646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endParaRPr lang="en-US" altLang="zh-C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US" altLang="zh-C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F43A8ECF-4252-4AAC-B16E-73F7A731E327}" type="slidenum">
              <a:rPr lang="zh-CN" altLang="en-US" smtClean="0"/>
              <a:pPr/>
              <a:t>‹#›</a:t>
            </a:fld>
            <a:endParaRPr lang="en-US" altLang="zh-CN"/>
          </a:p>
        </p:txBody>
      </p:sp>
    </p:spTree>
    <p:extLst>
      <p:ext uri="{BB962C8B-B14F-4D97-AF65-F5344CB8AC3E}">
        <p14:creationId xmlns:p14="http://schemas.microsoft.com/office/powerpoint/2010/main" val="3871047783"/>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7" r:id="rId12"/>
    <p:sldLayoutId id="2147483980" r:id="rId13"/>
    <p:sldLayoutId id="2147483981" r:id="rId14"/>
  </p:sldLayoutIdLst>
  <p:hf hdr="0" ftr="0" dt="0"/>
  <p:txStyles>
    <p:titleStyle>
      <a:lvl1pPr algn="l" defTabSz="914400" rtl="0" eaLnBrk="1" latinLnBrk="0" hangingPunct="1">
        <a:lnSpc>
          <a:spcPct val="90000"/>
        </a:lnSpc>
        <a:spcBef>
          <a:spcPct val="0"/>
        </a:spcBef>
        <a:buNone/>
        <a:defRPr sz="4200" b="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27.wmf"/><Relationship Id="rId4" Type="http://schemas.openxmlformats.org/officeDocument/2006/relationships/oleObject" Target="../embeddings/oleObject11.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13.bin"/><Relationship Id="rId4" Type="http://schemas.openxmlformats.org/officeDocument/2006/relationships/image" Target="../media/image28.png"/></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15.bin"/><Relationship Id="rId4" Type="http://schemas.openxmlformats.org/officeDocument/2006/relationships/image" Target="../media/image31.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zh-CN" altLang="en-US" sz="4400" dirty="0"/>
              <a:t>第</a:t>
            </a:r>
            <a:r>
              <a:rPr lang="en-US" altLang="zh-CN" sz="4400" dirty="0"/>
              <a:t>4</a:t>
            </a:r>
            <a:r>
              <a:rPr lang="zh-CN" altLang="en-US" sz="4400" dirty="0"/>
              <a:t>讲 逻辑思维与计算机解题</a:t>
            </a:r>
            <a:endParaRPr lang="en-US" sz="4400" dirty="0"/>
          </a:p>
        </p:txBody>
      </p:sp>
      <p:sp>
        <p:nvSpPr>
          <p:cNvPr id="7" name="Subtitle 5">
            <a:extLst>
              <a:ext uri="{FF2B5EF4-FFF2-40B4-BE49-F238E27FC236}">
                <a16:creationId xmlns:a16="http://schemas.microsoft.com/office/drawing/2014/main" id="{9239F4D4-13B7-4041-A59F-B0ACD78E6130}"/>
              </a:ext>
            </a:extLst>
          </p:cNvPr>
          <p:cNvSpPr txBox="1">
            <a:spLocks/>
          </p:cNvSpPr>
          <p:nvPr/>
        </p:nvSpPr>
        <p:spPr>
          <a:xfrm>
            <a:off x="802386" y="4389120"/>
            <a:ext cx="6577926" cy="163216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solidFill>
                <a:latin typeface="+mn-lt"/>
                <a:ea typeface="+mn-ea"/>
                <a:cs typeface="+mn-cs"/>
              </a:defRPr>
            </a:lvl9pPr>
          </a:lstStyle>
          <a:p>
            <a:pPr>
              <a:defRPr/>
            </a:pPr>
            <a:r>
              <a:rPr lang="zh-CN" altLang="en-US" sz="2200" dirty="0"/>
              <a:t>授课教师：孙 辉        </a:t>
            </a:r>
          </a:p>
          <a:p>
            <a:pPr>
              <a:defRPr/>
            </a:pPr>
            <a:r>
              <a:rPr lang="zh-CN" altLang="en-US" sz="2200" dirty="0"/>
              <a:t>上课地点：</a:t>
            </a:r>
            <a:r>
              <a:rPr lang="en-US" altLang="zh-CN" sz="2200" dirty="0"/>
              <a:t>3102</a:t>
            </a:r>
            <a:endParaRPr lang="zh-CN" altLang="en-US" sz="2200" dirty="0"/>
          </a:p>
          <a:p>
            <a:pPr>
              <a:defRPr/>
            </a:pPr>
            <a:r>
              <a:rPr lang="zh-CN" altLang="en-US" sz="2200" dirty="0"/>
              <a:t>上机实验：理工配楼</a:t>
            </a:r>
            <a:r>
              <a:rPr lang="en-US" altLang="zh-CN" sz="2200" dirty="0"/>
              <a:t>2</a:t>
            </a:r>
            <a:r>
              <a:rPr lang="zh-CN" altLang="en-US" sz="2200" dirty="0"/>
              <a:t>层机房</a:t>
            </a:r>
            <a:r>
              <a:rPr lang="en-US" altLang="zh-CN" sz="2200" dirty="0"/>
              <a:t>205B</a:t>
            </a:r>
            <a:r>
              <a:rPr lang="zh-CN" altLang="en-US" sz="2200" dirty="0"/>
              <a:t>、</a:t>
            </a:r>
            <a:r>
              <a:rPr lang="en-US" altLang="zh-CN" sz="2200" dirty="0"/>
              <a:t>206B</a:t>
            </a:r>
            <a:r>
              <a:rPr lang="zh-CN" altLang="en-US" sz="2200" dirty="0"/>
              <a:t>机房</a:t>
            </a:r>
            <a:endParaRPr lang="en-US" altLang="zh-CN" sz="2200" dirty="0"/>
          </a:p>
          <a:p>
            <a:pPr>
              <a:defRPr/>
            </a:pPr>
            <a:r>
              <a:rPr lang="zh-CN" altLang="en-US" sz="2200" dirty="0"/>
              <a:t>上机时间：周三</a:t>
            </a:r>
            <a:r>
              <a:rPr lang="en-US" altLang="zh-CN" sz="2200" dirty="0"/>
              <a:t>18:00-21:00</a:t>
            </a:r>
          </a:p>
          <a:p>
            <a:pPr>
              <a:defRPr/>
            </a:pPr>
            <a:endParaRPr lang="zh-CN" altLang="en-US" dirty="0"/>
          </a:p>
          <a:p>
            <a:endParaRPr lang="en-US" dirty="0"/>
          </a:p>
        </p:txBody>
      </p:sp>
      <p:pic>
        <p:nvPicPr>
          <p:cNvPr id="8" name="Picture 3">
            <a:extLst>
              <a:ext uri="{FF2B5EF4-FFF2-40B4-BE49-F238E27FC236}">
                <a16:creationId xmlns:a16="http://schemas.microsoft.com/office/drawing/2014/main" id="{FE25E585-436C-4B13-A20A-C8A58F1402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9095" y="6101930"/>
            <a:ext cx="1872208" cy="44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791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D175E78-001B-4CA7-A4C1-CE4803ADFDCD}"/>
              </a:ext>
            </a:extLst>
          </p:cNvPr>
          <p:cNvSpPr>
            <a:spLocks noGrp="1"/>
          </p:cNvSpPr>
          <p:nvPr>
            <p:ph type="sldNum" sz="quarter" idx="12"/>
          </p:nvPr>
        </p:nvSpPr>
        <p:spPr/>
        <p:txBody>
          <a:bodyPr/>
          <a:lstStyle/>
          <a:p>
            <a:fld id="{4028A80C-AF9F-4180-A41C-89CC8AE14A9C}" type="slidenum">
              <a:rPr lang="zh-CN" altLang="en-US"/>
              <a:pPr/>
              <a:t>10</a:t>
            </a:fld>
            <a:endParaRPr lang="en-US" altLang="zh-CN"/>
          </a:p>
        </p:txBody>
      </p:sp>
      <p:sp>
        <p:nvSpPr>
          <p:cNvPr id="367618" name="Rectangle 2">
            <a:extLst>
              <a:ext uri="{FF2B5EF4-FFF2-40B4-BE49-F238E27FC236}">
                <a16:creationId xmlns:a16="http://schemas.microsoft.com/office/drawing/2014/main" id="{B8BE9F50-C0D2-46AA-A0DF-F110F566174E}"/>
              </a:ext>
            </a:extLst>
          </p:cNvPr>
          <p:cNvSpPr>
            <a:spLocks noGrp="1" noChangeArrowheads="1"/>
          </p:cNvSpPr>
          <p:nvPr>
            <p:ph type="title"/>
          </p:nvPr>
        </p:nvSpPr>
        <p:spPr/>
        <p:txBody>
          <a:bodyPr/>
          <a:lstStyle/>
          <a:p>
            <a:r>
              <a:rPr lang="zh-CN" altLang="en-US" sz="3600" dirty="0"/>
              <a:t>使用关系表达式解决一些问题</a:t>
            </a:r>
          </a:p>
        </p:txBody>
      </p:sp>
      <p:sp>
        <p:nvSpPr>
          <p:cNvPr id="367619" name="Rectangle 3">
            <a:extLst>
              <a:ext uri="{FF2B5EF4-FFF2-40B4-BE49-F238E27FC236}">
                <a16:creationId xmlns:a16="http://schemas.microsoft.com/office/drawing/2014/main" id="{41DFF7C7-AC7F-407A-8F3E-A9E041FB3481}"/>
              </a:ext>
            </a:extLst>
          </p:cNvPr>
          <p:cNvSpPr>
            <a:spLocks noGrp="1" noChangeArrowheads="1"/>
          </p:cNvSpPr>
          <p:nvPr>
            <p:ph type="body" idx="1"/>
          </p:nvPr>
        </p:nvSpPr>
        <p:spPr/>
        <p:txBody>
          <a:bodyPr/>
          <a:lstStyle/>
          <a:p>
            <a:r>
              <a:rPr lang="zh-CN" altLang="en-US" dirty="0"/>
              <a:t>结合任务</a:t>
            </a:r>
            <a:r>
              <a:rPr lang="en-US" altLang="zh-CN" dirty="0"/>
              <a:t>4.1</a:t>
            </a:r>
            <a:r>
              <a:rPr lang="zh-CN" altLang="en-US" dirty="0"/>
              <a:t>，可以将四个人说的四句话写成关系表达式</a:t>
            </a:r>
          </a:p>
          <a:p>
            <a:pPr lvl="1"/>
            <a:r>
              <a:rPr lang="zh-CN" altLang="en-US" b="1" dirty="0"/>
              <a:t>在声明变量时，我们让 </a:t>
            </a:r>
            <a:r>
              <a:rPr lang="en-US" altLang="zh-CN" b="1" dirty="0" err="1"/>
              <a:t>thisman</a:t>
            </a:r>
            <a:r>
              <a:rPr lang="en-US" altLang="zh-CN" b="1" dirty="0"/>
              <a:t> </a:t>
            </a:r>
            <a:r>
              <a:rPr lang="zh-CN" altLang="en-US" b="1" dirty="0"/>
              <a:t>表示要寻找的做了好事的人，定义它是字符变量</a:t>
            </a:r>
          </a:p>
          <a:p>
            <a:pPr lvl="1">
              <a:buFontTx/>
              <a:buNone/>
            </a:pPr>
            <a:r>
              <a:rPr lang="en-US" altLang="zh-CN" sz="2400" b="1" i="1" dirty="0">
                <a:solidFill>
                  <a:srgbClr val="00B0F0"/>
                </a:solidFill>
                <a:effectLst/>
              </a:rPr>
              <a:t>char </a:t>
            </a:r>
            <a:r>
              <a:rPr lang="en-US" altLang="zh-CN" sz="2400" b="1" i="1" dirty="0" err="1">
                <a:solidFill>
                  <a:srgbClr val="00B0F0"/>
                </a:solidFill>
                <a:effectLst/>
              </a:rPr>
              <a:t>thisman</a:t>
            </a:r>
            <a:r>
              <a:rPr lang="en-US" altLang="zh-CN" sz="2400" b="1" i="1" dirty="0">
                <a:solidFill>
                  <a:srgbClr val="00B0F0"/>
                </a:solidFill>
                <a:effectLst/>
              </a:rPr>
              <a:t>=</a:t>
            </a:r>
            <a:r>
              <a:rPr lang="en-US" altLang="zh-CN" sz="2400" b="1" i="1" dirty="0">
                <a:solidFill>
                  <a:srgbClr val="00B0F0"/>
                </a:solidFill>
                <a:effectLst/>
                <a:latin typeface="Arial" panose="020B0604020202020204" pitchFamily="34" charset="0"/>
              </a:rPr>
              <a:t>‘’</a:t>
            </a:r>
            <a:r>
              <a:rPr lang="en-US" altLang="zh-CN" sz="2400" b="1" i="1" dirty="0">
                <a:solidFill>
                  <a:srgbClr val="00B0F0"/>
                </a:solidFill>
                <a:effectLst/>
              </a:rPr>
              <a:t>;  // </a:t>
            </a:r>
            <a:r>
              <a:rPr lang="zh-CN" altLang="en-US" sz="2400" b="1" i="1" dirty="0">
                <a:solidFill>
                  <a:srgbClr val="00B0F0"/>
                </a:solidFill>
                <a:effectLst/>
              </a:rPr>
              <a:t>定义字符变量并初始化为空</a:t>
            </a:r>
          </a:p>
          <a:p>
            <a:pPr lvl="1"/>
            <a:endParaRPr lang="zh-CN" altLang="en-US" b="1" dirty="0">
              <a:ea typeface="黑体" panose="02010609060101010101" pitchFamily="49" charset="-122"/>
            </a:endParaRPr>
          </a:p>
          <a:p>
            <a:pPr lvl="1"/>
            <a:r>
              <a:rPr lang="zh-CN" altLang="en-US" b="1" dirty="0">
                <a:ea typeface="黑体" panose="02010609060101010101" pitchFamily="49" charset="-122"/>
              </a:rPr>
              <a:t>接着让 </a:t>
            </a:r>
            <a:r>
              <a:rPr lang="zh-CN" altLang="en-US" b="1" dirty="0">
                <a:latin typeface="Arial" panose="020B0604020202020204" pitchFamily="34" charset="0"/>
              </a:rPr>
              <a:t>“</a:t>
            </a:r>
            <a:r>
              <a:rPr lang="en-US" altLang="zh-CN" b="1" dirty="0"/>
              <a:t>==</a:t>
            </a:r>
            <a:r>
              <a:rPr lang="en-US" altLang="zh-CN" b="1" dirty="0">
                <a:latin typeface="Arial" panose="020B0604020202020204" pitchFamily="34" charset="0"/>
              </a:rPr>
              <a:t>”</a:t>
            </a:r>
            <a:r>
              <a:rPr lang="en-US" altLang="zh-CN" b="1" dirty="0"/>
              <a:t> </a:t>
            </a:r>
            <a:r>
              <a:rPr lang="zh-CN" altLang="en-US" b="1" dirty="0"/>
              <a:t>的含义为</a:t>
            </a:r>
            <a:r>
              <a:rPr lang="zh-CN" altLang="en-US" b="1" dirty="0">
                <a:latin typeface="Arial" panose="020B0604020202020204" pitchFamily="34" charset="0"/>
              </a:rPr>
              <a:t>“</a:t>
            </a:r>
            <a:r>
              <a:rPr lang="zh-CN" altLang="en-US" b="1" dirty="0"/>
              <a:t>是</a:t>
            </a:r>
            <a:r>
              <a:rPr lang="zh-CN" altLang="en-US" b="1" dirty="0">
                <a:latin typeface="Arial" panose="020B0604020202020204" pitchFamily="34" charset="0"/>
              </a:rPr>
              <a:t>”</a:t>
            </a:r>
            <a:endParaRPr lang="zh-CN" altLang="en-US" b="1" dirty="0"/>
          </a:p>
          <a:p>
            <a:pPr lvl="1"/>
            <a:r>
              <a:rPr lang="zh-CN" altLang="en-US" b="1" dirty="0"/>
              <a:t>让 </a:t>
            </a:r>
            <a:r>
              <a:rPr lang="zh-CN" altLang="en-US" b="1" dirty="0">
                <a:latin typeface="Arial" panose="020B0604020202020204" pitchFamily="34" charset="0"/>
              </a:rPr>
              <a:t>“</a:t>
            </a:r>
            <a:r>
              <a:rPr lang="en-US" altLang="zh-CN" b="1" dirty="0"/>
              <a:t>!=</a:t>
            </a:r>
            <a:r>
              <a:rPr lang="en-US" altLang="zh-CN" b="1" dirty="0">
                <a:latin typeface="Arial" panose="020B0604020202020204" pitchFamily="34" charset="0"/>
              </a:rPr>
              <a:t>”</a:t>
            </a:r>
            <a:r>
              <a:rPr lang="en-US" altLang="zh-CN" b="1" dirty="0"/>
              <a:t> </a:t>
            </a:r>
            <a:r>
              <a:rPr lang="zh-CN" altLang="en-US" b="1" dirty="0"/>
              <a:t>的含义为</a:t>
            </a:r>
            <a:r>
              <a:rPr lang="zh-CN" altLang="en-US" b="1" dirty="0">
                <a:latin typeface="Arial" panose="020B0604020202020204" pitchFamily="34" charset="0"/>
              </a:rPr>
              <a:t>“</a:t>
            </a:r>
            <a:r>
              <a:rPr lang="zh-CN" altLang="en-US" b="1" dirty="0"/>
              <a:t>不是</a:t>
            </a:r>
            <a:r>
              <a:rPr lang="zh-CN" altLang="en-US" b="1" dirty="0">
                <a:latin typeface="Arial" panose="020B0604020202020204" pitchFamily="34" charset="0"/>
              </a:rPr>
              <a:t>”</a:t>
            </a:r>
            <a:endParaRPr lang="en-US" altLang="zh-CN" b="1" dirty="0"/>
          </a:p>
        </p:txBody>
      </p:sp>
    </p:spTree>
    <p:extLst>
      <p:ext uri="{BB962C8B-B14F-4D97-AF65-F5344CB8AC3E}">
        <p14:creationId xmlns:p14="http://schemas.microsoft.com/office/powerpoint/2010/main" val="1519163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76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367619">
                                            <p:txEl>
                                              <p:pRg st="4" end="4"/>
                                            </p:txEl>
                                          </p:spTgt>
                                        </p:tgtEl>
                                        <p:attrNameLst>
                                          <p:attrName>style.visibility</p:attrName>
                                        </p:attrNameLst>
                                      </p:cBhvr>
                                      <p:to>
                                        <p:strVal val="visible"/>
                                      </p:to>
                                    </p:set>
                                    <p:animEffect transition="in" filter="box(in)">
                                      <p:cBhvr>
                                        <p:cTn id="11" dur="500"/>
                                        <p:tgtEl>
                                          <p:spTgt spid="367619">
                                            <p:txEl>
                                              <p:pRg st="4" end="4"/>
                                            </p:txEl>
                                          </p:spTgt>
                                        </p:tgtEl>
                                      </p:cBhvr>
                                    </p:animEffect>
                                  </p:childTnLst>
                                </p:cTn>
                              </p:par>
                              <p:par>
                                <p:cTn id="12" presetID="4" presetClass="entr" presetSubtype="16" fill="hold" nodeType="withEffect">
                                  <p:stCondLst>
                                    <p:cond delay="0"/>
                                  </p:stCondLst>
                                  <p:childTnLst>
                                    <p:set>
                                      <p:cBhvr>
                                        <p:cTn id="13" dur="1" fill="hold">
                                          <p:stCondLst>
                                            <p:cond delay="0"/>
                                          </p:stCondLst>
                                        </p:cTn>
                                        <p:tgtEl>
                                          <p:spTgt spid="367619">
                                            <p:txEl>
                                              <p:pRg st="5" end="5"/>
                                            </p:txEl>
                                          </p:spTgt>
                                        </p:tgtEl>
                                        <p:attrNameLst>
                                          <p:attrName>style.visibility</p:attrName>
                                        </p:attrNameLst>
                                      </p:cBhvr>
                                      <p:to>
                                        <p:strVal val="visible"/>
                                      </p:to>
                                    </p:set>
                                    <p:animEffect transition="in" filter="box(in)">
                                      <p:cBhvr>
                                        <p:cTn id="14" dur="500"/>
                                        <p:tgtEl>
                                          <p:spTgt spid="367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a:extLst>
              <a:ext uri="{FF2B5EF4-FFF2-40B4-BE49-F238E27FC236}">
                <a16:creationId xmlns:a16="http://schemas.microsoft.com/office/drawing/2014/main" id="{69BC6026-708A-4C5E-A991-83A1BEF73865}"/>
              </a:ext>
            </a:extLst>
          </p:cNvPr>
          <p:cNvSpPr>
            <a:spLocks noGrp="1"/>
          </p:cNvSpPr>
          <p:nvPr>
            <p:ph type="sldNum" sz="quarter" idx="12"/>
          </p:nvPr>
        </p:nvSpPr>
        <p:spPr/>
        <p:txBody>
          <a:bodyPr/>
          <a:lstStyle/>
          <a:p>
            <a:fld id="{F31C681C-A703-4462-A41F-C58E226C356E}" type="slidenum">
              <a:rPr lang="zh-CN" altLang="en-US"/>
              <a:pPr/>
              <a:t>11</a:t>
            </a:fld>
            <a:endParaRPr lang="en-US" altLang="zh-CN"/>
          </a:p>
        </p:txBody>
      </p:sp>
      <p:sp>
        <p:nvSpPr>
          <p:cNvPr id="368642" name="Rectangle 2">
            <a:extLst>
              <a:ext uri="{FF2B5EF4-FFF2-40B4-BE49-F238E27FC236}">
                <a16:creationId xmlns:a16="http://schemas.microsoft.com/office/drawing/2014/main" id="{85ACA257-F5BA-44BF-B7DF-930642D0944D}"/>
              </a:ext>
            </a:extLst>
          </p:cNvPr>
          <p:cNvSpPr>
            <a:spLocks noGrp="1" noChangeArrowheads="1"/>
          </p:cNvSpPr>
          <p:nvPr>
            <p:ph type="title"/>
          </p:nvPr>
        </p:nvSpPr>
        <p:spPr/>
        <p:txBody>
          <a:bodyPr/>
          <a:lstStyle/>
          <a:p>
            <a:r>
              <a:rPr lang="zh-CN" altLang="en-US" sz="3200"/>
              <a:t>利用关系表达式将四个人所说的话表示成</a:t>
            </a:r>
          </a:p>
        </p:txBody>
      </p:sp>
      <p:graphicFrame>
        <p:nvGraphicFramePr>
          <p:cNvPr id="368644" name="Group 4">
            <a:extLst>
              <a:ext uri="{FF2B5EF4-FFF2-40B4-BE49-F238E27FC236}">
                <a16:creationId xmlns:a16="http://schemas.microsoft.com/office/drawing/2014/main" id="{60D8DDD6-3A7C-4A00-8AE2-E08D00368628}"/>
              </a:ext>
            </a:extLst>
          </p:cNvPr>
          <p:cNvGraphicFramePr>
            <a:graphicFrameLocks noGrp="1"/>
          </p:cNvGraphicFramePr>
          <p:nvPr>
            <p:ph idx="1"/>
          </p:nvPr>
        </p:nvGraphicFramePr>
        <p:xfrm>
          <a:off x="1066800" y="1981200"/>
          <a:ext cx="7543800" cy="4114800"/>
        </p:xfrm>
        <a:graphic>
          <a:graphicData uri="http://schemas.openxmlformats.org/drawingml/2006/table">
            <a:tbl>
              <a:tblPr/>
              <a:tblGrid>
                <a:gridCol w="2044700">
                  <a:extLst>
                    <a:ext uri="{9D8B030D-6E8A-4147-A177-3AD203B41FA5}">
                      <a16:colId xmlns:a16="http://schemas.microsoft.com/office/drawing/2014/main" val="3779234083"/>
                    </a:ext>
                  </a:extLst>
                </a:gridCol>
                <a:gridCol w="2185988">
                  <a:extLst>
                    <a:ext uri="{9D8B030D-6E8A-4147-A177-3AD203B41FA5}">
                      <a16:colId xmlns:a16="http://schemas.microsoft.com/office/drawing/2014/main" val="3769362516"/>
                    </a:ext>
                  </a:extLst>
                </a:gridCol>
                <a:gridCol w="3313112">
                  <a:extLst>
                    <a:ext uri="{9D8B030D-6E8A-4147-A177-3AD203B41FA5}">
                      <a16:colId xmlns:a16="http://schemas.microsoft.com/office/drawing/2014/main" val="2272954710"/>
                    </a:ext>
                  </a:extLst>
                </a:gridCol>
              </a:tblGrid>
              <a:tr h="809625">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说话人</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alpha val="50000"/>
                      </a:srgb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说的话</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alpha val="50000"/>
                      </a:srgb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写成关系表达式</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alpha val="50000"/>
                      </a:srgbClr>
                    </a:solidFill>
                  </a:tcPr>
                </a:tc>
                <a:extLst>
                  <a:ext uri="{0D108BD9-81ED-4DB2-BD59-A6C34878D82A}">
                    <a16:rowId xmlns:a16="http://schemas.microsoft.com/office/drawing/2014/main" val="447604844"/>
                  </a:ext>
                </a:extLst>
              </a:tr>
              <a:tr h="827088">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不是我</a:t>
                      </a: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zh-CN" altLang="en-US"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4961153"/>
                  </a:ext>
                </a:extLst>
              </a:tr>
              <a:tr h="825500">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B</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是</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7132818"/>
                  </a:ext>
                </a:extLst>
              </a:tr>
              <a:tr h="827088">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是</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0851547"/>
                  </a:ext>
                </a:extLst>
              </a:tr>
              <a:tr h="825500">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他胡说</a:t>
                      </a: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zh-CN" altLang="en-US"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2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8962622"/>
                  </a:ext>
                </a:extLst>
              </a:tr>
            </a:tbl>
          </a:graphicData>
        </a:graphic>
      </p:graphicFrame>
    </p:spTree>
    <p:extLst>
      <p:ext uri="{BB962C8B-B14F-4D97-AF65-F5344CB8AC3E}">
        <p14:creationId xmlns:p14="http://schemas.microsoft.com/office/powerpoint/2010/main" val="2565875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368644"/>
                                        </p:tgtEl>
                                        <p:attrNameLst>
                                          <p:attrName>style.visibility</p:attrName>
                                        </p:attrNameLst>
                                      </p:cBhvr>
                                      <p:to>
                                        <p:strVal val="visible"/>
                                      </p:to>
                                    </p:set>
                                    <p:animEffect transition="in" filter="box(out)">
                                      <p:cBhvr>
                                        <p:cTn id="7" dur="500"/>
                                        <p:tgtEl>
                                          <p:spTgt spid="36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8CC94C44-C125-425E-AF81-BAC94695499A}"/>
              </a:ext>
            </a:extLst>
          </p:cNvPr>
          <p:cNvSpPr>
            <a:spLocks noGrp="1"/>
          </p:cNvSpPr>
          <p:nvPr>
            <p:ph type="sldNum" sz="quarter" idx="12"/>
          </p:nvPr>
        </p:nvSpPr>
        <p:spPr/>
        <p:txBody>
          <a:bodyPr/>
          <a:lstStyle/>
          <a:p>
            <a:fld id="{DA565F5F-BED8-4314-8B21-15EFF71A14CB}" type="slidenum">
              <a:rPr lang="zh-CN" altLang="en-US"/>
              <a:pPr/>
              <a:t>12</a:t>
            </a:fld>
            <a:endParaRPr lang="en-US" altLang="zh-CN"/>
          </a:p>
        </p:txBody>
      </p:sp>
      <p:sp>
        <p:nvSpPr>
          <p:cNvPr id="371714" name="Rectangle 2">
            <a:extLst>
              <a:ext uri="{FF2B5EF4-FFF2-40B4-BE49-F238E27FC236}">
                <a16:creationId xmlns:a16="http://schemas.microsoft.com/office/drawing/2014/main" id="{44ED9568-B35C-4325-85D5-71178F8F3653}"/>
              </a:ext>
            </a:extLst>
          </p:cNvPr>
          <p:cNvSpPr>
            <a:spLocks noGrp="1" noChangeArrowheads="1"/>
          </p:cNvSpPr>
          <p:nvPr>
            <p:ph type="title"/>
          </p:nvPr>
        </p:nvSpPr>
        <p:spPr/>
        <p:txBody>
          <a:bodyPr/>
          <a:lstStyle/>
          <a:p>
            <a:r>
              <a:rPr lang="zh-CN" altLang="en-US"/>
              <a:t>字符型变量的存储</a:t>
            </a:r>
          </a:p>
        </p:txBody>
      </p:sp>
      <p:sp>
        <p:nvSpPr>
          <p:cNvPr id="371715" name="Rectangle 3">
            <a:extLst>
              <a:ext uri="{FF2B5EF4-FFF2-40B4-BE49-F238E27FC236}">
                <a16:creationId xmlns:a16="http://schemas.microsoft.com/office/drawing/2014/main" id="{E5975D8C-4A67-4D1E-912E-39802FA5C6B7}"/>
              </a:ext>
            </a:extLst>
          </p:cNvPr>
          <p:cNvSpPr>
            <a:spLocks noGrp="1" noChangeArrowheads="1"/>
          </p:cNvSpPr>
          <p:nvPr>
            <p:ph type="body" idx="1"/>
          </p:nvPr>
        </p:nvSpPr>
        <p:spPr>
          <a:xfrm>
            <a:off x="1066800" y="1981200"/>
            <a:ext cx="7543800" cy="4471988"/>
          </a:xfrm>
        </p:spPr>
        <p:txBody>
          <a:bodyPr/>
          <a:lstStyle/>
          <a:p>
            <a:r>
              <a:rPr lang="zh-CN" altLang="en-US" sz="2800"/>
              <a:t>在</a:t>
            </a:r>
            <a:r>
              <a:rPr lang="en-US" altLang="zh-CN" sz="2800"/>
              <a:t>C/C++</a:t>
            </a:r>
            <a:r>
              <a:rPr lang="zh-CN" altLang="en-US" sz="2800"/>
              <a:t>中字符在存储单元中是以</a:t>
            </a:r>
            <a:r>
              <a:rPr lang="en-US" altLang="zh-CN" sz="2800"/>
              <a:t>ASCII</a:t>
            </a:r>
            <a:r>
              <a:rPr lang="zh-CN" altLang="en-US" sz="2800"/>
              <a:t>码的形式存放的。因此，用赋值语句</a:t>
            </a:r>
          </a:p>
          <a:p>
            <a:endParaRPr lang="zh-CN" altLang="en-US" sz="2800"/>
          </a:p>
          <a:p>
            <a:endParaRPr lang="zh-CN" altLang="en-US" sz="2800"/>
          </a:p>
          <a:p>
            <a:endParaRPr lang="zh-CN" altLang="en-US" sz="2800"/>
          </a:p>
          <a:p>
            <a:pPr>
              <a:buFont typeface="Wingdings" panose="05000000000000000000" pitchFamily="2" charset="2"/>
              <a:buNone/>
            </a:pPr>
            <a:r>
              <a:rPr lang="zh-CN" altLang="en-US" sz="2800"/>
              <a:t>	</a:t>
            </a:r>
          </a:p>
          <a:p>
            <a:pPr>
              <a:buFont typeface="Wingdings" panose="05000000000000000000" pitchFamily="2" charset="2"/>
              <a:buNone/>
            </a:pPr>
            <a:r>
              <a:rPr lang="zh-CN" altLang="en-US" sz="2800"/>
              <a:t>	两者是等效的，在以</a:t>
            </a:r>
            <a:r>
              <a:rPr lang="en-US" altLang="zh-CN" sz="2800"/>
              <a:t>thisman</a:t>
            </a:r>
            <a:r>
              <a:rPr lang="zh-CN" altLang="en-US" sz="2800"/>
              <a:t>为标识的存储单元中存的是数字</a:t>
            </a:r>
            <a:r>
              <a:rPr lang="en-US" altLang="zh-CN" sz="2800"/>
              <a:t>65</a:t>
            </a:r>
            <a:r>
              <a:rPr lang="zh-CN" altLang="en-US" sz="2800"/>
              <a:t>。可用下面的实验加以验证</a:t>
            </a:r>
          </a:p>
        </p:txBody>
      </p:sp>
      <p:grpSp>
        <p:nvGrpSpPr>
          <p:cNvPr id="371717" name="Group 5">
            <a:extLst>
              <a:ext uri="{FF2B5EF4-FFF2-40B4-BE49-F238E27FC236}">
                <a16:creationId xmlns:a16="http://schemas.microsoft.com/office/drawing/2014/main" id="{CA8132D6-2506-4D5F-97A2-6B47E6C7DE86}"/>
              </a:ext>
            </a:extLst>
          </p:cNvPr>
          <p:cNvGrpSpPr>
            <a:grpSpLocks/>
          </p:cNvGrpSpPr>
          <p:nvPr/>
        </p:nvGrpSpPr>
        <p:grpSpPr bwMode="auto">
          <a:xfrm>
            <a:off x="5364163" y="3117850"/>
            <a:ext cx="2447925" cy="1679575"/>
            <a:chOff x="3379" y="1525"/>
            <a:chExt cx="1542" cy="1058"/>
          </a:xfrm>
        </p:grpSpPr>
        <p:sp>
          <p:nvSpPr>
            <p:cNvPr id="371718" name="Text Box 6">
              <a:extLst>
                <a:ext uri="{FF2B5EF4-FFF2-40B4-BE49-F238E27FC236}">
                  <a16:creationId xmlns:a16="http://schemas.microsoft.com/office/drawing/2014/main" id="{DC84B848-79EB-4DF8-97CD-3F6252CA1C90}"/>
                </a:ext>
              </a:extLst>
            </p:cNvPr>
            <p:cNvSpPr txBox="1">
              <a:spLocks noChangeArrowheads="1"/>
            </p:cNvSpPr>
            <p:nvPr/>
          </p:nvSpPr>
          <p:spPr bwMode="auto">
            <a:xfrm>
              <a:off x="3379" y="1525"/>
              <a:ext cx="1542" cy="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en-US" altLang="zh-CN" sz="2600" b="1">
                  <a:ea typeface="隶书" panose="02010509060101010101" pitchFamily="49" charset="-122"/>
                </a:rPr>
                <a:t>thisman</a:t>
              </a:r>
            </a:p>
            <a:p>
              <a:pPr algn="ctr">
                <a:spcBef>
                  <a:spcPct val="50000"/>
                </a:spcBef>
              </a:pPr>
              <a:r>
                <a:rPr kumimoji="1" lang="en-US" altLang="zh-CN" sz="2600" b="1">
                  <a:ea typeface="隶书" panose="02010509060101010101" pitchFamily="49" charset="-122"/>
                </a:rPr>
                <a:t> 65</a:t>
              </a:r>
            </a:p>
            <a:p>
              <a:pPr algn="ctr">
                <a:spcBef>
                  <a:spcPct val="50000"/>
                </a:spcBef>
              </a:pPr>
              <a:r>
                <a:rPr kumimoji="1" lang="zh-CN" altLang="en-US" sz="2600" b="1">
                  <a:ea typeface="隶书" panose="02010509060101010101" pitchFamily="49" charset="-122"/>
                </a:rPr>
                <a:t>地址</a:t>
              </a:r>
              <a:r>
                <a:rPr kumimoji="1" lang="en-US" altLang="zh-CN" sz="2600" b="1">
                  <a:ea typeface="隶书" panose="02010509060101010101" pitchFamily="49" charset="-122"/>
                </a:rPr>
                <a:t>xxxx</a:t>
              </a:r>
            </a:p>
          </p:txBody>
        </p:sp>
        <p:sp>
          <p:nvSpPr>
            <p:cNvPr id="371719" name="Rectangle 7">
              <a:extLst>
                <a:ext uri="{FF2B5EF4-FFF2-40B4-BE49-F238E27FC236}">
                  <a16:creationId xmlns:a16="http://schemas.microsoft.com/office/drawing/2014/main" id="{5ECABF67-923D-454F-8204-E8B20A843C9F}"/>
                </a:ext>
              </a:extLst>
            </p:cNvPr>
            <p:cNvSpPr>
              <a:spLocks noChangeArrowheads="1"/>
            </p:cNvSpPr>
            <p:nvPr/>
          </p:nvSpPr>
          <p:spPr bwMode="auto">
            <a:xfrm>
              <a:off x="3742" y="1903"/>
              <a:ext cx="953" cy="317"/>
            </a:xfrm>
            <a:prstGeom prst="rect">
              <a:avLst/>
            </a:prstGeom>
            <a:noFill/>
            <a:ln w="254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kumimoji="1" lang="zh-CN" altLang="en-US" sz="2600" b="1">
                <a:ea typeface="隶书" panose="02010509060101010101" pitchFamily="49" charset="-122"/>
              </a:endParaRPr>
            </a:p>
          </p:txBody>
        </p:sp>
      </p:grpSp>
      <p:sp>
        <p:nvSpPr>
          <p:cNvPr id="371720" name="Rectangle 8">
            <a:extLst>
              <a:ext uri="{FF2B5EF4-FFF2-40B4-BE49-F238E27FC236}">
                <a16:creationId xmlns:a16="http://schemas.microsoft.com/office/drawing/2014/main" id="{B94C98B8-4502-4C1B-91C5-396C9531A315}"/>
              </a:ext>
            </a:extLst>
          </p:cNvPr>
          <p:cNvSpPr>
            <a:spLocks noChangeArrowheads="1"/>
          </p:cNvSpPr>
          <p:nvPr/>
        </p:nvSpPr>
        <p:spPr bwMode="auto">
          <a:xfrm>
            <a:off x="1066800" y="3429000"/>
            <a:ext cx="38655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3" algn="l"/>
            <a:r>
              <a:rPr kumimoji="1" lang="en-US" altLang="zh-CN" sz="2400" b="1" dirty="0" err="1">
                <a:solidFill>
                  <a:schemeClr val="tx2"/>
                </a:solidFill>
              </a:rPr>
              <a:t>thisman</a:t>
            </a:r>
            <a:r>
              <a:rPr kumimoji="1" lang="en-US" altLang="zh-CN" sz="2400" b="1" dirty="0">
                <a:solidFill>
                  <a:schemeClr val="tx2"/>
                </a:solidFill>
              </a:rPr>
              <a:t> = </a:t>
            </a:r>
            <a:r>
              <a:rPr kumimoji="1" lang="en-US" altLang="zh-CN" sz="2400" b="1" dirty="0">
                <a:solidFill>
                  <a:schemeClr val="tx2"/>
                </a:solidFill>
                <a:latin typeface="Arial" panose="020B0604020202020204" pitchFamily="34" charset="0"/>
              </a:rPr>
              <a:t>‘</a:t>
            </a:r>
            <a:r>
              <a:rPr kumimoji="1" lang="en-US" altLang="zh-CN" sz="2400" b="1" dirty="0">
                <a:solidFill>
                  <a:schemeClr val="tx2"/>
                </a:solidFill>
              </a:rPr>
              <a:t>A</a:t>
            </a:r>
            <a:r>
              <a:rPr kumimoji="1" lang="en-US" altLang="zh-CN" sz="2400" b="1" dirty="0">
                <a:solidFill>
                  <a:schemeClr val="tx2"/>
                </a:solidFill>
                <a:latin typeface="Arial" panose="020B0604020202020204" pitchFamily="34" charset="0"/>
              </a:rPr>
              <a:t>’</a:t>
            </a:r>
            <a:r>
              <a:rPr kumimoji="1" lang="en-US" altLang="zh-CN" sz="2400" b="1" dirty="0">
                <a:solidFill>
                  <a:schemeClr val="tx2"/>
                </a:solidFill>
              </a:rPr>
              <a:t>;</a:t>
            </a:r>
          </a:p>
          <a:p>
            <a:pPr lvl="3" algn="l"/>
            <a:r>
              <a:rPr kumimoji="1" lang="zh-CN" altLang="en-US" sz="2400" b="1" dirty="0"/>
              <a:t>	     与</a:t>
            </a:r>
          </a:p>
          <a:p>
            <a:pPr lvl="3" algn="l"/>
            <a:r>
              <a:rPr kumimoji="1" lang="en-US" altLang="zh-CN" sz="2400" b="1" dirty="0" err="1">
                <a:solidFill>
                  <a:schemeClr val="tx2"/>
                </a:solidFill>
              </a:rPr>
              <a:t>thisman</a:t>
            </a:r>
            <a:r>
              <a:rPr kumimoji="1" lang="en-US" altLang="zh-CN" sz="2400" b="1" dirty="0">
                <a:solidFill>
                  <a:schemeClr val="tx2"/>
                </a:solidFill>
              </a:rPr>
              <a:t> = 65;</a:t>
            </a:r>
            <a:endParaRPr kumimoji="1" lang="zh-CN" altLang="en-US" sz="2400" b="1" dirty="0">
              <a:solidFill>
                <a:schemeClr val="tx2"/>
              </a:solidFill>
            </a:endParaRPr>
          </a:p>
        </p:txBody>
      </p:sp>
    </p:spTree>
    <p:extLst>
      <p:ext uri="{BB962C8B-B14F-4D97-AF65-F5344CB8AC3E}">
        <p14:creationId xmlns:p14="http://schemas.microsoft.com/office/powerpoint/2010/main" val="394240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97B7AB34-F443-49D1-B245-F9B93F418100}"/>
              </a:ext>
            </a:extLst>
          </p:cNvPr>
          <p:cNvSpPr>
            <a:spLocks noGrp="1"/>
          </p:cNvSpPr>
          <p:nvPr>
            <p:ph type="sldNum" sz="quarter" idx="12"/>
          </p:nvPr>
        </p:nvSpPr>
        <p:spPr/>
        <p:txBody>
          <a:bodyPr/>
          <a:lstStyle/>
          <a:p>
            <a:fld id="{2E0C8247-56C8-46DB-BBE1-D4A7DBCE3AA9}" type="slidenum">
              <a:rPr lang="zh-CN" altLang="en-US"/>
              <a:pPr/>
              <a:t>13</a:t>
            </a:fld>
            <a:endParaRPr lang="en-US" altLang="zh-CN"/>
          </a:p>
        </p:txBody>
      </p:sp>
      <p:pic>
        <p:nvPicPr>
          <p:cNvPr id="2" name="Picture 1">
            <a:extLst>
              <a:ext uri="{FF2B5EF4-FFF2-40B4-BE49-F238E27FC236}">
                <a16:creationId xmlns:a16="http://schemas.microsoft.com/office/drawing/2014/main" id="{4357235A-D6C8-4C68-A14A-2459060F8E80}"/>
              </a:ext>
            </a:extLst>
          </p:cNvPr>
          <p:cNvPicPr>
            <a:picLocks noChangeAspect="1"/>
          </p:cNvPicPr>
          <p:nvPr/>
        </p:nvPicPr>
        <p:blipFill>
          <a:blip r:embed="rId3"/>
          <a:stretch>
            <a:fillRect/>
          </a:stretch>
        </p:blipFill>
        <p:spPr>
          <a:xfrm>
            <a:off x="566737" y="908720"/>
            <a:ext cx="8181727" cy="4533513"/>
          </a:xfrm>
          <a:prstGeom prst="rect">
            <a:avLst/>
          </a:prstGeom>
        </p:spPr>
      </p:pic>
    </p:spTree>
    <p:extLst>
      <p:ext uri="{BB962C8B-B14F-4D97-AF65-F5344CB8AC3E}">
        <p14:creationId xmlns:p14="http://schemas.microsoft.com/office/powerpoint/2010/main" val="373384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6">
            <a:extLst>
              <a:ext uri="{FF2B5EF4-FFF2-40B4-BE49-F238E27FC236}">
                <a16:creationId xmlns:a16="http://schemas.microsoft.com/office/drawing/2014/main" id="{BBC2AD93-0F45-459A-B01D-6B78CCA891F5}"/>
              </a:ext>
            </a:extLst>
          </p:cNvPr>
          <p:cNvSpPr>
            <a:spLocks noGrp="1"/>
          </p:cNvSpPr>
          <p:nvPr>
            <p:ph type="sldNum" sz="quarter" idx="12"/>
          </p:nvPr>
        </p:nvSpPr>
        <p:spPr/>
        <p:txBody>
          <a:bodyPr/>
          <a:lstStyle/>
          <a:p>
            <a:fld id="{D3CA9367-3BF7-4827-99B2-DF3C807D75CD}" type="slidenum">
              <a:rPr lang="zh-CN" altLang="en-US"/>
              <a:pPr/>
              <a:t>14</a:t>
            </a:fld>
            <a:endParaRPr lang="en-US" altLang="zh-CN"/>
          </a:p>
        </p:txBody>
      </p:sp>
      <p:sp>
        <p:nvSpPr>
          <p:cNvPr id="373762" name="Rectangle 2">
            <a:extLst>
              <a:ext uri="{FF2B5EF4-FFF2-40B4-BE49-F238E27FC236}">
                <a16:creationId xmlns:a16="http://schemas.microsoft.com/office/drawing/2014/main" id="{23E5DEFA-1144-4826-AF65-E6F3F2FFA317}"/>
              </a:ext>
            </a:extLst>
          </p:cNvPr>
          <p:cNvSpPr>
            <a:spLocks noGrp="1" noChangeArrowheads="1"/>
          </p:cNvSpPr>
          <p:nvPr>
            <p:ph type="title"/>
          </p:nvPr>
        </p:nvSpPr>
        <p:spPr/>
        <p:txBody>
          <a:bodyPr/>
          <a:lstStyle/>
          <a:p>
            <a:r>
              <a:rPr lang="zh-CN" altLang="en-US" dirty="0"/>
              <a:t>枚举法的思路</a:t>
            </a:r>
          </a:p>
        </p:txBody>
      </p:sp>
      <p:sp>
        <p:nvSpPr>
          <p:cNvPr id="373763" name="Rectangle 3">
            <a:extLst>
              <a:ext uri="{FF2B5EF4-FFF2-40B4-BE49-F238E27FC236}">
                <a16:creationId xmlns:a16="http://schemas.microsoft.com/office/drawing/2014/main" id="{6F141C7C-A510-4E24-BCCE-C832279B596F}"/>
              </a:ext>
            </a:extLst>
          </p:cNvPr>
          <p:cNvSpPr>
            <a:spLocks noGrp="1" noChangeArrowheads="1"/>
          </p:cNvSpPr>
          <p:nvPr>
            <p:ph type="body" sz="half" idx="1"/>
          </p:nvPr>
        </p:nvSpPr>
        <p:spPr>
          <a:xfrm>
            <a:off x="1066800" y="1981200"/>
            <a:ext cx="7543800" cy="1735138"/>
          </a:xfrm>
        </p:spPr>
        <p:txBody>
          <a:bodyPr/>
          <a:lstStyle/>
          <a:p>
            <a:r>
              <a:rPr lang="zh-CN" altLang="en-US" sz="2800"/>
              <a:t>结合任务</a:t>
            </a:r>
            <a:r>
              <a:rPr lang="en-US" altLang="zh-CN" sz="2800"/>
              <a:t>4.1</a:t>
            </a:r>
            <a:r>
              <a:rPr lang="zh-CN" altLang="en-US" sz="2800"/>
              <a:t>分析，</a:t>
            </a:r>
            <a:r>
              <a:rPr lang="en-US" altLang="zh-CN" sz="2800"/>
              <a:t>A</a:t>
            </a:r>
            <a:r>
              <a:rPr lang="zh-CN" altLang="en-US" sz="2800"/>
              <a:t>、</a:t>
            </a:r>
            <a:r>
              <a:rPr lang="en-US" altLang="zh-CN" sz="2800"/>
              <a:t>B</a:t>
            </a:r>
            <a:r>
              <a:rPr lang="zh-CN" altLang="en-US" sz="2800"/>
              <a:t>、</a:t>
            </a:r>
            <a:r>
              <a:rPr lang="en-US" altLang="zh-CN" sz="2800"/>
              <a:t>C</a:t>
            </a:r>
            <a:r>
              <a:rPr lang="zh-CN" altLang="en-US" sz="2800"/>
              <a:t>、</a:t>
            </a:r>
            <a:r>
              <a:rPr lang="en-US" altLang="zh-CN" sz="2800"/>
              <a:t>D</a:t>
            </a:r>
            <a:r>
              <a:rPr lang="zh-CN" altLang="en-US" sz="2800"/>
              <a:t>四个人，只有一位是做好事者。令做好事者为</a:t>
            </a:r>
            <a:r>
              <a:rPr lang="en-US" altLang="zh-CN" sz="2800"/>
              <a:t>1</a:t>
            </a:r>
            <a:r>
              <a:rPr lang="zh-CN" altLang="en-US" sz="2800"/>
              <a:t>，未做好事者为</a:t>
            </a:r>
            <a:r>
              <a:rPr lang="en-US" altLang="zh-CN" sz="2800"/>
              <a:t>0</a:t>
            </a:r>
            <a:r>
              <a:rPr lang="zh-CN" altLang="en-US" sz="2800"/>
              <a:t>，可以有如下</a:t>
            </a:r>
            <a:r>
              <a:rPr lang="en-US" altLang="zh-CN" sz="2800"/>
              <a:t>4</a:t>
            </a:r>
            <a:r>
              <a:rPr lang="zh-CN" altLang="en-US" sz="2800"/>
              <a:t>种状态（情况）</a:t>
            </a:r>
          </a:p>
        </p:txBody>
      </p:sp>
      <p:graphicFrame>
        <p:nvGraphicFramePr>
          <p:cNvPr id="373805" name="Group 45">
            <a:extLst>
              <a:ext uri="{FF2B5EF4-FFF2-40B4-BE49-F238E27FC236}">
                <a16:creationId xmlns:a16="http://schemas.microsoft.com/office/drawing/2014/main" id="{907207D5-C67C-43B4-83B8-EBEF3500D10C}"/>
              </a:ext>
            </a:extLst>
          </p:cNvPr>
          <p:cNvGraphicFramePr>
            <a:graphicFrameLocks noGrp="1"/>
          </p:cNvGraphicFramePr>
          <p:nvPr>
            <p:ph sz="half" idx="2"/>
            <p:extLst>
              <p:ext uri="{D42A27DB-BD31-4B8C-83A1-F6EECF244321}">
                <p14:modId xmlns:p14="http://schemas.microsoft.com/office/powerpoint/2010/main" val="3006732109"/>
              </p:ext>
            </p:extLst>
          </p:nvPr>
        </p:nvGraphicFramePr>
        <p:xfrm>
          <a:off x="2014191" y="3283521"/>
          <a:ext cx="5329237" cy="3171826"/>
        </p:xfrm>
        <a:graphic>
          <a:graphicData uri="http://schemas.openxmlformats.org/drawingml/2006/table">
            <a:tbl>
              <a:tblPr/>
              <a:tblGrid>
                <a:gridCol w="1066800">
                  <a:extLst>
                    <a:ext uri="{9D8B030D-6E8A-4147-A177-3AD203B41FA5}">
                      <a16:colId xmlns:a16="http://schemas.microsoft.com/office/drawing/2014/main" val="4230889113"/>
                    </a:ext>
                  </a:extLst>
                </a:gridCol>
                <a:gridCol w="1065212">
                  <a:extLst>
                    <a:ext uri="{9D8B030D-6E8A-4147-A177-3AD203B41FA5}">
                      <a16:colId xmlns:a16="http://schemas.microsoft.com/office/drawing/2014/main" val="3001998492"/>
                    </a:ext>
                  </a:extLst>
                </a:gridCol>
                <a:gridCol w="1065213">
                  <a:extLst>
                    <a:ext uri="{9D8B030D-6E8A-4147-A177-3AD203B41FA5}">
                      <a16:colId xmlns:a16="http://schemas.microsoft.com/office/drawing/2014/main" val="1797826244"/>
                    </a:ext>
                  </a:extLst>
                </a:gridCol>
                <a:gridCol w="1065212">
                  <a:extLst>
                    <a:ext uri="{9D8B030D-6E8A-4147-A177-3AD203B41FA5}">
                      <a16:colId xmlns:a16="http://schemas.microsoft.com/office/drawing/2014/main" val="1972537738"/>
                    </a:ext>
                  </a:extLst>
                </a:gridCol>
                <a:gridCol w="1066800">
                  <a:extLst>
                    <a:ext uri="{9D8B030D-6E8A-4147-A177-3AD203B41FA5}">
                      <a16:colId xmlns:a16="http://schemas.microsoft.com/office/drawing/2014/main" val="2960747025"/>
                    </a:ext>
                  </a:extLst>
                </a:gridCol>
              </a:tblGrid>
              <a:tr h="735013">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状态</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B</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317071103"/>
                  </a:ext>
                </a:extLst>
              </a:tr>
              <a:tr h="587375">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4233608"/>
                  </a:ext>
                </a:extLst>
              </a:tr>
              <a:tr h="587375">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0310482"/>
                  </a:ext>
                </a:extLst>
              </a:tr>
              <a:tr h="604838">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3</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1835098"/>
                  </a:ext>
                </a:extLst>
              </a:tr>
              <a:tr h="657225">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4</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dirty="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9549545"/>
                  </a:ext>
                </a:extLst>
              </a:tr>
            </a:tbl>
          </a:graphicData>
        </a:graphic>
      </p:graphicFrame>
    </p:spTree>
    <p:extLst>
      <p:ext uri="{BB962C8B-B14F-4D97-AF65-F5344CB8AC3E}">
        <p14:creationId xmlns:p14="http://schemas.microsoft.com/office/powerpoint/2010/main" val="1087928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373805"/>
                                        </p:tgtEl>
                                        <p:attrNameLst>
                                          <p:attrName>style.visibility</p:attrName>
                                        </p:attrNameLst>
                                      </p:cBhvr>
                                      <p:to>
                                        <p:strVal val="visible"/>
                                      </p:to>
                                    </p:set>
                                    <p:animEffect transition="in" filter="box(out)">
                                      <p:cBhvr>
                                        <p:cTn id="7" dur="500"/>
                                        <p:tgtEl>
                                          <p:spTgt spid="373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6">
            <a:extLst>
              <a:ext uri="{FF2B5EF4-FFF2-40B4-BE49-F238E27FC236}">
                <a16:creationId xmlns:a16="http://schemas.microsoft.com/office/drawing/2014/main" id="{F618ECEB-AA4B-49AB-8894-50AE8FE1B275}"/>
              </a:ext>
            </a:extLst>
          </p:cNvPr>
          <p:cNvSpPr>
            <a:spLocks noGrp="1"/>
          </p:cNvSpPr>
          <p:nvPr>
            <p:ph type="sldNum" sz="quarter" idx="12"/>
          </p:nvPr>
        </p:nvSpPr>
        <p:spPr/>
        <p:txBody>
          <a:bodyPr/>
          <a:lstStyle/>
          <a:p>
            <a:fld id="{4496025E-20F4-4989-BAEE-AE838A6026AC}" type="slidenum">
              <a:rPr lang="zh-CN" altLang="en-US"/>
              <a:pPr/>
              <a:t>15</a:t>
            </a:fld>
            <a:endParaRPr lang="en-US" altLang="zh-CN"/>
          </a:p>
        </p:txBody>
      </p:sp>
      <p:sp>
        <p:nvSpPr>
          <p:cNvPr id="375810" name="Rectangle 2">
            <a:extLst>
              <a:ext uri="{FF2B5EF4-FFF2-40B4-BE49-F238E27FC236}">
                <a16:creationId xmlns:a16="http://schemas.microsoft.com/office/drawing/2014/main" id="{149A9B32-4D20-4488-9A15-961E1E2DE793}"/>
              </a:ext>
            </a:extLst>
          </p:cNvPr>
          <p:cNvSpPr>
            <a:spLocks noGrp="1" noChangeArrowheads="1"/>
          </p:cNvSpPr>
          <p:nvPr>
            <p:ph type="title"/>
          </p:nvPr>
        </p:nvSpPr>
        <p:spPr/>
        <p:txBody>
          <a:bodyPr/>
          <a:lstStyle/>
          <a:p>
            <a:r>
              <a:rPr lang="en-US" altLang="zh-CN"/>
              <a:t>4</a:t>
            </a:r>
            <a:r>
              <a:rPr lang="zh-CN" altLang="en-US"/>
              <a:t>种状态的形式化表示</a:t>
            </a:r>
          </a:p>
        </p:txBody>
      </p:sp>
      <p:sp>
        <p:nvSpPr>
          <p:cNvPr id="375811" name="Rectangle 3">
            <a:extLst>
              <a:ext uri="{FF2B5EF4-FFF2-40B4-BE49-F238E27FC236}">
                <a16:creationId xmlns:a16="http://schemas.microsoft.com/office/drawing/2014/main" id="{92AF766E-36E8-4879-8D72-58E19B86BE3C}"/>
              </a:ext>
            </a:extLst>
          </p:cNvPr>
          <p:cNvSpPr>
            <a:spLocks noGrp="1" noChangeArrowheads="1"/>
          </p:cNvSpPr>
          <p:nvPr>
            <p:ph type="body" sz="half" idx="1"/>
          </p:nvPr>
        </p:nvSpPr>
        <p:spPr>
          <a:xfrm>
            <a:off x="748129" y="4159250"/>
            <a:ext cx="7710487" cy="2614613"/>
          </a:xfrm>
        </p:spPr>
        <p:txBody>
          <a:bodyPr>
            <a:normAutofit/>
          </a:bodyPr>
          <a:lstStyle/>
          <a:p>
            <a:pPr>
              <a:lnSpc>
                <a:spcPct val="80000"/>
              </a:lnSpc>
            </a:pPr>
            <a:r>
              <a:rPr lang="zh-CN" altLang="en-US" sz="2400" dirty="0">
                <a:latin typeface="楷体" panose="02010609060101010101" pitchFamily="49" charset="-122"/>
                <a:ea typeface="楷体" panose="02010609060101010101" pitchFamily="49" charset="-122"/>
              </a:rPr>
              <a:t>显然第一种状态是假定</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是做好事者，第二种状态是假定</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是做好事者，</a:t>
            </a:r>
            <a:r>
              <a:rPr lang="en-US" altLang="zh-CN" sz="2400" dirty="0">
                <a:latin typeface="楷体" panose="02010609060101010101" pitchFamily="49" charset="-122"/>
                <a:ea typeface="楷体" panose="02010609060101010101" pitchFamily="49" charset="-122"/>
              </a:rPr>
              <a:t>…</a:t>
            </a:r>
          </a:p>
          <a:p>
            <a:pPr>
              <a:lnSpc>
                <a:spcPct val="80000"/>
              </a:lnSpc>
            </a:pPr>
            <a:r>
              <a:rPr lang="zh-CN" altLang="en-US" sz="2400" dirty="0">
                <a:latin typeface="楷体" panose="02010609060101010101" pitchFamily="49" charset="-122"/>
                <a:ea typeface="楷体" panose="02010609060101010101" pitchFamily="49" charset="-122"/>
              </a:rPr>
              <a:t>所谓</a:t>
            </a:r>
            <a:r>
              <a:rPr lang="zh-CN" altLang="en-US" sz="2400" dirty="0">
                <a:solidFill>
                  <a:srgbClr val="00B0F0"/>
                </a:solidFill>
                <a:latin typeface="楷体" panose="02010609060101010101" pitchFamily="49" charset="-122"/>
                <a:ea typeface="楷体" panose="02010609060101010101" pitchFamily="49" charset="-122"/>
              </a:rPr>
              <a:t>枚举</a:t>
            </a:r>
            <a:r>
              <a:rPr lang="zh-CN" altLang="en-US" sz="2400" dirty="0">
                <a:latin typeface="楷体" panose="02010609060101010101" pitchFamily="49" charset="-122"/>
                <a:ea typeface="楷体" panose="02010609060101010101" pitchFamily="49" charset="-122"/>
              </a:rPr>
              <a:t>是按照者四种假定逐一地去测试四个人的话有几句是真话，如果不满足三句为真，就否定掉这一假定，换下一个状态再试。</a:t>
            </a:r>
          </a:p>
          <a:p>
            <a:pPr>
              <a:lnSpc>
                <a:spcPct val="80000"/>
              </a:lnSpc>
            </a:pPr>
            <a:r>
              <a:rPr lang="zh-CN" altLang="en-US" sz="2400" dirty="0">
                <a:latin typeface="楷体" panose="02010609060101010101" pitchFamily="49" charset="-122"/>
                <a:ea typeface="楷体" panose="02010609060101010101" pitchFamily="49" charset="-122"/>
              </a:rPr>
              <a:t>具体做法如下：</a:t>
            </a:r>
          </a:p>
        </p:txBody>
      </p:sp>
      <p:graphicFrame>
        <p:nvGraphicFramePr>
          <p:cNvPr id="375911" name="Group 103">
            <a:extLst>
              <a:ext uri="{FF2B5EF4-FFF2-40B4-BE49-F238E27FC236}">
                <a16:creationId xmlns:a16="http://schemas.microsoft.com/office/drawing/2014/main" id="{F70A74A9-46B8-4A82-B349-155A0531C88E}"/>
              </a:ext>
            </a:extLst>
          </p:cNvPr>
          <p:cNvGraphicFramePr>
            <a:graphicFrameLocks noGrp="1"/>
          </p:cNvGraphicFramePr>
          <p:nvPr>
            <p:ph sz="half" idx="2"/>
            <p:extLst>
              <p:ext uri="{D42A27DB-BD31-4B8C-83A1-F6EECF244321}">
                <p14:modId xmlns:p14="http://schemas.microsoft.com/office/powerpoint/2010/main" val="4200116972"/>
              </p:ext>
            </p:extLst>
          </p:nvPr>
        </p:nvGraphicFramePr>
        <p:xfrm>
          <a:off x="2339975" y="1697038"/>
          <a:ext cx="4105275" cy="2296800"/>
        </p:xfrm>
        <a:graphic>
          <a:graphicData uri="http://schemas.openxmlformats.org/drawingml/2006/table">
            <a:tbl>
              <a:tblPr/>
              <a:tblGrid>
                <a:gridCol w="977900">
                  <a:extLst>
                    <a:ext uri="{9D8B030D-6E8A-4147-A177-3AD203B41FA5}">
                      <a16:colId xmlns:a16="http://schemas.microsoft.com/office/drawing/2014/main" val="2587381064"/>
                    </a:ext>
                  </a:extLst>
                </a:gridCol>
                <a:gridCol w="3127375">
                  <a:extLst>
                    <a:ext uri="{9D8B030D-6E8A-4147-A177-3AD203B41FA5}">
                      <a16:colId xmlns:a16="http://schemas.microsoft.com/office/drawing/2014/main" val="3994471608"/>
                    </a:ext>
                  </a:extLst>
                </a:gridCol>
              </a:tblGrid>
              <a:tr h="287338">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状态</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赋值表达式</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57703562"/>
                  </a:ext>
                </a:extLst>
              </a:tr>
              <a:tr h="387350">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thisman</a:t>
                      </a: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A</a:t>
                      </a: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5894780"/>
                  </a:ext>
                </a:extLst>
              </a:tr>
              <a:tr h="455613">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thisman</a:t>
                      </a: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B</a:t>
                      </a: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1464289"/>
                  </a:ext>
                </a:extLst>
              </a:tr>
              <a:tr h="455613">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thisman</a:t>
                      </a: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C</a:t>
                      </a: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6970301"/>
                  </a:ext>
                </a:extLst>
              </a:tr>
              <a:tr h="455613">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thisman</a:t>
                      </a: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D</a:t>
                      </a: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7475082"/>
                  </a:ext>
                </a:extLst>
              </a:tr>
            </a:tbl>
          </a:graphicData>
        </a:graphic>
      </p:graphicFrame>
    </p:spTree>
    <p:extLst>
      <p:ext uri="{BB962C8B-B14F-4D97-AF65-F5344CB8AC3E}">
        <p14:creationId xmlns:p14="http://schemas.microsoft.com/office/powerpoint/2010/main" val="1453496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blinds(horizontal)">
                                      <p:cBhvr>
                                        <p:cTn id="7" dur="500"/>
                                        <p:tgtEl>
                                          <p:spTgt spid="375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5811">
                                            <p:txEl>
                                              <p:pRg st="1" end="1"/>
                                            </p:txEl>
                                          </p:spTgt>
                                        </p:tgtEl>
                                        <p:attrNameLst>
                                          <p:attrName>style.visibility</p:attrName>
                                        </p:attrNameLst>
                                      </p:cBhvr>
                                      <p:to>
                                        <p:strVal val="visible"/>
                                      </p:to>
                                    </p:set>
                                    <p:animEffect transition="in" filter="blinds(horizontal)">
                                      <p:cBhvr>
                                        <p:cTn id="12" dur="500"/>
                                        <p:tgtEl>
                                          <p:spTgt spid="375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5811">
                                            <p:txEl>
                                              <p:pRg st="2" end="2"/>
                                            </p:txEl>
                                          </p:spTgt>
                                        </p:tgtEl>
                                        <p:attrNameLst>
                                          <p:attrName>style.visibility</p:attrName>
                                        </p:attrNameLst>
                                      </p:cBhvr>
                                      <p:to>
                                        <p:strVal val="visible"/>
                                      </p:to>
                                    </p:set>
                                    <p:animEffect transition="in" filter="blinds(horizontal)">
                                      <p:cBhvr>
                                        <p:cTn id="17" dur="500"/>
                                        <p:tgtEl>
                                          <p:spTgt spid="375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 name="Slide Number Placeholder 5">
            <a:extLst>
              <a:ext uri="{FF2B5EF4-FFF2-40B4-BE49-F238E27FC236}">
                <a16:creationId xmlns:a16="http://schemas.microsoft.com/office/drawing/2014/main" id="{D5CDA9A9-202F-46FD-A673-6CB449D71902}"/>
              </a:ext>
            </a:extLst>
          </p:cNvPr>
          <p:cNvSpPr>
            <a:spLocks noGrp="1"/>
          </p:cNvSpPr>
          <p:nvPr>
            <p:ph type="sldNum" sz="quarter" idx="12"/>
          </p:nvPr>
        </p:nvSpPr>
        <p:spPr/>
        <p:txBody>
          <a:bodyPr/>
          <a:lstStyle/>
          <a:p>
            <a:fld id="{60A0B7DF-ED0F-40EF-92B4-9090525A9F2B}" type="slidenum">
              <a:rPr lang="zh-CN" altLang="en-US"/>
              <a:pPr/>
              <a:t>16</a:t>
            </a:fld>
            <a:endParaRPr lang="en-US" altLang="zh-CN"/>
          </a:p>
        </p:txBody>
      </p:sp>
      <p:graphicFrame>
        <p:nvGraphicFramePr>
          <p:cNvPr id="379944" name="Group 40">
            <a:extLst>
              <a:ext uri="{FF2B5EF4-FFF2-40B4-BE49-F238E27FC236}">
                <a16:creationId xmlns:a16="http://schemas.microsoft.com/office/drawing/2014/main" id="{18B1D605-38AB-4EEB-AD9C-5596978D9CF9}"/>
              </a:ext>
            </a:extLst>
          </p:cNvPr>
          <p:cNvGraphicFramePr>
            <a:graphicFrameLocks noGrp="1"/>
          </p:cNvGraphicFramePr>
          <p:nvPr>
            <p:ph idx="1"/>
            <p:extLst>
              <p:ext uri="{D42A27DB-BD31-4B8C-83A1-F6EECF244321}">
                <p14:modId xmlns:p14="http://schemas.microsoft.com/office/powerpoint/2010/main" val="1632064384"/>
              </p:ext>
            </p:extLst>
          </p:nvPr>
        </p:nvGraphicFramePr>
        <p:xfrm>
          <a:off x="395412" y="1241360"/>
          <a:ext cx="8135937" cy="3290889"/>
        </p:xfrm>
        <a:graphic>
          <a:graphicData uri="http://schemas.openxmlformats.org/drawingml/2006/table">
            <a:tbl>
              <a:tblPr/>
              <a:tblGrid>
                <a:gridCol w="1412875">
                  <a:extLst>
                    <a:ext uri="{9D8B030D-6E8A-4147-A177-3AD203B41FA5}">
                      <a16:colId xmlns:a16="http://schemas.microsoft.com/office/drawing/2014/main" val="1468300868"/>
                    </a:ext>
                  </a:extLst>
                </a:gridCol>
                <a:gridCol w="3021012">
                  <a:extLst>
                    <a:ext uri="{9D8B030D-6E8A-4147-A177-3AD203B41FA5}">
                      <a16:colId xmlns:a16="http://schemas.microsoft.com/office/drawing/2014/main" val="1619022856"/>
                    </a:ext>
                  </a:extLst>
                </a:gridCol>
                <a:gridCol w="2579688">
                  <a:extLst>
                    <a:ext uri="{9D8B030D-6E8A-4147-A177-3AD203B41FA5}">
                      <a16:colId xmlns:a16="http://schemas.microsoft.com/office/drawing/2014/main" val="598871736"/>
                    </a:ext>
                  </a:extLst>
                </a:gridCol>
                <a:gridCol w="1122362">
                  <a:extLst>
                    <a:ext uri="{9D8B030D-6E8A-4147-A177-3AD203B41FA5}">
                      <a16:colId xmlns:a16="http://schemas.microsoft.com/office/drawing/2014/main" val="4069839709"/>
                    </a:ext>
                  </a:extLst>
                </a:gridCol>
              </a:tblGrid>
              <a:tr h="658813">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说话人</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说的话</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关系表达式</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值</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207704847"/>
                  </a:ext>
                </a:extLst>
              </a:tr>
              <a:tr h="657225">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892192536"/>
                  </a:ext>
                </a:extLst>
              </a:tr>
              <a:tr h="658813">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B</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34233578"/>
                  </a:ext>
                </a:extLst>
              </a:tr>
              <a:tr h="657225">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971677084"/>
                  </a:ext>
                </a:extLst>
              </a:tr>
              <a:tr h="658813">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dirty="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10296788"/>
                  </a:ext>
                </a:extLst>
              </a:tr>
            </a:tbl>
          </a:graphicData>
        </a:graphic>
      </p:graphicFrame>
      <p:sp>
        <p:nvSpPr>
          <p:cNvPr id="379941" name="Rectangle 37">
            <a:extLst>
              <a:ext uri="{FF2B5EF4-FFF2-40B4-BE49-F238E27FC236}">
                <a16:creationId xmlns:a16="http://schemas.microsoft.com/office/drawing/2014/main" id="{7DA45C68-853B-4930-AFB3-DA32C7666E30}"/>
              </a:ext>
            </a:extLst>
          </p:cNvPr>
          <p:cNvSpPr>
            <a:spLocks noChangeArrowheads="1"/>
          </p:cNvSpPr>
          <p:nvPr/>
        </p:nvSpPr>
        <p:spPr bwMode="auto">
          <a:xfrm>
            <a:off x="179512" y="4776723"/>
            <a:ext cx="8351837"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990600" indent="-533400" algn="l">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371600" indent="-4572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752600" indent="-381000" algn="l">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209800" indent="-3810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6670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31242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5814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40386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sz="2800" b="0">
                <a:ea typeface="黑体" panose="02010609060101010101" pitchFamily="49" charset="-122"/>
              </a:rPr>
              <a:t>	四个关系表达式的值的和为</a:t>
            </a:r>
            <a:r>
              <a:rPr lang="en-US" altLang="zh-CN" sz="2800" b="0">
                <a:ea typeface="黑体" panose="02010609060101010101" pitchFamily="49" charset="-122"/>
              </a:rPr>
              <a:t>1</a:t>
            </a:r>
            <a:r>
              <a:rPr lang="zh-CN" altLang="en-US" sz="2800" b="0">
                <a:ea typeface="黑体" panose="02010609060101010101" pitchFamily="49" charset="-122"/>
              </a:rPr>
              <a:t>，不满足</a:t>
            </a:r>
            <a:r>
              <a:rPr lang="en-US" altLang="zh-CN" sz="2800" b="0">
                <a:ea typeface="黑体" panose="02010609060101010101" pitchFamily="49" charset="-122"/>
              </a:rPr>
              <a:t>3</a:t>
            </a:r>
            <a:r>
              <a:rPr lang="zh-CN" altLang="en-US" sz="2800" b="0">
                <a:ea typeface="黑体" panose="02010609060101010101" pitchFamily="49" charset="-122"/>
              </a:rPr>
              <a:t>句话为真，假设不成立，因此显然不是</a:t>
            </a:r>
            <a:r>
              <a:rPr lang="en-US" altLang="zh-CN" sz="2800" b="0">
                <a:latin typeface="Arial" panose="020B0604020202020204" pitchFamily="34" charset="0"/>
                <a:ea typeface="黑体" panose="02010609060101010101" pitchFamily="49" charset="-122"/>
              </a:rPr>
              <a:t>‘</a:t>
            </a:r>
            <a:r>
              <a:rPr lang="en-US" altLang="zh-CN" sz="2800" b="0">
                <a:ea typeface="黑体" panose="02010609060101010101" pitchFamily="49" charset="-122"/>
              </a:rPr>
              <a:t>A</a:t>
            </a:r>
            <a:r>
              <a:rPr lang="en-US" altLang="zh-CN" sz="2800" b="0">
                <a:latin typeface="Arial" panose="020B0604020202020204" pitchFamily="34" charset="0"/>
                <a:ea typeface="黑体" panose="02010609060101010101" pitchFamily="49" charset="-122"/>
              </a:rPr>
              <a:t>’</a:t>
            </a:r>
            <a:r>
              <a:rPr lang="zh-CN" altLang="en-US" sz="2800" b="0">
                <a:ea typeface="黑体" panose="02010609060101010101" pitchFamily="49" charset="-122"/>
              </a:rPr>
              <a:t>做的好事。</a:t>
            </a:r>
          </a:p>
        </p:txBody>
      </p:sp>
      <p:sp>
        <p:nvSpPr>
          <p:cNvPr id="2" name="Rectangle 1">
            <a:extLst>
              <a:ext uri="{FF2B5EF4-FFF2-40B4-BE49-F238E27FC236}">
                <a16:creationId xmlns:a16="http://schemas.microsoft.com/office/drawing/2014/main" id="{17610E49-F834-4E75-B205-83B9BEEED2DE}"/>
              </a:ext>
            </a:extLst>
          </p:cNvPr>
          <p:cNvSpPr/>
          <p:nvPr/>
        </p:nvSpPr>
        <p:spPr>
          <a:xfrm>
            <a:off x="466775" y="620688"/>
            <a:ext cx="4097597" cy="369332"/>
          </a:xfrm>
          <a:prstGeom prst="rect">
            <a:avLst/>
          </a:prstGeom>
        </p:spPr>
        <p:txBody>
          <a:bodyPr wrap="none">
            <a:spAutoFit/>
          </a:bodyPr>
          <a:lstStyle/>
          <a:p>
            <a:r>
              <a:rPr lang="zh-CN" altLang="en-US" dirty="0"/>
              <a:t>（</a:t>
            </a:r>
            <a:r>
              <a:rPr lang="en-US" altLang="zh-CN" dirty="0"/>
              <a:t>1</a:t>
            </a:r>
            <a:r>
              <a:rPr lang="zh-CN" altLang="en-US" dirty="0"/>
              <a:t>）假定让</a:t>
            </a:r>
            <a:r>
              <a:rPr lang="en-US" altLang="zh-CN" dirty="0" err="1"/>
              <a:t>thisman</a:t>
            </a:r>
            <a:r>
              <a:rPr lang="en-US" altLang="zh-CN" dirty="0"/>
              <a:t>=</a:t>
            </a:r>
            <a:r>
              <a:rPr lang="en-US" altLang="zh-CN" dirty="0">
                <a:latin typeface="Arial" panose="020B0604020202020204" pitchFamily="34" charset="0"/>
              </a:rPr>
              <a:t>‘</a:t>
            </a:r>
            <a:r>
              <a:rPr lang="en-US" altLang="zh-CN" dirty="0"/>
              <a:t>A</a:t>
            </a:r>
            <a:r>
              <a:rPr lang="en-US" altLang="zh-CN" dirty="0">
                <a:latin typeface="Arial" panose="020B0604020202020204" pitchFamily="34" charset="0"/>
              </a:rPr>
              <a:t>’</a:t>
            </a:r>
            <a:r>
              <a:rPr lang="zh-CN" altLang="en-US" dirty="0"/>
              <a:t>代入四句话中</a:t>
            </a:r>
            <a:endParaRPr lang="en-US" dirty="0"/>
          </a:p>
        </p:txBody>
      </p:sp>
    </p:spTree>
    <p:extLst>
      <p:ext uri="{BB962C8B-B14F-4D97-AF65-F5344CB8AC3E}">
        <p14:creationId xmlns:p14="http://schemas.microsoft.com/office/powerpoint/2010/main" val="1498524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379944"/>
                                        </p:tgtEl>
                                        <p:attrNameLst>
                                          <p:attrName>style.visibility</p:attrName>
                                        </p:attrNameLst>
                                      </p:cBhvr>
                                      <p:to>
                                        <p:strVal val="visible"/>
                                      </p:to>
                                    </p:set>
                                    <p:animEffect transition="in" filter="box(out)">
                                      <p:cBhvr>
                                        <p:cTn id="7" dur="500"/>
                                        <p:tgtEl>
                                          <p:spTgt spid="3799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9941"/>
                                        </p:tgtEl>
                                        <p:attrNameLst>
                                          <p:attrName>style.visibility</p:attrName>
                                        </p:attrNameLst>
                                      </p:cBhvr>
                                      <p:to>
                                        <p:strVal val="visible"/>
                                      </p:to>
                                    </p:set>
                                    <p:anim calcmode="lin" valueType="num">
                                      <p:cBhvr additive="base">
                                        <p:cTn id="12" dur="500" fill="hold"/>
                                        <p:tgtEl>
                                          <p:spTgt spid="379941"/>
                                        </p:tgtEl>
                                        <p:attrNameLst>
                                          <p:attrName>ppt_x</p:attrName>
                                        </p:attrNameLst>
                                      </p:cBhvr>
                                      <p:tavLst>
                                        <p:tav tm="0">
                                          <p:val>
                                            <p:strVal val="#ppt_x"/>
                                          </p:val>
                                        </p:tav>
                                        <p:tav tm="100000">
                                          <p:val>
                                            <p:strVal val="#ppt_x"/>
                                          </p:val>
                                        </p:tav>
                                      </p:tavLst>
                                    </p:anim>
                                    <p:anim calcmode="lin" valueType="num">
                                      <p:cBhvr additive="base">
                                        <p:cTn id="13" dur="500" fill="hold"/>
                                        <p:tgtEl>
                                          <p:spTgt spid="3799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4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 name="Slide Number Placeholder 5">
            <a:extLst>
              <a:ext uri="{FF2B5EF4-FFF2-40B4-BE49-F238E27FC236}">
                <a16:creationId xmlns:a16="http://schemas.microsoft.com/office/drawing/2014/main" id="{84241DA5-3336-48F0-816B-D6A4689AB6D2}"/>
              </a:ext>
            </a:extLst>
          </p:cNvPr>
          <p:cNvSpPr>
            <a:spLocks noGrp="1"/>
          </p:cNvSpPr>
          <p:nvPr>
            <p:ph type="sldNum" sz="quarter" idx="12"/>
          </p:nvPr>
        </p:nvSpPr>
        <p:spPr/>
        <p:txBody>
          <a:bodyPr/>
          <a:lstStyle/>
          <a:p>
            <a:fld id="{51E740B9-8899-4786-898E-4F21AAE981CF}" type="slidenum">
              <a:rPr lang="zh-CN" altLang="en-US"/>
              <a:pPr/>
              <a:t>17</a:t>
            </a:fld>
            <a:endParaRPr lang="en-US" altLang="zh-CN"/>
          </a:p>
        </p:txBody>
      </p:sp>
      <p:graphicFrame>
        <p:nvGraphicFramePr>
          <p:cNvPr id="381990" name="Group 38">
            <a:extLst>
              <a:ext uri="{FF2B5EF4-FFF2-40B4-BE49-F238E27FC236}">
                <a16:creationId xmlns:a16="http://schemas.microsoft.com/office/drawing/2014/main" id="{C3DB92FB-7DED-4E4A-8341-0CD41433DB7A}"/>
              </a:ext>
            </a:extLst>
          </p:cNvPr>
          <p:cNvGraphicFramePr>
            <a:graphicFrameLocks noGrp="1"/>
          </p:cNvGraphicFramePr>
          <p:nvPr>
            <p:ph idx="1"/>
            <p:extLst>
              <p:ext uri="{D42A27DB-BD31-4B8C-83A1-F6EECF244321}">
                <p14:modId xmlns:p14="http://schemas.microsoft.com/office/powerpoint/2010/main" val="2573734616"/>
              </p:ext>
            </p:extLst>
          </p:nvPr>
        </p:nvGraphicFramePr>
        <p:xfrm>
          <a:off x="395288" y="1493774"/>
          <a:ext cx="8424862" cy="3290889"/>
        </p:xfrm>
        <a:graphic>
          <a:graphicData uri="http://schemas.openxmlformats.org/drawingml/2006/table">
            <a:tbl>
              <a:tblPr/>
              <a:tblGrid>
                <a:gridCol w="1420812">
                  <a:extLst>
                    <a:ext uri="{9D8B030D-6E8A-4147-A177-3AD203B41FA5}">
                      <a16:colId xmlns:a16="http://schemas.microsoft.com/office/drawing/2014/main" val="1145652099"/>
                    </a:ext>
                  </a:extLst>
                </a:gridCol>
                <a:gridCol w="3035300">
                  <a:extLst>
                    <a:ext uri="{9D8B030D-6E8A-4147-A177-3AD203B41FA5}">
                      <a16:colId xmlns:a16="http://schemas.microsoft.com/office/drawing/2014/main" val="1433049760"/>
                    </a:ext>
                  </a:extLst>
                </a:gridCol>
                <a:gridCol w="2590800">
                  <a:extLst>
                    <a:ext uri="{9D8B030D-6E8A-4147-A177-3AD203B41FA5}">
                      <a16:colId xmlns:a16="http://schemas.microsoft.com/office/drawing/2014/main" val="2897534318"/>
                    </a:ext>
                  </a:extLst>
                </a:gridCol>
                <a:gridCol w="1377950">
                  <a:extLst>
                    <a:ext uri="{9D8B030D-6E8A-4147-A177-3AD203B41FA5}">
                      <a16:colId xmlns:a16="http://schemas.microsoft.com/office/drawing/2014/main" val="3738836770"/>
                    </a:ext>
                  </a:extLst>
                </a:gridCol>
              </a:tblGrid>
              <a:tr h="658813">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说话人</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说的话</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关系表达式</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值</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6265535"/>
                  </a:ext>
                </a:extLst>
              </a:tr>
              <a:tr h="657225">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B</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331478220"/>
                  </a:ext>
                </a:extLst>
              </a:tr>
              <a:tr h="658813">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B</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B</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529723965"/>
                  </a:ext>
                </a:extLst>
              </a:tr>
              <a:tr h="657225">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B</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144564674"/>
                  </a:ext>
                </a:extLst>
              </a:tr>
              <a:tr h="658813">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B</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8176474"/>
                  </a:ext>
                </a:extLst>
              </a:tr>
            </a:tbl>
          </a:graphicData>
        </a:graphic>
      </p:graphicFrame>
      <p:sp>
        <p:nvSpPr>
          <p:cNvPr id="381988" name="Rectangle 36">
            <a:extLst>
              <a:ext uri="{FF2B5EF4-FFF2-40B4-BE49-F238E27FC236}">
                <a16:creationId xmlns:a16="http://schemas.microsoft.com/office/drawing/2014/main" id="{C4B0AA17-B7D0-4E76-A629-1DC17ECFCBF1}"/>
              </a:ext>
            </a:extLst>
          </p:cNvPr>
          <p:cNvSpPr>
            <a:spLocks noChangeArrowheads="1"/>
          </p:cNvSpPr>
          <p:nvPr/>
        </p:nvSpPr>
        <p:spPr bwMode="auto">
          <a:xfrm>
            <a:off x="714375" y="5029137"/>
            <a:ext cx="8610600"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990600" indent="-533400" algn="l">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371600" indent="-4572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752600" indent="-381000" algn="l">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209800" indent="-3810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6670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31242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5814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40386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sz="2800" b="0">
                <a:ea typeface="黑体" panose="02010609060101010101" pitchFamily="49" charset="-122"/>
              </a:rPr>
              <a:t>四个关系表达式的值的和为</a:t>
            </a:r>
            <a:r>
              <a:rPr lang="en-US" altLang="zh-CN" sz="2800" b="0">
                <a:ea typeface="黑体" panose="02010609060101010101" pitchFamily="49" charset="-122"/>
              </a:rPr>
              <a:t>2</a:t>
            </a:r>
            <a:r>
              <a:rPr lang="zh-CN" altLang="en-US" sz="2800" b="0">
                <a:ea typeface="黑体" panose="02010609060101010101" pitchFamily="49" charset="-122"/>
              </a:rPr>
              <a:t>，显然不是</a:t>
            </a:r>
            <a:r>
              <a:rPr lang="en-US" altLang="zh-CN" sz="2800" b="0">
                <a:latin typeface="Arial" panose="020B0604020202020204" pitchFamily="34" charset="0"/>
                <a:ea typeface="黑体" panose="02010609060101010101" pitchFamily="49" charset="-122"/>
              </a:rPr>
              <a:t>‘</a:t>
            </a:r>
            <a:r>
              <a:rPr lang="en-US" altLang="zh-CN" sz="2800" b="0">
                <a:ea typeface="黑体" panose="02010609060101010101" pitchFamily="49" charset="-122"/>
              </a:rPr>
              <a:t>B</a:t>
            </a:r>
            <a:r>
              <a:rPr lang="en-US" altLang="zh-CN" sz="2800" b="0">
                <a:latin typeface="Arial" panose="020B0604020202020204" pitchFamily="34" charset="0"/>
                <a:ea typeface="黑体" panose="02010609060101010101" pitchFamily="49" charset="-122"/>
              </a:rPr>
              <a:t>’</a:t>
            </a:r>
            <a:r>
              <a:rPr lang="zh-CN" altLang="en-US" sz="2800" b="0">
                <a:ea typeface="黑体" panose="02010609060101010101" pitchFamily="49" charset="-122"/>
              </a:rPr>
              <a:t>做的好事。</a:t>
            </a:r>
          </a:p>
        </p:txBody>
      </p:sp>
      <p:sp>
        <p:nvSpPr>
          <p:cNvPr id="2" name="Rectangle 1">
            <a:extLst>
              <a:ext uri="{FF2B5EF4-FFF2-40B4-BE49-F238E27FC236}">
                <a16:creationId xmlns:a16="http://schemas.microsoft.com/office/drawing/2014/main" id="{D0F2E910-9424-421D-ACB6-E2464C77FE4F}"/>
              </a:ext>
            </a:extLst>
          </p:cNvPr>
          <p:cNvSpPr/>
          <p:nvPr/>
        </p:nvSpPr>
        <p:spPr>
          <a:xfrm>
            <a:off x="387202" y="620688"/>
            <a:ext cx="4070345" cy="369332"/>
          </a:xfrm>
          <a:prstGeom prst="rect">
            <a:avLst/>
          </a:prstGeom>
        </p:spPr>
        <p:txBody>
          <a:bodyPr wrap="none">
            <a:spAutoFit/>
          </a:bodyPr>
          <a:lstStyle/>
          <a:p>
            <a:r>
              <a:rPr lang="zh-CN" altLang="en-US" dirty="0"/>
              <a:t>（</a:t>
            </a:r>
            <a:r>
              <a:rPr lang="en-US" altLang="zh-CN" dirty="0"/>
              <a:t>2</a:t>
            </a:r>
            <a:r>
              <a:rPr lang="zh-CN" altLang="en-US" dirty="0"/>
              <a:t>）假定让</a:t>
            </a:r>
            <a:r>
              <a:rPr lang="en-US" altLang="zh-CN" dirty="0" err="1"/>
              <a:t>thisman</a:t>
            </a:r>
            <a:r>
              <a:rPr lang="en-US" altLang="zh-CN" dirty="0"/>
              <a:t>=</a:t>
            </a:r>
            <a:r>
              <a:rPr lang="en-US" altLang="zh-CN" dirty="0">
                <a:latin typeface="Arial" panose="020B0604020202020204" pitchFamily="34" charset="0"/>
              </a:rPr>
              <a:t>‘</a:t>
            </a:r>
            <a:r>
              <a:rPr lang="en-US" altLang="zh-CN" dirty="0"/>
              <a:t>B</a:t>
            </a:r>
            <a:r>
              <a:rPr lang="en-US" altLang="zh-CN" dirty="0">
                <a:latin typeface="Arial" panose="020B0604020202020204" pitchFamily="34" charset="0"/>
              </a:rPr>
              <a:t>’</a:t>
            </a:r>
            <a:r>
              <a:rPr lang="zh-CN" altLang="en-US" dirty="0"/>
              <a:t>代入四句话中</a:t>
            </a:r>
            <a:endParaRPr lang="en-US" dirty="0"/>
          </a:p>
        </p:txBody>
      </p:sp>
    </p:spTree>
    <p:extLst>
      <p:ext uri="{BB962C8B-B14F-4D97-AF65-F5344CB8AC3E}">
        <p14:creationId xmlns:p14="http://schemas.microsoft.com/office/powerpoint/2010/main" val="3718369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381990"/>
                                        </p:tgtEl>
                                        <p:attrNameLst>
                                          <p:attrName>style.visibility</p:attrName>
                                        </p:attrNameLst>
                                      </p:cBhvr>
                                      <p:to>
                                        <p:strVal val="visible"/>
                                      </p:to>
                                    </p:set>
                                    <p:animEffect transition="in" filter="box(out)">
                                      <p:cBhvr>
                                        <p:cTn id="7" dur="500"/>
                                        <p:tgtEl>
                                          <p:spTgt spid="381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81988"/>
                                        </p:tgtEl>
                                        <p:attrNameLst>
                                          <p:attrName>style.visibility</p:attrName>
                                        </p:attrNameLst>
                                      </p:cBhvr>
                                      <p:to>
                                        <p:strVal val="visible"/>
                                      </p:to>
                                    </p:set>
                                    <p:anim calcmode="lin" valueType="num">
                                      <p:cBhvr additive="base">
                                        <p:cTn id="12" dur="500" fill="hold"/>
                                        <p:tgtEl>
                                          <p:spTgt spid="381988"/>
                                        </p:tgtEl>
                                        <p:attrNameLst>
                                          <p:attrName>ppt_x</p:attrName>
                                        </p:attrNameLst>
                                      </p:cBhvr>
                                      <p:tavLst>
                                        <p:tav tm="0">
                                          <p:val>
                                            <p:strVal val="#ppt_x"/>
                                          </p:val>
                                        </p:tav>
                                        <p:tav tm="100000">
                                          <p:val>
                                            <p:strVal val="#ppt_x"/>
                                          </p:val>
                                        </p:tav>
                                      </p:tavLst>
                                    </p:anim>
                                    <p:anim calcmode="lin" valueType="num">
                                      <p:cBhvr additive="base">
                                        <p:cTn id="13" dur="500" fill="hold"/>
                                        <p:tgtEl>
                                          <p:spTgt spid="38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8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 name="Slide Number Placeholder 5">
            <a:extLst>
              <a:ext uri="{FF2B5EF4-FFF2-40B4-BE49-F238E27FC236}">
                <a16:creationId xmlns:a16="http://schemas.microsoft.com/office/drawing/2014/main" id="{CB6B7426-700F-45E0-A1F3-DB587A9825A3}"/>
              </a:ext>
            </a:extLst>
          </p:cNvPr>
          <p:cNvSpPr>
            <a:spLocks noGrp="1"/>
          </p:cNvSpPr>
          <p:nvPr>
            <p:ph type="sldNum" sz="quarter" idx="12"/>
          </p:nvPr>
        </p:nvSpPr>
        <p:spPr/>
        <p:txBody>
          <a:bodyPr/>
          <a:lstStyle/>
          <a:p>
            <a:fld id="{9839FD0B-F906-4C0C-A7B4-D05F6D641160}" type="slidenum">
              <a:rPr lang="zh-CN" altLang="en-US"/>
              <a:pPr/>
              <a:t>18</a:t>
            </a:fld>
            <a:endParaRPr lang="en-US" altLang="zh-CN"/>
          </a:p>
        </p:txBody>
      </p:sp>
      <p:graphicFrame>
        <p:nvGraphicFramePr>
          <p:cNvPr id="384040" name="Group 40">
            <a:extLst>
              <a:ext uri="{FF2B5EF4-FFF2-40B4-BE49-F238E27FC236}">
                <a16:creationId xmlns:a16="http://schemas.microsoft.com/office/drawing/2014/main" id="{A5D50A00-8A21-4B73-88FF-1288C8EB6B70}"/>
              </a:ext>
            </a:extLst>
          </p:cNvPr>
          <p:cNvGraphicFramePr>
            <a:graphicFrameLocks noGrp="1"/>
          </p:cNvGraphicFramePr>
          <p:nvPr>
            <p:ph idx="1"/>
          </p:nvPr>
        </p:nvGraphicFramePr>
        <p:xfrm>
          <a:off x="684213" y="1981200"/>
          <a:ext cx="8208962" cy="3392489"/>
        </p:xfrm>
        <a:graphic>
          <a:graphicData uri="http://schemas.openxmlformats.org/drawingml/2006/table">
            <a:tbl>
              <a:tblPr/>
              <a:tblGrid>
                <a:gridCol w="1425575">
                  <a:extLst>
                    <a:ext uri="{9D8B030D-6E8A-4147-A177-3AD203B41FA5}">
                      <a16:colId xmlns:a16="http://schemas.microsoft.com/office/drawing/2014/main" val="1362831500"/>
                    </a:ext>
                  </a:extLst>
                </a:gridCol>
                <a:gridCol w="3048000">
                  <a:extLst>
                    <a:ext uri="{9D8B030D-6E8A-4147-A177-3AD203B41FA5}">
                      <a16:colId xmlns:a16="http://schemas.microsoft.com/office/drawing/2014/main" val="1406912966"/>
                    </a:ext>
                  </a:extLst>
                </a:gridCol>
                <a:gridCol w="2798762">
                  <a:extLst>
                    <a:ext uri="{9D8B030D-6E8A-4147-A177-3AD203B41FA5}">
                      <a16:colId xmlns:a16="http://schemas.microsoft.com/office/drawing/2014/main" val="1711842527"/>
                    </a:ext>
                  </a:extLst>
                </a:gridCol>
                <a:gridCol w="936625">
                  <a:extLst>
                    <a:ext uri="{9D8B030D-6E8A-4147-A177-3AD203B41FA5}">
                      <a16:colId xmlns:a16="http://schemas.microsoft.com/office/drawing/2014/main" val="3115417703"/>
                    </a:ext>
                  </a:extLst>
                </a:gridCol>
              </a:tblGrid>
              <a:tr h="679450">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说话人</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说的话</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关系表达式</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值</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59132496"/>
                  </a:ext>
                </a:extLst>
              </a:tr>
              <a:tr h="677863">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760591853"/>
                  </a:ext>
                </a:extLst>
              </a:tr>
              <a:tr h="677863">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B</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993187921"/>
                  </a:ext>
                </a:extLst>
              </a:tr>
              <a:tr h="677863">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58305824"/>
                  </a:ext>
                </a:extLst>
              </a:tr>
              <a:tr h="679450">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thisman!=</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C</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D</a:t>
                      </a: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t>
                      </a:r>
                      <a:endPar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32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7341"/>
                  </a:ext>
                </a:extLst>
              </a:tr>
            </a:tbl>
          </a:graphicData>
        </a:graphic>
      </p:graphicFrame>
      <p:sp>
        <p:nvSpPr>
          <p:cNvPr id="384036" name="Rectangle 36">
            <a:extLst>
              <a:ext uri="{FF2B5EF4-FFF2-40B4-BE49-F238E27FC236}">
                <a16:creationId xmlns:a16="http://schemas.microsoft.com/office/drawing/2014/main" id="{21A004AE-3FD5-49AD-89E0-7BE47F976061}"/>
              </a:ext>
            </a:extLst>
          </p:cNvPr>
          <p:cNvSpPr>
            <a:spLocks noChangeArrowheads="1"/>
          </p:cNvSpPr>
          <p:nvPr/>
        </p:nvSpPr>
        <p:spPr bwMode="auto">
          <a:xfrm>
            <a:off x="1001713" y="5516563"/>
            <a:ext cx="8610600"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990600" indent="-533400" algn="l">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371600" indent="-4572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752600" indent="-381000" algn="l">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209800" indent="-3810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6670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31242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5814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40386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sz="2800" b="0">
                <a:ea typeface="黑体" panose="02010609060101010101" pitchFamily="49" charset="-122"/>
              </a:rPr>
              <a:t>四个关系表达式的值的和为</a:t>
            </a:r>
            <a:r>
              <a:rPr lang="en-US" altLang="zh-CN" sz="2800" b="0">
                <a:ea typeface="黑体" panose="02010609060101010101" pitchFamily="49" charset="-122"/>
              </a:rPr>
              <a:t>3</a:t>
            </a:r>
            <a:r>
              <a:rPr lang="zh-CN" altLang="en-US" sz="2800" b="0">
                <a:ea typeface="黑体" panose="02010609060101010101" pitchFamily="49" charset="-122"/>
              </a:rPr>
              <a:t>，就是</a:t>
            </a:r>
            <a:r>
              <a:rPr lang="en-US" altLang="zh-CN" sz="2800" b="0">
                <a:latin typeface="Arial" panose="020B0604020202020204" pitchFamily="34" charset="0"/>
                <a:ea typeface="黑体" panose="02010609060101010101" pitchFamily="49" charset="-122"/>
              </a:rPr>
              <a:t>‘</a:t>
            </a:r>
            <a:r>
              <a:rPr lang="en-US" altLang="zh-CN" sz="2800" b="0">
                <a:ea typeface="黑体" panose="02010609060101010101" pitchFamily="49" charset="-122"/>
              </a:rPr>
              <a:t>C</a:t>
            </a:r>
            <a:r>
              <a:rPr lang="en-US" altLang="zh-CN" sz="2800" b="0">
                <a:latin typeface="Arial" panose="020B0604020202020204" pitchFamily="34" charset="0"/>
                <a:ea typeface="黑体" panose="02010609060101010101" pitchFamily="49" charset="-122"/>
              </a:rPr>
              <a:t>’</a:t>
            </a:r>
            <a:r>
              <a:rPr lang="zh-CN" altLang="en-US" sz="2800" b="0">
                <a:ea typeface="黑体" panose="02010609060101010101" pitchFamily="49" charset="-122"/>
              </a:rPr>
              <a:t>做的好事。</a:t>
            </a:r>
          </a:p>
        </p:txBody>
      </p:sp>
      <p:sp>
        <p:nvSpPr>
          <p:cNvPr id="2" name="Rectangle 1">
            <a:extLst>
              <a:ext uri="{FF2B5EF4-FFF2-40B4-BE49-F238E27FC236}">
                <a16:creationId xmlns:a16="http://schemas.microsoft.com/office/drawing/2014/main" id="{B9DBBB75-C349-4A5B-99A5-F689DA8E2439}"/>
              </a:ext>
            </a:extLst>
          </p:cNvPr>
          <p:cNvSpPr/>
          <p:nvPr/>
        </p:nvSpPr>
        <p:spPr>
          <a:xfrm>
            <a:off x="461579" y="1144905"/>
            <a:ext cx="4110421" cy="369332"/>
          </a:xfrm>
          <a:prstGeom prst="rect">
            <a:avLst/>
          </a:prstGeom>
        </p:spPr>
        <p:txBody>
          <a:bodyPr wrap="none">
            <a:spAutoFit/>
          </a:bodyPr>
          <a:lstStyle/>
          <a:p>
            <a:r>
              <a:rPr lang="zh-CN" altLang="en-US" dirty="0"/>
              <a:t>（</a:t>
            </a:r>
            <a:r>
              <a:rPr lang="en-US" altLang="zh-CN" dirty="0"/>
              <a:t>3</a:t>
            </a:r>
            <a:r>
              <a:rPr lang="zh-CN" altLang="en-US" dirty="0"/>
              <a:t>）假定让</a:t>
            </a:r>
            <a:r>
              <a:rPr lang="en-US" altLang="zh-CN" dirty="0" err="1"/>
              <a:t>thisman</a:t>
            </a:r>
            <a:r>
              <a:rPr lang="en-US" altLang="zh-CN" dirty="0"/>
              <a:t>=</a:t>
            </a:r>
            <a:r>
              <a:rPr lang="en-US" altLang="zh-CN" dirty="0">
                <a:latin typeface="Arial" panose="020B0604020202020204" pitchFamily="34" charset="0"/>
              </a:rPr>
              <a:t>‘</a:t>
            </a:r>
            <a:r>
              <a:rPr lang="en-US" altLang="zh-CN" dirty="0"/>
              <a:t>C</a:t>
            </a:r>
            <a:r>
              <a:rPr lang="en-US" altLang="zh-CN" dirty="0">
                <a:latin typeface="Arial" panose="020B0604020202020204" pitchFamily="34" charset="0"/>
              </a:rPr>
              <a:t>’</a:t>
            </a:r>
            <a:r>
              <a:rPr lang="zh-CN" altLang="en-US" dirty="0"/>
              <a:t>代入四句话中</a:t>
            </a:r>
            <a:endParaRPr lang="en-US" dirty="0"/>
          </a:p>
        </p:txBody>
      </p:sp>
    </p:spTree>
    <p:extLst>
      <p:ext uri="{BB962C8B-B14F-4D97-AF65-F5344CB8AC3E}">
        <p14:creationId xmlns:p14="http://schemas.microsoft.com/office/powerpoint/2010/main" val="2251823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384040"/>
                                        </p:tgtEl>
                                        <p:attrNameLst>
                                          <p:attrName>style.visibility</p:attrName>
                                        </p:attrNameLst>
                                      </p:cBhvr>
                                      <p:to>
                                        <p:strVal val="visible"/>
                                      </p:to>
                                    </p:set>
                                    <p:animEffect transition="in" filter="box(out)">
                                      <p:cBhvr>
                                        <p:cTn id="7" dur="500"/>
                                        <p:tgtEl>
                                          <p:spTgt spid="3840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84036"/>
                                        </p:tgtEl>
                                        <p:attrNameLst>
                                          <p:attrName>style.visibility</p:attrName>
                                        </p:attrNameLst>
                                      </p:cBhvr>
                                      <p:to>
                                        <p:strVal val="visible"/>
                                      </p:to>
                                    </p:set>
                                    <p:anim calcmode="lin" valueType="num">
                                      <p:cBhvr additive="base">
                                        <p:cTn id="12" dur="500" fill="hold"/>
                                        <p:tgtEl>
                                          <p:spTgt spid="384036"/>
                                        </p:tgtEl>
                                        <p:attrNameLst>
                                          <p:attrName>ppt_x</p:attrName>
                                        </p:attrNameLst>
                                      </p:cBhvr>
                                      <p:tavLst>
                                        <p:tav tm="0">
                                          <p:val>
                                            <p:strVal val="#ppt_x"/>
                                          </p:val>
                                        </p:tav>
                                        <p:tav tm="100000">
                                          <p:val>
                                            <p:strVal val="#ppt_x"/>
                                          </p:val>
                                        </p:tav>
                                      </p:tavLst>
                                    </p:anim>
                                    <p:anim calcmode="lin" valueType="num">
                                      <p:cBhvr additive="base">
                                        <p:cTn id="13" dur="500" fill="hold"/>
                                        <p:tgtEl>
                                          <p:spTgt spid="384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3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AA24154-D965-4D5F-862A-BEA44D8C2891}"/>
              </a:ext>
            </a:extLst>
          </p:cNvPr>
          <p:cNvSpPr>
            <a:spLocks noGrp="1"/>
          </p:cNvSpPr>
          <p:nvPr>
            <p:ph type="sldNum" sz="quarter" idx="12"/>
          </p:nvPr>
        </p:nvSpPr>
        <p:spPr/>
        <p:txBody>
          <a:bodyPr/>
          <a:lstStyle/>
          <a:p>
            <a:fld id="{FEC5B1EE-CCAA-4C01-856C-317809557C73}" type="slidenum">
              <a:rPr lang="zh-CN" altLang="en-US"/>
              <a:pPr/>
              <a:t>19</a:t>
            </a:fld>
            <a:endParaRPr lang="en-US" altLang="zh-CN"/>
          </a:p>
        </p:txBody>
      </p:sp>
      <p:sp>
        <p:nvSpPr>
          <p:cNvPr id="386051" name="Rectangle 3">
            <a:extLst>
              <a:ext uri="{FF2B5EF4-FFF2-40B4-BE49-F238E27FC236}">
                <a16:creationId xmlns:a16="http://schemas.microsoft.com/office/drawing/2014/main" id="{A31111D2-61C9-4AD6-9BC8-C1E46845C437}"/>
              </a:ext>
            </a:extLst>
          </p:cNvPr>
          <p:cNvSpPr>
            <a:spLocks noGrp="1" noChangeArrowheads="1"/>
          </p:cNvSpPr>
          <p:nvPr>
            <p:ph type="body" idx="1"/>
          </p:nvPr>
        </p:nvSpPr>
        <p:spPr>
          <a:xfrm>
            <a:off x="900113" y="1981200"/>
            <a:ext cx="7488237" cy="3248025"/>
          </a:xfrm>
        </p:spPr>
        <p:txBody>
          <a:bodyPr/>
          <a:lstStyle/>
          <a:p>
            <a:r>
              <a:rPr lang="zh-CN" altLang="en-US" dirty="0"/>
              <a:t>按照上面的思路，一个人一个人去试，就是</a:t>
            </a:r>
            <a:r>
              <a:rPr lang="zh-CN" altLang="en-US" dirty="0">
                <a:solidFill>
                  <a:srgbClr val="00B0F0"/>
                </a:solidFill>
              </a:rPr>
              <a:t>枚举</a:t>
            </a:r>
            <a:r>
              <a:rPr lang="zh-CN" altLang="en-US" dirty="0"/>
              <a:t>。</a:t>
            </a:r>
          </a:p>
          <a:p>
            <a:r>
              <a:rPr lang="zh-CN" altLang="en-US" dirty="0"/>
              <a:t>从编写程序看，实现枚举最好使用</a:t>
            </a:r>
            <a:r>
              <a:rPr lang="zh-CN" altLang="en-US" dirty="0">
                <a:solidFill>
                  <a:srgbClr val="00B0F0"/>
                </a:solidFill>
              </a:rPr>
              <a:t>循环结构</a:t>
            </a:r>
            <a:r>
              <a:rPr lang="zh-CN" altLang="en-US" dirty="0"/>
              <a:t>。</a:t>
            </a:r>
          </a:p>
          <a:p>
            <a:r>
              <a:rPr lang="zh-CN" altLang="en-US" dirty="0"/>
              <a:t>这部分的程序写出如下：</a:t>
            </a:r>
          </a:p>
        </p:txBody>
      </p:sp>
      <p:sp>
        <p:nvSpPr>
          <p:cNvPr id="386054" name="Rectangle 6">
            <a:extLst>
              <a:ext uri="{FF2B5EF4-FFF2-40B4-BE49-F238E27FC236}">
                <a16:creationId xmlns:a16="http://schemas.microsoft.com/office/drawing/2014/main" id="{6435C949-36E7-4E76-8752-7B6640496403}"/>
              </a:ext>
            </a:extLst>
          </p:cNvPr>
          <p:cNvSpPr>
            <a:spLocks noGrp="1" noChangeArrowheads="1"/>
          </p:cNvSpPr>
          <p:nvPr>
            <p:ph type="title"/>
          </p:nvPr>
        </p:nvSpPr>
        <p:spPr/>
        <p:txBody>
          <a:bodyPr/>
          <a:lstStyle/>
          <a:p>
            <a:r>
              <a:rPr lang="zh-CN" altLang="en-US"/>
              <a:t>枚举</a:t>
            </a:r>
          </a:p>
        </p:txBody>
      </p:sp>
    </p:spTree>
    <p:extLst>
      <p:ext uri="{BB962C8B-B14F-4D97-AF65-F5344CB8AC3E}">
        <p14:creationId xmlns:p14="http://schemas.microsoft.com/office/powerpoint/2010/main" val="2108969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6051">
                                            <p:txEl>
                                              <p:pRg st="2" end="2"/>
                                            </p:txEl>
                                          </p:spTgt>
                                        </p:tgtEl>
                                        <p:attrNameLst>
                                          <p:attrName>style.visibility</p:attrName>
                                        </p:attrNameLst>
                                      </p:cBhvr>
                                      <p:to>
                                        <p:strVal val="visible"/>
                                      </p:to>
                                    </p:set>
                                    <p:animEffect transition="in" filter="box(in)">
                                      <p:cBhvr>
                                        <p:cTn id="7" dur="500"/>
                                        <p:tgtEl>
                                          <p:spTgt spid="386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3264436-2C89-41AF-905F-4450C9BF0D92}"/>
              </a:ext>
            </a:extLst>
          </p:cNvPr>
          <p:cNvSpPr>
            <a:spLocks noGrp="1"/>
          </p:cNvSpPr>
          <p:nvPr>
            <p:ph type="sldNum" sz="quarter" idx="12"/>
          </p:nvPr>
        </p:nvSpPr>
        <p:spPr/>
        <p:txBody>
          <a:bodyPr/>
          <a:lstStyle/>
          <a:p>
            <a:fld id="{62A48917-311F-4201-B9FC-D238631C6965}" type="slidenum">
              <a:rPr lang="zh-CN" altLang="en-US"/>
              <a:pPr/>
              <a:t>2</a:t>
            </a:fld>
            <a:endParaRPr lang="en-US" altLang="zh-CN"/>
          </a:p>
        </p:txBody>
      </p:sp>
      <p:sp>
        <p:nvSpPr>
          <p:cNvPr id="327682" name="Rectangle 2">
            <a:extLst>
              <a:ext uri="{FF2B5EF4-FFF2-40B4-BE49-F238E27FC236}">
                <a16:creationId xmlns:a16="http://schemas.microsoft.com/office/drawing/2014/main" id="{A47D3879-7B1C-4750-8F3C-B78E66F38DDF}"/>
              </a:ext>
            </a:extLst>
          </p:cNvPr>
          <p:cNvSpPr>
            <a:spLocks noGrp="1" noChangeArrowheads="1"/>
          </p:cNvSpPr>
          <p:nvPr>
            <p:ph type="title"/>
          </p:nvPr>
        </p:nvSpPr>
        <p:spPr/>
        <p:txBody>
          <a:bodyPr/>
          <a:lstStyle/>
          <a:p>
            <a:r>
              <a:rPr lang="zh-CN" altLang="en-US"/>
              <a:t>学习目标</a:t>
            </a:r>
          </a:p>
        </p:txBody>
      </p:sp>
      <p:sp>
        <p:nvSpPr>
          <p:cNvPr id="327683" name="Rectangle 3">
            <a:extLst>
              <a:ext uri="{FF2B5EF4-FFF2-40B4-BE49-F238E27FC236}">
                <a16:creationId xmlns:a16="http://schemas.microsoft.com/office/drawing/2014/main" id="{B9147775-AB26-46CA-A1D6-DD0BA0EDE525}"/>
              </a:ext>
            </a:extLst>
          </p:cNvPr>
          <p:cNvSpPr>
            <a:spLocks noGrp="1" noChangeArrowheads="1"/>
          </p:cNvSpPr>
          <p:nvPr>
            <p:ph type="body" idx="1"/>
          </p:nvPr>
        </p:nvSpPr>
        <p:spPr/>
        <p:txBody>
          <a:bodyPr/>
          <a:lstStyle/>
          <a:p>
            <a:r>
              <a:rPr lang="zh-CN" altLang="en-US" b="0">
                <a:latin typeface="黑体" panose="02010609060101010101" pitchFamily="49" charset="-122"/>
                <a:ea typeface="黑体" panose="02010609060101010101" pitchFamily="49" charset="-122"/>
              </a:rPr>
              <a:t>将实际问题抽象为逻辑关系</a:t>
            </a:r>
          </a:p>
          <a:p>
            <a:r>
              <a:rPr lang="zh-CN" altLang="en-US" b="0">
                <a:latin typeface="黑体" panose="02010609060101010101" pitchFamily="49" charset="-122"/>
                <a:ea typeface="黑体" panose="02010609060101010101" pitchFamily="49" charset="-122"/>
              </a:rPr>
              <a:t>枚举法解题思路</a:t>
            </a:r>
          </a:p>
          <a:p>
            <a:r>
              <a:rPr lang="zh-CN" altLang="en-US" b="0">
                <a:latin typeface="黑体" panose="02010609060101010101" pitchFamily="49" charset="-122"/>
                <a:ea typeface="黑体" panose="02010609060101010101" pitchFamily="49" charset="-122"/>
              </a:rPr>
              <a:t>关系与关系表达式</a:t>
            </a:r>
          </a:p>
          <a:p>
            <a:r>
              <a:rPr lang="zh-CN" altLang="en-US" b="0">
                <a:latin typeface="黑体" panose="02010609060101010101" pitchFamily="49" charset="-122"/>
                <a:ea typeface="黑体" panose="02010609060101010101" pitchFamily="49" charset="-122"/>
              </a:rPr>
              <a:t>程序的循环结构与分支结构</a:t>
            </a:r>
            <a:endParaRPr lang="zh-CN" altLang="en-US" sz="2800"/>
          </a:p>
        </p:txBody>
      </p:sp>
    </p:spTree>
    <p:extLst>
      <p:ext uri="{BB962C8B-B14F-4D97-AF65-F5344CB8AC3E}">
        <p14:creationId xmlns:p14="http://schemas.microsoft.com/office/powerpoint/2010/main" val="204325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B8177587-4F77-4DBF-BD71-46A98CCB4E4E}"/>
              </a:ext>
            </a:extLst>
          </p:cNvPr>
          <p:cNvSpPr>
            <a:spLocks noGrp="1"/>
          </p:cNvSpPr>
          <p:nvPr>
            <p:ph type="sldNum" sz="quarter" idx="12"/>
          </p:nvPr>
        </p:nvSpPr>
        <p:spPr/>
        <p:txBody>
          <a:bodyPr/>
          <a:lstStyle/>
          <a:p>
            <a:fld id="{B95D8F7F-C651-4DE4-AA29-1EE518B06E42}" type="slidenum">
              <a:rPr lang="zh-CN" altLang="en-US"/>
              <a:pPr/>
              <a:t>20</a:t>
            </a:fld>
            <a:endParaRPr lang="en-US" altLang="zh-CN"/>
          </a:p>
        </p:txBody>
      </p:sp>
      <p:sp>
        <p:nvSpPr>
          <p:cNvPr id="388100" name="Rectangle 4">
            <a:extLst>
              <a:ext uri="{FF2B5EF4-FFF2-40B4-BE49-F238E27FC236}">
                <a16:creationId xmlns:a16="http://schemas.microsoft.com/office/drawing/2014/main" id="{2503FEC4-8FE4-48E3-8012-EDCE018A0ADC}"/>
              </a:ext>
            </a:extLst>
          </p:cNvPr>
          <p:cNvSpPr>
            <a:spLocks noChangeArrowheads="1"/>
          </p:cNvSpPr>
          <p:nvPr/>
        </p:nvSpPr>
        <p:spPr bwMode="auto">
          <a:xfrm>
            <a:off x="323850" y="688975"/>
            <a:ext cx="8459788" cy="5548313"/>
          </a:xfrm>
          <a:prstGeom prst="rect">
            <a:avLst/>
          </a:prstGeom>
          <a:noFill/>
          <a:ln w="25400" cap="sq">
            <a:solidFill>
              <a:srgbClr val="00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lnSpc>
                <a:spcPct val="80000"/>
              </a:lnSpc>
              <a:buClr>
                <a:schemeClr val="tx1"/>
              </a:buClr>
              <a:buFont typeface="Wingdings" panose="05000000000000000000" pitchFamily="2" charset="2"/>
              <a:buNone/>
            </a:pPr>
            <a:r>
              <a:rPr lang="en-US" altLang="zh-CN" sz="2800" b="0" dirty="0">
                <a:effectLst/>
                <a:ea typeface="黑体" panose="02010609060101010101" pitchFamily="49" charset="-122"/>
              </a:rPr>
              <a:t> </a:t>
            </a:r>
          </a:p>
          <a:p>
            <a:pPr>
              <a:lnSpc>
                <a:spcPct val="80000"/>
              </a:lnSpc>
              <a:buClr>
                <a:schemeClr val="tx1"/>
              </a:buClr>
              <a:buFont typeface="Wingdings" panose="05000000000000000000" pitchFamily="2" charset="2"/>
              <a:buNone/>
            </a:pPr>
            <a:r>
              <a:rPr lang="en-US" altLang="zh-CN" sz="2800" b="0" dirty="0">
                <a:effectLst/>
                <a:ea typeface="黑体" panose="02010609060101010101" pitchFamily="49" charset="-122"/>
              </a:rPr>
              <a:t>// </a:t>
            </a:r>
            <a:r>
              <a:rPr lang="zh-CN" altLang="en-US" sz="2800" b="0" dirty="0">
                <a:effectLst/>
                <a:ea typeface="黑体" panose="02010609060101010101" pitchFamily="49" charset="-122"/>
              </a:rPr>
              <a:t>计数型循环，循环的控制变量为</a:t>
            </a:r>
            <a:r>
              <a:rPr lang="en-US" altLang="zh-CN" sz="2800" b="0" dirty="0">
                <a:effectLst/>
                <a:ea typeface="黑体" panose="02010609060101010101" pitchFamily="49" charset="-122"/>
              </a:rPr>
              <a:t>k</a:t>
            </a:r>
          </a:p>
          <a:p>
            <a:pPr>
              <a:lnSpc>
                <a:spcPct val="80000"/>
              </a:lnSpc>
              <a:buClr>
                <a:schemeClr val="tx1"/>
              </a:buClr>
              <a:buFont typeface="Wingdings" panose="05000000000000000000" pitchFamily="2" charset="2"/>
              <a:buNone/>
            </a:pPr>
            <a:r>
              <a:rPr lang="en-US" altLang="zh-CN" sz="2800" b="0" dirty="0">
                <a:effectLst/>
                <a:ea typeface="黑体" panose="02010609060101010101" pitchFamily="49" charset="-122"/>
              </a:rPr>
              <a:t>for (k=1; k&lt;=4; k=k+1)</a:t>
            </a:r>
          </a:p>
          <a:p>
            <a:pPr>
              <a:lnSpc>
                <a:spcPct val="80000"/>
              </a:lnSpc>
              <a:buClr>
                <a:schemeClr val="tx1"/>
              </a:buClr>
              <a:buFont typeface="Wingdings" panose="05000000000000000000" pitchFamily="2" charset="2"/>
              <a:buNone/>
            </a:pPr>
            <a:r>
              <a:rPr lang="en-US" altLang="zh-CN" sz="2800" b="0" dirty="0">
                <a:effectLst/>
                <a:ea typeface="黑体" panose="02010609060101010101" pitchFamily="49" charset="-122"/>
              </a:rPr>
              <a:t>{				     		// </a:t>
            </a:r>
            <a:r>
              <a:rPr lang="zh-CN" altLang="en-US" sz="2800" b="0" dirty="0">
                <a:effectLst/>
                <a:ea typeface="黑体" panose="02010609060101010101" pitchFamily="49" charset="-122"/>
              </a:rPr>
              <a:t>循环体开始</a:t>
            </a:r>
          </a:p>
          <a:p>
            <a:pPr>
              <a:lnSpc>
                <a:spcPct val="80000"/>
              </a:lnSpc>
              <a:buClr>
                <a:schemeClr val="tx1"/>
              </a:buClr>
              <a:buFont typeface="Wingdings" panose="05000000000000000000" pitchFamily="2" charset="2"/>
              <a:buNone/>
            </a:pPr>
            <a:r>
              <a:rPr lang="zh-CN" altLang="en-US" sz="2800" b="0" dirty="0">
                <a:effectLst/>
                <a:ea typeface="黑体" panose="02010609060101010101" pitchFamily="49" charset="-122"/>
              </a:rPr>
              <a:t>	</a:t>
            </a:r>
            <a:r>
              <a:rPr lang="en-US" altLang="zh-CN" sz="2800" b="0" dirty="0" err="1">
                <a:effectLst/>
                <a:ea typeface="黑体" panose="02010609060101010101" pitchFamily="49" charset="-122"/>
              </a:rPr>
              <a:t>thisman</a:t>
            </a:r>
            <a:r>
              <a:rPr lang="en-US" altLang="zh-CN" sz="2800" b="0" dirty="0">
                <a:effectLst/>
                <a:ea typeface="黑体" panose="02010609060101010101" pitchFamily="49" charset="-122"/>
              </a:rPr>
              <a:t>=64+k;	     // </a:t>
            </a:r>
            <a:r>
              <a:rPr lang="zh-CN" altLang="en-US" sz="2800" b="0" dirty="0">
                <a:effectLst/>
                <a:ea typeface="黑体" panose="02010609060101010101" pitchFamily="49" charset="-122"/>
              </a:rPr>
              <a:t>产生被试者，依次为</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A</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B</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C</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D</a:t>
            </a:r>
            <a:r>
              <a:rPr lang="en-US" altLang="zh-CN" sz="2800" b="0" dirty="0">
                <a:effectLst/>
                <a:latin typeface="Arial" panose="020B0604020202020204" pitchFamily="34" charset="0"/>
                <a:ea typeface="黑体" panose="02010609060101010101" pitchFamily="49" charset="-122"/>
              </a:rPr>
              <a:t>’</a:t>
            </a:r>
            <a:endParaRPr lang="en-US" altLang="zh-CN" sz="2800" b="0" dirty="0">
              <a:effectLst/>
              <a:ea typeface="黑体" panose="02010609060101010101" pitchFamily="49" charset="-122"/>
            </a:endParaRPr>
          </a:p>
          <a:p>
            <a:pPr>
              <a:lnSpc>
                <a:spcPct val="80000"/>
              </a:lnSpc>
              <a:buClr>
                <a:schemeClr val="tx1"/>
              </a:buClr>
              <a:buFont typeface="Wingdings" panose="05000000000000000000" pitchFamily="2" charset="2"/>
              <a:buNone/>
            </a:pPr>
            <a:r>
              <a:rPr lang="zh-CN" altLang="en-US" sz="2800" b="0" dirty="0">
                <a:effectLst/>
                <a:ea typeface="黑体" panose="02010609060101010101" pitchFamily="49" charset="-122"/>
              </a:rPr>
              <a:t>				     </a:t>
            </a:r>
            <a:r>
              <a:rPr lang="en-US" altLang="zh-CN" sz="2800" b="0" dirty="0">
                <a:effectLst/>
                <a:ea typeface="黑体" panose="02010609060101010101" pitchFamily="49" charset="-122"/>
              </a:rPr>
              <a:t>// </a:t>
            </a:r>
            <a:r>
              <a:rPr lang="zh-CN" altLang="en-US" sz="2800" b="0" dirty="0">
                <a:effectLst/>
                <a:ea typeface="黑体" panose="02010609060101010101" pitchFamily="49" charset="-122"/>
              </a:rPr>
              <a:t>赋值给</a:t>
            </a:r>
            <a:r>
              <a:rPr lang="en-US" altLang="zh-CN" sz="2800" b="0" dirty="0" err="1">
                <a:effectLst/>
                <a:ea typeface="黑体" panose="02010609060101010101" pitchFamily="49" charset="-122"/>
              </a:rPr>
              <a:t>thisman</a:t>
            </a:r>
            <a:endParaRPr lang="en-US" altLang="zh-CN" sz="2800" b="0" dirty="0">
              <a:effectLst/>
              <a:ea typeface="黑体" panose="02010609060101010101" pitchFamily="49" charset="-122"/>
            </a:endParaRPr>
          </a:p>
          <a:p>
            <a:pPr>
              <a:lnSpc>
                <a:spcPct val="80000"/>
              </a:lnSpc>
              <a:buClr>
                <a:schemeClr val="tx1"/>
              </a:buClr>
              <a:buFont typeface="Wingdings" panose="05000000000000000000" pitchFamily="2" charset="2"/>
              <a:buNone/>
            </a:pPr>
            <a:r>
              <a:rPr lang="en-US" altLang="zh-CN" sz="2800" b="0" dirty="0">
                <a:effectLst/>
                <a:ea typeface="黑体" panose="02010609060101010101" pitchFamily="49" charset="-122"/>
              </a:rPr>
              <a:t>	sum = (</a:t>
            </a:r>
            <a:r>
              <a:rPr lang="en-US" altLang="zh-CN" sz="2800" b="0" dirty="0" err="1">
                <a:effectLst/>
                <a:ea typeface="黑体" panose="02010609060101010101" pitchFamily="49" charset="-122"/>
              </a:rPr>
              <a:t>thisman</a:t>
            </a:r>
            <a:r>
              <a:rPr lang="en-US" altLang="zh-CN" sz="2800" b="0" dirty="0">
                <a:effectLst/>
                <a:ea typeface="黑体" panose="02010609060101010101" pitchFamily="49" charset="-122"/>
              </a:rPr>
              <a:t>!=</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A</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	// </a:t>
            </a:r>
            <a:r>
              <a:rPr lang="zh-CN" altLang="en-US" sz="2800" b="0" dirty="0">
                <a:effectLst/>
                <a:ea typeface="黑体" panose="02010609060101010101" pitchFamily="49" charset="-122"/>
              </a:rPr>
              <a:t>测试</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A</a:t>
            </a:r>
            <a:r>
              <a:rPr lang="en-US" altLang="zh-CN" sz="2800" b="0" dirty="0">
                <a:effectLst/>
                <a:latin typeface="Arial" panose="020B0604020202020204" pitchFamily="34" charset="0"/>
                <a:ea typeface="黑体" panose="02010609060101010101" pitchFamily="49" charset="-122"/>
              </a:rPr>
              <a:t>’</a:t>
            </a:r>
            <a:r>
              <a:rPr lang="zh-CN" altLang="en-US" sz="2800" b="0" dirty="0">
                <a:effectLst/>
                <a:ea typeface="黑体" panose="02010609060101010101" pitchFamily="49" charset="-122"/>
              </a:rPr>
              <a:t>的话是否为真</a:t>
            </a:r>
          </a:p>
          <a:p>
            <a:pPr>
              <a:lnSpc>
                <a:spcPct val="80000"/>
              </a:lnSpc>
              <a:buClr>
                <a:schemeClr val="tx1"/>
              </a:buClr>
              <a:buFont typeface="Wingdings" panose="05000000000000000000" pitchFamily="2" charset="2"/>
              <a:buNone/>
            </a:pPr>
            <a:r>
              <a:rPr lang="en-US" altLang="zh-CN" sz="2800" b="0" dirty="0">
                <a:effectLst/>
                <a:ea typeface="黑体" panose="02010609060101010101" pitchFamily="49" charset="-122"/>
              </a:rPr>
              <a:t>		    +(</a:t>
            </a:r>
            <a:r>
              <a:rPr lang="en-US" altLang="zh-CN" sz="2800" b="0" dirty="0" err="1">
                <a:effectLst/>
                <a:ea typeface="黑体" panose="02010609060101010101" pitchFamily="49" charset="-122"/>
              </a:rPr>
              <a:t>thisman</a:t>
            </a:r>
            <a:r>
              <a:rPr lang="en-US" altLang="zh-CN" sz="2800" b="0" dirty="0">
                <a:effectLst/>
                <a:ea typeface="黑体" panose="02010609060101010101" pitchFamily="49" charset="-122"/>
              </a:rPr>
              <a:t>==</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C</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 	// </a:t>
            </a:r>
            <a:r>
              <a:rPr lang="zh-CN" altLang="en-US" sz="2800" b="0" dirty="0">
                <a:effectLst/>
                <a:ea typeface="黑体" panose="02010609060101010101" pitchFamily="49" charset="-122"/>
              </a:rPr>
              <a:t>测试</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B</a:t>
            </a:r>
            <a:r>
              <a:rPr lang="en-US" altLang="zh-CN" sz="2800" b="0" dirty="0">
                <a:effectLst/>
                <a:latin typeface="Arial" panose="020B0604020202020204" pitchFamily="34" charset="0"/>
                <a:ea typeface="黑体" panose="02010609060101010101" pitchFamily="49" charset="-122"/>
              </a:rPr>
              <a:t>’</a:t>
            </a:r>
            <a:r>
              <a:rPr lang="zh-CN" altLang="en-US" sz="2800" b="0" dirty="0">
                <a:effectLst/>
                <a:ea typeface="黑体" panose="02010609060101010101" pitchFamily="49" charset="-122"/>
              </a:rPr>
              <a:t>的话是否为真</a:t>
            </a:r>
          </a:p>
          <a:p>
            <a:pPr>
              <a:lnSpc>
                <a:spcPct val="80000"/>
              </a:lnSpc>
              <a:buClr>
                <a:schemeClr val="tx1"/>
              </a:buClr>
              <a:buFont typeface="Wingdings" panose="05000000000000000000" pitchFamily="2" charset="2"/>
              <a:buNone/>
            </a:pPr>
            <a:r>
              <a:rPr lang="en-US" altLang="zh-CN" sz="2800" b="0" dirty="0">
                <a:effectLst/>
                <a:ea typeface="黑体" panose="02010609060101010101" pitchFamily="49" charset="-122"/>
              </a:rPr>
              <a:t>		    +(</a:t>
            </a:r>
            <a:r>
              <a:rPr lang="en-US" altLang="zh-CN" sz="2800" b="0" dirty="0" err="1">
                <a:effectLst/>
                <a:ea typeface="黑体" panose="02010609060101010101" pitchFamily="49" charset="-122"/>
              </a:rPr>
              <a:t>thisman</a:t>
            </a:r>
            <a:r>
              <a:rPr lang="en-US" altLang="zh-CN" sz="2800" b="0" dirty="0">
                <a:effectLst/>
                <a:ea typeface="黑体" panose="02010609060101010101" pitchFamily="49" charset="-122"/>
              </a:rPr>
              <a:t>==</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D</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 	// </a:t>
            </a:r>
            <a:r>
              <a:rPr lang="zh-CN" altLang="en-US" sz="2800" b="0" dirty="0">
                <a:effectLst/>
                <a:ea typeface="黑体" panose="02010609060101010101" pitchFamily="49" charset="-122"/>
              </a:rPr>
              <a:t>测试</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C</a:t>
            </a:r>
            <a:r>
              <a:rPr lang="en-US" altLang="zh-CN" sz="2800" b="0" dirty="0">
                <a:effectLst/>
                <a:latin typeface="Arial" panose="020B0604020202020204" pitchFamily="34" charset="0"/>
                <a:ea typeface="黑体" panose="02010609060101010101" pitchFamily="49" charset="-122"/>
              </a:rPr>
              <a:t>’</a:t>
            </a:r>
            <a:r>
              <a:rPr lang="zh-CN" altLang="en-US" sz="2800" b="0" dirty="0">
                <a:effectLst/>
                <a:ea typeface="黑体" panose="02010609060101010101" pitchFamily="49" charset="-122"/>
              </a:rPr>
              <a:t>的话是否为真</a:t>
            </a:r>
          </a:p>
          <a:p>
            <a:pPr>
              <a:lnSpc>
                <a:spcPct val="80000"/>
              </a:lnSpc>
              <a:buClr>
                <a:schemeClr val="tx1"/>
              </a:buClr>
              <a:buFont typeface="Wingdings" panose="05000000000000000000" pitchFamily="2" charset="2"/>
              <a:buNone/>
            </a:pPr>
            <a:r>
              <a:rPr lang="en-US" altLang="zh-CN" sz="2800" b="0" dirty="0">
                <a:effectLst/>
                <a:ea typeface="黑体" panose="02010609060101010101" pitchFamily="49" charset="-122"/>
              </a:rPr>
              <a:t>		    +(</a:t>
            </a:r>
            <a:r>
              <a:rPr lang="en-US" altLang="zh-CN" sz="2800" b="0" dirty="0" err="1">
                <a:effectLst/>
                <a:ea typeface="黑体" panose="02010609060101010101" pitchFamily="49" charset="-122"/>
              </a:rPr>
              <a:t>thisman</a:t>
            </a:r>
            <a:r>
              <a:rPr lang="en-US" altLang="zh-CN" sz="2800" b="0" dirty="0">
                <a:effectLst/>
                <a:ea typeface="黑体" panose="02010609060101010101" pitchFamily="49" charset="-122"/>
              </a:rPr>
              <a:t>!=</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D</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 	// </a:t>
            </a:r>
            <a:r>
              <a:rPr lang="zh-CN" altLang="en-US" sz="2800" b="0" dirty="0">
                <a:effectLst/>
                <a:ea typeface="黑体" panose="02010609060101010101" pitchFamily="49" charset="-122"/>
              </a:rPr>
              <a:t>测试</a:t>
            </a:r>
            <a:r>
              <a:rPr lang="en-US" altLang="zh-CN" sz="2800" b="0" dirty="0">
                <a:effectLst/>
                <a:latin typeface="Arial" panose="020B0604020202020204" pitchFamily="34" charset="0"/>
                <a:ea typeface="黑体" panose="02010609060101010101" pitchFamily="49" charset="-122"/>
              </a:rPr>
              <a:t>’</a:t>
            </a:r>
            <a:r>
              <a:rPr lang="en-US" altLang="zh-CN" sz="2800" b="0" dirty="0">
                <a:effectLst/>
                <a:ea typeface="黑体" panose="02010609060101010101" pitchFamily="49" charset="-122"/>
              </a:rPr>
              <a:t>D</a:t>
            </a:r>
            <a:r>
              <a:rPr lang="en-US" altLang="zh-CN" sz="2800" b="0" dirty="0">
                <a:effectLst/>
                <a:latin typeface="Arial" panose="020B0604020202020204" pitchFamily="34" charset="0"/>
                <a:ea typeface="黑体" panose="02010609060101010101" pitchFamily="49" charset="-122"/>
              </a:rPr>
              <a:t>’</a:t>
            </a:r>
            <a:r>
              <a:rPr lang="zh-CN" altLang="en-US" sz="2800" b="0" dirty="0">
                <a:effectLst/>
                <a:ea typeface="黑体" panose="02010609060101010101" pitchFamily="49" charset="-122"/>
              </a:rPr>
              <a:t>的话是否为真</a:t>
            </a:r>
          </a:p>
          <a:p>
            <a:pPr>
              <a:lnSpc>
                <a:spcPct val="80000"/>
              </a:lnSpc>
              <a:buClr>
                <a:schemeClr val="tx1"/>
              </a:buClr>
              <a:buFont typeface="Wingdings" panose="05000000000000000000" pitchFamily="2" charset="2"/>
              <a:buNone/>
            </a:pPr>
            <a:r>
              <a:rPr lang="en-US" altLang="zh-CN" sz="2800" b="0" dirty="0">
                <a:effectLst/>
                <a:ea typeface="黑体" panose="02010609060101010101" pitchFamily="49" charset="-122"/>
              </a:rPr>
              <a:t>	</a:t>
            </a:r>
            <a:r>
              <a:rPr lang="en-US" altLang="zh-CN" sz="2800" b="0" dirty="0">
                <a:effectLst/>
                <a:latin typeface="Arial" panose="020B0604020202020204" pitchFamily="34" charset="0"/>
                <a:ea typeface="黑体" panose="02010609060101010101" pitchFamily="49" charset="-122"/>
              </a:rPr>
              <a:t>…</a:t>
            </a:r>
            <a:endParaRPr lang="en-US" altLang="zh-CN" sz="2800" b="0" dirty="0">
              <a:effectLst/>
              <a:ea typeface="黑体" panose="02010609060101010101" pitchFamily="49" charset="-122"/>
            </a:endParaRPr>
          </a:p>
          <a:p>
            <a:pPr>
              <a:lnSpc>
                <a:spcPct val="80000"/>
              </a:lnSpc>
              <a:buClr>
                <a:schemeClr val="tx1"/>
              </a:buClr>
              <a:buFont typeface="Wingdings" panose="05000000000000000000" pitchFamily="2" charset="2"/>
              <a:buNone/>
            </a:pPr>
            <a:r>
              <a:rPr lang="en-US" altLang="zh-CN" sz="2800" b="0" dirty="0">
                <a:effectLst/>
                <a:ea typeface="黑体" panose="02010609060101010101" pitchFamily="49" charset="-122"/>
              </a:rPr>
              <a:t>}				       // </a:t>
            </a:r>
            <a:r>
              <a:rPr lang="zh-CN" altLang="en-US" sz="2800" b="0" dirty="0">
                <a:effectLst/>
                <a:ea typeface="黑体" panose="02010609060101010101" pitchFamily="49" charset="-122"/>
              </a:rPr>
              <a:t>循环体结束</a:t>
            </a:r>
          </a:p>
        </p:txBody>
      </p:sp>
    </p:spTree>
    <p:extLst>
      <p:ext uri="{BB962C8B-B14F-4D97-AF65-F5344CB8AC3E}">
        <p14:creationId xmlns:p14="http://schemas.microsoft.com/office/powerpoint/2010/main" val="1411156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B2E4-4CD0-48C2-92D5-44C56B5E2D3D}"/>
              </a:ext>
            </a:extLst>
          </p:cNvPr>
          <p:cNvSpPr>
            <a:spLocks noGrp="1"/>
          </p:cNvSpPr>
          <p:nvPr>
            <p:ph type="title"/>
          </p:nvPr>
        </p:nvSpPr>
        <p:spPr/>
        <p:txBody>
          <a:bodyPr/>
          <a:lstStyle/>
          <a:p>
            <a:r>
              <a:rPr lang="zh-CN" altLang="en-US" dirty="0"/>
              <a:t>循环结构</a:t>
            </a:r>
            <a:endParaRPr lang="en-US" dirty="0"/>
          </a:p>
        </p:txBody>
      </p:sp>
      <p:sp>
        <p:nvSpPr>
          <p:cNvPr id="3" name="Content Placeholder 2">
            <a:extLst>
              <a:ext uri="{FF2B5EF4-FFF2-40B4-BE49-F238E27FC236}">
                <a16:creationId xmlns:a16="http://schemas.microsoft.com/office/drawing/2014/main" id="{47F2A34D-E9CD-4206-BBD2-67B8651C8001}"/>
              </a:ext>
            </a:extLst>
          </p:cNvPr>
          <p:cNvSpPr>
            <a:spLocks noGrp="1"/>
          </p:cNvSpPr>
          <p:nvPr>
            <p:ph idx="1"/>
          </p:nvPr>
        </p:nvSpPr>
        <p:spPr/>
        <p:txBody>
          <a:bodyPr>
            <a:normAutofit fontScale="85000" lnSpcReduction="10000"/>
          </a:bodyPr>
          <a:lstStyle/>
          <a:p>
            <a:r>
              <a:rPr lang="zh-CN" altLang="en-US" dirty="0"/>
              <a:t>循环结构是程序中用得最多的一种，它发挥了计算机擅长重复运算的特点</a:t>
            </a:r>
          </a:p>
          <a:p>
            <a:r>
              <a:rPr lang="en-US" altLang="en-US" dirty="0" err="1"/>
              <a:t>for是计数型循环的标识符，</a:t>
            </a:r>
            <a:r>
              <a:rPr lang="en-US" altLang="zh-CN" dirty="0" err="1"/>
              <a:t>for</a:t>
            </a:r>
            <a:r>
              <a:rPr lang="zh-CN" altLang="en-US" dirty="0"/>
              <a:t>语句的格式为</a:t>
            </a:r>
          </a:p>
          <a:p>
            <a:pPr>
              <a:buNone/>
            </a:pPr>
            <a:r>
              <a:rPr lang="en-US" altLang="zh-CN" dirty="0"/>
              <a:t>	</a:t>
            </a:r>
          </a:p>
          <a:p>
            <a:pPr>
              <a:buNone/>
            </a:pPr>
            <a:r>
              <a:rPr lang="en-US" altLang="zh-CN" dirty="0"/>
              <a:t>	</a:t>
            </a:r>
          </a:p>
          <a:p>
            <a:pPr>
              <a:buNone/>
            </a:pPr>
            <a:endParaRPr lang="en-US" altLang="zh-CN" dirty="0"/>
          </a:p>
          <a:p>
            <a:pPr>
              <a:buNone/>
            </a:pPr>
            <a:endParaRPr lang="en-US" altLang="zh-CN" dirty="0"/>
          </a:p>
          <a:p>
            <a:pPr>
              <a:buNone/>
            </a:pPr>
            <a:r>
              <a:rPr lang="en-US" altLang="zh-CN" dirty="0"/>
              <a:t>	</a:t>
            </a:r>
            <a:r>
              <a:rPr lang="en-US" altLang="en-US" dirty="0" err="1"/>
              <a:t>圆括号括起的是三个表达式。其下的大括号括起的部分是循环体</a:t>
            </a:r>
            <a:endParaRPr lang="zh-CN" altLang="en-US" dirty="0"/>
          </a:p>
          <a:p>
            <a:endParaRPr lang="en-US" dirty="0"/>
          </a:p>
        </p:txBody>
      </p:sp>
      <p:sp>
        <p:nvSpPr>
          <p:cNvPr id="4" name="Slide Number Placeholder 3">
            <a:extLst>
              <a:ext uri="{FF2B5EF4-FFF2-40B4-BE49-F238E27FC236}">
                <a16:creationId xmlns:a16="http://schemas.microsoft.com/office/drawing/2014/main" id="{0E6A38C5-5CCE-4168-A29F-127893D75500}"/>
              </a:ext>
            </a:extLst>
          </p:cNvPr>
          <p:cNvSpPr>
            <a:spLocks noGrp="1"/>
          </p:cNvSpPr>
          <p:nvPr>
            <p:ph type="sldNum" sz="quarter" idx="12"/>
          </p:nvPr>
        </p:nvSpPr>
        <p:spPr/>
        <p:txBody>
          <a:bodyPr/>
          <a:lstStyle/>
          <a:p>
            <a:fld id="{4598DDAA-4BC0-47E6-98AA-032E6537915F}" type="slidenum">
              <a:rPr lang="zh-CN" altLang="en-US" smtClean="0"/>
              <a:pPr/>
              <a:t>21</a:t>
            </a:fld>
            <a:endParaRPr lang="en-US" altLang="zh-CN"/>
          </a:p>
        </p:txBody>
      </p:sp>
      <p:sp>
        <p:nvSpPr>
          <p:cNvPr id="5" name="Rectangle 5">
            <a:extLst>
              <a:ext uri="{FF2B5EF4-FFF2-40B4-BE49-F238E27FC236}">
                <a16:creationId xmlns:a16="http://schemas.microsoft.com/office/drawing/2014/main" id="{D1D02BF1-940C-4585-984A-2CD59D6D4A6C}"/>
              </a:ext>
            </a:extLst>
          </p:cNvPr>
          <p:cNvSpPr>
            <a:spLocks noChangeArrowheads="1"/>
          </p:cNvSpPr>
          <p:nvPr/>
        </p:nvSpPr>
        <p:spPr bwMode="auto">
          <a:xfrm>
            <a:off x="2123728" y="3356992"/>
            <a:ext cx="5473700" cy="1943100"/>
          </a:xfrm>
          <a:prstGeom prst="rect">
            <a:avLst/>
          </a:prstGeom>
          <a:noFill/>
          <a:ln w="12700" cap="sq">
            <a:solidFill>
              <a:srgbClr val="00CC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2600" dirty="0">
                <a:effectLst/>
                <a:ea typeface="黑体" panose="02010609060101010101" pitchFamily="49" charset="-122"/>
              </a:rPr>
              <a:t>for(</a:t>
            </a:r>
            <a:r>
              <a:rPr lang="zh-CN" altLang="en-US" sz="2600" dirty="0">
                <a:effectLst/>
                <a:ea typeface="黑体" panose="02010609060101010101" pitchFamily="49" charset="-122"/>
              </a:rPr>
              <a:t>表达式</a:t>
            </a:r>
            <a:r>
              <a:rPr lang="en-US" altLang="zh-CN" sz="2600" dirty="0">
                <a:effectLst/>
                <a:ea typeface="黑体" panose="02010609060101010101" pitchFamily="49" charset="-122"/>
              </a:rPr>
              <a:t>1</a:t>
            </a:r>
            <a:r>
              <a:rPr lang="zh-CN" altLang="en-US" sz="2600" dirty="0">
                <a:effectLst/>
                <a:ea typeface="黑体" panose="02010609060101010101" pitchFamily="49" charset="-122"/>
              </a:rPr>
              <a:t>；表达式</a:t>
            </a:r>
            <a:r>
              <a:rPr lang="en-US" altLang="zh-CN" sz="2600" dirty="0">
                <a:effectLst/>
                <a:ea typeface="黑体" panose="02010609060101010101" pitchFamily="49" charset="-122"/>
              </a:rPr>
              <a:t>2</a:t>
            </a:r>
            <a:r>
              <a:rPr lang="zh-CN" altLang="en-US" sz="2600" dirty="0">
                <a:effectLst/>
                <a:ea typeface="黑体" panose="02010609060101010101" pitchFamily="49" charset="-122"/>
              </a:rPr>
              <a:t>；表达式</a:t>
            </a:r>
            <a:r>
              <a:rPr lang="en-US" altLang="zh-CN" sz="2600" dirty="0">
                <a:effectLst/>
                <a:ea typeface="黑体" panose="02010609060101010101" pitchFamily="49" charset="-122"/>
              </a:rPr>
              <a:t>3)</a:t>
            </a:r>
          </a:p>
          <a:p>
            <a:pPr>
              <a:buFont typeface="Wingdings" panose="05000000000000000000" pitchFamily="2" charset="2"/>
              <a:buNone/>
            </a:pPr>
            <a:r>
              <a:rPr lang="en-US" altLang="zh-CN" sz="2600" dirty="0">
                <a:effectLst/>
                <a:ea typeface="黑体" panose="02010609060101010101" pitchFamily="49" charset="-122"/>
              </a:rPr>
              <a:t>{</a:t>
            </a:r>
          </a:p>
          <a:p>
            <a:pPr>
              <a:buFont typeface="Wingdings" panose="05000000000000000000" pitchFamily="2" charset="2"/>
              <a:buNone/>
            </a:pPr>
            <a:r>
              <a:rPr lang="en-US" altLang="zh-CN" sz="2600" dirty="0">
                <a:effectLst/>
                <a:ea typeface="黑体" panose="02010609060101010101" pitchFamily="49" charset="-122"/>
              </a:rPr>
              <a:t>	</a:t>
            </a:r>
            <a:r>
              <a:rPr lang="zh-CN" altLang="en-US" sz="2600" dirty="0">
                <a:effectLst/>
                <a:ea typeface="黑体" panose="02010609060101010101" pitchFamily="49" charset="-122"/>
              </a:rPr>
              <a:t>循环体（语句组）</a:t>
            </a:r>
          </a:p>
          <a:p>
            <a:pPr>
              <a:buFont typeface="Wingdings" panose="05000000000000000000" pitchFamily="2" charset="2"/>
              <a:buNone/>
            </a:pPr>
            <a:r>
              <a:rPr lang="en-US" altLang="zh-CN" sz="2600" dirty="0">
                <a:effectLst/>
                <a:ea typeface="黑体" panose="02010609060101010101" pitchFamily="49" charset="-122"/>
              </a:rPr>
              <a:t>}</a:t>
            </a:r>
          </a:p>
        </p:txBody>
      </p:sp>
    </p:spTree>
    <p:extLst>
      <p:ext uri="{BB962C8B-B14F-4D97-AF65-F5344CB8AC3E}">
        <p14:creationId xmlns:p14="http://schemas.microsoft.com/office/powerpoint/2010/main" val="2888583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F8927"/>
        </a:solidFill>
        <a:effectLst/>
      </p:bgPr>
    </p:bg>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A9705E42-194F-4FB7-85AA-8FA0501A4ABE}"/>
              </a:ext>
            </a:extLst>
          </p:cNvPr>
          <p:cNvSpPr>
            <a:spLocks noGrp="1"/>
          </p:cNvSpPr>
          <p:nvPr>
            <p:ph type="sldNum" sz="quarter" idx="12"/>
          </p:nvPr>
        </p:nvSpPr>
        <p:spPr/>
        <p:txBody>
          <a:bodyPr/>
          <a:lstStyle/>
          <a:p>
            <a:fld id="{45F80C7C-B0DF-4E03-A69E-B6899E90A7BF}" type="slidenum">
              <a:rPr lang="zh-CN" altLang="en-US"/>
              <a:pPr/>
              <a:t>22</a:t>
            </a:fld>
            <a:endParaRPr lang="en-US" altLang="zh-CN"/>
          </a:p>
        </p:txBody>
      </p:sp>
      <p:graphicFrame>
        <p:nvGraphicFramePr>
          <p:cNvPr id="390148" name="Object 4">
            <a:extLst>
              <a:ext uri="{FF2B5EF4-FFF2-40B4-BE49-F238E27FC236}">
                <a16:creationId xmlns:a16="http://schemas.microsoft.com/office/drawing/2014/main" id="{2C10E808-9D9E-48A8-BF32-D752AC6394D4}"/>
              </a:ext>
            </a:extLst>
          </p:cNvPr>
          <p:cNvGraphicFramePr>
            <a:graphicFrameLocks noChangeAspect="1"/>
          </p:cNvGraphicFramePr>
          <p:nvPr/>
        </p:nvGraphicFramePr>
        <p:xfrm>
          <a:off x="1330325" y="238125"/>
          <a:ext cx="6626225" cy="5495925"/>
        </p:xfrm>
        <a:graphic>
          <a:graphicData uri="http://schemas.openxmlformats.org/presentationml/2006/ole">
            <mc:AlternateContent xmlns:mc="http://schemas.openxmlformats.org/markup-compatibility/2006">
              <mc:Choice xmlns:v="urn:schemas-microsoft-com:vml" Requires="v">
                <p:oleObj spid="_x0000_s8298" name="Picture" r:id="rId4" imgW="4581360" imgH="3800520" progId="Word.Picture.8">
                  <p:embed/>
                </p:oleObj>
              </mc:Choice>
              <mc:Fallback>
                <p:oleObj name="Picture" r:id="rId4" imgW="4581360" imgH="3800520" progId="Word.Picture.8">
                  <p:embed/>
                  <p:pic>
                    <p:nvPicPr>
                      <p:cNvPr id="390148" name="Object 4">
                        <a:extLst>
                          <a:ext uri="{FF2B5EF4-FFF2-40B4-BE49-F238E27FC236}">
                            <a16:creationId xmlns:a16="http://schemas.microsoft.com/office/drawing/2014/main" id="{2C10E808-9D9E-48A8-BF32-D752AC639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0325" y="238125"/>
                        <a:ext cx="6626225" cy="549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0149" name="Rectangle 5">
            <a:extLst>
              <a:ext uri="{FF2B5EF4-FFF2-40B4-BE49-F238E27FC236}">
                <a16:creationId xmlns:a16="http://schemas.microsoft.com/office/drawing/2014/main" id="{87DB7259-2150-4AAE-A0A2-EF1EA181F284}"/>
              </a:ext>
            </a:extLst>
          </p:cNvPr>
          <p:cNvSpPr>
            <a:spLocks noChangeArrowheads="1"/>
          </p:cNvSpPr>
          <p:nvPr/>
        </p:nvSpPr>
        <p:spPr bwMode="auto">
          <a:xfrm>
            <a:off x="2700338" y="6021388"/>
            <a:ext cx="410368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zh-CN" altLang="en-US" sz="2800" b="0">
                <a:ea typeface="黑体" panose="02010609060101010101" pitchFamily="49" charset="-122"/>
              </a:rPr>
              <a:t>图</a:t>
            </a:r>
            <a:r>
              <a:rPr lang="en-US" altLang="zh-CN" sz="2800" b="0">
                <a:ea typeface="黑体" panose="02010609060101010101" pitchFamily="49" charset="-122"/>
              </a:rPr>
              <a:t>4.2 for</a:t>
            </a:r>
            <a:r>
              <a:rPr lang="zh-CN" altLang="en-US" sz="2800" b="0">
                <a:ea typeface="黑体" panose="02010609060101010101" pitchFamily="49" charset="-122"/>
              </a:rPr>
              <a:t>循环结构图</a:t>
            </a:r>
          </a:p>
        </p:txBody>
      </p:sp>
    </p:spTree>
    <p:extLst>
      <p:ext uri="{BB962C8B-B14F-4D97-AF65-F5344CB8AC3E}">
        <p14:creationId xmlns:p14="http://schemas.microsoft.com/office/powerpoint/2010/main" val="3893668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79F376B-8B38-4FE5-80CC-87239F8C866B}"/>
              </a:ext>
            </a:extLst>
          </p:cNvPr>
          <p:cNvSpPr>
            <a:spLocks noGrp="1"/>
          </p:cNvSpPr>
          <p:nvPr>
            <p:ph type="sldNum" sz="quarter" idx="12"/>
          </p:nvPr>
        </p:nvSpPr>
        <p:spPr/>
        <p:txBody>
          <a:bodyPr/>
          <a:lstStyle/>
          <a:p>
            <a:fld id="{847DB78C-7A56-4B44-B4F1-0EC23029FD4E}" type="slidenum">
              <a:rPr lang="zh-CN" altLang="en-US"/>
              <a:pPr/>
              <a:t>23</a:t>
            </a:fld>
            <a:endParaRPr lang="en-US" altLang="zh-CN"/>
          </a:p>
        </p:txBody>
      </p:sp>
      <p:sp>
        <p:nvSpPr>
          <p:cNvPr id="391170" name="Rectangle 2">
            <a:extLst>
              <a:ext uri="{FF2B5EF4-FFF2-40B4-BE49-F238E27FC236}">
                <a16:creationId xmlns:a16="http://schemas.microsoft.com/office/drawing/2014/main" id="{7FFD4333-868F-4414-AD10-9481EC474644}"/>
              </a:ext>
            </a:extLst>
          </p:cNvPr>
          <p:cNvSpPr>
            <a:spLocks noGrp="1" noChangeArrowheads="1"/>
          </p:cNvSpPr>
          <p:nvPr>
            <p:ph type="title"/>
          </p:nvPr>
        </p:nvSpPr>
        <p:spPr/>
        <p:txBody>
          <a:bodyPr/>
          <a:lstStyle/>
          <a:p>
            <a:r>
              <a:rPr lang="en-US" altLang="zh-CN" b="0">
                <a:ea typeface="黑体" panose="02010609060101010101" pitchFamily="49" charset="-122"/>
              </a:rPr>
              <a:t>for</a:t>
            </a:r>
            <a:r>
              <a:rPr lang="zh-CN" altLang="en-US" b="0">
                <a:ea typeface="黑体" panose="02010609060101010101" pitchFamily="49" charset="-122"/>
              </a:rPr>
              <a:t>循环的执行过程</a:t>
            </a:r>
          </a:p>
        </p:txBody>
      </p:sp>
      <p:sp>
        <p:nvSpPr>
          <p:cNvPr id="391171" name="Rectangle 3">
            <a:extLst>
              <a:ext uri="{FF2B5EF4-FFF2-40B4-BE49-F238E27FC236}">
                <a16:creationId xmlns:a16="http://schemas.microsoft.com/office/drawing/2014/main" id="{0561EBEA-BC97-4E06-A9C7-E8451B7F8791}"/>
              </a:ext>
            </a:extLst>
          </p:cNvPr>
          <p:cNvSpPr>
            <a:spLocks noGrp="1" noChangeArrowheads="1"/>
          </p:cNvSpPr>
          <p:nvPr>
            <p:ph type="body" idx="1"/>
          </p:nvPr>
        </p:nvSpPr>
        <p:spPr/>
        <p:txBody>
          <a:bodyPr>
            <a:normAutofit lnSpcReduction="10000"/>
          </a:bodyPr>
          <a:lstStyle/>
          <a:p>
            <a:pPr marL="533400" indent="-533400">
              <a:lnSpc>
                <a:spcPct val="90000"/>
              </a:lnSpc>
              <a:buFont typeface="Wingdings" panose="05000000000000000000" pitchFamily="2" charset="2"/>
              <a:buAutoNum type="arabicPeriod"/>
            </a:pPr>
            <a:r>
              <a:rPr lang="zh-CN" altLang="en-US" sz="2800"/>
              <a:t>求解表达式</a:t>
            </a:r>
            <a:r>
              <a:rPr lang="en-US" altLang="zh-CN" sz="2800"/>
              <a:t>1</a:t>
            </a:r>
            <a:r>
              <a:rPr lang="zh-CN" altLang="en-US" sz="2800"/>
              <a:t>，置循环控制变量的初值</a:t>
            </a:r>
          </a:p>
          <a:p>
            <a:pPr marL="533400" indent="-533400">
              <a:lnSpc>
                <a:spcPct val="90000"/>
              </a:lnSpc>
              <a:buFont typeface="Wingdings" panose="05000000000000000000" pitchFamily="2" charset="2"/>
              <a:buAutoNum type="arabicPeriod"/>
            </a:pPr>
            <a:r>
              <a:rPr lang="zh-CN" altLang="en-US" sz="2800"/>
              <a:t>测试表达式</a:t>
            </a:r>
            <a:r>
              <a:rPr lang="en-US" altLang="zh-CN" sz="2800"/>
              <a:t>2</a:t>
            </a:r>
            <a:r>
              <a:rPr lang="zh-CN" altLang="en-US" sz="2800"/>
              <a:t>，测试是否未到循环控制变量的终值</a:t>
            </a:r>
          </a:p>
          <a:p>
            <a:pPr marL="914400" lvl="1" indent="-457200">
              <a:lnSpc>
                <a:spcPct val="90000"/>
              </a:lnSpc>
              <a:buFontTx/>
              <a:buAutoNum type="circleNumDbPlain"/>
            </a:pPr>
            <a:r>
              <a:rPr lang="zh-CN" altLang="en-US" sz="2400"/>
              <a:t>如果表达式</a:t>
            </a:r>
            <a:r>
              <a:rPr lang="en-US" altLang="zh-CN" sz="2400"/>
              <a:t>2</a:t>
            </a:r>
            <a:r>
              <a:rPr lang="zh-CN" altLang="en-US" sz="2400"/>
              <a:t>的值为真，则执行</a:t>
            </a:r>
            <a:r>
              <a:rPr lang="en-US" altLang="zh-CN" sz="2400"/>
              <a:t>3</a:t>
            </a:r>
          </a:p>
          <a:p>
            <a:pPr marL="914400" lvl="1" indent="-457200">
              <a:lnSpc>
                <a:spcPct val="90000"/>
              </a:lnSpc>
              <a:buFontTx/>
              <a:buAutoNum type="circleNumDbPlain"/>
            </a:pPr>
            <a:r>
              <a:rPr lang="zh-CN" altLang="en-US" sz="2400"/>
              <a:t>如果表达式</a:t>
            </a:r>
            <a:r>
              <a:rPr lang="en-US" altLang="zh-CN" sz="2400"/>
              <a:t>2</a:t>
            </a:r>
            <a:r>
              <a:rPr lang="zh-CN" altLang="en-US" sz="2400"/>
              <a:t>的值为假，则退出循环转</a:t>
            </a:r>
            <a:r>
              <a:rPr lang="en-US" altLang="zh-CN" sz="2400"/>
              <a:t>5</a:t>
            </a:r>
          </a:p>
          <a:p>
            <a:pPr marL="533400" indent="-533400">
              <a:lnSpc>
                <a:spcPct val="90000"/>
              </a:lnSpc>
              <a:buFont typeface="Wingdings" panose="05000000000000000000" pitchFamily="2" charset="2"/>
              <a:buAutoNum type="arabicPeriod"/>
            </a:pPr>
            <a:r>
              <a:rPr lang="zh-CN" altLang="en-US" sz="2800"/>
              <a:t>执行循环体语句组之后转</a:t>
            </a:r>
            <a:r>
              <a:rPr lang="en-US" altLang="zh-CN" sz="2800"/>
              <a:t>4</a:t>
            </a:r>
          </a:p>
          <a:p>
            <a:pPr marL="533400" indent="-533400">
              <a:lnSpc>
                <a:spcPct val="90000"/>
              </a:lnSpc>
              <a:buFont typeface="Wingdings" panose="05000000000000000000" pitchFamily="2" charset="2"/>
              <a:buAutoNum type="arabicPeriod"/>
            </a:pPr>
            <a:r>
              <a:rPr lang="zh-CN" altLang="en-US" sz="2800"/>
              <a:t>求解表达式</a:t>
            </a:r>
            <a:r>
              <a:rPr lang="en-US" altLang="zh-CN" sz="2800"/>
              <a:t>3</a:t>
            </a:r>
            <a:r>
              <a:rPr lang="zh-CN" altLang="en-US" sz="2800"/>
              <a:t>，让循环控制变量增值或减值，再转</a:t>
            </a:r>
            <a:r>
              <a:rPr lang="en-US" altLang="zh-CN" sz="2800"/>
              <a:t>2</a:t>
            </a:r>
          </a:p>
          <a:p>
            <a:pPr marL="533400" indent="-533400">
              <a:lnSpc>
                <a:spcPct val="90000"/>
              </a:lnSpc>
              <a:buFont typeface="Wingdings" panose="05000000000000000000" pitchFamily="2" charset="2"/>
              <a:buAutoNum type="arabicPeriod"/>
            </a:pPr>
            <a:r>
              <a:rPr lang="zh-CN" altLang="en-US" sz="2800"/>
              <a:t>执行</a:t>
            </a:r>
            <a:r>
              <a:rPr lang="en-US" altLang="zh-CN" sz="2800"/>
              <a:t>for</a:t>
            </a:r>
            <a:r>
              <a:rPr lang="zh-CN" altLang="en-US" sz="2800"/>
              <a:t>语句的下一条语句</a:t>
            </a:r>
          </a:p>
        </p:txBody>
      </p:sp>
    </p:spTree>
    <p:extLst>
      <p:ext uri="{BB962C8B-B14F-4D97-AF65-F5344CB8AC3E}">
        <p14:creationId xmlns:p14="http://schemas.microsoft.com/office/powerpoint/2010/main" val="154006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506B610-3119-4912-8586-E60DAF264446}"/>
              </a:ext>
            </a:extLst>
          </p:cNvPr>
          <p:cNvSpPr>
            <a:spLocks noGrp="1"/>
          </p:cNvSpPr>
          <p:nvPr>
            <p:ph type="sldNum" sz="quarter" idx="12"/>
          </p:nvPr>
        </p:nvSpPr>
        <p:spPr/>
        <p:txBody>
          <a:bodyPr/>
          <a:lstStyle/>
          <a:p>
            <a:fld id="{08CC315E-FBB9-481F-983F-142797B202DF}" type="slidenum">
              <a:rPr lang="zh-CN" altLang="en-US"/>
              <a:pPr/>
              <a:t>24</a:t>
            </a:fld>
            <a:endParaRPr lang="en-US" altLang="zh-CN"/>
          </a:p>
        </p:txBody>
      </p:sp>
      <p:sp>
        <p:nvSpPr>
          <p:cNvPr id="393218" name="Rectangle 2">
            <a:extLst>
              <a:ext uri="{FF2B5EF4-FFF2-40B4-BE49-F238E27FC236}">
                <a16:creationId xmlns:a16="http://schemas.microsoft.com/office/drawing/2014/main" id="{FA1D3646-785D-4D5C-BB00-55EE64815798}"/>
              </a:ext>
            </a:extLst>
          </p:cNvPr>
          <p:cNvSpPr>
            <a:spLocks noGrp="1" noChangeArrowheads="1"/>
          </p:cNvSpPr>
          <p:nvPr>
            <p:ph type="title"/>
          </p:nvPr>
        </p:nvSpPr>
        <p:spPr/>
        <p:txBody>
          <a:bodyPr/>
          <a:lstStyle/>
          <a:p>
            <a:r>
              <a:rPr lang="zh-CN" altLang="en-US" dirty="0"/>
              <a:t>使用</a:t>
            </a:r>
            <a:r>
              <a:rPr lang="en-US" altLang="zh-CN" dirty="0"/>
              <a:t>for</a:t>
            </a:r>
            <a:r>
              <a:rPr lang="zh-CN" altLang="en-US" dirty="0"/>
              <a:t>循环解题实例</a:t>
            </a:r>
          </a:p>
        </p:txBody>
      </p:sp>
      <p:sp>
        <p:nvSpPr>
          <p:cNvPr id="393219" name="Rectangle 3">
            <a:extLst>
              <a:ext uri="{FF2B5EF4-FFF2-40B4-BE49-F238E27FC236}">
                <a16:creationId xmlns:a16="http://schemas.microsoft.com/office/drawing/2014/main" id="{483F8C20-27EC-4A59-AEE1-2196CF448E72}"/>
              </a:ext>
            </a:extLst>
          </p:cNvPr>
          <p:cNvSpPr>
            <a:spLocks noGrp="1" noChangeArrowheads="1"/>
          </p:cNvSpPr>
          <p:nvPr>
            <p:ph type="body" idx="1"/>
          </p:nvPr>
        </p:nvSpPr>
        <p:spPr/>
        <p:txBody>
          <a:bodyPr/>
          <a:lstStyle/>
          <a:p>
            <a:r>
              <a:rPr lang="zh-CN" altLang="en-US"/>
              <a:t>求自然数</a:t>
            </a:r>
            <a:r>
              <a:rPr lang="en-US" altLang="zh-CN"/>
              <a:t>1</a:t>
            </a:r>
            <a:r>
              <a:rPr lang="zh-CN" altLang="en-US"/>
              <a:t>～</a:t>
            </a:r>
            <a:r>
              <a:rPr lang="en-US" altLang="zh-CN"/>
              <a:t>100</a:t>
            </a:r>
            <a:r>
              <a:rPr lang="zh-CN" altLang="en-US"/>
              <a:t>之和</a:t>
            </a:r>
          </a:p>
          <a:p>
            <a:endParaRPr lang="zh-CN" altLang="en-US"/>
          </a:p>
          <a:p>
            <a:endParaRPr lang="zh-CN" altLang="en-US"/>
          </a:p>
          <a:p>
            <a:r>
              <a:rPr lang="zh-CN" altLang="en-US"/>
              <a:t>求</a:t>
            </a:r>
            <a:r>
              <a:rPr lang="en-US" altLang="zh-CN"/>
              <a:t>10</a:t>
            </a:r>
            <a:r>
              <a:rPr lang="zh-CN" altLang="en-US"/>
              <a:t>的阶乘</a:t>
            </a:r>
          </a:p>
          <a:p>
            <a:endParaRPr lang="zh-CN" altLang="en-US"/>
          </a:p>
        </p:txBody>
      </p:sp>
    </p:spTree>
    <p:extLst>
      <p:ext uri="{BB962C8B-B14F-4D97-AF65-F5344CB8AC3E}">
        <p14:creationId xmlns:p14="http://schemas.microsoft.com/office/powerpoint/2010/main" val="379684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59D48934-1C67-4E68-B464-FA9EEAD48913}"/>
              </a:ext>
            </a:extLst>
          </p:cNvPr>
          <p:cNvSpPr>
            <a:spLocks noGrp="1"/>
          </p:cNvSpPr>
          <p:nvPr>
            <p:ph type="sldNum" sz="quarter" idx="12"/>
          </p:nvPr>
        </p:nvSpPr>
        <p:spPr/>
        <p:txBody>
          <a:bodyPr/>
          <a:lstStyle/>
          <a:p>
            <a:fld id="{7BE8E2AF-6627-468E-B02E-A54F9F18EE9C}" type="slidenum">
              <a:rPr lang="zh-CN" altLang="en-US"/>
              <a:pPr/>
              <a:t>25</a:t>
            </a:fld>
            <a:endParaRPr lang="en-US" altLang="zh-CN"/>
          </a:p>
        </p:txBody>
      </p:sp>
      <p:pic>
        <p:nvPicPr>
          <p:cNvPr id="2" name="Picture 1">
            <a:extLst>
              <a:ext uri="{FF2B5EF4-FFF2-40B4-BE49-F238E27FC236}">
                <a16:creationId xmlns:a16="http://schemas.microsoft.com/office/drawing/2014/main" id="{1FCE5D32-A9C3-4A3D-A10C-81E5BA3918E9}"/>
              </a:ext>
            </a:extLst>
          </p:cNvPr>
          <p:cNvPicPr>
            <a:picLocks noChangeAspect="1"/>
          </p:cNvPicPr>
          <p:nvPr/>
        </p:nvPicPr>
        <p:blipFill>
          <a:blip r:embed="rId2"/>
          <a:stretch>
            <a:fillRect/>
          </a:stretch>
        </p:blipFill>
        <p:spPr>
          <a:xfrm>
            <a:off x="180975" y="190500"/>
            <a:ext cx="8782050" cy="6477000"/>
          </a:xfrm>
          <a:prstGeom prst="rect">
            <a:avLst/>
          </a:prstGeom>
        </p:spPr>
      </p:pic>
    </p:spTree>
    <p:extLst>
      <p:ext uri="{BB962C8B-B14F-4D97-AF65-F5344CB8AC3E}">
        <p14:creationId xmlns:p14="http://schemas.microsoft.com/office/powerpoint/2010/main" val="3225949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9C244A9-EE5C-4098-AF5D-9D5E1B880319}"/>
              </a:ext>
            </a:extLst>
          </p:cNvPr>
          <p:cNvSpPr>
            <a:spLocks noGrp="1"/>
          </p:cNvSpPr>
          <p:nvPr>
            <p:ph type="sldNum" sz="quarter" idx="12"/>
          </p:nvPr>
        </p:nvSpPr>
        <p:spPr/>
        <p:txBody>
          <a:bodyPr/>
          <a:lstStyle/>
          <a:p>
            <a:fld id="{EF2144F5-AD2A-45A5-883A-9FDEBF425F88}" type="slidenum">
              <a:rPr lang="zh-CN" altLang="en-US"/>
              <a:pPr/>
              <a:t>26</a:t>
            </a:fld>
            <a:endParaRPr lang="en-US" altLang="zh-CN"/>
          </a:p>
        </p:txBody>
      </p:sp>
      <p:sp>
        <p:nvSpPr>
          <p:cNvPr id="394242" name="Rectangle 2">
            <a:extLst>
              <a:ext uri="{FF2B5EF4-FFF2-40B4-BE49-F238E27FC236}">
                <a16:creationId xmlns:a16="http://schemas.microsoft.com/office/drawing/2014/main" id="{376649B4-8627-4760-B96B-D7EEE7918FA2}"/>
              </a:ext>
            </a:extLst>
          </p:cNvPr>
          <p:cNvSpPr>
            <a:spLocks noGrp="1" noChangeArrowheads="1"/>
          </p:cNvSpPr>
          <p:nvPr>
            <p:ph type="title"/>
          </p:nvPr>
        </p:nvSpPr>
        <p:spPr/>
        <p:txBody>
          <a:bodyPr/>
          <a:lstStyle/>
          <a:p>
            <a:r>
              <a:rPr lang="zh-CN" altLang="en-US" dirty="0"/>
              <a:t>思考题：</a:t>
            </a:r>
          </a:p>
        </p:txBody>
      </p:sp>
      <p:sp>
        <p:nvSpPr>
          <p:cNvPr id="394243" name="Rectangle 3">
            <a:extLst>
              <a:ext uri="{FF2B5EF4-FFF2-40B4-BE49-F238E27FC236}">
                <a16:creationId xmlns:a16="http://schemas.microsoft.com/office/drawing/2014/main" id="{6FB37111-BF2C-4AA1-A2D3-AD6108D4C9FC}"/>
              </a:ext>
            </a:extLst>
          </p:cNvPr>
          <p:cNvSpPr>
            <a:spLocks noGrp="1" noChangeArrowheads="1"/>
          </p:cNvSpPr>
          <p:nvPr>
            <p:ph type="body" idx="1"/>
          </p:nvPr>
        </p:nvSpPr>
        <p:spPr>
          <a:xfrm>
            <a:off x="1066800" y="1981200"/>
            <a:ext cx="7543800" cy="4687888"/>
          </a:xfrm>
        </p:spPr>
        <p:txBody>
          <a:bodyPr/>
          <a:lstStyle/>
          <a:p>
            <a:pPr marL="533400" indent="-533400"/>
            <a:r>
              <a:rPr lang="zh-CN" altLang="en-US" sz="2800" dirty="0"/>
              <a:t>在</a:t>
            </a:r>
            <a:r>
              <a:rPr lang="en-US" altLang="zh-CN" sz="2800" dirty="0"/>
              <a:t>4_3.cpp</a:t>
            </a:r>
            <a:r>
              <a:rPr lang="zh-CN" altLang="en-US" sz="2800" dirty="0"/>
              <a:t>的程序中做如下修改</a:t>
            </a:r>
          </a:p>
          <a:p>
            <a:pPr marL="914400" lvl="1" indent="-457200">
              <a:buFontTx/>
              <a:buAutoNum type="arabicPeriod"/>
            </a:pPr>
            <a:r>
              <a:rPr lang="zh-CN" altLang="en-US" sz="3200" dirty="0"/>
              <a:t>将原来的</a:t>
            </a:r>
            <a:r>
              <a:rPr lang="en-US" altLang="zh-CN" sz="3200" dirty="0"/>
              <a:t>for(</a:t>
            </a:r>
            <a:r>
              <a:rPr lang="en-US" altLang="zh-CN" sz="3200" dirty="0" err="1"/>
              <a:t>i</a:t>
            </a:r>
            <a:r>
              <a:rPr lang="en-US" altLang="zh-CN" sz="3200" dirty="0"/>
              <a:t>=1; </a:t>
            </a:r>
            <a:r>
              <a:rPr lang="en-US" altLang="zh-CN" sz="3200" dirty="0" err="1"/>
              <a:t>i</a:t>
            </a:r>
            <a:r>
              <a:rPr lang="en-US" altLang="zh-CN" sz="3200" dirty="0"/>
              <a:t>&lt;=100; </a:t>
            </a:r>
            <a:r>
              <a:rPr lang="en-US" altLang="zh-CN" sz="3200" dirty="0" err="1"/>
              <a:t>i</a:t>
            </a:r>
            <a:r>
              <a:rPr lang="en-US" altLang="zh-CN" sz="3200" dirty="0"/>
              <a:t>=i+1)</a:t>
            </a:r>
            <a:br>
              <a:rPr lang="en-US" altLang="zh-CN" sz="3200" dirty="0"/>
            </a:br>
            <a:r>
              <a:rPr lang="zh-CN" altLang="en-US" sz="3200" dirty="0"/>
              <a:t>修改为</a:t>
            </a:r>
            <a:r>
              <a:rPr lang="en-US" altLang="zh-CN" sz="3200" dirty="0"/>
              <a:t>for(</a:t>
            </a:r>
            <a:r>
              <a:rPr lang="en-US" altLang="zh-CN" sz="3200" dirty="0" err="1"/>
              <a:t>i</a:t>
            </a:r>
            <a:r>
              <a:rPr lang="en-US" altLang="zh-CN" sz="3200" dirty="0"/>
              <a:t>=1; </a:t>
            </a:r>
            <a:r>
              <a:rPr lang="en-US" altLang="zh-CN" sz="3200" dirty="0" err="1"/>
              <a:t>i</a:t>
            </a:r>
            <a:r>
              <a:rPr lang="en-US" altLang="zh-CN" sz="3200" dirty="0"/>
              <a:t>&lt;=100; </a:t>
            </a:r>
            <a:r>
              <a:rPr lang="en-US" altLang="zh-CN" sz="3200" dirty="0" err="1"/>
              <a:t>i</a:t>
            </a:r>
            <a:r>
              <a:rPr lang="en-US" altLang="zh-CN" sz="3200" dirty="0"/>
              <a:t>=i+2)</a:t>
            </a:r>
            <a:br>
              <a:rPr lang="en-US" altLang="zh-CN" sz="3200" dirty="0"/>
            </a:br>
            <a:r>
              <a:rPr lang="zh-CN" altLang="en-US" sz="3200" dirty="0"/>
              <a:t>问：这是哪些自然数在求和，答案是多少？</a:t>
            </a:r>
          </a:p>
          <a:p>
            <a:pPr marL="914400" lvl="1" indent="-457200">
              <a:buFontTx/>
              <a:buAutoNum type="arabicPeriod"/>
            </a:pPr>
            <a:r>
              <a:rPr lang="zh-CN" altLang="en-US" sz="3200" dirty="0"/>
              <a:t>将原来的</a:t>
            </a:r>
            <a:r>
              <a:rPr lang="en-US" altLang="zh-CN" sz="3200" dirty="0"/>
              <a:t>for(</a:t>
            </a:r>
            <a:r>
              <a:rPr lang="en-US" altLang="zh-CN" sz="3200" dirty="0" err="1"/>
              <a:t>i</a:t>
            </a:r>
            <a:r>
              <a:rPr lang="en-US" altLang="zh-CN" sz="3200" dirty="0"/>
              <a:t>=1; </a:t>
            </a:r>
            <a:r>
              <a:rPr lang="en-US" altLang="zh-CN" sz="3200" dirty="0" err="1"/>
              <a:t>i</a:t>
            </a:r>
            <a:r>
              <a:rPr lang="en-US" altLang="zh-CN" sz="3200" dirty="0"/>
              <a:t>&lt;=100; </a:t>
            </a:r>
            <a:r>
              <a:rPr lang="en-US" altLang="zh-CN" sz="3200" dirty="0" err="1"/>
              <a:t>i</a:t>
            </a:r>
            <a:r>
              <a:rPr lang="en-US" altLang="zh-CN" sz="3200" dirty="0"/>
              <a:t>=i+1)</a:t>
            </a:r>
            <a:br>
              <a:rPr lang="en-US" altLang="zh-CN" sz="3200" dirty="0"/>
            </a:br>
            <a:r>
              <a:rPr lang="zh-CN" altLang="en-US" sz="3200" dirty="0"/>
              <a:t>修改为</a:t>
            </a:r>
            <a:r>
              <a:rPr lang="en-US" altLang="zh-CN" sz="3200" dirty="0"/>
              <a:t>for(</a:t>
            </a:r>
            <a:r>
              <a:rPr lang="en-US" altLang="zh-CN" sz="3200" dirty="0" err="1"/>
              <a:t>i</a:t>
            </a:r>
            <a:r>
              <a:rPr lang="en-US" altLang="zh-CN" sz="3200" dirty="0"/>
              <a:t>=1; </a:t>
            </a:r>
            <a:r>
              <a:rPr lang="en-US" altLang="zh-CN" sz="3200" dirty="0" err="1"/>
              <a:t>i</a:t>
            </a:r>
            <a:r>
              <a:rPr lang="en-US" altLang="zh-CN" sz="3200" dirty="0"/>
              <a:t>&lt;=100000; </a:t>
            </a:r>
            <a:r>
              <a:rPr lang="en-US" altLang="zh-CN" sz="3200" dirty="0" err="1"/>
              <a:t>i</a:t>
            </a:r>
            <a:r>
              <a:rPr lang="en-US" altLang="zh-CN" sz="3200" dirty="0"/>
              <a:t>=i+1)</a:t>
            </a:r>
            <a:br>
              <a:rPr lang="en-US" altLang="zh-CN" sz="3200" dirty="0"/>
            </a:br>
            <a:r>
              <a:rPr lang="zh-CN" altLang="en-US" sz="3200" dirty="0"/>
              <a:t>执行程序能够得出正确结果吗？如果不能，自己想办法解决</a:t>
            </a:r>
          </a:p>
        </p:txBody>
      </p:sp>
    </p:spTree>
    <p:extLst>
      <p:ext uri="{BB962C8B-B14F-4D97-AF65-F5344CB8AC3E}">
        <p14:creationId xmlns:p14="http://schemas.microsoft.com/office/powerpoint/2010/main" val="4039496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C9191B-8D7B-4762-9798-377DB79B64EB}"/>
              </a:ext>
            </a:extLst>
          </p:cNvPr>
          <p:cNvPicPr>
            <a:picLocks noChangeAspect="1"/>
          </p:cNvPicPr>
          <p:nvPr/>
        </p:nvPicPr>
        <p:blipFill>
          <a:blip r:embed="rId2"/>
          <a:stretch>
            <a:fillRect/>
          </a:stretch>
        </p:blipFill>
        <p:spPr>
          <a:xfrm>
            <a:off x="48446" y="34652"/>
            <a:ext cx="8963406" cy="6751336"/>
          </a:xfrm>
          <a:prstGeom prst="rect">
            <a:avLst/>
          </a:prstGeom>
        </p:spPr>
      </p:pic>
      <p:sp>
        <p:nvSpPr>
          <p:cNvPr id="8" name="Slide Number Placeholder 5">
            <a:extLst>
              <a:ext uri="{FF2B5EF4-FFF2-40B4-BE49-F238E27FC236}">
                <a16:creationId xmlns:a16="http://schemas.microsoft.com/office/drawing/2014/main" id="{A3E7DE44-5C21-485C-BEFF-F13E14CFF56B}"/>
              </a:ext>
            </a:extLst>
          </p:cNvPr>
          <p:cNvSpPr>
            <a:spLocks noGrp="1"/>
          </p:cNvSpPr>
          <p:nvPr>
            <p:ph type="sldNum" sz="quarter" idx="12"/>
          </p:nvPr>
        </p:nvSpPr>
        <p:spPr/>
        <p:txBody>
          <a:bodyPr/>
          <a:lstStyle/>
          <a:p>
            <a:fld id="{9D74E88B-D63B-4D49-95DA-AD2E1750F359}" type="slidenum">
              <a:rPr lang="zh-CN" altLang="en-US"/>
              <a:pPr/>
              <a:t>27</a:t>
            </a:fld>
            <a:endParaRPr lang="en-US" altLang="zh-CN"/>
          </a:p>
        </p:txBody>
      </p:sp>
      <p:sp>
        <p:nvSpPr>
          <p:cNvPr id="396290" name="Rectangle 2">
            <a:extLst>
              <a:ext uri="{FF2B5EF4-FFF2-40B4-BE49-F238E27FC236}">
                <a16:creationId xmlns:a16="http://schemas.microsoft.com/office/drawing/2014/main" id="{F72589AF-A2AF-4A3C-B7F0-468D09B728F0}"/>
              </a:ext>
            </a:extLst>
          </p:cNvPr>
          <p:cNvSpPr>
            <a:spLocks noChangeArrowheads="1"/>
          </p:cNvSpPr>
          <p:nvPr/>
        </p:nvSpPr>
        <p:spPr bwMode="auto">
          <a:xfrm>
            <a:off x="6648285" y="404664"/>
            <a:ext cx="2339975" cy="576262"/>
          </a:xfrm>
          <a:prstGeom prst="rect">
            <a:avLst/>
          </a:prstGeom>
          <a:solidFill>
            <a:schemeClr val="tx1">
              <a:alpha val="70000"/>
            </a:scheme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marL="742950" indent="-285750" algn="l">
              <a:spcBef>
                <a:spcPct val="20000"/>
              </a:spcBef>
              <a:buClr>
                <a:schemeClr val="tx1"/>
              </a:buClr>
              <a:buChar char="–"/>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marL="1600200" indent="-228600" algn="l">
              <a:spcBef>
                <a:spcPct val="20000"/>
              </a:spcBef>
              <a:buClr>
                <a:schemeClr val="tx1"/>
              </a:buClr>
              <a:buChar char="–"/>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zh-CN" altLang="en-US" b="0" dirty="0">
                <a:solidFill>
                  <a:srgbClr val="FFFF00"/>
                </a:solidFill>
                <a:ea typeface="黑体" panose="02010609060101010101" pitchFamily="49" charset="-122"/>
              </a:rPr>
              <a:t>例</a:t>
            </a:r>
            <a:r>
              <a:rPr lang="en-US" altLang="zh-CN" b="0" dirty="0">
                <a:solidFill>
                  <a:srgbClr val="FFFF00"/>
                </a:solidFill>
                <a:ea typeface="黑体" panose="02010609060101010101" pitchFamily="49" charset="-122"/>
              </a:rPr>
              <a:t>:  </a:t>
            </a:r>
            <a:r>
              <a:rPr lang="zh-CN" altLang="en-US" b="0" dirty="0">
                <a:solidFill>
                  <a:srgbClr val="FFFF00"/>
                </a:solidFill>
                <a:ea typeface="黑体" panose="02010609060101010101" pitchFamily="49" charset="-122"/>
              </a:rPr>
              <a:t>求</a:t>
            </a:r>
            <a:r>
              <a:rPr lang="en-US" altLang="zh-CN" b="0" dirty="0">
                <a:solidFill>
                  <a:srgbClr val="FFFF00"/>
                </a:solidFill>
                <a:ea typeface="黑体" panose="02010609060101010101" pitchFamily="49" charset="-122"/>
              </a:rPr>
              <a:t>10</a:t>
            </a:r>
            <a:r>
              <a:rPr lang="zh-CN" altLang="en-US" b="0" dirty="0">
                <a:solidFill>
                  <a:srgbClr val="FFFF00"/>
                </a:solidFill>
                <a:ea typeface="黑体" panose="02010609060101010101" pitchFamily="49" charset="-122"/>
              </a:rPr>
              <a:t>！</a:t>
            </a:r>
          </a:p>
        </p:txBody>
      </p:sp>
    </p:spTree>
    <p:extLst>
      <p:ext uri="{BB962C8B-B14F-4D97-AF65-F5344CB8AC3E}">
        <p14:creationId xmlns:p14="http://schemas.microsoft.com/office/powerpoint/2010/main" val="33099011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96290"/>
                                        </p:tgtEl>
                                        <p:attrNameLst>
                                          <p:attrName>style.visibility</p:attrName>
                                        </p:attrNameLst>
                                      </p:cBhvr>
                                      <p:to>
                                        <p:strVal val="visible"/>
                                      </p:to>
                                    </p:set>
                                    <p:anim calcmode="lin" valueType="num">
                                      <p:cBhvr additive="base">
                                        <p:cTn id="7" dur="500" fill="hold"/>
                                        <p:tgtEl>
                                          <p:spTgt spid="396290"/>
                                        </p:tgtEl>
                                        <p:attrNameLst>
                                          <p:attrName>ppt_x</p:attrName>
                                        </p:attrNameLst>
                                      </p:cBhvr>
                                      <p:tavLst>
                                        <p:tav tm="0">
                                          <p:val>
                                            <p:strVal val="0-#ppt_w/2"/>
                                          </p:val>
                                        </p:tav>
                                        <p:tav tm="100000">
                                          <p:val>
                                            <p:strVal val="#ppt_x"/>
                                          </p:val>
                                        </p:tav>
                                      </p:tavLst>
                                    </p:anim>
                                    <p:anim calcmode="lin" valueType="num">
                                      <p:cBhvr additive="base">
                                        <p:cTn id="8" dur="500" fill="hold"/>
                                        <p:tgtEl>
                                          <p:spTgt spid="3962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5004870-F662-40E4-8F94-89B5DA093E5A}"/>
              </a:ext>
            </a:extLst>
          </p:cNvPr>
          <p:cNvSpPr>
            <a:spLocks noGrp="1"/>
          </p:cNvSpPr>
          <p:nvPr>
            <p:ph type="sldNum" sz="quarter" idx="12"/>
          </p:nvPr>
        </p:nvSpPr>
        <p:spPr/>
        <p:txBody>
          <a:bodyPr/>
          <a:lstStyle/>
          <a:p>
            <a:fld id="{A49B344D-048E-4E9F-B6D2-8A9FAAA43D84}" type="slidenum">
              <a:rPr lang="zh-CN" altLang="en-US"/>
              <a:pPr/>
              <a:t>28</a:t>
            </a:fld>
            <a:endParaRPr lang="en-US" altLang="zh-CN"/>
          </a:p>
        </p:txBody>
      </p:sp>
      <p:sp>
        <p:nvSpPr>
          <p:cNvPr id="398338" name="Rectangle 2">
            <a:extLst>
              <a:ext uri="{FF2B5EF4-FFF2-40B4-BE49-F238E27FC236}">
                <a16:creationId xmlns:a16="http://schemas.microsoft.com/office/drawing/2014/main" id="{607EFBE4-B3ED-4B89-80CC-EFDFCF4D6AFC}"/>
              </a:ext>
            </a:extLst>
          </p:cNvPr>
          <p:cNvSpPr>
            <a:spLocks noChangeArrowheads="1"/>
          </p:cNvSpPr>
          <p:nvPr/>
        </p:nvSpPr>
        <p:spPr bwMode="auto">
          <a:xfrm>
            <a:off x="1835150" y="923925"/>
            <a:ext cx="5976938" cy="5934075"/>
          </a:xfrm>
          <a:prstGeom prst="rect">
            <a:avLst/>
          </a:prstGeom>
          <a:noFill/>
          <a:ln>
            <a:noFill/>
          </a:ln>
          <a:effectLst/>
          <a:extLst>
            <a:ext uri="{909E8E84-426E-40DD-AFC4-6F175D3DCCD1}">
              <a14:hiddenFill xmlns:a14="http://schemas.microsoft.com/office/drawing/2010/main">
                <a:solidFill>
                  <a:schemeClr val="tx1">
                    <a:alpha val="70000"/>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lnSpc>
                <a:spcPct val="90000"/>
              </a:lnSpc>
              <a:buFont typeface="Wingdings" panose="05000000000000000000" pitchFamily="2" charset="2"/>
              <a:buNone/>
            </a:pPr>
            <a:r>
              <a:rPr lang="pl-PL" altLang="zh-CN" b="0">
                <a:ea typeface="黑体" panose="02010609060101010101" pitchFamily="49" charset="-122"/>
              </a:rPr>
              <a:t>i=10	sum=10</a:t>
            </a:r>
          </a:p>
          <a:p>
            <a:pPr>
              <a:lnSpc>
                <a:spcPct val="90000"/>
              </a:lnSpc>
              <a:buFont typeface="Wingdings" panose="05000000000000000000" pitchFamily="2" charset="2"/>
              <a:buNone/>
            </a:pPr>
            <a:r>
              <a:rPr lang="pl-PL" altLang="zh-CN" b="0">
                <a:ea typeface="黑体" panose="02010609060101010101" pitchFamily="49" charset="-122"/>
              </a:rPr>
              <a:t>i=9	sum=90</a:t>
            </a:r>
          </a:p>
          <a:p>
            <a:pPr>
              <a:lnSpc>
                <a:spcPct val="90000"/>
              </a:lnSpc>
              <a:buFont typeface="Wingdings" panose="05000000000000000000" pitchFamily="2" charset="2"/>
              <a:buNone/>
            </a:pPr>
            <a:r>
              <a:rPr lang="pl-PL" altLang="zh-CN" b="0">
                <a:ea typeface="黑体" panose="02010609060101010101" pitchFamily="49" charset="-122"/>
              </a:rPr>
              <a:t>i=8	sum=720</a:t>
            </a:r>
          </a:p>
          <a:p>
            <a:pPr>
              <a:lnSpc>
                <a:spcPct val="90000"/>
              </a:lnSpc>
              <a:buFont typeface="Wingdings" panose="05000000000000000000" pitchFamily="2" charset="2"/>
              <a:buNone/>
            </a:pPr>
            <a:r>
              <a:rPr lang="pl-PL" altLang="zh-CN" b="0">
                <a:ea typeface="黑体" panose="02010609060101010101" pitchFamily="49" charset="-122"/>
              </a:rPr>
              <a:t>i=7	sum=5040</a:t>
            </a:r>
          </a:p>
          <a:p>
            <a:pPr>
              <a:lnSpc>
                <a:spcPct val="90000"/>
              </a:lnSpc>
              <a:buFont typeface="Wingdings" panose="05000000000000000000" pitchFamily="2" charset="2"/>
              <a:buNone/>
            </a:pPr>
            <a:r>
              <a:rPr lang="pl-PL" altLang="zh-CN" b="0">
                <a:ea typeface="黑体" panose="02010609060101010101" pitchFamily="49" charset="-122"/>
              </a:rPr>
              <a:t>i=6	sum=30240</a:t>
            </a:r>
          </a:p>
          <a:p>
            <a:pPr>
              <a:lnSpc>
                <a:spcPct val="90000"/>
              </a:lnSpc>
              <a:buFont typeface="Wingdings" panose="05000000000000000000" pitchFamily="2" charset="2"/>
              <a:buNone/>
            </a:pPr>
            <a:r>
              <a:rPr lang="pl-PL" altLang="zh-CN" b="0">
                <a:ea typeface="黑体" panose="02010609060101010101" pitchFamily="49" charset="-122"/>
              </a:rPr>
              <a:t>i=5	sum=151200</a:t>
            </a:r>
          </a:p>
          <a:p>
            <a:pPr>
              <a:lnSpc>
                <a:spcPct val="90000"/>
              </a:lnSpc>
              <a:buFont typeface="Wingdings" panose="05000000000000000000" pitchFamily="2" charset="2"/>
              <a:buNone/>
            </a:pPr>
            <a:r>
              <a:rPr lang="pl-PL" altLang="zh-CN" b="0">
                <a:ea typeface="黑体" panose="02010609060101010101" pitchFamily="49" charset="-122"/>
              </a:rPr>
              <a:t>i=4	sum=604800</a:t>
            </a:r>
          </a:p>
          <a:p>
            <a:pPr>
              <a:lnSpc>
                <a:spcPct val="90000"/>
              </a:lnSpc>
              <a:buFont typeface="Wingdings" panose="05000000000000000000" pitchFamily="2" charset="2"/>
              <a:buNone/>
            </a:pPr>
            <a:r>
              <a:rPr lang="pl-PL" altLang="zh-CN" b="0">
                <a:ea typeface="黑体" panose="02010609060101010101" pitchFamily="49" charset="-122"/>
              </a:rPr>
              <a:t>i=3	sum=1814400</a:t>
            </a:r>
          </a:p>
          <a:p>
            <a:pPr>
              <a:lnSpc>
                <a:spcPct val="90000"/>
              </a:lnSpc>
              <a:buFont typeface="Wingdings" panose="05000000000000000000" pitchFamily="2" charset="2"/>
              <a:buNone/>
            </a:pPr>
            <a:r>
              <a:rPr lang="pl-PL" altLang="zh-CN" b="0">
                <a:ea typeface="黑体" panose="02010609060101010101" pitchFamily="49" charset="-122"/>
              </a:rPr>
              <a:t>i=2	sum=3628800</a:t>
            </a:r>
          </a:p>
          <a:p>
            <a:pPr>
              <a:lnSpc>
                <a:spcPct val="90000"/>
              </a:lnSpc>
              <a:buFont typeface="Wingdings" panose="05000000000000000000" pitchFamily="2" charset="2"/>
              <a:buNone/>
            </a:pPr>
            <a:r>
              <a:rPr lang="pl-PL" altLang="zh-CN" b="0">
                <a:ea typeface="黑体" panose="02010609060101010101" pitchFamily="49" charset="-122"/>
              </a:rPr>
              <a:t>i=1	sum=3628800</a:t>
            </a:r>
          </a:p>
          <a:p>
            <a:pPr>
              <a:lnSpc>
                <a:spcPct val="90000"/>
              </a:lnSpc>
              <a:buFont typeface="Wingdings" panose="05000000000000000000" pitchFamily="2" charset="2"/>
              <a:buNone/>
            </a:pPr>
            <a:r>
              <a:rPr lang="pl-PL" altLang="zh-CN" b="0">
                <a:ea typeface="黑体" panose="02010609060101010101" pitchFamily="49" charset="-122"/>
              </a:rPr>
              <a:t>10!=3628800</a:t>
            </a:r>
          </a:p>
        </p:txBody>
      </p:sp>
      <p:sp>
        <p:nvSpPr>
          <p:cNvPr id="398339" name="Rectangle 3">
            <a:extLst>
              <a:ext uri="{FF2B5EF4-FFF2-40B4-BE49-F238E27FC236}">
                <a16:creationId xmlns:a16="http://schemas.microsoft.com/office/drawing/2014/main" id="{1FF6A2E9-844B-437F-810D-B0777C990356}"/>
              </a:ext>
            </a:extLst>
          </p:cNvPr>
          <p:cNvSpPr>
            <a:spLocks noChangeArrowheads="1"/>
          </p:cNvSpPr>
          <p:nvPr/>
        </p:nvSpPr>
        <p:spPr bwMode="auto">
          <a:xfrm>
            <a:off x="395288" y="258763"/>
            <a:ext cx="5689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0">
                <a:ea typeface="黑体" panose="02010609060101010101" pitchFamily="49" charset="-122"/>
              </a:rPr>
              <a:t>该程序的运行结果如下：</a:t>
            </a:r>
          </a:p>
        </p:txBody>
      </p:sp>
    </p:spTree>
    <p:extLst>
      <p:ext uri="{BB962C8B-B14F-4D97-AF65-F5344CB8AC3E}">
        <p14:creationId xmlns:p14="http://schemas.microsoft.com/office/powerpoint/2010/main" val="223281097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B53974A-0C25-4802-A4D0-A09D315B8F1F}"/>
              </a:ext>
            </a:extLst>
          </p:cNvPr>
          <p:cNvSpPr>
            <a:spLocks noGrp="1"/>
          </p:cNvSpPr>
          <p:nvPr>
            <p:ph type="sldNum" sz="quarter" idx="12"/>
          </p:nvPr>
        </p:nvSpPr>
        <p:spPr/>
        <p:txBody>
          <a:bodyPr/>
          <a:lstStyle/>
          <a:p>
            <a:fld id="{B892EC2D-9DBD-483C-8DC1-C398DAB1B11F}" type="slidenum">
              <a:rPr lang="zh-CN" altLang="en-US"/>
              <a:pPr/>
              <a:t>29</a:t>
            </a:fld>
            <a:endParaRPr lang="en-US" altLang="zh-CN"/>
          </a:p>
        </p:txBody>
      </p:sp>
      <p:sp>
        <p:nvSpPr>
          <p:cNvPr id="399362" name="Rectangle 2">
            <a:extLst>
              <a:ext uri="{FF2B5EF4-FFF2-40B4-BE49-F238E27FC236}">
                <a16:creationId xmlns:a16="http://schemas.microsoft.com/office/drawing/2014/main" id="{FA9AFF11-CA4A-40C5-9F66-33A1ADFF43E5}"/>
              </a:ext>
            </a:extLst>
          </p:cNvPr>
          <p:cNvSpPr>
            <a:spLocks noGrp="1" noChangeArrowheads="1"/>
          </p:cNvSpPr>
          <p:nvPr>
            <p:ph type="title"/>
          </p:nvPr>
        </p:nvSpPr>
        <p:spPr/>
        <p:txBody>
          <a:bodyPr/>
          <a:lstStyle/>
          <a:p>
            <a:r>
              <a:rPr lang="zh-CN" altLang="en-US"/>
              <a:t>解题思路</a:t>
            </a:r>
          </a:p>
        </p:txBody>
      </p:sp>
      <p:sp>
        <p:nvSpPr>
          <p:cNvPr id="399363" name="Rectangle 3">
            <a:extLst>
              <a:ext uri="{FF2B5EF4-FFF2-40B4-BE49-F238E27FC236}">
                <a16:creationId xmlns:a16="http://schemas.microsoft.com/office/drawing/2014/main" id="{4104BE2A-CA83-4E5E-9B5A-33C4E276C286}"/>
              </a:ext>
            </a:extLst>
          </p:cNvPr>
          <p:cNvSpPr>
            <a:spLocks noGrp="1" noChangeArrowheads="1"/>
          </p:cNvSpPr>
          <p:nvPr>
            <p:ph type="body" idx="1"/>
          </p:nvPr>
        </p:nvSpPr>
        <p:spPr/>
        <p:txBody>
          <a:bodyPr>
            <a:normAutofit lnSpcReduction="10000"/>
          </a:bodyPr>
          <a:lstStyle/>
          <a:p>
            <a:pPr marL="533400" indent="-533400">
              <a:lnSpc>
                <a:spcPct val="80000"/>
              </a:lnSpc>
              <a:buFont typeface="Wingdings" panose="05000000000000000000" pitchFamily="2" charset="2"/>
              <a:buAutoNum type="arabicPeriod"/>
            </a:pPr>
            <a:r>
              <a:rPr lang="zh-CN" altLang="en-US" sz="2800"/>
              <a:t>将</a:t>
            </a:r>
            <a:r>
              <a:rPr lang="en-US" altLang="zh-CN" sz="2800"/>
              <a:t>10</a:t>
            </a:r>
            <a:r>
              <a:rPr lang="zh-CN" altLang="en-US" sz="2800"/>
              <a:t>！展开为</a:t>
            </a:r>
            <a:br>
              <a:rPr lang="zh-CN" altLang="en-US" sz="2800"/>
            </a:br>
            <a:r>
              <a:rPr lang="en-US" altLang="zh-CN" sz="2800"/>
              <a:t>10×9×8×7×6×5×4×3×2×1</a:t>
            </a:r>
          </a:p>
          <a:p>
            <a:pPr marL="533400" indent="-533400">
              <a:lnSpc>
                <a:spcPct val="80000"/>
              </a:lnSpc>
              <a:buFont typeface="Wingdings" panose="05000000000000000000" pitchFamily="2" charset="2"/>
              <a:buAutoNum type="arabicPeriod"/>
            </a:pPr>
            <a:r>
              <a:rPr lang="zh-CN" altLang="en-US" sz="2800"/>
              <a:t>让整型变量 </a:t>
            </a:r>
            <a:r>
              <a:rPr lang="en-US" altLang="zh-CN" sz="2800"/>
              <a:t>i </a:t>
            </a:r>
            <a:r>
              <a:rPr lang="zh-CN" altLang="en-US" sz="2800"/>
              <a:t>去表示</a:t>
            </a:r>
            <a:r>
              <a:rPr lang="en-US" altLang="zh-CN" sz="2800"/>
              <a:t>10</a:t>
            </a:r>
            <a:r>
              <a:rPr lang="zh-CN" altLang="en-US" sz="2800"/>
              <a:t>，</a:t>
            </a:r>
            <a:r>
              <a:rPr lang="en-US" altLang="zh-CN" sz="2800"/>
              <a:t>9</a:t>
            </a:r>
            <a:r>
              <a:rPr lang="zh-CN" altLang="en-US" sz="2800"/>
              <a:t>，</a:t>
            </a:r>
            <a:r>
              <a:rPr lang="en-US" altLang="zh-CN" sz="2800">
                <a:latin typeface="Arial" panose="020B0604020202020204" pitchFamily="34" charset="0"/>
              </a:rPr>
              <a:t>…</a:t>
            </a:r>
            <a:r>
              <a:rPr lang="zh-CN" altLang="en-US" sz="2800"/>
              <a:t>，</a:t>
            </a:r>
            <a:r>
              <a:rPr lang="en-US" altLang="zh-CN" sz="2800"/>
              <a:t>1</a:t>
            </a:r>
          </a:p>
          <a:p>
            <a:pPr marL="533400" indent="-533400">
              <a:lnSpc>
                <a:spcPct val="80000"/>
              </a:lnSpc>
              <a:buFont typeface="Wingdings" panose="05000000000000000000" pitchFamily="2" charset="2"/>
              <a:buAutoNum type="arabicPeriod"/>
            </a:pPr>
            <a:r>
              <a:rPr lang="zh-CN" altLang="en-US" sz="2800"/>
              <a:t>让长整型变量</a:t>
            </a:r>
            <a:r>
              <a:rPr lang="en-US" altLang="zh-CN" sz="2800"/>
              <a:t>sum</a:t>
            </a:r>
            <a:r>
              <a:rPr lang="zh-CN" altLang="en-US" sz="2800"/>
              <a:t>来表示乘积，初始时让其为</a:t>
            </a:r>
            <a:r>
              <a:rPr lang="en-US" altLang="zh-CN" sz="2800"/>
              <a:t>1</a:t>
            </a:r>
          </a:p>
          <a:p>
            <a:pPr marL="533400" indent="-533400">
              <a:lnSpc>
                <a:spcPct val="80000"/>
              </a:lnSpc>
              <a:buFont typeface="Wingdings" panose="05000000000000000000" pitchFamily="2" charset="2"/>
              <a:buAutoNum type="arabicPeriod"/>
            </a:pPr>
            <a:r>
              <a:rPr lang="zh-CN" altLang="en-US" sz="2800"/>
              <a:t>将求</a:t>
            </a:r>
            <a:r>
              <a:rPr lang="en-US" altLang="zh-CN" sz="2800"/>
              <a:t>10</a:t>
            </a:r>
            <a:r>
              <a:rPr lang="zh-CN" altLang="en-US" sz="2800"/>
              <a:t>的阶乘考虑成累乘问题，让 </a:t>
            </a:r>
            <a:r>
              <a:rPr lang="en-US" altLang="zh-CN" sz="2800"/>
              <a:t>i = 10 </a:t>
            </a:r>
            <a:r>
              <a:rPr lang="zh-CN" altLang="en-US" sz="2800"/>
              <a:t>去乘</a:t>
            </a:r>
            <a:r>
              <a:rPr lang="en-US" altLang="zh-CN" sz="2800"/>
              <a:t>sum </a:t>
            </a:r>
            <a:r>
              <a:rPr lang="zh-CN" altLang="en-US" sz="2800"/>
              <a:t>再将积存至 </a:t>
            </a:r>
            <a:r>
              <a:rPr lang="en-US" altLang="zh-CN" sz="2800"/>
              <a:t>sum </a:t>
            </a:r>
            <a:r>
              <a:rPr lang="zh-CN" altLang="en-US" sz="2800"/>
              <a:t>中，即</a:t>
            </a:r>
            <a:br>
              <a:rPr lang="zh-CN" altLang="en-US" sz="2800"/>
            </a:br>
            <a:r>
              <a:rPr lang="zh-CN" altLang="en-US" sz="2800"/>
              <a:t>		</a:t>
            </a:r>
            <a:r>
              <a:rPr lang="en-US" altLang="zh-CN" sz="2800"/>
              <a:t>sum = sum * i</a:t>
            </a:r>
            <a:br>
              <a:rPr lang="en-US" altLang="zh-CN" sz="2800"/>
            </a:br>
            <a:r>
              <a:rPr lang="zh-CN" altLang="en-US" sz="2800"/>
              <a:t>之后让  </a:t>
            </a:r>
            <a:r>
              <a:rPr lang="en-US" altLang="zh-CN" sz="2800"/>
              <a:t>i = i - 1</a:t>
            </a:r>
            <a:r>
              <a:rPr lang="zh-CN" altLang="en-US" sz="2800"/>
              <a:t>，再用上式累乘，不断地反复做这两个运算，从 </a:t>
            </a:r>
            <a:r>
              <a:rPr lang="en-US" altLang="zh-CN" sz="2800"/>
              <a:t>i = 10</a:t>
            </a:r>
            <a:r>
              <a:rPr lang="zh-CN" altLang="en-US" sz="2800"/>
              <a:t>，</a:t>
            </a:r>
            <a:r>
              <a:rPr lang="en-US" altLang="zh-CN" sz="2800"/>
              <a:t>9</a:t>
            </a:r>
            <a:r>
              <a:rPr lang="zh-CN" altLang="en-US" sz="2800"/>
              <a:t>，</a:t>
            </a:r>
            <a:r>
              <a:rPr lang="en-US" altLang="zh-CN" sz="2800">
                <a:latin typeface="Arial" panose="020B0604020202020204" pitchFamily="34" charset="0"/>
              </a:rPr>
              <a:t>…</a:t>
            </a:r>
            <a:r>
              <a:rPr lang="zh-CN" altLang="en-US" sz="2800"/>
              <a:t>，</a:t>
            </a:r>
            <a:r>
              <a:rPr lang="en-US" altLang="zh-CN" sz="2800"/>
              <a:t>1</a:t>
            </a:r>
            <a:r>
              <a:rPr lang="zh-CN" altLang="en-US" sz="2800"/>
              <a:t>。就完成了求</a:t>
            </a:r>
            <a:r>
              <a:rPr lang="en-US" altLang="zh-CN" sz="2800"/>
              <a:t>10</a:t>
            </a:r>
            <a:r>
              <a:rPr lang="zh-CN" altLang="en-US" sz="2800"/>
              <a:t>！的任务。如下图：</a:t>
            </a:r>
            <a:endParaRPr lang="en-US" altLang="zh-CN" sz="2800"/>
          </a:p>
          <a:p>
            <a:pPr marL="533400" indent="-533400">
              <a:lnSpc>
                <a:spcPct val="80000"/>
              </a:lnSpc>
            </a:pPr>
            <a:endParaRPr lang="zh-CN" altLang="en-US" sz="2800"/>
          </a:p>
        </p:txBody>
      </p:sp>
    </p:spTree>
    <p:extLst>
      <p:ext uri="{BB962C8B-B14F-4D97-AF65-F5344CB8AC3E}">
        <p14:creationId xmlns:p14="http://schemas.microsoft.com/office/powerpoint/2010/main" val="77201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3F156B-046D-4E6D-AC2E-89320405DBD8}"/>
              </a:ext>
            </a:extLst>
          </p:cNvPr>
          <p:cNvSpPr>
            <a:spLocks noGrp="1"/>
          </p:cNvSpPr>
          <p:nvPr>
            <p:ph type="sldNum" sz="quarter" idx="12"/>
          </p:nvPr>
        </p:nvSpPr>
        <p:spPr/>
        <p:txBody>
          <a:bodyPr/>
          <a:lstStyle/>
          <a:p>
            <a:fld id="{56C7E8B0-419D-450C-90E2-CA55FA1AC38A}" type="slidenum">
              <a:rPr lang="zh-CN" altLang="en-US"/>
              <a:pPr/>
              <a:t>3</a:t>
            </a:fld>
            <a:endParaRPr lang="en-US" altLang="zh-CN"/>
          </a:p>
        </p:txBody>
      </p:sp>
      <p:sp>
        <p:nvSpPr>
          <p:cNvPr id="358402" name="Rectangle 2">
            <a:extLst>
              <a:ext uri="{FF2B5EF4-FFF2-40B4-BE49-F238E27FC236}">
                <a16:creationId xmlns:a16="http://schemas.microsoft.com/office/drawing/2014/main" id="{341D71AC-9F05-459C-85AC-E667AA1A4A2D}"/>
              </a:ext>
            </a:extLst>
          </p:cNvPr>
          <p:cNvSpPr>
            <a:spLocks noGrp="1" noChangeArrowheads="1"/>
          </p:cNvSpPr>
          <p:nvPr>
            <p:ph type="title"/>
          </p:nvPr>
        </p:nvSpPr>
        <p:spPr/>
        <p:txBody>
          <a:bodyPr/>
          <a:lstStyle/>
          <a:p>
            <a:r>
              <a:rPr lang="zh-CN" altLang="en-US"/>
              <a:t>内容要点</a:t>
            </a:r>
          </a:p>
        </p:txBody>
      </p:sp>
      <p:sp>
        <p:nvSpPr>
          <p:cNvPr id="358403" name="Rectangle 3">
            <a:extLst>
              <a:ext uri="{FF2B5EF4-FFF2-40B4-BE49-F238E27FC236}">
                <a16:creationId xmlns:a16="http://schemas.microsoft.com/office/drawing/2014/main" id="{94C6498D-85A4-4D4E-A7A8-11453E4C50F9}"/>
              </a:ext>
            </a:extLst>
          </p:cNvPr>
          <p:cNvSpPr>
            <a:spLocks noGrp="1" noChangeArrowheads="1"/>
          </p:cNvSpPr>
          <p:nvPr>
            <p:ph type="body" idx="1"/>
          </p:nvPr>
        </p:nvSpPr>
        <p:spPr/>
        <p:txBody>
          <a:bodyPr>
            <a:normAutofit lnSpcReduction="10000"/>
          </a:bodyPr>
          <a:lstStyle/>
          <a:p>
            <a:pPr marL="609600" indent="-609600">
              <a:buFont typeface="Wingdings" panose="05000000000000000000" pitchFamily="2" charset="2"/>
              <a:buAutoNum type="arabicPeriod"/>
            </a:pPr>
            <a:r>
              <a:rPr lang="zh-CN" altLang="en-US" dirty="0"/>
              <a:t>关系运算符与关系表达式</a:t>
            </a:r>
          </a:p>
          <a:p>
            <a:pPr marL="609600" indent="-609600">
              <a:buFont typeface="Wingdings" panose="05000000000000000000" pitchFamily="2" charset="2"/>
              <a:buAutoNum type="arabicPeriod"/>
            </a:pPr>
            <a:r>
              <a:rPr lang="zh-CN" altLang="en-US" dirty="0"/>
              <a:t>人的思维到用计算机语言的表示</a:t>
            </a:r>
          </a:p>
          <a:p>
            <a:pPr marL="609600" indent="-609600">
              <a:buFont typeface="Wingdings" panose="05000000000000000000" pitchFamily="2" charset="2"/>
              <a:buAutoNum type="arabicPeriod"/>
            </a:pPr>
            <a:r>
              <a:rPr lang="zh-CN" altLang="en-US" dirty="0"/>
              <a:t>枚举的概念与思路</a:t>
            </a:r>
          </a:p>
          <a:p>
            <a:pPr marL="609600" indent="-609600">
              <a:buFont typeface="Wingdings" panose="05000000000000000000" pitchFamily="2" charset="2"/>
              <a:buAutoNum type="arabicPeriod"/>
            </a:pPr>
            <a:r>
              <a:rPr lang="zh-CN" altLang="en-US" dirty="0"/>
              <a:t>循环结构</a:t>
            </a:r>
          </a:p>
          <a:p>
            <a:pPr marL="609600" indent="-609600">
              <a:buFont typeface="Wingdings" panose="05000000000000000000" pitchFamily="2" charset="2"/>
              <a:buAutoNum type="arabicPeriod"/>
            </a:pPr>
            <a:r>
              <a:rPr lang="zh-CN" altLang="en-US" dirty="0"/>
              <a:t>分支结构</a:t>
            </a:r>
            <a:endParaRPr lang="en-US" altLang="zh-CN" dirty="0"/>
          </a:p>
          <a:p>
            <a:pPr marL="609600" indent="-609600">
              <a:buFont typeface="Wingdings" panose="05000000000000000000" pitchFamily="2" charset="2"/>
              <a:buAutoNum type="arabicPeriod"/>
            </a:pPr>
            <a:r>
              <a:rPr lang="zh-CN" altLang="en-US" dirty="0"/>
              <a:t>逻辑运算符与逻辑表达式</a:t>
            </a:r>
            <a:endParaRPr lang="en-US" altLang="zh-CN" dirty="0"/>
          </a:p>
          <a:p>
            <a:pPr marL="609600" indent="-609600">
              <a:buFont typeface="Wingdings" panose="05000000000000000000" pitchFamily="2" charset="2"/>
              <a:buAutoNum type="arabicPeriod"/>
            </a:pPr>
            <a:r>
              <a:rPr lang="zh-CN" altLang="en-US" dirty="0"/>
              <a:t>限定转向语句（循环结构中使用）</a:t>
            </a:r>
          </a:p>
        </p:txBody>
      </p:sp>
    </p:spTree>
    <p:extLst>
      <p:ext uri="{BB962C8B-B14F-4D97-AF65-F5344CB8AC3E}">
        <p14:creationId xmlns:p14="http://schemas.microsoft.com/office/powerpoint/2010/main" val="1072200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F8927"/>
        </a:solidFill>
        <a:effectLst/>
      </p:bgPr>
    </p:bg>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2838EFD8-A857-47CE-859E-5BD67738C31F}"/>
              </a:ext>
            </a:extLst>
          </p:cNvPr>
          <p:cNvSpPr>
            <a:spLocks noGrp="1"/>
          </p:cNvSpPr>
          <p:nvPr>
            <p:ph type="sldNum" sz="quarter" idx="12"/>
          </p:nvPr>
        </p:nvSpPr>
        <p:spPr/>
        <p:txBody>
          <a:bodyPr/>
          <a:lstStyle/>
          <a:p>
            <a:fld id="{13C6F9CC-4FF5-4BB4-AF42-5BE2FE3BCEFA}" type="slidenum">
              <a:rPr lang="zh-CN" altLang="en-US"/>
              <a:pPr/>
              <a:t>30</a:t>
            </a:fld>
            <a:endParaRPr lang="en-US" altLang="zh-CN"/>
          </a:p>
        </p:txBody>
      </p:sp>
      <p:graphicFrame>
        <p:nvGraphicFramePr>
          <p:cNvPr id="395268" name="Object 4">
            <a:extLst>
              <a:ext uri="{FF2B5EF4-FFF2-40B4-BE49-F238E27FC236}">
                <a16:creationId xmlns:a16="http://schemas.microsoft.com/office/drawing/2014/main" id="{42A67EA7-35B5-48FA-830A-47376601A45A}"/>
              </a:ext>
            </a:extLst>
          </p:cNvPr>
          <p:cNvGraphicFramePr>
            <a:graphicFrameLocks noChangeAspect="1"/>
          </p:cNvGraphicFramePr>
          <p:nvPr/>
        </p:nvGraphicFramePr>
        <p:xfrm>
          <a:off x="1331913" y="285750"/>
          <a:ext cx="6569075" cy="5903913"/>
        </p:xfrm>
        <a:graphic>
          <a:graphicData uri="http://schemas.openxmlformats.org/presentationml/2006/ole">
            <mc:AlternateContent xmlns:mc="http://schemas.openxmlformats.org/markup-compatibility/2006">
              <mc:Choice xmlns:v="urn:schemas-microsoft-com:vml" Requires="v">
                <p:oleObj spid="_x0000_s9321" name="Picture" r:id="rId3" imgW="3200400" imgH="2876400" progId="Word.Picture.8">
                  <p:embed/>
                </p:oleObj>
              </mc:Choice>
              <mc:Fallback>
                <p:oleObj name="Picture" r:id="rId3" imgW="3200400" imgH="2876400" progId="Word.Picture.8">
                  <p:embed/>
                  <p:pic>
                    <p:nvPicPr>
                      <p:cNvPr id="395268" name="Object 4">
                        <a:extLst>
                          <a:ext uri="{FF2B5EF4-FFF2-40B4-BE49-F238E27FC236}">
                            <a16:creationId xmlns:a16="http://schemas.microsoft.com/office/drawing/2014/main" id="{42A67EA7-35B5-48FA-830A-47376601A4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85750"/>
                        <a:ext cx="6569075" cy="590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45304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5EFB821A-F7CB-41F5-B043-72EDEEB7E333}"/>
              </a:ext>
            </a:extLst>
          </p:cNvPr>
          <p:cNvSpPr>
            <a:spLocks noGrp="1"/>
          </p:cNvSpPr>
          <p:nvPr>
            <p:ph type="sldNum" sz="quarter" idx="12"/>
          </p:nvPr>
        </p:nvSpPr>
        <p:spPr/>
        <p:txBody>
          <a:bodyPr/>
          <a:lstStyle/>
          <a:p>
            <a:fld id="{81DE1622-5576-4B00-8D3E-4653D84E1A04}" type="slidenum">
              <a:rPr lang="zh-CN" altLang="en-US"/>
              <a:pPr/>
              <a:t>31</a:t>
            </a:fld>
            <a:endParaRPr lang="en-US" altLang="zh-CN"/>
          </a:p>
        </p:txBody>
      </p:sp>
      <p:sp>
        <p:nvSpPr>
          <p:cNvPr id="400387" name="Rectangle 3">
            <a:extLst>
              <a:ext uri="{FF2B5EF4-FFF2-40B4-BE49-F238E27FC236}">
                <a16:creationId xmlns:a16="http://schemas.microsoft.com/office/drawing/2014/main" id="{B98BB2C7-CE23-4007-A251-71B4F359EA3D}"/>
              </a:ext>
            </a:extLst>
          </p:cNvPr>
          <p:cNvSpPr>
            <a:spLocks noGrp="1" noChangeArrowheads="1"/>
          </p:cNvSpPr>
          <p:nvPr>
            <p:ph type="body" idx="1"/>
          </p:nvPr>
        </p:nvSpPr>
        <p:spPr>
          <a:xfrm>
            <a:off x="1066800" y="620713"/>
            <a:ext cx="7543800" cy="5475287"/>
          </a:xfrm>
        </p:spPr>
        <p:txBody>
          <a:bodyPr/>
          <a:lstStyle/>
          <a:p>
            <a:pPr marL="533400" indent="-533400">
              <a:buFont typeface="Wingdings" panose="05000000000000000000" pitchFamily="2" charset="2"/>
              <a:buAutoNum type="arabicPeriod" startAt="5"/>
            </a:pPr>
            <a:r>
              <a:rPr lang="zh-CN" altLang="en-US"/>
              <a:t>恰好计算机擅长做这种重复操作，使用 </a:t>
            </a:r>
            <a:r>
              <a:rPr lang="en-US" altLang="zh-CN"/>
              <a:t>for</a:t>
            </a:r>
            <a:r>
              <a:rPr lang="zh-CN" altLang="en-US"/>
              <a:t>循环是最佳选择。</a:t>
            </a:r>
          </a:p>
          <a:p>
            <a:pPr marL="533400" indent="-533400">
              <a:buFont typeface="Wingdings" panose="05000000000000000000" pitchFamily="2" charset="2"/>
              <a:buAutoNum type="arabicPeriod" startAt="5"/>
            </a:pPr>
            <a:r>
              <a:rPr lang="zh-CN" altLang="en-US"/>
              <a:t>让循环控制变量 </a:t>
            </a:r>
            <a:r>
              <a:rPr lang="en-US" altLang="zh-CN"/>
              <a:t>i  </a:t>
            </a:r>
            <a:r>
              <a:rPr lang="zh-CN" altLang="en-US"/>
              <a:t>就是数字 </a:t>
            </a:r>
            <a:r>
              <a:rPr lang="en-US" altLang="zh-CN"/>
              <a:t>10</a:t>
            </a:r>
            <a:r>
              <a:rPr lang="zh-CN" altLang="en-US"/>
              <a:t>，</a:t>
            </a:r>
            <a:r>
              <a:rPr lang="en-US" altLang="zh-CN"/>
              <a:t>9</a:t>
            </a:r>
            <a:r>
              <a:rPr lang="zh-CN" altLang="en-US"/>
              <a:t>，</a:t>
            </a:r>
            <a:r>
              <a:rPr lang="en-US" altLang="zh-CN">
                <a:latin typeface="Arial" panose="020B0604020202020204" pitchFamily="34" charset="0"/>
              </a:rPr>
              <a:t>…</a:t>
            </a:r>
            <a:r>
              <a:rPr lang="zh-CN" altLang="en-US"/>
              <a:t>，</a:t>
            </a:r>
            <a:r>
              <a:rPr lang="en-US" altLang="zh-CN"/>
              <a:t>1</a:t>
            </a:r>
            <a:r>
              <a:rPr lang="zh-CN" altLang="en-US"/>
              <a:t>。</a:t>
            </a:r>
            <a:br>
              <a:rPr lang="zh-CN" altLang="en-US"/>
            </a:br>
            <a:r>
              <a:rPr lang="en-US" altLang="zh-CN"/>
              <a:t>i  </a:t>
            </a:r>
            <a:r>
              <a:rPr lang="zh-CN" altLang="en-US"/>
              <a:t>的初值为 </a:t>
            </a:r>
            <a:r>
              <a:rPr lang="en-US" altLang="zh-CN"/>
              <a:t>10</a:t>
            </a:r>
            <a:r>
              <a:rPr lang="zh-CN" altLang="en-US"/>
              <a:t>，终值为 </a:t>
            </a:r>
            <a:r>
              <a:rPr lang="en-US" altLang="zh-CN"/>
              <a:t>1</a:t>
            </a:r>
            <a:r>
              <a:rPr lang="zh-CN" altLang="en-US"/>
              <a:t>。</a:t>
            </a:r>
            <a:r>
              <a:rPr lang="en-US" altLang="zh-CN"/>
              <a:t>for </a:t>
            </a:r>
            <a:r>
              <a:rPr lang="zh-CN" altLang="en-US"/>
              <a:t>循环的三个表达式为：</a:t>
            </a:r>
            <a:br>
              <a:rPr lang="zh-CN" altLang="en-US"/>
            </a:br>
            <a:r>
              <a:rPr lang="zh-CN" altLang="en-US"/>
              <a:t>表达式</a:t>
            </a:r>
            <a:r>
              <a:rPr lang="en-US" altLang="zh-CN"/>
              <a:t>1 </a:t>
            </a:r>
            <a:r>
              <a:rPr lang="zh-CN" altLang="en-US"/>
              <a:t>为 </a:t>
            </a:r>
            <a:r>
              <a:rPr lang="en-US" altLang="zh-CN"/>
              <a:t>i = 10;</a:t>
            </a:r>
            <a:br>
              <a:rPr lang="en-US" altLang="zh-CN"/>
            </a:br>
            <a:r>
              <a:rPr lang="zh-CN" altLang="en-US"/>
              <a:t>表达式</a:t>
            </a:r>
            <a:r>
              <a:rPr lang="en-US" altLang="zh-CN"/>
              <a:t>2 </a:t>
            </a:r>
            <a:r>
              <a:rPr lang="zh-CN" altLang="en-US"/>
              <a:t>为 </a:t>
            </a:r>
            <a:r>
              <a:rPr lang="en-US" altLang="zh-CN"/>
              <a:t>i &gt;= 1;</a:t>
            </a:r>
            <a:br>
              <a:rPr lang="en-US" altLang="zh-CN"/>
            </a:br>
            <a:r>
              <a:rPr lang="zh-CN" altLang="en-US"/>
              <a:t>表达式</a:t>
            </a:r>
            <a:r>
              <a:rPr lang="en-US" altLang="zh-CN"/>
              <a:t>3 </a:t>
            </a:r>
            <a:r>
              <a:rPr lang="zh-CN" altLang="en-US"/>
              <a:t>为 </a:t>
            </a:r>
            <a:r>
              <a:rPr lang="en-US" altLang="zh-CN"/>
              <a:t>i = i - 1;</a:t>
            </a:r>
          </a:p>
          <a:p>
            <a:pPr marL="533400" indent="-533400"/>
            <a:endParaRPr lang="zh-CN" altLang="en-US"/>
          </a:p>
        </p:txBody>
      </p:sp>
    </p:spTree>
    <p:extLst>
      <p:ext uri="{BB962C8B-B14F-4D97-AF65-F5344CB8AC3E}">
        <p14:creationId xmlns:p14="http://schemas.microsoft.com/office/powerpoint/2010/main" val="2114183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E269124A-6981-4225-84B2-22CA314D3EED}"/>
              </a:ext>
            </a:extLst>
          </p:cNvPr>
          <p:cNvSpPr>
            <a:spLocks noGrp="1"/>
          </p:cNvSpPr>
          <p:nvPr>
            <p:ph type="sldNum" sz="quarter" idx="12"/>
          </p:nvPr>
        </p:nvSpPr>
        <p:spPr/>
        <p:txBody>
          <a:bodyPr/>
          <a:lstStyle/>
          <a:p>
            <a:fld id="{CFF9BD9C-742E-4AC9-8219-66BDE262F288}" type="slidenum">
              <a:rPr lang="zh-CN" altLang="en-US"/>
              <a:pPr/>
              <a:t>32</a:t>
            </a:fld>
            <a:endParaRPr lang="en-US" altLang="zh-CN"/>
          </a:p>
        </p:txBody>
      </p:sp>
      <p:sp>
        <p:nvSpPr>
          <p:cNvPr id="401410" name="Rectangle 2">
            <a:extLst>
              <a:ext uri="{FF2B5EF4-FFF2-40B4-BE49-F238E27FC236}">
                <a16:creationId xmlns:a16="http://schemas.microsoft.com/office/drawing/2014/main" id="{DE0BFB4D-7D8A-449F-A403-73FE4F163E16}"/>
              </a:ext>
            </a:extLst>
          </p:cNvPr>
          <p:cNvSpPr>
            <a:spLocks noGrp="1" noChangeArrowheads="1"/>
          </p:cNvSpPr>
          <p:nvPr>
            <p:ph type="title"/>
          </p:nvPr>
        </p:nvSpPr>
        <p:spPr/>
        <p:txBody>
          <a:bodyPr/>
          <a:lstStyle/>
          <a:p>
            <a:r>
              <a:rPr lang="en-US" altLang="zh-CN" dirty="0"/>
              <a:t>for</a:t>
            </a:r>
            <a:r>
              <a:rPr lang="zh-CN" altLang="en-US" dirty="0"/>
              <a:t>循环的</a:t>
            </a:r>
            <a:r>
              <a:rPr lang="en-US" altLang="zh-CN" dirty="0"/>
              <a:t>NS</a:t>
            </a:r>
            <a:r>
              <a:rPr lang="zh-CN" altLang="en-US" dirty="0"/>
              <a:t>框图</a:t>
            </a:r>
          </a:p>
        </p:txBody>
      </p:sp>
      <p:sp>
        <p:nvSpPr>
          <p:cNvPr id="401415" name="Rectangle 7">
            <a:extLst>
              <a:ext uri="{FF2B5EF4-FFF2-40B4-BE49-F238E27FC236}">
                <a16:creationId xmlns:a16="http://schemas.microsoft.com/office/drawing/2014/main" id="{BB0D97EC-6C94-4138-9640-36D416D86CCA}"/>
              </a:ext>
            </a:extLst>
          </p:cNvPr>
          <p:cNvSpPr>
            <a:spLocks noGrp="1" noChangeArrowheads="1"/>
          </p:cNvSpPr>
          <p:nvPr>
            <p:ph type="body" idx="1"/>
          </p:nvPr>
        </p:nvSpPr>
        <p:spPr>
          <a:xfrm>
            <a:off x="1066800" y="1981200"/>
            <a:ext cx="7543800" cy="4543425"/>
          </a:xfrm>
        </p:spPr>
        <p:txBody>
          <a:bodyPr>
            <a:normAutofit lnSpcReduction="10000"/>
          </a:bodyPr>
          <a:lstStyle/>
          <a:p>
            <a:pPr>
              <a:lnSpc>
                <a:spcPct val="80000"/>
              </a:lnSpc>
            </a:pPr>
            <a:r>
              <a:rPr lang="zh-CN" altLang="en-US" sz="2800" b="0">
                <a:ea typeface="黑体" panose="02010609060101010101" pitchFamily="49" charset="-122"/>
              </a:rPr>
              <a:t>为了以后讲解的方便，有必要使用更为简便的</a:t>
            </a:r>
            <a:r>
              <a:rPr lang="en-US" altLang="zh-CN" sz="2800" b="0">
                <a:ea typeface="黑体" panose="02010609060101010101" pitchFamily="49" charset="-122"/>
              </a:rPr>
              <a:t>N-S</a:t>
            </a:r>
            <a:r>
              <a:rPr lang="zh-CN" altLang="en-US" sz="2800" b="0">
                <a:ea typeface="黑体" panose="02010609060101010101" pitchFamily="49" charset="-122"/>
              </a:rPr>
              <a:t>结构流程图，如图：</a:t>
            </a:r>
          </a:p>
          <a:p>
            <a:pPr>
              <a:lnSpc>
                <a:spcPct val="80000"/>
              </a:lnSpc>
            </a:pPr>
            <a:endParaRPr lang="zh-CN" altLang="en-US" sz="2800" b="0">
              <a:ea typeface="黑体" panose="02010609060101010101" pitchFamily="49" charset="-122"/>
            </a:endParaRPr>
          </a:p>
          <a:p>
            <a:pPr>
              <a:lnSpc>
                <a:spcPct val="80000"/>
              </a:lnSpc>
            </a:pPr>
            <a:endParaRPr lang="zh-CN" altLang="en-US" sz="2800" b="0">
              <a:ea typeface="黑体" panose="02010609060101010101" pitchFamily="49" charset="-122"/>
            </a:endParaRPr>
          </a:p>
          <a:p>
            <a:pPr>
              <a:lnSpc>
                <a:spcPct val="80000"/>
              </a:lnSpc>
            </a:pPr>
            <a:endParaRPr lang="zh-CN" altLang="en-US" sz="2800" b="0">
              <a:ea typeface="黑体" panose="02010609060101010101" pitchFamily="49" charset="-122"/>
            </a:endParaRPr>
          </a:p>
          <a:p>
            <a:pPr>
              <a:lnSpc>
                <a:spcPct val="80000"/>
              </a:lnSpc>
            </a:pPr>
            <a:endParaRPr lang="zh-CN" altLang="en-US" sz="2800" b="0">
              <a:ea typeface="黑体" panose="02010609060101010101" pitchFamily="49" charset="-122"/>
            </a:endParaRPr>
          </a:p>
          <a:p>
            <a:pPr>
              <a:lnSpc>
                <a:spcPct val="80000"/>
              </a:lnSpc>
            </a:pPr>
            <a:endParaRPr lang="zh-CN" altLang="en-US" sz="2800" b="0">
              <a:ea typeface="黑体" panose="02010609060101010101" pitchFamily="49" charset="-122"/>
            </a:endParaRPr>
          </a:p>
          <a:p>
            <a:pPr>
              <a:lnSpc>
                <a:spcPct val="80000"/>
              </a:lnSpc>
            </a:pPr>
            <a:r>
              <a:rPr lang="zh-CN" altLang="en-US" sz="2800" b="0">
                <a:ea typeface="黑体" panose="02010609060101010101" pitchFamily="49" charset="-122"/>
              </a:rPr>
              <a:t>流图中突出了</a:t>
            </a:r>
            <a:r>
              <a:rPr lang="en-US" altLang="zh-CN" sz="2800" b="0">
                <a:ea typeface="黑体" panose="02010609060101010101" pitchFamily="49" charset="-122"/>
              </a:rPr>
              <a:t>for</a:t>
            </a:r>
            <a:r>
              <a:rPr lang="zh-CN" altLang="en-US" sz="2800" b="0">
                <a:ea typeface="黑体" panose="02010609060101010101" pitchFamily="49" charset="-122"/>
              </a:rPr>
              <a:t>循环的</a:t>
            </a:r>
            <a:r>
              <a:rPr lang="en-US" altLang="zh-CN" sz="2800" b="0">
                <a:ea typeface="黑体" panose="02010609060101010101" pitchFamily="49" charset="-122"/>
              </a:rPr>
              <a:t>3</a:t>
            </a:r>
            <a:r>
              <a:rPr lang="zh-CN" altLang="en-US" sz="2800" b="0">
                <a:ea typeface="黑体" panose="02010609060101010101" pitchFamily="49" charset="-122"/>
              </a:rPr>
              <a:t>个表达式</a:t>
            </a:r>
          </a:p>
          <a:p>
            <a:pPr>
              <a:lnSpc>
                <a:spcPct val="80000"/>
              </a:lnSpc>
            </a:pPr>
            <a:r>
              <a:rPr lang="zh-CN" altLang="en-US" sz="2800" b="0">
                <a:ea typeface="黑体" panose="02010609060101010101" pitchFamily="49" charset="-122"/>
              </a:rPr>
              <a:t>循环体放在右下角的矩形方框中</a:t>
            </a:r>
          </a:p>
          <a:p>
            <a:pPr>
              <a:lnSpc>
                <a:spcPct val="80000"/>
              </a:lnSpc>
            </a:pPr>
            <a:r>
              <a:rPr lang="zh-CN" altLang="en-US" sz="2800" b="0">
                <a:ea typeface="黑体" panose="02010609060101010101" pitchFamily="49" charset="-122"/>
              </a:rPr>
              <a:t>循环就是按条件反复执行小矩形框中的语句组</a:t>
            </a:r>
          </a:p>
        </p:txBody>
      </p:sp>
      <p:grpSp>
        <p:nvGrpSpPr>
          <p:cNvPr id="401412" name="Group 4">
            <a:extLst>
              <a:ext uri="{FF2B5EF4-FFF2-40B4-BE49-F238E27FC236}">
                <a16:creationId xmlns:a16="http://schemas.microsoft.com/office/drawing/2014/main" id="{8BA24C01-327A-4EC7-A429-DF90EBE5E125}"/>
              </a:ext>
            </a:extLst>
          </p:cNvPr>
          <p:cNvGrpSpPr>
            <a:grpSpLocks/>
          </p:cNvGrpSpPr>
          <p:nvPr/>
        </p:nvGrpSpPr>
        <p:grpSpPr bwMode="auto">
          <a:xfrm>
            <a:off x="2268538" y="3284538"/>
            <a:ext cx="4824412" cy="1109662"/>
            <a:chOff x="1156" y="2523"/>
            <a:chExt cx="3039" cy="699"/>
          </a:xfrm>
        </p:grpSpPr>
        <p:sp>
          <p:nvSpPr>
            <p:cNvPr id="401413" name="Text Box 5">
              <a:extLst>
                <a:ext uri="{FF2B5EF4-FFF2-40B4-BE49-F238E27FC236}">
                  <a16:creationId xmlns:a16="http://schemas.microsoft.com/office/drawing/2014/main" id="{8CDB25E5-29AF-4D55-88FD-FE5D641579FD}"/>
                </a:ext>
              </a:extLst>
            </p:cNvPr>
            <p:cNvSpPr txBox="1">
              <a:spLocks noChangeArrowheads="1"/>
            </p:cNvSpPr>
            <p:nvPr/>
          </p:nvSpPr>
          <p:spPr bwMode="auto">
            <a:xfrm>
              <a:off x="1156" y="2523"/>
              <a:ext cx="3039" cy="699"/>
            </a:xfrm>
            <a:prstGeom prst="rect">
              <a:avLst/>
            </a:prstGeom>
            <a:noFill/>
            <a:ln w="254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2600" b="1">
                  <a:ea typeface="隶书" panose="02010509060101010101" pitchFamily="49" charset="-122"/>
                </a:rPr>
                <a:t>for (i=1; i&lt;=100; i=i+1)</a:t>
              </a:r>
            </a:p>
            <a:p>
              <a:pPr>
                <a:spcBef>
                  <a:spcPct val="50000"/>
                </a:spcBef>
              </a:pPr>
              <a:endParaRPr kumimoji="1" lang="en-US" altLang="zh-CN" sz="2600" b="1">
                <a:ea typeface="隶书" panose="02010509060101010101" pitchFamily="49" charset="-122"/>
              </a:endParaRPr>
            </a:p>
          </p:txBody>
        </p:sp>
        <p:sp>
          <p:nvSpPr>
            <p:cNvPr id="401414" name="Text Box 6">
              <a:extLst>
                <a:ext uri="{FF2B5EF4-FFF2-40B4-BE49-F238E27FC236}">
                  <a16:creationId xmlns:a16="http://schemas.microsoft.com/office/drawing/2014/main" id="{D6BBD9C4-57D4-426C-9FA7-35CD19CDA57A}"/>
                </a:ext>
              </a:extLst>
            </p:cNvPr>
            <p:cNvSpPr txBox="1">
              <a:spLocks noChangeArrowheads="1"/>
            </p:cNvSpPr>
            <p:nvPr/>
          </p:nvSpPr>
          <p:spPr bwMode="auto">
            <a:xfrm>
              <a:off x="2135" y="2840"/>
              <a:ext cx="2060" cy="372"/>
            </a:xfrm>
            <a:prstGeom prst="rect">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3200" b="1">
                  <a:ea typeface="隶书" panose="02010509060101010101" pitchFamily="49" charset="-122"/>
                </a:rPr>
                <a:t>循环体</a:t>
              </a:r>
              <a:r>
                <a:rPr kumimoji="1" lang="zh-CN" altLang="en-US" sz="2600" b="1">
                  <a:ea typeface="隶书" panose="02010509060101010101" pitchFamily="49" charset="-122"/>
                </a:rPr>
                <a:t>	</a:t>
              </a:r>
            </a:p>
          </p:txBody>
        </p:sp>
      </p:grpSp>
    </p:spTree>
    <p:extLst>
      <p:ext uri="{BB962C8B-B14F-4D97-AF65-F5344CB8AC3E}">
        <p14:creationId xmlns:p14="http://schemas.microsoft.com/office/powerpoint/2010/main" val="2469807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1412"/>
                                        </p:tgtEl>
                                        <p:attrNameLst>
                                          <p:attrName>style.visibility</p:attrName>
                                        </p:attrNameLst>
                                      </p:cBhvr>
                                      <p:to>
                                        <p:strVal val="visible"/>
                                      </p:to>
                                    </p:set>
                                    <p:animEffect transition="in" filter="box(in)">
                                      <p:cBhvr>
                                        <p:cTn id="7" dur="500"/>
                                        <p:tgtEl>
                                          <p:spTgt spid="401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01415">
                                            <p:txEl>
                                              <p:pRg st="6" end="6"/>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01415">
                                            <p:txEl>
                                              <p:pRg st="7" end="7"/>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014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9D1EE55-1F85-4442-82A5-7B8655C374FD}"/>
              </a:ext>
            </a:extLst>
          </p:cNvPr>
          <p:cNvSpPr>
            <a:spLocks noGrp="1"/>
          </p:cNvSpPr>
          <p:nvPr>
            <p:ph type="sldNum" sz="quarter" idx="12"/>
          </p:nvPr>
        </p:nvSpPr>
        <p:spPr/>
        <p:txBody>
          <a:bodyPr/>
          <a:lstStyle/>
          <a:p>
            <a:fld id="{F8835F36-4669-4CEA-8AC5-8A928F5F2CE5}" type="slidenum">
              <a:rPr lang="zh-CN" altLang="en-US"/>
              <a:pPr/>
              <a:t>33</a:t>
            </a:fld>
            <a:endParaRPr lang="en-US" altLang="zh-CN"/>
          </a:p>
        </p:txBody>
      </p:sp>
      <p:sp>
        <p:nvSpPr>
          <p:cNvPr id="404482" name="Rectangle 2">
            <a:extLst>
              <a:ext uri="{FF2B5EF4-FFF2-40B4-BE49-F238E27FC236}">
                <a16:creationId xmlns:a16="http://schemas.microsoft.com/office/drawing/2014/main" id="{241ABBD6-90B6-452C-96A0-91303F9343CB}"/>
              </a:ext>
            </a:extLst>
          </p:cNvPr>
          <p:cNvSpPr>
            <a:spLocks noGrp="1" noChangeArrowheads="1"/>
          </p:cNvSpPr>
          <p:nvPr>
            <p:ph type="title"/>
          </p:nvPr>
        </p:nvSpPr>
        <p:spPr/>
        <p:txBody>
          <a:bodyPr/>
          <a:lstStyle/>
          <a:p>
            <a:r>
              <a:rPr lang="zh-CN" altLang="en-US" dirty="0"/>
              <a:t>分支结构</a:t>
            </a:r>
          </a:p>
        </p:txBody>
      </p:sp>
      <p:sp>
        <p:nvSpPr>
          <p:cNvPr id="404483" name="Rectangle 3">
            <a:extLst>
              <a:ext uri="{FF2B5EF4-FFF2-40B4-BE49-F238E27FC236}">
                <a16:creationId xmlns:a16="http://schemas.microsoft.com/office/drawing/2014/main" id="{8DA67610-FD84-4E54-83FA-1C170B964BFA}"/>
              </a:ext>
            </a:extLst>
          </p:cNvPr>
          <p:cNvSpPr>
            <a:spLocks noGrp="1" noChangeArrowheads="1"/>
          </p:cNvSpPr>
          <p:nvPr>
            <p:ph type="body" idx="1"/>
          </p:nvPr>
        </p:nvSpPr>
        <p:spPr>
          <a:xfrm>
            <a:off x="1066800" y="1981200"/>
            <a:ext cx="7543800" cy="4616450"/>
          </a:xfrm>
        </p:spPr>
        <p:txBody>
          <a:bodyPr>
            <a:normAutofit/>
          </a:bodyPr>
          <a:lstStyle/>
          <a:p>
            <a:pPr marL="457200" indent="-457200">
              <a:lnSpc>
                <a:spcPct val="90000"/>
              </a:lnSpc>
            </a:pPr>
            <a:r>
              <a:rPr lang="zh-CN" altLang="en-US" sz="2400" dirty="0"/>
              <a:t>为了完成任务</a:t>
            </a:r>
            <a:r>
              <a:rPr lang="en-US" altLang="zh-CN" sz="2400" dirty="0"/>
              <a:t>4.1</a:t>
            </a:r>
            <a:r>
              <a:rPr lang="zh-CN" altLang="en-US" sz="2400" dirty="0"/>
              <a:t>，还需要有判断是否已经有</a:t>
            </a:r>
            <a:r>
              <a:rPr lang="en-US" altLang="zh-CN" sz="2400" dirty="0"/>
              <a:t>3</a:t>
            </a:r>
            <a:r>
              <a:rPr lang="zh-CN" altLang="en-US" sz="2400" dirty="0"/>
              <a:t>个人的话是真话的分支结构</a:t>
            </a:r>
          </a:p>
          <a:p>
            <a:pPr marL="838200" lvl="1" indent="-381000">
              <a:lnSpc>
                <a:spcPct val="90000"/>
              </a:lnSpc>
              <a:spcBef>
                <a:spcPct val="0"/>
              </a:spcBef>
              <a:buFontTx/>
              <a:buNone/>
            </a:pPr>
            <a:endParaRPr lang="en-US" altLang="zh-CN" sz="2000" b="1" dirty="0">
              <a:solidFill>
                <a:srgbClr val="FFFF00"/>
              </a:solidFill>
              <a:highlight>
                <a:srgbClr val="0099FF"/>
              </a:highlight>
              <a:ea typeface="黑体" panose="02010609060101010101" pitchFamily="49" charset="-122"/>
            </a:endParaRPr>
          </a:p>
          <a:p>
            <a:pPr marL="838200" lvl="1" indent="-381000">
              <a:lnSpc>
                <a:spcPct val="90000"/>
              </a:lnSpc>
              <a:spcBef>
                <a:spcPct val="0"/>
              </a:spcBef>
              <a:buFontTx/>
              <a:buNone/>
            </a:pPr>
            <a:endParaRPr lang="en-US" altLang="zh-CN" sz="2000" b="1" dirty="0">
              <a:solidFill>
                <a:srgbClr val="FFFF00"/>
              </a:solidFill>
              <a:ea typeface="黑体" panose="02010609060101010101" pitchFamily="49" charset="-122"/>
            </a:endParaRPr>
          </a:p>
          <a:p>
            <a:pPr marL="838200" lvl="1" indent="-381000">
              <a:lnSpc>
                <a:spcPct val="90000"/>
              </a:lnSpc>
              <a:spcBef>
                <a:spcPct val="0"/>
              </a:spcBef>
              <a:buFontTx/>
              <a:buNone/>
            </a:pPr>
            <a:endParaRPr lang="en-US" altLang="zh-CN" sz="2000" b="1" dirty="0">
              <a:solidFill>
                <a:srgbClr val="FFFF00"/>
              </a:solidFill>
              <a:ea typeface="黑体" panose="02010609060101010101" pitchFamily="49" charset="-122"/>
            </a:endParaRPr>
          </a:p>
          <a:p>
            <a:pPr marL="838200" lvl="1" indent="-381000">
              <a:lnSpc>
                <a:spcPct val="90000"/>
              </a:lnSpc>
              <a:spcBef>
                <a:spcPct val="0"/>
              </a:spcBef>
              <a:buFontTx/>
              <a:buNone/>
            </a:pPr>
            <a:endParaRPr lang="en-US" altLang="zh-CN" sz="2000" b="1" dirty="0">
              <a:solidFill>
                <a:srgbClr val="FFFF00"/>
              </a:solidFill>
              <a:ea typeface="黑体" panose="02010609060101010101" pitchFamily="49" charset="-122"/>
            </a:endParaRPr>
          </a:p>
          <a:p>
            <a:pPr marL="838200" lvl="1" indent="-381000">
              <a:lnSpc>
                <a:spcPct val="90000"/>
              </a:lnSpc>
              <a:spcBef>
                <a:spcPct val="0"/>
              </a:spcBef>
              <a:buFontTx/>
              <a:buNone/>
            </a:pPr>
            <a:endParaRPr lang="en-US" altLang="zh-CN" sz="2000" b="1" dirty="0">
              <a:solidFill>
                <a:srgbClr val="FFFF00"/>
              </a:solidFill>
              <a:ea typeface="黑体" panose="02010609060101010101" pitchFamily="49" charset="-122"/>
            </a:endParaRPr>
          </a:p>
          <a:p>
            <a:pPr marL="457200" indent="-457200">
              <a:lnSpc>
                <a:spcPct val="90000"/>
              </a:lnSpc>
            </a:pPr>
            <a:r>
              <a:rPr lang="zh-CN" altLang="en-US" sz="2400" dirty="0"/>
              <a:t>如果</a:t>
            </a:r>
            <a:r>
              <a:rPr lang="en-US" altLang="zh-CN" sz="2400" dirty="0"/>
              <a:t>sum</a:t>
            </a:r>
            <a:r>
              <a:rPr lang="zh-CN" altLang="en-US" sz="2400" dirty="0"/>
              <a:t>真的为 </a:t>
            </a:r>
            <a:r>
              <a:rPr lang="en-US" altLang="zh-CN" sz="2400" dirty="0"/>
              <a:t>3 </a:t>
            </a:r>
            <a:r>
              <a:rPr lang="zh-CN" altLang="en-US" sz="2400" dirty="0"/>
              <a:t>时，做下面两件事</a:t>
            </a:r>
          </a:p>
          <a:p>
            <a:pPr marL="838200" lvl="1" indent="-381000">
              <a:lnSpc>
                <a:spcPct val="90000"/>
              </a:lnSpc>
              <a:buFontTx/>
              <a:buAutoNum type="arabicPeriod"/>
            </a:pPr>
            <a:r>
              <a:rPr lang="zh-CN" altLang="en-US" sz="2000" b="1" dirty="0"/>
              <a:t>输出做好事的人；</a:t>
            </a:r>
          </a:p>
          <a:p>
            <a:pPr marL="838200" lvl="1" indent="-381000">
              <a:lnSpc>
                <a:spcPct val="90000"/>
              </a:lnSpc>
              <a:buFontTx/>
              <a:buAutoNum type="arabicPeriod"/>
            </a:pPr>
            <a:r>
              <a:rPr lang="zh-CN" altLang="en-US" sz="2000" b="1" dirty="0"/>
              <a:t>将本题的有解标志置为 </a:t>
            </a:r>
            <a:r>
              <a:rPr lang="en-US" altLang="zh-CN" sz="2000" b="1" dirty="0"/>
              <a:t>1</a:t>
            </a:r>
            <a:r>
              <a:rPr lang="zh-CN" altLang="en-US" sz="2000" b="1" dirty="0"/>
              <a:t>。</a:t>
            </a:r>
          </a:p>
          <a:p>
            <a:pPr marL="457200" indent="-457200">
              <a:lnSpc>
                <a:spcPct val="90000"/>
              </a:lnSpc>
            </a:pPr>
            <a:r>
              <a:rPr lang="zh-CN" altLang="en-US" sz="2400" dirty="0"/>
              <a:t>其中</a:t>
            </a:r>
            <a:r>
              <a:rPr lang="en-US" altLang="zh-CN" sz="2400" dirty="0"/>
              <a:t>(sum==3)</a:t>
            </a:r>
            <a:r>
              <a:rPr lang="zh-CN" altLang="en-US" sz="2400" dirty="0"/>
              <a:t>为条件判断语句中的条件，根据其真假使程序分支。</a:t>
            </a:r>
          </a:p>
        </p:txBody>
      </p:sp>
      <p:sp>
        <p:nvSpPr>
          <p:cNvPr id="2" name="Rectangle 1">
            <a:extLst>
              <a:ext uri="{FF2B5EF4-FFF2-40B4-BE49-F238E27FC236}">
                <a16:creationId xmlns:a16="http://schemas.microsoft.com/office/drawing/2014/main" id="{D073DBBB-4CBB-4614-BD43-8185D14EF77A}"/>
              </a:ext>
            </a:extLst>
          </p:cNvPr>
          <p:cNvSpPr/>
          <p:nvPr/>
        </p:nvSpPr>
        <p:spPr>
          <a:xfrm>
            <a:off x="2051720" y="2780928"/>
            <a:ext cx="6102424"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if (sum == 3)</a:t>
            </a:r>
          </a:p>
          <a:p>
            <a:r>
              <a:rPr lang="en-US" dirty="0"/>
              <a:t>{</a:t>
            </a:r>
          </a:p>
          <a:p>
            <a:r>
              <a:rPr lang="en-US" dirty="0"/>
              <a:t>	</a:t>
            </a:r>
            <a:r>
              <a:rPr lang="en-US" dirty="0" err="1"/>
              <a:t>cout</a:t>
            </a:r>
            <a:r>
              <a:rPr lang="en-US" dirty="0"/>
              <a:t> &lt;&lt; "This man is " &lt;&lt; char(64+k) &lt;&lt; </a:t>
            </a:r>
            <a:r>
              <a:rPr lang="en-US" dirty="0" err="1"/>
              <a:t>endl</a:t>
            </a:r>
            <a:r>
              <a:rPr lang="en-US" dirty="0"/>
              <a:t>;</a:t>
            </a:r>
          </a:p>
          <a:p>
            <a:r>
              <a:rPr lang="en-US" dirty="0"/>
              <a:t>	g=1;</a:t>
            </a:r>
          </a:p>
          <a:p>
            <a:r>
              <a:rPr lang="en-US" dirty="0"/>
              <a:t>}</a:t>
            </a:r>
          </a:p>
        </p:txBody>
      </p:sp>
    </p:spTree>
    <p:extLst>
      <p:ext uri="{BB962C8B-B14F-4D97-AF65-F5344CB8AC3E}">
        <p14:creationId xmlns:p14="http://schemas.microsoft.com/office/powerpoint/2010/main" val="3013710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4483">
                                            <p:txEl>
                                              <p:pRg st="6" end="6"/>
                                            </p:txEl>
                                          </p:spTgt>
                                        </p:tgtEl>
                                        <p:attrNameLst>
                                          <p:attrName>style.visibility</p:attrName>
                                        </p:attrNameLst>
                                      </p:cBhvr>
                                      <p:to>
                                        <p:strVal val="visible"/>
                                      </p:to>
                                    </p:set>
                                    <p:animEffect transition="in" filter="box(in)">
                                      <p:cBhvr>
                                        <p:cTn id="7" dur="500"/>
                                        <p:tgtEl>
                                          <p:spTgt spid="404483">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4483">
                                            <p:txEl>
                                              <p:pRg st="7" end="7"/>
                                            </p:txEl>
                                          </p:spTgt>
                                        </p:tgtEl>
                                        <p:attrNameLst>
                                          <p:attrName>style.visibility</p:attrName>
                                        </p:attrNameLst>
                                      </p:cBhvr>
                                      <p:to>
                                        <p:strVal val="visible"/>
                                      </p:to>
                                    </p:set>
                                    <p:animEffect transition="in" filter="box(in)">
                                      <p:cBhvr>
                                        <p:cTn id="10" dur="500"/>
                                        <p:tgtEl>
                                          <p:spTgt spid="404483">
                                            <p:txEl>
                                              <p:pRg st="7" end="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04483">
                                            <p:txEl>
                                              <p:pRg st="8" end="8"/>
                                            </p:txEl>
                                          </p:spTgt>
                                        </p:tgtEl>
                                        <p:attrNameLst>
                                          <p:attrName>style.visibility</p:attrName>
                                        </p:attrNameLst>
                                      </p:cBhvr>
                                      <p:to>
                                        <p:strVal val="visible"/>
                                      </p:to>
                                    </p:set>
                                    <p:animEffect transition="in" filter="box(in)">
                                      <p:cBhvr>
                                        <p:cTn id="13" dur="500"/>
                                        <p:tgtEl>
                                          <p:spTgt spid="404483">
                                            <p:txEl>
                                              <p:pRg st="8" end="8"/>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04483">
                                            <p:txEl>
                                              <p:pRg st="9" end="9"/>
                                            </p:txEl>
                                          </p:spTgt>
                                        </p:tgtEl>
                                        <p:attrNameLst>
                                          <p:attrName>style.visibility</p:attrName>
                                        </p:attrNameLst>
                                      </p:cBhvr>
                                      <p:to>
                                        <p:strVal val="visible"/>
                                      </p:to>
                                    </p:set>
                                    <p:anim calcmode="lin" valueType="num">
                                      <p:cBhvr additive="base">
                                        <p:cTn id="18" dur="500" fill="hold"/>
                                        <p:tgtEl>
                                          <p:spTgt spid="404483">
                                            <p:txEl>
                                              <p:pRg st="9" end="9"/>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0448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F8927"/>
        </a:solidFill>
        <a:effectLst/>
      </p:bgPr>
    </p:bg>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5B5997EC-4769-4C6A-851E-CFCA0134DE25}"/>
              </a:ext>
            </a:extLst>
          </p:cNvPr>
          <p:cNvSpPr>
            <a:spLocks noGrp="1"/>
          </p:cNvSpPr>
          <p:nvPr>
            <p:ph type="sldNum" sz="quarter" idx="12"/>
          </p:nvPr>
        </p:nvSpPr>
        <p:spPr/>
        <p:txBody>
          <a:bodyPr/>
          <a:lstStyle/>
          <a:p>
            <a:fld id="{4221DE13-F794-4DA7-935B-08B5FE30E6C2}" type="slidenum">
              <a:rPr lang="zh-CN" altLang="en-US"/>
              <a:pPr/>
              <a:t>34</a:t>
            </a:fld>
            <a:endParaRPr lang="en-US" altLang="zh-CN"/>
          </a:p>
        </p:txBody>
      </p:sp>
      <p:sp>
        <p:nvSpPr>
          <p:cNvPr id="405506" name="Rectangle 2">
            <a:extLst>
              <a:ext uri="{FF2B5EF4-FFF2-40B4-BE49-F238E27FC236}">
                <a16:creationId xmlns:a16="http://schemas.microsoft.com/office/drawing/2014/main" id="{65ACA51C-B759-4F0D-BB1E-9599FCCEAD84}"/>
              </a:ext>
            </a:extLst>
          </p:cNvPr>
          <p:cNvSpPr>
            <a:spLocks noGrp="1" noChangeArrowheads="1"/>
          </p:cNvSpPr>
          <p:nvPr>
            <p:ph type="title" idx="4294967295"/>
          </p:nvPr>
        </p:nvSpPr>
        <p:spPr>
          <a:xfrm>
            <a:off x="1600200" y="304800"/>
            <a:ext cx="7543800" cy="1431925"/>
          </a:xfrm>
        </p:spPr>
        <p:txBody>
          <a:bodyPr/>
          <a:lstStyle/>
          <a:p>
            <a:r>
              <a:rPr lang="zh-CN" altLang="en-US" b="0">
                <a:latin typeface="黑体" panose="02010609060101010101" pitchFamily="49" charset="-122"/>
                <a:ea typeface="黑体" panose="02010609060101010101" pitchFamily="49" charset="-122"/>
              </a:rPr>
              <a:t>分支程序的</a:t>
            </a:r>
            <a:r>
              <a:rPr lang="en-US" altLang="zh-CN" b="0">
                <a:latin typeface="黑体" panose="02010609060101010101" pitchFamily="49" charset="-122"/>
                <a:ea typeface="黑体" panose="02010609060101010101" pitchFamily="49" charset="-122"/>
              </a:rPr>
              <a:t>NS</a:t>
            </a:r>
            <a:r>
              <a:rPr lang="zh-CN" altLang="en-US" b="0">
                <a:latin typeface="黑体" panose="02010609060101010101" pitchFamily="49" charset="-122"/>
                <a:ea typeface="黑体" panose="02010609060101010101" pitchFamily="49" charset="-122"/>
              </a:rPr>
              <a:t>流程图</a:t>
            </a:r>
          </a:p>
        </p:txBody>
      </p:sp>
      <p:graphicFrame>
        <p:nvGraphicFramePr>
          <p:cNvPr id="405508" name="Object 4">
            <a:extLst>
              <a:ext uri="{FF2B5EF4-FFF2-40B4-BE49-F238E27FC236}">
                <a16:creationId xmlns:a16="http://schemas.microsoft.com/office/drawing/2014/main" id="{853272E0-900A-4B04-A8A6-62CE419FE44A}"/>
              </a:ext>
            </a:extLst>
          </p:cNvPr>
          <p:cNvGraphicFramePr>
            <a:graphicFrameLocks noChangeAspect="1"/>
          </p:cNvGraphicFramePr>
          <p:nvPr/>
        </p:nvGraphicFramePr>
        <p:xfrm>
          <a:off x="1835150" y="2546350"/>
          <a:ext cx="5329238" cy="2647950"/>
        </p:xfrm>
        <a:graphic>
          <a:graphicData uri="http://schemas.openxmlformats.org/presentationml/2006/ole">
            <mc:AlternateContent xmlns:mc="http://schemas.openxmlformats.org/markup-compatibility/2006">
              <mc:Choice xmlns:v="urn:schemas-microsoft-com:vml" Requires="v">
                <p:oleObj spid="_x0000_s10345" name="Picture" r:id="rId3" imgW="3219480" imgH="1600200" progId="Word.Picture.8">
                  <p:embed/>
                </p:oleObj>
              </mc:Choice>
              <mc:Fallback>
                <p:oleObj name="Picture" r:id="rId3" imgW="3219480" imgH="1600200" progId="Word.Picture.8">
                  <p:embed/>
                  <p:pic>
                    <p:nvPicPr>
                      <p:cNvPr id="405508" name="Object 4">
                        <a:extLst>
                          <a:ext uri="{FF2B5EF4-FFF2-40B4-BE49-F238E27FC236}">
                            <a16:creationId xmlns:a16="http://schemas.microsoft.com/office/drawing/2014/main" id="{853272E0-900A-4B04-A8A6-62CE419FE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546350"/>
                        <a:ext cx="5329238" cy="2647950"/>
                      </a:xfrm>
                      <a:prstGeom prst="rect">
                        <a:avLst/>
                      </a:prstGeom>
                      <a:noFill/>
                      <a:ln>
                        <a:noFill/>
                      </a:ln>
                      <a:effectLst/>
                      <a:extLst>
                        <a:ext uri="{909E8E84-426E-40DD-AFC4-6F175D3DCCD1}">
                          <a14:hiddenFill xmlns:a14="http://schemas.microsoft.com/office/drawing/2010/main">
                            <a:solidFill>
                              <a:schemeClr val="tx1">
                                <a:alpha val="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5509" name="Rectangle 5">
            <a:extLst>
              <a:ext uri="{FF2B5EF4-FFF2-40B4-BE49-F238E27FC236}">
                <a16:creationId xmlns:a16="http://schemas.microsoft.com/office/drawing/2014/main" id="{86FDAF19-BA65-4B68-AF90-3F576DF2685B}"/>
              </a:ext>
            </a:extLst>
          </p:cNvPr>
          <p:cNvSpPr>
            <a:spLocks noChangeArrowheads="1"/>
          </p:cNvSpPr>
          <p:nvPr/>
        </p:nvSpPr>
        <p:spPr bwMode="auto">
          <a:xfrm>
            <a:off x="2411413" y="5589588"/>
            <a:ext cx="410368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zh-CN" altLang="en-US" sz="2800" b="0">
                <a:ea typeface="黑体" panose="02010609060101010101" pitchFamily="49" charset="-122"/>
              </a:rPr>
              <a:t>图</a:t>
            </a:r>
            <a:r>
              <a:rPr lang="en-US" altLang="zh-CN" sz="2800" b="0">
                <a:ea typeface="黑体" panose="02010609060101010101" pitchFamily="49" charset="-122"/>
              </a:rPr>
              <a:t>4.4 </a:t>
            </a:r>
            <a:r>
              <a:rPr lang="zh-CN" altLang="en-US" sz="2800" b="0">
                <a:ea typeface="黑体" panose="02010609060101010101" pitchFamily="49" charset="-122"/>
              </a:rPr>
              <a:t>分支结构程序框图</a:t>
            </a:r>
          </a:p>
        </p:txBody>
      </p:sp>
    </p:spTree>
    <p:extLst>
      <p:ext uri="{BB962C8B-B14F-4D97-AF65-F5344CB8AC3E}">
        <p14:creationId xmlns:p14="http://schemas.microsoft.com/office/powerpoint/2010/main" val="4215367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99C7081-EB75-45EC-A6BD-DB11A15372C3}"/>
              </a:ext>
            </a:extLst>
          </p:cNvPr>
          <p:cNvSpPr>
            <a:spLocks noGrp="1"/>
          </p:cNvSpPr>
          <p:nvPr>
            <p:ph type="sldNum" sz="quarter" idx="12"/>
          </p:nvPr>
        </p:nvSpPr>
        <p:spPr/>
        <p:txBody>
          <a:bodyPr/>
          <a:lstStyle/>
          <a:p>
            <a:fld id="{995812B3-8824-44FC-8913-2AEAD0A0A3A6}" type="slidenum">
              <a:rPr lang="zh-CN" altLang="en-US"/>
              <a:pPr/>
              <a:t>35</a:t>
            </a:fld>
            <a:endParaRPr lang="en-US" altLang="zh-CN"/>
          </a:p>
        </p:txBody>
      </p:sp>
      <p:sp>
        <p:nvSpPr>
          <p:cNvPr id="406530" name="Rectangle 2">
            <a:extLst>
              <a:ext uri="{FF2B5EF4-FFF2-40B4-BE49-F238E27FC236}">
                <a16:creationId xmlns:a16="http://schemas.microsoft.com/office/drawing/2014/main" id="{4AC07CBE-E30E-4C38-81BF-D86DE981CA91}"/>
              </a:ext>
            </a:extLst>
          </p:cNvPr>
          <p:cNvSpPr>
            <a:spLocks noGrp="1" noChangeArrowheads="1"/>
          </p:cNvSpPr>
          <p:nvPr>
            <p:ph type="title"/>
          </p:nvPr>
        </p:nvSpPr>
        <p:spPr/>
        <p:txBody>
          <a:bodyPr/>
          <a:lstStyle/>
          <a:p>
            <a:r>
              <a:rPr lang="en-US" altLang="zh-CN" dirty="0"/>
              <a:t>If </a:t>
            </a:r>
            <a:r>
              <a:rPr lang="zh-CN" altLang="en-US" dirty="0"/>
              <a:t>语句的格式</a:t>
            </a:r>
          </a:p>
        </p:txBody>
      </p:sp>
      <p:sp>
        <p:nvSpPr>
          <p:cNvPr id="406531" name="Rectangle 3">
            <a:extLst>
              <a:ext uri="{FF2B5EF4-FFF2-40B4-BE49-F238E27FC236}">
                <a16:creationId xmlns:a16="http://schemas.microsoft.com/office/drawing/2014/main" id="{4C6DC7E8-094C-4CBA-9273-FE02485995AD}"/>
              </a:ext>
            </a:extLst>
          </p:cNvPr>
          <p:cNvSpPr>
            <a:spLocks noGrp="1" noChangeArrowheads="1"/>
          </p:cNvSpPr>
          <p:nvPr>
            <p:ph type="body" idx="1"/>
          </p:nvPr>
        </p:nvSpPr>
        <p:spPr/>
        <p:txBody>
          <a:bodyPr>
            <a:normAutofit fontScale="92500" lnSpcReduction="10000"/>
          </a:bodyPr>
          <a:lstStyle/>
          <a:p>
            <a:pPr>
              <a:lnSpc>
                <a:spcPct val="80000"/>
              </a:lnSpc>
            </a:pPr>
            <a:r>
              <a:rPr lang="zh-CN" altLang="en-US" sz="2400" dirty="0"/>
              <a:t>情况</a:t>
            </a:r>
            <a:r>
              <a:rPr lang="en-US" altLang="zh-CN" sz="2400" dirty="0"/>
              <a:t>1</a:t>
            </a:r>
            <a:r>
              <a:rPr lang="zh-CN" altLang="en-US" sz="2400" dirty="0"/>
              <a:t>：</a:t>
            </a:r>
          </a:p>
          <a:p>
            <a:pPr lvl="1">
              <a:lnSpc>
                <a:spcPct val="80000"/>
              </a:lnSpc>
              <a:buFontTx/>
              <a:buNone/>
            </a:pPr>
            <a:r>
              <a:rPr lang="en-US" altLang="en-US" sz="2400" b="1" dirty="0">
                <a:solidFill>
                  <a:srgbClr val="4F8927"/>
                </a:solidFill>
              </a:rPr>
              <a:t>if   ( </a:t>
            </a:r>
            <a:r>
              <a:rPr lang="en-US" altLang="en-US" sz="2400" b="1" dirty="0" err="1">
                <a:solidFill>
                  <a:srgbClr val="4F8927"/>
                </a:solidFill>
              </a:rPr>
              <a:t>表达式</a:t>
            </a:r>
            <a:r>
              <a:rPr lang="en-US" altLang="en-US" sz="2400" b="1" dirty="0">
                <a:solidFill>
                  <a:srgbClr val="4F8927"/>
                </a:solidFill>
              </a:rPr>
              <a:t> )  </a:t>
            </a:r>
            <a:endParaRPr lang="en-US" altLang="zh-CN" sz="2400" b="1" dirty="0">
              <a:solidFill>
                <a:srgbClr val="4F8927"/>
              </a:solidFill>
            </a:endParaRPr>
          </a:p>
          <a:p>
            <a:pPr lvl="1">
              <a:lnSpc>
                <a:spcPct val="80000"/>
              </a:lnSpc>
              <a:buFontTx/>
              <a:buNone/>
            </a:pPr>
            <a:r>
              <a:rPr lang="en-US" altLang="zh-CN" sz="2400" b="1" dirty="0">
                <a:solidFill>
                  <a:srgbClr val="4F8927"/>
                </a:solidFill>
              </a:rPr>
              <a:t>	</a:t>
            </a:r>
            <a:r>
              <a:rPr lang="en-US" altLang="en-US" sz="2400" b="1" dirty="0" err="1">
                <a:solidFill>
                  <a:srgbClr val="4F8927"/>
                </a:solidFill>
              </a:rPr>
              <a:t>语句</a:t>
            </a:r>
            <a:r>
              <a:rPr lang="en-US" altLang="en-US" sz="2400" b="1" dirty="0">
                <a:solidFill>
                  <a:srgbClr val="4F8927"/>
                </a:solidFill>
              </a:rPr>
              <a:t> 1；</a:t>
            </a:r>
            <a:endParaRPr lang="en-US" altLang="zh-CN" sz="2400" b="1" dirty="0">
              <a:solidFill>
                <a:srgbClr val="4F8927"/>
              </a:solidFill>
            </a:endParaRPr>
          </a:p>
          <a:p>
            <a:pPr lvl="1">
              <a:lnSpc>
                <a:spcPct val="80000"/>
              </a:lnSpc>
              <a:buFontTx/>
              <a:buNone/>
            </a:pPr>
            <a:r>
              <a:rPr lang="zh-CN" altLang="en-US" sz="2400" b="1" dirty="0">
                <a:ea typeface="黑体" panose="02010609060101010101" pitchFamily="49" charset="-122"/>
              </a:rPr>
              <a:t>如果表达式为真，执行语句 1；否则什么都不做</a:t>
            </a:r>
            <a:r>
              <a:rPr lang="en-US" altLang="zh-CN" sz="2400" b="1" dirty="0">
                <a:ea typeface="黑体" panose="02010609060101010101" pitchFamily="49" charset="-122"/>
              </a:rPr>
              <a:t>.</a:t>
            </a:r>
            <a:endParaRPr lang="zh-CN" altLang="en-US" sz="2400" dirty="0"/>
          </a:p>
          <a:p>
            <a:pPr>
              <a:lnSpc>
                <a:spcPct val="80000"/>
              </a:lnSpc>
            </a:pPr>
            <a:endParaRPr lang="zh-CN" altLang="en-US" sz="2400" dirty="0"/>
          </a:p>
          <a:p>
            <a:pPr>
              <a:lnSpc>
                <a:spcPct val="80000"/>
              </a:lnSpc>
            </a:pPr>
            <a:r>
              <a:rPr lang="zh-CN" altLang="en-US" sz="2400" dirty="0"/>
              <a:t>情况</a:t>
            </a:r>
            <a:r>
              <a:rPr lang="en-US" altLang="zh-CN" sz="2400" dirty="0"/>
              <a:t>2</a:t>
            </a:r>
            <a:r>
              <a:rPr lang="zh-CN" altLang="en-US" sz="2400" dirty="0"/>
              <a:t>：</a:t>
            </a:r>
          </a:p>
          <a:p>
            <a:pPr>
              <a:lnSpc>
                <a:spcPct val="80000"/>
              </a:lnSpc>
              <a:buFont typeface="Wingdings" panose="05000000000000000000" pitchFamily="2" charset="2"/>
              <a:buNone/>
            </a:pPr>
            <a:r>
              <a:rPr lang="en-US" altLang="zh-CN" sz="2400" dirty="0"/>
              <a:t>	</a:t>
            </a:r>
            <a:r>
              <a:rPr lang="en-US" altLang="zh-CN" sz="2400" b="1" dirty="0">
                <a:solidFill>
                  <a:srgbClr val="4F8927"/>
                </a:solidFill>
              </a:rPr>
              <a:t>if ( </a:t>
            </a:r>
            <a:r>
              <a:rPr lang="zh-CN" altLang="en-US" sz="2400" b="1" dirty="0">
                <a:solidFill>
                  <a:srgbClr val="4F8927"/>
                </a:solidFill>
              </a:rPr>
              <a:t>表达式 </a:t>
            </a:r>
            <a:r>
              <a:rPr lang="en-US" altLang="zh-CN" sz="2400" b="1" dirty="0">
                <a:solidFill>
                  <a:srgbClr val="4F8927"/>
                </a:solidFill>
              </a:rPr>
              <a:t>)</a:t>
            </a:r>
          </a:p>
          <a:p>
            <a:pPr>
              <a:lnSpc>
                <a:spcPct val="80000"/>
              </a:lnSpc>
              <a:buFont typeface="Wingdings" panose="05000000000000000000" pitchFamily="2" charset="2"/>
              <a:buNone/>
            </a:pPr>
            <a:r>
              <a:rPr lang="en-US" altLang="zh-CN" sz="2400" b="1" dirty="0">
                <a:solidFill>
                  <a:srgbClr val="4F8927"/>
                </a:solidFill>
              </a:rPr>
              <a:t>	{</a:t>
            </a:r>
          </a:p>
          <a:p>
            <a:pPr>
              <a:lnSpc>
                <a:spcPct val="80000"/>
              </a:lnSpc>
              <a:buFont typeface="Wingdings" panose="05000000000000000000" pitchFamily="2" charset="2"/>
              <a:buNone/>
            </a:pPr>
            <a:r>
              <a:rPr lang="en-US" altLang="zh-CN" sz="2400" b="1" dirty="0">
                <a:solidFill>
                  <a:srgbClr val="4F8927"/>
                </a:solidFill>
              </a:rPr>
              <a:t>		</a:t>
            </a:r>
            <a:r>
              <a:rPr lang="zh-CN" altLang="en-US" sz="2400" b="1" dirty="0">
                <a:solidFill>
                  <a:srgbClr val="4F8927"/>
                </a:solidFill>
              </a:rPr>
              <a:t>语句块 </a:t>
            </a:r>
            <a:r>
              <a:rPr lang="en-US" altLang="zh-CN" sz="2400" b="1" dirty="0">
                <a:solidFill>
                  <a:srgbClr val="4F8927"/>
                </a:solidFill>
              </a:rPr>
              <a:t>1</a:t>
            </a:r>
            <a:r>
              <a:rPr lang="zh-CN" altLang="en-US" sz="2400" b="1" dirty="0">
                <a:solidFill>
                  <a:srgbClr val="4F8927"/>
                </a:solidFill>
              </a:rPr>
              <a:t>；</a:t>
            </a:r>
          </a:p>
          <a:p>
            <a:pPr>
              <a:lnSpc>
                <a:spcPct val="80000"/>
              </a:lnSpc>
              <a:buFont typeface="Wingdings" panose="05000000000000000000" pitchFamily="2" charset="2"/>
              <a:buNone/>
            </a:pPr>
            <a:r>
              <a:rPr lang="en-US" altLang="zh-CN" sz="2400" b="1" dirty="0">
                <a:solidFill>
                  <a:srgbClr val="4F8927"/>
                </a:solidFill>
              </a:rPr>
              <a:t>	}</a:t>
            </a:r>
          </a:p>
          <a:p>
            <a:pPr>
              <a:lnSpc>
                <a:spcPct val="80000"/>
              </a:lnSpc>
              <a:buFont typeface="Wingdings" panose="05000000000000000000" pitchFamily="2" charset="2"/>
              <a:buNone/>
            </a:pPr>
            <a:r>
              <a:rPr lang="en-US" altLang="zh-CN" sz="2400" dirty="0">
                <a:solidFill>
                  <a:srgbClr val="FFFF00"/>
                </a:solidFill>
              </a:rPr>
              <a:t>	</a:t>
            </a:r>
            <a:r>
              <a:rPr lang="zh-CN" altLang="en-US" sz="2400" dirty="0">
                <a:ea typeface="黑体" panose="02010609060101010101" pitchFamily="49" charset="-122"/>
              </a:rPr>
              <a:t>如果表达式为真，执行语句块 1；否则什么都不做</a:t>
            </a:r>
            <a:r>
              <a:rPr lang="en-US" altLang="zh-CN" sz="2400" dirty="0">
                <a:ea typeface="黑体" panose="02010609060101010101" pitchFamily="49" charset="-122"/>
              </a:rPr>
              <a:t>.</a:t>
            </a:r>
            <a:endParaRPr lang="zh-CN" altLang="en-US" sz="2400" dirty="0"/>
          </a:p>
          <a:p>
            <a:pPr>
              <a:lnSpc>
                <a:spcPct val="80000"/>
              </a:lnSpc>
              <a:buFont typeface="Wingdings" panose="05000000000000000000" pitchFamily="2" charset="2"/>
              <a:buNone/>
            </a:pPr>
            <a:endParaRPr lang="en-US" altLang="zh-CN" sz="2400" dirty="0">
              <a:solidFill>
                <a:srgbClr val="FFFF00"/>
              </a:solidFill>
            </a:endParaRPr>
          </a:p>
        </p:txBody>
      </p:sp>
    </p:spTree>
    <p:extLst>
      <p:ext uri="{BB962C8B-B14F-4D97-AF65-F5344CB8AC3E}">
        <p14:creationId xmlns:p14="http://schemas.microsoft.com/office/powerpoint/2010/main" val="2513609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571CCDA2-B2B5-4E9A-A997-3CE03AF0F54B}"/>
              </a:ext>
            </a:extLst>
          </p:cNvPr>
          <p:cNvSpPr>
            <a:spLocks noGrp="1"/>
          </p:cNvSpPr>
          <p:nvPr>
            <p:ph type="sldNum" sz="quarter" idx="12"/>
          </p:nvPr>
        </p:nvSpPr>
        <p:spPr/>
        <p:txBody>
          <a:bodyPr/>
          <a:lstStyle/>
          <a:p>
            <a:fld id="{33D054A6-9087-483E-A1E1-1A8A8382D280}" type="slidenum">
              <a:rPr lang="zh-CN" altLang="en-US"/>
              <a:pPr/>
              <a:t>36</a:t>
            </a:fld>
            <a:endParaRPr lang="en-US" altLang="zh-CN"/>
          </a:p>
        </p:txBody>
      </p:sp>
      <p:sp>
        <p:nvSpPr>
          <p:cNvPr id="407555" name="Rectangle 3">
            <a:extLst>
              <a:ext uri="{FF2B5EF4-FFF2-40B4-BE49-F238E27FC236}">
                <a16:creationId xmlns:a16="http://schemas.microsoft.com/office/drawing/2014/main" id="{355EEF10-3E0F-4A9F-AA7B-08065CD99696}"/>
              </a:ext>
            </a:extLst>
          </p:cNvPr>
          <p:cNvSpPr>
            <a:spLocks noGrp="1" noChangeArrowheads="1"/>
          </p:cNvSpPr>
          <p:nvPr>
            <p:ph type="body" idx="1"/>
          </p:nvPr>
        </p:nvSpPr>
        <p:spPr>
          <a:xfrm>
            <a:off x="1066800" y="620713"/>
            <a:ext cx="7543800" cy="6237287"/>
          </a:xfrm>
        </p:spPr>
        <p:txBody>
          <a:bodyPr/>
          <a:lstStyle/>
          <a:p>
            <a:pPr>
              <a:lnSpc>
                <a:spcPct val="80000"/>
              </a:lnSpc>
            </a:pPr>
            <a:r>
              <a:rPr lang="zh-CN" altLang="en-US" sz="2800" dirty="0"/>
              <a:t>情况</a:t>
            </a:r>
            <a:r>
              <a:rPr lang="en-US" altLang="zh-CN" sz="2800" dirty="0"/>
              <a:t>3</a:t>
            </a:r>
            <a:r>
              <a:rPr lang="zh-CN" altLang="en-US" sz="2800" dirty="0"/>
              <a:t>：</a:t>
            </a:r>
          </a:p>
          <a:p>
            <a:pPr lvl="3">
              <a:lnSpc>
                <a:spcPct val="80000"/>
              </a:lnSpc>
              <a:buFontTx/>
              <a:buNone/>
            </a:pPr>
            <a:r>
              <a:rPr lang="en-US" altLang="zh-CN" sz="1600" b="1" dirty="0">
                <a:solidFill>
                  <a:srgbClr val="4F8927"/>
                </a:solidFill>
              </a:rPr>
              <a:t>	</a:t>
            </a:r>
            <a:r>
              <a:rPr lang="en-US" altLang="zh-CN" sz="2400" b="1" dirty="0">
                <a:solidFill>
                  <a:srgbClr val="4F8927"/>
                </a:solidFill>
              </a:rPr>
              <a:t>if ( </a:t>
            </a:r>
            <a:r>
              <a:rPr lang="zh-CN" altLang="en-US" sz="2400" b="1" dirty="0">
                <a:solidFill>
                  <a:srgbClr val="4F8927"/>
                </a:solidFill>
              </a:rPr>
              <a:t>表达式 </a:t>
            </a:r>
            <a:r>
              <a:rPr lang="en-US" altLang="zh-CN" sz="2400" b="1" dirty="0">
                <a:solidFill>
                  <a:srgbClr val="4F8927"/>
                </a:solidFill>
              </a:rPr>
              <a:t>) </a:t>
            </a:r>
          </a:p>
          <a:p>
            <a:pPr lvl="4">
              <a:lnSpc>
                <a:spcPct val="80000"/>
              </a:lnSpc>
              <a:buFont typeface="Wingdings" panose="05000000000000000000" pitchFamily="2" charset="2"/>
              <a:buNone/>
            </a:pPr>
            <a:r>
              <a:rPr lang="zh-CN" altLang="en-US" sz="2400" b="1" dirty="0">
                <a:solidFill>
                  <a:srgbClr val="4F8927"/>
                </a:solidFill>
              </a:rPr>
              <a:t>	语句 </a:t>
            </a:r>
            <a:r>
              <a:rPr lang="en-US" altLang="zh-CN" sz="2400" b="1" dirty="0">
                <a:solidFill>
                  <a:srgbClr val="4F8927"/>
                </a:solidFill>
              </a:rPr>
              <a:t>1</a:t>
            </a:r>
            <a:r>
              <a:rPr lang="zh-CN" altLang="en-US" sz="2400" b="1" dirty="0">
                <a:solidFill>
                  <a:srgbClr val="4F8927"/>
                </a:solidFill>
              </a:rPr>
              <a:t>；</a:t>
            </a:r>
          </a:p>
          <a:p>
            <a:pPr lvl="3">
              <a:lnSpc>
                <a:spcPct val="80000"/>
              </a:lnSpc>
              <a:buFontTx/>
              <a:buNone/>
            </a:pPr>
            <a:r>
              <a:rPr lang="en-US" altLang="zh-CN" sz="2400" b="1" dirty="0">
                <a:solidFill>
                  <a:srgbClr val="4F8927"/>
                </a:solidFill>
              </a:rPr>
              <a:t>	else</a:t>
            </a:r>
          </a:p>
          <a:p>
            <a:pPr lvl="3">
              <a:lnSpc>
                <a:spcPct val="80000"/>
              </a:lnSpc>
              <a:buFontTx/>
              <a:buNone/>
            </a:pPr>
            <a:r>
              <a:rPr lang="zh-CN" altLang="en-US" sz="2400" b="1" dirty="0">
                <a:solidFill>
                  <a:srgbClr val="4F8927"/>
                </a:solidFill>
              </a:rPr>
              <a:t>		   语句 </a:t>
            </a:r>
            <a:r>
              <a:rPr lang="en-US" altLang="zh-CN" sz="2400" b="1" dirty="0">
                <a:solidFill>
                  <a:srgbClr val="4F8927"/>
                </a:solidFill>
              </a:rPr>
              <a:t>2</a:t>
            </a:r>
            <a:r>
              <a:rPr lang="zh-CN" altLang="en-US" sz="2400" b="1" dirty="0">
                <a:solidFill>
                  <a:srgbClr val="4F8927"/>
                </a:solidFill>
              </a:rPr>
              <a:t>；</a:t>
            </a:r>
          </a:p>
          <a:p>
            <a:pPr>
              <a:lnSpc>
                <a:spcPct val="80000"/>
              </a:lnSpc>
              <a:buFont typeface="Wingdings" panose="05000000000000000000" pitchFamily="2" charset="2"/>
              <a:buNone/>
            </a:pPr>
            <a:r>
              <a:rPr lang="zh-CN" altLang="en-US" sz="2400" dirty="0"/>
              <a:t>	如果表达式为真，执行语句</a:t>
            </a:r>
            <a:r>
              <a:rPr lang="en-US" altLang="zh-CN" sz="2400" dirty="0"/>
              <a:t>1</a:t>
            </a:r>
            <a:r>
              <a:rPr lang="zh-CN" altLang="en-US" sz="2400" dirty="0"/>
              <a:t>；否则执行语句</a:t>
            </a:r>
            <a:r>
              <a:rPr lang="en-US" altLang="zh-CN" sz="2400" dirty="0"/>
              <a:t>2</a:t>
            </a:r>
          </a:p>
          <a:p>
            <a:pPr>
              <a:lnSpc>
                <a:spcPct val="80000"/>
              </a:lnSpc>
            </a:pPr>
            <a:r>
              <a:rPr lang="zh-CN" altLang="en-US" sz="2400" dirty="0"/>
              <a:t>情况</a:t>
            </a:r>
            <a:r>
              <a:rPr lang="en-US" altLang="zh-CN" sz="2400" dirty="0"/>
              <a:t>4</a:t>
            </a:r>
            <a:r>
              <a:rPr lang="zh-CN" altLang="en-US" sz="2400" dirty="0"/>
              <a:t>：</a:t>
            </a:r>
          </a:p>
          <a:p>
            <a:pPr lvl="4">
              <a:lnSpc>
                <a:spcPct val="80000"/>
              </a:lnSpc>
              <a:buFont typeface="Wingdings" panose="05000000000000000000" pitchFamily="2" charset="2"/>
              <a:buNone/>
            </a:pPr>
            <a:r>
              <a:rPr lang="en-US" altLang="zh-CN" sz="2400" b="1" dirty="0">
                <a:solidFill>
                  <a:srgbClr val="FFFF00"/>
                </a:solidFill>
              </a:rPr>
              <a:t>	</a:t>
            </a:r>
            <a:r>
              <a:rPr lang="en-US" altLang="zh-CN" sz="2400" b="1" dirty="0">
                <a:solidFill>
                  <a:srgbClr val="4F8927"/>
                </a:solidFill>
              </a:rPr>
              <a:t>if ( </a:t>
            </a:r>
            <a:r>
              <a:rPr lang="zh-CN" altLang="en-US" sz="2400" b="1" dirty="0">
                <a:solidFill>
                  <a:srgbClr val="4F8927"/>
                </a:solidFill>
              </a:rPr>
              <a:t>表达式 </a:t>
            </a:r>
            <a:r>
              <a:rPr lang="en-US" altLang="zh-CN" sz="2400" b="1" dirty="0">
                <a:solidFill>
                  <a:srgbClr val="4F8927"/>
                </a:solidFill>
              </a:rPr>
              <a:t>)</a:t>
            </a:r>
          </a:p>
          <a:p>
            <a:pPr lvl="4">
              <a:lnSpc>
                <a:spcPct val="80000"/>
              </a:lnSpc>
              <a:buFont typeface="Wingdings" panose="05000000000000000000" pitchFamily="2" charset="2"/>
              <a:buNone/>
            </a:pPr>
            <a:r>
              <a:rPr lang="en-US" altLang="zh-CN" sz="2400" b="1" dirty="0">
                <a:solidFill>
                  <a:srgbClr val="4F8927"/>
                </a:solidFill>
              </a:rPr>
              <a:t>	{</a:t>
            </a:r>
          </a:p>
          <a:p>
            <a:pPr lvl="4">
              <a:lnSpc>
                <a:spcPct val="80000"/>
              </a:lnSpc>
              <a:buFont typeface="Wingdings" panose="05000000000000000000" pitchFamily="2" charset="2"/>
              <a:buNone/>
            </a:pPr>
            <a:r>
              <a:rPr lang="zh-CN" altLang="en-US" sz="2400" b="1" dirty="0">
                <a:solidFill>
                  <a:srgbClr val="4F8927"/>
                </a:solidFill>
              </a:rPr>
              <a:t>		语句块 </a:t>
            </a:r>
            <a:r>
              <a:rPr lang="en-US" altLang="zh-CN" sz="2400" b="1" dirty="0">
                <a:solidFill>
                  <a:srgbClr val="4F8927"/>
                </a:solidFill>
              </a:rPr>
              <a:t>1</a:t>
            </a:r>
            <a:r>
              <a:rPr lang="zh-CN" altLang="en-US" sz="2400" b="1" dirty="0">
                <a:solidFill>
                  <a:srgbClr val="4F8927"/>
                </a:solidFill>
              </a:rPr>
              <a:t>；</a:t>
            </a:r>
          </a:p>
          <a:p>
            <a:pPr lvl="4">
              <a:lnSpc>
                <a:spcPct val="80000"/>
              </a:lnSpc>
              <a:buFont typeface="Wingdings" panose="05000000000000000000" pitchFamily="2" charset="2"/>
              <a:buNone/>
            </a:pPr>
            <a:r>
              <a:rPr lang="en-US" altLang="zh-CN" sz="2400" b="1" dirty="0">
                <a:solidFill>
                  <a:srgbClr val="4F8927"/>
                </a:solidFill>
              </a:rPr>
              <a:t>	}</a:t>
            </a:r>
          </a:p>
          <a:p>
            <a:pPr lvl="4">
              <a:lnSpc>
                <a:spcPct val="80000"/>
              </a:lnSpc>
              <a:buFont typeface="Wingdings" panose="05000000000000000000" pitchFamily="2" charset="2"/>
              <a:buNone/>
            </a:pPr>
            <a:r>
              <a:rPr lang="en-US" altLang="zh-CN" sz="2400" b="1" dirty="0">
                <a:solidFill>
                  <a:srgbClr val="4F8927"/>
                </a:solidFill>
              </a:rPr>
              <a:t>	else</a:t>
            </a:r>
          </a:p>
          <a:p>
            <a:pPr lvl="4">
              <a:lnSpc>
                <a:spcPct val="80000"/>
              </a:lnSpc>
              <a:buFont typeface="Wingdings" panose="05000000000000000000" pitchFamily="2" charset="2"/>
              <a:buNone/>
            </a:pPr>
            <a:r>
              <a:rPr lang="en-US" altLang="zh-CN" sz="2400" b="1" dirty="0">
                <a:solidFill>
                  <a:srgbClr val="4F8927"/>
                </a:solidFill>
              </a:rPr>
              <a:t>	{</a:t>
            </a:r>
          </a:p>
          <a:p>
            <a:pPr lvl="4">
              <a:lnSpc>
                <a:spcPct val="80000"/>
              </a:lnSpc>
              <a:buFont typeface="Wingdings" panose="05000000000000000000" pitchFamily="2" charset="2"/>
              <a:buNone/>
            </a:pPr>
            <a:r>
              <a:rPr lang="en-US" altLang="zh-CN" sz="2400" b="1" dirty="0">
                <a:solidFill>
                  <a:srgbClr val="4F8927"/>
                </a:solidFill>
              </a:rPr>
              <a:t>		</a:t>
            </a:r>
            <a:r>
              <a:rPr lang="zh-CN" altLang="en-US" sz="2400" b="1" dirty="0">
                <a:solidFill>
                  <a:srgbClr val="4F8927"/>
                </a:solidFill>
              </a:rPr>
              <a:t>语句块 </a:t>
            </a:r>
            <a:r>
              <a:rPr lang="en-US" altLang="zh-CN" sz="2400" b="1" dirty="0">
                <a:solidFill>
                  <a:srgbClr val="4F8927"/>
                </a:solidFill>
              </a:rPr>
              <a:t>2</a:t>
            </a:r>
            <a:r>
              <a:rPr lang="zh-CN" altLang="en-US" sz="2400" b="1" dirty="0">
                <a:solidFill>
                  <a:srgbClr val="4F8927"/>
                </a:solidFill>
              </a:rPr>
              <a:t>；</a:t>
            </a:r>
          </a:p>
          <a:p>
            <a:pPr lvl="4">
              <a:lnSpc>
                <a:spcPct val="80000"/>
              </a:lnSpc>
              <a:buFont typeface="Wingdings" panose="05000000000000000000" pitchFamily="2" charset="2"/>
              <a:buNone/>
            </a:pPr>
            <a:r>
              <a:rPr lang="zh-CN" altLang="en-US" sz="2400" b="1" dirty="0">
                <a:solidFill>
                  <a:srgbClr val="4F8927"/>
                </a:solidFill>
              </a:rPr>
              <a:t>	</a:t>
            </a:r>
            <a:r>
              <a:rPr lang="en-US" altLang="zh-CN" sz="2400" b="1" dirty="0">
                <a:solidFill>
                  <a:srgbClr val="4F8927"/>
                </a:solidFill>
              </a:rPr>
              <a:t>}</a:t>
            </a:r>
          </a:p>
          <a:p>
            <a:pPr>
              <a:lnSpc>
                <a:spcPct val="80000"/>
              </a:lnSpc>
              <a:buFont typeface="Wingdings" panose="05000000000000000000" pitchFamily="2" charset="2"/>
              <a:buNone/>
            </a:pPr>
            <a:r>
              <a:rPr lang="zh-CN" altLang="en-US" sz="2400" dirty="0"/>
              <a:t>	如果表达式为真，执行语句块</a:t>
            </a:r>
            <a:r>
              <a:rPr lang="en-US" altLang="zh-CN" sz="2400" dirty="0"/>
              <a:t>1</a:t>
            </a:r>
            <a:r>
              <a:rPr lang="zh-CN" altLang="en-US" sz="2400" dirty="0"/>
              <a:t>；否则执行语句块</a:t>
            </a:r>
            <a:r>
              <a:rPr lang="en-US" altLang="zh-CN" sz="2400" dirty="0"/>
              <a:t>2</a:t>
            </a:r>
            <a:endParaRPr lang="zh-CN" altLang="en-US" sz="2400" dirty="0">
              <a:solidFill>
                <a:srgbClr val="FFFF00"/>
              </a:solidFill>
            </a:endParaRPr>
          </a:p>
        </p:txBody>
      </p:sp>
    </p:spTree>
    <p:extLst>
      <p:ext uri="{BB962C8B-B14F-4D97-AF65-F5344CB8AC3E}">
        <p14:creationId xmlns:p14="http://schemas.microsoft.com/office/powerpoint/2010/main" val="1282629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4F8927"/>
        </a:solidFill>
        <a:effectLst/>
      </p:bgPr>
    </p:bg>
    <p:spTree>
      <p:nvGrpSpPr>
        <p:cNvPr id="1" name=""/>
        <p:cNvGrpSpPr/>
        <p:nvPr/>
      </p:nvGrpSpPr>
      <p:grpSpPr>
        <a:xfrm>
          <a:off x="0" y="0"/>
          <a:ext cx="0" cy="0"/>
          <a:chOff x="0" y="0"/>
          <a:chExt cx="0" cy="0"/>
        </a:xfrm>
      </p:grpSpPr>
      <p:sp>
        <p:nvSpPr>
          <p:cNvPr id="9" name="Slide Number Placeholder 6">
            <a:extLst>
              <a:ext uri="{FF2B5EF4-FFF2-40B4-BE49-F238E27FC236}">
                <a16:creationId xmlns:a16="http://schemas.microsoft.com/office/drawing/2014/main" id="{39227CE0-1774-4C4E-A888-F46A99E76BE5}"/>
              </a:ext>
            </a:extLst>
          </p:cNvPr>
          <p:cNvSpPr>
            <a:spLocks noGrp="1"/>
          </p:cNvSpPr>
          <p:nvPr>
            <p:ph type="sldNum" sz="quarter" idx="12"/>
          </p:nvPr>
        </p:nvSpPr>
        <p:spPr/>
        <p:txBody>
          <a:bodyPr/>
          <a:lstStyle/>
          <a:p>
            <a:fld id="{CC919729-59DC-47E6-A48F-E8C62858F2BE}" type="slidenum">
              <a:rPr lang="zh-CN" altLang="en-US"/>
              <a:pPr/>
              <a:t>37</a:t>
            </a:fld>
            <a:endParaRPr lang="en-US" altLang="zh-CN"/>
          </a:p>
        </p:txBody>
      </p:sp>
      <p:sp>
        <p:nvSpPr>
          <p:cNvPr id="408578" name="Rectangle 2">
            <a:extLst>
              <a:ext uri="{FF2B5EF4-FFF2-40B4-BE49-F238E27FC236}">
                <a16:creationId xmlns:a16="http://schemas.microsoft.com/office/drawing/2014/main" id="{F068A35B-E303-45D9-ADC8-DD676592C934}"/>
              </a:ext>
            </a:extLst>
          </p:cNvPr>
          <p:cNvSpPr>
            <a:spLocks noGrp="1" noChangeArrowheads="1"/>
          </p:cNvSpPr>
          <p:nvPr>
            <p:ph type="title"/>
          </p:nvPr>
        </p:nvSpPr>
        <p:spPr/>
        <p:txBody>
          <a:bodyPr/>
          <a:lstStyle/>
          <a:p>
            <a:r>
              <a:rPr lang="zh-CN" altLang="en-US"/>
              <a:t>分支结构实例</a:t>
            </a:r>
          </a:p>
        </p:txBody>
      </p:sp>
      <p:sp>
        <p:nvSpPr>
          <p:cNvPr id="408579" name="Rectangle 3">
            <a:extLst>
              <a:ext uri="{FF2B5EF4-FFF2-40B4-BE49-F238E27FC236}">
                <a16:creationId xmlns:a16="http://schemas.microsoft.com/office/drawing/2014/main" id="{8A211A21-DDFA-46FF-90F7-94EC45C23036}"/>
              </a:ext>
            </a:extLst>
          </p:cNvPr>
          <p:cNvSpPr>
            <a:spLocks noGrp="1" noChangeArrowheads="1"/>
          </p:cNvSpPr>
          <p:nvPr>
            <p:ph type="body" sz="half" idx="1"/>
          </p:nvPr>
        </p:nvSpPr>
        <p:spPr/>
        <p:txBody>
          <a:bodyPr/>
          <a:lstStyle/>
          <a:p>
            <a:r>
              <a:rPr lang="zh-CN" altLang="en-US" sz="2800"/>
              <a:t>实现如图函数</a:t>
            </a:r>
          </a:p>
        </p:txBody>
      </p:sp>
      <p:graphicFrame>
        <p:nvGraphicFramePr>
          <p:cNvPr id="408580" name="Object 4">
            <a:extLst>
              <a:ext uri="{FF2B5EF4-FFF2-40B4-BE49-F238E27FC236}">
                <a16:creationId xmlns:a16="http://schemas.microsoft.com/office/drawing/2014/main" id="{399338E3-BE09-4342-A7B6-C9EDB6AF1A3F}"/>
              </a:ext>
            </a:extLst>
          </p:cNvPr>
          <p:cNvGraphicFramePr>
            <a:graphicFrameLocks noChangeAspect="1"/>
          </p:cNvGraphicFramePr>
          <p:nvPr/>
        </p:nvGraphicFramePr>
        <p:xfrm>
          <a:off x="5216525" y="1893888"/>
          <a:ext cx="3313113" cy="2592387"/>
        </p:xfrm>
        <a:graphic>
          <a:graphicData uri="http://schemas.openxmlformats.org/presentationml/2006/ole">
            <mc:AlternateContent xmlns:mc="http://schemas.openxmlformats.org/markup-compatibility/2006">
              <mc:Choice xmlns:v="urn:schemas-microsoft-com:vml" Requires="v">
                <p:oleObj spid="_x0000_s11575" name="Picture" r:id="rId3" imgW="3200400" imgH="2505240" progId="Word.Picture.8">
                  <p:embed/>
                </p:oleObj>
              </mc:Choice>
              <mc:Fallback>
                <p:oleObj name="Picture" r:id="rId3" imgW="3200400" imgH="2505240" progId="Word.Picture.8">
                  <p:embed/>
                  <p:pic>
                    <p:nvPicPr>
                      <p:cNvPr id="408580" name="Object 4">
                        <a:extLst>
                          <a:ext uri="{FF2B5EF4-FFF2-40B4-BE49-F238E27FC236}">
                            <a16:creationId xmlns:a16="http://schemas.microsoft.com/office/drawing/2014/main" id="{399338E3-BE09-4342-A7B6-C9EDB6AF1A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525" y="1893888"/>
                        <a:ext cx="3313113" cy="2592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581" name="Object 5">
            <a:extLst>
              <a:ext uri="{FF2B5EF4-FFF2-40B4-BE49-F238E27FC236}">
                <a16:creationId xmlns:a16="http://schemas.microsoft.com/office/drawing/2014/main" id="{9B5E7CD0-0B6D-4755-A098-4BFCCABE76FB}"/>
              </a:ext>
            </a:extLst>
          </p:cNvPr>
          <p:cNvGraphicFramePr>
            <a:graphicFrameLocks noChangeAspect="1"/>
          </p:cNvGraphicFramePr>
          <p:nvPr/>
        </p:nvGraphicFramePr>
        <p:xfrm>
          <a:off x="1258888" y="2679700"/>
          <a:ext cx="2303462" cy="1611313"/>
        </p:xfrm>
        <a:graphic>
          <a:graphicData uri="http://schemas.openxmlformats.org/presentationml/2006/ole">
            <mc:AlternateContent xmlns:mc="http://schemas.openxmlformats.org/markup-compatibility/2006">
              <mc:Choice xmlns:v="urn:schemas-microsoft-com:vml" Requires="v">
                <p:oleObj spid="_x0000_s11576" name="Equation" r:id="rId5" imgW="1015920" imgH="711000" progId="Equation.DSMT4">
                  <p:embed/>
                </p:oleObj>
              </mc:Choice>
              <mc:Fallback>
                <p:oleObj name="Equation" r:id="rId5" imgW="1015920" imgH="711000" progId="Equation.DSMT4">
                  <p:embed/>
                  <p:pic>
                    <p:nvPicPr>
                      <p:cNvPr id="408581" name="Object 5">
                        <a:extLst>
                          <a:ext uri="{FF2B5EF4-FFF2-40B4-BE49-F238E27FC236}">
                            <a16:creationId xmlns:a16="http://schemas.microsoft.com/office/drawing/2014/main" id="{9B5E7CD0-0B6D-4755-A098-4BFCCABE76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679700"/>
                        <a:ext cx="2303462" cy="161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582" name="Object 6">
            <a:extLst>
              <a:ext uri="{FF2B5EF4-FFF2-40B4-BE49-F238E27FC236}">
                <a16:creationId xmlns:a16="http://schemas.microsoft.com/office/drawing/2014/main" id="{F7BE68E2-123A-490F-A9FE-D4E754D9192E}"/>
              </a:ext>
            </a:extLst>
          </p:cNvPr>
          <p:cNvGraphicFramePr>
            <a:graphicFrameLocks noGrp="1" noChangeAspect="1"/>
          </p:cNvGraphicFramePr>
          <p:nvPr>
            <p:ph sz="half" idx="2"/>
          </p:nvPr>
        </p:nvGraphicFramePr>
        <p:xfrm>
          <a:off x="2411413" y="4549775"/>
          <a:ext cx="4321175" cy="1809750"/>
        </p:xfrm>
        <a:graphic>
          <a:graphicData uri="http://schemas.openxmlformats.org/presentationml/2006/ole">
            <mc:AlternateContent xmlns:mc="http://schemas.openxmlformats.org/markup-compatibility/2006">
              <mc:Choice xmlns:v="urn:schemas-microsoft-com:vml" Requires="v">
                <p:oleObj spid="_x0000_s11577" name="Picture" r:id="rId7" imgW="3819600" imgH="1600200" progId="Word.Picture.8">
                  <p:embed/>
                </p:oleObj>
              </mc:Choice>
              <mc:Fallback>
                <p:oleObj name="Picture" r:id="rId7" imgW="3819600" imgH="1600200" progId="Word.Picture.8">
                  <p:embed/>
                  <p:pic>
                    <p:nvPicPr>
                      <p:cNvPr id="408582" name="Object 6">
                        <a:extLst>
                          <a:ext uri="{FF2B5EF4-FFF2-40B4-BE49-F238E27FC236}">
                            <a16:creationId xmlns:a16="http://schemas.microsoft.com/office/drawing/2014/main" id="{F7BE68E2-123A-490F-A9FE-D4E754D919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4549775"/>
                        <a:ext cx="4321175" cy="180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99378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8582"/>
                                        </p:tgtEl>
                                        <p:attrNameLst>
                                          <p:attrName>style.visibility</p:attrName>
                                        </p:attrNameLst>
                                      </p:cBhvr>
                                      <p:to>
                                        <p:strVal val="visible"/>
                                      </p:to>
                                    </p:set>
                                    <p:anim calcmode="lin" valueType="num">
                                      <p:cBhvr additive="base">
                                        <p:cTn id="7" dur="500" fill="hold"/>
                                        <p:tgtEl>
                                          <p:spTgt spid="408582"/>
                                        </p:tgtEl>
                                        <p:attrNameLst>
                                          <p:attrName>ppt_x</p:attrName>
                                        </p:attrNameLst>
                                      </p:cBhvr>
                                      <p:tavLst>
                                        <p:tav tm="0">
                                          <p:val>
                                            <p:strVal val="#ppt_x"/>
                                          </p:val>
                                        </p:tav>
                                        <p:tav tm="100000">
                                          <p:val>
                                            <p:strVal val="#ppt_x"/>
                                          </p:val>
                                        </p:tav>
                                      </p:tavLst>
                                    </p:anim>
                                    <p:anim calcmode="lin" valueType="num">
                                      <p:cBhvr additive="base">
                                        <p:cTn id="8" dur="500" fill="hold"/>
                                        <p:tgtEl>
                                          <p:spTgt spid="408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9BE71296-446F-4176-8C2F-2AD597661538}"/>
              </a:ext>
            </a:extLst>
          </p:cNvPr>
          <p:cNvSpPr>
            <a:spLocks noGrp="1"/>
          </p:cNvSpPr>
          <p:nvPr>
            <p:ph type="sldNum" sz="quarter" idx="12"/>
          </p:nvPr>
        </p:nvSpPr>
        <p:spPr/>
        <p:txBody>
          <a:bodyPr/>
          <a:lstStyle/>
          <a:p>
            <a:fld id="{48CDD397-C5A2-4E40-9B79-A2EC24E67373}" type="slidenum">
              <a:rPr lang="zh-CN" altLang="en-US"/>
              <a:pPr/>
              <a:t>38</a:t>
            </a:fld>
            <a:endParaRPr lang="en-US" altLang="zh-CN"/>
          </a:p>
        </p:txBody>
      </p:sp>
      <p:pic>
        <p:nvPicPr>
          <p:cNvPr id="2" name="Picture 1">
            <a:extLst>
              <a:ext uri="{FF2B5EF4-FFF2-40B4-BE49-F238E27FC236}">
                <a16:creationId xmlns:a16="http://schemas.microsoft.com/office/drawing/2014/main" id="{76D8CB35-BE27-4532-82FF-3AEA13C24848}"/>
              </a:ext>
            </a:extLst>
          </p:cNvPr>
          <p:cNvPicPr>
            <a:picLocks noChangeAspect="1"/>
          </p:cNvPicPr>
          <p:nvPr/>
        </p:nvPicPr>
        <p:blipFill>
          <a:blip r:embed="rId2"/>
          <a:stretch>
            <a:fillRect/>
          </a:stretch>
        </p:blipFill>
        <p:spPr>
          <a:xfrm>
            <a:off x="611560" y="299969"/>
            <a:ext cx="6177788" cy="6155378"/>
          </a:xfrm>
          <a:prstGeom prst="rect">
            <a:avLst/>
          </a:prstGeom>
        </p:spPr>
      </p:pic>
    </p:spTree>
    <p:extLst>
      <p:ext uri="{BB962C8B-B14F-4D97-AF65-F5344CB8AC3E}">
        <p14:creationId xmlns:p14="http://schemas.microsoft.com/office/powerpoint/2010/main" val="2031574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4F8927"/>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45031EC-1885-43DE-B684-BA0F355A06A2}"/>
              </a:ext>
            </a:extLst>
          </p:cNvPr>
          <p:cNvSpPr>
            <a:spLocks noGrp="1"/>
          </p:cNvSpPr>
          <p:nvPr>
            <p:ph type="sldNum" sz="quarter" idx="12"/>
          </p:nvPr>
        </p:nvSpPr>
        <p:spPr/>
        <p:txBody>
          <a:bodyPr/>
          <a:lstStyle/>
          <a:p>
            <a:fld id="{8CBB46CA-7C72-4B57-8A26-524979EB8942}" type="slidenum">
              <a:rPr lang="zh-CN" altLang="en-US"/>
              <a:pPr/>
              <a:t>39</a:t>
            </a:fld>
            <a:endParaRPr lang="en-US" altLang="zh-CN"/>
          </a:p>
        </p:txBody>
      </p:sp>
      <p:sp>
        <p:nvSpPr>
          <p:cNvPr id="412674" name="Rectangle 2">
            <a:extLst>
              <a:ext uri="{FF2B5EF4-FFF2-40B4-BE49-F238E27FC236}">
                <a16:creationId xmlns:a16="http://schemas.microsoft.com/office/drawing/2014/main" id="{C94B1EE2-3EA2-436F-853B-0054AE167339}"/>
              </a:ext>
            </a:extLst>
          </p:cNvPr>
          <p:cNvSpPr>
            <a:spLocks noGrp="1" noChangeArrowheads="1"/>
          </p:cNvSpPr>
          <p:nvPr>
            <p:ph type="title"/>
          </p:nvPr>
        </p:nvSpPr>
        <p:spPr/>
        <p:txBody>
          <a:bodyPr/>
          <a:lstStyle/>
          <a:p>
            <a:r>
              <a:rPr lang="zh-CN" altLang="en-US"/>
              <a:t>程序框图（</a:t>
            </a:r>
            <a:r>
              <a:rPr lang="en-US" altLang="zh-CN"/>
              <a:t>NS</a:t>
            </a:r>
            <a:r>
              <a:rPr lang="zh-CN" altLang="en-US"/>
              <a:t>图）</a:t>
            </a:r>
          </a:p>
        </p:txBody>
      </p:sp>
      <p:graphicFrame>
        <p:nvGraphicFramePr>
          <p:cNvPr id="412676" name="Object 4">
            <a:extLst>
              <a:ext uri="{FF2B5EF4-FFF2-40B4-BE49-F238E27FC236}">
                <a16:creationId xmlns:a16="http://schemas.microsoft.com/office/drawing/2014/main" id="{24FB1DF7-8E66-4DE1-91D5-ED264F7CE174}"/>
              </a:ext>
            </a:extLst>
          </p:cNvPr>
          <p:cNvGraphicFramePr>
            <a:graphicFrameLocks noGrp="1" noChangeAspect="1"/>
          </p:cNvGraphicFramePr>
          <p:nvPr>
            <p:ph idx="1"/>
          </p:nvPr>
        </p:nvGraphicFramePr>
        <p:xfrm>
          <a:off x="1547813" y="2060575"/>
          <a:ext cx="5976937" cy="3886200"/>
        </p:xfrm>
        <a:graphic>
          <a:graphicData uri="http://schemas.openxmlformats.org/presentationml/2006/ole">
            <mc:AlternateContent xmlns:mc="http://schemas.openxmlformats.org/markup-compatibility/2006">
              <mc:Choice xmlns:v="urn:schemas-microsoft-com:vml" Requires="v">
                <p:oleObj spid="_x0000_s12393" name="Picture" r:id="rId3" imgW="3867120" imgH="2514600" progId="Word.Picture.8">
                  <p:embed/>
                </p:oleObj>
              </mc:Choice>
              <mc:Fallback>
                <p:oleObj name="Picture" r:id="rId3" imgW="3867120" imgH="2514600" progId="Word.Picture.8">
                  <p:embed/>
                  <p:pic>
                    <p:nvPicPr>
                      <p:cNvPr id="412676" name="Object 4">
                        <a:extLst>
                          <a:ext uri="{FF2B5EF4-FFF2-40B4-BE49-F238E27FC236}">
                            <a16:creationId xmlns:a16="http://schemas.microsoft.com/office/drawing/2014/main" id="{24FB1DF7-8E66-4DE1-91D5-ED264F7CE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060575"/>
                        <a:ext cx="5976937"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678" name="Rectangle 6">
            <a:extLst>
              <a:ext uri="{FF2B5EF4-FFF2-40B4-BE49-F238E27FC236}">
                <a16:creationId xmlns:a16="http://schemas.microsoft.com/office/drawing/2014/main" id="{A5C74364-2DE5-45BC-8496-5E02C21A8495}"/>
              </a:ext>
            </a:extLst>
          </p:cNvPr>
          <p:cNvSpPr>
            <a:spLocks noChangeArrowheads="1"/>
          </p:cNvSpPr>
          <p:nvPr/>
        </p:nvSpPr>
        <p:spPr bwMode="auto">
          <a:xfrm>
            <a:off x="2124075" y="5876925"/>
            <a:ext cx="51133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zh-CN" altLang="en-US" sz="2800" b="0">
                <a:ea typeface="黑体" panose="02010609060101010101" pitchFamily="49" charset="-122"/>
              </a:rPr>
              <a:t>图</a:t>
            </a:r>
            <a:r>
              <a:rPr lang="en-US" altLang="zh-CN" sz="2800" b="0">
                <a:ea typeface="黑体" panose="02010609060101010101" pitchFamily="49" charset="-122"/>
              </a:rPr>
              <a:t>4.6 </a:t>
            </a:r>
            <a:r>
              <a:rPr lang="zh-CN" altLang="en-US" sz="2800" b="0">
                <a:ea typeface="黑体" panose="02010609060101010101" pitchFamily="49" charset="-122"/>
              </a:rPr>
              <a:t>实现符号函数的程序框图</a:t>
            </a:r>
          </a:p>
        </p:txBody>
      </p:sp>
    </p:spTree>
    <p:extLst>
      <p:ext uri="{BB962C8B-B14F-4D97-AF65-F5344CB8AC3E}">
        <p14:creationId xmlns:p14="http://schemas.microsoft.com/office/powerpoint/2010/main" val="907998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12676"/>
                                        </p:tgtEl>
                                        <p:attrNameLst>
                                          <p:attrName>style.visibility</p:attrName>
                                        </p:attrNameLst>
                                      </p:cBhvr>
                                      <p:to>
                                        <p:strVal val="visible"/>
                                      </p:to>
                                    </p:set>
                                    <p:animEffect transition="in" filter="fade">
                                      <p:cBhvr>
                                        <p:cTn id="7" dur="500"/>
                                        <p:tgtEl>
                                          <p:spTgt spid="412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1823-61E9-4966-A461-5C869975CF83}"/>
              </a:ext>
            </a:extLst>
          </p:cNvPr>
          <p:cNvSpPr>
            <a:spLocks noGrp="1"/>
          </p:cNvSpPr>
          <p:nvPr>
            <p:ph type="title"/>
          </p:nvPr>
        </p:nvSpPr>
        <p:spPr/>
        <p:txBody>
          <a:bodyPr/>
          <a:lstStyle/>
          <a:p>
            <a:r>
              <a:rPr lang="zh-CN" altLang="en-US" dirty="0"/>
              <a:t>逻辑思维与计算机解题</a:t>
            </a:r>
            <a:endParaRPr lang="en-US" dirty="0"/>
          </a:p>
        </p:txBody>
      </p:sp>
      <p:sp>
        <p:nvSpPr>
          <p:cNvPr id="3" name="Content Placeholder 2">
            <a:extLst>
              <a:ext uri="{FF2B5EF4-FFF2-40B4-BE49-F238E27FC236}">
                <a16:creationId xmlns:a16="http://schemas.microsoft.com/office/drawing/2014/main" id="{1744EEE1-16C5-4850-9B97-AA118EE9A851}"/>
              </a:ext>
            </a:extLst>
          </p:cNvPr>
          <p:cNvSpPr>
            <a:spLocks noGrp="1"/>
          </p:cNvSpPr>
          <p:nvPr>
            <p:ph idx="1"/>
          </p:nvPr>
        </p:nvSpPr>
        <p:spPr/>
        <p:txBody>
          <a:bodyPr/>
          <a:lstStyle/>
          <a:p>
            <a:r>
              <a:rPr lang="zh-CN" altLang="en-US" dirty="0">
                <a:ea typeface="黑体" panose="02010609060101010101" pitchFamily="49" charset="-122"/>
              </a:rPr>
              <a:t>计算机强大的逻辑分析功能是由人通过程序赋给它的</a:t>
            </a:r>
          </a:p>
          <a:p>
            <a:r>
              <a:rPr lang="zh-CN" altLang="en-US" dirty="0">
                <a:ea typeface="黑体" panose="02010609060101010101" pitchFamily="49" charset="-122"/>
              </a:rPr>
              <a:t>一些逻辑问题必须转换成计算机能够看得懂的数学表达式和一定的程序指令</a:t>
            </a:r>
          </a:p>
          <a:p>
            <a:r>
              <a:rPr lang="zh-CN" altLang="en-US" dirty="0">
                <a:ea typeface="黑体" panose="02010609060101010101" pitchFamily="49" charset="-122"/>
              </a:rPr>
              <a:t>这一章通过例子来介绍如何</a:t>
            </a:r>
            <a:r>
              <a:rPr lang="zh-CN" altLang="en-US" dirty="0">
                <a:solidFill>
                  <a:srgbClr val="FF0000"/>
                </a:solidFill>
                <a:ea typeface="黑体" panose="02010609060101010101" pitchFamily="49" charset="-122"/>
              </a:rPr>
              <a:t>将人对问题的思考转换为让计算机能解的数学表达式</a:t>
            </a:r>
            <a:r>
              <a:rPr lang="zh-CN" altLang="en-US" dirty="0">
                <a:ea typeface="黑体" panose="02010609060101010101" pitchFamily="49" charset="-122"/>
              </a:rPr>
              <a:t>，同时给出一些通常要用到的程序结构和</a:t>
            </a:r>
            <a:r>
              <a:rPr lang="en-US" altLang="zh-CN" dirty="0">
                <a:ea typeface="黑体" panose="02010609060101010101" pitchFamily="49" charset="-122"/>
              </a:rPr>
              <a:t>C/C++</a:t>
            </a:r>
            <a:r>
              <a:rPr lang="zh-CN" altLang="en-US" dirty="0">
                <a:ea typeface="黑体" panose="02010609060101010101" pitchFamily="49" charset="-122"/>
              </a:rPr>
              <a:t>语句。</a:t>
            </a:r>
          </a:p>
          <a:p>
            <a:endParaRPr lang="en-US" dirty="0"/>
          </a:p>
        </p:txBody>
      </p:sp>
      <p:sp>
        <p:nvSpPr>
          <p:cNvPr id="4" name="Slide Number Placeholder 3">
            <a:extLst>
              <a:ext uri="{FF2B5EF4-FFF2-40B4-BE49-F238E27FC236}">
                <a16:creationId xmlns:a16="http://schemas.microsoft.com/office/drawing/2014/main" id="{58ED9CBB-E518-4B00-B508-452472A21C06}"/>
              </a:ext>
            </a:extLst>
          </p:cNvPr>
          <p:cNvSpPr>
            <a:spLocks noGrp="1"/>
          </p:cNvSpPr>
          <p:nvPr>
            <p:ph type="sldNum" sz="quarter" idx="12"/>
          </p:nvPr>
        </p:nvSpPr>
        <p:spPr/>
        <p:txBody>
          <a:bodyPr/>
          <a:lstStyle/>
          <a:p>
            <a:fld id="{4598DDAA-4BC0-47E6-98AA-032E6537915F}" type="slidenum">
              <a:rPr lang="zh-CN" altLang="en-US" smtClean="0"/>
              <a:pPr/>
              <a:t>4</a:t>
            </a:fld>
            <a:endParaRPr lang="en-US" altLang="zh-CN"/>
          </a:p>
        </p:txBody>
      </p:sp>
    </p:spTree>
    <p:extLst>
      <p:ext uri="{BB962C8B-B14F-4D97-AF65-F5344CB8AC3E}">
        <p14:creationId xmlns:p14="http://schemas.microsoft.com/office/powerpoint/2010/main" val="976916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4F8927"/>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B287E52-4DB3-453A-8E1B-77F52265D0DF}"/>
              </a:ext>
            </a:extLst>
          </p:cNvPr>
          <p:cNvSpPr>
            <a:spLocks noGrp="1"/>
          </p:cNvSpPr>
          <p:nvPr>
            <p:ph type="sldNum" sz="quarter" idx="12"/>
          </p:nvPr>
        </p:nvSpPr>
        <p:spPr/>
        <p:txBody>
          <a:bodyPr/>
          <a:lstStyle/>
          <a:p>
            <a:fld id="{4F07CFB6-366B-4A7A-8DC4-777A395B9277}" type="slidenum">
              <a:rPr lang="zh-CN" altLang="en-US"/>
              <a:pPr/>
              <a:t>40</a:t>
            </a:fld>
            <a:endParaRPr lang="en-US" altLang="zh-CN"/>
          </a:p>
        </p:txBody>
      </p:sp>
      <p:sp>
        <p:nvSpPr>
          <p:cNvPr id="409602" name="Rectangle 2">
            <a:extLst>
              <a:ext uri="{FF2B5EF4-FFF2-40B4-BE49-F238E27FC236}">
                <a16:creationId xmlns:a16="http://schemas.microsoft.com/office/drawing/2014/main" id="{FACE5B2B-79EB-4793-A037-3127521CD539}"/>
              </a:ext>
            </a:extLst>
          </p:cNvPr>
          <p:cNvSpPr>
            <a:spLocks noGrp="1" noChangeArrowheads="1"/>
          </p:cNvSpPr>
          <p:nvPr>
            <p:ph type="title"/>
          </p:nvPr>
        </p:nvSpPr>
        <p:spPr>
          <a:xfrm>
            <a:off x="1066800" y="304800"/>
            <a:ext cx="7543800" cy="747713"/>
          </a:xfrm>
        </p:spPr>
        <p:txBody>
          <a:bodyPr/>
          <a:lstStyle/>
          <a:p>
            <a:r>
              <a:rPr lang="zh-CN" altLang="en-US" sz="3600"/>
              <a:t>任务</a:t>
            </a:r>
            <a:r>
              <a:rPr lang="en-US" altLang="zh-CN" sz="3600"/>
              <a:t>4.1</a:t>
            </a:r>
            <a:r>
              <a:rPr lang="zh-CN" altLang="en-US" sz="3600"/>
              <a:t>的程序框图</a:t>
            </a:r>
          </a:p>
        </p:txBody>
      </p:sp>
      <p:graphicFrame>
        <p:nvGraphicFramePr>
          <p:cNvPr id="409604" name="Object 4">
            <a:extLst>
              <a:ext uri="{FF2B5EF4-FFF2-40B4-BE49-F238E27FC236}">
                <a16:creationId xmlns:a16="http://schemas.microsoft.com/office/drawing/2014/main" id="{9018DD8B-AF8E-45D6-87AD-D850290D1340}"/>
              </a:ext>
            </a:extLst>
          </p:cNvPr>
          <p:cNvGraphicFramePr>
            <a:graphicFrameLocks noGrp="1" noChangeAspect="1"/>
          </p:cNvGraphicFramePr>
          <p:nvPr>
            <p:ph idx="1"/>
          </p:nvPr>
        </p:nvGraphicFramePr>
        <p:xfrm>
          <a:off x="1042988" y="1125538"/>
          <a:ext cx="8401050" cy="5184775"/>
        </p:xfrm>
        <a:graphic>
          <a:graphicData uri="http://schemas.openxmlformats.org/presentationml/2006/ole">
            <mc:AlternateContent xmlns:mc="http://schemas.openxmlformats.org/markup-compatibility/2006">
              <mc:Choice xmlns:v="urn:schemas-microsoft-com:vml" Requires="v">
                <p:oleObj spid="_x0000_s13417" name="Picture" r:id="rId3" imgW="4248000" imgH="3790800" progId="Word.Picture.8">
                  <p:embed/>
                </p:oleObj>
              </mc:Choice>
              <mc:Fallback>
                <p:oleObj name="Picture" r:id="rId3" imgW="4248000" imgH="3790800" progId="Word.Picture.8">
                  <p:embed/>
                  <p:pic>
                    <p:nvPicPr>
                      <p:cNvPr id="409604" name="Object 4">
                        <a:extLst>
                          <a:ext uri="{FF2B5EF4-FFF2-40B4-BE49-F238E27FC236}">
                            <a16:creationId xmlns:a16="http://schemas.microsoft.com/office/drawing/2014/main" id="{9018DD8B-AF8E-45D6-87AD-D850290D1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125538"/>
                        <a:ext cx="8401050" cy="51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16205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4F8927"/>
        </a:solidFill>
        <a:effectLst/>
      </p:bgPr>
    </p:bg>
    <p:spTree>
      <p:nvGrpSpPr>
        <p:cNvPr id="1" name=""/>
        <p:cNvGrpSpPr/>
        <p:nvPr/>
      </p:nvGrpSpPr>
      <p:grpSpPr>
        <a:xfrm>
          <a:off x="0" y="0"/>
          <a:ext cx="0" cy="0"/>
          <a:chOff x="0" y="0"/>
          <a:chExt cx="0" cy="0"/>
        </a:xfrm>
      </p:grpSpPr>
      <p:sp>
        <p:nvSpPr>
          <p:cNvPr id="29" name="Slide Number Placeholder 4">
            <a:extLst>
              <a:ext uri="{FF2B5EF4-FFF2-40B4-BE49-F238E27FC236}">
                <a16:creationId xmlns:a16="http://schemas.microsoft.com/office/drawing/2014/main" id="{2E78E635-AC49-481F-85E5-93A2BCC2D400}"/>
              </a:ext>
            </a:extLst>
          </p:cNvPr>
          <p:cNvSpPr>
            <a:spLocks noGrp="1"/>
          </p:cNvSpPr>
          <p:nvPr>
            <p:ph type="sldNum" sz="quarter" idx="12"/>
          </p:nvPr>
        </p:nvSpPr>
        <p:spPr/>
        <p:txBody>
          <a:bodyPr/>
          <a:lstStyle/>
          <a:p>
            <a:fld id="{10C001A1-3E96-47B3-9375-E6DE90EEF69D}" type="slidenum">
              <a:rPr lang="zh-CN" altLang="en-US"/>
              <a:pPr/>
              <a:t>41</a:t>
            </a:fld>
            <a:endParaRPr lang="en-US" altLang="zh-CN"/>
          </a:p>
        </p:txBody>
      </p:sp>
      <p:sp>
        <p:nvSpPr>
          <p:cNvPr id="415746" name="Rectangle 2">
            <a:extLst>
              <a:ext uri="{FF2B5EF4-FFF2-40B4-BE49-F238E27FC236}">
                <a16:creationId xmlns:a16="http://schemas.microsoft.com/office/drawing/2014/main" id="{1E7AB0DE-8CAA-43B0-AE32-1812A2303D0E}"/>
              </a:ext>
            </a:extLst>
          </p:cNvPr>
          <p:cNvSpPr>
            <a:spLocks noGrp="1" noChangeArrowheads="1"/>
          </p:cNvSpPr>
          <p:nvPr>
            <p:ph type="title"/>
          </p:nvPr>
        </p:nvSpPr>
        <p:spPr/>
        <p:txBody>
          <a:bodyPr/>
          <a:lstStyle/>
          <a:p>
            <a:r>
              <a:rPr lang="zh-CN" altLang="en-US"/>
              <a:t>分析</a:t>
            </a:r>
            <a:r>
              <a:rPr lang="zh-CN" altLang="en-US">
                <a:latin typeface="Arial" panose="020B0604020202020204" pitchFamily="34" charset="0"/>
              </a:rPr>
              <a:t>“</a:t>
            </a:r>
            <a:r>
              <a:rPr lang="zh-CN" altLang="en-US"/>
              <a:t>谁做的好事</a:t>
            </a:r>
            <a:r>
              <a:rPr lang="zh-CN" altLang="en-US">
                <a:latin typeface="Arial" panose="020B0604020202020204" pitchFamily="34" charset="0"/>
              </a:rPr>
              <a:t>”</a:t>
            </a:r>
            <a:r>
              <a:rPr lang="en-US" altLang="zh-CN"/>
              <a:t>NS</a:t>
            </a:r>
            <a:r>
              <a:rPr lang="zh-CN" altLang="en-US"/>
              <a:t>图</a:t>
            </a:r>
          </a:p>
        </p:txBody>
      </p:sp>
      <p:grpSp>
        <p:nvGrpSpPr>
          <p:cNvPr id="415771" name="Group 27">
            <a:extLst>
              <a:ext uri="{FF2B5EF4-FFF2-40B4-BE49-F238E27FC236}">
                <a16:creationId xmlns:a16="http://schemas.microsoft.com/office/drawing/2014/main" id="{538EB127-E878-4CA6-983B-944C3ECBEDE4}"/>
              </a:ext>
            </a:extLst>
          </p:cNvPr>
          <p:cNvGrpSpPr>
            <a:grpSpLocks/>
          </p:cNvGrpSpPr>
          <p:nvPr/>
        </p:nvGrpSpPr>
        <p:grpSpPr bwMode="auto">
          <a:xfrm>
            <a:off x="539750" y="1989138"/>
            <a:ext cx="7416800" cy="3168650"/>
            <a:chOff x="340" y="1253"/>
            <a:chExt cx="4672" cy="1996"/>
          </a:xfrm>
        </p:grpSpPr>
        <p:grpSp>
          <p:nvGrpSpPr>
            <p:cNvPr id="415748" name="Group 4">
              <a:extLst>
                <a:ext uri="{FF2B5EF4-FFF2-40B4-BE49-F238E27FC236}">
                  <a16:creationId xmlns:a16="http://schemas.microsoft.com/office/drawing/2014/main" id="{7D818739-8F2F-40A1-810F-92439F25764C}"/>
                </a:ext>
              </a:extLst>
            </p:cNvPr>
            <p:cNvGrpSpPr>
              <a:grpSpLocks/>
            </p:cNvGrpSpPr>
            <p:nvPr/>
          </p:nvGrpSpPr>
          <p:grpSpPr bwMode="auto">
            <a:xfrm>
              <a:off x="340" y="1253"/>
              <a:ext cx="4672" cy="1996"/>
              <a:chOff x="204" y="1091"/>
              <a:chExt cx="4672" cy="1996"/>
            </a:xfrm>
          </p:grpSpPr>
          <p:grpSp>
            <p:nvGrpSpPr>
              <p:cNvPr id="415749" name="Group 5">
                <a:extLst>
                  <a:ext uri="{FF2B5EF4-FFF2-40B4-BE49-F238E27FC236}">
                    <a16:creationId xmlns:a16="http://schemas.microsoft.com/office/drawing/2014/main" id="{B4140F40-82FF-44B9-85B1-DA1BC51745B1}"/>
                  </a:ext>
                </a:extLst>
              </p:cNvPr>
              <p:cNvGrpSpPr>
                <a:grpSpLocks/>
              </p:cNvGrpSpPr>
              <p:nvPr/>
            </p:nvGrpSpPr>
            <p:grpSpPr bwMode="auto">
              <a:xfrm>
                <a:off x="1519" y="1091"/>
                <a:ext cx="3357" cy="1996"/>
                <a:chOff x="1519" y="890"/>
                <a:chExt cx="3357" cy="1996"/>
              </a:xfrm>
            </p:grpSpPr>
            <p:sp>
              <p:nvSpPr>
                <p:cNvPr id="415750" name="Text Box 6">
                  <a:extLst>
                    <a:ext uri="{FF2B5EF4-FFF2-40B4-BE49-F238E27FC236}">
                      <a16:creationId xmlns:a16="http://schemas.microsoft.com/office/drawing/2014/main" id="{5F2955B9-1076-407C-B84A-22FC92994070}"/>
                    </a:ext>
                  </a:extLst>
                </p:cNvPr>
                <p:cNvSpPr txBox="1">
                  <a:spLocks noChangeArrowheads="1"/>
                </p:cNvSpPr>
                <p:nvPr/>
              </p:nvSpPr>
              <p:spPr bwMode="auto">
                <a:xfrm>
                  <a:off x="2744" y="1480"/>
                  <a:ext cx="1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b="1">
                      <a:ea typeface="黑体" panose="02010609060101010101" pitchFamily="49" charset="-122"/>
                    </a:rPr>
                    <a:t>循环体</a:t>
                  </a:r>
                </a:p>
              </p:txBody>
            </p:sp>
            <p:sp>
              <p:nvSpPr>
                <p:cNvPr id="415751" name="Text Box 7">
                  <a:extLst>
                    <a:ext uri="{FF2B5EF4-FFF2-40B4-BE49-F238E27FC236}">
                      <a16:creationId xmlns:a16="http://schemas.microsoft.com/office/drawing/2014/main" id="{93B2FADB-984B-4064-96B6-064B4395E737}"/>
                    </a:ext>
                  </a:extLst>
                </p:cNvPr>
                <p:cNvSpPr txBox="1">
                  <a:spLocks noChangeArrowheads="1"/>
                </p:cNvSpPr>
                <p:nvPr/>
              </p:nvSpPr>
              <p:spPr bwMode="auto">
                <a:xfrm>
                  <a:off x="1882" y="890"/>
                  <a:ext cx="2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2800" b="1">
                      <a:ea typeface="隶书" panose="02010509060101010101" pitchFamily="49" charset="-122"/>
                    </a:rPr>
                    <a:t>for(k=1; k&lt;=4; k++)</a:t>
                  </a:r>
                </a:p>
              </p:txBody>
            </p:sp>
            <p:sp>
              <p:nvSpPr>
                <p:cNvPr id="415752" name="Text Box 8">
                  <a:extLst>
                    <a:ext uri="{FF2B5EF4-FFF2-40B4-BE49-F238E27FC236}">
                      <a16:creationId xmlns:a16="http://schemas.microsoft.com/office/drawing/2014/main" id="{20FAAF39-5790-4F88-8045-AB80FE82FC0C}"/>
                    </a:ext>
                  </a:extLst>
                </p:cNvPr>
                <p:cNvSpPr txBox="1">
                  <a:spLocks noChangeArrowheads="1"/>
                </p:cNvSpPr>
                <p:nvPr/>
              </p:nvSpPr>
              <p:spPr bwMode="auto">
                <a:xfrm>
                  <a:off x="1882" y="2523"/>
                  <a:ext cx="1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b="1">
                      <a:latin typeface="黑体" panose="02010609060101010101" pitchFamily="49" charset="-122"/>
                      <a:ea typeface="黑体" panose="02010609060101010101" pitchFamily="49" charset="-122"/>
                    </a:rPr>
                    <a:t>语句</a:t>
                  </a:r>
                  <a:r>
                    <a:rPr kumimoji="1" lang="en-US" altLang="zh-CN" sz="2800" b="1">
                      <a:latin typeface="黑体" panose="02010609060101010101" pitchFamily="49" charset="-122"/>
                      <a:ea typeface="黑体" panose="02010609060101010101" pitchFamily="49" charset="-122"/>
                    </a:rPr>
                    <a:t>1;</a:t>
                  </a:r>
                  <a:endParaRPr kumimoji="1" lang="zh-CN" altLang="en-US" sz="2800" b="1">
                    <a:latin typeface="黑体" panose="02010609060101010101" pitchFamily="49" charset="-122"/>
                    <a:ea typeface="黑体" panose="02010609060101010101" pitchFamily="49" charset="-122"/>
                  </a:endParaRPr>
                </a:p>
              </p:txBody>
            </p:sp>
            <p:grpSp>
              <p:nvGrpSpPr>
                <p:cNvPr id="415753" name="Group 9">
                  <a:extLst>
                    <a:ext uri="{FF2B5EF4-FFF2-40B4-BE49-F238E27FC236}">
                      <a16:creationId xmlns:a16="http://schemas.microsoft.com/office/drawing/2014/main" id="{ECDEECFB-29B2-4C8F-8891-4C2450BFC3A1}"/>
                    </a:ext>
                  </a:extLst>
                </p:cNvPr>
                <p:cNvGrpSpPr>
                  <a:grpSpLocks/>
                </p:cNvGrpSpPr>
                <p:nvPr/>
              </p:nvGrpSpPr>
              <p:grpSpPr bwMode="auto">
                <a:xfrm>
                  <a:off x="1519" y="890"/>
                  <a:ext cx="3357" cy="1996"/>
                  <a:chOff x="1519" y="890"/>
                  <a:chExt cx="3357" cy="1996"/>
                </a:xfrm>
              </p:grpSpPr>
              <p:grpSp>
                <p:nvGrpSpPr>
                  <p:cNvPr id="415754" name="Group 10">
                    <a:extLst>
                      <a:ext uri="{FF2B5EF4-FFF2-40B4-BE49-F238E27FC236}">
                        <a16:creationId xmlns:a16="http://schemas.microsoft.com/office/drawing/2014/main" id="{6326D0F5-8F7F-44ED-8670-C266E6E7D0B7}"/>
                      </a:ext>
                    </a:extLst>
                  </p:cNvPr>
                  <p:cNvGrpSpPr>
                    <a:grpSpLocks/>
                  </p:cNvGrpSpPr>
                  <p:nvPr/>
                </p:nvGrpSpPr>
                <p:grpSpPr bwMode="auto">
                  <a:xfrm>
                    <a:off x="1791" y="890"/>
                    <a:ext cx="3085" cy="1996"/>
                    <a:chOff x="1791" y="890"/>
                    <a:chExt cx="3085" cy="1996"/>
                  </a:xfrm>
                </p:grpSpPr>
                <p:sp>
                  <p:nvSpPr>
                    <p:cNvPr id="415755" name="Rectangle 11">
                      <a:extLst>
                        <a:ext uri="{FF2B5EF4-FFF2-40B4-BE49-F238E27FC236}">
                          <a16:creationId xmlns:a16="http://schemas.microsoft.com/office/drawing/2014/main" id="{08A881F4-1A7F-43E8-8690-C4C3FFFFE137}"/>
                        </a:ext>
                      </a:extLst>
                    </p:cNvPr>
                    <p:cNvSpPr>
                      <a:spLocks noChangeArrowheads="1"/>
                    </p:cNvSpPr>
                    <p:nvPr/>
                  </p:nvSpPr>
                  <p:spPr bwMode="auto">
                    <a:xfrm>
                      <a:off x="1791" y="890"/>
                      <a:ext cx="3085" cy="1996"/>
                    </a:xfrm>
                    <a:prstGeom prst="rect">
                      <a:avLst/>
                    </a:prstGeom>
                    <a:noFill/>
                    <a:ln w="254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756" name="Line 12">
                      <a:extLst>
                        <a:ext uri="{FF2B5EF4-FFF2-40B4-BE49-F238E27FC236}">
                          <a16:creationId xmlns:a16="http://schemas.microsoft.com/office/drawing/2014/main" id="{A0C9A3EB-50B9-40C4-9357-17CD8A72281A}"/>
                        </a:ext>
                      </a:extLst>
                    </p:cNvPr>
                    <p:cNvSpPr>
                      <a:spLocks noChangeShapeType="1"/>
                    </p:cNvSpPr>
                    <p:nvPr/>
                  </p:nvSpPr>
                  <p:spPr bwMode="auto">
                    <a:xfrm>
                      <a:off x="1791" y="2523"/>
                      <a:ext cx="3085"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757" name="Line 13">
                      <a:extLst>
                        <a:ext uri="{FF2B5EF4-FFF2-40B4-BE49-F238E27FC236}">
                          <a16:creationId xmlns:a16="http://schemas.microsoft.com/office/drawing/2014/main" id="{19D5532B-A1C3-4785-AEDB-3738403AC9BA}"/>
                        </a:ext>
                      </a:extLst>
                    </p:cNvPr>
                    <p:cNvSpPr>
                      <a:spLocks noChangeShapeType="1"/>
                    </p:cNvSpPr>
                    <p:nvPr/>
                  </p:nvSpPr>
                  <p:spPr bwMode="auto">
                    <a:xfrm>
                      <a:off x="1791" y="2160"/>
                      <a:ext cx="3085"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5758" name="Group 14">
                      <a:extLst>
                        <a:ext uri="{FF2B5EF4-FFF2-40B4-BE49-F238E27FC236}">
                          <a16:creationId xmlns:a16="http://schemas.microsoft.com/office/drawing/2014/main" id="{F5F43817-D494-4F8A-9A44-404F58E6A9ED}"/>
                        </a:ext>
                      </a:extLst>
                    </p:cNvPr>
                    <p:cNvGrpSpPr>
                      <a:grpSpLocks/>
                    </p:cNvGrpSpPr>
                    <p:nvPr/>
                  </p:nvGrpSpPr>
                  <p:grpSpPr bwMode="auto">
                    <a:xfrm>
                      <a:off x="2336" y="1298"/>
                      <a:ext cx="2540" cy="862"/>
                      <a:chOff x="2336" y="1298"/>
                      <a:chExt cx="2540" cy="862"/>
                    </a:xfrm>
                  </p:grpSpPr>
                  <p:sp>
                    <p:nvSpPr>
                      <p:cNvPr id="415759" name="Line 15">
                        <a:extLst>
                          <a:ext uri="{FF2B5EF4-FFF2-40B4-BE49-F238E27FC236}">
                            <a16:creationId xmlns:a16="http://schemas.microsoft.com/office/drawing/2014/main" id="{577C61A3-8B55-4B2E-8667-479A56926F20}"/>
                          </a:ext>
                        </a:extLst>
                      </p:cNvPr>
                      <p:cNvSpPr>
                        <a:spLocks noChangeShapeType="1"/>
                      </p:cNvSpPr>
                      <p:nvPr/>
                    </p:nvSpPr>
                    <p:spPr bwMode="auto">
                      <a:xfrm>
                        <a:off x="2336" y="1298"/>
                        <a:ext cx="2540"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760" name="Line 16">
                        <a:extLst>
                          <a:ext uri="{FF2B5EF4-FFF2-40B4-BE49-F238E27FC236}">
                            <a16:creationId xmlns:a16="http://schemas.microsoft.com/office/drawing/2014/main" id="{35B48CB6-B25A-409C-A3DA-93CAECCEE828}"/>
                          </a:ext>
                        </a:extLst>
                      </p:cNvPr>
                      <p:cNvSpPr>
                        <a:spLocks noChangeShapeType="1"/>
                      </p:cNvSpPr>
                      <p:nvPr/>
                    </p:nvSpPr>
                    <p:spPr bwMode="auto">
                      <a:xfrm>
                        <a:off x="2336" y="1298"/>
                        <a:ext cx="0" cy="862"/>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5761" name="Line 17">
                      <a:extLst>
                        <a:ext uri="{FF2B5EF4-FFF2-40B4-BE49-F238E27FC236}">
                          <a16:creationId xmlns:a16="http://schemas.microsoft.com/office/drawing/2014/main" id="{5EDE56FA-2596-4BAA-A337-3C8D98E038B0}"/>
                        </a:ext>
                      </a:extLst>
                    </p:cNvPr>
                    <p:cNvSpPr>
                      <a:spLocks noChangeShapeType="1"/>
                    </p:cNvSpPr>
                    <p:nvPr/>
                  </p:nvSpPr>
                  <p:spPr bwMode="auto">
                    <a:xfrm>
                      <a:off x="3288" y="2523"/>
                      <a:ext cx="0" cy="363"/>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762" name="Line 18">
                      <a:extLst>
                        <a:ext uri="{FF2B5EF4-FFF2-40B4-BE49-F238E27FC236}">
                          <a16:creationId xmlns:a16="http://schemas.microsoft.com/office/drawing/2014/main" id="{BF98869B-3C92-4170-A42F-0637B40E09F2}"/>
                        </a:ext>
                      </a:extLst>
                    </p:cNvPr>
                    <p:cNvSpPr>
                      <a:spLocks noChangeShapeType="1"/>
                    </p:cNvSpPr>
                    <p:nvPr/>
                  </p:nvSpPr>
                  <p:spPr bwMode="auto">
                    <a:xfrm>
                      <a:off x="1791" y="2160"/>
                      <a:ext cx="1225" cy="363"/>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763" name="Line 19">
                      <a:extLst>
                        <a:ext uri="{FF2B5EF4-FFF2-40B4-BE49-F238E27FC236}">
                          <a16:creationId xmlns:a16="http://schemas.microsoft.com/office/drawing/2014/main" id="{D3B76458-03A8-40A2-9609-964B838DA732}"/>
                        </a:ext>
                      </a:extLst>
                    </p:cNvPr>
                    <p:cNvSpPr>
                      <a:spLocks noChangeShapeType="1"/>
                    </p:cNvSpPr>
                    <p:nvPr/>
                  </p:nvSpPr>
                  <p:spPr bwMode="auto">
                    <a:xfrm flipV="1">
                      <a:off x="3515" y="2160"/>
                      <a:ext cx="1361" cy="363"/>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5764" name="AutoShape 20">
                    <a:extLst>
                      <a:ext uri="{FF2B5EF4-FFF2-40B4-BE49-F238E27FC236}">
                        <a16:creationId xmlns:a16="http://schemas.microsoft.com/office/drawing/2014/main" id="{58F9182A-5016-4DD1-96E7-3CF317C2DBD7}"/>
                      </a:ext>
                    </a:extLst>
                  </p:cNvPr>
                  <p:cNvSpPr>
                    <a:spLocks/>
                  </p:cNvSpPr>
                  <p:nvPr/>
                </p:nvSpPr>
                <p:spPr bwMode="auto">
                  <a:xfrm>
                    <a:off x="1519" y="890"/>
                    <a:ext cx="136" cy="1270"/>
                  </a:xfrm>
                  <a:prstGeom prst="leftBrace">
                    <a:avLst>
                      <a:gd name="adj1" fmla="val 77819"/>
                      <a:gd name="adj2" fmla="val 50000"/>
                    </a:avLst>
                  </a:prstGeom>
                  <a:noFill/>
                  <a:ln w="254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765" name="AutoShape 21">
                    <a:extLst>
                      <a:ext uri="{FF2B5EF4-FFF2-40B4-BE49-F238E27FC236}">
                        <a16:creationId xmlns:a16="http://schemas.microsoft.com/office/drawing/2014/main" id="{681E34AE-B802-40F7-A0E6-59032AEDCF61}"/>
                      </a:ext>
                    </a:extLst>
                  </p:cNvPr>
                  <p:cNvSpPr>
                    <a:spLocks/>
                  </p:cNvSpPr>
                  <p:nvPr/>
                </p:nvSpPr>
                <p:spPr bwMode="auto">
                  <a:xfrm>
                    <a:off x="1519" y="2251"/>
                    <a:ext cx="136" cy="635"/>
                  </a:xfrm>
                  <a:prstGeom prst="leftBrace">
                    <a:avLst>
                      <a:gd name="adj1" fmla="val 38909"/>
                      <a:gd name="adj2" fmla="val 50000"/>
                    </a:avLst>
                  </a:prstGeom>
                  <a:noFill/>
                  <a:ln w="254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5766" name="Text Box 22">
                <a:extLst>
                  <a:ext uri="{FF2B5EF4-FFF2-40B4-BE49-F238E27FC236}">
                    <a16:creationId xmlns:a16="http://schemas.microsoft.com/office/drawing/2014/main" id="{EEC0DF5B-6981-4829-8C0A-B02787A2DAF4}"/>
                  </a:ext>
                </a:extLst>
              </p:cNvPr>
              <p:cNvSpPr txBox="1">
                <a:spLocks noChangeArrowheads="1"/>
              </p:cNvSpPr>
              <p:nvPr/>
            </p:nvSpPr>
            <p:spPr bwMode="auto">
              <a:xfrm>
                <a:off x="204" y="1434"/>
                <a:ext cx="127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b="1">
                    <a:ea typeface="黑体" panose="02010609060101010101" pitchFamily="49" charset="-122"/>
                  </a:rPr>
                  <a:t>第一块</a:t>
                </a:r>
                <a:br>
                  <a:rPr kumimoji="1" lang="zh-CN" altLang="en-US" sz="2800" b="1">
                    <a:ea typeface="黑体" panose="02010609060101010101" pitchFamily="49" charset="-122"/>
                  </a:rPr>
                </a:br>
                <a:r>
                  <a:rPr kumimoji="1" lang="zh-CN" altLang="en-US" sz="2800" b="1">
                    <a:ea typeface="黑体" panose="02010609060101010101" pitchFamily="49" charset="-122"/>
                  </a:rPr>
                  <a:t>循环结构</a:t>
                </a:r>
              </a:p>
            </p:txBody>
          </p:sp>
          <p:sp>
            <p:nvSpPr>
              <p:cNvPr id="415767" name="Text Box 23">
                <a:extLst>
                  <a:ext uri="{FF2B5EF4-FFF2-40B4-BE49-F238E27FC236}">
                    <a16:creationId xmlns:a16="http://schemas.microsoft.com/office/drawing/2014/main" id="{7A9CDC5B-29A9-4B30-91CE-FE659A03CA74}"/>
                  </a:ext>
                </a:extLst>
              </p:cNvPr>
              <p:cNvSpPr txBox="1">
                <a:spLocks noChangeArrowheads="1"/>
              </p:cNvSpPr>
              <p:nvPr/>
            </p:nvSpPr>
            <p:spPr bwMode="auto">
              <a:xfrm>
                <a:off x="204" y="2478"/>
                <a:ext cx="127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2800" b="1">
                    <a:ea typeface="黑体" panose="02010609060101010101" pitchFamily="49" charset="-122"/>
                  </a:rPr>
                  <a:t>第二块</a:t>
                </a:r>
                <a:br>
                  <a:rPr kumimoji="1" lang="zh-CN" altLang="en-US" sz="2800" b="1">
                    <a:ea typeface="黑体" panose="02010609060101010101" pitchFamily="49" charset="-122"/>
                  </a:rPr>
                </a:br>
                <a:r>
                  <a:rPr kumimoji="1" lang="zh-CN" altLang="en-US" sz="2800" b="1">
                    <a:ea typeface="黑体" panose="02010609060101010101" pitchFamily="49" charset="-122"/>
                  </a:rPr>
                  <a:t>分支结构</a:t>
                </a:r>
              </a:p>
            </p:txBody>
          </p:sp>
        </p:grpSp>
        <p:sp>
          <p:nvSpPr>
            <p:cNvPr id="415768" name="Text Box 24">
              <a:extLst>
                <a:ext uri="{FF2B5EF4-FFF2-40B4-BE49-F238E27FC236}">
                  <a16:creationId xmlns:a16="http://schemas.microsoft.com/office/drawing/2014/main" id="{43A10C45-B9AD-4942-B0F4-1142EB4476FD}"/>
                </a:ext>
              </a:extLst>
            </p:cNvPr>
            <p:cNvSpPr txBox="1">
              <a:spLocks noChangeArrowheads="1"/>
            </p:cNvSpPr>
            <p:nvPr/>
          </p:nvSpPr>
          <p:spPr bwMode="auto">
            <a:xfrm>
              <a:off x="3152" y="2590"/>
              <a:ext cx="9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a:t>g!=1</a:t>
              </a:r>
            </a:p>
          </p:txBody>
        </p:sp>
        <p:sp>
          <p:nvSpPr>
            <p:cNvPr id="415769" name="Text Box 25">
              <a:extLst>
                <a:ext uri="{FF2B5EF4-FFF2-40B4-BE49-F238E27FC236}">
                  <a16:creationId xmlns:a16="http://schemas.microsoft.com/office/drawing/2014/main" id="{DA8FEDF1-24C8-43C3-A4BF-6B5DECDC577D}"/>
                </a:ext>
              </a:extLst>
            </p:cNvPr>
            <p:cNvSpPr txBox="1">
              <a:spLocks noChangeArrowheads="1"/>
            </p:cNvSpPr>
            <p:nvPr/>
          </p:nvSpPr>
          <p:spPr bwMode="auto">
            <a:xfrm>
              <a:off x="2018" y="2640"/>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a:t>真</a:t>
              </a:r>
            </a:p>
          </p:txBody>
        </p:sp>
        <p:sp>
          <p:nvSpPr>
            <p:cNvPr id="415770" name="Text Box 26">
              <a:extLst>
                <a:ext uri="{FF2B5EF4-FFF2-40B4-BE49-F238E27FC236}">
                  <a16:creationId xmlns:a16="http://schemas.microsoft.com/office/drawing/2014/main" id="{F687C687-CDFF-41CF-8801-91E75EF705DD}"/>
                </a:ext>
              </a:extLst>
            </p:cNvPr>
            <p:cNvSpPr txBox="1">
              <a:spLocks noChangeArrowheads="1"/>
            </p:cNvSpPr>
            <p:nvPr/>
          </p:nvSpPr>
          <p:spPr bwMode="auto">
            <a:xfrm>
              <a:off x="4467" y="2614"/>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a:t>假</a:t>
              </a:r>
            </a:p>
          </p:txBody>
        </p:sp>
      </p:grpSp>
    </p:spTree>
    <p:extLst>
      <p:ext uri="{BB962C8B-B14F-4D97-AF65-F5344CB8AC3E}">
        <p14:creationId xmlns:p14="http://schemas.microsoft.com/office/powerpoint/2010/main" val="1529364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A82F1B2-3A7D-4628-8A78-09C44849E9C9}"/>
              </a:ext>
            </a:extLst>
          </p:cNvPr>
          <p:cNvSpPr>
            <a:spLocks noGrp="1"/>
          </p:cNvSpPr>
          <p:nvPr>
            <p:ph type="sldNum" sz="quarter" idx="12"/>
          </p:nvPr>
        </p:nvSpPr>
        <p:spPr/>
        <p:txBody>
          <a:bodyPr/>
          <a:lstStyle/>
          <a:p>
            <a:fld id="{90D42DE7-0AD9-4164-AB46-75A091617A53}" type="slidenum">
              <a:rPr lang="zh-CN" altLang="en-US"/>
              <a:pPr/>
              <a:t>42</a:t>
            </a:fld>
            <a:endParaRPr lang="en-US" altLang="zh-CN"/>
          </a:p>
        </p:txBody>
      </p:sp>
      <p:sp>
        <p:nvSpPr>
          <p:cNvPr id="417794" name="Rectangle 2">
            <a:extLst>
              <a:ext uri="{FF2B5EF4-FFF2-40B4-BE49-F238E27FC236}">
                <a16:creationId xmlns:a16="http://schemas.microsoft.com/office/drawing/2014/main" id="{38AA8DE5-BCAB-468B-8CB4-8B814D81774E}"/>
              </a:ext>
            </a:extLst>
          </p:cNvPr>
          <p:cNvSpPr>
            <a:spLocks noGrp="1" noChangeArrowheads="1"/>
          </p:cNvSpPr>
          <p:nvPr>
            <p:ph type="title"/>
          </p:nvPr>
        </p:nvSpPr>
        <p:spPr/>
        <p:txBody>
          <a:bodyPr/>
          <a:lstStyle/>
          <a:p>
            <a:endParaRPr lang="zh-CN" altLang="en-US"/>
          </a:p>
        </p:txBody>
      </p:sp>
      <p:sp>
        <p:nvSpPr>
          <p:cNvPr id="417795" name="Rectangle 3">
            <a:extLst>
              <a:ext uri="{FF2B5EF4-FFF2-40B4-BE49-F238E27FC236}">
                <a16:creationId xmlns:a16="http://schemas.microsoft.com/office/drawing/2014/main" id="{3C4E94B4-9374-44D4-8D2C-88C5DDA8A07D}"/>
              </a:ext>
            </a:extLst>
          </p:cNvPr>
          <p:cNvSpPr>
            <a:spLocks noGrp="1" noChangeArrowheads="1"/>
          </p:cNvSpPr>
          <p:nvPr>
            <p:ph type="body" idx="1"/>
          </p:nvPr>
        </p:nvSpPr>
        <p:spPr/>
        <p:txBody>
          <a:bodyPr/>
          <a:lstStyle/>
          <a:p>
            <a:r>
              <a:rPr lang="zh-CN" altLang="en-US" dirty="0"/>
              <a:t>第一块是</a:t>
            </a:r>
            <a:r>
              <a:rPr lang="zh-CN" altLang="en-US" dirty="0">
                <a:solidFill>
                  <a:srgbClr val="C00000"/>
                </a:solidFill>
              </a:rPr>
              <a:t>循环结构</a:t>
            </a:r>
            <a:r>
              <a:rPr lang="zh-CN" altLang="en-US" dirty="0"/>
              <a:t>，功能是产生被试对象，依次为</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。并测试四句话有多少句为真，如有</a:t>
            </a:r>
            <a:r>
              <a:rPr lang="en-US" altLang="zh-CN" dirty="0"/>
              <a:t>3</a:t>
            </a:r>
            <a:r>
              <a:rPr lang="zh-CN" altLang="en-US" dirty="0"/>
              <a:t>句为真，则可确定做好事者，同时置有解标志为</a:t>
            </a:r>
            <a:r>
              <a:rPr lang="en-US" altLang="zh-CN" dirty="0"/>
              <a:t>1</a:t>
            </a:r>
            <a:r>
              <a:rPr lang="zh-CN" altLang="en-US" dirty="0"/>
              <a:t>。</a:t>
            </a:r>
          </a:p>
          <a:p>
            <a:r>
              <a:rPr lang="zh-CN" altLang="en-US" dirty="0"/>
              <a:t>第二块为</a:t>
            </a:r>
            <a:r>
              <a:rPr lang="zh-CN" altLang="en-US" dirty="0">
                <a:solidFill>
                  <a:srgbClr val="C00000"/>
                </a:solidFill>
              </a:rPr>
              <a:t>分支结构</a:t>
            </a:r>
            <a:r>
              <a:rPr lang="zh-CN" altLang="en-US" dirty="0"/>
              <a:t>，功能是判断是否无解，如为真，则输出无解信息。</a:t>
            </a:r>
          </a:p>
        </p:txBody>
      </p:sp>
    </p:spTree>
    <p:extLst>
      <p:ext uri="{BB962C8B-B14F-4D97-AF65-F5344CB8AC3E}">
        <p14:creationId xmlns:p14="http://schemas.microsoft.com/office/powerpoint/2010/main" val="3780777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a16="http://schemas.microsoft.com/office/drawing/2014/main" id="{0D24FB19-DEB9-417D-AC19-4BD165D5B183}"/>
              </a:ext>
            </a:extLst>
          </p:cNvPr>
          <p:cNvSpPr>
            <a:spLocks noGrp="1"/>
          </p:cNvSpPr>
          <p:nvPr>
            <p:ph type="sldNum" sz="quarter" idx="12"/>
          </p:nvPr>
        </p:nvSpPr>
        <p:spPr/>
        <p:txBody>
          <a:bodyPr/>
          <a:lstStyle/>
          <a:p>
            <a:fld id="{EC4BECCE-1600-4918-BBE7-7CA35594F410}" type="slidenum">
              <a:rPr lang="zh-CN" altLang="en-US"/>
              <a:pPr/>
              <a:t>43</a:t>
            </a:fld>
            <a:endParaRPr lang="en-US" altLang="zh-CN"/>
          </a:p>
        </p:txBody>
      </p:sp>
      <p:sp>
        <p:nvSpPr>
          <p:cNvPr id="418819" name="Rectangle 3">
            <a:extLst>
              <a:ext uri="{FF2B5EF4-FFF2-40B4-BE49-F238E27FC236}">
                <a16:creationId xmlns:a16="http://schemas.microsoft.com/office/drawing/2014/main" id="{EBF134B1-6BE7-4392-AF65-E53E5CFA92A6}"/>
              </a:ext>
            </a:extLst>
          </p:cNvPr>
          <p:cNvSpPr>
            <a:spLocks noGrp="1" noChangeArrowheads="1"/>
          </p:cNvSpPr>
          <p:nvPr>
            <p:ph type="body" idx="1"/>
          </p:nvPr>
        </p:nvSpPr>
        <p:spPr>
          <a:xfrm>
            <a:off x="863600" y="131763"/>
            <a:ext cx="7543800" cy="1828800"/>
          </a:xfrm>
        </p:spPr>
        <p:txBody>
          <a:bodyPr>
            <a:normAutofit lnSpcReduction="10000"/>
          </a:bodyPr>
          <a:lstStyle/>
          <a:p>
            <a:pPr>
              <a:lnSpc>
                <a:spcPct val="90000"/>
              </a:lnSpc>
            </a:pPr>
            <a:r>
              <a:rPr lang="zh-CN" altLang="en-US" sz="2800"/>
              <a:t>再细看，第一块的循环体又由两块组成，如图</a:t>
            </a:r>
            <a:r>
              <a:rPr lang="en-US" altLang="zh-CN" sz="2800"/>
              <a:t>4.9</a:t>
            </a:r>
            <a:r>
              <a:rPr lang="zh-CN" altLang="en-US" sz="2800"/>
              <a:t>，</a:t>
            </a:r>
          </a:p>
          <a:p>
            <a:pPr>
              <a:lnSpc>
                <a:spcPct val="90000"/>
              </a:lnSpc>
              <a:buFont typeface="Wingdings" panose="05000000000000000000" pitchFamily="2" charset="2"/>
              <a:buNone/>
            </a:pPr>
            <a:r>
              <a:rPr lang="zh-CN" altLang="en-US" sz="2800"/>
              <a:t>		①中含两条赋值语句</a:t>
            </a:r>
          </a:p>
          <a:p>
            <a:pPr>
              <a:lnSpc>
                <a:spcPct val="90000"/>
              </a:lnSpc>
              <a:buFont typeface="Wingdings" panose="05000000000000000000" pitchFamily="2" charset="2"/>
              <a:buNone/>
            </a:pPr>
            <a:r>
              <a:rPr lang="zh-CN" altLang="en-US" sz="2800"/>
              <a:t>		②中含一条分支语句</a:t>
            </a:r>
          </a:p>
        </p:txBody>
      </p:sp>
      <p:grpSp>
        <p:nvGrpSpPr>
          <p:cNvPr id="418832" name="Group 16">
            <a:extLst>
              <a:ext uri="{FF2B5EF4-FFF2-40B4-BE49-F238E27FC236}">
                <a16:creationId xmlns:a16="http://schemas.microsoft.com/office/drawing/2014/main" id="{285FFFFB-BC1F-4228-B109-98665A53DE2C}"/>
              </a:ext>
            </a:extLst>
          </p:cNvPr>
          <p:cNvGrpSpPr>
            <a:grpSpLocks/>
          </p:cNvGrpSpPr>
          <p:nvPr/>
        </p:nvGrpSpPr>
        <p:grpSpPr bwMode="auto">
          <a:xfrm>
            <a:off x="684213" y="2060575"/>
            <a:ext cx="7308850" cy="3665538"/>
            <a:chOff x="703" y="442"/>
            <a:chExt cx="4422" cy="2405"/>
          </a:xfrm>
        </p:grpSpPr>
        <p:sp>
          <p:nvSpPr>
            <p:cNvPr id="418833" name="Text Box 17">
              <a:extLst>
                <a:ext uri="{FF2B5EF4-FFF2-40B4-BE49-F238E27FC236}">
                  <a16:creationId xmlns:a16="http://schemas.microsoft.com/office/drawing/2014/main" id="{7C397213-9260-4BAF-808F-460959FD73DE}"/>
                </a:ext>
              </a:extLst>
            </p:cNvPr>
            <p:cNvSpPr txBox="1">
              <a:spLocks noChangeArrowheads="1"/>
            </p:cNvSpPr>
            <p:nvPr/>
          </p:nvSpPr>
          <p:spPr bwMode="auto">
            <a:xfrm>
              <a:off x="1958" y="617"/>
              <a:ext cx="2540" cy="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pPr>
              <a:r>
                <a:rPr kumimoji="1" lang="en-US" altLang="zh-CN" sz="2800" b="1">
                  <a:ea typeface="黑体" panose="02010609060101010101" pitchFamily="49" charset="-122"/>
                </a:rPr>
                <a:t>thisman = 64+k;</a:t>
              </a:r>
            </a:p>
            <a:p>
              <a:pPr>
                <a:lnSpc>
                  <a:spcPct val="80000"/>
                </a:lnSpc>
                <a:spcBef>
                  <a:spcPct val="20000"/>
                </a:spcBef>
              </a:pPr>
              <a:r>
                <a:rPr kumimoji="1" lang="en-US" altLang="zh-CN" sz="2800" b="1">
                  <a:ea typeface="黑体" panose="02010609060101010101" pitchFamily="49" charset="-122"/>
                </a:rPr>
                <a:t>sum=( thisman!=‘A’ )</a:t>
              </a:r>
              <a:br>
                <a:rPr kumimoji="1" lang="en-US" altLang="zh-CN" sz="2800" b="1">
                  <a:ea typeface="黑体" panose="02010609060101010101" pitchFamily="49" charset="-122"/>
                </a:rPr>
              </a:br>
              <a:r>
                <a:rPr kumimoji="1" lang="en-US" altLang="zh-CN" sz="2800" b="1">
                  <a:ea typeface="黑体" panose="02010609060101010101" pitchFamily="49" charset="-122"/>
                </a:rPr>
                <a:t>+ ( thisman==‘C’ )</a:t>
              </a:r>
              <a:br>
                <a:rPr kumimoji="1" lang="en-US" altLang="zh-CN" sz="2800" b="1">
                  <a:ea typeface="黑体" panose="02010609060101010101" pitchFamily="49" charset="-122"/>
                </a:rPr>
              </a:br>
              <a:r>
                <a:rPr kumimoji="1" lang="en-US" altLang="zh-CN" sz="2800" b="1">
                  <a:ea typeface="黑体" panose="02010609060101010101" pitchFamily="49" charset="-122"/>
                </a:rPr>
                <a:t>+ ( thisman==‘D’ )</a:t>
              </a:r>
              <a:br>
                <a:rPr kumimoji="1" lang="en-US" altLang="zh-CN" sz="2800" b="1">
                  <a:ea typeface="黑体" panose="02010609060101010101" pitchFamily="49" charset="-122"/>
                </a:rPr>
              </a:br>
              <a:r>
                <a:rPr kumimoji="1" lang="en-US" altLang="zh-CN" sz="2800" b="1">
                  <a:ea typeface="黑体" panose="02010609060101010101" pitchFamily="49" charset="-122"/>
                </a:rPr>
                <a:t>+ ( thisman!=‘D’ );</a:t>
              </a:r>
            </a:p>
          </p:txBody>
        </p:sp>
        <p:sp>
          <p:nvSpPr>
            <p:cNvPr id="418834" name="Text Box 18">
              <a:extLst>
                <a:ext uri="{FF2B5EF4-FFF2-40B4-BE49-F238E27FC236}">
                  <a16:creationId xmlns:a16="http://schemas.microsoft.com/office/drawing/2014/main" id="{3B5DB385-8B4F-47E4-820B-04E88C2467A7}"/>
                </a:ext>
              </a:extLst>
            </p:cNvPr>
            <p:cNvSpPr txBox="1">
              <a:spLocks noChangeArrowheads="1"/>
            </p:cNvSpPr>
            <p:nvPr/>
          </p:nvSpPr>
          <p:spPr bwMode="auto">
            <a:xfrm>
              <a:off x="2593" y="2024"/>
              <a:ext cx="127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20000"/>
                </a:spcBef>
              </a:pPr>
              <a:r>
                <a:rPr kumimoji="1" lang="en-US" altLang="zh-CN" sz="2800" b="1">
                  <a:ea typeface="黑体" panose="02010609060101010101" pitchFamily="49" charset="-122"/>
                </a:rPr>
                <a:t>sum == 3</a:t>
              </a:r>
            </a:p>
          </p:txBody>
        </p:sp>
        <p:sp>
          <p:nvSpPr>
            <p:cNvPr id="418835" name="Text Box 19">
              <a:extLst>
                <a:ext uri="{FF2B5EF4-FFF2-40B4-BE49-F238E27FC236}">
                  <a16:creationId xmlns:a16="http://schemas.microsoft.com/office/drawing/2014/main" id="{2D64FF6B-E5AE-4A06-8A64-9353D5BFC67A}"/>
                </a:ext>
              </a:extLst>
            </p:cNvPr>
            <p:cNvSpPr txBox="1">
              <a:spLocks noChangeArrowheads="1"/>
            </p:cNvSpPr>
            <p:nvPr/>
          </p:nvSpPr>
          <p:spPr bwMode="auto">
            <a:xfrm>
              <a:off x="1441" y="2094"/>
              <a:ext cx="1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20000"/>
                </a:spcBef>
              </a:pPr>
              <a:r>
                <a:rPr kumimoji="1" lang="zh-CN" altLang="en-US" b="1">
                  <a:ea typeface="黑体" panose="02010609060101010101" pitchFamily="49" charset="-122"/>
                </a:rPr>
                <a:t>真</a:t>
              </a:r>
            </a:p>
          </p:txBody>
        </p:sp>
        <p:sp>
          <p:nvSpPr>
            <p:cNvPr id="418836" name="Text Box 20">
              <a:extLst>
                <a:ext uri="{FF2B5EF4-FFF2-40B4-BE49-F238E27FC236}">
                  <a16:creationId xmlns:a16="http://schemas.microsoft.com/office/drawing/2014/main" id="{A08AB2A4-5F49-4C3C-A32D-BB7200A611F2}"/>
                </a:ext>
              </a:extLst>
            </p:cNvPr>
            <p:cNvSpPr txBox="1">
              <a:spLocks noChangeArrowheads="1"/>
            </p:cNvSpPr>
            <p:nvPr/>
          </p:nvSpPr>
          <p:spPr bwMode="auto">
            <a:xfrm>
              <a:off x="3855" y="2101"/>
              <a:ext cx="1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20000"/>
                </a:spcBef>
              </a:pPr>
              <a:r>
                <a:rPr kumimoji="1" lang="zh-CN" altLang="en-US" b="1">
                  <a:ea typeface="黑体" panose="02010609060101010101" pitchFamily="49" charset="-122"/>
                </a:rPr>
                <a:t>假</a:t>
              </a:r>
            </a:p>
          </p:txBody>
        </p:sp>
        <p:sp>
          <p:nvSpPr>
            <p:cNvPr id="418837" name="Text Box 21">
              <a:extLst>
                <a:ext uri="{FF2B5EF4-FFF2-40B4-BE49-F238E27FC236}">
                  <a16:creationId xmlns:a16="http://schemas.microsoft.com/office/drawing/2014/main" id="{7AC5D1BA-5AC8-4038-9245-EB8E01234388}"/>
                </a:ext>
              </a:extLst>
            </p:cNvPr>
            <p:cNvSpPr txBox="1">
              <a:spLocks noChangeArrowheads="1"/>
            </p:cNvSpPr>
            <p:nvPr/>
          </p:nvSpPr>
          <p:spPr bwMode="auto">
            <a:xfrm>
              <a:off x="1660" y="2387"/>
              <a:ext cx="144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kumimoji="1" lang="zh-CN" altLang="en-US" sz="2000" b="1">
                  <a:latin typeface="黑体" panose="02010609060101010101" pitchFamily="49" charset="-122"/>
                  <a:ea typeface="黑体" panose="02010609060101010101" pitchFamily="49" charset="-122"/>
                </a:rPr>
                <a:t>输出该被测试者；</a:t>
              </a:r>
            </a:p>
            <a:p>
              <a:pPr>
                <a:lnSpc>
                  <a:spcPct val="90000"/>
                </a:lnSpc>
                <a:spcBef>
                  <a:spcPct val="20000"/>
                </a:spcBef>
              </a:pPr>
              <a:r>
                <a:rPr kumimoji="1" lang="zh-CN" altLang="en-US" sz="2000" b="1">
                  <a:latin typeface="黑体" panose="02010609060101010101" pitchFamily="49" charset="-122"/>
                  <a:ea typeface="黑体" panose="02010609060101010101" pitchFamily="49" charset="-122"/>
                </a:rPr>
                <a:t>有解标志置</a:t>
              </a:r>
              <a:r>
                <a:rPr kumimoji="1" lang="en-US" altLang="zh-CN" sz="2000" b="1">
                  <a:latin typeface="黑体" panose="02010609060101010101" pitchFamily="49" charset="-122"/>
                  <a:ea typeface="黑体" panose="02010609060101010101" pitchFamily="49" charset="-122"/>
                </a:rPr>
                <a:t>1</a:t>
              </a:r>
              <a:r>
                <a:rPr kumimoji="1" lang="zh-CN" altLang="en-US" sz="2000" b="1">
                  <a:latin typeface="黑体" panose="02010609060101010101" pitchFamily="49" charset="-122"/>
                  <a:ea typeface="黑体" panose="02010609060101010101" pitchFamily="49" charset="-122"/>
                </a:rPr>
                <a:t>；</a:t>
              </a:r>
            </a:p>
          </p:txBody>
        </p:sp>
        <p:grpSp>
          <p:nvGrpSpPr>
            <p:cNvPr id="418838" name="Group 22">
              <a:extLst>
                <a:ext uri="{FF2B5EF4-FFF2-40B4-BE49-F238E27FC236}">
                  <a16:creationId xmlns:a16="http://schemas.microsoft.com/office/drawing/2014/main" id="{CE8F95A2-D28D-4E2B-B9A1-78FCE5F0ED52}"/>
                </a:ext>
              </a:extLst>
            </p:cNvPr>
            <p:cNvGrpSpPr>
              <a:grpSpLocks/>
            </p:cNvGrpSpPr>
            <p:nvPr/>
          </p:nvGrpSpPr>
          <p:grpSpPr bwMode="auto">
            <a:xfrm>
              <a:off x="703" y="442"/>
              <a:ext cx="4263" cy="2353"/>
              <a:chOff x="703" y="442"/>
              <a:chExt cx="4263" cy="2353"/>
            </a:xfrm>
          </p:grpSpPr>
          <p:grpSp>
            <p:nvGrpSpPr>
              <p:cNvPr id="418839" name="Group 23">
                <a:extLst>
                  <a:ext uri="{FF2B5EF4-FFF2-40B4-BE49-F238E27FC236}">
                    <a16:creationId xmlns:a16="http://schemas.microsoft.com/office/drawing/2014/main" id="{CCBDAEEC-E4B1-4DC8-BAD9-F91ACB434021}"/>
                  </a:ext>
                </a:extLst>
              </p:cNvPr>
              <p:cNvGrpSpPr>
                <a:grpSpLocks/>
              </p:cNvGrpSpPr>
              <p:nvPr/>
            </p:nvGrpSpPr>
            <p:grpSpPr bwMode="auto">
              <a:xfrm>
                <a:off x="1292" y="442"/>
                <a:ext cx="3674" cy="2353"/>
                <a:chOff x="1519" y="442"/>
                <a:chExt cx="3357" cy="1996"/>
              </a:xfrm>
            </p:grpSpPr>
            <p:sp>
              <p:nvSpPr>
                <p:cNvPr id="418840" name="Line 24">
                  <a:extLst>
                    <a:ext uri="{FF2B5EF4-FFF2-40B4-BE49-F238E27FC236}">
                      <a16:creationId xmlns:a16="http://schemas.microsoft.com/office/drawing/2014/main" id="{E032A6DA-A833-43B4-B617-3E1BDEC1379E}"/>
                    </a:ext>
                  </a:extLst>
                </p:cNvPr>
                <p:cNvSpPr>
                  <a:spLocks noChangeShapeType="1"/>
                </p:cNvSpPr>
                <p:nvPr/>
              </p:nvSpPr>
              <p:spPr bwMode="auto">
                <a:xfrm>
                  <a:off x="3288" y="2075"/>
                  <a:ext cx="0" cy="363"/>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41" name="Rectangle 25">
                  <a:extLst>
                    <a:ext uri="{FF2B5EF4-FFF2-40B4-BE49-F238E27FC236}">
                      <a16:creationId xmlns:a16="http://schemas.microsoft.com/office/drawing/2014/main" id="{8CA1D819-DF39-4D44-858D-5D4A2A781011}"/>
                    </a:ext>
                  </a:extLst>
                </p:cNvPr>
                <p:cNvSpPr>
                  <a:spLocks noChangeArrowheads="1"/>
                </p:cNvSpPr>
                <p:nvPr/>
              </p:nvSpPr>
              <p:spPr bwMode="auto">
                <a:xfrm>
                  <a:off x="1791" y="442"/>
                  <a:ext cx="3085" cy="1996"/>
                </a:xfrm>
                <a:prstGeom prst="rect">
                  <a:avLst/>
                </a:prstGeom>
                <a:noFill/>
                <a:ln w="254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42" name="Line 26">
                  <a:extLst>
                    <a:ext uri="{FF2B5EF4-FFF2-40B4-BE49-F238E27FC236}">
                      <a16:creationId xmlns:a16="http://schemas.microsoft.com/office/drawing/2014/main" id="{5FD4D95F-C8E7-401A-A162-E47412786182}"/>
                    </a:ext>
                  </a:extLst>
                </p:cNvPr>
                <p:cNvSpPr>
                  <a:spLocks noChangeShapeType="1"/>
                </p:cNvSpPr>
                <p:nvPr/>
              </p:nvSpPr>
              <p:spPr bwMode="auto">
                <a:xfrm>
                  <a:off x="1791" y="2075"/>
                  <a:ext cx="3085"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43" name="Line 27">
                  <a:extLst>
                    <a:ext uri="{FF2B5EF4-FFF2-40B4-BE49-F238E27FC236}">
                      <a16:creationId xmlns:a16="http://schemas.microsoft.com/office/drawing/2014/main" id="{47285FF6-8018-43FC-B6ED-EB304535AF7A}"/>
                    </a:ext>
                  </a:extLst>
                </p:cNvPr>
                <p:cNvSpPr>
                  <a:spLocks noChangeShapeType="1"/>
                </p:cNvSpPr>
                <p:nvPr/>
              </p:nvSpPr>
              <p:spPr bwMode="auto">
                <a:xfrm>
                  <a:off x="1791" y="1712"/>
                  <a:ext cx="3085"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44" name="Line 28">
                  <a:extLst>
                    <a:ext uri="{FF2B5EF4-FFF2-40B4-BE49-F238E27FC236}">
                      <a16:creationId xmlns:a16="http://schemas.microsoft.com/office/drawing/2014/main" id="{B0DFAADA-9094-44A6-9F88-7932D93791C4}"/>
                    </a:ext>
                  </a:extLst>
                </p:cNvPr>
                <p:cNvSpPr>
                  <a:spLocks noChangeShapeType="1"/>
                </p:cNvSpPr>
                <p:nvPr/>
              </p:nvSpPr>
              <p:spPr bwMode="auto">
                <a:xfrm>
                  <a:off x="1791" y="1712"/>
                  <a:ext cx="1225" cy="363"/>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45" name="Line 29">
                  <a:extLst>
                    <a:ext uri="{FF2B5EF4-FFF2-40B4-BE49-F238E27FC236}">
                      <a16:creationId xmlns:a16="http://schemas.microsoft.com/office/drawing/2014/main" id="{6CF8138B-D135-41D2-9A31-05E531ADF3F8}"/>
                    </a:ext>
                  </a:extLst>
                </p:cNvPr>
                <p:cNvSpPr>
                  <a:spLocks noChangeShapeType="1"/>
                </p:cNvSpPr>
                <p:nvPr/>
              </p:nvSpPr>
              <p:spPr bwMode="auto">
                <a:xfrm flipV="1">
                  <a:off x="3515" y="1712"/>
                  <a:ext cx="1361" cy="363"/>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846" name="AutoShape 30">
                  <a:extLst>
                    <a:ext uri="{FF2B5EF4-FFF2-40B4-BE49-F238E27FC236}">
                      <a16:creationId xmlns:a16="http://schemas.microsoft.com/office/drawing/2014/main" id="{377064D4-3721-4905-853B-F10E1D33031C}"/>
                    </a:ext>
                  </a:extLst>
                </p:cNvPr>
                <p:cNvSpPr>
                  <a:spLocks/>
                </p:cNvSpPr>
                <p:nvPr/>
              </p:nvSpPr>
              <p:spPr bwMode="auto">
                <a:xfrm>
                  <a:off x="1519" y="442"/>
                  <a:ext cx="136" cy="1270"/>
                </a:xfrm>
                <a:prstGeom prst="leftBrace">
                  <a:avLst>
                    <a:gd name="adj1" fmla="val 77819"/>
                    <a:gd name="adj2" fmla="val 50000"/>
                  </a:avLst>
                </a:prstGeom>
                <a:noFill/>
                <a:ln w="254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47" name="AutoShape 31">
                  <a:extLst>
                    <a:ext uri="{FF2B5EF4-FFF2-40B4-BE49-F238E27FC236}">
                      <a16:creationId xmlns:a16="http://schemas.microsoft.com/office/drawing/2014/main" id="{2486D726-9DFF-40B7-A640-9853DFFF8C33}"/>
                    </a:ext>
                  </a:extLst>
                </p:cNvPr>
                <p:cNvSpPr>
                  <a:spLocks/>
                </p:cNvSpPr>
                <p:nvPr/>
              </p:nvSpPr>
              <p:spPr bwMode="auto">
                <a:xfrm>
                  <a:off x="1519" y="1803"/>
                  <a:ext cx="136" cy="635"/>
                </a:xfrm>
                <a:prstGeom prst="leftBrace">
                  <a:avLst>
                    <a:gd name="adj1" fmla="val 38909"/>
                    <a:gd name="adj2" fmla="val 50000"/>
                  </a:avLst>
                </a:prstGeom>
                <a:noFill/>
                <a:ln w="254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8848" name="Text Box 32">
                <a:extLst>
                  <a:ext uri="{FF2B5EF4-FFF2-40B4-BE49-F238E27FC236}">
                    <a16:creationId xmlns:a16="http://schemas.microsoft.com/office/drawing/2014/main" id="{935A7EDC-4023-4B89-A762-D00725BD7A46}"/>
                  </a:ext>
                </a:extLst>
              </p:cNvPr>
              <p:cNvSpPr txBox="1">
                <a:spLocks noChangeArrowheads="1"/>
              </p:cNvSpPr>
              <p:nvPr/>
            </p:nvSpPr>
            <p:spPr bwMode="auto">
              <a:xfrm>
                <a:off x="703" y="1027"/>
                <a:ext cx="408"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en-US" altLang="zh-CN" sz="2800" b="1">
                    <a:ea typeface="黑体" panose="02010609060101010101" pitchFamily="49" charset="-122"/>
                  </a:rPr>
                  <a:t>①</a:t>
                </a:r>
                <a:endParaRPr kumimoji="1" lang="zh-CN" altLang="en-US" sz="2800" b="1">
                  <a:ea typeface="黑体" panose="02010609060101010101" pitchFamily="49" charset="-122"/>
                </a:endParaRPr>
              </a:p>
            </p:txBody>
          </p:sp>
          <p:sp>
            <p:nvSpPr>
              <p:cNvPr id="418849" name="Text Box 33">
                <a:extLst>
                  <a:ext uri="{FF2B5EF4-FFF2-40B4-BE49-F238E27FC236}">
                    <a16:creationId xmlns:a16="http://schemas.microsoft.com/office/drawing/2014/main" id="{038D317E-942B-466E-8576-15C4F1BA9564}"/>
                  </a:ext>
                </a:extLst>
              </p:cNvPr>
              <p:cNvSpPr txBox="1">
                <a:spLocks noChangeArrowheads="1"/>
              </p:cNvSpPr>
              <p:nvPr/>
            </p:nvSpPr>
            <p:spPr bwMode="auto">
              <a:xfrm>
                <a:off x="748" y="2223"/>
                <a:ext cx="408"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en-US" altLang="en-US" sz="2800" b="1">
                    <a:ea typeface="黑体" panose="02010609060101010101" pitchFamily="49" charset="-122"/>
                  </a:rPr>
                  <a:t>②</a:t>
                </a:r>
                <a:endParaRPr kumimoji="1" lang="zh-CN" altLang="en-US" sz="2800" b="1">
                  <a:ea typeface="黑体" panose="02010609060101010101" pitchFamily="49" charset="-122"/>
                </a:endParaRPr>
              </a:p>
            </p:txBody>
          </p:sp>
        </p:grpSp>
      </p:grpSp>
    </p:spTree>
    <p:extLst>
      <p:ext uri="{BB962C8B-B14F-4D97-AF65-F5344CB8AC3E}">
        <p14:creationId xmlns:p14="http://schemas.microsoft.com/office/powerpoint/2010/main" val="162314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EB4B0C7-9B41-4FD2-8A66-F10B868B9E71}"/>
              </a:ext>
            </a:extLst>
          </p:cNvPr>
          <p:cNvSpPr>
            <a:spLocks noGrp="1"/>
          </p:cNvSpPr>
          <p:nvPr>
            <p:ph type="sldNum" sz="quarter" idx="12"/>
          </p:nvPr>
        </p:nvSpPr>
        <p:spPr/>
        <p:txBody>
          <a:bodyPr/>
          <a:lstStyle/>
          <a:p>
            <a:fld id="{948C1E16-C84E-46C8-9477-2746584FA5FD}" type="slidenum">
              <a:rPr lang="zh-CN" altLang="en-US"/>
              <a:pPr/>
              <a:t>44</a:t>
            </a:fld>
            <a:endParaRPr lang="en-US" altLang="zh-CN"/>
          </a:p>
        </p:txBody>
      </p:sp>
      <p:sp>
        <p:nvSpPr>
          <p:cNvPr id="419842" name="Rectangle 2">
            <a:extLst>
              <a:ext uri="{FF2B5EF4-FFF2-40B4-BE49-F238E27FC236}">
                <a16:creationId xmlns:a16="http://schemas.microsoft.com/office/drawing/2014/main" id="{147408F2-3598-44B4-A800-6A73A28B3B5C}"/>
              </a:ext>
            </a:extLst>
          </p:cNvPr>
          <p:cNvSpPr>
            <a:spLocks noGrp="1" noChangeArrowheads="1"/>
          </p:cNvSpPr>
          <p:nvPr>
            <p:ph type="title"/>
          </p:nvPr>
        </p:nvSpPr>
        <p:spPr/>
        <p:txBody>
          <a:bodyPr/>
          <a:lstStyle/>
          <a:p>
            <a:endParaRPr lang="zh-CN" altLang="en-US"/>
          </a:p>
        </p:txBody>
      </p:sp>
      <p:sp>
        <p:nvSpPr>
          <p:cNvPr id="419843" name="Rectangle 3">
            <a:extLst>
              <a:ext uri="{FF2B5EF4-FFF2-40B4-BE49-F238E27FC236}">
                <a16:creationId xmlns:a16="http://schemas.microsoft.com/office/drawing/2014/main" id="{6F22ABB3-682F-4FA0-8D95-22E11BF8C097}"/>
              </a:ext>
            </a:extLst>
          </p:cNvPr>
          <p:cNvSpPr>
            <a:spLocks noGrp="1" noChangeArrowheads="1"/>
          </p:cNvSpPr>
          <p:nvPr>
            <p:ph type="body" idx="1"/>
          </p:nvPr>
        </p:nvSpPr>
        <p:spPr/>
        <p:txBody>
          <a:bodyPr/>
          <a:lstStyle/>
          <a:p>
            <a:r>
              <a:rPr lang="zh-CN" altLang="en-US"/>
              <a:t>希望你掌握</a:t>
            </a:r>
            <a:r>
              <a:rPr lang="en-US" altLang="zh-CN"/>
              <a:t>NS</a:t>
            </a:r>
            <a:r>
              <a:rPr lang="zh-CN" altLang="en-US"/>
              <a:t>图，这对今后的学习会有好处</a:t>
            </a:r>
          </a:p>
          <a:p>
            <a:r>
              <a:rPr lang="zh-CN" altLang="en-US"/>
              <a:t>按照程序框图很容易写出程序（如下页所示）</a:t>
            </a:r>
          </a:p>
          <a:p>
            <a:endParaRPr lang="zh-CN" altLang="en-US"/>
          </a:p>
        </p:txBody>
      </p:sp>
    </p:spTree>
    <p:extLst>
      <p:ext uri="{BB962C8B-B14F-4D97-AF65-F5344CB8AC3E}">
        <p14:creationId xmlns:p14="http://schemas.microsoft.com/office/powerpoint/2010/main" val="2666633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57A4842-2F56-4D2F-A42D-0830D506063A}"/>
              </a:ext>
            </a:extLst>
          </p:cNvPr>
          <p:cNvSpPr>
            <a:spLocks noGrp="1"/>
          </p:cNvSpPr>
          <p:nvPr>
            <p:ph type="sldNum" sz="quarter" idx="12"/>
          </p:nvPr>
        </p:nvSpPr>
        <p:spPr/>
        <p:txBody>
          <a:bodyPr/>
          <a:lstStyle/>
          <a:p>
            <a:fld id="{DCD2AF51-D225-47C1-9BDC-CDE398968447}" type="slidenum">
              <a:rPr lang="zh-CN" altLang="en-US"/>
              <a:pPr/>
              <a:t>45</a:t>
            </a:fld>
            <a:endParaRPr lang="en-US" altLang="zh-CN"/>
          </a:p>
        </p:txBody>
      </p:sp>
      <p:pic>
        <p:nvPicPr>
          <p:cNvPr id="2" name="Picture 1">
            <a:extLst>
              <a:ext uri="{FF2B5EF4-FFF2-40B4-BE49-F238E27FC236}">
                <a16:creationId xmlns:a16="http://schemas.microsoft.com/office/drawing/2014/main" id="{89DE6193-79CF-452D-9902-59BD1E05D958}"/>
              </a:ext>
            </a:extLst>
          </p:cNvPr>
          <p:cNvPicPr>
            <a:picLocks noChangeAspect="1"/>
          </p:cNvPicPr>
          <p:nvPr/>
        </p:nvPicPr>
        <p:blipFill rotWithShape="1">
          <a:blip r:embed="rId2"/>
          <a:srcRect b="8000"/>
          <a:stretch/>
        </p:blipFill>
        <p:spPr>
          <a:xfrm>
            <a:off x="827584" y="260648"/>
            <a:ext cx="7252287" cy="6309320"/>
          </a:xfrm>
          <a:prstGeom prst="rect">
            <a:avLst/>
          </a:prstGeom>
        </p:spPr>
      </p:pic>
    </p:spTree>
    <p:extLst>
      <p:ext uri="{BB962C8B-B14F-4D97-AF65-F5344CB8AC3E}">
        <p14:creationId xmlns:p14="http://schemas.microsoft.com/office/powerpoint/2010/main" val="1337014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D88B8D47-339C-4153-ABEB-85C1023997FD}"/>
              </a:ext>
            </a:extLst>
          </p:cNvPr>
          <p:cNvSpPr>
            <a:spLocks noGrp="1"/>
          </p:cNvSpPr>
          <p:nvPr>
            <p:ph type="sldNum" sz="quarter" idx="12"/>
          </p:nvPr>
        </p:nvSpPr>
        <p:spPr/>
        <p:txBody>
          <a:bodyPr/>
          <a:lstStyle/>
          <a:p>
            <a:fld id="{5642A58D-D3C2-4A2D-8807-F3983ACF1431}" type="slidenum">
              <a:rPr lang="zh-CN" altLang="en-US"/>
              <a:pPr/>
              <a:t>46</a:t>
            </a:fld>
            <a:endParaRPr lang="en-US" altLang="zh-CN"/>
          </a:p>
        </p:txBody>
      </p:sp>
      <p:pic>
        <p:nvPicPr>
          <p:cNvPr id="3" name="Picture 2">
            <a:extLst>
              <a:ext uri="{FF2B5EF4-FFF2-40B4-BE49-F238E27FC236}">
                <a16:creationId xmlns:a16="http://schemas.microsoft.com/office/drawing/2014/main" id="{9DAF4C5E-F76D-43D6-8A8B-FFC471A4A640}"/>
              </a:ext>
            </a:extLst>
          </p:cNvPr>
          <p:cNvPicPr>
            <a:picLocks noChangeAspect="1"/>
          </p:cNvPicPr>
          <p:nvPr/>
        </p:nvPicPr>
        <p:blipFill>
          <a:blip r:embed="rId2"/>
          <a:stretch>
            <a:fillRect/>
          </a:stretch>
        </p:blipFill>
        <p:spPr>
          <a:xfrm>
            <a:off x="251520" y="88608"/>
            <a:ext cx="8614975" cy="6549302"/>
          </a:xfrm>
          <a:prstGeom prst="rect">
            <a:avLst/>
          </a:prstGeom>
        </p:spPr>
      </p:pic>
    </p:spTree>
    <p:extLst>
      <p:ext uri="{BB962C8B-B14F-4D97-AF65-F5344CB8AC3E}">
        <p14:creationId xmlns:p14="http://schemas.microsoft.com/office/powerpoint/2010/main" val="1513352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C410D6-34EE-477D-A274-5A609B0CECC7}"/>
              </a:ext>
            </a:extLst>
          </p:cNvPr>
          <p:cNvSpPr>
            <a:spLocks noGrp="1"/>
          </p:cNvSpPr>
          <p:nvPr>
            <p:ph type="title"/>
          </p:nvPr>
        </p:nvSpPr>
        <p:spPr/>
        <p:txBody>
          <a:bodyPr/>
          <a:lstStyle/>
          <a:p>
            <a:r>
              <a:rPr lang="zh-CN" altLang="en-US" dirty="0"/>
              <a:t>任务：</a:t>
            </a:r>
            <a:endParaRPr lang="en-US" dirty="0"/>
          </a:p>
        </p:txBody>
      </p:sp>
      <p:sp>
        <p:nvSpPr>
          <p:cNvPr id="4" name="Content Placeholder 3">
            <a:extLst>
              <a:ext uri="{FF2B5EF4-FFF2-40B4-BE49-F238E27FC236}">
                <a16:creationId xmlns:a16="http://schemas.microsoft.com/office/drawing/2014/main" id="{7706473E-8B23-4000-B85B-1669AC4482A2}"/>
              </a:ext>
            </a:extLst>
          </p:cNvPr>
          <p:cNvSpPr>
            <a:spLocks noGrp="1"/>
          </p:cNvSpPr>
          <p:nvPr>
            <p:ph idx="1"/>
          </p:nvPr>
        </p:nvSpPr>
        <p:spPr/>
        <p:txBody>
          <a:bodyPr/>
          <a:lstStyle/>
          <a:p>
            <a:r>
              <a:rPr lang="zh-CN" altLang="en-US" dirty="0"/>
              <a:t>掌握讲义上的所有例程</a:t>
            </a:r>
            <a:endParaRPr lang="en-US" altLang="zh-CN" dirty="0"/>
          </a:p>
          <a:p>
            <a:endParaRPr lang="en-US" dirty="0"/>
          </a:p>
          <a:p>
            <a:endParaRPr lang="en-US" dirty="0"/>
          </a:p>
          <a:p>
            <a:r>
              <a:rPr lang="en-US" altLang="zh-CN" dirty="0"/>
              <a:t>YOJ</a:t>
            </a:r>
            <a:r>
              <a:rPr lang="zh-CN" altLang="en-US" dirty="0"/>
              <a:t>： </a:t>
            </a:r>
            <a:r>
              <a:rPr lang="en-US" altLang="zh-CN" dirty="0"/>
              <a:t>1003</a:t>
            </a:r>
            <a:r>
              <a:rPr lang="zh-CN" altLang="en-US" dirty="0"/>
              <a:t>、</a:t>
            </a:r>
            <a:r>
              <a:rPr lang="en-US" altLang="zh-CN" dirty="0"/>
              <a:t>1008</a:t>
            </a:r>
            <a:endParaRPr lang="en-US" dirty="0"/>
          </a:p>
        </p:txBody>
      </p:sp>
      <p:sp>
        <p:nvSpPr>
          <p:cNvPr id="2" name="Slide Number Placeholder 1">
            <a:extLst>
              <a:ext uri="{FF2B5EF4-FFF2-40B4-BE49-F238E27FC236}">
                <a16:creationId xmlns:a16="http://schemas.microsoft.com/office/drawing/2014/main" id="{40AAF780-BFEF-4EE3-9FCA-EA8E8D083928}"/>
              </a:ext>
            </a:extLst>
          </p:cNvPr>
          <p:cNvSpPr>
            <a:spLocks noGrp="1"/>
          </p:cNvSpPr>
          <p:nvPr>
            <p:ph type="sldNum" sz="quarter" idx="12"/>
          </p:nvPr>
        </p:nvSpPr>
        <p:spPr/>
        <p:txBody>
          <a:bodyPr/>
          <a:lstStyle/>
          <a:p>
            <a:fld id="{62800EDE-010D-4A31-AB2B-52BB66DE7FC3}" type="slidenum">
              <a:rPr lang="zh-CN" altLang="en-US" smtClean="0"/>
              <a:pPr/>
              <a:t>47</a:t>
            </a:fld>
            <a:endParaRPr lang="en-US" altLang="zh-CN"/>
          </a:p>
        </p:txBody>
      </p:sp>
    </p:spTree>
    <p:extLst>
      <p:ext uri="{BB962C8B-B14F-4D97-AF65-F5344CB8AC3E}">
        <p14:creationId xmlns:p14="http://schemas.microsoft.com/office/powerpoint/2010/main" val="3316206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84FC086-E8AB-4CA1-A173-7DEED24FC6C8}" type="slidenum">
              <a:rPr lang="zh-CN" altLang="en-US"/>
              <a:pPr/>
              <a:t>48</a:t>
            </a:fld>
            <a:endParaRPr lang="en-US" altLang="zh-CN"/>
          </a:p>
        </p:txBody>
      </p:sp>
      <p:sp>
        <p:nvSpPr>
          <p:cNvPr id="476162" name="Rectangle 2"/>
          <p:cNvSpPr>
            <a:spLocks noGrp="1" noChangeArrowheads="1"/>
          </p:cNvSpPr>
          <p:nvPr>
            <p:ph type="title"/>
          </p:nvPr>
        </p:nvSpPr>
        <p:spPr>
          <a:xfrm>
            <a:off x="684213" y="404813"/>
            <a:ext cx="7772400" cy="762000"/>
          </a:xfrm>
        </p:spPr>
        <p:txBody>
          <a:bodyPr/>
          <a:lstStyle/>
          <a:p>
            <a:r>
              <a:rPr lang="en-US" altLang="zh-CN" dirty="0"/>
              <a:t>switch</a:t>
            </a:r>
            <a:r>
              <a:rPr lang="zh-CN" altLang="en-US" dirty="0"/>
              <a:t>语句</a:t>
            </a:r>
            <a:r>
              <a:rPr lang="en-US" altLang="zh-CN" dirty="0"/>
              <a:t>				</a:t>
            </a:r>
            <a:r>
              <a:rPr lang="zh-CN" altLang="en-US" dirty="0">
                <a:solidFill>
                  <a:srgbClr val="0099FF"/>
                </a:solidFill>
              </a:rPr>
              <a:t>自学</a:t>
            </a:r>
          </a:p>
        </p:txBody>
      </p:sp>
      <p:sp>
        <p:nvSpPr>
          <p:cNvPr id="476163" name="Rectangle 3"/>
          <p:cNvSpPr>
            <a:spLocks noGrp="1" noChangeArrowheads="1"/>
          </p:cNvSpPr>
          <p:nvPr>
            <p:ph type="body" idx="1"/>
          </p:nvPr>
        </p:nvSpPr>
        <p:spPr>
          <a:xfrm>
            <a:off x="685800" y="1295400"/>
            <a:ext cx="2895600" cy="5257800"/>
          </a:xfrm>
        </p:spPr>
        <p:txBody>
          <a:bodyPr>
            <a:normAutofit fontScale="92500" lnSpcReduction="20000"/>
          </a:bodyPr>
          <a:lstStyle/>
          <a:p>
            <a:pPr>
              <a:lnSpc>
                <a:spcPct val="90000"/>
              </a:lnSpc>
              <a:buSzPct val="50000"/>
            </a:pPr>
            <a:r>
              <a:rPr lang="zh-CN" altLang="en-US" dirty="0"/>
              <a:t>格式：</a:t>
            </a:r>
            <a:endParaRPr lang="zh-CN" altLang="en-US" sz="2400" dirty="0"/>
          </a:p>
          <a:p>
            <a:pPr marL="0" indent="0">
              <a:lnSpc>
                <a:spcPct val="90000"/>
              </a:lnSpc>
              <a:buNone/>
            </a:pPr>
            <a:r>
              <a:rPr lang="en-US" altLang="zh-CN" sz="2400" dirty="0"/>
              <a:t>switch ( </a:t>
            </a:r>
            <a:r>
              <a:rPr lang="zh-CN" altLang="en-US" sz="2400" dirty="0"/>
              <a:t>表达式 </a:t>
            </a:r>
            <a:r>
              <a:rPr lang="en-US" altLang="zh-CN" sz="2400" dirty="0"/>
              <a:t>)</a:t>
            </a:r>
          </a:p>
          <a:p>
            <a:pPr marL="0" indent="0">
              <a:lnSpc>
                <a:spcPct val="80000"/>
              </a:lnSpc>
              <a:buNone/>
            </a:pPr>
            <a:r>
              <a:rPr lang="en-US" altLang="zh-CN" sz="2400" dirty="0"/>
              <a:t>{</a:t>
            </a:r>
          </a:p>
          <a:p>
            <a:pPr marL="0" indent="0">
              <a:lnSpc>
                <a:spcPct val="90000"/>
              </a:lnSpc>
              <a:buNone/>
            </a:pPr>
            <a:r>
              <a:rPr lang="en-US" altLang="zh-CN" sz="2400" dirty="0"/>
              <a:t>    case </a:t>
            </a:r>
            <a:r>
              <a:rPr lang="zh-CN" altLang="en-US" sz="2400" dirty="0"/>
              <a:t>常量</a:t>
            </a:r>
            <a:r>
              <a:rPr lang="en-US" altLang="zh-CN" sz="2400" dirty="0"/>
              <a:t>1:</a:t>
            </a:r>
          </a:p>
          <a:p>
            <a:pPr marL="0" indent="0">
              <a:lnSpc>
                <a:spcPct val="90000"/>
              </a:lnSpc>
              <a:buNone/>
            </a:pPr>
            <a:r>
              <a:rPr lang="en-US" altLang="zh-CN" sz="2400" dirty="0"/>
              <a:t>        </a:t>
            </a:r>
            <a:r>
              <a:rPr lang="zh-CN" altLang="en-US" sz="2400" dirty="0"/>
              <a:t>语句</a:t>
            </a:r>
            <a:r>
              <a:rPr lang="en-US" altLang="zh-CN" sz="2400" dirty="0"/>
              <a:t>1;</a:t>
            </a:r>
          </a:p>
          <a:p>
            <a:pPr marL="0" indent="0">
              <a:lnSpc>
                <a:spcPct val="90000"/>
              </a:lnSpc>
              <a:buNone/>
            </a:pPr>
            <a:r>
              <a:rPr lang="en-US" altLang="zh-CN" sz="2400" dirty="0"/>
              <a:t>    case </a:t>
            </a:r>
            <a:r>
              <a:rPr lang="zh-CN" altLang="en-US" sz="2400" dirty="0"/>
              <a:t>常量</a:t>
            </a:r>
            <a:r>
              <a:rPr lang="en-US" altLang="zh-CN" sz="2400" dirty="0"/>
              <a:t>2:</a:t>
            </a:r>
          </a:p>
          <a:p>
            <a:pPr marL="0" indent="0">
              <a:lnSpc>
                <a:spcPct val="90000"/>
              </a:lnSpc>
              <a:buNone/>
            </a:pPr>
            <a:r>
              <a:rPr lang="en-US" altLang="zh-CN" sz="2400" dirty="0"/>
              <a:t>        </a:t>
            </a:r>
            <a:r>
              <a:rPr lang="zh-CN" altLang="en-US" sz="2400" dirty="0"/>
              <a:t>语句</a:t>
            </a:r>
            <a:r>
              <a:rPr lang="en-US" altLang="zh-CN" sz="2400" dirty="0"/>
              <a:t>2;</a:t>
            </a:r>
          </a:p>
          <a:p>
            <a:pPr marL="0" indent="0">
              <a:lnSpc>
                <a:spcPct val="90000"/>
              </a:lnSpc>
              <a:buNone/>
            </a:pPr>
            <a:r>
              <a:rPr lang="en-US" altLang="zh-CN" sz="2400" dirty="0"/>
              <a:t>	  ┇</a:t>
            </a:r>
          </a:p>
          <a:p>
            <a:pPr marL="0" indent="0">
              <a:lnSpc>
                <a:spcPct val="90000"/>
              </a:lnSpc>
              <a:buNone/>
            </a:pPr>
            <a:r>
              <a:rPr lang="en-US" altLang="zh-CN" sz="2400" dirty="0"/>
              <a:t>    case </a:t>
            </a:r>
            <a:r>
              <a:rPr lang="zh-CN" altLang="en-US" sz="2400" dirty="0"/>
              <a:t>常量</a:t>
            </a:r>
            <a:r>
              <a:rPr lang="en-US" altLang="zh-CN" sz="2400" dirty="0"/>
              <a:t>n:</a:t>
            </a:r>
          </a:p>
          <a:p>
            <a:pPr marL="0" indent="0">
              <a:lnSpc>
                <a:spcPct val="90000"/>
              </a:lnSpc>
              <a:buNone/>
            </a:pPr>
            <a:r>
              <a:rPr lang="en-US" altLang="zh-CN" sz="2400" dirty="0"/>
              <a:t>         </a:t>
            </a:r>
            <a:r>
              <a:rPr lang="zh-CN" altLang="en-US" sz="2400" dirty="0"/>
              <a:t>语句</a:t>
            </a:r>
            <a:r>
              <a:rPr lang="en-US" altLang="zh-CN" sz="2400" dirty="0"/>
              <a:t>n;</a:t>
            </a:r>
          </a:p>
          <a:p>
            <a:pPr marL="0" indent="0">
              <a:lnSpc>
                <a:spcPct val="90000"/>
              </a:lnSpc>
              <a:buNone/>
            </a:pPr>
            <a:r>
              <a:rPr lang="en-US" altLang="zh-CN" sz="2400" dirty="0"/>
              <a:t>    default:</a:t>
            </a:r>
          </a:p>
          <a:p>
            <a:pPr marL="0" indent="0">
              <a:lnSpc>
                <a:spcPct val="90000"/>
              </a:lnSpc>
              <a:buNone/>
            </a:pPr>
            <a:r>
              <a:rPr lang="en-US" altLang="zh-CN" sz="2400" dirty="0"/>
              <a:t>         </a:t>
            </a:r>
            <a:r>
              <a:rPr lang="zh-CN" altLang="en-US" sz="2400" dirty="0"/>
              <a:t>语句</a:t>
            </a:r>
            <a:r>
              <a:rPr lang="en-US" altLang="zh-CN" sz="2400" dirty="0"/>
              <a:t>n+1; </a:t>
            </a:r>
          </a:p>
          <a:p>
            <a:pPr marL="0" indent="0">
              <a:lnSpc>
                <a:spcPct val="70000"/>
              </a:lnSpc>
              <a:buNone/>
            </a:pPr>
            <a:r>
              <a:rPr lang="en-US" altLang="zh-CN" sz="2400" dirty="0"/>
              <a:t> }</a:t>
            </a:r>
          </a:p>
        </p:txBody>
      </p:sp>
      <p:sp>
        <p:nvSpPr>
          <p:cNvPr id="476164" name="Rectangle 4"/>
          <p:cNvSpPr>
            <a:spLocks noChangeArrowheads="1"/>
          </p:cNvSpPr>
          <p:nvPr/>
        </p:nvSpPr>
        <p:spPr bwMode="auto">
          <a:xfrm>
            <a:off x="4191000" y="1295400"/>
            <a:ext cx="4495800" cy="5257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algn="l">
              <a:spcBef>
                <a:spcPct val="20000"/>
              </a:spcBef>
              <a:buClr>
                <a:schemeClr val="hlink"/>
              </a:buClr>
              <a:buSzPct val="50000"/>
              <a:buFont typeface="Wingdings" pitchFamily="2" charset="2"/>
              <a:buChar char="n"/>
            </a:pPr>
            <a:r>
              <a:rPr lang="zh-CN" altLang="en-US" sz="3200" b="1" dirty="0"/>
              <a:t>执行过程：</a:t>
            </a:r>
            <a:endParaRPr lang="zh-CN" altLang="en-US" sz="2400" b="1" dirty="0"/>
          </a:p>
          <a:p>
            <a:pPr marL="474663" lvl="1" algn="just">
              <a:spcBef>
                <a:spcPct val="20000"/>
              </a:spcBef>
              <a:buClr>
                <a:schemeClr val="tx1"/>
              </a:buClr>
            </a:pPr>
            <a:r>
              <a:rPr lang="zh-CN" altLang="en-US" sz="2800" dirty="0"/>
              <a:t>求出</a:t>
            </a:r>
            <a:r>
              <a:rPr lang="zh-CN" altLang="en-US" sz="2800" dirty="0">
                <a:latin typeface="Arial"/>
              </a:rPr>
              <a:t>“</a:t>
            </a:r>
            <a:r>
              <a:rPr lang="zh-CN" altLang="en-US" sz="2800" dirty="0"/>
              <a:t>表达式</a:t>
            </a:r>
            <a:r>
              <a:rPr lang="zh-CN" altLang="en-US" sz="2800" dirty="0">
                <a:latin typeface="Arial"/>
              </a:rPr>
              <a:t>”</a:t>
            </a:r>
            <a:r>
              <a:rPr lang="zh-CN" altLang="en-US" sz="2800" dirty="0"/>
              <a:t>的值，并执行与其相匹</a:t>
            </a:r>
            <a:r>
              <a:rPr lang="zh-CN" altLang="en-US" sz="2800" dirty="0">
                <a:latin typeface="Arial"/>
              </a:rPr>
              <a:t>“</a:t>
            </a:r>
            <a:r>
              <a:rPr lang="zh-CN" altLang="en-US" sz="2800" dirty="0"/>
              <a:t>常量</a:t>
            </a:r>
            <a:r>
              <a:rPr lang="zh-CN" altLang="en-US" sz="2800" dirty="0">
                <a:latin typeface="Arial"/>
              </a:rPr>
              <a:t>”</a:t>
            </a:r>
            <a:r>
              <a:rPr lang="zh-CN" altLang="en-US" sz="2800" dirty="0"/>
              <a:t>对应的语句。跟随</a:t>
            </a:r>
            <a:r>
              <a:rPr lang="en-US" altLang="zh-CN" sz="2800" dirty="0"/>
              <a:t>case</a:t>
            </a:r>
            <a:r>
              <a:rPr lang="zh-CN" altLang="en-US" sz="2800" dirty="0"/>
              <a:t>的语句将顺序执行，直到遇到</a:t>
            </a:r>
            <a:r>
              <a:rPr lang="en-US" altLang="zh-CN" sz="2800" dirty="0"/>
              <a:t>break</a:t>
            </a:r>
            <a:r>
              <a:rPr lang="zh-CN" altLang="en-US" sz="2800" dirty="0"/>
              <a:t>语句或</a:t>
            </a:r>
            <a:r>
              <a:rPr lang="en-US" altLang="zh-CN" sz="2800" dirty="0"/>
              <a:t>case</a:t>
            </a:r>
            <a:r>
              <a:rPr lang="zh-CN" altLang="en-US" sz="2800" dirty="0"/>
              <a:t>块结束；如果没有与之相匹的</a:t>
            </a:r>
            <a:r>
              <a:rPr lang="zh-CN" altLang="en-US" sz="2800" dirty="0">
                <a:latin typeface="Arial"/>
              </a:rPr>
              <a:t>“</a:t>
            </a:r>
            <a:r>
              <a:rPr lang="zh-CN" altLang="en-US" sz="2800" dirty="0"/>
              <a:t>常量</a:t>
            </a:r>
            <a:r>
              <a:rPr lang="zh-CN" altLang="en-US" sz="2800" dirty="0">
                <a:latin typeface="Arial"/>
              </a:rPr>
              <a:t>”</a:t>
            </a:r>
            <a:r>
              <a:rPr lang="zh-CN" altLang="en-US" sz="2800" dirty="0"/>
              <a:t>就执行</a:t>
            </a:r>
            <a:r>
              <a:rPr lang="en-US" altLang="zh-CN" sz="2800" dirty="0"/>
              <a:t>default</a:t>
            </a:r>
            <a:r>
              <a:rPr lang="zh-CN" altLang="en-US" sz="2800" dirty="0"/>
              <a:t>块，若</a:t>
            </a:r>
            <a:r>
              <a:rPr lang="en-US" altLang="zh-CN" sz="2800" dirty="0"/>
              <a:t>default</a:t>
            </a:r>
            <a:r>
              <a:rPr lang="zh-CN" altLang="en-US" sz="2800" dirty="0"/>
              <a:t>不存在，就退出</a:t>
            </a:r>
            <a:r>
              <a:rPr lang="en-US" altLang="zh-CN" sz="2800" dirty="0"/>
              <a:t>switch</a:t>
            </a:r>
            <a:r>
              <a:rPr lang="zh-CN" altLang="en-US" sz="2800" dirty="0"/>
              <a:t>语句。</a:t>
            </a:r>
          </a:p>
        </p:txBody>
      </p:sp>
    </p:spTree>
    <p:extLst>
      <p:ext uri="{BB962C8B-B14F-4D97-AF65-F5344CB8AC3E}">
        <p14:creationId xmlns:p14="http://schemas.microsoft.com/office/powerpoint/2010/main" val="2664524857"/>
      </p:ext>
    </p:extLst>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CC16-23C9-4A41-AAC6-7561AD05A035}"/>
              </a:ext>
            </a:extLst>
          </p:cNvPr>
          <p:cNvSpPr>
            <a:spLocks noGrp="1"/>
          </p:cNvSpPr>
          <p:nvPr>
            <p:ph type="title"/>
          </p:nvPr>
        </p:nvSpPr>
        <p:spPr/>
        <p:txBody>
          <a:bodyPr/>
          <a:lstStyle/>
          <a:p>
            <a:r>
              <a:rPr lang="en-US" altLang="zh-CN" sz="4400" dirty="0"/>
              <a:t>switch</a:t>
            </a:r>
            <a:r>
              <a:rPr lang="zh-CN" altLang="en-US" sz="4400" dirty="0"/>
              <a:t>语句注意事项：</a:t>
            </a:r>
            <a:endParaRPr lang="en-US" dirty="0"/>
          </a:p>
        </p:txBody>
      </p:sp>
      <p:sp>
        <p:nvSpPr>
          <p:cNvPr id="3" name="Content Placeholder 2">
            <a:extLst>
              <a:ext uri="{FF2B5EF4-FFF2-40B4-BE49-F238E27FC236}">
                <a16:creationId xmlns:a16="http://schemas.microsoft.com/office/drawing/2014/main" id="{8B41AC3A-7435-4295-8915-1AD4B8F19E3B}"/>
              </a:ext>
            </a:extLst>
          </p:cNvPr>
          <p:cNvSpPr>
            <a:spLocks noGrp="1"/>
          </p:cNvSpPr>
          <p:nvPr>
            <p:ph idx="1"/>
          </p:nvPr>
        </p:nvSpPr>
        <p:spPr/>
        <p:txBody>
          <a:bodyPr/>
          <a:lstStyle/>
          <a:p>
            <a:r>
              <a:rPr lang="en-US" altLang="zh-CN" dirty="0"/>
              <a:t>switch</a:t>
            </a:r>
            <a:r>
              <a:rPr lang="zh-CN" altLang="en-US" dirty="0"/>
              <a:t>中表达式可以是整型或字符型，也可以是枚举型。    </a:t>
            </a:r>
          </a:p>
          <a:p>
            <a:r>
              <a:rPr lang="zh-CN" altLang="en-US" dirty="0"/>
              <a:t>可以省略一些</a:t>
            </a:r>
            <a:r>
              <a:rPr lang="en-US" altLang="zh-CN" dirty="0"/>
              <a:t>case</a:t>
            </a:r>
            <a:r>
              <a:rPr lang="zh-CN" altLang="en-US" dirty="0"/>
              <a:t>和</a:t>
            </a:r>
            <a:r>
              <a:rPr lang="en-US" altLang="zh-CN" dirty="0"/>
              <a:t>default</a:t>
            </a:r>
            <a:r>
              <a:rPr lang="zh-CN" altLang="en-US" dirty="0"/>
              <a:t>。</a:t>
            </a:r>
          </a:p>
          <a:p>
            <a:r>
              <a:rPr lang="zh-CN" altLang="en-US" dirty="0"/>
              <a:t>每个</a:t>
            </a:r>
            <a:r>
              <a:rPr lang="en-US" altLang="zh-CN" dirty="0"/>
              <a:t>case</a:t>
            </a:r>
            <a:r>
              <a:rPr lang="zh-CN" altLang="en-US" dirty="0"/>
              <a:t>或</a:t>
            </a:r>
            <a:r>
              <a:rPr lang="en-US" altLang="zh-CN" dirty="0"/>
              <a:t>default</a:t>
            </a:r>
            <a:r>
              <a:rPr lang="zh-CN" altLang="en-US" dirty="0"/>
              <a:t>后的语句可以是语句块</a:t>
            </a:r>
            <a:r>
              <a:rPr lang="en-US" altLang="zh-CN" dirty="0"/>
              <a:t>, </a:t>
            </a:r>
            <a:r>
              <a:rPr lang="zh-CN" altLang="en-US" dirty="0"/>
              <a:t>但不需要使用“</a:t>
            </a:r>
            <a:r>
              <a:rPr lang="en-US" altLang="zh-CN" dirty="0"/>
              <a:t>{”</a:t>
            </a:r>
            <a:r>
              <a:rPr lang="zh-CN" altLang="en-US" dirty="0"/>
              <a:t>和“</a:t>
            </a:r>
            <a:r>
              <a:rPr lang="en-US" altLang="zh-CN" dirty="0"/>
              <a:t>}”</a:t>
            </a:r>
            <a:r>
              <a:rPr lang="zh-CN" altLang="en-US" dirty="0"/>
              <a:t>括起来。</a:t>
            </a:r>
          </a:p>
          <a:p>
            <a:r>
              <a:rPr lang="en-US" altLang="zh-CN" dirty="0"/>
              <a:t>case</a:t>
            </a:r>
            <a:r>
              <a:rPr lang="zh-CN" altLang="en-US" dirty="0"/>
              <a:t>下也可以没有语句。</a:t>
            </a:r>
          </a:p>
          <a:p>
            <a:endParaRPr lang="en-US" dirty="0"/>
          </a:p>
        </p:txBody>
      </p:sp>
      <p:sp>
        <p:nvSpPr>
          <p:cNvPr id="4" name="Slide Number Placeholder 3">
            <a:extLst>
              <a:ext uri="{FF2B5EF4-FFF2-40B4-BE49-F238E27FC236}">
                <a16:creationId xmlns:a16="http://schemas.microsoft.com/office/drawing/2014/main" id="{CCDAFA8D-E784-4E92-92E5-9E2DA22EFD5C}"/>
              </a:ext>
            </a:extLst>
          </p:cNvPr>
          <p:cNvSpPr>
            <a:spLocks noGrp="1"/>
          </p:cNvSpPr>
          <p:nvPr>
            <p:ph type="sldNum" sz="quarter" idx="12"/>
          </p:nvPr>
        </p:nvSpPr>
        <p:spPr/>
        <p:txBody>
          <a:bodyPr/>
          <a:lstStyle/>
          <a:p>
            <a:fld id="{4598DDAA-4BC0-47E6-98AA-032E6537915F}" type="slidenum">
              <a:rPr lang="zh-CN" altLang="en-US" smtClean="0"/>
              <a:pPr/>
              <a:t>49</a:t>
            </a:fld>
            <a:endParaRPr lang="en-US" altLang="zh-CN"/>
          </a:p>
        </p:txBody>
      </p:sp>
    </p:spTree>
    <p:extLst>
      <p:ext uri="{BB962C8B-B14F-4D97-AF65-F5344CB8AC3E}">
        <p14:creationId xmlns:p14="http://schemas.microsoft.com/office/powerpoint/2010/main" val="133467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395EE05E-BD61-433E-9704-14DCE2C54128}"/>
              </a:ext>
            </a:extLst>
          </p:cNvPr>
          <p:cNvSpPr>
            <a:spLocks noGrp="1"/>
          </p:cNvSpPr>
          <p:nvPr>
            <p:ph type="sldNum" sz="quarter" idx="12"/>
          </p:nvPr>
        </p:nvSpPr>
        <p:spPr/>
        <p:txBody>
          <a:bodyPr/>
          <a:lstStyle/>
          <a:p>
            <a:fld id="{D23F22C4-676D-4D45-97B6-482059C2D1B3}" type="slidenum">
              <a:rPr lang="zh-CN" altLang="en-US"/>
              <a:pPr/>
              <a:t>5</a:t>
            </a:fld>
            <a:endParaRPr lang="en-US" altLang="zh-CN"/>
          </a:p>
        </p:txBody>
      </p:sp>
      <p:sp>
        <p:nvSpPr>
          <p:cNvPr id="360450" name="Rectangle 2">
            <a:extLst>
              <a:ext uri="{FF2B5EF4-FFF2-40B4-BE49-F238E27FC236}">
                <a16:creationId xmlns:a16="http://schemas.microsoft.com/office/drawing/2014/main" id="{B9C59EA9-8F95-4B14-8541-37D38ADCE8E1}"/>
              </a:ext>
            </a:extLst>
          </p:cNvPr>
          <p:cNvSpPr>
            <a:spLocks noGrp="1" noChangeArrowheads="1"/>
          </p:cNvSpPr>
          <p:nvPr>
            <p:ph type="title"/>
          </p:nvPr>
        </p:nvSpPr>
        <p:spPr/>
        <p:txBody>
          <a:bodyPr/>
          <a:lstStyle/>
          <a:p>
            <a:r>
              <a:rPr lang="en-US" altLang="zh-CN" sz="4000" dirty="0">
                <a:latin typeface="Arial" panose="020B0604020202020204" pitchFamily="34" charset="0"/>
              </a:rPr>
              <a:t>“</a:t>
            </a:r>
            <a:r>
              <a:rPr lang="zh-CN" altLang="en-US" sz="4000" dirty="0"/>
              <a:t>谁做的好事</a:t>
            </a:r>
            <a:r>
              <a:rPr lang="zh-CN" altLang="en-US" sz="4000" dirty="0">
                <a:latin typeface="Arial" panose="020B0604020202020204" pitchFamily="34" charset="0"/>
              </a:rPr>
              <a:t>”</a:t>
            </a:r>
            <a:endParaRPr lang="zh-CN" altLang="en-US" sz="4000" dirty="0"/>
          </a:p>
        </p:txBody>
      </p:sp>
      <p:sp>
        <p:nvSpPr>
          <p:cNvPr id="360451" name="Rectangle 3">
            <a:extLst>
              <a:ext uri="{FF2B5EF4-FFF2-40B4-BE49-F238E27FC236}">
                <a16:creationId xmlns:a16="http://schemas.microsoft.com/office/drawing/2014/main" id="{660DCA4D-E09F-4405-93D4-4A97D149CD8A}"/>
              </a:ext>
            </a:extLst>
          </p:cNvPr>
          <p:cNvSpPr>
            <a:spLocks noGrp="1" noChangeArrowheads="1"/>
          </p:cNvSpPr>
          <p:nvPr>
            <p:ph type="body" idx="1"/>
          </p:nvPr>
        </p:nvSpPr>
        <p:spPr>
          <a:xfrm>
            <a:off x="1066800" y="1981200"/>
            <a:ext cx="7543800" cy="3176588"/>
          </a:xfrm>
        </p:spPr>
        <p:txBody>
          <a:bodyPr/>
          <a:lstStyle/>
          <a:p>
            <a:pPr>
              <a:lnSpc>
                <a:spcPct val="90000"/>
              </a:lnSpc>
            </a:pPr>
            <a:r>
              <a:rPr lang="zh-CN" altLang="en-US" sz="2400" dirty="0"/>
              <a:t>人大附中有四位同学中的一位做了好事，不留名，表扬信来了之后，校长问这四位是谁做的好事。</a:t>
            </a:r>
          </a:p>
          <a:p>
            <a:pPr lvl="1">
              <a:lnSpc>
                <a:spcPct val="90000"/>
              </a:lnSpc>
              <a:buFontTx/>
              <a:buNone/>
            </a:pPr>
            <a:r>
              <a:rPr lang="en-US" altLang="zh-CN" sz="2000" dirty="0"/>
              <a:t>		A</a:t>
            </a:r>
            <a:r>
              <a:rPr lang="zh-CN" altLang="en-US" sz="2000" dirty="0"/>
              <a:t>说：不是我。</a:t>
            </a:r>
          </a:p>
          <a:p>
            <a:pPr lvl="1">
              <a:lnSpc>
                <a:spcPct val="90000"/>
              </a:lnSpc>
              <a:buFontTx/>
              <a:buNone/>
            </a:pPr>
            <a:r>
              <a:rPr lang="en-US" altLang="zh-CN" sz="2000" dirty="0"/>
              <a:t>		B</a:t>
            </a:r>
            <a:r>
              <a:rPr lang="zh-CN" altLang="en-US" sz="2000" dirty="0"/>
              <a:t>说：是</a:t>
            </a:r>
            <a:r>
              <a:rPr lang="en-US" altLang="zh-CN" sz="2000" dirty="0"/>
              <a:t>C</a:t>
            </a:r>
            <a:r>
              <a:rPr lang="zh-CN" altLang="en-US" sz="2000" dirty="0"/>
              <a:t>。</a:t>
            </a:r>
          </a:p>
          <a:p>
            <a:pPr lvl="1">
              <a:lnSpc>
                <a:spcPct val="90000"/>
              </a:lnSpc>
              <a:buFontTx/>
              <a:buNone/>
            </a:pPr>
            <a:r>
              <a:rPr lang="en-US" altLang="zh-CN" sz="2000" dirty="0"/>
              <a:t>		C</a:t>
            </a:r>
            <a:r>
              <a:rPr lang="zh-CN" altLang="en-US" sz="2000" dirty="0"/>
              <a:t>说：是</a:t>
            </a:r>
            <a:r>
              <a:rPr lang="en-US" altLang="zh-CN" sz="2000" dirty="0"/>
              <a:t>D</a:t>
            </a:r>
            <a:r>
              <a:rPr lang="zh-CN" altLang="en-US" sz="2000" dirty="0"/>
              <a:t>。</a:t>
            </a:r>
          </a:p>
          <a:p>
            <a:pPr lvl="1">
              <a:lnSpc>
                <a:spcPct val="90000"/>
              </a:lnSpc>
              <a:buFontTx/>
              <a:buNone/>
            </a:pPr>
            <a:r>
              <a:rPr lang="en-US" altLang="zh-CN" sz="2000" dirty="0"/>
              <a:t>		D</a:t>
            </a:r>
            <a:r>
              <a:rPr lang="zh-CN" altLang="en-US" sz="2000" dirty="0"/>
              <a:t>说：他胡说。</a:t>
            </a:r>
          </a:p>
          <a:p>
            <a:pPr>
              <a:lnSpc>
                <a:spcPct val="90000"/>
              </a:lnSpc>
              <a:buFont typeface="Wingdings" panose="05000000000000000000" pitchFamily="2" charset="2"/>
              <a:buNone/>
            </a:pPr>
            <a:r>
              <a:rPr lang="zh-CN" altLang="en-US" sz="2400" dirty="0"/>
              <a:t>		已知三个人说的是真话，一个人说的是假话。现在要根据这些信息，找出做了好事的人。</a:t>
            </a:r>
          </a:p>
        </p:txBody>
      </p:sp>
      <p:sp>
        <p:nvSpPr>
          <p:cNvPr id="360452" name="Rectangle 4">
            <a:extLst>
              <a:ext uri="{FF2B5EF4-FFF2-40B4-BE49-F238E27FC236}">
                <a16:creationId xmlns:a16="http://schemas.microsoft.com/office/drawing/2014/main" id="{3397FA99-6245-4F00-963C-632822893EB6}"/>
              </a:ext>
            </a:extLst>
          </p:cNvPr>
          <p:cNvSpPr>
            <a:spLocks noChangeArrowheads="1"/>
          </p:cNvSpPr>
          <p:nvPr/>
        </p:nvSpPr>
        <p:spPr bwMode="auto">
          <a:xfrm>
            <a:off x="755650" y="5300663"/>
            <a:ext cx="813752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spcBef>
                <a:spcPct val="20000"/>
              </a:spcBef>
              <a:buClr>
                <a:schemeClr val="tx1"/>
              </a:buCl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spcBef>
                <a:spcPct val="20000"/>
              </a:spcBef>
              <a:buClr>
                <a:schemeClr val="tx1"/>
              </a:buCl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r>
              <a:rPr lang="zh-CN" altLang="en-US" sz="3600" b="0" dirty="0">
                <a:latin typeface="黑体" panose="02010609060101010101" pitchFamily="49" charset="-122"/>
                <a:ea typeface="黑体" panose="02010609060101010101" pitchFamily="49" charset="-122"/>
              </a:rPr>
              <a:t>	</a:t>
            </a:r>
            <a:r>
              <a:rPr lang="zh-CN" altLang="en-US" sz="3600" b="0" dirty="0">
                <a:solidFill>
                  <a:srgbClr val="00B050"/>
                </a:solidFill>
                <a:effectLst/>
                <a:latin typeface="黑体" panose="02010609060101010101" pitchFamily="49" charset="-122"/>
                <a:ea typeface="黑体" panose="02010609060101010101" pitchFamily="49" charset="-122"/>
              </a:rPr>
              <a:t>如何通过逻辑思维与判断解这类问题</a:t>
            </a:r>
            <a:r>
              <a:rPr lang="en-US" altLang="zh-CN" sz="3600" b="0" dirty="0">
                <a:solidFill>
                  <a:srgbClr val="00B050"/>
                </a:solidFill>
                <a:effectLst/>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555366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0452"/>
                                        </p:tgtEl>
                                        <p:attrNameLst>
                                          <p:attrName>style.visibility</p:attrName>
                                        </p:attrNameLst>
                                      </p:cBhvr>
                                      <p:to>
                                        <p:strVal val="visible"/>
                                      </p:to>
                                    </p:set>
                                    <p:animEffect transition="in" filter="box(in)">
                                      <p:cBhvr>
                                        <p:cTn id="7" dur="500"/>
                                        <p:tgtEl>
                                          <p:spTgt spid="360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14D449D-9A6B-4F36-85E2-9BB68EAAC327}" type="slidenum">
              <a:rPr lang="zh-CN" altLang="en-US"/>
              <a:pPr/>
              <a:t>50</a:t>
            </a:fld>
            <a:endParaRPr lang="en-US" altLang="zh-CN"/>
          </a:p>
        </p:txBody>
      </p:sp>
      <p:sp>
        <p:nvSpPr>
          <p:cNvPr id="478210" name="Rectangle 2"/>
          <p:cNvSpPr>
            <a:spLocks noGrp="1" noChangeArrowheads="1"/>
          </p:cNvSpPr>
          <p:nvPr>
            <p:ph type="title"/>
          </p:nvPr>
        </p:nvSpPr>
        <p:spPr/>
        <p:txBody>
          <a:bodyPr/>
          <a:lstStyle/>
          <a:p>
            <a:r>
              <a:rPr lang="en-US" altLang="zh-CN"/>
              <a:t>switch</a:t>
            </a:r>
            <a:r>
              <a:rPr lang="zh-CN" altLang="zh-CN"/>
              <a:t>结构的应用</a:t>
            </a:r>
            <a:endParaRPr lang="zh-CN" altLang="en-US"/>
          </a:p>
        </p:txBody>
      </p:sp>
      <p:sp>
        <p:nvSpPr>
          <p:cNvPr id="478211" name="Rectangle 3"/>
          <p:cNvSpPr>
            <a:spLocks noGrp="1" noChangeArrowheads="1"/>
          </p:cNvSpPr>
          <p:nvPr>
            <p:ph type="body" idx="1"/>
          </p:nvPr>
        </p:nvSpPr>
        <p:spPr/>
        <p:txBody>
          <a:bodyPr/>
          <a:lstStyle/>
          <a:p>
            <a:r>
              <a:rPr lang="en-US" altLang="zh-CN" dirty="0"/>
              <a:t>switch</a:t>
            </a:r>
            <a:r>
              <a:rPr lang="zh-CN" altLang="en-US" dirty="0"/>
              <a:t>结构与</a:t>
            </a:r>
            <a:r>
              <a:rPr lang="en-US" altLang="zh-CN" dirty="0"/>
              <a:t>else if</a:t>
            </a:r>
            <a:r>
              <a:rPr lang="zh-CN" altLang="en-US" dirty="0"/>
              <a:t>结构是多分支选择的两种形式。它们的应用环境不同：</a:t>
            </a:r>
          </a:p>
          <a:p>
            <a:pPr lvl="1"/>
            <a:r>
              <a:rPr lang="en-US" altLang="zh-CN" dirty="0"/>
              <a:t>else if </a:t>
            </a:r>
            <a:r>
              <a:rPr lang="zh-CN" altLang="en-US" dirty="0"/>
              <a:t>用于对</a:t>
            </a:r>
            <a:r>
              <a:rPr lang="zh-CN" altLang="en-US" dirty="0">
                <a:solidFill>
                  <a:srgbClr val="0099FF"/>
                </a:solidFill>
              </a:rPr>
              <a:t>多条件并列测试</a:t>
            </a:r>
            <a:r>
              <a:rPr lang="zh-CN" altLang="en-US" dirty="0"/>
              <a:t>，从中取一的情况；</a:t>
            </a:r>
            <a:r>
              <a:rPr lang="en-US" altLang="zh-CN" dirty="0"/>
              <a:t>switch</a:t>
            </a:r>
            <a:r>
              <a:rPr lang="zh-CN" altLang="en-US" dirty="0"/>
              <a:t>结构用于</a:t>
            </a:r>
            <a:r>
              <a:rPr lang="zh-CN" altLang="en-US" dirty="0">
                <a:solidFill>
                  <a:srgbClr val="0099FF"/>
                </a:solidFill>
              </a:rPr>
              <a:t>单条件测试</a:t>
            </a:r>
            <a:r>
              <a:rPr lang="zh-CN" altLang="en-US" dirty="0"/>
              <a:t>，从其多种结果中取一种的情况。</a:t>
            </a:r>
          </a:p>
          <a:p>
            <a:pPr lvl="1"/>
            <a:r>
              <a:rPr lang="en-US" altLang="zh-CN" dirty="0"/>
              <a:t>else if</a:t>
            </a:r>
            <a:r>
              <a:rPr lang="zh-CN" altLang="zh-CN" dirty="0"/>
              <a:t>的条件测试比</a:t>
            </a:r>
            <a:r>
              <a:rPr lang="en-US" altLang="zh-CN" dirty="0"/>
              <a:t>switch</a:t>
            </a:r>
            <a:r>
              <a:rPr lang="zh-CN" altLang="zh-CN" dirty="0"/>
              <a:t>复杂、功能更强；</a:t>
            </a:r>
            <a:r>
              <a:rPr lang="en-US" altLang="zh-CN" dirty="0"/>
              <a:t>switch</a:t>
            </a:r>
            <a:r>
              <a:rPr lang="zh-CN" altLang="zh-CN" dirty="0"/>
              <a:t>结构更为清晰、简单。</a:t>
            </a:r>
            <a:endParaRPr lang="zh-CN" altLang="en-US" dirty="0"/>
          </a:p>
        </p:txBody>
      </p:sp>
    </p:spTree>
    <p:extLst>
      <p:ext uri="{BB962C8B-B14F-4D97-AF65-F5344CB8AC3E}">
        <p14:creationId xmlns:p14="http://schemas.microsoft.com/office/powerpoint/2010/main" val="34950508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4"/>
          <p:cNvSpPr>
            <a:spLocks noGrp="1"/>
          </p:cNvSpPr>
          <p:nvPr>
            <p:ph type="sldNum" sz="quarter" idx="12"/>
          </p:nvPr>
        </p:nvSpPr>
        <p:spPr/>
        <p:txBody>
          <a:bodyPr/>
          <a:lstStyle/>
          <a:p>
            <a:fld id="{765A5A65-E9F8-4EE9-9876-8E644FCFFAD3}" type="slidenum">
              <a:rPr lang="zh-CN" altLang="en-US"/>
              <a:pPr/>
              <a:t>51</a:t>
            </a:fld>
            <a:endParaRPr lang="en-US" altLang="zh-CN"/>
          </a:p>
        </p:txBody>
      </p:sp>
      <p:sp>
        <p:nvSpPr>
          <p:cNvPr id="479234" name="Rectangle 2"/>
          <p:cNvSpPr>
            <a:spLocks noGrp="1" noChangeArrowheads="1"/>
          </p:cNvSpPr>
          <p:nvPr>
            <p:ph type="title"/>
          </p:nvPr>
        </p:nvSpPr>
        <p:spPr/>
        <p:txBody>
          <a:bodyPr/>
          <a:lstStyle/>
          <a:p>
            <a:r>
              <a:rPr lang="en-US" altLang="zh-CN"/>
              <a:t>switch</a:t>
            </a:r>
            <a:r>
              <a:rPr lang="zh-CN" altLang="en-US"/>
              <a:t>结构：</a:t>
            </a:r>
          </a:p>
        </p:txBody>
      </p:sp>
      <p:grpSp>
        <p:nvGrpSpPr>
          <p:cNvPr id="479235" name="Group 3"/>
          <p:cNvGrpSpPr>
            <a:grpSpLocks/>
          </p:cNvGrpSpPr>
          <p:nvPr/>
        </p:nvGrpSpPr>
        <p:grpSpPr bwMode="auto">
          <a:xfrm>
            <a:off x="1042988" y="1773238"/>
            <a:ext cx="6324600" cy="3657600"/>
            <a:chOff x="1776" y="960"/>
            <a:chExt cx="3984" cy="2304"/>
          </a:xfrm>
        </p:grpSpPr>
        <p:sp>
          <p:nvSpPr>
            <p:cNvPr id="479236" name="AutoShape 4"/>
            <p:cNvSpPr>
              <a:spLocks noChangeArrowheads="1"/>
            </p:cNvSpPr>
            <p:nvPr/>
          </p:nvSpPr>
          <p:spPr bwMode="auto">
            <a:xfrm>
              <a:off x="3225" y="960"/>
              <a:ext cx="720" cy="240"/>
            </a:xfrm>
            <a:prstGeom prst="flowChartAlternateProcess">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000">
                  <a:latin typeface="Times New Roman" pitchFamily="18" charset="0"/>
                  <a:ea typeface="隶书" pitchFamily="49" charset="-122"/>
                </a:rPr>
                <a:t>switch</a:t>
              </a:r>
            </a:p>
          </p:txBody>
        </p:sp>
        <p:sp>
          <p:nvSpPr>
            <p:cNvPr id="479237" name="Line 5"/>
            <p:cNvSpPr>
              <a:spLocks noChangeShapeType="1"/>
            </p:cNvSpPr>
            <p:nvPr/>
          </p:nvSpPr>
          <p:spPr bwMode="auto">
            <a:xfrm>
              <a:off x="3561" y="1200"/>
              <a:ext cx="0" cy="19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38" name="AutoShape 6"/>
            <p:cNvSpPr>
              <a:spLocks noChangeArrowheads="1"/>
            </p:cNvSpPr>
            <p:nvPr/>
          </p:nvSpPr>
          <p:spPr bwMode="auto">
            <a:xfrm>
              <a:off x="3033" y="1392"/>
              <a:ext cx="1056" cy="336"/>
            </a:xfrm>
            <a:prstGeom prst="flowChartDecision">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000">
                  <a:latin typeface="Times New Roman" pitchFamily="18" charset="0"/>
                  <a:ea typeface="隶书" pitchFamily="49" charset="-122"/>
                </a:rPr>
                <a:t>expr</a:t>
              </a:r>
            </a:p>
          </p:txBody>
        </p:sp>
        <p:sp>
          <p:nvSpPr>
            <p:cNvPr id="479239" name="Line 7"/>
            <p:cNvSpPr>
              <a:spLocks noChangeShapeType="1"/>
            </p:cNvSpPr>
            <p:nvPr/>
          </p:nvSpPr>
          <p:spPr bwMode="auto">
            <a:xfrm>
              <a:off x="3561" y="1728"/>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40" name="Line 8"/>
            <p:cNvSpPr>
              <a:spLocks noChangeShapeType="1"/>
            </p:cNvSpPr>
            <p:nvPr/>
          </p:nvSpPr>
          <p:spPr bwMode="auto">
            <a:xfrm>
              <a:off x="2121" y="1968"/>
              <a:ext cx="307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41" name="Text Box 9"/>
            <p:cNvSpPr txBox="1">
              <a:spLocks noChangeArrowheads="1"/>
            </p:cNvSpPr>
            <p:nvPr/>
          </p:nvSpPr>
          <p:spPr bwMode="auto">
            <a:xfrm>
              <a:off x="1776" y="2256"/>
              <a:ext cx="682" cy="5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kumimoji="1" lang="zh-CN" altLang="en-US" sz="2000">
                  <a:latin typeface="Times New Roman" pitchFamily="18" charset="0"/>
                  <a:ea typeface="隶书" pitchFamily="49" charset="-122"/>
                </a:rPr>
                <a:t>语句组</a:t>
              </a:r>
              <a:r>
                <a:rPr kumimoji="1" lang="en-US" altLang="zh-CN" sz="2000">
                  <a:latin typeface="Times New Roman" pitchFamily="18" charset="0"/>
                  <a:ea typeface="隶书" pitchFamily="49" charset="-122"/>
                </a:rPr>
                <a:t>1</a:t>
              </a:r>
            </a:p>
            <a:p>
              <a:pPr eaLnBrk="0" hangingPunct="0">
                <a:spcBef>
                  <a:spcPct val="50000"/>
                </a:spcBef>
              </a:pPr>
              <a:r>
                <a:rPr kumimoji="1" lang="en-US" altLang="zh-CN" sz="2000">
                  <a:latin typeface="Times New Roman" pitchFamily="18" charset="0"/>
                  <a:ea typeface="隶书" pitchFamily="49" charset="-122"/>
                </a:rPr>
                <a:t>break;</a:t>
              </a:r>
            </a:p>
          </p:txBody>
        </p:sp>
        <p:sp>
          <p:nvSpPr>
            <p:cNvPr id="479242" name="Text Box 10"/>
            <p:cNvSpPr txBox="1">
              <a:spLocks noChangeArrowheads="1"/>
            </p:cNvSpPr>
            <p:nvPr/>
          </p:nvSpPr>
          <p:spPr bwMode="auto">
            <a:xfrm>
              <a:off x="2688" y="2256"/>
              <a:ext cx="682" cy="5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kumimoji="1" lang="zh-CN" altLang="en-US" sz="2000">
                  <a:latin typeface="Times New Roman" pitchFamily="18" charset="0"/>
                  <a:ea typeface="隶书" pitchFamily="49" charset="-122"/>
                </a:rPr>
                <a:t>语句组</a:t>
              </a:r>
              <a:r>
                <a:rPr kumimoji="1" lang="en-US" altLang="zh-CN" sz="2000">
                  <a:latin typeface="Times New Roman" pitchFamily="18" charset="0"/>
                  <a:ea typeface="隶书" pitchFamily="49" charset="-122"/>
                </a:rPr>
                <a:t>2</a:t>
              </a:r>
            </a:p>
            <a:p>
              <a:pPr eaLnBrk="0" hangingPunct="0">
                <a:spcBef>
                  <a:spcPct val="50000"/>
                </a:spcBef>
              </a:pPr>
              <a:r>
                <a:rPr kumimoji="1" lang="en-US" altLang="zh-CN" sz="2000">
                  <a:latin typeface="Times New Roman" pitchFamily="18" charset="0"/>
                  <a:ea typeface="隶书" pitchFamily="49" charset="-122"/>
                </a:rPr>
                <a:t>break;</a:t>
              </a:r>
            </a:p>
          </p:txBody>
        </p:sp>
        <p:sp>
          <p:nvSpPr>
            <p:cNvPr id="479243" name="Text Box 11"/>
            <p:cNvSpPr txBox="1">
              <a:spLocks noChangeArrowheads="1"/>
            </p:cNvSpPr>
            <p:nvPr/>
          </p:nvSpPr>
          <p:spPr bwMode="auto">
            <a:xfrm>
              <a:off x="4032" y="2256"/>
              <a:ext cx="682" cy="5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kumimoji="1" lang="zh-CN" altLang="en-US" sz="2000">
                  <a:latin typeface="Times New Roman" pitchFamily="18" charset="0"/>
                  <a:ea typeface="隶书" pitchFamily="49" charset="-122"/>
                </a:rPr>
                <a:t>语句组</a:t>
              </a:r>
              <a:r>
                <a:rPr kumimoji="1" lang="en-US" altLang="zh-CN" sz="2000">
                  <a:latin typeface="Times New Roman" pitchFamily="18" charset="0"/>
                  <a:ea typeface="隶书" pitchFamily="49" charset="-122"/>
                </a:rPr>
                <a:t>n</a:t>
              </a:r>
            </a:p>
            <a:p>
              <a:pPr eaLnBrk="0" hangingPunct="0">
                <a:spcBef>
                  <a:spcPct val="50000"/>
                </a:spcBef>
              </a:pPr>
              <a:r>
                <a:rPr kumimoji="1" lang="en-US" altLang="zh-CN" sz="2000">
                  <a:latin typeface="Times New Roman" pitchFamily="18" charset="0"/>
                  <a:ea typeface="隶书" pitchFamily="49" charset="-122"/>
                </a:rPr>
                <a:t>break;</a:t>
              </a:r>
            </a:p>
          </p:txBody>
        </p:sp>
        <p:sp>
          <p:nvSpPr>
            <p:cNvPr id="479244" name="Text Box 12"/>
            <p:cNvSpPr txBox="1">
              <a:spLocks noChangeArrowheads="1"/>
            </p:cNvSpPr>
            <p:nvPr/>
          </p:nvSpPr>
          <p:spPr bwMode="auto">
            <a:xfrm>
              <a:off x="4896" y="2256"/>
              <a:ext cx="602" cy="5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kumimoji="1" lang="zh-CN" altLang="en-US" sz="2000">
                  <a:latin typeface="Times New Roman" pitchFamily="18" charset="0"/>
                  <a:ea typeface="隶书" pitchFamily="49" charset="-122"/>
                </a:rPr>
                <a:t>语句组</a:t>
              </a:r>
            </a:p>
            <a:p>
              <a:pPr eaLnBrk="0" hangingPunct="0">
                <a:spcBef>
                  <a:spcPct val="50000"/>
                </a:spcBef>
              </a:pPr>
              <a:r>
                <a:rPr kumimoji="1" lang="en-US" altLang="zh-CN" sz="2000">
                  <a:latin typeface="Times New Roman" pitchFamily="18" charset="0"/>
                  <a:ea typeface="隶书" pitchFamily="49" charset="-122"/>
                </a:rPr>
                <a:t>break;</a:t>
              </a:r>
            </a:p>
          </p:txBody>
        </p:sp>
        <p:sp>
          <p:nvSpPr>
            <p:cNvPr id="479245" name="Text Box 13"/>
            <p:cNvSpPr txBox="1">
              <a:spLocks noChangeArrowheads="1"/>
            </p:cNvSpPr>
            <p:nvPr/>
          </p:nvSpPr>
          <p:spPr bwMode="auto">
            <a:xfrm>
              <a:off x="3465" y="2304"/>
              <a:ext cx="3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kumimoji="1" lang="en-US" altLang="zh-CN" sz="2000">
                  <a:latin typeface="Times New Roman" pitchFamily="18" charset="0"/>
                  <a:ea typeface="隶书" pitchFamily="49" charset="-122"/>
                </a:rPr>
                <a:t>…...</a:t>
              </a:r>
            </a:p>
          </p:txBody>
        </p:sp>
        <p:sp>
          <p:nvSpPr>
            <p:cNvPr id="479246" name="Line 14"/>
            <p:cNvSpPr>
              <a:spLocks noChangeShapeType="1"/>
            </p:cNvSpPr>
            <p:nvPr/>
          </p:nvSpPr>
          <p:spPr bwMode="auto">
            <a:xfrm>
              <a:off x="2121" y="1968"/>
              <a:ext cx="0" cy="2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47" name="Text Box 15"/>
            <p:cNvSpPr txBox="1">
              <a:spLocks noChangeArrowheads="1"/>
            </p:cNvSpPr>
            <p:nvPr/>
          </p:nvSpPr>
          <p:spPr bwMode="auto">
            <a:xfrm>
              <a:off x="2121" y="1968"/>
              <a:ext cx="57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kumimoji="1" lang="en-US" altLang="zh-CN" sz="2000">
                  <a:latin typeface="Times New Roman" pitchFamily="18" charset="0"/>
                  <a:ea typeface="隶书" pitchFamily="49" charset="-122"/>
                </a:rPr>
                <a:t>const 1</a:t>
              </a:r>
            </a:p>
          </p:txBody>
        </p:sp>
        <p:sp>
          <p:nvSpPr>
            <p:cNvPr id="479248" name="Line 16"/>
            <p:cNvSpPr>
              <a:spLocks noChangeShapeType="1"/>
            </p:cNvSpPr>
            <p:nvPr/>
          </p:nvSpPr>
          <p:spPr bwMode="auto">
            <a:xfrm>
              <a:off x="3033" y="1968"/>
              <a:ext cx="0" cy="2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49" name="Line 17"/>
            <p:cNvSpPr>
              <a:spLocks noChangeShapeType="1"/>
            </p:cNvSpPr>
            <p:nvPr/>
          </p:nvSpPr>
          <p:spPr bwMode="auto">
            <a:xfrm>
              <a:off x="4377" y="1968"/>
              <a:ext cx="0" cy="2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50" name="Line 18"/>
            <p:cNvSpPr>
              <a:spLocks noChangeShapeType="1"/>
            </p:cNvSpPr>
            <p:nvPr/>
          </p:nvSpPr>
          <p:spPr bwMode="auto">
            <a:xfrm>
              <a:off x="5193" y="1968"/>
              <a:ext cx="0" cy="2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51" name="Text Box 19"/>
            <p:cNvSpPr txBox="1">
              <a:spLocks noChangeArrowheads="1"/>
            </p:cNvSpPr>
            <p:nvPr/>
          </p:nvSpPr>
          <p:spPr bwMode="auto">
            <a:xfrm>
              <a:off x="3033" y="1968"/>
              <a:ext cx="57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kumimoji="1" lang="en-US" altLang="zh-CN" sz="2000">
                  <a:latin typeface="Times New Roman" pitchFamily="18" charset="0"/>
                  <a:ea typeface="隶书" pitchFamily="49" charset="-122"/>
                </a:rPr>
                <a:t>const 2</a:t>
              </a:r>
            </a:p>
          </p:txBody>
        </p:sp>
        <p:sp>
          <p:nvSpPr>
            <p:cNvPr id="479252" name="Text Box 20"/>
            <p:cNvSpPr txBox="1">
              <a:spLocks noChangeArrowheads="1"/>
            </p:cNvSpPr>
            <p:nvPr/>
          </p:nvSpPr>
          <p:spPr bwMode="auto">
            <a:xfrm>
              <a:off x="4377" y="1968"/>
              <a:ext cx="57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kumimoji="1" lang="en-US" altLang="zh-CN" sz="2000">
                  <a:latin typeface="Times New Roman" pitchFamily="18" charset="0"/>
                  <a:ea typeface="隶书" pitchFamily="49" charset="-122"/>
                </a:rPr>
                <a:t>const n</a:t>
              </a:r>
            </a:p>
          </p:txBody>
        </p:sp>
        <p:sp>
          <p:nvSpPr>
            <p:cNvPr id="479253" name="Text Box 21"/>
            <p:cNvSpPr txBox="1">
              <a:spLocks noChangeArrowheads="1"/>
            </p:cNvSpPr>
            <p:nvPr/>
          </p:nvSpPr>
          <p:spPr bwMode="auto">
            <a:xfrm>
              <a:off x="5201" y="1968"/>
              <a:ext cx="55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kumimoji="1" lang="en-US" altLang="zh-CN" sz="2000">
                  <a:latin typeface="Times New Roman" pitchFamily="18" charset="0"/>
                  <a:ea typeface="隶书" pitchFamily="49" charset="-122"/>
                </a:rPr>
                <a:t>default</a:t>
              </a:r>
            </a:p>
          </p:txBody>
        </p:sp>
        <p:sp>
          <p:nvSpPr>
            <p:cNvPr id="479254" name="Text Box 22"/>
            <p:cNvSpPr txBox="1">
              <a:spLocks noChangeArrowheads="1"/>
            </p:cNvSpPr>
            <p:nvPr/>
          </p:nvSpPr>
          <p:spPr bwMode="auto">
            <a:xfrm>
              <a:off x="3609" y="1728"/>
              <a:ext cx="431"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kumimoji="1" lang="en-US" altLang="zh-CN" sz="2000">
                  <a:latin typeface="Times New Roman" pitchFamily="18" charset="0"/>
                  <a:ea typeface="隶书" pitchFamily="49" charset="-122"/>
                </a:rPr>
                <a:t>case </a:t>
              </a:r>
            </a:p>
          </p:txBody>
        </p:sp>
        <p:sp>
          <p:nvSpPr>
            <p:cNvPr id="479255" name="Line 23"/>
            <p:cNvSpPr>
              <a:spLocks noChangeShapeType="1"/>
            </p:cNvSpPr>
            <p:nvPr/>
          </p:nvSpPr>
          <p:spPr bwMode="auto">
            <a:xfrm>
              <a:off x="2112" y="278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56" name="Line 24"/>
            <p:cNvSpPr>
              <a:spLocks noChangeShapeType="1"/>
            </p:cNvSpPr>
            <p:nvPr/>
          </p:nvSpPr>
          <p:spPr bwMode="auto">
            <a:xfrm>
              <a:off x="3024" y="278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57" name="Line 25"/>
            <p:cNvSpPr>
              <a:spLocks noChangeShapeType="1"/>
            </p:cNvSpPr>
            <p:nvPr/>
          </p:nvSpPr>
          <p:spPr bwMode="auto">
            <a:xfrm>
              <a:off x="4368" y="278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58" name="Line 26"/>
            <p:cNvSpPr>
              <a:spLocks noChangeShapeType="1"/>
            </p:cNvSpPr>
            <p:nvPr/>
          </p:nvSpPr>
          <p:spPr bwMode="auto">
            <a:xfrm>
              <a:off x="5184" y="278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59" name="Line 27"/>
            <p:cNvSpPr>
              <a:spLocks noChangeShapeType="1"/>
            </p:cNvSpPr>
            <p:nvPr/>
          </p:nvSpPr>
          <p:spPr bwMode="auto">
            <a:xfrm>
              <a:off x="2112" y="3024"/>
              <a:ext cx="307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60" name="Line 28"/>
            <p:cNvSpPr>
              <a:spLocks noChangeShapeType="1"/>
            </p:cNvSpPr>
            <p:nvPr/>
          </p:nvSpPr>
          <p:spPr bwMode="auto">
            <a:xfrm>
              <a:off x="3648" y="302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58829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79235"/>
                                        </p:tgtEl>
                                        <p:attrNameLst>
                                          <p:attrName>style.visibility</p:attrName>
                                        </p:attrNameLst>
                                      </p:cBhvr>
                                      <p:to>
                                        <p:strVal val="visible"/>
                                      </p:to>
                                    </p:set>
                                    <p:animEffect transition="in" filter="box(out)">
                                      <p:cBhvr>
                                        <p:cTn id="7" dur="500"/>
                                        <p:tgtEl>
                                          <p:spTgt spid="47923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FF06-BE5E-4974-A08A-7A3381C0B74E}"/>
              </a:ext>
            </a:extLst>
          </p:cNvPr>
          <p:cNvSpPr>
            <a:spLocks noGrp="1"/>
          </p:cNvSpPr>
          <p:nvPr>
            <p:ph type="title"/>
          </p:nvPr>
        </p:nvSpPr>
        <p:spPr/>
        <p:txBody>
          <a:bodyPr/>
          <a:lstStyle/>
          <a:p>
            <a:r>
              <a:rPr lang="en-US" altLang="zh-CN" dirty="0"/>
              <a:t>【</a:t>
            </a:r>
            <a:r>
              <a:rPr lang="zh-CN" altLang="en-US" dirty="0"/>
              <a:t>任务</a:t>
            </a:r>
            <a:r>
              <a:rPr lang="en-US" altLang="zh-CN" dirty="0"/>
              <a:t>4.2】</a:t>
            </a:r>
            <a:endParaRPr lang="en-US" dirty="0"/>
          </a:p>
        </p:txBody>
      </p:sp>
      <p:sp>
        <p:nvSpPr>
          <p:cNvPr id="3" name="Content Placeholder 2">
            <a:extLst>
              <a:ext uri="{FF2B5EF4-FFF2-40B4-BE49-F238E27FC236}">
                <a16:creationId xmlns:a16="http://schemas.microsoft.com/office/drawing/2014/main" id="{081470D5-EC5A-4D84-8B2B-3F0D4F59CB0D}"/>
              </a:ext>
            </a:extLst>
          </p:cNvPr>
          <p:cNvSpPr>
            <a:spLocks noGrp="1"/>
          </p:cNvSpPr>
          <p:nvPr>
            <p:ph idx="1"/>
          </p:nvPr>
        </p:nvSpPr>
        <p:spPr/>
        <p:txBody>
          <a:bodyPr>
            <a:normAutofit fontScale="92500" lnSpcReduction="10000"/>
          </a:bodyPr>
          <a:lstStyle/>
          <a:p>
            <a:r>
              <a:rPr lang="zh-CN" altLang="en-US" dirty="0"/>
              <a:t>某地刑侦大队对涉及六个嫌疑人的一桩疑案进行分析：</a:t>
            </a:r>
          </a:p>
          <a:p>
            <a:pPr marL="788670" lvl="1" indent="-514350">
              <a:buFont typeface="+mj-lt"/>
              <a:buAutoNum type="arabicPeriod"/>
            </a:pPr>
            <a:r>
              <a:rPr lang="en-US" altLang="zh-CN" dirty="0"/>
              <a:t>A</a:t>
            </a:r>
            <a:r>
              <a:rPr lang="zh-CN" altLang="en-US" dirty="0"/>
              <a:t>、</a:t>
            </a:r>
            <a:r>
              <a:rPr lang="en-US" altLang="zh-CN" dirty="0"/>
              <a:t>B </a:t>
            </a:r>
            <a:r>
              <a:rPr lang="zh-CN" altLang="en-US" dirty="0"/>
              <a:t>至少有一人作案；</a:t>
            </a:r>
          </a:p>
          <a:p>
            <a:pPr marL="788670" lvl="1" indent="-514350">
              <a:buFont typeface="+mj-lt"/>
              <a:buAutoNum type="arabicPeriod"/>
            </a:pPr>
            <a:r>
              <a:rPr lang="en-US" altLang="zh-CN" dirty="0"/>
              <a:t>A</a:t>
            </a:r>
            <a:r>
              <a:rPr lang="zh-CN" altLang="en-US" dirty="0"/>
              <a:t>、</a:t>
            </a:r>
            <a:r>
              <a:rPr lang="en-US" altLang="zh-CN" dirty="0"/>
              <a:t>E</a:t>
            </a:r>
            <a:r>
              <a:rPr lang="zh-CN" altLang="en-US" dirty="0"/>
              <a:t>、</a:t>
            </a:r>
            <a:r>
              <a:rPr lang="en-US" altLang="zh-CN" dirty="0"/>
              <a:t>F </a:t>
            </a:r>
            <a:r>
              <a:rPr lang="zh-CN" altLang="en-US" dirty="0"/>
              <a:t>三人中至少有两人参与作案；</a:t>
            </a:r>
          </a:p>
          <a:p>
            <a:pPr marL="788670" lvl="1" indent="-514350">
              <a:buFont typeface="+mj-lt"/>
              <a:buAutoNum type="arabicPeriod"/>
            </a:pPr>
            <a:r>
              <a:rPr lang="en-US" altLang="zh-CN" dirty="0"/>
              <a:t>A</a:t>
            </a:r>
            <a:r>
              <a:rPr lang="zh-CN" altLang="en-US" dirty="0"/>
              <a:t>、</a:t>
            </a:r>
            <a:r>
              <a:rPr lang="en-US" altLang="zh-CN" dirty="0"/>
              <a:t>D </a:t>
            </a:r>
            <a:r>
              <a:rPr lang="zh-CN" altLang="en-US" dirty="0"/>
              <a:t>不可能是同案犯；</a:t>
            </a:r>
          </a:p>
          <a:p>
            <a:pPr marL="788670" lvl="1" indent="-514350">
              <a:buFont typeface="+mj-lt"/>
              <a:buAutoNum type="arabicPeriod"/>
            </a:pPr>
            <a:r>
              <a:rPr lang="en-US" altLang="zh-CN" dirty="0"/>
              <a:t>B</a:t>
            </a:r>
            <a:r>
              <a:rPr lang="zh-CN" altLang="en-US" dirty="0"/>
              <a:t>、</a:t>
            </a:r>
            <a:r>
              <a:rPr lang="en-US" altLang="zh-CN" dirty="0"/>
              <a:t>C </a:t>
            </a:r>
            <a:r>
              <a:rPr lang="zh-CN" altLang="en-US" dirty="0"/>
              <a:t>或同时作案，或与本案无关；</a:t>
            </a:r>
          </a:p>
          <a:p>
            <a:pPr marL="788670" lvl="1" indent="-514350">
              <a:buFont typeface="+mj-lt"/>
              <a:buAutoNum type="arabicPeriod"/>
            </a:pPr>
            <a:r>
              <a:rPr lang="en-US" altLang="zh-CN" dirty="0"/>
              <a:t>C</a:t>
            </a:r>
            <a:r>
              <a:rPr lang="zh-CN" altLang="en-US" dirty="0"/>
              <a:t>、</a:t>
            </a:r>
            <a:r>
              <a:rPr lang="en-US" altLang="zh-CN" dirty="0"/>
              <a:t>D </a:t>
            </a:r>
            <a:r>
              <a:rPr lang="zh-CN" altLang="en-US" dirty="0"/>
              <a:t>中有且仅有一人作案；</a:t>
            </a:r>
          </a:p>
          <a:p>
            <a:pPr marL="788670" lvl="1" indent="-514350">
              <a:buFont typeface="+mj-lt"/>
              <a:buAutoNum type="arabicPeriod"/>
            </a:pPr>
            <a:r>
              <a:rPr lang="zh-CN" altLang="en-US" dirty="0"/>
              <a:t>如果 </a:t>
            </a:r>
            <a:r>
              <a:rPr lang="en-US" altLang="zh-CN" dirty="0"/>
              <a:t>D </a:t>
            </a:r>
            <a:r>
              <a:rPr lang="zh-CN" altLang="en-US" dirty="0"/>
              <a:t>没有参与作案，则 </a:t>
            </a:r>
            <a:r>
              <a:rPr lang="en-US" altLang="zh-CN" dirty="0"/>
              <a:t>E </a:t>
            </a:r>
            <a:r>
              <a:rPr lang="zh-CN" altLang="en-US" dirty="0"/>
              <a:t>也不可能参与作案。</a:t>
            </a:r>
          </a:p>
          <a:p>
            <a:pPr marL="0" indent="0">
              <a:buNone/>
            </a:pPr>
            <a:r>
              <a:rPr lang="zh-CN" altLang="en-US" dirty="0"/>
              <a:t>试编一程序，将作案人找出来。</a:t>
            </a:r>
          </a:p>
          <a:p>
            <a:endParaRPr lang="en-US" dirty="0"/>
          </a:p>
        </p:txBody>
      </p:sp>
      <p:sp>
        <p:nvSpPr>
          <p:cNvPr id="4" name="Slide Number Placeholder 3">
            <a:extLst>
              <a:ext uri="{FF2B5EF4-FFF2-40B4-BE49-F238E27FC236}">
                <a16:creationId xmlns:a16="http://schemas.microsoft.com/office/drawing/2014/main" id="{1318C1D1-6C12-47CE-BF88-A91D4BBF7305}"/>
              </a:ext>
            </a:extLst>
          </p:cNvPr>
          <p:cNvSpPr>
            <a:spLocks noGrp="1"/>
          </p:cNvSpPr>
          <p:nvPr>
            <p:ph type="sldNum" sz="quarter" idx="12"/>
          </p:nvPr>
        </p:nvSpPr>
        <p:spPr/>
        <p:txBody>
          <a:bodyPr/>
          <a:lstStyle/>
          <a:p>
            <a:fld id="{4598DDAA-4BC0-47E6-98AA-032E6537915F}" type="slidenum">
              <a:rPr lang="zh-CN" altLang="en-US" smtClean="0"/>
              <a:pPr/>
              <a:t>52</a:t>
            </a:fld>
            <a:endParaRPr lang="en-US" altLang="zh-CN"/>
          </a:p>
        </p:txBody>
      </p:sp>
    </p:spTree>
    <p:extLst>
      <p:ext uri="{BB962C8B-B14F-4D97-AF65-F5344CB8AC3E}">
        <p14:creationId xmlns:p14="http://schemas.microsoft.com/office/powerpoint/2010/main" val="1011476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65BE-99AD-4453-BAC1-926D5F1CA942}"/>
              </a:ext>
            </a:extLst>
          </p:cNvPr>
          <p:cNvSpPr>
            <a:spLocks noGrp="1"/>
          </p:cNvSpPr>
          <p:nvPr>
            <p:ph type="title"/>
          </p:nvPr>
        </p:nvSpPr>
        <p:spPr/>
        <p:txBody>
          <a:bodyPr/>
          <a:lstStyle/>
          <a:p>
            <a:r>
              <a:rPr lang="zh-CN" altLang="en-US" dirty="0"/>
              <a:t>解题思路</a:t>
            </a:r>
            <a:endParaRPr lang="en-US" dirty="0"/>
          </a:p>
        </p:txBody>
      </p:sp>
      <p:sp>
        <p:nvSpPr>
          <p:cNvPr id="3" name="Content Placeholder 2">
            <a:extLst>
              <a:ext uri="{FF2B5EF4-FFF2-40B4-BE49-F238E27FC236}">
                <a16:creationId xmlns:a16="http://schemas.microsoft.com/office/drawing/2014/main" id="{207D1760-F6BB-4DE1-B167-959AD8C58CE9}"/>
              </a:ext>
            </a:extLst>
          </p:cNvPr>
          <p:cNvSpPr>
            <a:spLocks noGrp="1"/>
          </p:cNvSpPr>
          <p:nvPr>
            <p:ph idx="1"/>
          </p:nvPr>
        </p:nvSpPr>
        <p:spPr/>
        <p:txBody>
          <a:bodyPr>
            <a:normAutofit/>
          </a:bodyPr>
          <a:lstStyle/>
          <a:p>
            <a:r>
              <a:rPr lang="zh-CN" altLang="en-US" dirty="0"/>
              <a:t>题目分析</a:t>
            </a:r>
            <a:endParaRPr lang="en-US" altLang="zh-CN" dirty="0"/>
          </a:p>
          <a:p>
            <a:pPr lvl="1"/>
            <a:r>
              <a:rPr lang="zh-CN" altLang="en-US" dirty="0"/>
              <a:t>输入、输出</a:t>
            </a:r>
            <a:endParaRPr lang="en-US" altLang="zh-CN" dirty="0"/>
          </a:p>
          <a:p>
            <a:pPr lvl="1"/>
            <a:endParaRPr lang="en-US" altLang="zh-CN" dirty="0"/>
          </a:p>
          <a:p>
            <a:r>
              <a:rPr lang="zh-CN" altLang="en-US" dirty="0"/>
              <a:t>模型：枚举法</a:t>
            </a:r>
            <a:endParaRPr lang="en-US" altLang="zh-CN" dirty="0"/>
          </a:p>
          <a:p>
            <a:pPr lvl="1"/>
            <a:r>
              <a:rPr lang="zh-CN" altLang="en-US" dirty="0"/>
              <a:t>枚举什么？</a:t>
            </a:r>
            <a:endParaRPr lang="en-US" altLang="zh-CN" dirty="0"/>
          </a:p>
          <a:p>
            <a:pPr lvl="1"/>
            <a:endParaRPr lang="en-US" altLang="zh-CN" dirty="0"/>
          </a:p>
          <a:p>
            <a:pPr lvl="1"/>
            <a:r>
              <a:rPr lang="zh-CN" altLang="en-US" dirty="0"/>
              <a:t>已知条件的表示？</a:t>
            </a:r>
            <a:endParaRPr lang="en-US" altLang="zh-CN" dirty="0"/>
          </a:p>
          <a:p>
            <a:endParaRPr lang="en-US" altLang="zh-CN" dirty="0"/>
          </a:p>
          <a:p>
            <a:endParaRPr lang="en-US" altLang="zh-CN" dirty="0"/>
          </a:p>
        </p:txBody>
      </p:sp>
      <p:sp>
        <p:nvSpPr>
          <p:cNvPr id="4" name="Slide Number Placeholder 3">
            <a:extLst>
              <a:ext uri="{FF2B5EF4-FFF2-40B4-BE49-F238E27FC236}">
                <a16:creationId xmlns:a16="http://schemas.microsoft.com/office/drawing/2014/main" id="{8E4D8C8B-D3CB-4AD5-8742-B151BAA93486}"/>
              </a:ext>
            </a:extLst>
          </p:cNvPr>
          <p:cNvSpPr>
            <a:spLocks noGrp="1"/>
          </p:cNvSpPr>
          <p:nvPr>
            <p:ph type="sldNum" sz="quarter" idx="12"/>
          </p:nvPr>
        </p:nvSpPr>
        <p:spPr/>
        <p:txBody>
          <a:bodyPr/>
          <a:lstStyle/>
          <a:p>
            <a:fld id="{4598DDAA-4BC0-47E6-98AA-032E6537915F}" type="slidenum">
              <a:rPr lang="zh-CN" altLang="en-US" smtClean="0"/>
              <a:pPr/>
              <a:t>53</a:t>
            </a:fld>
            <a:endParaRPr lang="en-US" altLang="zh-CN"/>
          </a:p>
        </p:txBody>
      </p:sp>
      <p:sp>
        <p:nvSpPr>
          <p:cNvPr id="6" name="Rectangle 5">
            <a:extLst>
              <a:ext uri="{FF2B5EF4-FFF2-40B4-BE49-F238E27FC236}">
                <a16:creationId xmlns:a16="http://schemas.microsoft.com/office/drawing/2014/main" id="{011D159D-C970-4615-9034-E9B4BBB57509}"/>
              </a:ext>
            </a:extLst>
          </p:cNvPr>
          <p:cNvSpPr/>
          <p:nvPr/>
        </p:nvSpPr>
        <p:spPr>
          <a:xfrm>
            <a:off x="3995936" y="1988840"/>
            <a:ext cx="4572000" cy="646331"/>
          </a:xfrm>
          <a:prstGeom prst="rect">
            <a:avLst/>
          </a:prstGeom>
        </p:spPr>
        <p:txBody>
          <a:bodyPr>
            <a:spAutoFit/>
          </a:bodyPr>
          <a:lstStyle/>
          <a:p>
            <a:pPr marL="285750" indent="-285750">
              <a:buFont typeface="Arial" panose="020B0604020202020204" pitchFamily="34" charset="0"/>
              <a:buChar char="•"/>
            </a:pPr>
            <a:r>
              <a:rPr lang="zh-CN" altLang="en-US" dirty="0"/>
              <a:t>枚举谁是罪犯？罪犯几个人？</a:t>
            </a:r>
            <a:endParaRPr lang="en-US" altLang="zh-CN" dirty="0"/>
          </a:p>
          <a:p>
            <a:r>
              <a:rPr lang="zh-CN" altLang="en-US" dirty="0"/>
              <a:t> </a:t>
            </a:r>
            <a:endParaRPr lang="en-US" altLang="zh-CN"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F1A8F51-BCD6-490A-BE14-DA9D8412C393}"/>
                  </a:ext>
                </a:extLst>
              </p:cNvPr>
              <p:cNvSpPr/>
              <p:nvPr/>
            </p:nvSpPr>
            <p:spPr>
              <a:xfrm>
                <a:off x="3995936" y="2621044"/>
                <a:ext cx="4572000" cy="923330"/>
              </a:xfrm>
              <a:prstGeom prst="rect">
                <a:avLst/>
              </a:prstGeom>
            </p:spPr>
            <p:txBody>
              <a:bodyPr>
                <a:spAutoFit/>
              </a:bodyPr>
              <a:lstStyle/>
              <a:p>
                <a:pPr marL="285750" indent="-285750">
                  <a:buFont typeface="Arial" panose="020B0604020202020204" pitchFamily="34" charset="0"/>
                  <a:buChar char="•"/>
                </a:pPr>
                <a:r>
                  <a:rPr lang="en-US" altLang="zh-CN" dirty="0"/>
                  <a:t>6</a:t>
                </a:r>
                <a:r>
                  <a:rPr lang="zh-CN" altLang="en-US" dirty="0"/>
                  <a:t>个人每个人都有</a:t>
                </a:r>
                <a:r>
                  <a:rPr lang="zh-CN" altLang="en-US" dirty="0">
                    <a:solidFill>
                      <a:srgbClr val="0099FF"/>
                    </a:solidFill>
                  </a:rPr>
                  <a:t>作案</a:t>
                </a:r>
                <a:r>
                  <a:rPr lang="zh-CN" altLang="en-US" dirty="0"/>
                  <a:t>或</a:t>
                </a:r>
                <a:r>
                  <a:rPr lang="zh-CN" altLang="en-US" dirty="0">
                    <a:solidFill>
                      <a:srgbClr val="0099FF"/>
                    </a:solidFill>
                  </a:rPr>
                  <a:t>不作案</a:t>
                </a:r>
                <a:r>
                  <a:rPr lang="zh-CN" altLang="en-US" dirty="0"/>
                  <a:t>两种可能，因此有</a:t>
                </a:r>
                <a14:m>
                  <m:oMath xmlns:m="http://schemas.openxmlformats.org/officeDocument/2006/math">
                    <m:sSup>
                      <m:sSupPr>
                        <m:ctrlPr>
                          <a:rPr lang="en-US" altLang="zh-CN" i="1">
                            <a:solidFill>
                              <a:srgbClr val="0099FF"/>
                            </a:solidFill>
                            <a:latin typeface="Cambria Math" panose="02040503050406030204" pitchFamily="18" charset="0"/>
                          </a:rPr>
                        </m:ctrlPr>
                      </m:sSupPr>
                      <m:e>
                        <m:r>
                          <a:rPr lang="en-US" altLang="zh-CN" i="1">
                            <a:solidFill>
                              <a:srgbClr val="0099FF"/>
                            </a:solidFill>
                            <a:latin typeface="Cambria Math" panose="02040503050406030204" pitchFamily="18" charset="0"/>
                          </a:rPr>
                          <m:t>2</m:t>
                        </m:r>
                      </m:e>
                      <m:sup>
                        <m:r>
                          <a:rPr lang="en-US" altLang="zh-CN" i="1">
                            <a:solidFill>
                              <a:srgbClr val="0099FF"/>
                            </a:solidFill>
                            <a:latin typeface="Cambria Math" panose="02040503050406030204" pitchFamily="18" charset="0"/>
                          </a:rPr>
                          <m:t>6</m:t>
                        </m:r>
                      </m:sup>
                    </m:sSup>
                  </m:oMath>
                </a14:m>
                <a:r>
                  <a:rPr lang="zh-CN" altLang="en-US" dirty="0"/>
                  <a:t>种组合，从这些组合中挑出符合题目条件的组合。</a:t>
                </a:r>
                <a:endParaRPr lang="en-US" altLang="zh-CN" dirty="0"/>
              </a:p>
            </p:txBody>
          </p:sp>
        </mc:Choice>
        <mc:Fallback xmlns="">
          <p:sp>
            <p:nvSpPr>
              <p:cNvPr id="7" name="Rectangle 6">
                <a:extLst>
                  <a:ext uri="{FF2B5EF4-FFF2-40B4-BE49-F238E27FC236}">
                    <a16:creationId xmlns:a16="http://schemas.microsoft.com/office/drawing/2014/main" id="{DF1A8F51-BCD6-490A-BE14-DA9D8412C393}"/>
                  </a:ext>
                </a:extLst>
              </p:cNvPr>
              <p:cNvSpPr>
                <a:spLocks noRot="1" noChangeAspect="1" noMove="1" noResize="1" noEditPoints="1" noAdjustHandles="1" noChangeArrowheads="1" noChangeShapeType="1" noTextEdit="1"/>
              </p:cNvSpPr>
              <p:nvPr/>
            </p:nvSpPr>
            <p:spPr>
              <a:xfrm>
                <a:off x="3995936" y="2621044"/>
                <a:ext cx="4572000" cy="923330"/>
              </a:xfrm>
              <a:prstGeom prst="rect">
                <a:avLst/>
              </a:prstGeom>
              <a:blipFill>
                <a:blip r:embed="rId3"/>
                <a:stretch>
                  <a:fillRect l="-933" t="-5960" r="-4000" b="-7947"/>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D9A7962F-4110-4622-9EBB-64FEC2F51169}"/>
              </a:ext>
            </a:extLst>
          </p:cNvPr>
          <p:cNvSpPr/>
          <p:nvPr/>
        </p:nvSpPr>
        <p:spPr>
          <a:xfrm>
            <a:off x="3850838" y="3774430"/>
            <a:ext cx="5112568" cy="2462213"/>
          </a:xfrm>
          <a:prstGeom prst="rect">
            <a:avLst/>
          </a:prstGeom>
        </p:spPr>
        <p:txBody>
          <a:bodyPr wrap="square">
            <a:spAutoFit/>
          </a:bodyPr>
          <a:lstStyle/>
          <a:p>
            <a:pPr>
              <a:lnSpc>
                <a:spcPct val="110000"/>
              </a:lnSpc>
              <a:spcBef>
                <a:spcPct val="0"/>
              </a:spcBef>
              <a:buFont typeface="Wingdings" panose="05000000000000000000" pitchFamily="2" charset="2"/>
              <a:buNone/>
            </a:pPr>
            <a:r>
              <a:rPr lang="zh-CN" altLang="en-US" sz="2800" b="1" dirty="0">
                <a:ea typeface="黑体" panose="02010609060101010101" pitchFamily="49" charset="-122"/>
              </a:rPr>
              <a:t>定义 </a:t>
            </a:r>
            <a:r>
              <a:rPr lang="en-US" altLang="zh-CN" sz="2800" b="1" dirty="0">
                <a:ea typeface="黑体" panose="02010609060101010101" pitchFamily="49" charset="-122"/>
              </a:rPr>
              <a:t>6 </a:t>
            </a:r>
            <a:r>
              <a:rPr lang="zh-CN" altLang="en-US" sz="2800" b="1" dirty="0">
                <a:ea typeface="黑体" panose="02010609060101010101" pitchFamily="49" charset="-122"/>
              </a:rPr>
              <a:t>个整数变量，分别表示 </a:t>
            </a:r>
            <a:r>
              <a:rPr lang="en-US" altLang="zh-CN" sz="2800" b="1" dirty="0">
                <a:ea typeface="黑体" panose="02010609060101010101" pitchFamily="49" charset="-122"/>
              </a:rPr>
              <a:t>6 </a:t>
            </a:r>
            <a:r>
              <a:rPr lang="zh-CN" altLang="en-US" sz="2800" b="1" dirty="0">
                <a:ea typeface="黑体" panose="02010609060101010101" pitchFamily="49" charset="-122"/>
              </a:rPr>
              <a:t>个人</a:t>
            </a:r>
            <a:r>
              <a:rPr lang="en-US" altLang="zh-CN" sz="2800" b="1" dirty="0">
                <a:ea typeface="黑体" panose="02010609060101010101" pitchFamily="49" charset="-122"/>
              </a:rPr>
              <a:t>A</a:t>
            </a:r>
            <a:r>
              <a:rPr lang="zh-CN"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C</a:t>
            </a:r>
            <a:r>
              <a:rPr lang="zh-CN" altLang="en-US" sz="2800" b="1" dirty="0">
                <a:ea typeface="黑体" panose="02010609060101010101" pitchFamily="49" charset="-122"/>
              </a:rPr>
              <a:t>，</a:t>
            </a:r>
            <a:r>
              <a:rPr lang="en-US" altLang="zh-CN" sz="2800" b="1" dirty="0">
                <a:ea typeface="黑体" panose="02010609060101010101" pitchFamily="49" charset="-122"/>
              </a:rPr>
              <a:t>D</a:t>
            </a:r>
            <a:r>
              <a:rPr lang="zh-CN" altLang="en-US" sz="2800" b="1" dirty="0">
                <a:ea typeface="黑体" panose="02010609060101010101" pitchFamily="49" charset="-122"/>
              </a:rPr>
              <a:t>，</a:t>
            </a:r>
            <a:r>
              <a:rPr lang="en-US" altLang="zh-CN" sz="2800" b="1" dirty="0">
                <a:ea typeface="黑体" panose="02010609060101010101" pitchFamily="49" charset="-122"/>
              </a:rPr>
              <a:t>E</a:t>
            </a:r>
            <a:r>
              <a:rPr lang="zh-CN" altLang="en-US" sz="2800" b="1" dirty="0">
                <a:ea typeface="黑体" panose="02010609060101010101" pitchFamily="49" charset="-122"/>
              </a:rPr>
              <a:t>，</a:t>
            </a:r>
            <a:r>
              <a:rPr lang="en-US" altLang="zh-CN" sz="2800" b="1" dirty="0">
                <a:ea typeface="黑体" panose="02010609060101010101" pitchFamily="49" charset="-122"/>
              </a:rPr>
              <a:t>F</a:t>
            </a:r>
            <a:r>
              <a:rPr lang="zh-CN" altLang="en-US" sz="2800" b="1" dirty="0">
                <a:ea typeface="黑体" panose="02010609060101010101" pitchFamily="49" charset="-122"/>
              </a:rPr>
              <a:t>。</a:t>
            </a:r>
          </a:p>
          <a:p>
            <a:pPr>
              <a:lnSpc>
                <a:spcPct val="110000"/>
              </a:lnSpc>
              <a:spcBef>
                <a:spcPct val="0"/>
              </a:spcBef>
              <a:buFont typeface="Wingdings" panose="05000000000000000000" pitchFamily="2" charset="2"/>
              <a:buNone/>
            </a:pPr>
            <a:r>
              <a:rPr lang="zh-CN" altLang="en-US" sz="2800" b="1" dirty="0">
                <a:ea typeface="黑体" panose="02010609060101010101" pitchFamily="49" charset="-122"/>
              </a:rPr>
              <a:t>枚举每个人的可能性</a:t>
            </a:r>
            <a:endParaRPr lang="en-US" altLang="zh-CN" sz="2800" b="1" dirty="0">
              <a:ea typeface="黑体" panose="02010609060101010101" pitchFamily="49" charset="-122"/>
            </a:endParaRPr>
          </a:p>
          <a:p>
            <a:pPr lvl="1">
              <a:lnSpc>
                <a:spcPct val="110000"/>
              </a:lnSpc>
              <a:spcBef>
                <a:spcPct val="0"/>
              </a:spcBef>
            </a:pPr>
            <a:r>
              <a:rPr lang="zh-CN" altLang="en-US" sz="2800" b="1" dirty="0">
                <a:ea typeface="黑体" panose="02010609060101010101" pitchFamily="49" charset="-122"/>
              </a:rPr>
              <a:t>让 </a:t>
            </a:r>
            <a:r>
              <a:rPr lang="en-US" altLang="zh-CN" sz="2800" b="1" dirty="0">
                <a:ea typeface="黑体" panose="02010609060101010101" pitchFamily="49" charset="-122"/>
              </a:rPr>
              <a:t>0 </a:t>
            </a:r>
            <a:r>
              <a:rPr lang="zh-CN" altLang="en-US" sz="2800" b="1" dirty="0">
                <a:ea typeface="黑体" panose="02010609060101010101" pitchFamily="49" charset="-122"/>
              </a:rPr>
              <a:t>表示不是罪犯；</a:t>
            </a:r>
            <a:endParaRPr lang="en-US" altLang="zh-CN" sz="2800" b="1" dirty="0">
              <a:ea typeface="黑体" panose="02010609060101010101" pitchFamily="49" charset="-122"/>
            </a:endParaRPr>
          </a:p>
          <a:p>
            <a:pPr lvl="1">
              <a:lnSpc>
                <a:spcPct val="110000"/>
              </a:lnSpc>
              <a:spcBef>
                <a:spcPct val="0"/>
              </a:spcBef>
            </a:pPr>
            <a:r>
              <a:rPr lang="zh-CN" altLang="en-US" sz="2800" b="1" dirty="0">
                <a:ea typeface="黑体" panose="02010609060101010101" pitchFamily="49" charset="-122"/>
              </a:rPr>
              <a:t>让 </a:t>
            </a:r>
            <a:r>
              <a:rPr lang="en-US" altLang="zh-CN" sz="2800" b="1" dirty="0">
                <a:ea typeface="黑体" panose="02010609060101010101" pitchFamily="49" charset="-122"/>
              </a:rPr>
              <a:t>1 </a:t>
            </a:r>
            <a:r>
              <a:rPr lang="zh-CN" altLang="en-US" sz="2800" b="1" dirty="0">
                <a:ea typeface="黑体" panose="02010609060101010101" pitchFamily="49" charset="-122"/>
              </a:rPr>
              <a:t>表示就是罪犯。</a:t>
            </a:r>
          </a:p>
        </p:txBody>
      </p:sp>
    </p:spTree>
    <p:extLst>
      <p:ext uri="{BB962C8B-B14F-4D97-AF65-F5344CB8AC3E}">
        <p14:creationId xmlns:p14="http://schemas.microsoft.com/office/powerpoint/2010/main" val="164083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26A1-2975-49A9-86BE-D9B1201876CB}"/>
              </a:ext>
            </a:extLst>
          </p:cNvPr>
          <p:cNvSpPr>
            <a:spLocks noGrp="1"/>
          </p:cNvSpPr>
          <p:nvPr>
            <p:ph type="title"/>
          </p:nvPr>
        </p:nvSpPr>
        <p:spPr/>
        <p:txBody>
          <a:bodyPr/>
          <a:lstStyle/>
          <a:p>
            <a:r>
              <a:rPr lang="zh-CN" altLang="en-US" dirty="0"/>
              <a:t>逻辑运算符与逻辑表达式</a:t>
            </a:r>
            <a:endParaRPr lang="en-US" dirty="0"/>
          </a:p>
        </p:txBody>
      </p:sp>
      <p:sp>
        <p:nvSpPr>
          <p:cNvPr id="3" name="Content Placeholder 2">
            <a:extLst>
              <a:ext uri="{FF2B5EF4-FFF2-40B4-BE49-F238E27FC236}">
                <a16:creationId xmlns:a16="http://schemas.microsoft.com/office/drawing/2014/main" id="{9B66BA7B-3322-4704-B6C2-5D2F49997D8A}"/>
              </a:ext>
            </a:extLst>
          </p:cNvPr>
          <p:cNvSpPr>
            <a:spLocks noGrp="1"/>
          </p:cNvSpPr>
          <p:nvPr>
            <p:ph idx="1"/>
          </p:nvPr>
        </p:nvSpPr>
        <p:spPr/>
        <p:txBody>
          <a:bodyPr/>
          <a:lstStyle/>
          <a:p>
            <a:r>
              <a:rPr lang="zh-CN" altLang="en-US" dirty="0"/>
              <a:t>逻辑与：</a:t>
            </a:r>
            <a:r>
              <a:rPr lang="en-US" altLang="zh-CN" dirty="0">
                <a:solidFill>
                  <a:srgbClr val="FF0000"/>
                </a:solidFill>
              </a:rPr>
              <a:t>&amp;&amp;</a:t>
            </a:r>
          </a:p>
          <a:p>
            <a:r>
              <a:rPr lang="zh-CN" altLang="en-US" dirty="0"/>
              <a:t>逻辑或</a:t>
            </a:r>
            <a:r>
              <a:rPr lang="zh-CN" altLang="en-US" dirty="0">
                <a:sym typeface="Wingdings" panose="05000000000000000000" pitchFamily="2" charset="2"/>
              </a:rPr>
              <a:t>：</a:t>
            </a:r>
            <a:r>
              <a:rPr lang="en-US" altLang="zh-CN" dirty="0">
                <a:solidFill>
                  <a:srgbClr val="FF0000"/>
                </a:solidFill>
                <a:sym typeface="Wingdings" panose="05000000000000000000" pitchFamily="2" charset="2"/>
              </a:rPr>
              <a:t>||</a:t>
            </a:r>
          </a:p>
          <a:p>
            <a:r>
              <a:rPr lang="zh-CN" altLang="en-US" dirty="0"/>
              <a:t>逻辑非：</a:t>
            </a:r>
            <a:r>
              <a:rPr lang="zh-CN" altLang="en-US" dirty="0">
                <a:solidFill>
                  <a:srgbClr val="FF0000"/>
                </a:solidFill>
              </a:rPr>
              <a:t>！</a:t>
            </a:r>
            <a:endParaRPr lang="en-US" dirty="0">
              <a:solidFill>
                <a:srgbClr val="FF0000"/>
              </a:solidFill>
            </a:endParaRPr>
          </a:p>
        </p:txBody>
      </p:sp>
      <p:sp>
        <p:nvSpPr>
          <p:cNvPr id="4" name="Slide Number Placeholder 3">
            <a:extLst>
              <a:ext uri="{FF2B5EF4-FFF2-40B4-BE49-F238E27FC236}">
                <a16:creationId xmlns:a16="http://schemas.microsoft.com/office/drawing/2014/main" id="{8D07D20C-34E2-44A9-AF97-8B398D3D23FA}"/>
              </a:ext>
            </a:extLst>
          </p:cNvPr>
          <p:cNvSpPr>
            <a:spLocks noGrp="1"/>
          </p:cNvSpPr>
          <p:nvPr>
            <p:ph type="sldNum" sz="quarter" idx="12"/>
          </p:nvPr>
        </p:nvSpPr>
        <p:spPr/>
        <p:txBody>
          <a:bodyPr/>
          <a:lstStyle/>
          <a:p>
            <a:fld id="{4598DDAA-4BC0-47E6-98AA-032E6537915F}" type="slidenum">
              <a:rPr lang="zh-CN" altLang="en-US" smtClean="0"/>
              <a:pPr/>
              <a:t>54</a:t>
            </a:fld>
            <a:endParaRPr lang="en-US" altLang="zh-CN"/>
          </a:p>
        </p:txBody>
      </p:sp>
    </p:spTree>
    <p:extLst>
      <p:ext uri="{BB962C8B-B14F-4D97-AF65-F5344CB8AC3E}">
        <p14:creationId xmlns:p14="http://schemas.microsoft.com/office/powerpoint/2010/main" val="29536816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9E42-C600-4CE2-8487-54DE58A795E4}"/>
              </a:ext>
            </a:extLst>
          </p:cNvPr>
          <p:cNvSpPr>
            <a:spLocks noGrp="1"/>
          </p:cNvSpPr>
          <p:nvPr>
            <p:ph type="title"/>
          </p:nvPr>
        </p:nvSpPr>
        <p:spPr/>
        <p:txBody>
          <a:bodyPr/>
          <a:lstStyle/>
          <a:p>
            <a:r>
              <a:rPr lang="zh-CN" altLang="en-US" dirty="0"/>
              <a:t>逻辑与：</a:t>
            </a:r>
            <a:r>
              <a:rPr lang="en-US" altLang="zh-CN" dirty="0"/>
              <a:t>&amp;&amp;</a:t>
            </a:r>
            <a:endParaRPr lang="en-US" dirty="0"/>
          </a:p>
        </p:txBody>
      </p:sp>
      <p:graphicFrame>
        <p:nvGraphicFramePr>
          <p:cNvPr id="430083" name="Group 3">
            <a:extLst>
              <a:ext uri="{FF2B5EF4-FFF2-40B4-BE49-F238E27FC236}">
                <a16:creationId xmlns:a16="http://schemas.microsoft.com/office/drawing/2014/main" id="{589EF805-967D-4048-990C-0F3B2B698A19}"/>
              </a:ext>
            </a:extLst>
          </p:cNvPr>
          <p:cNvGraphicFramePr>
            <a:graphicFrameLocks noGrp="1"/>
          </p:cNvGraphicFramePr>
          <p:nvPr>
            <p:ph idx="1"/>
            <p:extLst>
              <p:ext uri="{D42A27DB-BD31-4B8C-83A1-F6EECF244321}">
                <p14:modId xmlns:p14="http://schemas.microsoft.com/office/powerpoint/2010/main" val="2314064940"/>
              </p:ext>
            </p:extLst>
          </p:nvPr>
        </p:nvGraphicFramePr>
        <p:xfrm>
          <a:off x="685800" y="2120900"/>
          <a:ext cx="7772401" cy="2906400"/>
        </p:xfrm>
        <a:graphic>
          <a:graphicData uri="http://schemas.openxmlformats.org/drawingml/2006/table">
            <a:tbl>
              <a:tblPr/>
              <a:tblGrid>
                <a:gridCol w="2591442">
                  <a:extLst>
                    <a:ext uri="{9D8B030D-6E8A-4147-A177-3AD203B41FA5}">
                      <a16:colId xmlns:a16="http://schemas.microsoft.com/office/drawing/2014/main" val="2569318256"/>
                    </a:ext>
                  </a:extLst>
                </a:gridCol>
                <a:gridCol w="2589517">
                  <a:extLst>
                    <a:ext uri="{9D8B030D-6E8A-4147-A177-3AD203B41FA5}">
                      <a16:colId xmlns:a16="http://schemas.microsoft.com/office/drawing/2014/main" val="181262362"/>
                    </a:ext>
                  </a:extLst>
                </a:gridCol>
                <a:gridCol w="2591442">
                  <a:extLst>
                    <a:ext uri="{9D8B030D-6E8A-4147-A177-3AD203B41FA5}">
                      <a16:colId xmlns:a16="http://schemas.microsoft.com/office/drawing/2014/main" val="3989318961"/>
                    </a:ext>
                  </a:extLst>
                </a:gridCol>
              </a:tblGrid>
              <a:tr h="45720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a:t>
                      </a:r>
                    </a:p>
                  </a:txBody>
                  <a:tcPr marL="109150" marR="10915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B</a:t>
                      </a:r>
                    </a:p>
                  </a:txBody>
                  <a:tcPr marL="109150" marR="10915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A&amp;&amp;B</a:t>
                      </a:r>
                    </a:p>
                  </a:txBody>
                  <a:tcPr marL="109150" marR="10915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325474608"/>
                  </a:ext>
                </a:extLst>
              </a:tr>
              <a:tr h="455613">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109150" marR="10915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109150" marR="10915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109150" marR="10915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4076343"/>
                  </a:ext>
                </a:extLst>
              </a:tr>
              <a:tr h="493713">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109150" marR="10915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109150" marR="10915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109150" marR="10915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5273355"/>
                  </a:ext>
                </a:extLst>
              </a:tr>
              <a:tr h="50165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109150" marR="10915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109150" marR="10915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109150" marR="10915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2352461"/>
                  </a:ext>
                </a:extLst>
              </a:tr>
              <a:tr h="503238">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109150" marR="10915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109150" marR="10915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109150" marR="10915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919796"/>
                  </a:ext>
                </a:extLst>
              </a:tr>
            </a:tbl>
          </a:graphicData>
        </a:graphic>
      </p:graphicFrame>
      <p:sp>
        <p:nvSpPr>
          <p:cNvPr id="31" name="Slide Number Placeholder 6">
            <a:extLst>
              <a:ext uri="{FF2B5EF4-FFF2-40B4-BE49-F238E27FC236}">
                <a16:creationId xmlns:a16="http://schemas.microsoft.com/office/drawing/2014/main" id="{D75B6D8B-A794-4424-9D1F-7A9794EAA880}"/>
              </a:ext>
            </a:extLst>
          </p:cNvPr>
          <p:cNvSpPr>
            <a:spLocks noGrp="1"/>
          </p:cNvSpPr>
          <p:nvPr>
            <p:ph type="sldNum" sz="quarter" idx="12"/>
          </p:nvPr>
        </p:nvSpPr>
        <p:spPr/>
        <p:txBody>
          <a:bodyPr/>
          <a:lstStyle/>
          <a:p>
            <a:fld id="{8C530044-51AC-4B3C-9EEF-E758DD6F2FE8}" type="slidenum">
              <a:rPr lang="zh-CN" altLang="en-US"/>
              <a:pPr/>
              <a:t>55</a:t>
            </a:fld>
            <a:endParaRPr lang="en-US" altLang="zh-CN"/>
          </a:p>
        </p:txBody>
      </p:sp>
      <p:sp>
        <p:nvSpPr>
          <p:cNvPr id="430082" name="Text Box 2">
            <a:extLst>
              <a:ext uri="{FF2B5EF4-FFF2-40B4-BE49-F238E27FC236}">
                <a16:creationId xmlns:a16="http://schemas.microsoft.com/office/drawing/2014/main" id="{17F17D7E-4EFF-4D43-97F2-5F4633B7DD07}"/>
              </a:ext>
            </a:extLst>
          </p:cNvPr>
          <p:cNvSpPr txBox="1">
            <a:spLocks noChangeArrowheads="1"/>
          </p:cNvSpPr>
          <p:nvPr/>
        </p:nvSpPr>
        <p:spPr bwMode="auto">
          <a:xfrm>
            <a:off x="1547664" y="5013176"/>
            <a:ext cx="61928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dirty="0">
                <a:latin typeface="黑体" panose="02010609060101010101" pitchFamily="49" charset="-122"/>
                <a:ea typeface="黑体" panose="02010609060101010101" pitchFamily="49" charset="-122"/>
              </a:rPr>
              <a:t>	</a:t>
            </a:r>
            <a:r>
              <a:rPr kumimoji="1" lang="en-US" altLang="zh-CN" sz="2800" b="1" dirty="0">
                <a:latin typeface="黑体" panose="02010609060101010101" pitchFamily="49" charset="-122"/>
                <a:ea typeface="黑体" panose="02010609060101010101" pitchFamily="49" charset="-122"/>
              </a:rPr>
              <a:t>1 </a:t>
            </a:r>
            <a:r>
              <a:rPr kumimoji="1" lang="zh-CN" altLang="en-US" sz="2800" b="1" dirty="0">
                <a:latin typeface="黑体" panose="02010609060101010101" pitchFamily="49" charset="-122"/>
                <a:ea typeface="黑体" panose="02010609060101010101" pitchFamily="49" charset="-122"/>
              </a:rPr>
              <a:t>表示真，</a:t>
            </a:r>
            <a:r>
              <a:rPr kumimoji="1" lang="en-US" altLang="zh-CN" sz="2800" b="1" dirty="0">
                <a:latin typeface="黑体" panose="02010609060101010101" pitchFamily="49" charset="-122"/>
                <a:ea typeface="黑体" panose="02010609060101010101" pitchFamily="49" charset="-122"/>
              </a:rPr>
              <a:t>0 </a:t>
            </a:r>
            <a:r>
              <a:rPr kumimoji="1" lang="zh-CN" altLang="en-US" sz="2800" b="1" dirty="0">
                <a:latin typeface="黑体" panose="02010609060101010101" pitchFamily="49" charset="-122"/>
                <a:ea typeface="黑体" panose="02010609060101010101" pitchFamily="49" charset="-122"/>
              </a:rPr>
              <a:t>表示假，</a:t>
            </a:r>
            <a:br>
              <a:rPr kumimoji="1" lang="zh-CN" altLang="en-US" sz="2800" b="1" dirty="0">
                <a:latin typeface="黑体" panose="02010609060101010101" pitchFamily="49" charset="-122"/>
                <a:ea typeface="黑体" panose="02010609060101010101" pitchFamily="49" charset="-122"/>
              </a:rPr>
            </a:br>
            <a:r>
              <a:rPr kumimoji="1" lang="zh-CN" altLang="en-US" sz="2800" b="1" dirty="0">
                <a:latin typeface="黑体" panose="02010609060101010101" pitchFamily="49" charset="-122"/>
                <a:ea typeface="黑体" panose="02010609060101010101" pitchFamily="49" charset="-122"/>
              </a:rPr>
              <a:t>这是逻辑变量的取值，非真即假</a:t>
            </a:r>
          </a:p>
        </p:txBody>
      </p:sp>
    </p:spTree>
    <p:extLst>
      <p:ext uri="{BB962C8B-B14F-4D97-AF65-F5344CB8AC3E}">
        <p14:creationId xmlns:p14="http://schemas.microsoft.com/office/powerpoint/2010/main" val="9071265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430083"/>
                                        </p:tgtEl>
                                        <p:attrNameLst>
                                          <p:attrName>style.visibility</p:attrName>
                                        </p:attrNameLst>
                                      </p:cBhvr>
                                      <p:to>
                                        <p:strVal val="visible"/>
                                      </p:to>
                                    </p:set>
                                    <p:animEffect transition="in" filter="box(out)">
                                      <p:cBhvr>
                                        <p:cTn id="7" dur="500"/>
                                        <p:tgtEl>
                                          <p:spTgt spid="430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399B-CF8A-4707-BE1C-6447AF87CE15}"/>
              </a:ext>
            </a:extLst>
          </p:cNvPr>
          <p:cNvSpPr>
            <a:spLocks noGrp="1"/>
          </p:cNvSpPr>
          <p:nvPr>
            <p:ph type="title"/>
          </p:nvPr>
        </p:nvSpPr>
        <p:spPr/>
        <p:txBody>
          <a:bodyPr/>
          <a:lstStyle/>
          <a:p>
            <a:r>
              <a:rPr lang="zh-CN" altLang="en-US" dirty="0"/>
              <a:t>逻辑或：</a:t>
            </a:r>
            <a:r>
              <a:rPr lang="en-US" altLang="zh-CN" dirty="0"/>
              <a:t>||</a:t>
            </a:r>
            <a:endParaRPr lang="en-US" dirty="0"/>
          </a:p>
        </p:txBody>
      </p:sp>
      <p:graphicFrame>
        <p:nvGraphicFramePr>
          <p:cNvPr id="432131" name="Group 3">
            <a:extLst>
              <a:ext uri="{FF2B5EF4-FFF2-40B4-BE49-F238E27FC236}">
                <a16:creationId xmlns:a16="http://schemas.microsoft.com/office/drawing/2014/main" id="{1C8EC0D6-2EE5-4AF7-8281-0C4E1D6B9B94}"/>
              </a:ext>
            </a:extLst>
          </p:cNvPr>
          <p:cNvGraphicFramePr>
            <a:graphicFrameLocks noGrp="1"/>
          </p:cNvGraphicFramePr>
          <p:nvPr>
            <p:ph idx="1"/>
            <p:extLst>
              <p:ext uri="{D42A27DB-BD31-4B8C-83A1-F6EECF244321}">
                <p14:modId xmlns:p14="http://schemas.microsoft.com/office/powerpoint/2010/main" val="3228699718"/>
              </p:ext>
            </p:extLst>
          </p:nvPr>
        </p:nvGraphicFramePr>
        <p:xfrm>
          <a:off x="685800" y="2120900"/>
          <a:ext cx="7772400" cy="2906400"/>
        </p:xfrm>
        <a:graphic>
          <a:graphicData uri="http://schemas.openxmlformats.org/drawingml/2006/table">
            <a:tbl>
              <a:tblPr/>
              <a:tblGrid>
                <a:gridCol w="2591442">
                  <a:extLst>
                    <a:ext uri="{9D8B030D-6E8A-4147-A177-3AD203B41FA5}">
                      <a16:colId xmlns:a16="http://schemas.microsoft.com/office/drawing/2014/main" val="697585698"/>
                    </a:ext>
                  </a:extLst>
                </a:gridCol>
                <a:gridCol w="2589516">
                  <a:extLst>
                    <a:ext uri="{9D8B030D-6E8A-4147-A177-3AD203B41FA5}">
                      <a16:colId xmlns:a16="http://schemas.microsoft.com/office/drawing/2014/main" val="2700160752"/>
                    </a:ext>
                  </a:extLst>
                </a:gridCol>
                <a:gridCol w="2591442">
                  <a:extLst>
                    <a:ext uri="{9D8B030D-6E8A-4147-A177-3AD203B41FA5}">
                      <a16:colId xmlns:a16="http://schemas.microsoft.com/office/drawing/2014/main" val="4006061072"/>
                    </a:ext>
                  </a:extLst>
                </a:gridCol>
              </a:tblGrid>
              <a:tr h="45720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a:t>
                      </a:r>
                    </a:p>
                  </a:txBody>
                  <a:tcPr marL="109150" marR="10915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B</a:t>
                      </a:r>
                    </a:p>
                  </a:txBody>
                  <a:tcPr marL="109150" marR="10915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 || B</a:t>
                      </a:r>
                    </a:p>
                  </a:txBody>
                  <a:tcPr marL="109150" marR="10915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609187397"/>
                  </a:ext>
                </a:extLst>
              </a:tr>
              <a:tr h="455613">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109150" marR="10915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109150" marR="10915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109150" marR="10915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8236178"/>
                  </a:ext>
                </a:extLst>
              </a:tr>
              <a:tr h="493713">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109150" marR="10915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109150" marR="10915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109150" marR="10915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894110"/>
                  </a:ext>
                </a:extLst>
              </a:tr>
              <a:tr h="50165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109150" marR="10915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109150" marR="10915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109150" marR="10915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5657913"/>
                  </a:ext>
                </a:extLst>
              </a:tr>
              <a:tr h="503238">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109150" marR="10915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109150" marR="10915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109150" marR="10915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4396725"/>
                  </a:ext>
                </a:extLst>
              </a:tr>
            </a:tbl>
          </a:graphicData>
        </a:graphic>
      </p:graphicFrame>
      <p:sp>
        <p:nvSpPr>
          <p:cNvPr id="31" name="Slide Number Placeholder 6">
            <a:extLst>
              <a:ext uri="{FF2B5EF4-FFF2-40B4-BE49-F238E27FC236}">
                <a16:creationId xmlns:a16="http://schemas.microsoft.com/office/drawing/2014/main" id="{1A073208-C523-460B-B830-7B4B54C336A5}"/>
              </a:ext>
            </a:extLst>
          </p:cNvPr>
          <p:cNvSpPr>
            <a:spLocks noGrp="1"/>
          </p:cNvSpPr>
          <p:nvPr>
            <p:ph type="sldNum" sz="quarter" idx="12"/>
          </p:nvPr>
        </p:nvSpPr>
        <p:spPr/>
        <p:txBody>
          <a:bodyPr/>
          <a:lstStyle/>
          <a:p>
            <a:fld id="{D73EFA38-BB27-4BA8-B9B3-F9810A7F9869}" type="slidenum">
              <a:rPr lang="zh-CN" altLang="en-US"/>
              <a:pPr/>
              <a:t>56</a:t>
            </a:fld>
            <a:endParaRPr lang="en-US" altLang="zh-CN"/>
          </a:p>
        </p:txBody>
      </p:sp>
      <p:sp>
        <p:nvSpPr>
          <p:cNvPr id="432130" name="Text Box 2">
            <a:extLst>
              <a:ext uri="{FF2B5EF4-FFF2-40B4-BE49-F238E27FC236}">
                <a16:creationId xmlns:a16="http://schemas.microsoft.com/office/drawing/2014/main" id="{0292CDC7-BB6B-4A50-86EB-2E824BA913E7}"/>
              </a:ext>
            </a:extLst>
          </p:cNvPr>
          <p:cNvSpPr txBox="1">
            <a:spLocks noChangeArrowheads="1"/>
          </p:cNvSpPr>
          <p:nvPr/>
        </p:nvSpPr>
        <p:spPr bwMode="auto">
          <a:xfrm>
            <a:off x="2411413" y="5574184"/>
            <a:ext cx="4176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latin typeface="黑体" panose="02010609060101010101" pitchFamily="49" charset="-122"/>
                <a:ea typeface="黑体" panose="02010609060101010101" pitchFamily="49" charset="-122"/>
              </a:rPr>
              <a:t>	</a:t>
            </a:r>
            <a:r>
              <a:rPr kumimoji="1" lang="en-US" altLang="zh-CN" sz="2800" b="1">
                <a:latin typeface="黑体" panose="02010609060101010101" pitchFamily="49" charset="-122"/>
                <a:ea typeface="黑体" panose="02010609060101010101" pitchFamily="49" charset="-122"/>
              </a:rPr>
              <a:t>1 </a:t>
            </a:r>
            <a:r>
              <a:rPr kumimoji="1" lang="zh-CN" altLang="en-US" sz="2800" b="1">
                <a:latin typeface="黑体" panose="02010609060101010101" pitchFamily="49" charset="-122"/>
                <a:ea typeface="黑体" panose="02010609060101010101" pitchFamily="49" charset="-122"/>
              </a:rPr>
              <a:t>表示真，</a:t>
            </a:r>
            <a:r>
              <a:rPr kumimoji="1" lang="en-US" altLang="zh-CN" sz="2800" b="1">
                <a:latin typeface="黑体" panose="02010609060101010101" pitchFamily="49" charset="-122"/>
                <a:ea typeface="黑体" panose="02010609060101010101" pitchFamily="49" charset="-122"/>
              </a:rPr>
              <a:t>0 </a:t>
            </a:r>
            <a:r>
              <a:rPr kumimoji="1" lang="zh-CN" altLang="en-US" sz="2800" b="1">
                <a:latin typeface="黑体" panose="02010609060101010101" pitchFamily="49" charset="-122"/>
                <a:ea typeface="黑体" panose="02010609060101010101" pitchFamily="49" charset="-122"/>
              </a:rPr>
              <a:t>表示假</a:t>
            </a:r>
          </a:p>
        </p:txBody>
      </p:sp>
    </p:spTree>
    <p:extLst>
      <p:ext uri="{BB962C8B-B14F-4D97-AF65-F5344CB8AC3E}">
        <p14:creationId xmlns:p14="http://schemas.microsoft.com/office/powerpoint/2010/main" val="40023261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432131"/>
                                        </p:tgtEl>
                                        <p:attrNameLst>
                                          <p:attrName>style.visibility</p:attrName>
                                        </p:attrNameLst>
                                      </p:cBhvr>
                                      <p:to>
                                        <p:strVal val="visible"/>
                                      </p:to>
                                    </p:set>
                                    <p:animEffect transition="in" filter="box(out)">
                                      <p:cBhvr>
                                        <p:cTn id="7" dur="500"/>
                                        <p:tgtEl>
                                          <p:spTgt spid="432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584B342C-97FB-434A-A426-E5DF62BB0A89}"/>
              </a:ext>
            </a:extLst>
          </p:cNvPr>
          <p:cNvSpPr>
            <a:spLocks noGrp="1" noChangeArrowheads="1"/>
          </p:cNvSpPr>
          <p:nvPr>
            <p:ph type="title"/>
          </p:nvPr>
        </p:nvSpPr>
        <p:spPr/>
        <p:txBody>
          <a:bodyPr/>
          <a:lstStyle/>
          <a:p>
            <a:r>
              <a:rPr lang="zh-CN" altLang="en-US" dirty="0"/>
              <a:t>将案情的每一条写成逻辑表达式</a:t>
            </a:r>
          </a:p>
        </p:txBody>
      </p:sp>
      <p:sp>
        <p:nvSpPr>
          <p:cNvPr id="2" name="Content Placeholder 1">
            <a:extLst>
              <a:ext uri="{FF2B5EF4-FFF2-40B4-BE49-F238E27FC236}">
                <a16:creationId xmlns:a16="http://schemas.microsoft.com/office/drawing/2014/main" id="{A931DFF8-E611-4726-9A96-1F7EFAD666D8}"/>
              </a:ext>
            </a:extLst>
          </p:cNvPr>
          <p:cNvSpPr>
            <a:spLocks noGrp="1"/>
          </p:cNvSpPr>
          <p:nvPr>
            <p:ph idx="1"/>
          </p:nvPr>
        </p:nvSpPr>
        <p:spPr/>
        <p:txBody>
          <a:bodyPr/>
          <a:lstStyle/>
          <a:p>
            <a:r>
              <a:rPr lang="zh-CN" altLang="en-US" dirty="0"/>
              <a:t>第一条用</a:t>
            </a:r>
            <a:r>
              <a:rPr lang="en-US" altLang="zh-CN" dirty="0">
                <a:solidFill>
                  <a:srgbClr val="0099FF"/>
                </a:solidFill>
              </a:rPr>
              <a:t>CC1</a:t>
            </a:r>
            <a:r>
              <a:rPr lang="zh-CN" altLang="en-US" dirty="0"/>
              <a:t>表示</a:t>
            </a:r>
          </a:p>
          <a:p>
            <a:r>
              <a:rPr lang="zh-CN" altLang="en-US" dirty="0"/>
              <a:t>第二条用</a:t>
            </a:r>
            <a:r>
              <a:rPr lang="en-US" altLang="zh-CN" dirty="0">
                <a:solidFill>
                  <a:srgbClr val="0099FF"/>
                </a:solidFill>
              </a:rPr>
              <a:t>CC2</a:t>
            </a:r>
            <a:r>
              <a:rPr lang="zh-CN" altLang="en-US" dirty="0"/>
              <a:t>表示</a:t>
            </a:r>
          </a:p>
          <a:p>
            <a:r>
              <a:rPr lang="en-US" altLang="zh-CN" dirty="0"/>
              <a:t>……</a:t>
            </a:r>
          </a:p>
          <a:p>
            <a:endParaRPr lang="en-US" dirty="0"/>
          </a:p>
        </p:txBody>
      </p:sp>
      <p:sp>
        <p:nvSpPr>
          <p:cNvPr id="6" name="Slide Number Placeholder 5">
            <a:extLst>
              <a:ext uri="{FF2B5EF4-FFF2-40B4-BE49-F238E27FC236}">
                <a16:creationId xmlns:a16="http://schemas.microsoft.com/office/drawing/2014/main" id="{5BADE169-2315-46D7-93EB-5995948E608E}"/>
              </a:ext>
            </a:extLst>
          </p:cNvPr>
          <p:cNvSpPr>
            <a:spLocks noGrp="1"/>
          </p:cNvSpPr>
          <p:nvPr>
            <p:ph type="sldNum" sz="quarter" idx="12"/>
          </p:nvPr>
        </p:nvSpPr>
        <p:spPr/>
        <p:txBody>
          <a:bodyPr/>
          <a:lstStyle/>
          <a:p>
            <a:fld id="{77199090-5BFA-4D9D-9775-D20D2C1F792B}" type="slidenum">
              <a:rPr lang="zh-CN" altLang="en-US"/>
              <a:pPr/>
              <a:t>57</a:t>
            </a:fld>
            <a:endParaRPr lang="en-US" altLang="zh-CN"/>
          </a:p>
        </p:txBody>
      </p:sp>
    </p:spTree>
    <p:extLst>
      <p:ext uri="{BB962C8B-B14F-4D97-AF65-F5344CB8AC3E}">
        <p14:creationId xmlns:p14="http://schemas.microsoft.com/office/powerpoint/2010/main" val="1069369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a:extLst>
              <a:ext uri="{FF2B5EF4-FFF2-40B4-BE49-F238E27FC236}">
                <a16:creationId xmlns:a16="http://schemas.microsoft.com/office/drawing/2014/main" id="{95EFB0A4-3AC7-44FF-9240-4B79BAE5202A}"/>
              </a:ext>
            </a:extLst>
          </p:cNvPr>
          <p:cNvSpPr>
            <a:spLocks noGrp="1"/>
          </p:cNvSpPr>
          <p:nvPr>
            <p:ph type="sldNum" sz="quarter" idx="12"/>
          </p:nvPr>
        </p:nvSpPr>
        <p:spPr/>
        <p:txBody>
          <a:bodyPr/>
          <a:lstStyle/>
          <a:p>
            <a:fld id="{478F70D3-FA73-44DE-941F-76C58545B725}" type="slidenum">
              <a:rPr lang="zh-CN" altLang="en-US"/>
              <a:pPr/>
              <a:t>58</a:t>
            </a:fld>
            <a:endParaRPr lang="en-US" altLang="zh-CN"/>
          </a:p>
        </p:txBody>
      </p:sp>
      <p:sp>
        <p:nvSpPr>
          <p:cNvPr id="436226" name="Rectangle 2">
            <a:extLst>
              <a:ext uri="{FF2B5EF4-FFF2-40B4-BE49-F238E27FC236}">
                <a16:creationId xmlns:a16="http://schemas.microsoft.com/office/drawing/2014/main" id="{6BF56D91-F65C-498D-ABF5-60CA8B4D90A9}"/>
              </a:ext>
            </a:extLst>
          </p:cNvPr>
          <p:cNvSpPr>
            <a:spLocks noGrp="1" noChangeArrowheads="1"/>
          </p:cNvSpPr>
          <p:nvPr>
            <p:ph type="body" idx="1"/>
          </p:nvPr>
        </p:nvSpPr>
        <p:spPr>
          <a:xfrm>
            <a:off x="395288" y="836613"/>
            <a:ext cx="7488237" cy="1008062"/>
          </a:xfrm>
          <a:noFill/>
          <a:ln/>
          <a:extLst>
            <a:ext uri="{91240B29-F687-4F45-9708-019B960494DF}">
              <a14:hiddenLine xmlns:a14="http://schemas.microsoft.com/office/drawing/2010/main" w="25400">
                <a:solidFill>
                  <a:srgbClr val="00FFFF"/>
                </a:solidFill>
                <a:miter lim="800000"/>
                <a:headEnd/>
                <a:tailEnd/>
              </a14:hiddenLine>
            </a:ext>
          </a:extLst>
        </p:spPr>
        <p:txBody>
          <a:bodyPr/>
          <a:lstStyle/>
          <a:p>
            <a:pPr>
              <a:spcBef>
                <a:spcPct val="0"/>
              </a:spcBef>
              <a:buFont typeface="Wingdings" panose="05000000000000000000" pitchFamily="2" charset="2"/>
              <a:buNone/>
            </a:pPr>
            <a:r>
              <a:rPr lang="en-US" altLang="zh-CN" sz="2800" b="1" u="sng" dirty="0">
                <a:effectLst>
                  <a:outerShdw blurRad="38100" dist="38100" dir="2700000" algn="tl">
                    <a:srgbClr val="FFFFFF"/>
                  </a:outerShdw>
                </a:effectLst>
                <a:ea typeface="黑体" panose="02010609060101010101" pitchFamily="49" charset="-122"/>
              </a:rPr>
              <a:t>CC1</a:t>
            </a:r>
            <a:r>
              <a:rPr lang="zh-CN" altLang="en-US" sz="2800" b="1" u="sng" dirty="0">
                <a:effectLst>
                  <a:outerShdw blurRad="38100" dist="38100" dir="2700000" algn="tl">
                    <a:srgbClr val="FFFFFF"/>
                  </a:outerShdw>
                </a:effectLst>
                <a:ea typeface="黑体" panose="02010609060101010101" pitchFamily="49" charset="-122"/>
              </a:rPr>
              <a:t>：</a:t>
            </a:r>
            <a:r>
              <a:rPr lang="en-US" altLang="zh-CN" sz="2800" b="1" u="sng" dirty="0">
                <a:ea typeface="黑体" panose="02010609060101010101" pitchFamily="49" charset="-122"/>
              </a:rPr>
              <a:t>A</a:t>
            </a:r>
            <a:r>
              <a:rPr lang="zh-CN" altLang="en-US" sz="2800" b="1" u="sng" dirty="0">
                <a:ea typeface="黑体" panose="02010609060101010101" pitchFamily="49" charset="-122"/>
              </a:rPr>
              <a:t>和</a:t>
            </a:r>
            <a:r>
              <a:rPr lang="en-US" altLang="zh-CN" sz="2800" b="1" u="sng" dirty="0">
                <a:ea typeface="黑体" panose="02010609060101010101" pitchFamily="49" charset="-122"/>
              </a:rPr>
              <a:t>B</a:t>
            </a:r>
            <a:r>
              <a:rPr lang="zh-CN" altLang="en-US" sz="2800" b="1" u="sng" dirty="0">
                <a:ea typeface="黑体" panose="02010609060101010101" pitchFamily="49" charset="-122"/>
              </a:rPr>
              <a:t>至少有一人作案</a:t>
            </a:r>
          </a:p>
          <a:p>
            <a:pPr>
              <a:spcBef>
                <a:spcPct val="0"/>
              </a:spcBef>
              <a:buFont typeface="Wingdings" panose="05000000000000000000" pitchFamily="2" charset="2"/>
              <a:buNone/>
            </a:pPr>
            <a:r>
              <a:rPr lang="zh-CN" altLang="en-US" sz="2800" b="1" dirty="0">
                <a:ea typeface="黑体" panose="02010609060101010101" pitchFamily="49" charset="-122"/>
              </a:rPr>
              <a:t>令 </a:t>
            </a:r>
            <a:r>
              <a:rPr lang="en-US" altLang="zh-CN" sz="2800" b="1" dirty="0">
                <a:ea typeface="黑体" panose="02010609060101010101" pitchFamily="49" charset="-122"/>
              </a:rPr>
              <a:t>A </a:t>
            </a:r>
            <a:r>
              <a:rPr lang="zh-CN" altLang="en-US" sz="2800" b="1" dirty="0">
                <a:ea typeface="黑体" panose="02010609060101010101" pitchFamily="49" charset="-122"/>
              </a:rPr>
              <a:t>变量表示 </a:t>
            </a:r>
            <a:r>
              <a:rPr lang="en-US" altLang="zh-CN" sz="2800" b="1" dirty="0">
                <a:ea typeface="黑体" panose="02010609060101010101" pitchFamily="49" charset="-122"/>
              </a:rPr>
              <a:t>A </a:t>
            </a:r>
            <a:r>
              <a:rPr lang="zh-CN" altLang="en-US" sz="2800" b="1" dirty="0">
                <a:ea typeface="黑体" panose="02010609060101010101" pitchFamily="49" charset="-122"/>
              </a:rPr>
              <a:t>作案，</a:t>
            </a:r>
            <a:r>
              <a:rPr lang="en-US" altLang="zh-CN" sz="2800" b="1" dirty="0">
                <a:ea typeface="黑体" panose="02010609060101010101" pitchFamily="49" charset="-122"/>
              </a:rPr>
              <a:t>B </a:t>
            </a:r>
            <a:r>
              <a:rPr lang="zh-CN" altLang="en-US" sz="2800" b="1" dirty="0">
                <a:ea typeface="黑体" panose="02010609060101010101" pitchFamily="49" charset="-122"/>
              </a:rPr>
              <a:t>变量表示 </a:t>
            </a:r>
            <a:r>
              <a:rPr lang="en-US" altLang="zh-CN" sz="2800" b="1" dirty="0">
                <a:ea typeface="黑体" panose="02010609060101010101" pitchFamily="49" charset="-122"/>
              </a:rPr>
              <a:t>B </a:t>
            </a:r>
            <a:r>
              <a:rPr lang="zh-CN" altLang="en-US" sz="2800" b="1" dirty="0">
                <a:ea typeface="黑体" panose="02010609060101010101" pitchFamily="49" charset="-122"/>
              </a:rPr>
              <a:t>作案</a:t>
            </a:r>
          </a:p>
          <a:p>
            <a:pPr>
              <a:spcBef>
                <a:spcPct val="0"/>
              </a:spcBef>
              <a:buFont typeface="Wingdings" panose="05000000000000000000" pitchFamily="2" charset="2"/>
              <a:buNone/>
            </a:pPr>
            <a:endParaRPr lang="zh-CN" altLang="en-US" sz="2800" b="1" dirty="0">
              <a:solidFill>
                <a:schemeClr val="tx2"/>
              </a:solidFill>
              <a:effectLst>
                <a:outerShdw blurRad="38100" dist="38100" dir="2700000" algn="tl">
                  <a:srgbClr val="FFFFFF"/>
                </a:outerShdw>
              </a:effectLst>
              <a:ea typeface="黑体" panose="02010609060101010101" pitchFamily="49" charset="-122"/>
            </a:endParaRPr>
          </a:p>
        </p:txBody>
      </p:sp>
      <p:graphicFrame>
        <p:nvGraphicFramePr>
          <p:cNvPr id="436227" name="Group 3">
            <a:extLst>
              <a:ext uri="{FF2B5EF4-FFF2-40B4-BE49-F238E27FC236}">
                <a16:creationId xmlns:a16="http://schemas.microsoft.com/office/drawing/2014/main" id="{5102AA1E-4CEC-4D52-B7A3-CDD16C5A6F91}"/>
              </a:ext>
            </a:extLst>
          </p:cNvPr>
          <p:cNvGraphicFramePr>
            <a:graphicFrameLocks noGrp="1"/>
          </p:cNvGraphicFramePr>
          <p:nvPr/>
        </p:nvGraphicFramePr>
        <p:xfrm>
          <a:off x="1258888" y="2276475"/>
          <a:ext cx="6408737" cy="3025777"/>
        </p:xfrm>
        <a:graphic>
          <a:graphicData uri="http://schemas.openxmlformats.org/drawingml/2006/table">
            <a:tbl>
              <a:tblPr/>
              <a:tblGrid>
                <a:gridCol w="2162175">
                  <a:extLst>
                    <a:ext uri="{9D8B030D-6E8A-4147-A177-3AD203B41FA5}">
                      <a16:colId xmlns:a16="http://schemas.microsoft.com/office/drawing/2014/main" val="1128738323"/>
                    </a:ext>
                  </a:extLst>
                </a:gridCol>
                <a:gridCol w="2108200">
                  <a:extLst>
                    <a:ext uri="{9D8B030D-6E8A-4147-A177-3AD203B41FA5}">
                      <a16:colId xmlns:a16="http://schemas.microsoft.com/office/drawing/2014/main" val="521375730"/>
                    </a:ext>
                  </a:extLst>
                </a:gridCol>
                <a:gridCol w="2138362">
                  <a:extLst>
                    <a:ext uri="{9D8B030D-6E8A-4147-A177-3AD203B41FA5}">
                      <a16:colId xmlns:a16="http://schemas.microsoft.com/office/drawing/2014/main" val="3803493775"/>
                    </a:ext>
                  </a:extLst>
                </a:gridCol>
              </a:tblGrid>
              <a:tr h="604838">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B</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CC1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494274544"/>
                  </a:ext>
                </a:extLst>
              </a:tr>
              <a:tr h="604838">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458553"/>
                  </a:ext>
                </a:extLst>
              </a:tr>
              <a:tr h="606425">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9984849"/>
                  </a:ext>
                </a:extLst>
              </a:tr>
              <a:tr h="604838">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5775870"/>
                  </a:ext>
                </a:extLst>
              </a:tr>
              <a:tr h="604838">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0341502"/>
                  </a:ext>
                </a:extLst>
              </a:tr>
            </a:tbl>
          </a:graphicData>
        </a:graphic>
      </p:graphicFrame>
      <p:sp>
        <p:nvSpPr>
          <p:cNvPr id="436253" name="Rectangle 29">
            <a:extLst>
              <a:ext uri="{FF2B5EF4-FFF2-40B4-BE49-F238E27FC236}">
                <a16:creationId xmlns:a16="http://schemas.microsoft.com/office/drawing/2014/main" id="{EC57A45A-85D2-4435-8B96-FEC6EED7EFBD}"/>
              </a:ext>
            </a:extLst>
          </p:cNvPr>
          <p:cNvSpPr>
            <a:spLocks noChangeArrowheads="1"/>
          </p:cNvSpPr>
          <p:nvPr/>
        </p:nvSpPr>
        <p:spPr bwMode="auto">
          <a:xfrm>
            <a:off x="395288" y="5734050"/>
            <a:ext cx="74882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dirty="0">
                <a:effectLst/>
                <a:ea typeface="黑体" panose="02010609060101010101" pitchFamily="49" charset="-122"/>
              </a:rPr>
              <a:t>显然这是或的关系，有</a:t>
            </a:r>
            <a:r>
              <a:rPr lang="en-US" altLang="zh-CN" dirty="0">
                <a:solidFill>
                  <a:srgbClr val="FF3300"/>
                </a:solidFill>
                <a:effectLst/>
                <a:ea typeface="黑体" panose="02010609060101010101" pitchFamily="49" charset="-122"/>
              </a:rPr>
              <a:t>CC1= ( A || B )</a:t>
            </a:r>
          </a:p>
        </p:txBody>
      </p:sp>
    </p:spTree>
    <p:extLst>
      <p:ext uri="{BB962C8B-B14F-4D97-AF65-F5344CB8AC3E}">
        <p14:creationId xmlns:p14="http://schemas.microsoft.com/office/powerpoint/2010/main" val="27680148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436227"/>
                                        </p:tgtEl>
                                        <p:attrNameLst>
                                          <p:attrName>style.visibility</p:attrName>
                                        </p:attrNameLst>
                                      </p:cBhvr>
                                      <p:to>
                                        <p:strVal val="visible"/>
                                      </p:to>
                                    </p:set>
                                    <p:animEffect transition="in" filter="box(out)">
                                      <p:cBhvr>
                                        <p:cTn id="7" dur="500"/>
                                        <p:tgtEl>
                                          <p:spTgt spid="436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a:extLst>
              <a:ext uri="{FF2B5EF4-FFF2-40B4-BE49-F238E27FC236}">
                <a16:creationId xmlns:a16="http://schemas.microsoft.com/office/drawing/2014/main" id="{043400E0-F21B-419C-90FD-841F090C8D55}"/>
              </a:ext>
            </a:extLst>
          </p:cNvPr>
          <p:cNvSpPr>
            <a:spLocks noGrp="1"/>
          </p:cNvSpPr>
          <p:nvPr>
            <p:ph type="sldNum" sz="quarter" idx="12"/>
          </p:nvPr>
        </p:nvSpPr>
        <p:spPr/>
        <p:txBody>
          <a:bodyPr/>
          <a:lstStyle/>
          <a:p>
            <a:fld id="{50C57D6F-556A-498C-8A35-21CD94479F66}" type="slidenum">
              <a:rPr lang="zh-CN" altLang="en-US"/>
              <a:pPr/>
              <a:t>59</a:t>
            </a:fld>
            <a:endParaRPr lang="en-US" altLang="zh-CN"/>
          </a:p>
        </p:txBody>
      </p:sp>
      <p:sp>
        <p:nvSpPr>
          <p:cNvPr id="437250" name="Rectangle 2">
            <a:extLst>
              <a:ext uri="{FF2B5EF4-FFF2-40B4-BE49-F238E27FC236}">
                <a16:creationId xmlns:a16="http://schemas.microsoft.com/office/drawing/2014/main" id="{9AB4E34C-D3E5-4664-A7B2-88372482F670}"/>
              </a:ext>
            </a:extLst>
          </p:cNvPr>
          <p:cNvSpPr>
            <a:spLocks noGrp="1" noChangeArrowheads="1"/>
          </p:cNvSpPr>
          <p:nvPr>
            <p:ph type="body" idx="1"/>
          </p:nvPr>
        </p:nvSpPr>
        <p:spPr>
          <a:xfrm>
            <a:off x="323850" y="304800"/>
            <a:ext cx="8569325" cy="1905000"/>
          </a:xfrm>
          <a:noFill/>
          <a:ln/>
          <a:extLst>
            <a:ext uri="{91240B29-F687-4F45-9708-019B960494DF}">
              <a14:hiddenLine xmlns:a14="http://schemas.microsoft.com/office/drawing/2010/main" w="25400">
                <a:solidFill>
                  <a:srgbClr val="00FFFF"/>
                </a:solidFill>
                <a:miter lim="800000"/>
                <a:headEnd/>
                <a:tailEnd/>
              </a14:hiddenLine>
            </a:ext>
          </a:extLst>
        </p:spPr>
        <p:txBody>
          <a:bodyPr/>
          <a:lstStyle/>
          <a:p>
            <a:pPr>
              <a:lnSpc>
                <a:spcPct val="110000"/>
              </a:lnSpc>
              <a:spcBef>
                <a:spcPct val="0"/>
              </a:spcBef>
              <a:buFont typeface="Wingdings" panose="05000000000000000000" pitchFamily="2" charset="2"/>
              <a:buNone/>
            </a:pPr>
            <a:r>
              <a:rPr lang="en-US" altLang="zh-CN" b="1" u="sng" dirty="0">
                <a:effectLst>
                  <a:outerShdw blurRad="38100" dist="38100" dir="2700000" algn="tl">
                    <a:srgbClr val="FFFFFF"/>
                  </a:outerShdw>
                </a:effectLst>
                <a:ea typeface="黑体" panose="02010609060101010101" pitchFamily="49" charset="-122"/>
              </a:rPr>
              <a:t>CC2</a:t>
            </a:r>
            <a:r>
              <a:rPr lang="zh-CN" altLang="en-US" b="1" u="sng" dirty="0">
                <a:effectLst>
                  <a:outerShdw blurRad="38100" dist="38100" dir="2700000" algn="tl">
                    <a:srgbClr val="FFFFFF"/>
                  </a:outerShdw>
                </a:effectLst>
                <a:ea typeface="黑体" panose="02010609060101010101" pitchFamily="49" charset="-122"/>
              </a:rPr>
              <a:t>：</a:t>
            </a:r>
            <a:r>
              <a:rPr lang="en-US" altLang="zh-CN" b="1" u="sng" dirty="0">
                <a:ea typeface="黑体" panose="02010609060101010101" pitchFamily="49" charset="-122"/>
              </a:rPr>
              <a:t>A</a:t>
            </a:r>
            <a:r>
              <a:rPr lang="zh-CN" altLang="en-US" b="1" u="sng" dirty="0">
                <a:ea typeface="黑体" panose="02010609060101010101" pitchFamily="49" charset="-122"/>
              </a:rPr>
              <a:t>和</a:t>
            </a:r>
            <a:r>
              <a:rPr lang="en-US" altLang="zh-CN" b="1" u="sng" dirty="0">
                <a:ea typeface="黑体" panose="02010609060101010101" pitchFamily="49" charset="-122"/>
              </a:rPr>
              <a:t>D</a:t>
            </a:r>
            <a:r>
              <a:rPr lang="zh-CN" altLang="en-US" b="1" u="sng" dirty="0">
                <a:ea typeface="黑体" panose="02010609060101010101" pitchFamily="49" charset="-122"/>
              </a:rPr>
              <a:t>不可能是同案犯</a:t>
            </a:r>
          </a:p>
          <a:p>
            <a:pPr>
              <a:lnSpc>
                <a:spcPct val="110000"/>
              </a:lnSpc>
              <a:spcBef>
                <a:spcPct val="0"/>
              </a:spcBef>
              <a:buFont typeface="Wingdings" panose="05000000000000000000" pitchFamily="2" charset="2"/>
              <a:buNone/>
            </a:pPr>
            <a:endParaRPr lang="zh-CN" altLang="en-US" b="1" dirty="0">
              <a:solidFill>
                <a:schemeClr val="tx2"/>
              </a:solidFill>
              <a:effectLst>
                <a:outerShdw blurRad="38100" dist="38100" dir="2700000" algn="tl">
                  <a:srgbClr val="FFFFFF"/>
                </a:outerShdw>
              </a:effectLst>
              <a:ea typeface="黑体" panose="02010609060101010101" pitchFamily="49" charset="-122"/>
            </a:endParaRPr>
          </a:p>
          <a:p>
            <a:pPr>
              <a:lnSpc>
                <a:spcPct val="110000"/>
              </a:lnSpc>
              <a:spcBef>
                <a:spcPct val="0"/>
              </a:spcBef>
              <a:buFont typeface="Wingdings" panose="05000000000000000000" pitchFamily="2" charset="2"/>
              <a:buNone/>
            </a:pPr>
            <a:r>
              <a:rPr lang="zh-CN" altLang="en-US" b="1" dirty="0">
                <a:solidFill>
                  <a:schemeClr val="tx2"/>
                </a:solidFill>
                <a:effectLst>
                  <a:outerShdw blurRad="38100" dist="38100" dir="2700000" algn="tl">
                    <a:srgbClr val="FFFFFF"/>
                  </a:outerShdw>
                </a:effectLst>
                <a:ea typeface="黑体" panose="02010609060101010101" pitchFamily="49" charset="-122"/>
              </a:rPr>
              <a:t>	</a:t>
            </a:r>
            <a:r>
              <a:rPr lang="zh-CN" altLang="en-US" b="1" dirty="0">
                <a:solidFill>
                  <a:srgbClr val="FFFF00"/>
                </a:solidFill>
                <a:effectLst>
                  <a:outerShdw blurRad="38100" dist="38100" dir="2700000" algn="tl">
                    <a:srgbClr val="FFFFFF"/>
                  </a:outerShdw>
                </a:effectLst>
                <a:ea typeface="黑体" panose="02010609060101010101" pitchFamily="49" charset="-122"/>
              </a:rPr>
              <a:t>	</a:t>
            </a:r>
            <a:r>
              <a:rPr lang="zh-CN" altLang="en-US" b="1" dirty="0">
                <a:effectLst>
                  <a:outerShdw blurRad="38100" dist="38100" dir="2700000" algn="tl">
                    <a:srgbClr val="FFFFFF"/>
                  </a:outerShdw>
                </a:effectLst>
                <a:ea typeface="黑体" panose="02010609060101010101" pitchFamily="49" charset="-122"/>
              </a:rPr>
              <a:t>	</a:t>
            </a:r>
            <a:r>
              <a:rPr lang="en-US" altLang="zh-CN" sz="4000" b="1" dirty="0">
                <a:effectLst>
                  <a:outerShdw blurRad="38100" dist="38100" dir="2700000" algn="tl">
                    <a:srgbClr val="FFFFFF"/>
                  </a:outerShdw>
                </a:effectLst>
                <a:ea typeface="黑体" panose="02010609060101010101" pitchFamily="49" charset="-122"/>
              </a:rPr>
              <a:t>CC2 = !( A &amp;&amp; D )</a:t>
            </a:r>
          </a:p>
        </p:txBody>
      </p:sp>
      <p:graphicFrame>
        <p:nvGraphicFramePr>
          <p:cNvPr id="437251" name="Group 3">
            <a:extLst>
              <a:ext uri="{FF2B5EF4-FFF2-40B4-BE49-F238E27FC236}">
                <a16:creationId xmlns:a16="http://schemas.microsoft.com/office/drawing/2014/main" id="{FE314C4B-B0C0-47F1-ADE3-129CF393A5F2}"/>
              </a:ext>
            </a:extLst>
          </p:cNvPr>
          <p:cNvGraphicFramePr>
            <a:graphicFrameLocks noGrp="1"/>
          </p:cNvGraphicFramePr>
          <p:nvPr/>
        </p:nvGraphicFramePr>
        <p:xfrm>
          <a:off x="900113" y="2378075"/>
          <a:ext cx="7416800" cy="3870326"/>
        </p:xfrm>
        <a:graphic>
          <a:graphicData uri="http://schemas.openxmlformats.org/drawingml/2006/table">
            <a:tbl>
              <a:tblPr/>
              <a:tblGrid>
                <a:gridCol w="1876425">
                  <a:extLst>
                    <a:ext uri="{9D8B030D-6E8A-4147-A177-3AD203B41FA5}">
                      <a16:colId xmlns:a16="http://schemas.microsoft.com/office/drawing/2014/main" val="570153509"/>
                    </a:ext>
                  </a:extLst>
                </a:gridCol>
                <a:gridCol w="1830387">
                  <a:extLst>
                    <a:ext uri="{9D8B030D-6E8A-4147-A177-3AD203B41FA5}">
                      <a16:colId xmlns:a16="http://schemas.microsoft.com/office/drawing/2014/main" val="2681591896"/>
                    </a:ext>
                  </a:extLst>
                </a:gridCol>
                <a:gridCol w="1854200">
                  <a:extLst>
                    <a:ext uri="{9D8B030D-6E8A-4147-A177-3AD203B41FA5}">
                      <a16:colId xmlns:a16="http://schemas.microsoft.com/office/drawing/2014/main" val="3784239555"/>
                    </a:ext>
                  </a:extLst>
                </a:gridCol>
                <a:gridCol w="1855788">
                  <a:extLst>
                    <a:ext uri="{9D8B030D-6E8A-4147-A177-3AD203B41FA5}">
                      <a16:colId xmlns:a16="http://schemas.microsoft.com/office/drawing/2014/main" val="2817573777"/>
                    </a:ext>
                  </a:extLst>
                </a:gridCol>
              </a:tblGrid>
              <a:tr h="77470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A&amp;&amp;D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CC2</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46957644"/>
                  </a:ext>
                </a:extLst>
              </a:tr>
              <a:tr h="773113">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7151926"/>
                  </a:ext>
                </a:extLst>
              </a:tr>
              <a:tr h="77470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9943373"/>
                  </a:ext>
                </a:extLst>
              </a:tr>
              <a:tr h="773113">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7044222"/>
                  </a:ext>
                </a:extLst>
              </a:tr>
              <a:tr h="77470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0992142"/>
                  </a:ext>
                </a:extLst>
              </a:tr>
            </a:tbl>
          </a:graphicData>
        </a:graphic>
      </p:graphicFrame>
    </p:spTree>
    <p:extLst>
      <p:ext uri="{BB962C8B-B14F-4D97-AF65-F5344CB8AC3E}">
        <p14:creationId xmlns:p14="http://schemas.microsoft.com/office/powerpoint/2010/main" val="28354466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437251"/>
                                        </p:tgtEl>
                                        <p:attrNameLst>
                                          <p:attrName>style.visibility</p:attrName>
                                        </p:attrNameLst>
                                      </p:cBhvr>
                                      <p:to>
                                        <p:strVal val="visible"/>
                                      </p:to>
                                    </p:set>
                                    <p:animEffect transition="in" filter="box(out)">
                                      <p:cBhvr>
                                        <p:cTn id="7" dur="500"/>
                                        <p:tgtEl>
                                          <p:spTgt spid="437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2A7AC7D-F7CD-48FA-BCBE-096805E8D21A}"/>
              </a:ext>
            </a:extLst>
          </p:cNvPr>
          <p:cNvSpPr>
            <a:spLocks noGrp="1"/>
          </p:cNvSpPr>
          <p:nvPr>
            <p:ph type="sldNum" sz="quarter" idx="12"/>
          </p:nvPr>
        </p:nvSpPr>
        <p:spPr/>
        <p:txBody>
          <a:bodyPr/>
          <a:lstStyle/>
          <a:p>
            <a:fld id="{DDFB8783-CB9F-4BDE-B601-58FEF326C795}" type="slidenum">
              <a:rPr lang="zh-CN" altLang="en-US"/>
              <a:pPr/>
              <a:t>6</a:t>
            </a:fld>
            <a:endParaRPr lang="en-US" altLang="zh-CN"/>
          </a:p>
        </p:txBody>
      </p:sp>
      <p:sp>
        <p:nvSpPr>
          <p:cNvPr id="361474" name="Rectangle 2">
            <a:extLst>
              <a:ext uri="{FF2B5EF4-FFF2-40B4-BE49-F238E27FC236}">
                <a16:creationId xmlns:a16="http://schemas.microsoft.com/office/drawing/2014/main" id="{CBF3B03D-E70A-4F61-8341-86555988DB11}"/>
              </a:ext>
            </a:extLst>
          </p:cNvPr>
          <p:cNvSpPr>
            <a:spLocks noGrp="1" noChangeArrowheads="1"/>
          </p:cNvSpPr>
          <p:nvPr>
            <p:ph type="title"/>
          </p:nvPr>
        </p:nvSpPr>
        <p:spPr/>
        <p:txBody>
          <a:bodyPr/>
          <a:lstStyle/>
          <a:p>
            <a:r>
              <a:rPr lang="zh-CN" altLang="en-US" dirty="0"/>
              <a:t>关系运算和关系表达式</a:t>
            </a:r>
          </a:p>
        </p:txBody>
      </p:sp>
      <p:sp>
        <p:nvSpPr>
          <p:cNvPr id="361475" name="Rectangle 3">
            <a:extLst>
              <a:ext uri="{FF2B5EF4-FFF2-40B4-BE49-F238E27FC236}">
                <a16:creationId xmlns:a16="http://schemas.microsoft.com/office/drawing/2014/main" id="{3DFD2E81-4E0B-44FD-8F49-4FCE0B6A638D}"/>
              </a:ext>
            </a:extLst>
          </p:cNvPr>
          <p:cNvSpPr>
            <a:spLocks noGrp="1" noChangeArrowheads="1"/>
          </p:cNvSpPr>
          <p:nvPr>
            <p:ph type="body" idx="1"/>
          </p:nvPr>
        </p:nvSpPr>
        <p:spPr/>
        <p:txBody>
          <a:bodyPr/>
          <a:lstStyle/>
          <a:p>
            <a:pPr marL="609600" indent="-609600"/>
            <a:r>
              <a:rPr lang="zh-CN" altLang="en-US" dirty="0"/>
              <a:t>关系运算符，</a:t>
            </a:r>
            <a:r>
              <a:rPr lang="en-US" altLang="zh-CN" dirty="0"/>
              <a:t>6</a:t>
            </a:r>
            <a:r>
              <a:rPr lang="zh-CN" altLang="en-US" dirty="0"/>
              <a:t>个</a:t>
            </a:r>
          </a:p>
          <a:p>
            <a:pPr marL="990600" lvl="1" indent="-533400">
              <a:buFontTx/>
              <a:buAutoNum type="circleNumDbPlain"/>
            </a:pPr>
            <a:r>
              <a:rPr lang="en-US" altLang="zh-CN" dirty="0"/>
              <a:t>&gt;=	</a:t>
            </a:r>
            <a:r>
              <a:rPr lang="zh-CN" altLang="en-US" dirty="0"/>
              <a:t>大于等于</a:t>
            </a:r>
          </a:p>
          <a:p>
            <a:pPr marL="990600" lvl="1" indent="-533400">
              <a:buFontTx/>
              <a:buAutoNum type="circleNumDbPlain"/>
            </a:pPr>
            <a:r>
              <a:rPr lang="en-US" altLang="zh-CN" dirty="0"/>
              <a:t>&gt;	</a:t>
            </a:r>
            <a:r>
              <a:rPr lang="zh-CN" altLang="en-US" dirty="0"/>
              <a:t>大于</a:t>
            </a:r>
          </a:p>
          <a:p>
            <a:pPr marL="990600" lvl="1" indent="-533400">
              <a:buFontTx/>
              <a:buAutoNum type="circleNumDbPlain"/>
            </a:pPr>
            <a:r>
              <a:rPr lang="en-US" altLang="zh-CN" dirty="0"/>
              <a:t>==	</a:t>
            </a:r>
            <a:r>
              <a:rPr lang="zh-CN" altLang="en-US" dirty="0"/>
              <a:t>等于</a:t>
            </a:r>
          </a:p>
          <a:p>
            <a:pPr marL="990600" lvl="1" indent="-533400">
              <a:buFontTx/>
              <a:buAutoNum type="circleNumDbPlain"/>
            </a:pPr>
            <a:r>
              <a:rPr lang="en-US" altLang="zh-CN" dirty="0"/>
              <a:t>&lt;=	</a:t>
            </a:r>
            <a:r>
              <a:rPr lang="zh-CN" altLang="en-US" dirty="0"/>
              <a:t>小于等于</a:t>
            </a:r>
          </a:p>
          <a:p>
            <a:pPr marL="990600" lvl="1" indent="-533400">
              <a:buFontTx/>
              <a:buAutoNum type="circleNumDbPlain"/>
            </a:pPr>
            <a:r>
              <a:rPr lang="en-US" altLang="zh-CN" dirty="0"/>
              <a:t>&lt;	</a:t>
            </a:r>
            <a:r>
              <a:rPr lang="zh-CN" altLang="en-US" dirty="0"/>
              <a:t>小于</a:t>
            </a:r>
          </a:p>
          <a:p>
            <a:pPr marL="990600" lvl="1" indent="-533400">
              <a:buFontTx/>
              <a:buAutoNum type="circleNumDbPlain"/>
            </a:pPr>
            <a:r>
              <a:rPr lang="en-US" altLang="zh-CN" dirty="0"/>
              <a:t>!=	</a:t>
            </a:r>
            <a:r>
              <a:rPr lang="zh-CN" altLang="en-US" dirty="0"/>
              <a:t>不等于</a:t>
            </a:r>
          </a:p>
          <a:p>
            <a:pPr marL="990600" lvl="1" indent="-533400"/>
            <a:endParaRPr lang="zh-CN" altLang="en-US" dirty="0"/>
          </a:p>
        </p:txBody>
      </p:sp>
    </p:spTree>
    <p:extLst>
      <p:ext uri="{BB962C8B-B14F-4D97-AF65-F5344CB8AC3E}">
        <p14:creationId xmlns:p14="http://schemas.microsoft.com/office/powerpoint/2010/main" val="3324841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9B323DC-729B-4896-8390-8F7675F14C6A}"/>
              </a:ext>
            </a:extLst>
          </p:cNvPr>
          <p:cNvSpPr>
            <a:spLocks noGrp="1"/>
          </p:cNvSpPr>
          <p:nvPr>
            <p:ph type="sldNum" sz="quarter" idx="12"/>
          </p:nvPr>
        </p:nvSpPr>
        <p:spPr/>
        <p:txBody>
          <a:bodyPr/>
          <a:lstStyle/>
          <a:p>
            <a:fld id="{8FF94520-AFF9-4A01-8C70-9065178B383F}" type="slidenum">
              <a:rPr lang="zh-CN" altLang="en-US"/>
              <a:pPr/>
              <a:t>60</a:t>
            </a:fld>
            <a:endParaRPr lang="en-US" altLang="zh-CN"/>
          </a:p>
        </p:txBody>
      </p:sp>
      <p:sp>
        <p:nvSpPr>
          <p:cNvPr id="438274" name="Rectangle 2">
            <a:extLst>
              <a:ext uri="{FF2B5EF4-FFF2-40B4-BE49-F238E27FC236}">
                <a16:creationId xmlns:a16="http://schemas.microsoft.com/office/drawing/2014/main" id="{832C137A-BCDE-4556-9C02-86D3AAA61530}"/>
              </a:ext>
            </a:extLst>
          </p:cNvPr>
          <p:cNvSpPr>
            <a:spLocks noGrp="1" noChangeArrowheads="1"/>
          </p:cNvSpPr>
          <p:nvPr>
            <p:ph type="body" idx="1"/>
          </p:nvPr>
        </p:nvSpPr>
        <p:spPr>
          <a:xfrm>
            <a:off x="430213" y="765175"/>
            <a:ext cx="8713787" cy="5329238"/>
          </a:xfrm>
          <a:noFill/>
          <a:ln/>
          <a:extLst>
            <a:ext uri="{91240B29-F687-4F45-9708-019B960494DF}">
              <a14:hiddenLine xmlns:a14="http://schemas.microsoft.com/office/drawing/2010/main" w="25400">
                <a:solidFill>
                  <a:srgbClr val="00FFFF"/>
                </a:solidFill>
                <a:miter lim="800000"/>
                <a:headEnd/>
                <a:tailEnd/>
              </a14:hiddenLine>
            </a:ext>
          </a:extLst>
        </p:spPr>
        <p:txBody>
          <a:bodyPr/>
          <a:lstStyle/>
          <a:p>
            <a:pPr>
              <a:lnSpc>
                <a:spcPct val="110000"/>
              </a:lnSpc>
              <a:spcBef>
                <a:spcPct val="0"/>
              </a:spcBef>
              <a:buFont typeface="Wingdings" panose="05000000000000000000" pitchFamily="2" charset="2"/>
              <a:buNone/>
            </a:pPr>
            <a:r>
              <a:rPr lang="en-US" altLang="zh-CN" sz="2800" b="1" u="sng" dirty="0">
                <a:effectLst>
                  <a:outerShdw blurRad="38100" dist="38100" dir="2700000" algn="tl">
                    <a:srgbClr val="FFFFFF"/>
                  </a:outerShdw>
                </a:effectLst>
                <a:ea typeface="黑体" panose="02010609060101010101" pitchFamily="49" charset="-122"/>
              </a:rPr>
              <a:t>CC3</a:t>
            </a:r>
            <a:r>
              <a:rPr lang="zh-CN" altLang="en-US" sz="2800" b="1" u="sng" dirty="0">
                <a:effectLst>
                  <a:outerShdw blurRad="38100" dist="38100" dir="2700000" algn="tl">
                    <a:srgbClr val="FFFFFF"/>
                  </a:outerShdw>
                </a:effectLst>
                <a:ea typeface="黑体" panose="02010609060101010101" pitchFamily="49" charset="-122"/>
              </a:rPr>
              <a:t>：</a:t>
            </a:r>
            <a:r>
              <a:rPr lang="en-US" altLang="zh-CN" sz="2800" b="1" u="sng" dirty="0">
                <a:ea typeface="黑体" panose="02010609060101010101" pitchFamily="49" charset="-122"/>
              </a:rPr>
              <a:t>A</a:t>
            </a:r>
            <a:r>
              <a:rPr lang="zh-CN" altLang="en-US" sz="2800" b="1" u="sng" dirty="0">
                <a:ea typeface="黑体" panose="02010609060101010101" pitchFamily="49" charset="-122"/>
              </a:rPr>
              <a:t>、</a:t>
            </a:r>
            <a:r>
              <a:rPr lang="en-US" altLang="zh-CN" sz="2800" b="1" u="sng" dirty="0">
                <a:ea typeface="黑体" panose="02010609060101010101" pitchFamily="49" charset="-122"/>
              </a:rPr>
              <a:t>E</a:t>
            </a:r>
            <a:r>
              <a:rPr lang="zh-CN" altLang="en-US" sz="2800" b="1" u="sng" dirty="0">
                <a:ea typeface="黑体" panose="02010609060101010101" pitchFamily="49" charset="-122"/>
              </a:rPr>
              <a:t>、</a:t>
            </a:r>
            <a:r>
              <a:rPr lang="en-US" altLang="zh-CN" sz="2800" b="1" u="sng" dirty="0">
                <a:ea typeface="黑体" panose="02010609060101010101" pitchFamily="49" charset="-122"/>
              </a:rPr>
              <a:t>F </a:t>
            </a:r>
            <a:r>
              <a:rPr lang="zh-CN" altLang="en-US" sz="2800" b="1" u="sng" dirty="0">
                <a:ea typeface="黑体" panose="02010609060101010101" pitchFamily="49" charset="-122"/>
              </a:rPr>
              <a:t>中至少有两人涉嫌作案</a:t>
            </a:r>
          </a:p>
          <a:p>
            <a:pPr>
              <a:lnSpc>
                <a:spcPct val="110000"/>
              </a:lnSpc>
              <a:spcBef>
                <a:spcPct val="0"/>
              </a:spcBef>
              <a:buFont typeface="Wingdings" panose="05000000000000000000" pitchFamily="2" charset="2"/>
              <a:buNone/>
            </a:pPr>
            <a:r>
              <a:rPr lang="zh-CN" altLang="en-US" sz="2800" b="1" dirty="0">
                <a:ea typeface="黑体" panose="02010609060101010101" pitchFamily="49" charset="-122"/>
              </a:rPr>
              <a:t>分析有4种可能</a:t>
            </a:r>
          </a:p>
          <a:p>
            <a:pPr>
              <a:lnSpc>
                <a:spcPct val="110000"/>
              </a:lnSpc>
              <a:spcBef>
                <a:spcPct val="0"/>
              </a:spcBef>
              <a:buFont typeface="Wingdings" panose="05000000000000000000" pitchFamily="2" charset="2"/>
              <a:buChar char="Ø"/>
            </a:pPr>
            <a:r>
              <a:rPr lang="zh-CN" altLang="en-US" sz="2800" b="1" dirty="0">
                <a:ea typeface="黑体" panose="02010609060101010101" pitchFamily="49" charset="-122"/>
              </a:rPr>
              <a:t>第一种，</a:t>
            </a:r>
            <a:r>
              <a:rPr lang="en-US" altLang="zh-CN" sz="2800" b="1" dirty="0">
                <a:ea typeface="黑体" panose="02010609060101010101" pitchFamily="49" charset="-122"/>
              </a:rPr>
              <a:t>A </a:t>
            </a:r>
            <a:r>
              <a:rPr lang="zh-CN" altLang="en-US" sz="2800" b="1" dirty="0">
                <a:ea typeface="黑体" panose="02010609060101010101" pitchFamily="49" charset="-122"/>
              </a:rPr>
              <a:t>和 </a:t>
            </a:r>
            <a:r>
              <a:rPr lang="en-US" altLang="zh-CN" sz="2800" b="1" dirty="0">
                <a:ea typeface="黑体" panose="02010609060101010101" pitchFamily="49" charset="-122"/>
              </a:rPr>
              <a:t>E </a:t>
            </a:r>
            <a:r>
              <a:rPr lang="zh-CN" altLang="en-US" sz="2800" b="1" dirty="0">
                <a:ea typeface="黑体" panose="02010609060101010101" pitchFamily="49" charset="-122"/>
              </a:rPr>
              <a:t>作案，（</a:t>
            </a:r>
            <a:r>
              <a:rPr lang="en-US" altLang="zh-CN" sz="2800" b="1" dirty="0">
                <a:ea typeface="黑体" panose="02010609060101010101" pitchFamily="49" charset="-122"/>
              </a:rPr>
              <a:t>A &amp;&amp; E</a:t>
            </a:r>
            <a:r>
              <a:rPr lang="zh-CN" altLang="en-US" sz="2800" b="1" dirty="0">
                <a:ea typeface="黑体" panose="02010609060101010101" pitchFamily="49" charset="-122"/>
              </a:rPr>
              <a:t>）</a:t>
            </a:r>
          </a:p>
          <a:p>
            <a:pPr>
              <a:lnSpc>
                <a:spcPct val="110000"/>
              </a:lnSpc>
              <a:spcBef>
                <a:spcPct val="0"/>
              </a:spcBef>
              <a:buFont typeface="Wingdings" panose="05000000000000000000" pitchFamily="2" charset="2"/>
              <a:buChar char="Ø"/>
            </a:pPr>
            <a:r>
              <a:rPr lang="zh-CN" altLang="en-US" sz="2800" b="1" dirty="0">
                <a:ea typeface="黑体" panose="02010609060101010101" pitchFamily="49" charset="-122"/>
              </a:rPr>
              <a:t>第二种，</a:t>
            </a:r>
            <a:r>
              <a:rPr lang="en-US" altLang="zh-CN" sz="2800" b="1" dirty="0">
                <a:ea typeface="黑体" panose="02010609060101010101" pitchFamily="49" charset="-122"/>
              </a:rPr>
              <a:t>A </a:t>
            </a:r>
            <a:r>
              <a:rPr lang="zh-CN" altLang="en-US" sz="2800" b="1" dirty="0">
                <a:ea typeface="黑体" panose="02010609060101010101" pitchFamily="49" charset="-122"/>
              </a:rPr>
              <a:t>和 </a:t>
            </a:r>
            <a:r>
              <a:rPr lang="en-US" altLang="zh-CN" sz="2800" b="1" dirty="0">
                <a:ea typeface="黑体" panose="02010609060101010101" pitchFamily="49" charset="-122"/>
              </a:rPr>
              <a:t>F </a:t>
            </a:r>
            <a:r>
              <a:rPr lang="zh-CN" altLang="en-US" sz="2800" b="1" dirty="0">
                <a:ea typeface="黑体" panose="02010609060101010101" pitchFamily="49" charset="-122"/>
              </a:rPr>
              <a:t>作案，（</a:t>
            </a:r>
            <a:r>
              <a:rPr lang="en-US" altLang="zh-CN" sz="2800" b="1" dirty="0">
                <a:ea typeface="黑体" panose="02010609060101010101" pitchFamily="49" charset="-122"/>
              </a:rPr>
              <a:t>A &amp;&amp; F</a:t>
            </a:r>
            <a:r>
              <a:rPr lang="zh-CN" altLang="en-US" sz="2800" b="1" dirty="0">
                <a:ea typeface="黑体" panose="02010609060101010101" pitchFamily="49" charset="-122"/>
              </a:rPr>
              <a:t>）</a:t>
            </a:r>
          </a:p>
          <a:p>
            <a:pPr>
              <a:lnSpc>
                <a:spcPct val="110000"/>
              </a:lnSpc>
              <a:spcBef>
                <a:spcPct val="0"/>
              </a:spcBef>
              <a:buFont typeface="Wingdings" panose="05000000000000000000" pitchFamily="2" charset="2"/>
              <a:buChar char="Ø"/>
            </a:pPr>
            <a:r>
              <a:rPr lang="zh-CN" altLang="en-US" sz="2800" b="1" dirty="0">
                <a:ea typeface="黑体" panose="02010609060101010101" pitchFamily="49" charset="-122"/>
              </a:rPr>
              <a:t>第三种，</a:t>
            </a:r>
            <a:r>
              <a:rPr lang="en-US" altLang="zh-CN" sz="2800" b="1" dirty="0">
                <a:ea typeface="黑体" panose="02010609060101010101" pitchFamily="49" charset="-122"/>
              </a:rPr>
              <a:t>E </a:t>
            </a:r>
            <a:r>
              <a:rPr lang="zh-CN" altLang="en-US" sz="2800" b="1" dirty="0">
                <a:ea typeface="黑体" panose="02010609060101010101" pitchFamily="49" charset="-122"/>
              </a:rPr>
              <a:t>和 </a:t>
            </a:r>
            <a:r>
              <a:rPr lang="en-US" altLang="zh-CN" sz="2800" b="1" dirty="0">
                <a:ea typeface="黑体" panose="02010609060101010101" pitchFamily="49" charset="-122"/>
              </a:rPr>
              <a:t>F </a:t>
            </a:r>
            <a:r>
              <a:rPr lang="zh-CN" altLang="en-US" sz="2800" b="1" dirty="0">
                <a:ea typeface="黑体" panose="02010609060101010101" pitchFamily="49" charset="-122"/>
              </a:rPr>
              <a:t>作案，（</a:t>
            </a:r>
            <a:r>
              <a:rPr lang="en-US" altLang="zh-CN" sz="2800" b="1" dirty="0">
                <a:ea typeface="黑体" panose="02010609060101010101" pitchFamily="49" charset="-122"/>
              </a:rPr>
              <a:t>E &amp;&amp; F</a:t>
            </a:r>
            <a:r>
              <a:rPr lang="zh-CN" altLang="en-US" sz="2800" b="1" dirty="0">
                <a:ea typeface="黑体" panose="02010609060101010101" pitchFamily="49" charset="-122"/>
              </a:rPr>
              <a:t>）</a:t>
            </a:r>
          </a:p>
          <a:p>
            <a:pPr>
              <a:lnSpc>
                <a:spcPct val="90000"/>
              </a:lnSpc>
              <a:spcBef>
                <a:spcPct val="0"/>
              </a:spcBef>
              <a:buFont typeface="Wingdings" panose="05000000000000000000" pitchFamily="2" charset="2"/>
              <a:buNone/>
            </a:pPr>
            <a:endParaRPr lang="zh-CN" altLang="en-US" sz="2800" b="1" dirty="0">
              <a:ea typeface="黑体" panose="02010609060101010101" pitchFamily="49" charset="-122"/>
            </a:endParaRPr>
          </a:p>
          <a:p>
            <a:pPr>
              <a:lnSpc>
                <a:spcPct val="90000"/>
              </a:lnSpc>
              <a:spcBef>
                <a:spcPct val="0"/>
              </a:spcBef>
              <a:buFont typeface="Wingdings" panose="05000000000000000000" pitchFamily="2" charset="2"/>
              <a:buNone/>
            </a:pPr>
            <a:r>
              <a:rPr lang="zh-CN" altLang="en-US" sz="2800" b="1" dirty="0">
                <a:ea typeface="黑体" panose="02010609060101010101" pitchFamily="49" charset="-122"/>
              </a:rPr>
              <a:t>这三种可能性是 </a:t>
            </a:r>
            <a:r>
              <a:rPr lang="zh-CN" altLang="en-US" sz="2800" b="1" dirty="0">
                <a:solidFill>
                  <a:srgbClr val="FF3300"/>
                </a:solidFill>
                <a:effectLst>
                  <a:outerShdw blurRad="38100" dist="38100" dir="2700000" algn="tl">
                    <a:srgbClr val="FFFFFF"/>
                  </a:outerShdw>
                </a:effectLst>
                <a:ea typeface="黑体" panose="02010609060101010101" pitchFamily="49" charset="-122"/>
              </a:rPr>
              <a:t>或</a:t>
            </a:r>
            <a:r>
              <a:rPr lang="zh-CN" altLang="en-US" sz="2800" b="1" dirty="0">
                <a:solidFill>
                  <a:schemeClr val="tx2"/>
                </a:solidFill>
                <a:effectLst>
                  <a:outerShdw blurRad="38100" dist="38100" dir="2700000" algn="tl">
                    <a:srgbClr val="FFFFFF"/>
                  </a:outerShdw>
                </a:effectLst>
                <a:ea typeface="黑体" panose="02010609060101010101" pitchFamily="49" charset="-122"/>
              </a:rPr>
              <a:t> </a:t>
            </a:r>
            <a:r>
              <a:rPr lang="zh-CN" altLang="en-US" sz="2800" b="1" dirty="0">
                <a:ea typeface="黑体" panose="02010609060101010101" pitchFamily="49" charset="-122"/>
              </a:rPr>
              <a:t>的关系</a:t>
            </a:r>
          </a:p>
          <a:p>
            <a:pPr>
              <a:lnSpc>
                <a:spcPct val="90000"/>
              </a:lnSpc>
              <a:spcBef>
                <a:spcPct val="0"/>
              </a:spcBef>
              <a:buFont typeface="Wingdings" panose="05000000000000000000" pitchFamily="2" charset="2"/>
              <a:buNone/>
            </a:pPr>
            <a:endParaRPr lang="zh-CN" altLang="en-US" sz="2800" b="1" dirty="0">
              <a:solidFill>
                <a:schemeClr val="tx2"/>
              </a:solidFill>
              <a:effectLst>
                <a:outerShdw blurRad="38100" dist="38100" dir="2700000" algn="tl">
                  <a:srgbClr val="FFFFFF"/>
                </a:outerShdw>
              </a:effectLst>
              <a:ea typeface="黑体" panose="02010609060101010101" pitchFamily="49" charset="-122"/>
            </a:endParaRPr>
          </a:p>
          <a:p>
            <a:pPr>
              <a:lnSpc>
                <a:spcPct val="90000"/>
              </a:lnSpc>
              <a:spcBef>
                <a:spcPct val="0"/>
              </a:spcBef>
              <a:buFont typeface="Wingdings" panose="05000000000000000000" pitchFamily="2" charset="2"/>
              <a:buNone/>
            </a:pPr>
            <a:r>
              <a:rPr lang="en-US" altLang="zh-CN" sz="3600" b="1" dirty="0">
                <a:effectLst>
                  <a:outerShdw blurRad="38100" dist="38100" dir="2700000" algn="tl">
                    <a:srgbClr val="FFFFFF"/>
                  </a:outerShdw>
                </a:effectLst>
                <a:ea typeface="黑体" panose="02010609060101010101" pitchFamily="49" charset="-122"/>
              </a:rPr>
              <a:t>CC3 = (A &amp;&amp; E</a:t>
            </a:r>
            <a:r>
              <a:rPr lang="zh-CN" altLang="en-US" sz="3600" b="1" dirty="0">
                <a:effectLst>
                  <a:outerShdw blurRad="38100" dist="38100" dir="2700000" algn="tl">
                    <a:srgbClr val="FFFFFF"/>
                  </a:outerShdw>
                </a:effectLst>
                <a:ea typeface="黑体" panose="02010609060101010101" pitchFamily="49" charset="-122"/>
              </a:rPr>
              <a:t>）</a:t>
            </a:r>
            <a:r>
              <a:rPr lang="en-US" altLang="zh-CN" sz="3600" b="1" dirty="0">
                <a:effectLst>
                  <a:outerShdw blurRad="38100" dist="38100" dir="2700000" algn="tl">
                    <a:srgbClr val="FFFFFF"/>
                  </a:outerShdw>
                </a:effectLst>
                <a:ea typeface="黑体" panose="02010609060101010101" pitchFamily="49" charset="-122"/>
              </a:rPr>
              <a:t>||</a:t>
            </a:r>
            <a:r>
              <a:rPr lang="zh-CN" altLang="en-US" sz="3600" b="1" dirty="0">
                <a:effectLst>
                  <a:outerShdw blurRad="38100" dist="38100" dir="2700000" algn="tl">
                    <a:srgbClr val="FFFFFF"/>
                  </a:outerShdw>
                </a:effectLst>
                <a:ea typeface="黑体" panose="02010609060101010101" pitchFamily="49" charset="-122"/>
              </a:rPr>
              <a:t>（</a:t>
            </a:r>
            <a:r>
              <a:rPr lang="en-US" altLang="zh-CN" sz="3600" b="1" dirty="0">
                <a:effectLst>
                  <a:outerShdw blurRad="38100" dist="38100" dir="2700000" algn="tl">
                    <a:srgbClr val="FFFFFF"/>
                  </a:outerShdw>
                </a:effectLst>
                <a:ea typeface="黑体" panose="02010609060101010101" pitchFamily="49" charset="-122"/>
              </a:rPr>
              <a:t>A &amp;&amp; F</a:t>
            </a:r>
            <a:r>
              <a:rPr lang="zh-CN" altLang="en-US" sz="3600" b="1" dirty="0">
                <a:effectLst>
                  <a:outerShdw blurRad="38100" dist="38100" dir="2700000" algn="tl">
                    <a:srgbClr val="FFFFFF"/>
                  </a:outerShdw>
                </a:effectLst>
                <a:ea typeface="黑体" panose="02010609060101010101" pitchFamily="49" charset="-122"/>
              </a:rPr>
              <a:t>）</a:t>
            </a:r>
            <a:r>
              <a:rPr lang="en-US" altLang="zh-CN" sz="3600" b="1" dirty="0">
                <a:effectLst>
                  <a:outerShdw blurRad="38100" dist="38100" dir="2700000" algn="tl">
                    <a:srgbClr val="FFFFFF"/>
                  </a:outerShdw>
                </a:effectLst>
                <a:ea typeface="黑体" panose="02010609060101010101" pitchFamily="49" charset="-122"/>
              </a:rPr>
              <a:t>||</a:t>
            </a:r>
            <a:r>
              <a:rPr lang="zh-CN" altLang="en-US" sz="3600" b="1" dirty="0">
                <a:effectLst>
                  <a:outerShdw blurRad="38100" dist="38100" dir="2700000" algn="tl">
                    <a:srgbClr val="FFFFFF"/>
                  </a:outerShdw>
                </a:effectLst>
                <a:ea typeface="黑体" panose="02010609060101010101" pitchFamily="49" charset="-122"/>
              </a:rPr>
              <a:t>（</a:t>
            </a:r>
            <a:r>
              <a:rPr lang="en-US" altLang="zh-CN" sz="3600" b="1" dirty="0">
                <a:effectLst>
                  <a:outerShdw blurRad="38100" dist="38100" dir="2700000" algn="tl">
                    <a:srgbClr val="FFFFFF"/>
                  </a:outerShdw>
                </a:effectLst>
                <a:ea typeface="黑体" panose="02010609060101010101" pitchFamily="49" charset="-122"/>
              </a:rPr>
              <a:t>E &amp;&amp; F)</a:t>
            </a:r>
          </a:p>
          <a:p>
            <a:pPr>
              <a:lnSpc>
                <a:spcPct val="90000"/>
              </a:lnSpc>
              <a:spcBef>
                <a:spcPct val="0"/>
              </a:spcBef>
              <a:buFont typeface="Wingdings" panose="05000000000000000000" pitchFamily="2" charset="2"/>
              <a:buNone/>
            </a:pPr>
            <a:endParaRPr lang="zh-CN" altLang="en-US" sz="2800" b="1" dirty="0">
              <a:solidFill>
                <a:schemeClr val="hlink"/>
              </a:solidFill>
              <a:effectLst>
                <a:outerShdw blurRad="38100" dist="38100" dir="2700000" algn="tl">
                  <a:srgbClr val="FFFFFF"/>
                </a:outerShdw>
              </a:effectLst>
              <a:ea typeface="黑体" panose="02010609060101010101" pitchFamily="49" charset="-122"/>
            </a:endParaRPr>
          </a:p>
          <a:p>
            <a:pPr>
              <a:lnSpc>
                <a:spcPct val="90000"/>
              </a:lnSpc>
              <a:spcBef>
                <a:spcPct val="0"/>
              </a:spcBef>
              <a:buFont typeface="Wingdings" panose="05000000000000000000" pitchFamily="2" charset="2"/>
              <a:buNone/>
            </a:pPr>
            <a:endParaRPr lang="en-US" altLang="zh-CN" sz="2800" b="1" dirty="0">
              <a:solidFill>
                <a:schemeClr val="hlink"/>
              </a:solidFill>
              <a:effectLst>
                <a:outerShdw blurRad="38100" dist="38100" dir="2700000" algn="tl">
                  <a:srgbClr val="FFFFFF"/>
                </a:outerShdw>
              </a:effectLst>
              <a:ea typeface="黑体" panose="02010609060101010101" pitchFamily="49" charset="-122"/>
            </a:endParaRPr>
          </a:p>
        </p:txBody>
      </p:sp>
    </p:spTree>
    <p:extLst>
      <p:ext uri="{BB962C8B-B14F-4D97-AF65-F5344CB8AC3E}">
        <p14:creationId xmlns:p14="http://schemas.microsoft.com/office/powerpoint/2010/main" val="139293410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 name="Slide Number Placeholder 5">
            <a:extLst>
              <a:ext uri="{FF2B5EF4-FFF2-40B4-BE49-F238E27FC236}">
                <a16:creationId xmlns:a16="http://schemas.microsoft.com/office/drawing/2014/main" id="{C4398424-69CA-4FAE-8296-D512E998121E}"/>
              </a:ext>
            </a:extLst>
          </p:cNvPr>
          <p:cNvSpPr>
            <a:spLocks noGrp="1"/>
          </p:cNvSpPr>
          <p:nvPr>
            <p:ph type="sldNum" sz="quarter" idx="12"/>
          </p:nvPr>
        </p:nvSpPr>
        <p:spPr/>
        <p:txBody>
          <a:bodyPr/>
          <a:lstStyle/>
          <a:p>
            <a:fld id="{3DF86DF0-EB06-47CC-BB37-2738EA57DEB8}" type="slidenum">
              <a:rPr lang="zh-CN" altLang="en-US"/>
              <a:pPr/>
              <a:t>61</a:t>
            </a:fld>
            <a:endParaRPr lang="en-US" altLang="zh-CN"/>
          </a:p>
        </p:txBody>
      </p:sp>
      <p:sp>
        <p:nvSpPr>
          <p:cNvPr id="440322" name="Rectangle 2">
            <a:extLst>
              <a:ext uri="{FF2B5EF4-FFF2-40B4-BE49-F238E27FC236}">
                <a16:creationId xmlns:a16="http://schemas.microsoft.com/office/drawing/2014/main" id="{A6706810-F4ED-45B2-9B9E-73F1BB995004}"/>
              </a:ext>
            </a:extLst>
          </p:cNvPr>
          <p:cNvSpPr>
            <a:spLocks noGrp="1" noChangeArrowheads="1"/>
          </p:cNvSpPr>
          <p:nvPr>
            <p:ph type="body" idx="1"/>
          </p:nvPr>
        </p:nvSpPr>
        <p:spPr>
          <a:xfrm>
            <a:off x="667347" y="783210"/>
            <a:ext cx="7721078" cy="2789806"/>
          </a:xfrm>
          <a:noFill/>
          <a:ln/>
          <a:extLst>
            <a:ext uri="{91240B29-F687-4F45-9708-019B960494DF}">
              <a14:hiddenLine xmlns:a14="http://schemas.microsoft.com/office/drawing/2010/main" w="25400">
                <a:solidFill>
                  <a:srgbClr val="00FFFF"/>
                </a:solidFill>
                <a:miter lim="800000"/>
                <a:headEnd/>
                <a:tailEnd/>
              </a14:hiddenLine>
            </a:ext>
          </a:extLst>
        </p:spPr>
        <p:txBody>
          <a:bodyPr/>
          <a:lstStyle/>
          <a:p>
            <a:pPr>
              <a:lnSpc>
                <a:spcPct val="110000"/>
              </a:lnSpc>
              <a:spcBef>
                <a:spcPct val="0"/>
              </a:spcBef>
              <a:buFont typeface="Wingdings" panose="05000000000000000000" pitchFamily="2" charset="2"/>
              <a:buNone/>
            </a:pPr>
            <a:r>
              <a:rPr lang="en-US" altLang="zh-CN" sz="2800" b="1" u="sng" dirty="0">
                <a:effectLst>
                  <a:outerShdw blurRad="38100" dist="38100" dir="2700000" algn="tl">
                    <a:srgbClr val="FFFFFF"/>
                  </a:outerShdw>
                </a:effectLst>
                <a:ea typeface="黑体" panose="02010609060101010101" pitchFamily="49" charset="-122"/>
              </a:rPr>
              <a:t>CC4</a:t>
            </a:r>
            <a:r>
              <a:rPr lang="zh-CN" altLang="en-US" sz="2800" b="1" u="sng" dirty="0">
                <a:effectLst>
                  <a:outerShdw blurRad="38100" dist="38100" dir="2700000" algn="tl">
                    <a:srgbClr val="FFFFFF"/>
                  </a:outerShdw>
                </a:effectLst>
                <a:ea typeface="黑体" panose="02010609060101010101" pitchFamily="49" charset="-122"/>
              </a:rPr>
              <a:t>：</a:t>
            </a:r>
            <a:r>
              <a:rPr lang="en-US" altLang="zh-CN" sz="2800" b="1" u="sng" dirty="0">
                <a:ea typeface="黑体" panose="02010609060101010101" pitchFamily="49" charset="-122"/>
              </a:rPr>
              <a:t>B</a:t>
            </a:r>
            <a:r>
              <a:rPr lang="zh-CN" altLang="en-US" sz="2800" b="1" u="sng" dirty="0">
                <a:ea typeface="黑体" panose="02010609060101010101" pitchFamily="49" charset="-122"/>
              </a:rPr>
              <a:t>和</a:t>
            </a:r>
            <a:r>
              <a:rPr lang="en-US" altLang="zh-CN" sz="2800" b="1" u="sng" dirty="0">
                <a:ea typeface="黑体" panose="02010609060101010101" pitchFamily="49" charset="-122"/>
              </a:rPr>
              <a:t>C</a:t>
            </a:r>
            <a:r>
              <a:rPr lang="zh-CN" altLang="en-US" sz="2800" b="1" u="sng" dirty="0">
                <a:ea typeface="黑体" panose="02010609060101010101" pitchFamily="49" charset="-122"/>
              </a:rPr>
              <a:t>或同时作案，或都与本案无关</a:t>
            </a:r>
          </a:p>
          <a:p>
            <a:pPr>
              <a:lnSpc>
                <a:spcPct val="110000"/>
              </a:lnSpc>
              <a:spcBef>
                <a:spcPct val="0"/>
              </a:spcBef>
              <a:buClr>
                <a:schemeClr val="accent1"/>
              </a:buClr>
              <a:buSzTx/>
              <a:buFont typeface="Wingdings" panose="05000000000000000000" pitchFamily="2" charset="2"/>
              <a:buChar char="Ø"/>
            </a:pPr>
            <a:r>
              <a:rPr lang="zh-CN" altLang="en-US" sz="2800" b="1" dirty="0">
                <a:ea typeface="黑体" panose="02010609060101010101" pitchFamily="49" charset="-122"/>
              </a:rPr>
              <a:t>第一种情况：同时作案（</a:t>
            </a:r>
            <a:r>
              <a:rPr lang="en-US" altLang="zh-CN" sz="2800" b="1" dirty="0">
                <a:ea typeface="黑体" panose="02010609060101010101" pitchFamily="49" charset="-122"/>
              </a:rPr>
              <a:t>B &amp;&amp; C</a:t>
            </a:r>
            <a:r>
              <a:rPr lang="zh-CN" altLang="en-US" sz="2800" b="1" dirty="0">
                <a:ea typeface="黑体" panose="02010609060101010101" pitchFamily="49" charset="-122"/>
              </a:rPr>
              <a:t>）</a:t>
            </a:r>
          </a:p>
          <a:p>
            <a:pPr>
              <a:lnSpc>
                <a:spcPct val="110000"/>
              </a:lnSpc>
              <a:spcBef>
                <a:spcPct val="0"/>
              </a:spcBef>
              <a:buClr>
                <a:schemeClr val="accent1"/>
              </a:buClr>
              <a:buSzTx/>
              <a:buFont typeface="Wingdings" panose="05000000000000000000" pitchFamily="2" charset="2"/>
              <a:buChar char="Ø"/>
            </a:pPr>
            <a:r>
              <a:rPr lang="zh-CN" altLang="en-US" sz="2800" b="1" dirty="0">
                <a:ea typeface="黑体" panose="02010609060101010101" pitchFamily="49" charset="-122"/>
              </a:rPr>
              <a:t>第二种情况：都与本案无关（</a:t>
            </a:r>
            <a:r>
              <a:rPr lang="en-US" altLang="zh-CN" sz="2800" b="1" dirty="0">
                <a:ea typeface="黑体" panose="02010609060101010101" pitchFamily="49" charset="-122"/>
              </a:rPr>
              <a:t>!B &amp;&amp; !C</a:t>
            </a:r>
            <a:r>
              <a:rPr lang="zh-CN" altLang="en-US" sz="2800" b="1" dirty="0">
                <a:ea typeface="黑体" panose="02010609060101010101" pitchFamily="49" charset="-122"/>
              </a:rPr>
              <a:t>）</a:t>
            </a:r>
          </a:p>
          <a:p>
            <a:pPr>
              <a:lnSpc>
                <a:spcPct val="110000"/>
              </a:lnSpc>
              <a:spcBef>
                <a:spcPct val="0"/>
              </a:spcBef>
              <a:buFont typeface="Wingdings" panose="05000000000000000000" pitchFamily="2" charset="2"/>
              <a:buNone/>
            </a:pPr>
            <a:r>
              <a:rPr lang="zh-CN" altLang="en-US" sz="2800" b="1" dirty="0">
                <a:ea typeface="黑体" panose="02010609060101010101" pitchFamily="49" charset="-122"/>
              </a:rPr>
              <a:t>两者为</a:t>
            </a:r>
            <a:r>
              <a:rPr lang="zh-CN" altLang="en-US" sz="2800" b="1" dirty="0">
                <a:solidFill>
                  <a:srgbClr val="FF3300"/>
                </a:solidFill>
                <a:effectLst>
                  <a:outerShdw blurRad="38100" dist="38100" dir="2700000" algn="tl">
                    <a:srgbClr val="FFFFFF"/>
                  </a:outerShdw>
                </a:effectLst>
                <a:ea typeface="黑体" panose="02010609060101010101" pitchFamily="49" charset="-122"/>
              </a:rPr>
              <a:t>或</a:t>
            </a:r>
            <a:r>
              <a:rPr lang="zh-CN" altLang="en-US" sz="2800" b="1" dirty="0">
                <a:ea typeface="黑体" panose="02010609060101010101" pitchFamily="49" charset="-122"/>
              </a:rPr>
              <a:t>的关系，因此有 </a:t>
            </a:r>
            <a:br>
              <a:rPr lang="zh-CN" altLang="en-US" sz="2800" b="1" dirty="0">
                <a:ea typeface="黑体" panose="02010609060101010101" pitchFamily="49" charset="-122"/>
              </a:rPr>
            </a:br>
            <a:r>
              <a:rPr lang="zh-CN" altLang="en-US" sz="2800" b="1" dirty="0">
                <a:ea typeface="黑体" panose="02010609060101010101" pitchFamily="49" charset="-122"/>
              </a:rPr>
              <a:t>	</a:t>
            </a:r>
            <a:r>
              <a:rPr lang="en-US" altLang="zh-CN" sz="3600" b="1" dirty="0">
                <a:effectLst>
                  <a:outerShdw blurRad="38100" dist="38100" dir="2700000" algn="tl">
                    <a:srgbClr val="FFFFFF"/>
                  </a:outerShdw>
                </a:effectLst>
                <a:ea typeface="黑体" panose="02010609060101010101" pitchFamily="49" charset="-122"/>
              </a:rPr>
              <a:t>CC4 = (B &amp;&amp; C) || (!B &amp;&amp; !C)</a:t>
            </a:r>
            <a:endParaRPr lang="en-US" altLang="zh-CN" sz="2800" b="1" dirty="0">
              <a:effectLst>
                <a:outerShdw blurRad="38100" dist="38100" dir="2700000" algn="tl">
                  <a:srgbClr val="FFFFFF"/>
                </a:outerShdw>
              </a:effectLst>
              <a:ea typeface="黑体" panose="02010609060101010101" pitchFamily="49" charset="-122"/>
            </a:endParaRPr>
          </a:p>
        </p:txBody>
      </p:sp>
      <p:sp>
        <p:nvSpPr>
          <p:cNvPr id="440323" name="Rectangle 3">
            <a:extLst>
              <a:ext uri="{FF2B5EF4-FFF2-40B4-BE49-F238E27FC236}">
                <a16:creationId xmlns:a16="http://schemas.microsoft.com/office/drawing/2014/main" id="{16F587A1-A83A-4629-9634-8CB130F51D5E}"/>
              </a:ext>
            </a:extLst>
          </p:cNvPr>
          <p:cNvSpPr>
            <a:spLocks noChangeArrowheads="1"/>
          </p:cNvSpPr>
          <p:nvPr/>
        </p:nvSpPr>
        <p:spPr bwMode="auto">
          <a:xfrm>
            <a:off x="539750" y="6259513"/>
            <a:ext cx="7632700"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a:spcBef>
                <a:spcPct val="0"/>
              </a:spcBef>
              <a:buFont typeface="Wingdings" panose="05000000000000000000" pitchFamily="2" charset="2"/>
              <a:buNone/>
            </a:pPr>
            <a:endParaRPr lang="en-US" altLang="zh-CN" sz="2800" b="1">
              <a:solidFill>
                <a:srgbClr val="FFFF00"/>
              </a:solidFill>
              <a:effectLst>
                <a:outerShdw blurRad="38100" dist="38100" dir="2700000" algn="tl">
                  <a:srgbClr val="FFFFFF"/>
                </a:outerShdw>
              </a:effectLst>
              <a:ea typeface="黑体" panose="02010609060101010101" pitchFamily="49" charset="-122"/>
            </a:endParaRPr>
          </a:p>
        </p:txBody>
      </p:sp>
      <p:sp>
        <p:nvSpPr>
          <p:cNvPr id="3" name="Rectangle 2">
            <a:extLst>
              <a:ext uri="{FF2B5EF4-FFF2-40B4-BE49-F238E27FC236}">
                <a16:creationId xmlns:a16="http://schemas.microsoft.com/office/drawing/2014/main" id="{25711F27-F997-47A7-908F-0BB634084C12}"/>
              </a:ext>
            </a:extLst>
          </p:cNvPr>
          <p:cNvSpPr/>
          <p:nvPr/>
        </p:nvSpPr>
        <p:spPr>
          <a:xfrm>
            <a:off x="562466" y="4139964"/>
            <a:ext cx="7920880" cy="1255728"/>
          </a:xfrm>
          <a:prstGeom prst="rect">
            <a:avLst/>
          </a:prstGeom>
        </p:spPr>
        <p:txBody>
          <a:bodyPr wrap="square">
            <a:spAutoFit/>
          </a:bodyPr>
          <a:lstStyle/>
          <a:p>
            <a:pPr marL="182880" lvl="0" indent="-182880" defTabSz="914400">
              <a:lnSpc>
                <a:spcPct val="90000"/>
              </a:lnSpc>
              <a:spcBef>
                <a:spcPct val="0"/>
              </a:spcBef>
              <a:buClr>
                <a:srgbClr val="D34817">
                  <a:lumMod val="75000"/>
                </a:srgbClr>
              </a:buClr>
              <a:buSzPct val="85000"/>
            </a:pPr>
            <a:r>
              <a:rPr lang="en-US" altLang="zh-CN" sz="2800" b="1" u="sng" dirty="0">
                <a:effectLst>
                  <a:outerShdw blurRad="38100" dist="38100" dir="2700000" algn="tl">
                    <a:srgbClr val="FFFFFF"/>
                  </a:outerShdw>
                </a:effectLst>
                <a:latin typeface="楷体" panose="02010609060101010101" pitchFamily="49" charset="-122"/>
                <a:ea typeface="黑体" panose="02010609060101010101" pitchFamily="49" charset="-122"/>
              </a:rPr>
              <a:t>CC5</a:t>
            </a:r>
            <a:r>
              <a:rPr lang="zh-CN" altLang="en-US" sz="2800" b="1" u="sng" dirty="0">
                <a:effectLst>
                  <a:outerShdw blurRad="38100" dist="38100" dir="2700000" algn="tl">
                    <a:srgbClr val="FFFFFF"/>
                  </a:outerShdw>
                </a:effectLst>
                <a:latin typeface="楷体" panose="02010609060101010101" pitchFamily="49" charset="-122"/>
                <a:ea typeface="黑体" panose="02010609060101010101" pitchFamily="49" charset="-122"/>
              </a:rPr>
              <a:t>：</a:t>
            </a:r>
            <a:r>
              <a:rPr lang="en-US" altLang="zh-CN" sz="2800" b="1" u="sng" dirty="0">
                <a:latin typeface="楷体" panose="02010609060101010101" pitchFamily="49" charset="-122"/>
                <a:ea typeface="黑体" panose="02010609060101010101" pitchFamily="49" charset="-122"/>
              </a:rPr>
              <a:t>C</a:t>
            </a:r>
            <a:r>
              <a:rPr lang="zh-CN" altLang="en-US" sz="2800" b="1" u="sng" dirty="0">
                <a:latin typeface="楷体" panose="02010609060101010101" pitchFamily="49" charset="-122"/>
                <a:ea typeface="黑体" panose="02010609060101010101" pitchFamily="49" charset="-122"/>
              </a:rPr>
              <a:t>、</a:t>
            </a:r>
            <a:r>
              <a:rPr lang="en-US" altLang="zh-CN" sz="2800" b="1" u="sng" dirty="0">
                <a:latin typeface="楷体" panose="02010609060101010101" pitchFamily="49" charset="-122"/>
                <a:ea typeface="黑体" panose="02010609060101010101" pitchFamily="49" charset="-122"/>
              </a:rPr>
              <a:t>D</a:t>
            </a:r>
            <a:r>
              <a:rPr lang="zh-CN" altLang="en-US" sz="2800" b="1" u="sng" dirty="0">
                <a:latin typeface="楷体" panose="02010609060101010101" pitchFamily="49" charset="-122"/>
                <a:ea typeface="黑体" panose="02010609060101010101" pitchFamily="49" charset="-122"/>
              </a:rPr>
              <a:t>中有且仅有一人作案</a:t>
            </a:r>
          </a:p>
          <a:p>
            <a:pPr marL="182880" lvl="0" indent="-182880" defTabSz="914400">
              <a:lnSpc>
                <a:spcPct val="90000"/>
              </a:lnSpc>
              <a:spcBef>
                <a:spcPct val="0"/>
              </a:spcBef>
              <a:buClr>
                <a:srgbClr val="D34817">
                  <a:lumMod val="75000"/>
                </a:srgbClr>
              </a:buClr>
              <a:buSzPct val="85000"/>
            </a:pPr>
            <a:endParaRPr lang="zh-CN" altLang="en-US" sz="2800" b="1" u="sng" dirty="0">
              <a:latin typeface="楷体" panose="02010609060101010101" pitchFamily="49" charset="-122"/>
              <a:ea typeface="黑体" panose="02010609060101010101" pitchFamily="49" charset="-122"/>
            </a:endParaRPr>
          </a:p>
          <a:p>
            <a:pPr marL="182880" lvl="0" indent="-182880" defTabSz="914400">
              <a:lnSpc>
                <a:spcPct val="90000"/>
              </a:lnSpc>
              <a:spcBef>
                <a:spcPct val="0"/>
              </a:spcBef>
              <a:buClr>
                <a:srgbClr val="D34817">
                  <a:lumMod val="75000"/>
                </a:srgbClr>
              </a:buClr>
              <a:buSzPct val="85000"/>
            </a:pPr>
            <a:r>
              <a:rPr lang="zh-CN" altLang="en-US" sz="2800" b="1" dirty="0">
                <a:effectLst>
                  <a:outerShdw blurRad="38100" dist="38100" dir="2700000" algn="tl">
                    <a:srgbClr val="FFFFFF"/>
                  </a:outerShdw>
                </a:effectLst>
                <a:latin typeface="楷体" panose="02010609060101010101" pitchFamily="49" charset="-122"/>
                <a:ea typeface="黑体" panose="02010609060101010101" pitchFamily="49" charset="-122"/>
              </a:rPr>
              <a:t>		</a:t>
            </a:r>
            <a:endParaRPr lang="en-US" dirty="0"/>
          </a:p>
        </p:txBody>
      </p:sp>
      <p:sp>
        <p:nvSpPr>
          <p:cNvPr id="4" name="Rectangle 3">
            <a:extLst>
              <a:ext uri="{FF2B5EF4-FFF2-40B4-BE49-F238E27FC236}">
                <a16:creationId xmlns:a16="http://schemas.microsoft.com/office/drawing/2014/main" id="{AD80AA7A-8D6A-4D67-A700-7DE404DB02C4}"/>
              </a:ext>
            </a:extLst>
          </p:cNvPr>
          <p:cNvSpPr/>
          <p:nvPr/>
        </p:nvSpPr>
        <p:spPr>
          <a:xfrm>
            <a:off x="1372693" y="4893652"/>
            <a:ext cx="6984776" cy="646331"/>
          </a:xfrm>
          <a:prstGeom prst="rect">
            <a:avLst/>
          </a:prstGeom>
        </p:spPr>
        <p:txBody>
          <a:bodyPr wrap="square">
            <a:spAutoFit/>
          </a:bodyPr>
          <a:lstStyle/>
          <a:p>
            <a:r>
              <a:rPr lang="en-US" altLang="zh-CN" sz="3600" b="1" dirty="0">
                <a:effectLst>
                  <a:outerShdw blurRad="38100" dist="38100" dir="2700000" algn="tl">
                    <a:srgbClr val="FFFFFF"/>
                  </a:outerShdw>
                </a:effectLst>
                <a:latin typeface="楷体" panose="02010609060101010101" pitchFamily="49" charset="-122"/>
                <a:ea typeface="黑体" panose="02010609060101010101" pitchFamily="49" charset="-122"/>
              </a:rPr>
              <a:t>CC5=(C &amp;&amp; !D) || (!C &amp;&amp; D )</a:t>
            </a:r>
            <a:endParaRPr lang="en-US" sz="3600" dirty="0"/>
          </a:p>
        </p:txBody>
      </p:sp>
    </p:spTree>
    <p:extLst>
      <p:ext uri="{BB962C8B-B14F-4D97-AF65-F5344CB8AC3E}">
        <p14:creationId xmlns:p14="http://schemas.microsoft.com/office/powerpoint/2010/main" val="18297774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40322">
                                            <p:txEl>
                                              <p:pRg st="1" end="1"/>
                                            </p:txEl>
                                          </p:spTgt>
                                        </p:tgtEl>
                                        <p:attrNameLst>
                                          <p:attrName>style.visibility</p:attrName>
                                        </p:attrNameLst>
                                      </p:cBhvr>
                                      <p:to>
                                        <p:strVal val="visible"/>
                                      </p:to>
                                    </p:set>
                                    <p:animEffect transition="in" filter="barn(inVertical)">
                                      <p:cBhvr>
                                        <p:cTn id="7" dur="500"/>
                                        <p:tgtEl>
                                          <p:spTgt spid="440322">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40322">
                                            <p:txEl>
                                              <p:pRg st="2" end="2"/>
                                            </p:txEl>
                                          </p:spTgt>
                                        </p:tgtEl>
                                        <p:attrNameLst>
                                          <p:attrName>style.visibility</p:attrName>
                                        </p:attrNameLst>
                                      </p:cBhvr>
                                      <p:to>
                                        <p:strVal val="visible"/>
                                      </p:to>
                                    </p:set>
                                    <p:animEffect transition="in" filter="barn(inVertical)">
                                      <p:cBhvr>
                                        <p:cTn id="10" dur="500"/>
                                        <p:tgtEl>
                                          <p:spTgt spid="440322">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40322">
                                            <p:txEl>
                                              <p:pRg st="3" end="3"/>
                                            </p:txEl>
                                          </p:spTgt>
                                        </p:tgtEl>
                                        <p:attrNameLst>
                                          <p:attrName>style.visibility</p:attrName>
                                        </p:attrNameLst>
                                      </p:cBhvr>
                                      <p:to>
                                        <p:strVal val="visible"/>
                                      </p:to>
                                    </p:set>
                                    <p:animEffect transition="in" filter="barn(inVertical)">
                                      <p:cBhvr>
                                        <p:cTn id="13" dur="500"/>
                                        <p:tgtEl>
                                          <p:spTgt spid="44032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
            <a:extLst>
              <a:ext uri="{FF2B5EF4-FFF2-40B4-BE49-F238E27FC236}">
                <a16:creationId xmlns:a16="http://schemas.microsoft.com/office/drawing/2014/main" id="{95306D35-C453-4FF7-964B-F70263C07C7F}"/>
              </a:ext>
            </a:extLst>
          </p:cNvPr>
          <p:cNvSpPr>
            <a:spLocks noGrp="1"/>
          </p:cNvSpPr>
          <p:nvPr>
            <p:ph type="sldNum" sz="quarter" idx="12"/>
          </p:nvPr>
        </p:nvSpPr>
        <p:spPr/>
        <p:txBody>
          <a:bodyPr/>
          <a:lstStyle/>
          <a:p>
            <a:fld id="{60E64BB7-55A6-4423-A76D-5099BB05E13E}" type="slidenum">
              <a:rPr lang="zh-CN" altLang="en-US"/>
              <a:pPr/>
              <a:t>62</a:t>
            </a:fld>
            <a:endParaRPr lang="en-US" altLang="zh-CN"/>
          </a:p>
        </p:txBody>
      </p:sp>
      <p:sp>
        <p:nvSpPr>
          <p:cNvPr id="442370" name="Rectangle 2">
            <a:extLst>
              <a:ext uri="{FF2B5EF4-FFF2-40B4-BE49-F238E27FC236}">
                <a16:creationId xmlns:a16="http://schemas.microsoft.com/office/drawing/2014/main" id="{8A389700-6415-477B-8080-58CD26E17FDB}"/>
              </a:ext>
            </a:extLst>
          </p:cNvPr>
          <p:cNvSpPr>
            <a:spLocks noGrp="1" noChangeArrowheads="1"/>
          </p:cNvSpPr>
          <p:nvPr>
            <p:ph type="body" idx="1"/>
          </p:nvPr>
        </p:nvSpPr>
        <p:spPr>
          <a:xfrm>
            <a:off x="179388" y="228600"/>
            <a:ext cx="8964612" cy="1001713"/>
          </a:xfrm>
          <a:noFill/>
          <a:ln/>
          <a:extLst>
            <a:ext uri="{91240B29-F687-4F45-9708-019B960494DF}">
              <a14:hiddenLine xmlns:a14="http://schemas.microsoft.com/office/drawing/2010/main" w="25400">
                <a:solidFill>
                  <a:srgbClr val="00FFFF"/>
                </a:solidFill>
                <a:miter lim="800000"/>
                <a:headEnd/>
                <a:tailEnd/>
              </a14:hiddenLine>
            </a:ext>
          </a:extLst>
        </p:spPr>
        <p:txBody>
          <a:bodyPr/>
          <a:lstStyle/>
          <a:p>
            <a:pPr>
              <a:spcBef>
                <a:spcPct val="0"/>
              </a:spcBef>
              <a:buFont typeface="Wingdings" panose="05000000000000000000" pitchFamily="2" charset="2"/>
              <a:buNone/>
            </a:pPr>
            <a:r>
              <a:rPr lang="en-US" altLang="zh-CN" sz="2800" b="1" u="sng" dirty="0">
                <a:effectLst>
                  <a:outerShdw blurRad="38100" dist="38100" dir="2700000" algn="tl">
                    <a:srgbClr val="FFFFFF"/>
                  </a:outerShdw>
                </a:effectLst>
                <a:ea typeface="黑体" panose="02010609060101010101" pitchFamily="49" charset="-122"/>
              </a:rPr>
              <a:t>CC6</a:t>
            </a:r>
            <a:r>
              <a:rPr lang="zh-CN" altLang="en-US" sz="2800" b="1" u="sng" dirty="0">
                <a:effectLst>
                  <a:outerShdw blurRad="38100" dist="38100" dir="2700000" algn="tl">
                    <a:srgbClr val="FFFFFF"/>
                  </a:outerShdw>
                </a:effectLst>
                <a:ea typeface="黑体" panose="02010609060101010101" pitchFamily="49" charset="-122"/>
              </a:rPr>
              <a:t>：</a:t>
            </a:r>
            <a:r>
              <a:rPr lang="zh-CN" altLang="en-US" sz="2800" b="1" u="sng" dirty="0">
                <a:ea typeface="黑体" panose="02010609060101010101" pitchFamily="49" charset="-122"/>
              </a:rPr>
              <a:t>如果</a:t>
            </a:r>
            <a:r>
              <a:rPr lang="en-US" altLang="zh-CN" sz="2800" b="1" u="sng" dirty="0">
                <a:ea typeface="黑体" panose="02010609060101010101" pitchFamily="49" charset="-122"/>
              </a:rPr>
              <a:t>D</a:t>
            </a:r>
            <a:r>
              <a:rPr lang="zh-CN" altLang="en-US" sz="2800" b="1" u="sng" dirty="0">
                <a:ea typeface="黑体" panose="02010609060101010101" pitchFamily="49" charset="-122"/>
              </a:rPr>
              <a:t>没有参与作案，则</a:t>
            </a:r>
            <a:r>
              <a:rPr lang="en-US" altLang="zh-CN" sz="2800" b="1" u="sng" dirty="0">
                <a:ea typeface="黑体" panose="02010609060101010101" pitchFamily="49" charset="-122"/>
              </a:rPr>
              <a:t>E</a:t>
            </a:r>
            <a:r>
              <a:rPr lang="zh-CN" altLang="en-US" sz="2800" b="1" u="sng" dirty="0">
                <a:ea typeface="黑体" panose="02010609060101010101" pitchFamily="49" charset="-122"/>
              </a:rPr>
              <a:t>也不可能参与作案。</a:t>
            </a:r>
          </a:p>
          <a:p>
            <a:pPr>
              <a:spcBef>
                <a:spcPct val="0"/>
              </a:spcBef>
              <a:buFont typeface="Wingdings" panose="05000000000000000000" pitchFamily="2" charset="2"/>
              <a:buNone/>
            </a:pPr>
            <a:r>
              <a:rPr lang="zh-CN" altLang="en-US" sz="2800" b="1" dirty="0">
                <a:ea typeface="黑体" panose="02010609060101010101" pitchFamily="49" charset="-122"/>
              </a:rPr>
              <a:t>分析这一条比较麻烦一些，可以列出真值表再归纳</a:t>
            </a:r>
          </a:p>
        </p:txBody>
      </p:sp>
      <p:graphicFrame>
        <p:nvGraphicFramePr>
          <p:cNvPr id="442371" name="Group 3">
            <a:extLst>
              <a:ext uri="{FF2B5EF4-FFF2-40B4-BE49-F238E27FC236}">
                <a16:creationId xmlns:a16="http://schemas.microsoft.com/office/drawing/2014/main" id="{684AAA76-7A64-4AAB-8647-B538A72F06FA}"/>
              </a:ext>
            </a:extLst>
          </p:cNvPr>
          <p:cNvGraphicFramePr>
            <a:graphicFrameLocks noGrp="1"/>
          </p:cNvGraphicFramePr>
          <p:nvPr/>
        </p:nvGraphicFramePr>
        <p:xfrm>
          <a:off x="322263" y="1371600"/>
          <a:ext cx="8497887" cy="3455988"/>
        </p:xfrm>
        <a:graphic>
          <a:graphicData uri="http://schemas.openxmlformats.org/drawingml/2006/table">
            <a:tbl>
              <a:tblPr/>
              <a:tblGrid>
                <a:gridCol w="773112">
                  <a:extLst>
                    <a:ext uri="{9D8B030D-6E8A-4147-A177-3AD203B41FA5}">
                      <a16:colId xmlns:a16="http://schemas.microsoft.com/office/drawing/2014/main" val="2890633807"/>
                    </a:ext>
                  </a:extLst>
                </a:gridCol>
                <a:gridCol w="771525">
                  <a:extLst>
                    <a:ext uri="{9D8B030D-6E8A-4147-A177-3AD203B41FA5}">
                      <a16:colId xmlns:a16="http://schemas.microsoft.com/office/drawing/2014/main" val="1453642608"/>
                    </a:ext>
                  </a:extLst>
                </a:gridCol>
                <a:gridCol w="703263">
                  <a:extLst>
                    <a:ext uri="{9D8B030D-6E8A-4147-A177-3AD203B41FA5}">
                      <a16:colId xmlns:a16="http://schemas.microsoft.com/office/drawing/2014/main" val="2962622698"/>
                    </a:ext>
                  </a:extLst>
                </a:gridCol>
                <a:gridCol w="982662">
                  <a:extLst>
                    <a:ext uri="{9D8B030D-6E8A-4147-A177-3AD203B41FA5}">
                      <a16:colId xmlns:a16="http://schemas.microsoft.com/office/drawing/2014/main" val="2636632483"/>
                    </a:ext>
                  </a:extLst>
                </a:gridCol>
                <a:gridCol w="3838575">
                  <a:extLst>
                    <a:ext uri="{9D8B030D-6E8A-4147-A177-3AD203B41FA5}">
                      <a16:colId xmlns:a16="http://schemas.microsoft.com/office/drawing/2014/main" val="2562109827"/>
                    </a:ext>
                  </a:extLst>
                </a:gridCol>
                <a:gridCol w="1428750">
                  <a:extLst>
                    <a:ext uri="{9D8B030D-6E8A-4147-A177-3AD203B41FA5}">
                      <a16:colId xmlns:a16="http://schemas.microsoft.com/office/drawing/2014/main" val="2235380498"/>
                    </a:ext>
                  </a:extLst>
                </a:gridCol>
              </a:tblGrid>
              <a:tr h="657225">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D</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CC6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含  义</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190803738"/>
                  </a:ext>
                </a:extLst>
              </a:tr>
              <a:tr h="65405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D</a:t>
                      </a:r>
                      <a:r>
                        <a:rPr kumimoji="0" lang="zh-CN" altLang="en-US"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作案，</a:t>
                      </a: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E</a:t>
                      </a:r>
                      <a:r>
                        <a:rPr kumimoji="0" lang="zh-CN" altLang="en-US"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也作案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可能</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8212657"/>
                  </a:ext>
                </a:extLst>
              </a:tr>
              <a:tr h="657225">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D</a:t>
                      </a:r>
                      <a:r>
                        <a:rPr kumimoji="0" lang="zh-CN" altLang="en-US"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作案，</a:t>
                      </a: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E</a:t>
                      </a:r>
                      <a:r>
                        <a:rPr kumimoji="0" lang="zh-CN" altLang="en-US"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不作案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可能</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7046944"/>
                  </a:ext>
                </a:extLst>
              </a:tr>
              <a:tr h="65405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D</a:t>
                      </a:r>
                      <a:r>
                        <a:rPr kumimoji="0" lang="zh-CN" altLang="en-US"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不作案，</a:t>
                      </a: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E</a:t>
                      </a:r>
                      <a:r>
                        <a:rPr kumimoji="0" lang="zh-CN" altLang="en-US"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也不可能作案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可能</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6349102"/>
                  </a:ext>
                </a:extLst>
              </a:tr>
              <a:tr h="833438">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D</a:t>
                      </a:r>
                      <a:r>
                        <a:rPr kumimoji="0" lang="zh-CN" altLang="en-US"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不作案，</a:t>
                      </a: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E</a:t>
                      </a:r>
                      <a:r>
                        <a:rPr kumimoji="0" lang="zh-CN" altLang="en-US"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却作案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不可能</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8563759"/>
                  </a:ext>
                </a:extLst>
              </a:tr>
            </a:tbl>
          </a:graphicData>
        </a:graphic>
      </p:graphicFrame>
      <p:sp>
        <p:nvSpPr>
          <p:cNvPr id="442415" name="Text Box 47">
            <a:extLst>
              <a:ext uri="{FF2B5EF4-FFF2-40B4-BE49-F238E27FC236}">
                <a16:creationId xmlns:a16="http://schemas.microsoft.com/office/drawing/2014/main" id="{9D0F1A4F-0196-4096-AB1B-D9154272C455}"/>
              </a:ext>
            </a:extLst>
          </p:cNvPr>
          <p:cNvSpPr txBox="1">
            <a:spLocks noChangeArrowheads="1"/>
          </p:cNvSpPr>
          <p:nvPr/>
        </p:nvSpPr>
        <p:spPr bwMode="auto">
          <a:xfrm>
            <a:off x="2306638" y="5105400"/>
            <a:ext cx="3311525" cy="762000"/>
          </a:xfrm>
          <a:prstGeom prst="rect">
            <a:avLst/>
          </a:prstGeom>
          <a:noFill/>
          <a:ln>
            <a:noFill/>
          </a:ln>
          <a:effectLst/>
          <a:extLst>
            <a:ext uri="{909E8E84-426E-40DD-AFC4-6F175D3DCCD1}">
              <a14:hiddenFill xmlns:a14="http://schemas.microsoft.com/office/drawing/2010/main">
                <a:solidFill>
                  <a:schemeClr val="tx1">
                    <a:alpha val="50000"/>
                  </a:schemeClr>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400" b="1" dirty="0">
                <a:latin typeface="Times New Roman" panose="02020603050405020304" pitchFamily="18" charset="0"/>
                <a:ea typeface="隶书" panose="02010509060101010101" pitchFamily="49" charset="-122"/>
              </a:rPr>
              <a:t>CC6=D || !E</a:t>
            </a:r>
          </a:p>
        </p:txBody>
      </p:sp>
      <p:sp>
        <p:nvSpPr>
          <p:cNvPr id="442416" name="Text Box 48">
            <a:extLst>
              <a:ext uri="{FF2B5EF4-FFF2-40B4-BE49-F238E27FC236}">
                <a16:creationId xmlns:a16="http://schemas.microsoft.com/office/drawing/2014/main" id="{8FC31ED0-B3CC-414B-A5D3-4921610EC8EE}"/>
              </a:ext>
            </a:extLst>
          </p:cNvPr>
          <p:cNvSpPr txBox="1">
            <a:spLocks noChangeArrowheads="1"/>
          </p:cNvSpPr>
          <p:nvPr/>
        </p:nvSpPr>
        <p:spPr bwMode="auto">
          <a:xfrm>
            <a:off x="323850" y="5911850"/>
            <a:ext cx="8458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a:latin typeface="Times New Roman" panose="02020603050405020304" pitchFamily="18" charset="0"/>
                <a:ea typeface="黑体" panose="02010609060101010101" pitchFamily="49" charset="-122"/>
              </a:rPr>
              <a:t>以上是案情分析，已经化成了计算机可解的逻辑表达式</a:t>
            </a:r>
          </a:p>
        </p:txBody>
      </p:sp>
    </p:spTree>
    <p:extLst>
      <p:ext uri="{BB962C8B-B14F-4D97-AF65-F5344CB8AC3E}">
        <p14:creationId xmlns:p14="http://schemas.microsoft.com/office/powerpoint/2010/main" val="3907457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42371"/>
                                        </p:tgtEl>
                                        <p:attrNameLst>
                                          <p:attrName>style.visibility</p:attrName>
                                        </p:attrNameLst>
                                      </p:cBhvr>
                                      <p:to>
                                        <p:strVal val="visible"/>
                                      </p:to>
                                    </p:set>
                                    <p:animEffect transition="in" filter="box(out)">
                                      <p:cBhvr>
                                        <p:cTn id="7" dur="500"/>
                                        <p:tgtEl>
                                          <p:spTgt spid="44237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42415"/>
                                        </p:tgtEl>
                                        <p:attrNameLst>
                                          <p:attrName>style.visibility</p:attrName>
                                        </p:attrNameLst>
                                      </p:cBhvr>
                                      <p:to>
                                        <p:strVal val="visible"/>
                                      </p:to>
                                    </p:set>
                                    <p:animEffect transition="in" filter="barn(inVertical)">
                                      <p:cBhvr>
                                        <p:cTn id="12" dur="500"/>
                                        <p:tgtEl>
                                          <p:spTgt spid="442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41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755EFDF-D0B3-4A88-8888-2BDA95EEFB78}"/>
              </a:ext>
            </a:extLst>
          </p:cNvPr>
          <p:cNvSpPr>
            <a:spLocks noGrp="1"/>
          </p:cNvSpPr>
          <p:nvPr>
            <p:ph type="sldNum" sz="quarter" idx="12"/>
          </p:nvPr>
        </p:nvSpPr>
        <p:spPr/>
        <p:txBody>
          <a:bodyPr/>
          <a:lstStyle/>
          <a:p>
            <a:fld id="{E9064362-8124-488D-B91B-C081D9BBA75B}" type="slidenum">
              <a:rPr lang="zh-CN" altLang="en-US"/>
              <a:pPr/>
              <a:t>63</a:t>
            </a:fld>
            <a:endParaRPr lang="en-US" altLang="zh-CN"/>
          </a:p>
        </p:txBody>
      </p:sp>
      <p:sp>
        <p:nvSpPr>
          <p:cNvPr id="504837" name="Rectangle 5">
            <a:extLst>
              <a:ext uri="{FF2B5EF4-FFF2-40B4-BE49-F238E27FC236}">
                <a16:creationId xmlns:a16="http://schemas.microsoft.com/office/drawing/2014/main" id="{B21F6C9C-A95C-45E3-8C40-1E9FD3FAB4B3}"/>
              </a:ext>
            </a:extLst>
          </p:cNvPr>
          <p:cNvSpPr>
            <a:spLocks noChangeArrowheads="1"/>
          </p:cNvSpPr>
          <p:nvPr/>
        </p:nvSpPr>
        <p:spPr bwMode="auto">
          <a:xfrm>
            <a:off x="261938" y="1417638"/>
            <a:ext cx="8424862"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Wingdings" panose="05000000000000000000" pitchFamily="2" charset="2"/>
              <a:buNone/>
            </a:pPr>
            <a:r>
              <a:rPr lang="zh-CN" altLang="en-US" sz="3200" b="1" dirty="0">
                <a:latin typeface="Times New Roman" panose="02020603050405020304" pitchFamily="18" charset="0"/>
                <a:ea typeface="黑体" panose="02010609060101010101" pitchFamily="49" charset="-122"/>
              </a:rPr>
              <a:t>将案情分析的</a:t>
            </a:r>
            <a:r>
              <a:rPr lang="en-US" altLang="zh-CN" sz="3200" b="1" dirty="0">
                <a:latin typeface="Times New Roman" panose="02020603050405020304" pitchFamily="18" charset="0"/>
                <a:ea typeface="黑体" panose="02010609060101010101" pitchFamily="49" charset="-122"/>
              </a:rPr>
              <a:t>6</a:t>
            </a:r>
            <a:r>
              <a:rPr lang="zh-CN" altLang="en-US" sz="3200" b="1" dirty="0">
                <a:latin typeface="Times New Roman" panose="02020603050405020304" pitchFamily="18" charset="0"/>
                <a:ea typeface="黑体" panose="02010609060101010101" pitchFamily="49" charset="-122"/>
              </a:rPr>
              <a:t>条归纳成一个破案综合判断条件</a:t>
            </a:r>
            <a:r>
              <a:rPr lang="en-US" altLang="zh-CN" sz="3200" b="1" dirty="0">
                <a:latin typeface="Times New Roman" panose="02020603050405020304" pitchFamily="18" charset="0"/>
                <a:ea typeface="黑体" panose="02010609060101010101" pitchFamily="49" charset="-122"/>
              </a:rPr>
              <a:t>CC</a:t>
            </a:r>
          </a:p>
          <a:p>
            <a:pPr>
              <a:buClr>
                <a:schemeClr val="tx2"/>
              </a:buClr>
              <a:buSzPct val="75000"/>
              <a:buFont typeface="Wingdings" panose="05000000000000000000" pitchFamily="2" charset="2"/>
              <a:buNone/>
            </a:pPr>
            <a:endParaRPr lang="zh-CN" altLang="en-US" sz="3200" b="1" dirty="0">
              <a:effectLst>
                <a:outerShdw blurRad="38100" dist="38100" dir="2700000" algn="tl">
                  <a:srgbClr val="010199"/>
                </a:outerShdw>
              </a:effectLst>
              <a:latin typeface="Times New Roman" panose="02020603050405020304" pitchFamily="18" charset="0"/>
              <a:ea typeface="黑体" panose="02010609060101010101" pitchFamily="49" charset="-122"/>
            </a:endParaRPr>
          </a:p>
          <a:p>
            <a:pPr>
              <a:buClr>
                <a:schemeClr val="tx2"/>
              </a:buClr>
              <a:buSzPct val="75000"/>
              <a:buFont typeface="Wingdings" panose="05000000000000000000" pitchFamily="2" charset="2"/>
              <a:buNone/>
            </a:pPr>
            <a:endParaRPr lang="zh-CN" altLang="en-US" sz="3200" b="1" dirty="0">
              <a:effectLst>
                <a:outerShdw blurRad="38100" dist="38100" dir="2700000" algn="tl">
                  <a:srgbClr val="010199"/>
                </a:outerShdw>
              </a:effectLst>
              <a:latin typeface="Times New Roman" panose="02020603050405020304" pitchFamily="18" charset="0"/>
              <a:ea typeface="黑体" panose="02010609060101010101" pitchFamily="49" charset="-122"/>
            </a:endParaRPr>
          </a:p>
          <a:p>
            <a:pPr>
              <a:buClr>
                <a:schemeClr val="tx2"/>
              </a:buClr>
              <a:buSzPct val="75000"/>
              <a:buFont typeface="Wingdings" panose="05000000000000000000" pitchFamily="2" charset="2"/>
              <a:buNone/>
            </a:pPr>
            <a:r>
              <a:rPr lang="en-US" altLang="zh-CN" sz="2800" b="1" dirty="0">
                <a:effectLst>
                  <a:outerShdw blurRad="38100" dist="38100" dir="2700000" algn="tl">
                    <a:srgbClr val="FFFFFF"/>
                  </a:outerShdw>
                </a:effectLst>
                <a:latin typeface="Times New Roman" panose="02020603050405020304" pitchFamily="18" charset="0"/>
                <a:ea typeface="黑体" panose="02010609060101010101" pitchFamily="49" charset="-122"/>
              </a:rPr>
              <a:t>CC=CC1&amp;&amp;CC2&amp;&amp;CC3&amp;&amp;CC4&amp;&amp;CC5&amp;&amp;CC6</a:t>
            </a:r>
            <a:endParaRPr lang="zh-CN" altLang="en-US" sz="2800" b="1" dirty="0">
              <a:effectLst>
                <a:outerShdw blurRad="38100" dist="38100" dir="2700000" algn="tl">
                  <a:srgbClr val="FFFFFF"/>
                </a:outerShdw>
              </a:effectLst>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4019978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7C097492-BA65-4064-BF94-35C54954A708}"/>
              </a:ext>
            </a:extLst>
          </p:cNvPr>
          <p:cNvSpPr>
            <a:spLocks noGrp="1"/>
          </p:cNvSpPr>
          <p:nvPr>
            <p:ph type="sldNum" sz="quarter" idx="12"/>
          </p:nvPr>
        </p:nvSpPr>
        <p:spPr/>
        <p:txBody>
          <a:bodyPr/>
          <a:lstStyle/>
          <a:p>
            <a:fld id="{70155E95-26ED-4A9C-8BAB-8D86C552C796}" type="slidenum">
              <a:rPr lang="zh-CN" altLang="en-US"/>
              <a:pPr/>
              <a:t>64</a:t>
            </a:fld>
            <a:endParaRPr lang="en-US" altLang="zh-CN"/>
          </a:p>
        </p:txBody>
      </p:sp>
      <p:sp>
        <p:nvSpPr>
          <p:cNvPr id="443394" name="Rectangle 2">
            <a:extLst>
              <a:ext uri="{FF2B5EF4-FFF2-40B4-BE49-F238E27FC236}">
                <a16:creationId xmlns:a16="http://schemas.microsoft.com/office/drawing/2014/main" id="{A2FC0CAA-4923-44D7-BC95-1E941613DC6F}"/>
              </a:ext>
            </a:extLst>
          </p:cNvPr>
          <p:cNvSpPr>
            <a:spLocks noGrp="1" noChangeArrowheads="1"/>
          </p:cNvSpPr>
          <p:nvPr>
            <p:ph type="body" idx="1"/>
          </p:nvPr>
        </p:nvSpPr>
        <p:spPr>
          <a:xfrm>
            <a:off x="179388" y="1341438"/>
            <a:ext cx="8569325" cy="4552950"/>
          </a:xfrm>
          <a:noFill/>
          <a:ln/>
          <a:extLst>
            <a:ext uri="{91240B29-F687-4F45-9708-019B960494DF}">
              <a14:hiddenLine xmlns:a14="http://schemas.microsoft.com/office/drawing/2010/main" w="25400">
                <a:solidFill>
                  <a:srgbClr val="00FFFF"/>
                </a:solidFill>
                <a:miter lim="800000"/>
                <a:headEnd/>
                <a:tailEnd/>
              </a14:hiddenLine>
            </a:ext>
          </a:extLst>
        </p:spPr>
        <p:txBody>
          <a:bodyPr>
            <a:normAutofit lnSpcReduction="10000"/>
          </a:bodyPr>
          <a:lstStyle/>
          <a:p>
            <a:pPr>
              <a:lnSpc>
                <a:spcPct val="110000"/>
              </a:lnSpc>
              <a:spcBef>
                <a:spcPct val="0"/>
              </a:spcBef>
              <a:buFont typeface="Wingdings" panose="05000000000000000000" pitchFamily="2" charset="2"/>
              <a:buNone/>
            </a:pPr>
            <a:r>
              <a:rPr lang="zh-CN" altLang="en-US" sz="2800" b="1" dirty="0">
                <a:ea typeface="黑体" panose="02010609060101010101" pitchFamily="49" charset="-122"/>
              </a:rPr>
              <a:t>    </a:t>
            </a:r>
            <a:r>
              <a:rPr lang="en-US" altLang="zh-CN" sz="2800" b="1" dirty="0">
                <a:ea typeface="黑体" panose="02010609060101010101" pitchFamily="49" charset="-122"/>
              </a:rPr>
              <a:t>6</a:t>
            </a:r>
            <a:r>
              <a:rPr lang="zh-CN" altLang="en-US" sz="2800" b="1" dirty="0">
                <a:ea typeface="黑体" panose="02010609060101010101" pitchFamily="49" charset="-122"/>
              </a:rPr>
              <a:t>个人每个人都有</a:t>
            </a:r>
            <a:r>
              <a:rPr lang="zh-CN" altLang="en-US" sz="2800" b="1" dirty="0">
                <a:solidFill>
                  <a:srgbClr val="FFFF00"/>
                </a:solidFill>
                <a:effectLst>
                  <a:outerShdw blurRad="38100" dist="38100" dir="2700000" algn="tl">
                    <a:srgbClr val="FFFFFF"/>
                  </a:outerShdw>
                </a:effectLst>
                <a:ea typeface="黑体" panose="02010609060101010101" pitchFamily="49" charset="-122"/>
              </a:rPr>
              <a:t>作案</a:t>
            </a:r>
            <a:r>
              <a:rPr lang="zh-CN" altLang="en-US" sz="2800" b="1" dirty="0">
                <a:ea typeface="黑体" panose="02010609060101010101" pitchFamily="49" charset="-122"/>
              </a:rPr>
              <a:t>或</a:t>
            </a:r>
            <a:r>
              <a:rPr lang="zh-CN" altLang="en-US" sz="2800" b="1" dirty="0">
                <a:solidFill>
                  <a:srgbClr val="FFFF00"/>
                </a:solidFill>
                <a:effectLst>
                  <a:outerShdw blurRad="38100" dist="38100" dir="2700000" algn="tl">
                    <a:srgbClr val="FFFFFF"/>
                  </a:outerShdw>
                </a:effectLst>
                <a:ea typeface="黑体" panose="02010609060101010101" pitchFamily="49" charset="-122"/>
              </a:rPr>
              <a:t>不作案</a:t>
            </a:r>
            <a:r>
              <a:rPr lang="zh-CN" altLang="en-US" sz="2800" b="1" dirty="0">
                <a:ea typeface="黑体" panose="02010609060101010101" pitchFamily="49" charset="-122"/>
              </a:rPr>
              <a:t>两种可能，因此有     种组合，从这些组合中挑出符合</a:t>
            </a:r>
            <a:r>
              <a:rPr lang="en-US" altLang="zh-CN" sz="2800" b="1" dirty="0">
                <a:ea typeface="黑体" panose="02010609060101010101" pitchFamily="49" charset="-122"/>
              </a:rPr>
              <a:t>6</a:t>
            </a:r>
            <a:r>
              <a:rPr lang="zh-CN" altLang="en-US" sz="2800" b="1" dirty="0">
                <a:ea typeface="黑体" panose="02010609060101010101" pitchFamily="49" charset="-122"/>
              </a:rPr>
              <a:t>条分析的作案者。</a:t>
            </a:r>
          </a:p>
          <a:p>
            <a:pPr>
              <a:lnSpc>
                <a:spcPct val="110000"/>
              </a:lnSpc>
              <a:spcBef>
                <a:spcPct val="0"/>
              </a:spcBef>
              <a:buFont typeface="Wingdings" panose="05000000000000000000" pitchFamily="2" charset="2"/>
              <a:buNone/>
            </a:pPr>
            <a:r>
              <a:rPr lang="zh-CN" altLang="en-US" sz="2800" b="1" dirty="0">
                <a:ea typeface="黑体" panose="02010609060101010101" pitchFamily="49" charset="-122"/>
              </a:rPr>
              <a:t>	</a:t>
            </a:r>
          </a:p>
          <a:p>
            <a:pPr>
              <a:lnSpc>
                <a:spcPct val="110000"/>
              </a:lnSpc>
              <a:spcBef>
                <a:spcPct val="0"/>
              </a:spcBef>
              <a:buFont typeface="Wingdings" panose="05000000000000000000" pitchFamily="2" charset="2"/>
              <a:buNone/>
            </a:pPr>
            <a:r>
              <a:rPr lang="zh-CN" altLang="en-US" sz="2800" b="1" dirty="0">
                <a:ea typeface="黑体" panose="02010609060101010101" pitchFamily="49" charset="-122"/>
              </a:rPr>
              <a:t>	定义 </a:t>
            </a:r>
            <a:r>
              <a:rPr lang="en-US" altLang="zh-CN" sz="2800" b="1" dirty="0">
                <a:ea typeface="黑体" panose="02010609060101010101" pitchFamily="49" charset="-122"/>
              </a:rPr>
              <a:t>6 </a:t>
            </a:r>
            <a:r>
              <a:rPr lang="zh-CN" altLang="en-US" sz="2800" b="1" dirty="0">
                <a:ea typeface="黑体" panose="02010609060101010101" pitchFamily="49" charset="-122"/>
              </a:rPr>
              <a:t>个整数变量，分别表示 </a:t>
            </a:r>
            <a:r>
              <a:rPr lang="en-US" altLang="zh-CN" sz="2800" b="1" dirty="0">
                <a:ea typeface="黑体" panose="02010609060101010101" pitchFamily="49" charset="-122"/>
              </a:rPr>
              <a:t>6 </a:t>
            </a:r>
            <a:r>
              <a:rPr lang="zh-CN" altLang="en-US" sz="2800" b="1" dirty="0">
                <a:ea typeface="黑体" panose="02010609060101010101" pitchFamily="49" charset="-122"/>
              </a:rPr>
              <a:t>个人</a:t>
            </a:r>
            <a:r>
              <a:rPr lang="en-US" altLang="zh-CN" sz="2800" b="1" dirty="0">
                <a:ea typeface="黑体" panose="02010609060101010101" pitchFamily="49" charset="-122"/>
              </a:rPr>
              <a:t>A</a:t>
            </a:r>
            <a:r>
              <a:rPr lang="zh-CN"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C</a:t>
            </a:r>
            <a:r>
              <a:rPr lang="zh-CN" altLang="en-US" sz="2800" b="1" dirty="0">
                <a:ea typeface="黑体" panose="02010609060101010101" pitchFamily="49" charset="-122"/>
              </a:rPr>
              <a:t>，</a:t>
            </a:r>
            <a:r>
              <a:rPr lang="en-US" altLang="zh-CN" sz="2800" b="1" dirty="0">
                <a:ea typeface="黑体" panose="02010609060101010101" pitchFamily="49" charset="-122"/>
              </a:rPr>
              <a:t>D</a:t>
            </a:r>
            <a:r>
              <a:rPr lang="zh-CN" altLang="en-US" sz="2800" b="1" dirty="0">
                <a:ea typeface="黑体" panose="02010609060101010101" pitchFamily="49" charset="-122"/>
              </a:rPr>
              <a:t>，</a:t>
            </a:r>
            <a:r>
              <a:rPr lang="en-US" altLang="zh-CN" sz="2800" b="1" dirty="0">
                <a:ea typeface="黑体" panose="02010609060101010101" pitchFamily="49" charset="-122"/>
              </a:rPr>
              <a:t>E</a:t>
            </a:r>
            <a:r>
              <a:rPr lang="zh-CN" altLang="en-US" sz="2800" b="1" dirty="0">
                <a:ea typeface="黑体" panose="02010609060101010101" pitchFamily="49" charset="-122"/>
              </a:rPr>
              <a:t>，</a:t>
            </a:r>
            <a:r>
              <a:rPr lang="en-US" altLang="zh-CN" sz="2800" b="1" dirty="0">
                <a:ea typeface="黑体" panose="02010609060101010101" pitchFamily="49" charset="-122"/>
              </a:rPr>
              <a:t>F</a:t>
            </a:r>
            <a:r>
              <a:rPr lang="zh-CN" altLang="en-US" sz="2800" b="1" dirty="0">
                <a:ea typeface="黑体" panose="02010609060101010101" pitchFamily="49" charset="-122"/>
              </a:rPr>
              <a:t>。</a:t>
            </a:r>
          </a:p>
          <a:p>
            <a:pPr>
              <a:lnSpc>
                <a:spcPct val="110000"/>
              </a:lnSpc>
              <a:spcBef>
                <a:spcPct val="0"/>
              </a:spcBef>
              <a:buFont typeface="Wingdings" panose="05000000000000000000" pitchFamily="2" charset="2"/>
              <a:buNone/>
            </a:pPr>
            <a:endParaRPr lang="zh-CN" altLang="en-US" sz="2800" b="1" dirty="0">
              <a:ea typeface="黑体" panose="02010609060101010101" pitchFamily="49" charset="-122"/>
            </a:endParaRPr>
          </a:p>
          <a:p>
            <a:pPr>
              <a:lnSpc>
                <a:spcPct val="110000"/>
              </a:lnSpc>
              <a:spcBef>
                <a:spcPct val="0"/>
              </a:spcBef>
              <a:buFont typeface="Wingdings" panose="05000000000000000000" pitchFamily="2" charset="2"/>
              <a:buNone/>
            </a:pPr>
            <a:r>
              <a:rPr lang="zh-CN" altLang="en-US" sz="2800" b="1" dirty="0">
                <a:ea typeface="黑体" panose="02010609060101010101" pitchFamily="49" charset="-122"/>
              </a:rPr>
              <a:t>		枚举每个人的可能性</a:t>
            </a:r>
          </a:p>
          <a:p>
            <a:pPr lvl="2">
              <a:lnSpc>
                <a:spcPct val="110000"/>
              </a:lnSpc>
              <a:spcBef>
                <a:spcPct val="0"/>
              </a:spcBef>
              <a:buFont typeface="Wingdings" panose="05000000000000000000" pitchFamily="2" charset="2"/>
              <a:buChar char="Ø"/>
            </a:pPr>
            <a:r>
              <a:rPr lang="zh-CN" altLang="en-US" sz="2800" b="1" dirty="0">
                <a:ea typeface="黑体" panose="02010609060101010101" pitchFamily="49" charset="-122"/>
              </a:rPr>
              <a:t>让 </a:t>
            </a:r>
            <a:r>
              <a:rPr lang="en-US" altLang="zh-CN" sz="2800" b="1" dirty="0">
                <a:ea typeface="黑体" panose="02010609060101010101" pitchFamily="49" charset="-122"/>
              </a:rPr>
              <a:t>0 </a:t>
            </a:r>
            <a:r>
              <a:rPr lang="zh-CN" altLang="en-US" sz="2800" b="1" dirty="0">
                <a:ea typeface="黑体" panose="02010609060101010101" pitchFamily="49" charset="-122"/>
              </a:rPr>
              <a:t>表示不是罪犯；</a:t>
            </a:r>
          </a:p>
          <a:p>
            <a:pPr lvl="2">
              <a:lnSpc>
                <a:spcPct val="110000"/>
              </a:lnSpc>
              <a:spcBef>
                <a:spcPct val="0"/>
              </a:spcBef>
              <a:buFont typeface="Wingdings" panose="05000000000000000000" pitchFamily="2" charset="2"/>
              <a:buChar char="Ø"/>
            </a:pPr>
            <a:r>
              <a:rPr lang="zh-CN" altLang="en-US" sz="2800" b="1" dirty="0">
                <a:ea typeface="黑体" panose="02010609060101010101" pitchFamily="49" charset="-122"/>
              </a:rPr>
              <a:t>让 </a:t>
            </a:r>
            <a:r>
              <a:rPr lang="en-US" altLang="zh-CN" sz="2800" b="1" dirty="0">
                <a:ea typeface="黑体" panose="02010609060101010101" pitchFamily="49" charset="-122"/>
              </a:rPr>
              <a:t>1 </a:t>
            </a:r>
            <a:r>
              <a:rPr lang="zh-CN" altLang="en-US" sz="2800" b="1" dirty="0">
                <a:ea typeface="黑体" panose="02010609060101010101" pitchFamily="49" charset="-122"/>
              </a:rPr>
              <a:t>表示就是罪犯。</a:t>
            </a:r>
          </a:p>
        </p:txBody>
      </p:sp>
      <p:graphicFrame>
        <p:nvGraphicFramePr>
          <p:cNvPr id="443395" name="Object 3">
            <a:extLst>
              <a:ext uri="{FF2B5EF4-FFF2-40B4-BE49-F238E27FC236}">
                <a16:creationId xmlns:a16="http://schemas.microsoft.com/office/drawing/2014/main" id="{8A63F000-E4CB-442D-8529-0223F1FB725C}"/>
              </a:ext>
            </a:extLst>
          </p:cNvPr>
          <p:cNvGraphicFramePr>
            <a:graphicFrameLocks noChangeAspect="1"/>
          </p:cNvGraphicFramePr>
          <p:nvPr/>
        </p:nvGraphicFramePr>
        <p:xfrm>
          <a:off x="8378825" y="1414463"/>
          <a:ext cx="417513" cy="446087"/>
        </p:xfrm>
        <a:graphic>
          <a:graphicData uri="http://schemas.openxmlformats.org/presentationml/2006/ole">
            <mc:AlternateContent xmlns:mc="http://schemas.openxmlformats.org/markup-compatibility/2006">
              <mc:Choice xmlns:v="urn:schemas-microsoft-com:vml" Requires="v">
                <p:oleObj spid="_x0000_s17457" name="Equation" r:id="rId3" imgW="177480" imgH="190440" progId="Equation.DSMT4">
                  <p:embed/>
                </p:oleObj>
              </mc:Choice>
              <mc:Fallback>
                <p:oleObj name="Equation" r:id="rId3" imgW="177480" imgH="190440" progId="Equation.DSMT4">
                  <p:embed/>
                  <p:pic>
                    <p:nvPicPr>
                      <p:cNvPr id="443395" name="Object 3">
                        <a:extLst>
                          <a:ext uri="{FF2B5EF4-FFF2-40B4-BE49-F238E27FC236}">
                            <a16:creationId xmlns:a16="http://schemas.microsoft.com/office/drawing/2014/main" id="{8A63F000-E4CB-442D-8529-0223F1FB7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8825" y="1414463"/>
                        <a:ext cx="417513"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3396" name="Rectangle 4">
            <a:extLst>
              <a:ext uri="{FF2B5EF4-FFF2-40B4-BE49-F238E27FC236}">
                <a16:creationId xmlns:a16="http://schemas.microsoft.com/office/drawing/2014/main" id="{37608CFF-B535-4279-8DB1-1C6CA6E45F62}"/>
              </a:ext>
            </a:extLst>
          </p:cNvPr>
          <p:cNvSpPr>
            <a:spLocks noChangeArrowheads="1"/>
          </p:cNvSpPr>
          <p:nvPr/>
        </p:nvSpPr>
        <p:spPr bwMode="auto">
          <a:xfrm>
            <a:off x="179388" y="476250"/>
            <a:ext cx="8424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Wingdings" panose="05000000000000000000" pitchFamily="2" charset="2"/>
              <a:buNone/>
            </a:pPr>
            <a:r>
              <a:rPr lang="en-US" altLang="zh-CN" sz="3200" b="1" dirty="0">
                <a:effectLst>
                  <a:outerShdw blurRad="38100" dist="38100" dir="2700000" algn="tl">
                    <a:srgbClr val="010199"/>
                  </a:outerShdw>
                </a:effectLst>
                <a:latin typeface="Times New Roman" panose="02020603050405020304" pitchFamily="18" charset="0"/>
                <a:ea typeface="黑体" panose="02010609060101010101" pitchFamily="49" charset="-122"/>
              </a:rPr>
              <a:t>3</a:t>
            </a:r>
            <a:r>
              <a:rPr lang="zh-CN" altLang="en-US" sz="3200" b="1" dirty="0">
                <a:effectLst>
                  <a:outerShdw blurRad="38100" dist="38100" dir="2700000" algn="tl">
                    <a:srgbClr val="010199"/>
                  </a:outerShdw>
                </a:effectLst>
                <a:latin typeface="Times New Roman" panose="02020603050405020304" pitchFamily="18" charset="0"/>
                <a:ea typeface="黑体" panose="02010609060101010101" pitchFamily="49" charset="-122"/>
              </a:rPr>
              <a:t>、采取枚举方法，枚举什么呢？枚举组合</a:t>
            </a:r>
          </a:p>
        </p:txBody>
      </p:sp>
    </p:spTree>
    <p:extLst>
      <p:ext uri="{BB962C8B-B14F-4D97-AF65-F5344CB8AC3E}">
        <p14:creationId xmlns:p14="http://schemas.microsoft.com/office/powerpoint/2010/main" val="2543955027"/>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0E76-B55B-45B7-A0AD-2D730544E714}"/>
              </a:ext>
            </a:extLst>
          </p:cNvPr>
          <p:cNvSpPr>
            <a:spLocks noGrp="1"/>
          </p:cNvSpPr>
          <p:nvPr>
            <p:ph type="title"/>
          </p:nvPr>
        </p:nvSpPr>
        <p:spPr/>
        <p:txBody>
          <a:bodyPr/>
          <a:lstStyle/>
          <a:p>
            <a:r>
              <a:rPr lang="zh-CN" altLang="en-US" dirty="0"/>
              <a:t>枚举所有可能的组合</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DCD47D-4C2E-4A6E-82C6-0D5015B59EC2}"/>
                  </a:ext>
                </a:extLst>
              </p:cNvPr>
              <p:cNvSpPr>
                <a:spLocks noGrp="1"/>
              </p:cNvSpPr>
              <p:nvPr>
                <p:ph idx="1"/>
              </p:nvPr>
            </p:nvSpPr>
            <p:spPr/>
            <p:txBody>
              <a:bodyPr/>
              <a:lstStyle/>
              <a:p>
                <a:r>
                  <a:rPr lang="en-US" altLang="zh-CN" dirty="0"/>
                  <a:t>6</a:t>
                </a:r>
                <a:r>
                  <a:rPr lang="zh-CN" altLang="en-US" dirty="0"/>
                  <a:t>个人每个人都有</a:t>
                </a:r>
                <a:r>
                  <a:rPr lang="zh-CN" altLang="en-US" dirty="0">
                    <a:solidFill>
                      <a:srgbClr val="0099FF"/>
                    </a:solidFill>
                  </a:rPr>
                  <a:t>作案</a:t>
                </a:r>
                <a:r>
                  <a:rPr lang="zh-CN" altLang="en-US" dirty="0"/>
                  <a:t>或</a:t>
                </a:r>
                <a:r>
                  <a:rPr lang="zh-CN" altLang="en-US" dirty="0">
                    <a:solidFill>
                      <a:srgbClr val="0099FF"/>
                    </a:solidFill>
                  </a:rPr>
                  <a:t>不作案</a:t>
                </a:r>
                <a:r>
                  <a:rPr lang="zh-CN" altLang="en-US" dirty="0"/>
                  <a:t>两种可能，因此有</a:t>
                </a:r>
                <a14:m>
                  <m:oMath xmlns:m="http://schemas.openxmlformats.org/officeDocument/2006/math">
                    <m:sSup>
                      <m:sSupPr>
                        <m:ctrlPr>
                          <a:rPr lang="en-US" altLang="zh-CN" i="1">
                            <a:solidFill>
                              <a:srgbClr val="0099FF"/>
                            </a:solidFill>
                            <a:latin typeface="Cambria Math" panose="02040503050406030204" pitchFamily="18" charset="0"/>
                          </a:rPr>
                        </m:ctrlPr>
                      </m:sSupPr>
                      <m:e>
                        <m:r>
                          <a:rPr lang="en-US" altLang="zh-CN" i="1">
                            <a:solidFill>
                              <a:srgbClr val="0099FF"/>
                            </a:solidFill>
                            <a:latin typeface="Cambria Math" panose="02040503050406030204" pitchFamily="18" charset="0"/>
                          </a:rPr>
                          <m:t>2</m:t>
                        </m:r>
                      </m:e>
                      <m:sup>
                        <m:r>
                          <a:rPr lang="en-US" altLang="zh-CN" i="1">
                            <a:solidFill>
                              <a:srgbClr val="0099FF"/>
                            </a:solidFill>
                            <a:latin typeface="Cambria Math" panose="02040503050406030204" pitchFamily="18" charset="0"/>
                          </a:rPr>
                          <m:t>6</m:t>
                        </m:r>
                      </m:sup>
                    </m:sSup>
                  </m:oMath>
                </a14:m>
                <a:r>
                  <a:rPr lang="zh-CN" altLang="en-US" dirty="0"/>
                  <a:t>种组合</a:t>
                </a:r>
                <a:endParaRPr lang="en-US" altLang="zh-CN" dirty="0"/>
              </a:p>
              <a:p>
                <a:endParaRPr lang="en-US" dirty="0"/>
              </a:p>
            </p:txBody>
          </p:sp>
        </mc:Choice>
        <mc:Fallback xmlns="">
          <p:sp>
            <p:nvSpPr>
              <p:cNvPr id="3" name="Content Placeholder 2">
                <a:extLst>
                  <a:ext uri="{FF2B5EF4-FFF2-40B4-BE49-F238E27FC236}">
                    <a16:creationId xmlns:a16="http://schemas.microsoft.com/office/drawing/2014/main" id="{64DCD47D-4C2E-4A6E-82C6-0D5015B59EC2}"/>
                  </a:ext>
                </a:extLst>
              </p:cNvPr>
              <p:cNvSpPr>
                <a:spLocks noGrp="1" noRot="1" noChangeAspect="1" noMove="1" noResize="1" noEditPoints="1" noAdjustHandles="1" noChangeArrowheads="1" noChangeShapeType="1" noTextEdit="1"/>
              </p:cNvSpPr>
              <p:nvPr>
                <p:ph idx="1"/>
              </p:nvPr>
            </p:nvSpPr>
            <p:spPr>
              <a:blipFill>
                <a:blip r:embed="rId2"/>
                <a:stretch>
                  <a:fillRect l="-1333" t="-3158" r="-345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C4D845-FE2E-48CB-9AC2-06BFDD462F1C}"/>
              </a:ext>
            </a:extLst>
          </p:cNvPr>
          <p:cNvSpPr>
            <a:spLocks noGrp="1"/>
          </p:cNvSpPr>
          <p:nvPr>
            <p:ph type="sldNum" sz="quarter" idx="12"/>
          </p:nvPr>
        </p:nvSpPr>
        <p:spPr/>
        <p:txBody>
          <a:bodyPr/>
          <a:lstStyle/>
          <a:p>
            <a:fld id="{4598DDAA-4BC0-47E6-98AA-032E6537915F}" type="slidenum">
              <a:rPr lang="zh-CN" altLang="en-US" smtClean="0"/>
              <a:pPr/>
              <a:t>65</a:t>
            </a:fld>
            <a:endParaRPr lang="en-US" altLang="zh-CN"/>
          </a:p>
        </p:txBody>
      </p:sp>
      <p:graphicFrame>
        <p:nvGraphicFramePr>
          <p:cNvPr id="5" name="Group 2">
            <a:extLst>
              <a:ext uri="{FF2B5EF4-FFF2-40B4-BE49-F238E27FC236}">
                <a16:creationId xmlns:a16="http://schemas.microsoft.com/office/drawing/2014/main" id="{B7EC4E35-C4F5-44D7-915F-A05061003842}"/>
              </a:ext>
            </a:extLst>
          </p:cNvPr>
          <p:cNvGraphicFramePr>
            <a:graphicFrameLocks/>
          </p:cNvGraphicFramePr>
          <p:nvPr>
            <p:extLst>
              <p:ext uri="{D42A27DB-BD31-4B8C-83A1-F6EECF244321}">
                <p14:modId xmlns:p14="http://schemas.microsoft.com/office/powerpoint/2010/main" val="2458538296"/>
              </p:ext>
            </p:extLst>
          </p:nvPr>
        </p:nvGraphicFramePr>
        <p:xfrm>
          <a:off x="1331640" y="3143940"/>
          <a:ext cx="6408712" cy="3028260"/>
        </p:xfrm>
        <a:graphic>
          <a:graphicData uri="http://schemas.openxmlformats.org/drawingml/2006/table">
            <a:tbl>
              <a:tblPr/>
              <a:tblGrid>
                <a:gridCol w="1068118">
                  <a:extLst>
                    <a:ext uri="{9D8B030D-6E8A-4147-A177-3AD203B41FA5}">
                      <a16:colId xmlns:a16="http://schemas.microsoft.com/office/drawing/2014/main" val="204833181"/>
                    </a:ext>
                  </a:extLst>
                </a:gridCol>
                <a:gridCol w="1068119">
                  <a:extLst>
                    <a:ext uri="{9D8B030D-6E8A-4147-A177-3AD203B41FA5}">
                      <a16:colId xmlns:a16="http://schemas.microsoft.com/office/drawing/2014/main" val="2412642397"/>
                    </a:ext>
                  </a:extLst>
                </a:gridCol>
                <a:gridCol w="1069392">
                  <a:extLst>
                    <a:ext uri="{9D8B030D-6E8A-4147-A177-3AD203B41FA5}">
                      <a16:colId xmlns:a16="http://schemas.microsoft.com/office/drawing/2014/main" val="1299711610"/>
                    </a:ext>
                  </a:extLst>
                </a:gridCol>
                <a:gridCol w="1066846">
                  <a:extLst>
                    <a:ext uri="{9D8B030D-6E8A-4147-A177-3AD203B41FA5}">
                      <a16:colId xmlns:a16="http://schemas.microsoft.com/office/drawing/2014/main" val="3077491989"/>
                    </a:ext>
                  </a:extLst>
                </a:gridCol>
                <a:gridCol w="1068118">
                  <a:extLst>
                    <a:ext uri="{9D8B030D-6E8A-4147-A177-3AD203B41FA5}">
                      <a16:colId xmlns:a16="http://schemas.microsoft.com/office/drawing/2014/main" val="287929727"/>
                    </a:ext>
                  </a:extLst>
                </a:gridCol>
                <a:gridCol w="1068119">
                  <a:extLst>
                    <a:ext uri="{9D8B030D-6E8A-4147-A177-3AD203B41FA5}">
                      <a16:colId xmlns:a16="http://schemas.microsoft.com/office/drawing/2014/main" val="3053156374"/>
                    </a:ext>
                  </a:extLst>
                </a:gridCol>
              </a:tblGrid>
              <a:tr h="50471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A</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B</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C</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黑体" panose="02010609060101010101" pitchFamily="49" charset="-122"/>
                        </a:rPr>
                        <a:t>F</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636373997"/>
                  </a:ext>
                </a:extLst>
              </a:tr>
              <a:tr h="50471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7525613"/>
                  </a:ext>
                </a:extLst>
              </a:tr>
              <a:tr h="50471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7146137"/>
                  </a:ext>
                </a:extLst>
              </a:tr>
              <a:tr h="50471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008297"/>
                  </a:ext>
                </a:extLst>
              </a:tr>
              <a:tr h="50471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2672144"/>
                  </a:ext>
                </a:extLst>
              </a:tr>
              <a:tr h="50471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0" u="none" strike="noStrike" cap="none" normalizeH="0" baseline="0" dirty="0">
                          <a:ln>
                            <a:noFill/>
                          </a:ln>
                          <a:solidFill>
                            <a:schemeClr val="tx1"/>
                          </a:solidFill>
                          <a:effectLst>
                            <a:outerShdw blurRad="38100" dist="38100" dir="2700000" algn="tl">
                              <a:srgbClr val="010199"/>
                            </a:outerShdw>
                          </a:effectLst>
                          <a:latin typeface="Arial" panose="020B0604020202020204" pitchFamily="34" charset="0"/>
                          <a:ea typeface="黑体" panose="02010609060101010101" pitchFamily="49"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3198324"/>
                  </a:ext>
                </a:extLst>
              </a:tr>
            </a:tbl>
          </a:graphicData>
        </a:graphic>
      </p:graphicFrame>
    </p:spTree>
    <p:extLst>
      <p:ext uri="{BB962C8B-B14F-4D97-AF65-F5344CB8AC3E}">
        <p14:creationId xmlns:p14="http://schemas.microsoft.com/office/powerpoint/2010/main" val="326311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16897E2-19CE-4D74-A4B4-A860CB2BBE93}"/>
                  </a:ext>
                </a:extLst>
              </p:cNvPr>
              <p:cNvSpPr>
                <a:spLocks noGrp="1"/>
              </p:cNvSpPr>
              <p:nvPr>
                <p:ph type="title"/>
              </p:nvPr>
            </p:nvSpPr>
            <p:spPr/>
            <p:txBody>
              <a:bodyPr/>
              <a:lstStyle/>
              <a:p>
                <a:pPr algn="r"/>
                <a:r>
                  <a:rPr lang="zh-CN" altLang="en-US" b="1" dirty="0"/>
                  <a:t>写一个程序，给出上面种</a:t>
                </a:r>
                <a14:m>
                  <m:oMath xmlns:m="http://schemas.openxmlformats.org/officeDocument/2006/math">
                    <m:sSup>
                      <m:sSupPr>
                        <m:ctrlPr>
                          <a:rPr lang="en-US" altLang="zh-CN" i="1">
                            <a:solidFill>
                              <a:srgbClr val="0099FF"/>
                            </a:solidFill>
                            <a:latin typeface="Cambria Math" panose="02040503050406030204" pitchFamily="18" charset="0"/>
                          </a:rPr>
                        </m:ctrlPr>
                      </m:sSupPr>
                      <m:e>
                        <m:r>
                          <a:rPr lang="en-US" altLang="zh-CN" i="1">
                            <a:solidFill>
                              <a:srgbClr val="0099FF"/>
                            </a:solidFill>
                            <a:latin typeface="Cambria Math" panose="02040503050406030204" pitchFamily="18" charset="0"/>
                          </a:rPr>
                          <m:t>2</m:t>
                        </m:r>
                      </m:e>
                      <m:sup>
                        <m:r>
                          <a:rPr lang="en-US" altLang="zh-CN" i="1">
                            <a:solidFill>
                              <a:srgbClr val="0099FF"/>
                            </a:solidFill>
                            <a:latin typeface="Cambria Math" panose="02040503050406030204" pitchFamily="18" charset="0"/>
                          </a:rPr>
                          <m:t>6</m:t>
                        </m:r>
                      </m:sup>
                    </m:sSup>
                  </m:oMath>
                </a14:m>
                <a:r>
                  <a:rPr lang="zh-CN" altLang="en-US" b="1" dirty="0"/>
                  <a:t>组合</a:t>
                </a:r>
                <a:endParaRPr lang="en-US" dirty="0"/>
              </a:p>
            </p:txBody>
          </p:sp>
        </mc:Choice>
        <mc:Fallback xmlns="">
          <p:sp>
            <p:nvSpPr>
              <p:cNvPr id="2" name="Title 1">
                <a:extLst>
                  <a:ext uri="{FF2B5EF4-FFF2-40B4-BE49-F238E27FC236}">
                    <a16:creationId xmlns:a16="http://schemas.microsoft.com/office/drawing/2014/main" id="{416897E2-19CE-4D74-A4B4-A860CB2BBE93}"/>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C6673E2-7F02-475E-B756-665B9349F757}"/>
              </a:ext>
            </a:extLst>
          </p:cNvPr>
          <p:cNvSpPr>
            <a:spLocks noGrp="1"/>
          </p:cNvSpPr>
          <p:nvPr>
            <p:ph type="sldNum" sz="quarter" idx="12"/>
          </p:nvPr>
        </p:nvSpPr>
        <p:spPr/>
        <p:txBody>
          <a:bodyPr/>
          <a:lstStyle/>
          <a:p>
            <a:fld id="{4598DDAA-4BC0-47E6-98AA-032E6537915F}" type="slidenum">
              <a:rPr lang="zh-CN" altLang="en-US" smtClean="0"/>
              <a:pPr/>
              <a:t>66</a:t>
            </a:fld>
            <a:endParaRPr lang="en-US" altLang="zh-CN"/>
          </a:p>
        </p:txBody>
      </p:sp>
      <p:pic>
        <p:nvPicPr>
          <p:cNvPr id="5" name="Picture 4">
            <a:extLst>
              <a:ext uri="{FF2B5EF4-FFF2-40B4-BE49-F238E27FC236}">
                <a16:creationId xmlns:a16="http://schemas.microsoft.com/office/drawing/2014/main" id="{48CE7190-4BB2-46F1-8A8C-6B61D284506A}"/>
              </a:ext>
            </a:extLst>
          </p:cNvPr>
          <p:cNvPicPr>
            <a:picLocks noChangeAspect="1"/>
          </p:cNvPicPr>
          <p:nvPr/>
        </p:nvPicPr>
        <p:blipFill>
          <a:blip r:embed="rId3"/>
          <a:stretch>
            <a:fillRect/>
          </a:stretch>
        </p:blipFill>
        <p:spPr>
          <a:xfrm>
            <a:off x="833824" y="1772816"/>
            <a:ext cx="7884368" cy="4576741"/>
          </a:xfrm>
          <a:prstGeom prst="rect">
            <a:avLst/>
          </a:prstGeom>
        </p:spPr>
      </p:pic>
    </p:spTree>
    <p:extLst>
      <p:ext uri="{BB962C8B-B14F-4D97-AF65-F5344CB8AC3E}">
        <p14:creationId xmlns:p14="http://schemas.microsoft.com/office/powerpoint/2010/main" val="41734259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4F8927"/>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AC14EEC-2EC6-40B0-A12A-C9EA302B30AF}"/>
              </a:ext>
            </a:extLst>
          </p:cNvPr>
          <p:cNvSpPr>
            <a:spLocks noGrp="1"/>
          </p:cNvSpPr>
          <p:nvPr>
            <p:ph type="sldNum" sz="quarter" idx="12"/>
          </p:nvPr>
        </p:nvSpPr>
        <p:spPr/>
        <p:txBody>
          <a:bodyPr/>
          <a:lstStyle/>
          <a:p>
            <a:fld id="{4A816CA5-FB12-422D-979C-5430306AD584}" type="slidenum">
              <a:rPr lang="zh-CN" altLang="en-US"/>
              <a:pPr/>
              <a:t>67</a:t>
            </a:fld>
            <a:endParaRPr lang="en-US" altLang="zh-CN"/>
          </a:p>
        </p:txBody>
      </p:sp>
      <p:graphicFrame>
        <p:nvGraphicFramePr>
          <p:cNvPr id="450562" name="Object 2">
            <a:extLst>
              <a:ext uri="{FF2B5EF4-FFF2-40B4-BE49-F238E27FC236}">
                <a16:creationId xmlns:a16="http://schemas.microsoft.com/office/drawing/2014/main" id="{00F46693-97F7-451E-9B65-C878B581FA21}"/>
              </a:ext>
            </a:extLst>
          </p:cNvPr>
          <p:cNvGraphicFramePr>
            <a:graphicFrameLocks noChangeAspect="1"/>
          </p:cNvGraphicFramePr>
          <p:nvPr/>
        </p:nvGraphicFramePr>
        <p:xfrm>
          <a:off x="212725" y="0"/>
          <a:ext cx="8813800" cy="6858000"/>
        </p:xfrm>
        <a:graphic>
          <a:graphicData uri="http://schemas.openxmlformats.org/presentationml/2006/ole">
            <mc:AlternateContent xmlns:mc="http://schemas.openxmlformats.org/markup-compatibility/2006">
              <mc:Choice xmlns:v="urn:schemas-microsoft-com:vml" Requires="v">
                <p:oleObj spid="_x0000_s18475" name="Picture" r:id="rId3" imgW="5029200" imgH="4781520" progId="Word.Picture.8">
                  <p:embed/>
                </p:oleObj>
              </mc:Choice>
              <mc:Fallback>
                <p:oleObj name="Picture" r:id="rId3" imgW="5029200" imgH="4781520" progId="Word.Picture.8">
                  <p:embed/>
                  <p:pic>
                    <p:nvPicPr>
                      <p:cNvPr id="450562" name="Object 2">
                        <a:extLst>
                          <a:ext uri="{FF2B5EF4-FFF2-40B4-BE49-F238E27FC236}">
                            <a16:creationId xmlns:a16="http://schemas.microsoft.com/office/drawing/2014/main" id="{00F46693-97F7-451E-9B65-C878B581F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0"/>
                        <a:ext cx="88138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2705833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1ADE5D-43BC-49BE-8CA6-81ACEA2D3AC2}"/>
              </a:ext>
            </a:extLst>
          </p:cNvPr>
          <p:cNvSpPr>
            <a:spLocks noGrp="1"/>
          </p:cNvSpPr>
          <p:nvPr>
            <p:ph type="sldNum" sz="quarter" idx="12"/>
          </p:nvPr>
        </p:nvSpPr>
        <p:spPr/>
        <p:txBody>
          <a:bodyPr/>
          <a:lstStyle/>
          <a:p>
            <a:fld id="{4598DDAA-4BC0-47E6-98AA-032E6537915F}" type="slidenum">
              <a:rPr lang="zh-CN" altLang="en-US" smtClean="0"/>
              <a:pPr/>
              <a:t>68</a:t>
            </a:fld>
            <a:endParaRPr lang="en-US" altLang="zh-CN"/>
          </a:p>
        </p:txBody>
      </p:sp>
      <p:pic>
        <p:nvPicPr>
          <p:cNvPr id="5" name="Picture 4">
            <a:extLst>
              <a:ext uri="{FF2B5EF4-FFF2-40B4-BE49-F238E27FC236}">
                <a16:creationId xmlns:a16="http://schemas.microsoft.com/office/drawing/2014/main" id="{D84CA2C1-28B9-4095-9ACE-B048270A539C}"/>
              </a:ext>
            </a:extLst>
          </p:cNvPr>
          <p:cNvPicPr>
            <a:picLocks noChangeAspect="1"/>
          </p:cNvPicPr>
          <p:nvPr/>
        </p:nvPicPr>
        <p:blipFill>
          <a:blip r:embed="rId3"/>
          <a:stretch>
            <a:fillRect/>
          </a:stretch>
        </p:blipFill>
        <p:spPr>
          <a:xfrm>
            <a:off x="0" y="100173"/>
            <a:ext cx="9144000" cy="6657654"/>
          </a:xfrm>
          <a:prstGeom prst="rect">
            <a:avLst/>
          </a:prstGeom>
        </p:spPr>
      </p:pic>
    </p:spTree>
    <p:extLst>
      <p:ext uri="{BB962C8B-B14F-4D97-AF65-F5344CB8AC3E}">
        <p14:creationId xmlns:p14="http://schemas.microsoft.com/office/powerpoint/2010/main" val="33523333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a:extLst>
              <a:ext uri="{FF2B5EF4-FFF2-40B4-BE49-F238E27FC236}">
                <a16:creationId xmlns:a16="http://schemas.microsoft.com/office/drawing/2014/main" id="{53FC35FA-9323-4754-B5A2-1ACBBCB67B8B}"/>
              </a:ext>
            </a:extLst>
          </p:cNvPr>
          <p:cNvSpPr>
            <a:spLocks noGrp="1"/>
          </p:cNvSpPr>
          <p:nvPr>
            <p:ph type="sldNum" sz="quarter" idx="12"/>
          </p:nvPr>
        </p:nvSpPr>
        <p:spPr/>
        <p:txBody>
          <a:bodyPr/>
          <a:lstStyle/>
          <a:p>
            <a:fld id="{6F8497A6-5182-45E2-8025-954E4AEB5E90}" type="slidenum">
              <a:rPr lang="zh-CN" altLang="en-US"/>
              <a:pPr/>
              <a:t>69</a:t>
            </a:fld>
            <a:endParaRPr lang="en-US" altLang="zh-CN"/>
          </a:p>
        </p:txBody>
      </p:sp>
      <p:sp>
        <p:nvSpPr>
          <p:cNvPr id="505858" name="Text Box 2">
            <a:extLst>
              <a:ext uri="{FF2B5EF4-FFF2-40B4-BE49-F238E27FC236}">
                <a16:creationId xmlns:a16="http://schemas.microsoft.com/office/drawing/2014/main" id="{1FA7F4F1-84B8-4157-B67E-1A64D075CA3F}"/>
              </a:ext>
            </a:extLst>
          </p:cNvPr>
          <p:cNvSpPr txBox="1">
            <a:spLocks noChangeArrowheads="1"/>
          </p:cNvSpPr>
          <p:nvPr/>
        </p:nvSpPr>
        <p:spPr bwMode="auto">
          <a:xfrm>
            <a:off x="323850" y="115888"/>
            <a:ext cx="878522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dirty="0">
                <a:ea typeface="黑体" panose="02010609060101010101" pitchFamily="49" charset="-122"/>
              </a:rPr>
              <a:t>	设计输出信息：</a:t>
            </a:r>
          </a:p>
          <a:p>
            <a:pPr>
              <a:spcBef>
                <a:spcPct val="50000"/>
              </a:spcBef>
            </a:pPr>
            <a:r>
              <a:rPr kumimoji="1" lang="zh-CN" altLang="en-US" sz="2800" b="1" dirty="0">
                <a:ea typeface="黑体" panose="02010609060101010101" pitchFamily="49" charset="-122"/>
              </a:rPr>
              <a:t>	为了输出每个人是否为罪犯的信息，程序中定义了一个二维数组。</a:t>
            </a:r>
          </a:p>
          <a:p>
            <a:pPr>
              <a:spcBef>
                <a:spcPct val="50000"/>
              </a:spcBef>
            </a:pPr>
            <a:r>
              <a:rPr kumimoji="1" lang="zh-CN" altLang="en-US" sz="2800" b="1" dirty="0">
                <a:ea typeface="黑体" panose="02010609060101010101" pitchFamily="49" charset="-122"/>
              </a:rPr>
              <a:t>		</a:t>
            </a:r>
            <a:r>
              <a:rPr kumimoji="1" lang="en-US" altLang="zh-CN" sz="2800" b="1" dirty="0">
                <a:ea typeface="黑体" panose="02010609060101010101" pitchFamily="49" charset="-122"/>
              </a:rPr>
              <a:t>char info[2][9]={</a:t>
            </a:r>
            <a:r>
              <a:rPr kumimoji="1" lang="zh-CN" altLang="en-US" sz="2800" b="1" dirty="0">
                <a:ea typeface="黑体" panose="02010609060101010101" pitchFamily="49" charset="-122"/>
              </a:rPr>
              <a:t>“不是罪犯”，“是罪犯”</a:t>
            </a:r>
            <a:r>
              <a:rPr kumimoji="1" lang="en-US" altLang="zh-CN" sz="2800" b="1" dirty="0">
                <a:ea typeface="黑体" panose="02010609060101010101" pitchFamily="49" charset="-122"/>
              </a:rPr>
              <a:t>}</a:t>
            </a:r>
            <a:r>
              <a:rPr kumimoji="1" lang="zh-CN" altLang="en-US" sz="2800" b="1" dirty="0">
                <a:ea typeface="黑体" panose="02010609060101010101" pitchFamily="49" charset="-122"/>
              </a:rPr>
              <a:t>；</a:t>
            </a:r>
          </a:p>
        </p:txBody>
      </p:sp>
      <p:sp>
        <p:nvSpPr>
          <p:cNvPr id="505859" name="Text Box 3">
            <a:extLst>
              <a:ext uri="{FF2B5EF4-FFF2-40B4-BE49-F238E27FC236}">
                <a16:creationId xmlns:a16="http://schemas.microsoft.com/office/drawing/2014/main" id="{2E0481A1-C546-4ADB-A3C9-0C0FB945A0E4}"/>
              </a:ext>
            </a:extLst>
          </p:cNvPr>
          <p:cNvSpPr txBox="1">
            <a:spLocks noChangeArrowheads="1"/>
          </p:cNvSpPr>
          <p:nvPr/>
        </p:nvSpPr>
        <p:spPr bwMode="auto">
          <a:xfrm>
            <a:off x="1187450" y="2852738"/>
            <a:ext cx="17287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latin typeface="Tahoma" panose="020B0604030504040204" pitchFamily="34" charset="0"/>
                <a:ea typeface="黑体" panose="02010609060101010101" pitchFamily="49" charset="-122"/>
              </a:rPr>
              <a:t>有两个字串</a:t>
            </a:r>
          </a:p>
        </p:txBody>
      </p:sp>
      <p:sp>
        <p:nvSpPr>
          <p:cNvPr id="505860" name="Text Box 4">
            <a:extLst>
              <a:ext uri="{FF2B5EF4-FFF2-40B4-BE49-F238E27FC236}">
                <a16:creationId xmlns:a16="http://schemas.microsoft.com/office/drawing/2014/main" id="{51410CFF-F08C-42C0-9DE0-92D5A614C291}"/>
              </a:ext>
            </a:extLst>
          </p:cNvPr>
          <p:cNvSpPr txBox="1">
            <a:spLocks noChangeArrowheads="1"/>
          </p:cNvSpPr>
          <p:nvPr/>
        </p:nvSpPr>
        <p:spPr bwMode="auto">
          <a:xfrm>
            <a:off x="3203575" y="2852738"/>
            <a:ext cx="41052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latin typeface="Tahoma" panose="020B0604030504040204" pitchFamily="34" charset="0"/>
                <a:ea typeface="黑体" panose="02010609060101010101" pitchFamily="49" charset="-122"/>
              </a:rPr>
              <a:t>每串最多有</a:t>
            </a:r>
            <a:r>
              <a:rPr lang="en-US" altLang="zh-CN" sz="2400">
                <a:latin typeface="Tahoma" panose="020B0604030504040204" pitchFamily="34" charset="0"/>
                <a:ea typeface="黑体" panose="02010609060101010101" pitchFamily="49" charset="-122"/>
              </a:rPr>
              <a:t>9</a:t>
            </a:r>
            <a:r>
              <a:rPr lang="zh-CN" altLang="en-US" sz="2400">
                <a:latin typeface="Tahoma" panose="020B0604030504040204" pitchFamily="34" charset="0"/>
                <a:ea typeface="黑体" panose="02010609060101010101" pitchFamily="49" charset="-122"/>
              </a:rPr>
              <a:t>－</a:t>
            </a:r>
            <a:r>
              <a:rPr lang="en-US" altLang="zh-CN" sz="2400">
                <a:latin typeface="Tahoma" panose="020B0604030504040204" pitchFamily="34" charset="0"/>
                <a:ea typeface="黑体" panose="02010609060101010101" pitchFamily="49" charset="-122"/>
              </a:rPr>
              <a:t>1</a:t>
            </a:r>
            <a:r>
              <a:rPr lang="zh-CN" altLang="en-US" sz="2400">
                <a:latin typeface="Tahoma" panose="020B0604030504040204" pitchFamily="34" charset="0"/>
                <a:ea typeface="黑体" panose="02010609060101010101" pitchFamily="49" charset="-122"/>
              </a:rPr>
              <a:t>个英文字符</a:t>
            </a:r>
          </a:p>
        </p:txBody>
      </p:sp>
      <p:sp>
        <p:nvSpPr>
          <p:cNvPr id="505861" name="Line 5">
            <a:extLst>
              <a:ext uri="{FF2B5EF4-FFF2-40B4-BE49-F238E27FC236}">
                <a16:creationId xmlns:a16="http://schemas.microsoft.com/office/drawing/2014/main" id="{DCA9CA40-5BCA-4376-A256-977965A40281}"/>
              </a:ext>
            </a:extLst>
          </p:cNvPr>
          <p:cNvSpPr>
            <a:spLocks noChangeShapeType="1"/>
          </p:cNvSpPr>
          <p:nvPr/>
        </p:nvSpPr>
        <p:spPr bwMode="auto">
          <a:xfrm flipV="1">
            <a:off x="2051051" y="2311400"/>
            <a:ext cx="432718" cy="541337"/>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62" name="Line 6">
            <a:extLst>
              <a:ext uri="{FF2B5EF4-FFF2-40B4-BE49-F238E27FC236}">
                <a16:creationId xmlns:a16="http://schemas.microsoft.com/office/drawing/2014/main" id="{621C1498-690C-43E2-BB74-286EC8C0B42A}"/>
              </a:ext>
            </a:extLst>
          </p:cNvPr>
          <p:cNvSpPr>
            <a:spLocks noChangeShapeType="1"/>
          </p:cNvSpPr>
          <p:nvPr/>
        </p:nvSpPr>
        <p:spPr bwMode="auto">
          <a:xfrm flipH="1" flipV="1">
            <a:off x="2916238" y="2344738"/>
            <a:ext cx="2160587" cy="508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05863" name="Group 7">
            <a:extLst>
              <a:ext uri="{FF2B5EF4-FFF2-40B4-BE49-F238E27FC236}">
                <a16:creationId xmlns:a16="http://schemas.microsoft.com/office/drawing/2014/main" id="{AD9F0D32-5D3F-4F89-8224-EB63DC08F16C}"/>
              </a:ext>
            </a:extLst>
          </p:cNvPr>
          <p:cNvGraphicFramePr>
            <a:graphicFrameLocks noGrp="1"/>
          </p:cNvGraphicFramePr>
          <p:nvPr>
            <p:extLst>
              <p:ext uri="{D42A27DB-BD31-4B8C-83A1-F6EECF244321}">
                <p14:modId xmlns:p14="http://schemas.microsoft.com/office/powerpoint/2010/main" val="3832937251"/>
              </p:ext>
            </p:extLst>
          </p:nvPr>
        </p:nvGraphicFramePr>
        <p:xfrm>
          <a:off x="1187450" y="3860800"/>
          <a:ext cx="6119813" cy="1117600"/>
        </p:xfrm>
        <a:graphic>
          <a:graphicData uri="http://schemas.openxmlformats.org/drawingml/2006/table">
            <a:tbl>
              <a:tblPr/>
              <a:tblGrid>
                <a:gridCol w="1368425">
                  <a:extLst>
                    <a:ext uri="{9D8B030D-6E8A-4147-A177-3AD203B41FA5}">
                      <a16:colId xmlns:a16="http://schemas.microsoft.com/office/drawing/2014/main" val="2686652111"/>
                    </a:ext>
                  </a:extLst>
                </a:gridCol>
                <a:gridCol w="1366838">
                  <a:extLst>
                    <a:ext uri="{9D8B030D-6E8A-4147-A177-3AD203B41FA5}">
                      <a16:colId xmlns:a16="http://schemas.microsoft.com/office/drawing/2014/main" val="4261530081"/>
                    </a:ext>
                  </a:extLst>
                </a:gridCol>
                <a:gridCol w="1296987">
                  <a:extLst>
                    <a:ext uri="{9D8B030D-6E8A-4147-A177-3AD203B41FA5}">
                      <a16:colId xmlns:a16="http://schemas.microsoft.com/office/drawing/2014/main" val="1215253539"/>
                    </a:ext>
                  </a:extLst>
                </a:gridCol>
                <a:gridCol w="720725">
                  <a:extLst>
                    <a:ext uri="{9D8B030D-6E8A-4147-A177-3AD203B41FA5}">
                      <a16:colId xmlns:a16="http://schemas.microsoft.com/office/drawing/2014/main" val="1523290861"/>
                    </a:ext>
                  </a:extLst>
                </a:gridCol>
                <a:gridCol w="652463">
                  <a:extLst>
                    <a:ext uri="{9D8B030D-6E8A-4147-A177-3AD203B41FA5}">
                      <a16:colId xmlns:a16="http://schemas.microsoft.com/office/drawing/2014/main" val="2588468655"/>
                    </a:ext>
                  </a:extLst>
                </a:gridCol>
                <a:gridCol w="714375">
                  <a:extLst>
                    <a:ext uri="{9D8B030D-6E8A-4147-A177-3AD203B41FA5}">
                      <a16:colId xmlns:a16="http://schemas.microsoft.com/office/drawing/2014/main" val="1724517251"/>
                    </a:ext>
                  </a:extLst>
                </a:gridCol>
              </a:tblGrid>
              <a:tr h="561975">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是</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罪</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2420306"/>
                  </a:ext>
                </a:extLst>
              </a:tr>
              <a:tr h="555625">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罪</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847931"/>
                  </a:ext>
                </a:extLst>
              </a:tr>
            </a:tbl>
          </a:graphicData>
        </a:graphic>
      </p:graphicFrame>
      <p:graphicFrame>
        <p:nvGraphicFramePr>
          <p:cNvPr id="505885" name="Group 29">
            <a:extLst>
              <a:ext uri="{FF2B5EF4-FFF2-40B4-BE49-F238E27FC236}">
                <a16:creationId xmlns:a16="http://schemas.microsoft.com/office/drawing/2014/main" id="{20F94BC0-1ECD-4728-91C0-9B0F163D0AF6}"/>
              </a:ext>
            </a:extLst>
          </p:cNvPr>
          <p:cNvGraphicFramePr>
            <a:graphicFrameLocks noGrp="1"/>
          </p:cNvGraphicFramePr>
          <p:nvPr>
            <p:extLst>
              <p:ext uri="{D42A27DB-BD31-4B8C-83A1-F6EECF244321}">
                <p14:modId xmlns:p14="http://schemas.microsoft.com/office/powerpoint/2010/main" val="3614621241"/>
              </p:ext>
            </p:extLst>
          </p:nvPr>
        </p:nvGraphicFramePr>
        <p:xfrm>
          <a:off x="1187450" y="5229225"/>
          <a:ext cx="6096000" cy="518160"/>
        </p:xfrm>
        <a:graphic>
          <a:graphicData uri="http://schemas.openxmlformats.org/drawingml/2006/table">
            <a:tbl>
              <a:tblPr/>
              <a:tblGrid>
                <a:gridCol w="677863">
                  <a:extLst>
                    <a:ext uri="{9D8B030D-6E8A-4147-A177-3AD203B41FA5}">
                      <a16:colId xmlns:a16="http://schemas.microsoft.com/office/drawing/2014/main" val="1193812053"/>
                    </a:ext>
                  </a:extLst>
                </a:gridCol>
                <a:gridCol w="676275">
                  <a:extLst>
                    <a:ext uri="{9D8B030D-6E8A-4147-A177-3AD203B41FA5}">
                      <a16:colId xmlns:a16="http://schemas.microsoft.com/office/drawing/2014/main" val="2000539983"/>
                    </a:ext>
                  </a:extLst>
                </a:gridCol>
                <a:gridCol w="677862">
                  <a:extLst>
                    <a:ext uri="{9D8B030D-6E8A-4147-A177-3AD203B41FA5}">
                      <a16:colId xmlns:a16="http://schemas.microsoft.com/office/drawing/2014/main" val="759977375"/>
                    </a:ext>
                  </a:extLst>
                </a:gridCol>
                <a:gridCol w="677863">
                  <a:extLst>
                    <a:ext uri="{9D8B030D-6E8A-4147-A177-3AD203B41FA5}">
                      <a16:colId xmlns:a16="http://schemas.microsoft.com/office/drawing/2014/main" val="436696811"/>
                    </a:ext>
                  </a:extLst>
                </a:gridCol>
                <a:gridCol w="676275">
                  <a:extLst>
                    <a:ext uri="{9D8B030D-6E8A-4147-A177-3AD203B41FA5}">
                      <a16:colId xmlns:a16="http://schemas.microsoft.com/office/drawing/2014/main" val="475939096"/>
                    </a:ext>
                  </a:extLst>
                </a:gridCol>
                <a:gridCol w="677862">
                  <a:extLst>
                    <a:ext uri="{9D8B030D-6E8A-4147-A177-3AD203B41FA5}">
                      <a16:colId xmlns:a16="http://schemas.microsoft.com/office/drawing/2014/main" val="2921136818"/>
                    </a:ext>
                  </a:extLst>
                </a:gridCol>
                <a:gridCol w="677863">
                  <a:extLst>
                    <a:ext uri="{9D8B030D-6E8A-4147-A177-3AD203B41FA5}">
                      <a16:colId xmlns:a16="http://schemas.microsoft.com/office/drawing/2014/main" val="1371650512"/>
                    </a:ext>
                  </a:extLst>
                </a:gridCol>
                <a:gridCol w="676275">
                  <a:extLst>
                    <a:ext uri="{9D8B030D-6E8A-4147-A177-3AD203B41FA5}">
                      <a16:colId xmlns:a16="http://schemas.microsoft.com/office/drawing/2014/main" val="3110411620"/>
                    </a:ext>
                  </a:extLst>
                </a:gridCol>
                <a:gridCol w="677862">
                  <a:extLst>
                    <a:ext uri="{9D8B030D-6E8A-4147-A177-3AD203B41FA5}">
                      <a16:colId xmlns:a16="http://schemas.microsoft.com/office/drawing/2014/main" val="2140325473"/>
                    </a:ext>
                  </a:extLst>
                </a:gridCol>
              </a:tblGrid>
              <a:tr h="447675">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3100270805"/>
                  </a:ext>
                </a:extLst>
              </a:tr>
            </a:tbl>
          </a:graphicData>
        </a:graphic>
      </p:graphicFrame>
      <p:sp>
        <p:nvSpPr>
          <p:cNvPr id="505923" name="Text Box 67">
            <a:extLst>
              <a:ext uri="{FF2B5EF4-FFF2-40B4-BE49-F238E27FC236}">
                <a16:creationId xmlns:a16="http://schemas.microsoft.com/office/drawing/2014/main" id="{7FFD7985-A32B-48CB-92F5-9E24622F742F}"/>
              </a:ext>
            </a:extLst>
          </p:cNvPr>
          <p:cNvSpPr txBox="1">
            <a:spLocks noChangeArrowheads="1"/>
          </p:cNvSpPr>
          <p:nvPr/>
        </p:nvSpPr>
        <p:spPr bwMode="auto">
          <a:xfrm>
            <a:off x="7740650" y="4076700"/>
            <a:ext cx="1187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黑体" panose="02010609060101010101" pitchFamily="49" charset="-122"/>
                <a:ea typeface="黑体" panose="02010609060101010101" pitchFamily="49" charset="-122"/>
              </a:rPr>
              <a:t>info</a:t>
            </a:r>
            <a:r>
              <a:rPr lang="zh-CN" altLang="en-US" sz="2400" dirty="0">
                <a:latin typeface="黑体" panose="02010609060101010101" pitchFamily="49" charset="-122"/>
                <a:ea typeface="黑体" panose="02010609060101010101" pitchFamily="49" charset="-122"/>
              </a:rPr>
              <a:t>为</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数组名</a:t>
            </a:r>
          </a:p>
        </p:txBody>
      </p:sp>
      <p:graphicFrame>
        <p:nvGraphicFramePr>
          <p:cNvPr id="505924" name="Group 68">
            <a:extLst>
              <a:ext uri="{FF2B5EF4-FFF2-40B4-BE49-F238E27FC236}">
                <a16:creationId xmlns:a16="http://schemas.microsoft.com/office/drawing/2014/main" id="{225BB73F-44CA-41E9-A17A-1371B9FAC40E}"/>
              </a:ext>
            </a:extLst>
          </p:cNvPr>
          <p:cNvGraphicFramePr>
            <a:graphicFrameLocks noGrp="1"/>
          </p:cNvGraphicFramePr>
          <p:nvPr>
            <p:extLst>
              <p:ext uri="{D42A27DB-BD31-4B8C-83A1-F6EECF244321}">
                <p14:modId xmlns:p14="http://schemas.microsoft.com/office/powerpoint/2010/main" val="881830832"/>
              </p:ext>
            </p:extLst>
          </p:nvPr>
        </p:nvGraphicFramePr>
        <p:xfrm>
          <a:off x="323850" y="3932238"/>
          <a:ext cx="454025" cy="1064260"/>
        </p:xfrm>
        <a:graphic>
          <a:graphicData uri="http://schemas.openxmlformats.org/drawingml/2006/table">
            <a:tbl>
              <a:tblPr/>
              <a:tblGrid>
                <a:gridCol w="454025">
                  <a:extLst>
                    <a:ext uri="{9D8B030D-6E8A-4147-A177-3AD203B41FA5}">
                      <a16:colId xmlns:a16="http://schemas.microsoft.com/office/drawing/2014/main" val="303743261"/>
                    </a:ext>
                  </a:extLst>
                </a:gridCol>
              </a:tblGrid>
              <a:tr h="504825">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52079833"/>
                  </a:ext>
                </a:extLst>
              </a:tr>
              <a:tr h="546100">
                <a:tc>
                  <a:txBody>
                    <a:bodyPr/>
                    <a:lstStyle>
                      <a:lvl1pPr>
                        <a:spcBef>
                          <a:spcPct val="20000"/>
                        </a:spcBef>
                        <a:buClr>
                          <a:schemeClr val="hlink"/>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1pPr>
                      <a:lvl2pPr>
                        <a:spcBef>
                          <a:spcPct val="20000"/>
                        </a:spcBef>
                        <a:buClr>
                          <a:schemeClr val="tx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2821556184"/>
                  </a:ext>
                </a:extLst>
              </a:tr>
            </a:tbl>
          </a:graphicData>
        </a:graphic>
      </p:graphicFrame>
    </p:spTree>
    <p:extLst>
      <p:ext uri="{BB962C8B-B14F-4D97-AF65-F5344CB8AC3E}">
        <p14:creationId xmlns:p14="http://schemas.microsoft.com/office/powerpoint/2010/main" val="129868435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19C94524-40F5-4CB4-B7FD-A3A3487FB188}"/>
              </a:ext>
            </a:extLst>
          </p:cNvPr>
          <p:cNvSpPr>
            <a:spLocks noGrp="1"/>
          </p:cNvSpPr>
          <p:nvPr>
            <p:ph type="sldNum" sz="quarter" idx="12"/>
          </p:nvPr>
        </p:nvSpPr>
        <p:spPr/>
        <p:txBody>
          <a:bodyPr/>
          <a:lstStyle/>
          <a:p>
            <a:fld id="{4039F427-1977-4DC0-98A1-D43C6A14BE52}" type="slidenum">
              <a:rPr lang="zh-CN" altLang="en-US"/>
              <a:pPr/>
              <a:t>7</a:t>
            </a:fld>
            <a:endParaRPr lang="en-US" altLang="zh-CN"/>
          </a:p>
        </p:txBody>
      </p:sp>
      <p:sp>
        <p:nvSpPr>
          <p:cNvPr id="364550" name="Text Box 6">
            <a:extLst>
              <a:ext uri="{FF2B5EF4-FFF2-40B4-BE49-F238E27FC236}">
                <a16:creationId xmlns:a16="http://schemas.microsoft.com/office/drawing/2014/main" id="{B8AE9199-0F74-47D0-9F24-65A52EB58AC5}"/>
              </a:ext>
            </a:extLst>
          </p:cNvPr>
          <p:cNvSpPr txBox="1">
            <a:spLocks noChangeArrowheads="1"/>
          </p:cNvSpPr>
          <p:nvPr/>
        </p:nvSpPr>
        <p:spPr bwMode="auto">
          <a:xfrm>
            <a:off x="250825" y="476250"/>
            <a:ext cx="1081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solidFill>
                  <a:srgbClr val="00B050"/>
                </a:solidFill>
              </a:rPr>
              <a:t>例程</a:t>
            </a:r>
            <a:r>
              <a:rPr lang="en-US" altLang="zh-CN" sz="2800" b="1" dirty="0">
                <a:solidFill>
                  <a:srgbClr val="00B050"/>
                </a:solidFill>
              </a:rPr>
              <a:t>:</a:t>
            </a:r>
          </a:p>
        </p:txBody>
      </p:sp>
      <p:pic>
        <p:nvPicPr>
          <p:cNvPr id="2" name="Picture 1">
            <a:extLst>
              <a:ext uri="{FF2B5EF4-FFF2-40B4-BE49-F238E27FC236}">
                <a16:creationId xmlns:a16="http://schemas.microsoft.com/office/drawing/2014/main" id="{7B49B52F-AC26-4100-B64C-6B65F2BE60A1}"/>
              </a:ext>
            </a:extLst>
          </p:cNvPr>
          <p:cNvPicPr>
            <a:picLocks noChangeAspect="1"/>
          </p:cNvPicPr>
          <p:nvPr/>
        </p:nvPicPr>
        <p:blipFill rotWithShape="1">
          <a:blip r:embed="rId2"/>
          <a:srcRect r="15426" b="21651"/>
          <a:stretch/>
        </p:blipFill>
        <p:spPr>
          <a:xfrm>
            <a:off x="1619672" y="620688"/>
            <a:ext cx="6840760" cy="5373216"/>
          </a:xfrm>
          <a:prstGeom prst="rect">
            <a:avLst/>
          </a:prstGeom>
        </p:spPr>
      </p:pic>
    </p:spTree>
    <p:extLst>
      <p:ext uri="{BB962C8B-B14F-4D97-AF65-F5344CB8AC3E}">
        <p14:creationId xmlns:p14="http://schemas.microsoft.com/office/powerpoint/2010/main" val="24278094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314B1ED-3E7C-415B-B9EC-5F904D955626}"/>
              </a:ext>
            </a:extLst>
          </p:cNvPr>
          <p:cNvSpPr>
            <a:spLocks noGrp="1"/>
          </p:cNvSpPr>
          <p:nvPr>
            <p:ph type="sldNum" sz="quarter" idx="12"/>
          </p:nvPr>
        </p:nvSpPr>
        <p:spPr/>
        <p:txBody>
          <a:bodyPr/>
          <a:lstStyle/>
          <a:p>
            <a:fld id="{BD98123F-3CE8-4D70-83CE-D4EF46BDD907}" type="slidenum">
              <a:rPr lang="zh-CN" altLang="en-US"/>
              <a:pPr/>
              <a:t>70</a:t>
            </a:fld>
            <a:endParaRPr lang="en-US" altLang="zh-CN"/>
          </a:p>
        </p:txBody>
      </p:sp>
      <p:sp>
        <p:nvSpPr>
          <p:cNvPr id="508931" name="Rectangle 3">
            <a:extLst>
              <a:ext uri="{FF2B5EF4-FFF2-40B4-BE49-F238E27FC236}">
                <a16:creationId xmlns:a16="http://schemas.microsoft.com/office/drawing/2014/main" id="{BBC7BA61-66DC-4A35-889A-9903B655F00C}"/>
              </a:ext>
            </a:extLst>
          </p:cNvPr>
          <p:cNvSpPr>
            <a:spLocks noGrp="1" noChangeArrowheads="1"/>
          </p:cNvSpPr>
          <p:nvPr>
            <p:ph type="body" idx="1"/>
          </p:nvPr>
        </p:nvSpPr>
        <p:spPr>
          <a:xfrm>
            <a:off x="323850" y="908050"/>
            <a:ext cx="8229600" cy="5399088"/>
          </a:xfrm>
        </p:spPr>
        <p:txBody>
          <a:bodyPr>
            <a:normAutofit fontScale="92500" lnSpcReduction="20000"/>
          </a:bodyPr>
          <a:lstStyle/>
          <a:p>
            <a:r>
              <a:rPr lang="en-US" altLang="zh-CN" dirty="0">
                <a:effectLst>
                  <a:outerShdw blurRad="38100" dist="38100" dir="2700000" algn="tl">
                    <a:srgbClr val="FFFFFF"/>
                  </a:outerShdw>
                </a:effectLst>
              </a:rPr>
              <a:t>char</a:t>
            </a:r>
            <a:r>
              <a:rPr lang="zh-CN" altLang="en-US" dirty="0"/>
              <a:t>表示</a:t>
            </a:r>
            <a:r>
              <a:rPr lang="en-US" altLang="zh-CN" dirty="0">
                <a:effectLst>
                  <a:outerShdw blurRad="38100" dist="38100" dir="2700000" algn="tl">
                    <a:srgbClr val="FFFFFF"/>
                  </a:outerShdw>
                </a:effectLst>
              </a:rPr>
              <a:t>info</a:t>
            </a:r>
            <a:r>
              <a:rPr lang="en-US" altLang="zh-CN" dirty="0"/>
              <a:t> </a:t>
            </a:r>
            <a:r>
              <a:rPr lang="zh-CN" altLang="en-US" dirty="0"/>
              <a:t>数组的元素为字符，</a:t>
            </a:r>
            <a:r>
              <a:rPr lang="en-US" altLang="zh-CN" dirty="0">
                <a:effectLst>
                  <a:outerShdw blurRad="38100" dist="38100" dir="2700000" algn="tl">
                    <a:srgbClr val="FFFFFF"/>
                  </a:outerShdw>
                </a:effectLst>
              </a:rPr>
              <a:t>[2]</a:t>
            </a:r>
            <a:r>
              <a:rPr lang="zh-CN" altLang="en-US" dirty="0"/>
              <a:t>为下标，表示有两个字符串，每个字符串最多有</a:t>
            </a:r>
            <a:r>
              <a:rPr lang="en-US" altLang="zh-CN" dirty="0"/>
              <a:t>9</a:t>
            </a:r>
            <a:r>
              <a:rPr lang="zh-CN" altLang="en-US" dirty="0"/>
              <a:t>个字符。</a:t>
            </a:r>
          </a:p>
          <a:p>
            <a:r>
              <a:rPr lang="zh-CN" altLang="en-US" dirty="0"/>
              <a:t>英文字符占一个字节，而汉字占两个字节，故四个汉字要占 </a:t>
            </a:r>
            <a:r>
              <a:rPr lang="en-US" altLang="zh-CN" dirty="0"/>
              <a:t>8 </a:t>
            </a:r>
            <a:r>
              <a:rPr lang="zh-CN" altLang="en-US" dirty="0"/>
              <a:t>个英文字符的地方。</a:t>
            </a:r>
          </a:p>
          <a:p>
            <a:r>
              <a:rPr lang="zh-CN" altLang="en-US" dirty="0"/>
              <a:t>每一字串后面自动跟一个空字符</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\0’</a:t>
            </a:r>
          </a:p>
          <a:p>
            <a:r>
              <a:rPr lang="zh-CN" altLang="en-US" dirty="0"/>
              <a:t>即：</a:t>
            </a:r>
          </a:p>
          <a:p>
            <a:pPr lvl="1"/>
            <a:r>
              <a:rPr lang="zh-CN" altLang="en-US" dirty="0"/>
              <a:t>第 </a:t>
            </a:r>
            <a:r>
              <a:rPr lang="en-US" altLang="zh-CN" dirty="0"/>
              <a:t>0 </a:t>
            </a:r>
            <a:r>
              <a:rPr lang="zh-CN" altLang="en-US" dirty="0"/>
              <a:t>号字符串 </a:t>
            </a:r>
            <a:r>
              <a:rPr lang="en-US" altLang="zh-CN" dirty="0"/>
              <a:t>info[0] </a:t>
            </a:r>
            <a:r>
              <a:rPr lang="zh-CN" altLang="en-US" dirty="0"/>
              <a:t>的内容为“不是罪犯”。</a:t>
            </a:r>
          </a:p>
          <a:p>
            <a:pPr lvl="1"/>
            <a:r>
              <a:rPr lang="zh-CN" altLang="en-US" dirty="0"/>
              <a:t>第 </a:t>
            </a:r>
            <a:r>
              <a:rPr lang="en-US" altLang="zh-CN" dirty="0"/>
              <a:t>1 </a:t>
            </a:r>
            <a:r>
              <a:rPr lang="zh-CN" altLang="en-US" dirty="0"/>
              <a:t>号字符串 </a:t>
            </a:r>
            <a:r>
              <a:rPr lang="en-US" altLang="zh-CN" dirty="0"/>
              <a:t>info[1] </a:t>
            </a:r>
            <a:r>
              <a:rPr lang="zh-CN" altLang="en-US" dirty="0"/>
              <a:t>的内容为“是罪犯”。</a:t>
            </a:r>
          </a:p>
          <a:p>
            <a:r>
              <a:rPr lang="zh-CN" altLang="en-US" dirty="0"/>
              <a:t>在输出时用</a:t>
            </a:r>
          </a:p>
          <a:p>
            <a:pPr marL="0" indent="0">
              <a:buNone/>
            </a:pPr>
            <a:r>
              <a:rPr lang="zh-CN" altLang="en-US" dirty="0"/>
              <a:t>	</a:t>
            </a:r>
            <a:r>
              <a:rPr lang="en-US" altLang="zh-CN" dirty="0" err="1"/>
              <a:t>cout</a:t>
            </a:r>
            <a:r>
              <a:rPr lang="en-US" altLang="zh-CN" dirty="0"/>
              <a:t> &lt;&lt;“ A: ”&lt;&lt; info[A] &lt;&lt; </a:t>
            </a:r>
            <a:r>
              <a:rPr lang="en-US" altLang="zh-CN" dirty="0" err="1"/>
              <a:t>endl</a:t>
            </a:r>
            <a:r>
              <a:rPr lang="en-US" altLang="zh-CN" dirty="0"/>
              <a:t>;</a:t>
            </a:r>
          </a:p>
          <a:p>
            <a:pPr marL="0" indent="0">
              <a:buNone/>
            </a:pPr>
            <a:r>
              <a:rPr lang="en-US" altLang="zh-CN" dirty="0"/>
              <a:t>	</a:t>
            </a:r>
            <a:r>
              <a:rPr lang="zh-CN" altLang="en-US" dirty="0"/>
              <a:t>如果</a:t>
            </a:r>
            <a:r>
              <a:rPr lang="en-US" altLang="zh-CN" dirty="0"/>
              <a:t>A</a:t>
            </a:r>
            <a:r>
              <a:rPr lang="zh-CN" altLang="en-US" dirty="0"/>
              <a:t>为</a:t>
            </a:r>
            <a:r>
              <a:rPr lang="en-US" altLang="zh-CN" dirty="0"/>
              <a:t>0</a:t>
            </a:r>
            <a:r>
              <a:rPr lang="zh-CN" altLang="en-US" dirty="0"/>
              <a:t>，则输出 </a:t>
            </a:r>
            <a:r>
              <a:rPr lang="en-US" altLang="zh-CN" dirty="0"/>
              <a:t>A:</a:t>
            </a:r>
            <a:r>
              <a:rPr lang="zh-CN" altLang="en-US" dirty="0"/>
              <a:t>不是罪犯</a:t>
            </a:r>
            <a:br>
              <a:rPr lang="zh-CN" altLang="en-US" dirty="0"/>
            </a:br>
            <a:r>
              <a:rPr lang="en-US" altLang="zh-CN" dirty="0"/>
              <a:t>	</a:t>
            </a:r>
            <a:r>
              <a:rPr lang="zh-CN" altLang="en-US" dirty="0"/>
              <a:t>如果</a:t>
            </a:r>
            <a:r>
              <a:rPr lang="en-US" altLang="zh-CN" dirty="0"/>
              <a:t>A</a:t>
            </a:r>
            <a:r>
              <a:rPr lang="zh-CN" altLang="en-US" dirty="0"/>
              <a:t>为</a:t>
            </a:r>
            <a:r>
              <a:rPr lang="en-US" altLang="zh-CN" dirty="0"/>
              <a:t>1</a:t>
            </a:r>
            <a:r>
              <a:rPr lang="zh-CN" altLang="en-US" dirty="0"/>
              <a:t>，则输出 </a:t>
            </a:r>
            <a:r>
              <a:rPr lang="en-US" altLang="zh-CN" dirty="0"/>
              <a:t>A:</a:t>
            </a:r>
            <a:r>
              <a:rPr lang="zh-CN" altLang="en-US" dirty="0"/>
              <a:t>是罪犯</a:t>
            </a:r>
          </a:p>
        </p:txBody>
      </p:sp>
    </p:spTree>
    <p:extLst>
      <p:ext uri="{BB962C8B-B14F-4D97-AF65-F5344CB8AC3E}">
        <p14:creationId xmlns:p14="http://schemas.microsoft.com/office/powerpoint/2010/main" val="1127344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1ADE5D-43BC-49BE-8CA6-81ACEA2D3AC2}"/>
              </a:ext>
            </a:extLst>
          </p:cNvPr>
          <p:cNvSpPr>
            <a:spLocks noGrp="1"/>
          </p:cNvSpPr>
          <p:nvPr>
            <p:ph type="sldNum" sz="quarter" idx="12"/>
          </p:nvPr>
        </p:nvSpPr>
        <p:spPr/>
        <p:txBody>
          <a:bodyPr/>
          <a:lstStyle/>
          <a:p>
            <a:fld id="{4598DDAA-4BC0-47E6-98AA-032E6537915F}" type="slidenum">
              <a:rPr lang="zh-CN" altLang="en-US" smtClean="0"/>
              <a:pPr/>
              <a:t>71</a:t>
            </a:fld>
            <a:endParaRPr lang="en-US" altLang="zh-CN"/>
          </a:p>
        </p:txBody>
      </p:sp>
      <p:pic>
        <p:nvPicPr>
          <p:cNvPr id="5" name="Picture 4">
            <a:extLst>
              <a:ext uri="{FF2B5EF4-FFF2-40B4-BE49-F238E27FC236}">
                <a16:creationId xmlns:a16="http://schemas.microsoft.com/office/drawing/2014/main" id="{D84CA2C1-28B9-4095-9ACE-B048270A539C}"/>
              </a:ext>
            </a:extLst>
          </p:cNvPr>
          <p:cNvPicPr>
            <a:picLocks noChangeAspect="1"/>
          </p:cNvPicPr>
          <p:nvPr/>
        </p:nvPicPr>
        <p:blipFill>
          <a:blip r:embed="rId3"/>
          <a:stretch>
            <a:fillRect/>
          </a:stretch>
        </p:blipFill>
        <p:spPr>
          <a:xfrm>
            <a:off x="0" y="100173"/>
            <a:ext cx="9144000" cy="6657654"/>
          </a:xfrm>
          <a:prstGeom prst="rect">
            <a:avLst/>
          </a:prstGeom>
        </p:spPr>
      </p:pic>
    </p:spTree>
    <p:extLst>
      <p:ext uri="{BB962C8B-B14F-4D97-AF65-F5344CB8AC3E}">
        <p14:creationId xmlns:p14="http://schemas.microsoft.com/office/powerpoint/2010/main" val="7579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B4C4AE-93E6-49A4-B4A5-FF6C0E0C55E0}"/>
              </a:ext>
            </a:extLst>
          </p:cNvPr>
          <p:cNvSpPr>
            <a:spLocks noGrp="1"/>
          </p:cNvSpPr>
          <p:nvPr>
            <p:ph type="title"/>
          </p:nvPr>
        </p:nvSpPr>
        <p:spPr/>
        <p:txBody>
          <a:bodyPr/>
          <a:lstStyle/>
          <a:p>
            <a:r>
              <a:rPr lang="zh-CN" altLang="en-US" dirty="0"/>
              <a:t>课后练习</a:t>
            </a:r>
            <a:endParaRPr lang="en-US" dirty="0"/>
          </a:p>
        </p:txBody>
      </p:sp>
      <p:sp>
        <p:nvSpPr>
          <p:cNvPr id="4" name="Content Placeholder 3">
            <a:extLst>
              <a:ext uri="{FF2B5EF4-FFF2-40B4-BE49-F238E27FC236}">
                <a16:creationId xmlns:a16="http://schemas.microsoft.com/office/drawing/2014/main" id="{217FC4C7-3F77-4F07-86E8-9BE6C0E36758}"/>
              </a:ext>
            </a:extLst>
          </p:cNvPr>
          <p:cNvSpPr>
            <a:spLocks noGrp="1"/>
          </p:cNvSpPr>
          <p:nvPr>
            <p:ph idx="1"/>
          </p:nvPr>
        </p:nvSpPr>
        <p:spPr/>
        <p:txBody>
          <a:bodyPr/>
          <a:lstStyle/>
          <a:p>
            <a:r>
              <a:rPr lang="en-US" altLang="zh-CN" dirty="0"/>
              <a:t>YOJ 1019</a:t>
            </a:r>
            <a:r>
              <a:rPr lang="zh-CN" altLang="en-US" dirty="0"/>
              <a:t>、</a:t>
            </a:r>
            <a:r>
              <a:rPr lang="en-US" altLang="zh-CN" dirty="0"/>
              <a:t>1022</a:t>
            </a:r>
            <a:r>
              <a:rPr lang="zh-CN" altLang="en-US" dirty="0"/>
              <a:t>、</a:t>
            </a:r>
            <a:r>
              <a:rPr lang="en-US" altLang="zh-CN" dirty="0"/>
              <a:t>1023</a:t>
            </a:r>
            <a:r>
              <a:rPr lang="zh-CN" altLang="en-US" dirty="0"/>
              <a:t>、</a:t>
            </a:r>
            <a:r>
              <a:rPr lang="en-US" altLang="zh-CN" dirty="0"/>
              <a:t>1029</a:t>
            </a:r>
            <a:r>
              <a:rPr lang="zh-CN" altLang="en-US" dirty="0"/>
              <a:t>、</a:t>
            </a:r>
            <a:r>
              <a:rPr lang="en-US" altLang="zh-CN" dirty="0"/>
              <a:t>1031</a:t>
            </a:r>
            <a:endParaRPr lang="en-US" dirty="0"/>
          </a:p>
        </p:txBody>
      </p:sp>
      <p:sp>
        <p:nvSpPr>
          <p:cNvPr id="2" name="Slide Number Placeholder 1">
            <a:extLst>
              <a:ext uri="{FF2B5EF4-FFF2-40B4-BE49-F238E27FC236}">
                <a16:creationId xmlns:a16="http://schemas.microsoft.com/office/drawing/2014/main" id="{A024CF4F-E922-4346-8B5B-2586E8F3EF07}"/>
              </a:ext>
            </a:extLst>
          </p:cNvPr>
          <p:cNvSpPr>
            <a:spLocks noGrp="1"/>
          </p:cNvSpPr>
          <p:nvPr>
            <p:ph type="sldNum" sz="quarter" idx="12"/>
          </p:nvPr>
        </p:nvSpPr>
        <p:spPr/>
        <p:txBody>
          <a:bodyPr/>
          <a:lstStyle/>
          <a:p>
            <a:fld id="{62800EDE-010D-4A31-AB2B-52BB66DE7FC3}" type="slidenum">
              <a:rPr lang="zh-CN" altLang="en-US" smtClean="0"/>
              <a:pPr/>
              <a:t>72</a:t>
            </a:fld>
            <a:endParaRPr lang="en-US" altLang="zh-CN"/>
          </a:p>
        </p:txBody>
      </p:sp>
    </p:spTree>
    <p:extLst>
      <p:ext uri="{BB962C8B-B14F-4D97-AF65-F5344CB8AC3E}">
        <p14:creationId xmlns:p14="http://schemas.microsoft.com/office/powerpoint/2010/main" val="37959457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780F5-104D-4347-B63B-B2BD5B7374B7}"/>
              </a:ext>
            </a:extLst>
          </p:cNvPr>
          <p:cNvSpPr>
            <a:spLocks noGrp="1"/>
          </p:cNvSpPr>
          <p:nvPr>
            <p:ph type="title"/>
          </p:nvPr>
        </p:nvSpPr>
        <p:spPr/>
        <p:txBody>
          <a:bodyPr vert="horz" wrap="square" lIns="91440" tIns="45720" rIns="91440" bIns="45720" numCol="1" anchorCtr="0" compatLnSpc="1">
            <a:prstTxWarp prst="textNoShape">
              <a:avLst/>
            </a:prstTxWarp>
          </a:bodyPr>
          <a:lstStyle/>
          <a:p>
            <a:r>
              <a:rPr lang="zh-CN" altLang="en-US">
                <a:effectLst>
                  <a:outerShdw blurRad="38100" dist="38100" dir="2700000" algn="tl">
                    <a:srgbClr val="C0C0C0"/>
                  </a:outerShdw>
                </a:effectLst>
              </a:rPr>
              <a:t>编程思考题</a:t>
            </a:r>
            <a:endParaRPr lang="en-US" altLang="en-US">
              <a:effectLst>
                <a:outerShdw blurRad="38100" dist="38100" dir="2700000" algn="tl">
                  <a:srgbClr val="C0C0C0"/>
                </a:outerShdw>
              </a:effectLst>
              <a:ea typeface="华文中宋" panose="02010600040101010101" pitchFamily="2" charset="-122"/>
            </a:endParaRPr>
          </a:p>
        </p:txBody>
      </p:sp>
      <p:sp>
        <p:nvSpPr>
          <p:cNvPr id="53250" name="Content Placeholder 2">
            <a:extLst>
              <a:ext uri="{FF2B5EF4-FFF2-40B4-BE49-F238E27FC236}">
                <a16:creationId xmlns:a16="http://schemas.microsoft.com/office/drawing/2014/main" id="{842B3642-0C36-401E-B2CA-1E061531214F}"/>
              </a:ext>
            </a:extLst>
          </p:cNvPr>
          <p:cNvSpPr>
            <a:spLocks noGrp="1"/>
          </p:cNvSpPr>
          <p:nvPr>
            <p:ph idx="1"/>
          </p:nvPr>
        </p:nvSpPr>
        <p:spPr/>
        <p:txBody>
          <a:bodyPr/>
          <a:lstStyle/>
          <a:p>
            <a:r>
              <a:rPr lang="zh-CN" altLang="en-US" sz="2800" dirty="0"/>
              <a:t>假设有</a:t>
            </a:r>
            <a:r>
              <a:rPr lang="en-US" altLang="zh-CN" sz="2800" dirty="0"/>
              <a:t>8</a:t>
            </a:r>
            <a:r>
              <a:rPr lang="zh-CN" altLang="en-US" sz="2800" dirty="0"/>
              <a:t>间教室，容量分别为</a:t>
            </a:r>
            <a:r>
              <a:rPr lang="en-US" altLang="zh-CN" sz="2800" dirty="0"/>
              <a:t>C1</a:t>
            </a:r>
            <a:r>
              <a:rPr lang="zh-CN" altLang="en-US" sz="2800" dirty="0"/>
              <a:t> </a:t>
            </a:r>
            <a:r>
              <a:rPr lang="en-US" altLang="zh-CN" sz="2800" dirty="0"/>
              <a:t>–</a:t>
            </a:r>
            <a:r>
              <a:rPr lang="zh-CN" altLang="en-US" sz="2800" dirty="0"/>
              <a:t> </a:t>
            </a:r>
            <a:r>
              <a:rPr lang="en-US" altLang="zh-CN" sz="2800" dirty="0"/>
              <a:t>C8</a:t>
            </a:r>
            <a:r>
              <a:rPr lang="zh-CN" altLang="en-US" sz="2800" dirty="0"/>
              <a:t>。现考虑四个班级，人数分别为</a:t>
            </a:r>
            <a:r>
              <a:rPr lang="en-US" altLang="zh-CN" sz="2800" dirty="0"/>
              <a:t>N1</a:t>
            </a:r>
            <a:r>
              <a:rPr lang="zh-CN" altLang="en-US" sz="2800" dirty="0"/>
              <a:t> </a:t>
            </a:r>
            <a:r>
              <a:rPr lang="en-US" altLang="zh-CN" sz="2800" dirty="0"/>
              <a:t>–</a:t>
            </a:r>
            <a:r>
              <a:rPr lang="zh-CN" altLang="en-US" sz="2800" dirty="0"/>
              <a:t> </a:t>
            </a:r>
            <a:r>
              <a:rPr lang="en-US" altLang="zh-CN" sz="2800" dirty="0"/>
              <a:t>N4</a:t>
            </a:r>
            <a:r>
              <a:rPr lang="zh-CN" altLang="en-US" sz="2800" dirty="0"/>
              <a:t>。如果班级人数小于等于教室容量，就可以把教室分配给该班级，共有多少种可行的分配方案</a:t>
            </a:r>
            <a:endParaRPr lang="en-US" altLang="zh-CN" sz="2800" dirty="0"/>
          </a:p>
          <a:p>
            <a:endParaRPr lang="en-US" altLang="zh-CN" sz="2800" dirty="0"/>
          </a:p>
          <a:p>
            <a:r>
              <a:rPr lang="zh-CN" altLang="en-US" sz="2800" dirty="0"/>
              <a:t>编写一个程序，输出下面的内容</a:t>
            </a:r>
            <a:endParaRPr lang="en-US" altLang="zh-CN" sz="2800" dirty="0"/>
          </a:p>
          <a:p>
            <a:endParaRPr lang="en-US" altLang="zh-CN" sz="2800" dirty="0"/>
          </a:p>
          <a:p>
            <a:endParaRPr lang="en-US" altLang="zh-CN" sz="2800" dirty="0"/>
          </a:p>
          <a:p>
            <a:endParaRPr lang="en-US" altLang="zh-CN" sz="2800" dirty="0"/>
          </a:p>
          <a:p>
            <a:endParaRPr lang="en-US" altLang="en-US" sz="2800" dirty="0">
              <a:ea typeface="华文中宋" panose="02010600040101010101" pitchFamily="2" charset="-122"/>
            </a:endParaRPr>
          </a:p>
        </p:txBody>
      </p:sp>
      <p:sp>
        <p:nvSpPr>
          <p:cNvPr id="4" name="Footer Placeholder 3">
            <a:extLst>
              <a:ext uri="{FF2B5EF4-FFF2-40B4-BE49-F238E27FC236}">
                <a16:creationId xmlns:a16="http://schemas.microsoft.com/office/drawing/2014/main" id="{A56B386C-9FE8-4DDB-82C9-118A7541D327}"/>
              </a:ext>
            </a:extLst>
          </p:cNvPr>
          <p:cNvSpPr>
            <a:spLocks noGrp="1"/>
          </p:cNvSpPr>
          <p:nvPr>
            <p:ph type="ftr"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B4B1A0"/>
                </a:solidFill>
                <a:latin typeface="Gill Sans MT" panose="020B0502020104020203" pitchFamily="34" charset="0"/>
                <a:ea typeface="华文中宋" panose="02010600040101010101" pitchFamily="2" charset="-122"/>
              </a:rPr>
              <a:t>程序设计导论</a:t>
            </a:r>
          </a:p>
        </p:txBody>
      </p:sp>
      <p:sp>
        <p:nvSpPr>
          <p:cNvPr id="5" name="Slide Number Placeholder 4">
            <a:extLst>
              <a:ext uri="{FF2B5EF4-FFF2-40B4-BE49-F238E27FC236}">
                <a16:creationId xmlns:a16="http://schemas.microsoft.com/office/drawing/2014/main" id="{1444F31C-049B-4058-B046-EECC863F56F5}"/>
              </a:ext>
            </a:extLst>
          </p:cNvPr>
          <p:cNvSpPr>
            <a:spLocks noGrp="1"/>
          </p:cNvSpPr>
          <p:nvPr>
            <p:ph type="sldNum" sz="quarter" idx="12"/>
          </p:nvPr>
        </p:nvSpPr>
        <p:spPr/>
        <p:txBody>
          <a:bodyPr/>
          <a:lstStyle/>
          <a:p>
            <a:pPr>
              <a:defRPr/>
            </a:pPr>
            <a:fld id="{51146D78-DCD3-4536-AAA0-AA2EB28E16C7}" type="slidenum">
              <a:rPr lang="zh-CN" altLang="en-US" smtClean="0"/>
              <a:pPr>
                <a:defRPr/>
              </a:pPr>
              <a:t>73</a:t>
            </a:fld>
            <a:endParaRPr lang="en-US" altLang="zh-CN"/>
          </a:p>
        </p:txBody>
      </p:sp>
      <p:sp>
        <p:nvSpPr>
          <p:cNvPr id="53253" name="Rectangle 5">
            <a:extLst>
              <a:ext uri="{FF2B5EF4-FFF2-40B4-BE49-F238E27FC236}">
                <a16:creationId xmlns:a16="http://schemas.microsoft.com/office/drawing/2014/main" id="{3304E89A-61D2-40F0-BC19-964C750CC733}"/>
              </a:ext>
            </a:extLst>
          </p:cNvPr>
          <p:cNvSpPr>
            <a:spLocks noChangeArrowheads="1"/>
          </p:cNvSpPr>
          <p:nvPr/>
        </p:nvSpPr>
        <p:spPr bwMode="auto">
          <a:xfrm>
            <a:off x="3131840" y="4895406"/>
            <a:ext cx="345598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srgbClr val="770028"/>
                </a:solidFill>
                <a:latin typeface="CourierNewPSMT"/>
              </a:rPr>
              <a:t>     </a:t>
            </a:r>
            <a:r>
              <a:rPr lang="en-US" altLang="zh-CN" dirty="0">
                <a:solidFill>
                  <a:srgbClr val="770028"/>
                </a:solidFill>
                <a:latin typeface="CourierNewPSMT"/>
              </a:rPr>
              <a:t>A</a:t>
            </a:r>
            <a:r>
              <a:rPr lang="zh-CN" altLang="en-US" dirty="0">
                <a:solidFill>
                  <a:srgbClr val="770028"/>
                </a:solidFill>
                <a:latin typeface="CourierNewPSMT"/>
              </a:rPr>
              <a:t>     </a:t>
            </a:r>
            <a:endParaRPr lang="en-US" altLang="zh-CN" dirty="0">
              <a:solidFill>
                <a:srgbClr val="770028"/>
              </a:solidFill>
              <a:latin typeface="CourierNewPSMT"/>
            </a:endParaRPr>
          </a:p>
          <a:p>
            <a:r>
              <a:rPr lang="zh-CN" altLang="en-US" dirty="0">
                <a:solidFill>
                  <a:srgbClr val="770028"/>
                </a:solidFill>
                <a:latin typeface="CourierNewPSMT"/>
              </a:rPr>
              <a:t>    </a:t>
            </a:r>
            <a:r>
              <a:rPr lang="en-US" altLang="zh-CN" dirty="0">
                <a:solidFill>
                  <a:srgbClr val="770028"/>
                </a:solidFill>
                <a:latin typeface="CourierNewPSMT"/>
              </a:rPr>
              <a:t>ABA</a:t>
            </a:r>
          </a:p>
          <a:p>
            <a:r>
              <a:rPr lang="zh-CN" altLang="en-US" dirty="0">
                <a:solidFill>
                  <a:srgbClr val="770028"/>
                </a:solidFill>
                <a:latin typeface="CourierNewPSMT"/>
              </a:rPr>
              <a:t>   </a:t>
            </a:r>
            <a:r>
              <a:rPr lang="en-US" altLang="zh-CN" dirty="0">
                <a:solidFill>
                  <a:srgbClr val="770028"/>
                </a:solidFill>
                <a:latin typeface="CourierNewPSMT"/>
              </a:rPr>
              <a:t>ABCBA</a:t>
            </a:r>
          </a:p>
          <a:p>
            <a:r>
              <a:rPr lang="zh-CN" altLang="en-US" dirty="0">
                <a:solidFill>
                  <a:srgbClr val="770028"/>
                </a:solidFill>
                <a:latin typeface="CourierNewPSMT"/>
              </a:rPr>
              <a:t>  </a:t>
            </a:r>
            <a:r>
              <a:rPr lang="en-US" altLang="zh-CN" dirty="0">
                <a:solidFill>
                  <a:srgbClr val="770028"/>
                </a:solidFill>
                <a:latin typeface="CourierNewPSMT"/>
              </a:rPr>
              <a:t>ABCDCBA</a:t>
            </a:r>
          </a:p>
          <a:p>
            <a:r>
              <a:rPr lang="zh-CN" altLang="en-US" dirty="0">
                <a:solidFill>
                  <a:srgbClr val="770028"/>
                </a:solidFill>
                <a:latin typeface="CourierNewPSMT"/>
              </a:rPr>
              <a:t> </a:t>
            </a:r>
            <a:r>
              <a:rPr lang="en-US" altLang="zh-CN" dirty="0">
                <a:solidFill>
                  <a:srgbClr val="770028"/>
                </a:solidFill>
                <a:latin typeface="CourierNewPSMT"/>
              </a:rPr>
              <a:t>ABCDEDCBA</a:t>
            </a:r>
            <a:endParaRPr lang="en-US" altLang="en-US" dirty="0">
              <a:solidFill>
                <a:srgbClr val="770028"/>
              </a:solidFill>
              <a:latin typeface="CourierNewPSMT"/>
            </a:endParaRPr>
          </a:p>
        </p:txBody>
      </p:sp>
    </p:spTree>
    <p:extLst>
      <p:ext uri="{BB962C8B-B14F-4D97-AF65-F5344CB8AC3E}">
        <p14:creationId xmlns:p14="http://schemas.microsoft.com/office/powerpoint/2010/main" val="23998292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682A-8499-463B-BBEF-F8090517C278}"/>
              </a:ext>
            </a:extLst>
          </p:cNvPr>
          <p:cNvSpPr>
            <a:spLocks noGrp="1"/>
          </p:cNvSpPr>
          <p:nvPr>
            <p:ph type="title"/>
          </p:nvPr>
        </p:nvSpPr>
        <p:spPr/>
        <p:txBody>
          <a:bodyPr/>
          <a:lstStyle/>
          <a:p>
            <a:r>
              <a:rPr lang="zh-CN" altLang="en-US" dirty="0"/>
              <a:t>直到型循环</a:t>
            </a:r>
            <a:endParaRPr lang="en-US" dirty="0"/>
          </a:p>
        </p:txBody>
      </p:sp>
      <p:sp>
        <p:nvSpPr>
          <p:cNvPr id="4" name="Slide Number Placeholder 3">
            <a:extLst>
              <a:ext uri="{FF2B5EF4-FFF2-40B4-BE49-F238E27FC236}">
                <a16:creationId xmlns:a16="http://schemas.microsoft.com/office/drawing/2014/main" id="{D0883269-35A9-4345-A9AA-2A02A8BB39BB}"/>
              </a:ext>
            </a:extLst>
          </p:cNvPr>
          <p:cNvSpPr>
            <a:spLocks noGrp="1"/>
          </p:cNvSpPr>
          <p:nvPr>
            <p:ph type="sldNum" sz="quarter" idx="12"/>
          </p:nvPr>
        </p:nvSpPr>
        <p:spPr/>
        <p:txBody>
          <a:bodyPr/>
          <a:lstStyle/>
          <a:p>
            <a:fld id="{4598DDAA-4BC0-47E6-98AA-032E6537915F}" type="slidenum">
              <a:rPr lang="zh-CN" altLang="en-US" smtClean="0"/>
              <a:pPr/>
              <a:t>74</a:t>
            </a:fld>
            <a:endParaRPr lang="en-US" altLang="zh-CN"/>
          </a:p>
        </p:txBody>
      </p:sp>
      <p:sp>
        <p:nvSpPr>
          <p:cNvPr id="5" name="Rectangle 4">
            <a:extLst>
              <a:ext uri="{FF2B5EF4-FFF2-40B4-BE49-F238E27FC236}">
                <a16:creationId xmlns:a16="http://schemas.microsoft.com/office/drawing/2014/main" id="{78349AC5-B9B3-4B71-BBD5-6383F607E5CA}"/>
              </a:ext>
            </a:extLst>
          </p:cNvPr>
          <p:cNvSpPr txBox="1">
            <a:spLocks noChangeArrowheads="1"/>
          </p:cNvSpPr>
          <p:nvPr/>
        </p:nvSpPr>
        <p:spPr>
          <a:xfrm>
            <a:off x="1835696" y="1844824"/>
            <a:ext cx="5113338" cy="4187898"/>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32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楷体" panose="02010609060101010101" pitchFamily="49" charset="-122"/>
                <a:ea typeface="楷体" panose="02010609060101010101" pitchFamily="49" charset="-122"/>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Font typeface="Wingdings" pitchFamily="2" charset="2"/>
              <a:buNone/>
            </a:pPr>
            <a:r>
              <a:rPr lang="en-US" altLang="zh-CN" sz="4800" b="1" dirty="0"/>
              <a:t>do</a:t>
            </a:r>
          </a:p>
          <a:p>
            <a:pPr>
              <a:buFont typeface="Wingdings" pitchFamily="2" charset="2"/>
              <a:buNone/>
            </a:pPr>
            <a:r>
              <a:rPr lang="en-US" altLang="zh-CN" sz="4800" b="1" dirty="0"/>
              <a:t>{</a:t>
            </a:r>
          </a:p>
          <a:p>
            <a:pPr>
              <a:buFont typeface="Wingdings" pitchFamily="2" charset="2"/>
              <a:buNone/>
            </a:pPr>
            <a:r>
              <a:rPr lang="en-US" altLang="zh-CN" sz="4800" b="1" dirty="0"/>
              <a:t>		</a:t>
            </a:r>
            <a:r>
              <a:rPr lang="zh-CN" altLang="en-US" sz="4800" b="1" dirty="0"/>
              <a:t>循环体语句块</a:t>
            </a:r>
            <a:r>
              <a:rPr lang="en-US" altLang="zh-CN" sz="4800" b="1" dirty="0"/>
              <a:t>;</a:t>
            </a:r>
          </a:p>
          <a:p>
            <a:pPr>
              <a:buFont typeface="Wingdings" pitchFamily="2" charset="2"/>
              <a:buNone/>
            </a:pPr>
            <a:r>
              <a:rPr lang="zh-CN" altLang="en-US" sz="4800" b="1" dirty="0"/>
              <a:t>}</a:t>
            </a:r>
          </a:p>
          <a:p>
            <a:pPr>
              <a:buFont typeface="Wingdings" pitchFamily="2" charset="2"/>
              <a:buNone/>
            </a:pPr>
            <a:r>
              <a:rPr lang="en-US" altLang="zh-CN" sz="4800" b="1" dirty="0"/>
              <a:t>while ( </a:t>
            </a:r>
            <a:r>
              <a:rPr lang="zh-CN" altLang="en-US" sz="4800" b="1" dirty="0"/>
              <a:t>表达式 )</a:t>
            </a:r>
          </a:p>
        </p:txBody>
      </p:sp>
    </p:spTree>
    <p:extLst>
      <p:ext uri="{BB962C8B-B14F-4D97-AF65-F5344CB8AC3E}">
        <p14:creationId xmlns:p14="http://schemas.microsoft.com/office/powerpoint/2010/main" val="12962026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4F8927"/>
        </a:solidFill>
        <a:effectLst/>
      </p:bgPr>
    </p:bg>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335BFCE4-94EA-4931-96F7-5333710671B4}"/>
              </a:ext>
            </a:extLst>
          </p:cNvPr>
          <p:cNvSpPr>
            <a:spLocks noGrp="1"/>
          </p:cNvSpPr>
          <p:nvPr>
            <p:ph type="sldNum" sz="quarter" idx="12"/>
          </p:nvPr>
        </p:nvSpPr>
        <p:spPr/>
        <p:txBody>
          <a:bodyPr/>
          <a:lstStyle/>
          <a:p>
            <a:fld id="{301580E6-235E-4542-B6EE-1B4C0CBF61F8}" type="slidenum">
              <a:rPr lang="zh-CN" altLang="en-US"/>
              <a:pPr/>
              <a:t>75</a:t>
            </a:fld>
            <a:endParaRPr lang="en-US" altLang="zh-CN"/>
          </a:p>
        </p:txBody>
      </p:sp>
      <p:sp>
        <p:nvSpPr>
          <p:cNvPr id="564226" name="Text Box 2">
            <a:extLst>
              <a:ext uri="{FF2B5EF4-FFF2-40B4-BE49-F238E27FC236}">
                <a16:creationId xmlns:a16="http://schemas.microsoft.com/office/drawing/2014/main" id="{4169AB0A-B180-4707-BDDB-778AD5DB8CFB}"/>
              </a:ext>
            </a:extLst>
          </p:cNvPr>
          <p:cNvSpPr txBox="1">
            <a:spLocks noChangeArrowheads="1"/>
          </p:cNvSpPr>
          <p:nvPr/>
        </p:nvSpPr>
        <p:spPr bwMode="auto">
          <a:xfrm>
            <a:off x="395536" y="259185"/>
            <a:ext cx="4392612" cy="535531"/>
          </a:xfrm>
          <a:prstGeom prst="rect">
            <a:avLst/>
          </a:prstGeom>
          <a:noFill/>
          <a:ln>
            <a:noFill/>
          </a:ln>
          <a:effectLs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buClr>
                <a:schemeClr val="tx2"/>
              </a:buClr>
              <a:buSzPct val="75000"/>
              <a:buFont typeface="Wingdings" panose="05000000000000000000" pitchFamily="2" charset="2"/>
              <a:buNone/>
            </a:pPr>
            <a:r>
              <a:rPr kumimoji="1" lang="zh-CN" altLang="en-US" sz="3200" b="1" dirty="0">
                <a:solidFill>
                  <a:schemeClr val="bg1"/>
                </a:solidFill>
                <a:latin typeface="黑体" panose="02010609060101010101" pitchFamily="49" charset="-122"/>
                <a:ea typeface="黑体" panose="02010609060101010101" pitchFamily="49" charset="-122"/>
              </a:rPr>
              <a:t>直到型循环框图如下：</a:t>
            </a:r>
          </a:p>
        </p:txBody>
      </p:sp>
      <p:sp>
        <p:nvSpPr>
          <p:cNvPr id="564227" name="Text Box 3">
            <a:extLst>
              <a:ext uri="{FF2B5EF4-FFF2-40B4-BE49-F238E27FC236}">
                <a16:creationId xmlns:a16="http://schemas.microsoft.com/office/drawing/2014/main" id="{51CBAB56-BB7C-43C7-BB85-B3970298C7F8}"/>
              </a:ext>
            </a:extLst>
          </p:cNvPr>
          <p:cNvSpPr txBox="1">
            <a:spLocks noChangeArrowheads="1"/>
          </p:cNvSpPr>
          <p:nvPr/>
        </p:nvSpPr>
        <p:spPr bwMode="auto">
          <a:xfrm>
            <a:off x="533400" y="5715000"/>
            <a:ext cx="6781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kumimoji="1" lang="zh-CN" altLang="en-US" sz="2600" b="1">
              <a:latin typeface="Times New Roman" panose="02020603050405020304" pitchFamily="18" charset="0"/>
              <a:ea typeface="隶书" panose="02010509060101010101" pitchFamily="49" charset="-122"/>
            </a:endParaRPr>
          </a:p>
        </p:txBody>
      </p:sp>
      <p:sp>
        <p:nvSpPr>
          <p:cNvPr id="564228" name="Text Box 4">
            <a:extLst>
              <a:ext uri="{FF2B5EF4-FFF2-40B4-BE49-F238E27FC236}">
                <a16:creationId xmlns:a16="http://schemas.microsoft.com/office/drawing/2014/main" id="{5E377981-819F-43DE-93E9-5979509313CB}"/>
              </a:ext>
            </a:extLst>
          </p:cNvPr>
          <p:cNvSpPr txBox="1">
            <a:spLocks noChangeArrowheads="1"/>
          </p:cNvSpPr>
          <p:nvPr/>
        </p:nvSpPr>
        <p:spPr bwMode="auto">
          <a:xfrm>
            <a:off x="533400" y="5486400"/>
            <a:ext cx="7999413"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dirty="0">
                <a:solidFill>
                  <a:schemeClr val="bg1"/>
                </a:solidFill>
                <a:latin typeface="Times New Roman" panose="02020603050405020304" pitchFamily="18" charset="0"/>
                <a:ea typeface="黑体" panose="02010609060101010101" pitchFamily="49" charset="-122"/>
              </a:rPr>
              <a:t>直到表达式为假 </a:t>
            </a:r>
            <a:r>
              <a:rPr kumimoji="1" lang="zh-CN" altLang="en-US" sz="2800" b="1" dirty="0">
                <a:latin typeface="Times New Roman" panose="02020603050405020304" pitchFamily="18" charset="0"/>
                <a:ea typeface="黑体" panose="02010609060101010101" pitchFamily="49" charset="-122"/>
              </a:rPr>
              <a:t>时才退出循环，所以循环体至少执行一次。</a:t>
            </a:r>
          </a:p>
        </p:txBody>
      </p:sp>
      <p:graphicFrame>
        <p:nvGraphicFramePr>
          <p:cNvPr id="564229" name="Object 5">
            <a:extLst>
              <a:ext uri="{FF2B5EF4-FFF2-40B4-BE49-F238E27FC236}">
                <a16:creationId xmlns:a16="http://schemas.microsoft.com/office/drawing/2014/main" id="{546FCBBE-BF0D-4654-B972-3A05D6481469}"/>
              </a:ext>
            </a:extLst>
          </p:cNvPr>
          <p:cNvGraphicFramePr>
            <a:graphicFrameLocks noChangeAspect="1"/>
          </p:cNvGraphicFramePr>
          <p:nvPr/>
        </p:nvGraphicFramePr>
        <p:xfrm>
          <a:off x="550863" y="1143000"/>
          <a:ext cx="3563937" cy="4267200"/>
        </p:xfrm>
        <a:graphic>
          <a:graphicData uri="http://schemas.openxmlformats.org/presentationml/2006/ole">
            <mc:AlternateContent xmlns:mc="http://schemas.openxmlformats.org/markup-compatibility/2006">
              <mc:Choice xmlns:v="urn:schemas-microsoft-com:vml" Requires="v">
                <p:oleObj spid="_x0000_s19514" name="Picture2" r:id="rId4" imgW="1581120" imgH="2333520" progId="Word.Picture.8">
                  <p:embed/>
                </p:oleObj>
              </mc:Choice>
              <mc:Fallback>
                <p:oleObj name="Picture2" r:id="rId4" imgW="1581120" imgH="2333520" progId="Word.Picture.8">
                  <p:embed/>
                  <p:pic>
                    <p:nvPicPr>
                      <p:cNvPr id="564229" name="Object 5">
                        <a:extLst>
                          <a:ext uri="{FF2B5EF4-FFF2-40B4-BE49-F238E27FC236}">
                            <a16:creationId xmlns:a16="http://schemas.microsoft.com/office/drawing/2014/main" id="{546FCBBE-BF0D-4654-B972-3A05D64814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3" y="1143000"/>
                        <a:ext cx="3563937"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30" name="Object 6">
            <a:extLst>
              <a:ext uri="{FF2B5EF4-FFF2-40B4-BE49-F238E27FC236}">
                <a16:creationId xmlns:a16="http://schemas.microsoft.com/office/drawing/2014/main" id="{1F1D9EA3-3880-455D-A2B3-28A91476684A}"/>
              </a:ext>
            </a:extLst>
          </p:cNvPr>
          <p:cNvGraphicFramePr>
            <a:graphicFrameLocks noChangeAspect="1"/>
          </p:cNvGraphicFramePr>
          <p:nvPr/>
        </p:nvGraphicFramePr>
        <p:xfrm>
          <a:off x="4953000" y="2341563"/>
          <a:ext cx="3209925" cy="2001837"/>
        </p:xfrm>
        <a:graphic>
          <a:graphicData uri="http://schemas.openxmlformats.org/presentationml/2006/ole">
            <mc:AlternateContent xmlns:mc="http://schemas.openxmlformats.org/markup-compatibility/2006">
              <mc:Choice xmlns:v="urn:schemas-microsoft-com:vml" Requires="v">
                <p:oleObj spid="_x0000_s19515" name="Picture2" r:id="rId6" imgW="1847880" imgH="1152360" progId="Word.Picture.8">
                  <p:embed/>
                </p:oleObj>
              </mc:Choice>
              <mc:Fallback>
                <p:oleObj name="Picture2" r:id="rId6" imgW="1847880" imgH="1152360" progId="Word.Picture.8">
                  <p:embed/>
                  <p:pic>
                    <p:nvPicPr>
                      <p:cNvPr id="564230" name="Object 6">
                        <a:extLst>
                          <a:ext uri="{FF2B5EF4-FFF2-40B4-BE49-F238E27FC236}">
                            <a16:creationId xmlns:a16="http://schemas.microsoft.com/office/drawing/2014/main" id="{1F1D9EA3-3880-455D-A2B3-28A9147668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2341563"/>
                        <a:ext cx="3209925" cy="200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273212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7">
            <a:extLst>
              <a:ext uri="{FF2B5EF4-FFF2-40B4-BE49-F238E27FC236}">
                <a16:creationId xmlns:a16="http://schemas.microsoft.com/office/drawing/2014/main" id="{16352D33-B82B-4C02-9534-16D1E250ED11}"/>
              </a:ext>
            </a:extLst>
          </p:cNvPr>
          <p:cNvSpPr>
            <a:spLocks noGrp="1"/>
          </p:cNvSpPr>
          <p:nvPr>
            <p:ph type="sldNum" sz="quarter" idx="12"/>
          </p:nvPr>
        </p:nvSpPr>
        <p:spPr/>
        <p:txBody>
          <a:bodyPr/>
          <a:lstStyle/>
          <a:p>
            <a:fld id="{7EDAE805-A13B-41F7-A579-C0F18AF5035B}" type="slidenum">
              <a:rPr lang="zh-CN" altLang="en-US"/>
              <a:pPr/>
              <a:t>76</a:t>
            </a:fld>
            <a:endParaRPr lang="en-US" altLang="zh-CN"/>
          </a:p>
        </p:txBody>
      </p:sp>
      <p:sp>
        <p:nvSpPr>
          <p:cNvPr id="618498" name="Rectangle 2">
            <a:extLst>
              <a:ext uri="{FF2B5EF4-FFF2-40B4-BE49-F238E27FC236}">
                <a16:creationId xmlns:a16="http://schemas.microsoft.com/office/drawing/2014/main" id="{1921540E-7944-412F-A9ED-BF3AACFA9C95}"/>
              </a:ext>
            </a:extLst>
          </p:cNvPr>
          <p:cNvSpPr>
            <a:spLocks noGrp="1" noChangeArrowheads="1"/>
          </p:cNvSpPr>
          <p:nvPr>
            <p:ph type="title"/>
          </p:nvPr>
        </p:nvSpPr>
        <p:spPr/>
        <p:txBody>
          <a:bodyPr/>
          <a:lstStyle/>
          <a:p>
            <a:r>
              <a:rPr lang="zh-CN" altLang="en-US" dirty="0"/>
              <a:t>举例：求</a:t>
            </a:r>
            <a:r>
              <a:rPr kumimoji="1" lang="en-US" altLang="zh-CN" b="1" dirty="0"/>
              <a:t>π</a:t>
            </a:r>
            <a:r>
              <a:rPr kumimoji="1" lang="zh-CN" altLang="en-US" b="1" dirty="0"/>
              <a:t>的近似值</a:t>
            </a:r>
          </a:p>
        </p:txBody>
      </p:sp>
      <mc:AlternateContent xmlns:mc="http://schemas.openxmlformats.org/markup-compatibility/2006" xmlns:a14="http://schemas.microsoft.com/office/drawing/2010/main">
        <mc:Choice Requires="a14">
          <p:sp>
            <p:nvSpPr>
              <p:cNvPr id="618499" name="Rectangle 3">
                <a:extLst>
                  <a:ext uri="{FF2B5EF4-FFF2-40B4-BE49-F238E27FC236}">
                    <a16:creationId xmlns:a16="http://schemas.microsoft.com/office/drawing/2014/main" id="{A434FC0F-76B5-4570-9CEA-F0A5C9AFA63E}"/>
                  </a:ext>
                </a:extLst>
              </p:cNvPr>
              <p:cNvSpPr>
                <a:spLocks noGrp="1" noChangeArrowheads="1"/>
              </p:cNvSpPr>
              <p:nvPr>
                <p:ph type="body" sz="half" idx="1"/>
              </p:nvPr>
            </p:nvSpPr>
            <p:spPr>
              <a:xfrm>
                <a:off x="457200" y="1600200"/>
                <a:ext cx="8229600" cy="5257800"/>
              </a:xfrm>
            </p:spPr>
            <p:txBody>
              <a:bodyPr>
                <a:normAutofit/>
              </a:bodyPr>
              <a:lstStyle/>
              <a:p>
                <a:pPr>
                  <a:lnSpc>
                    <a:spcPct val="90000"/>
                  </a:lnSpc>
                </a:pPr>
                <a:r>
                  <a:rPr lang="zh-CN" altLang="en-US" sz="2800" b="1" dirty="0"/>
                  <a:t>求</a:t>
                </a:r>
                <a:r>
                  <a:rPr kumimoji="1" lang="en-US" altLang="zh-CN" sz="2800" b="1" dirty="0"/>
                  <a:t>π</a:t>
                </a:r>
                <a:r>
                  <a:rPr kumimoji="1" lang="zh-CN" altLang="en-US" sz="2800" b="1" dirty="0"/>
                  <a:t>的近似值的公式为：</a:t>
                </a:r>
                <a:endParaRPr kumimoji="1" lang="en-US" altLang="zh-CN" sz="2800" b="1" dirty="0"/>
              </a:p>
              <a:p>
                <a:pPr marL="0" indent="0">
                  <a:lnSpc>
                    <a:spcPct val="90000"/>
                  </a:lnSpc>
                  <a:buNone/>
                </a:pPr>
                <a14:m>
                  <m:oMathPara xmlns:m="http://schemas.openxmlformats.org/officeDocument/2006/math">
                    <m:oMathParaPr>
                      <m:jc m:val="centerGroup"/>
                    </m:oMathParaPr>
                    <m:oMath xmlns:m="http://schemas.openxmlformats.org/officeDocument/2006/math">
                      <m:r>
                        <a:rPr kumimoji="1" lang="zh-CN" altLang="en-US" sz="2800" b="1" i="1" smtClean="0">
                          <a:latin typeface="Cambria Math" panose="02040503050406030204" pitchFamily="18" charset="0"/>
                        </a:rPr>
                        <m:t>𝝅</m:t>
                      </m:r>
                      <m:r>
                        <a:rPr kumimoji="1" lang="zh-CN" altLang="en-US" sz="2800" b="1" i="1" smtClean="0">
                          <a:latin typeface="Cambria Math" panose="02040503050406030204" pitchFamily="18" charset="0"/>
                        </a:rPr>
                        <m:t>≈</m:t>
                      </m:r>
                      <m:r>
                        <a:rPr kumimoji="1" lang="en-US" altLang="zh-CN" sz="2800" b="1" i="1" smtClean="0">
                          <a:latin typeface="Cambria Math" panose="02040503050406030204" pitchFamily="18" charset="0"/>
                        </a:rPr>
                        <m:t>𝟒</m:t>
                      </m:r>
                      <m:r>
                        <a:rPr kumimoji="1" lang="en-US" altLang="zh-CN" sz="2800" b="1" i="1" smtClean="0">
                          <a:latin typeface="Cambria Math" panose="02040503050406030204" pitchFamily="18" charset="0"/>
                          <a:ea typeface="Cambria Math" panose="02040503050406030204" pitchFamily="18" charset="0"/>
                        </a:rPr>
                        <m:t>×(</m:t>
                      </m:r>
                      <m:r>
                        <a:rPr kumimoji="1" lang="en-US" altLang="zh-CN" sz="2800" b="1" i="1" smtClean="0">
                          <a:latin typeface="Cambria Math" panose="02040503050406030204" pitchFamily="18" charset="0"/>
                          <a:ea typeface="Cambria Math" panose="02040503050406030204" pitchFamily="18" charset="0"/>
                        </a:rPr>
                        <m:t>𝟏</m:t>
                      </m:r>
                      <m:r>
                        <a:rPr kumimoji="1" lang="en-US" altLang="zh-CN" sz="2800" b="1" i="1" smtClean="0">
                          <a:latin typeface="Cambria Math" panose="02040503050406030204" pitchFamily="18" charset="0"/>
                          <a:ea typeface="Cambria Math" panose="02040503050406030204" pitchFamily="18" charset="0"/>
                        </a:rPr>
                        <m:t>−</m:t>
                      </m:r>
                      <m:f>
                        <m:fPr>
                          <m:ctrlPr>
                            <a:rPr kumimoji="1" lang="en-US" altLang="zh-CN" sz="2800" b="1" i="1" smtClean="0">
                              <a:latin typeface="Cambria Math" panose="02040503050406030204" pitchFamily="18" charset="0"/>
                              <a:ea typeface="Cambria Math" panose="02040503050406030204" pitchFamily="18" charset="0"/>
                            </a:rPr>
                          </m:ctrlPr>
                        </m:fPr>
                        <m:num>
                          <m:r>
                            <a:rPr kumimoji="1" lang="en-US" altLang="zh-CN" sz="2800" b="1" i="1" smtClean="0">
                              <a:latin typeface="Cambria Math" panose="02040503050406030204" pitchFamily="18" charset="0"/>
                              <a:ea typeface="Cambria Math" panose="02040503050406030204" pitchFamily="18" charset="0"/>
                            </a:rPr>
                            <m:t>𝟏</m:t>
                          </m:r>
                        </m:num>
                        <m:den>
                          <m:r>
                            <a:rPr kumimoji="1" lang="en-US" altLang="zh-CN" sz="2800" b="1" i="1" smtClean="0">
                              <a:latin typeface="Cambria Math" panose="02040503050406030204" pitchFamily="18" charset="0"/>
                              <a:ea typeface="Cambria Math" panose="02040503050406030204" pitchFamily="18" charset="0"/>
                            </a:rPr>
                            <m:t>𝟑</m:t>
                          </m:r>
                        </m:den>
                      </m:f>
                      <m:r>
                        <a:rPr kumimoji="1" lang="en-US" altLang="zh-CN" sz="2800" b="1" i="1" smtClean="0">
                          <a:latin typeface="Cambria Math" panose="02040503050406030204" pitchFamily="18" charset="0"/>
                          <a:ea typeface="Cambria Math" panose="02040503050406030204" pitchFamily="18" charset="0"/>
                        </a:rPr>
                        <m:t>+</m:t>
                      </m:r>
                      <m:f>
                        <m:fPr>
                          <m:ctrlPr>
                            <a:rPr kumimoji="1" lang="en-US" altLang="zh-CN" sz="2800" b="1" i="1" smtClean="0">
                              <a:latin typeface="Cambria Math" panose="02040503050406030204" pitchFamily="18" charset="0"/>
                              <a:ea typeface="Cambria Math" panose="02040503050406030204" pitchFamily="18" charset="0"/>
                            </a:rPr>
                          </m:ctrlPr>
                        </m:fPr>
                        <m:num>
                          <m:r>
                            <a:rPr kumimoji="1" lang="en-US" altLang="zh-CN" sz="2800" b="1" i="1" smtClean="0">
                              <a:latin typeface="Cambria Math" panose="02040503050406030204" pitchFamily="18" charset="0"/>
                              <a:ea typeface="Cambria Math" panose="02040503050406030204" pitchFamily="18" charset="0"/>
                            </a:rPr>
                            <m:t>𝟏</m:t>
                          </m:r>
                        </m:num>
                        <m:den>
                          <m:r>
                            <a:rPr kumimoji="1" lang="en-US" altLang="zh-CN" sz="2800" b="1" i="1" smtClean="0">
                              <a:latin typeface="Cambria Math" panose="02040503050406030204" pitchFamily="18" charset="0"/>
                              <a:ea typeface="Cambria Math" panose="02040503050406030204" pitchFamily="18" charset="0"/>
                            </a:rPr>
                            <m:t>𝟓</m:t>
                          </m:r>
                        </m:den>
                      </m:f>
                      <m:r>
                        <a:rPr kumimoji="1" lang="en-US" altLang="zh-CN" sz="2800" b="1" i="1" smtClean="0">
                          <a:latin typeface="Cambria Math" panose="02040503050406030204" pitchFamily="18" charset="0"/>
                          <a:ea typeface="Cambria Math" panose="02040503050406030204" pitchFamily="18" charset="0"/>
                        </a:rPr>
                        <m:t>−</m:t>
                      </m:r>
                      <m:f>
                        <m:fPr>
                          <m:ctrlPr>
                            <a:rPr kumimoji="1" lang="en-US" altLang="zh-CN" sz="2800" b="1" i="1">
                              <a:latin typeface="Cambria Math" panose="02040503050406030204" pitchFamily="18" charset="0"/>
                              <a:ea typeface="Cambria Math" panose="02040503050406030204" pitchFamily="18" charset="0"/>
                            </a:rPr>
                          </m:ctrlPr>
                        </m:fPr>
                        <m:num>
                          <m:r>
                            <a:rPr kumimoji="1" lang="en-US" altLang="zh-CN" sz="2800" b="1" i="1" smtClean="0">
                              <a:latin typeface="Cambria Math" panose="02040503050406030204" pitchFamily="18" charset="0"/>
                              <a:ea typeface="Cambria Math" panose="02040503050406030204" pitchFamily="18" charset="0"/>
                            </a:rPr>
                            <m:t>𝟏</m:t>
                          </m:r>
                        </m:num>
                        <m:den>
                          <m:r>
                            <a:rPr kumimoji="1" lang="en-US" altLang="zh-CN" sz="2800" b="1" i="1" smtClean="0">
                              <a:latin typeface="Cambria Math" panose="02040503050406030204" pitchFamily="18" charset="0"/>
                              <a:ea typeface="Cambria Math" panose="02040503050406030204" pitchFamily="18" charset="0"/>
                            </a:rPr>
                            <m:t>𝟕</m:t>
                          </m:r>
                        </m:den>
                      </m:f>
                      <m:r>
                        <a:rPr kumimoji="1" lang="en-US" altLang="zh-CN" sz="2800" b="1" i="1" smtClean="0">
                          <a:latin typeface="Cambria Math" panose="02040503050406030204" pitchFamily="18" charset="0"/>
                          <a:ea typeface="Cambria Math" panose="02040503050406030204" pitchFamily="18" charset="0"/>
                        </a:rPr>
                        <m:t>+…)</m:t>
                      </m:r>
                    </m:oMath>
                  </m:oMathPara>
                </a14:m>
                <a:endParaRPr kumimoji="1" lang="zh-CN" altLang="en-US" sz="2800" b="1" dirty="0"/>
              </a:p>
              <a:p>
                <a:pPr>
                  <a:lnSpc>
                    <a:spcPct val="90000"/>
                  </a:lnSpc>
                </a:pPr>
                <a:endParaRPr kumimoji="1" lang="zh-CN" altLang="en-US" sz="2800" b="1" dirty="0"/>
              </a:p>
              <a:p>
                <a:pPr>
                  <a:buNone/>
                </a:pPr>
                <a:r>
                  <a:rPr kumimoji="1" lang="zh-CN" altLang="en-US" sz="2800" dirty="0"/>
                  <a:t>令</a:t>
                </a:r>
                <a14:m>
                  <m:oMath xmlns:m="http://schemas.openxmlformats.org/officeDocument/2006/math">
                    <m:r>
                      <m:rPr>
                        <m:sty m:val="p"/>
                      </m:rPr>
                      <a:rPr kumimoji="1" lang="en-US" altLang="zh-CN" sz="2800" b="0" i="0" smtClean="0">
                        <a:latin typeface="Cambria Math" panose="02040503050406030204" pitchFamily="18" charset="0"/>
                        <a:ea typeface="Cambria Math" panose="02040503050406030204" pitchFamily="18" charset="0"/>
                      </a:rPr>
                      <m:t>c</m:t>
                    </m:r>
                    <m:r>
                      <a:rPr kumimoji="1" lang="en-US" altLang="zh-CN" sz="2800" b="0" i="0" smtClean="0">
                        <a:latin typeface="Cambria Math" panose="02040503050406030204" pitchFamily="18" charset="0"/>
                        <a:ea typeface="Cambria Math" panose="02040503050406030204" pitchFamily="18" charset="0"/>
                      </a:rPr>
                      <m:t>=</m:t>
                    </m:r>
                    <m:f>
                      <m:fPr>
                        <m:ctrlPr>
                          <a:rPr kumimoji="1" lang="en-US" altLang="zh-CN" sz="2800" i="1">
                            <a:latin typeface="Cambria Math" panose="02040503050406030204" pitchFamily="18" charset="0"/>
                            <a:ea typeface="Cambria Math" panose="02040503050406030204" pitchFamily="18" charset="0"/>
                          </a:rPr>
                        </m:ctrlPr>
                      </m:fPr>
                      <m:num>
                        <m:r>
                          <a:rPr kumimoji="1" lang="en-US" altLang="zh-CN" sz="2800" b="0" i="1" smtClean="0">
                            <a:latin typeface="Cambria Math" panose="02040503050406030204" pitchFamily="18" charset="0"/>
                            <a:ea typeface="Cambria Math" panose="02040503050406030204" pitchFamily="18" charset="0"/>
                          </a:rPr>
                          <m:t>𝑏</m:t>
                        </m:r>
                      </m:num>
                      <m:den>
                        <m:r>
                          <a:rPr kumimoji="1" lang="en-US" altLang="zh-CN" sz="2800" b="0" i="1" smtClean="0">
                            <a:latin typeface="Cambria Math" panose="02040503050406030204" pitchFamily="18" charset="0"/>
                            <a:ea typeface="Cambria Math" panose="02040503050406030204" pitchFamily="18" charset="0"/>
                          </a:rPr>
                          <m:t>𝑎</m:t>
                        </m:r>
                      </m:den>
                    </m:f>
                    <m:r>
                      <a:rPr kumimoji="1" lang="en-US" altLang="zh-CN" sz="2800" b="0" i="1">
                        <a:latin typeface="Cambria Math" panose="02040503050406030204" pitchFamily="18" charset="0"/>
                        <a:ea typeface="Cambria Math" panose="02040503050406030204" pitchFamily="18" charset="0"/>
                      </a:rPr>
                      <m:t> </m:t>
                    </m:r>
                  </m:oMath>
                </a14:m>
                <a:r>
                  <a:rPr kumimoji="1" lang="zh-CN" altLang="en-US" sz="2800" dirty="0"/>
                  <a:t>表示括号中的每个项</a:t>
                </a:r>
              </a:p>
              <a:p>
                <a:pPr>
                  <a:buNone/>
                </a:pPr>
                <a:endParaRPr kumimoji="1" lang="zh-CN" altLang="en-US" sz="2800" dirty="0"/>
              </a:p>
              <a:p>
                <a:pPr>
                  <a:lnSpc>
                    <a:spcPct val="90000"/>
                  </a:lnSpc>
                  <a:buFont typeface="Wingdings" panose="05000000000000000000" pitchFamily="2" charset="2"/>
                  <a:buNone/>
                </a:pPr>
                <a:endParaRPr kumimoji="1" lang="en-US" altLang="zh-CN" sz="2800" dirty="0"/>
              </a:p>
              <a:p>
                <a:pPr>
                  <a:lnSpc>
                    <a:spcPct val="90000"/>
                  </a:lnSpc>
                  <a:buFont typeface="Wingdings" panose="05000000000000000000" pitchFamily="2" charset="2"/>
                  <a:buNone/>
                </a:pPr>
                <a:r>
                  <a:rPr kumimoji="1" lang="zh-CN" altLang="en-US" sz="2800" dirty="0"/>
                  <a:t>	当最后一项的绝对值小于等于</a:t>
                </a:r>
                <a14:m>
                  <m:oMath xmlns:m="http://schemas.openxmlformats.org/officeDocument/2006/math">
                    <m:sSup>
                      <m:sSupPr>
                        <m:ctrlPr>
                          <a:rPr kumimoji="1" lang="en-US" altLang="zh-CN" sz="2800" i="1" smtClean="0">
                            <a:latin typeface="Cambria Math" panose="02040503050406030204" pitchFamily="18" charset="0"/>
                          </a:rPr>
                        </m:ctrlPr>
                      </m:sSupPr>
                      <m:e>
                        <m:r>
                          <a:rPr kumimoji="1" lang="en-US" altLang="zh-CN" sz="2800" b="0" i="1" smtClean="0">
                            <a:latin typeface="Cambria Math" panose="02040503050406030204" pitchFamily="18" charset="0"/>
                          </a:rPr>
                          <m:t>10</m:t>
                        </m:r>
                      </m:e>
                      <m:sup>
                        <m:r>
                          <a:rPr kumimoji="1" lang="en-US" altLang="zh-CN" sz="2800" b="0" i="1" smtClean="0">
                            <a:latin typeface="Cambria Math" panose="02040503050406030204" pitchFamily="18" charset="0"/>
                          </a:rPr>
                          <m:t>−6</m:t>
                        </m:r>
                      </m:sup>
                    </m:sSup>
                    <m:r>
                      <a:rPr kumimoji="1" lang="zh-CN" altLang="en-US" sz="2800" b="0" i="1">
                        <a:latin typeface="Cambria Math" panose="02040503050406030204" pitchFamily="18" charset="0"/>
                      </a:rPr>
                      <m:t>时</m:t>
                    </m:r>
                  </m:oMath>
                </a14:m>
                <a:r>
                  <a:rPr kumimoji="1" lang="zh-CN" altLang="en-US" sz="2800" dirty="0"/>
                  <a:t>，忽略掉以后的项</a:t>
                </a:r>
                <a:endParaRPr kumimoji="1" lang="en-US" altLang="zh-CN" sz="2800" dirty="0"/>
              </a:p>
              <a:p>
                <a:pPr>
                  <a:lnSpc>
                    <a:spcPct val="90000"/>
                  </a:lnSpc>
                </a:pPr>
                <a:endParaRPr kumimoji="1" lang="zh-CN" altLang="en-US" sz="2800" b="1" dirty="0"/>
              </a:p>
            </p:txBody>
          </p:sp>
        </mc:Choice>
        <mc:Fallback xmlns="">
          <p:sp>
            <p:nvSpPr>
              <p:cNvPr id="618499" name="Rectangle 3">
                <a:extLst>
                  <a:ext uri="{FF2B5EF4-FFF2-40B4-BE49-F238E27FC236}">
                    <a16:creationId xmlns:a16="http://schemas.microsoft.com/office/drawing/2014/main" id="{A434FC0F-76B5-4570-9CEA-F0A5C9AFA63E}"/>
                  </a:ext>
                </a:extLst>
              </p:cNvPr>
              <p:cNvSpPr>
                <a:spLocks noGrp="1" noRot="1" noChangeAspect="1" noMove="1" noResize="1" noEditPoints="1" noAdjustHandles="1" noChangeArrowheads="1" noChangeShapeType="1" noTextEdit="1"/>
              </p:cNvSpPr>
              <p:nvPr>
                <p:ph type="body" sz="half" idx="1"/>
              </p:nvPr>
            </p:nvSpPr>
            <p:spPr>
              <a:xfrm>
                <a:off x="457200" y="1600200"/>
                <a:ext cx="8229600" cy="5257800"/>
              </a:xfrm>
              <a:blipFill>
                <a:blip r:embed="rId4"/>
                <a:stretch>
                  <a:fillRect l="-1481" t="-2552" r="-1037"/>
                </a:stretch>
              </a:blipFill>
            </p:spPr>
            <p:txBody>
              <a:bodyPr/>
              <a:lstStyle/>
              <a:p>
                <a:r>
                  <a:rPr lang="en-US">
                    <a:noFill/>
                  </a:rPr>
                  <a:t> </a:t>
                </a:r>
              </a:p>
            </p:txBody>
          </p:sp>
        </mc:Fallback>
      </mc:AlternateContent>
      <p:graphicFrame>
        <p:nvGraphicFramePr>
          <p:cNvPr id="618505" name="Object 9">
            <a:extLst>
              <a:ext uri="{FF2B5EF4-FFF2-40B4-BE49-F238E27FC236}">
                <a16:creationId xmlns:a16="http://schemas.microsoft.com/office/drawing/2014/main" id="{5356F71E-A64E-4AE9-9D5B-881A80AA885C}"/>
              </a:ext>
            </a:extLst>
          </p:cNvPr>
          <p:cNvGraphicFramePr>
            <a:graphicFrameLocks noChangeAspect="1"/>
          </p:cNvGraphicFramePr>
          <p:nvPr>
            <p:extLst>
              <p:ext uri="{D42A27DB-BD31-4B8C-83A1-F6EECF244321}">
                <p14:modId xmlns:p14="http://schemas.microsoft.com/office/powerpoint/2010/main" val="3273420661"/>
              </p:ext>
            </p:extLst>
          </p:nvPr>
        </p:nvGraphicFramePr>
        <p:xfrm>
          <a:off x="1422401" y="4365104"/>
          <a:ext cx="4064046" cy="504056"/>
        </p:xfrm>
        <a:graphic>
          <a:graphicData uri="http://schemas.openxmlformats.org/presentationml/2006/ole">
            <mc:AlternateContent xmlns:mc="http://schemas.openxmlformats.org/markup-compatibility/2006">
              <mc:Choice xmlns:v="urn:schemas-microsoft-com:vml" Requires="v">
                <p:oleObj spid="_x0000_s20514" name="公式" r:id="rId5" imgW="1638000" imgH="203040" progId="Equation.3">
                  <p:embed/>
                </p:oleObj>
              </mc:Choice>
              <mc:Fallback>
                <p:oleObj name="公式" r:id="rId5" imgW="1638000" imgH="203040" progId="Equation.3">
                  <p:embed/>
                  <p:pic>
                    <p:nvPicPr>
                      <p:cNvPr id="618505" name="Object 9">
                        <a:extLst>
                          <a:ext uri="{FF2B5EF4-FFF2-40B4-BE49-F238E27FC236}">
                            <a16:creationId xmlns:a16="http://schemas.microsoft.com/office/drawing/2014/main" id="{5356F71E-A64E-4AE9-9D5B-881A80AA885C}"/>
                          </a:ext>
                        </a:extLst>
                      </p:cNvPr>
                      <p:cNvPicPr>
                        <a:picLocks noChangeAspect="1" noChangeArrowheads="1"/>
                      </p:cNvPicPr>
                      <p:nvPr/>
                    </p:nvPicPr>
                    <p:blipFill>
                      <a:blip r:embed="rId6"/>
                      <a:srcRect/>
                      <a:stretch>
                        <a:fillRect/>
                      </a:stretch>
                    </p:blipFill>
                    <p:spPr bwMode="auto">
                      <a:xfrm>
                        <a:off x="1422401" y="4365104"/>
                        <a:ext cx="4064046" cy="50405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1268366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F5A422D-34DB-4A04-93F1-8B4204093968}"/>
              </a:ext>
            </a:extLst>
          </p:cNvPr>
          <p:cNvSpPr>
            <a:spLocks noGrp="1"/>
          </p:cNvSpPr>
          <p:nvPr>
            <p:ph type="sldNum" sz="quarter" idx="12"/>
          </p:nvPr>
        </p:nvSpPr>
        <p:spPr/>
        <p:txBody>
          <a:bodyPr/>
          <a:lstStyle/>
          <a:p>
            <a:fld id="{DE25B5C0-DC1F-4AED-8C4B-EAE639F11A36}" type="slidenum">
              <a:rPr lang="zh-CN" altLang="en-US"/>
              <a:pPr/>
              <a:t>77</a:t>
            </a:fld>
            <a:endParaRPr lang="en-US" altLang="zh-CN"/>
          </a:p>
        </p:txBody>
      </p:sp>
      <p:pic>
        <p:nvPicPr>
          <p:cNvPr id="2" name="Picture 1">
            <a:extLst>
              <a:ext uri="{FF2B5EF4-FFF2-40B4-BE49-F238E27FC236}">
                <a16:creationId xmlns:a16="http://schemas.microsoft.com/office/drawing/2014/main" id="{5AA17912-D81B-4E81-A3EF-EC9CB06843BE}"/>
              </a:ext>
            </a:extLst>
          </p:cNvPr>
          <p:cNvPicPr>
            <a:picLocks noChangeAspect="1"/>
          </p:cNvPicPr>
          <p:nvPr/>
        </p:nvPicPr>
        <p:blipFill>
          <a:blip r:embed="rId2"/>
          <a:stretch>
            <a:fillRect/>
          </a:stretch>
        </p:blipFill>
        <p:spPr>
          <a:xfrm>
            <a:off x="0" y="836712"/>
            <a:ext cx="9144000" cy="4961755"/>
          </a:xfrm>
          <a:prstGeom prst="rect">
            <a:avLst/>
          </a:prstGeom>
        </p:spPr>
      </p:pic>
    </p:spTree>
    <p:extLst>
      <p:ext uri="{BB962C8B-B14F-4D97-AF65-F5344CB8AC3E}">
        <p14:creationId xmlns:p14="http://schemas.microsoft.com/office/powerpoint/2010/main" val="19117098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EF656C6-DB7D-48FE-AEA9-929F19A22823}"/>
              </a:ext>
            </a:extLst>
          </p:cNvPr>
          <p:cNvSpPr>
            <a:spLocks noGrp="1"/>
          </p:cNvSpPr>
          <p:nvPr>
            <p:ph type="sldNum" sz="quarter" idx="12"/>
          </p:nvPr>
        </p:nvSpPr>
        <p:spPr/>
        <p:txBody>
          <a:bodyPr/>
          <a:lstStyle/>
          <a:p>
            <a:fld id="{EABCC7E6-915B-4ED8-A6C6-0347ADB4FF99}" type="slidenum">
              <a:rPr lang="zh-CN" altLang="en-US"/>
              <a:pPr/>
              <a:t>78</a:t>
            </a:fld>
            <a:endParaRPr lang="en-US" altLang="zh-CN"/>
          </a:p>
        </p:txBody>
      </p:sp>
      <p:sp>
        <p:nvSpPr>
          <p:cNvPr id="568322" name="Rectangle 2">
            <a:extLst>
              <a:ext uri="{FF2B5EF4-FFF2-40B4-BE49-F238E27FC236}">
                <a16:creationId xmlns:a16="http://schemas.microsoft.com/office/drawing/2014/main" id="{EAB5F73E-8934-47D1-8D18-64B74B48A228}"/>
              </a:ext>
            </a:extLst>
          </p:cNvPr>
          <p:cNvSpPr>
            <a:spLocks noGrp="1" noChangeArrowheads="1"/>
          </p:cNvSpPr>
          <p:nvPr>
            <p:ph type="body" idx="1"/>
          </p:nvPr>
        </p:nvSpPr>
        <p:spPr>
          <a:xfrm>
            <a:off x="685800" y="836613"/>
            <a:ext cx="7772400" cy="5259387"/>
          </a:xfrm>
        </p:spPr>
        <p:style>
          <a:lnRef idx="2">
            <a:schemeClr val="accent1"/>
          </a:lnRef>
          <a:fillRef idx="1">
            <a:schemeClr val="lt1"/>
          </a:fillRef>
          <a:effectRef idx="0">
            <a:schemeClr val="accent1"/>
          </a:effectRef>
          <a:fontRef idx="minor">
            <a:schemeClr val="dk1"/>
          </a:fontRef>
        </p:style>
        <p:txBody>
          <a:bodyPr>
            <a:normAutofit/>
          </a:bodyPr>
          <a:lstStyle/>
          <a:p>
            <a:pPr>
              <a:lnSpc>
                <a:spcPct val="90000"/>
              </a:lnSpc>
              <a:buFont typeface="Wingdings" panose="05000000000000000000" pitchFamily="2" charset="2"/>
              <a:buNone/>
            </a:pPr>
            <a:r>
              <a:rPr lang="en-US" altLang="zh-CN" b="1" dirty="0"/>
              <a:t>do 	// </a:t>
            </a:r>
            <a:r>
              <a:rPr lang="zh-CN" altLang="en-US" b="1" dirty="0"/>
              <a:t>直到型循环		 </a:t>
            </a:r>
          </a:p>
          <a:p>
            <a:pPr>
              <a:lnSpc>
                <a:spcPct val="90000"/>
              </a:lnSpc>
              <a:buFont typeface="Wingdings" panose="05000000000000000000" pitchFamily="2" charset="2"/>
              <a:buNone/>
            </a:pPr>
            <a:r>
              <a:rPr lang="en-US" altLang="zh-CN" b="1" dirty="0"/>
              <a:t>{				// </a:t>
            </a:r>
            <a:r>
              <a:rPr lang="zh-CN" altLang="en-US" b="1" dirty="0"/>
              <a:t>循环体，开始</a:t>
            </a:r>
          </a:p>
          <a:p>
            <a:pPr lvl="1">
              <a:lnSpc>
                <a:spcPct val="90000"/>
              </a:lnSpc>
              <a:buFont typeface="Wingdings" panose="05000000000000000000" pitchFamily="2" charset="2"/>
              <a:buNone/>
            </a:pPr>
            <a:r>
              <a:rPr lang="en-US" altLang="zh-CN" b="1" dirty="0"/>
              <a:t>	</a:t>
            </a:r>
            <a:r>
              <a:rPr lang="en-US" altLang="zh-CN" sz="3200" b="1" dirty="0"/>
              <a:t>pi = pi + c</a:t>
            </a:r>
            <a:r>
              <a:rPr lang="zh-CN" altLang="en-US" sz="3200" b="1" dirty="0"/>
              <a:t>;</a:t>
            </a:r>
            <a:r>
              <a:rPr lang="zh-CN" altLang="en-US" b="1" dirty="0"/>
              <a:t>	// 累加每一项</a:t>
            </a:r>
          </a:p>
          <a:p>
            <a:pPr lvl="1">
              <a:lnSpc>
                <a:spcPct val="90000"/>
              </a:lnSpc>
              <a:buFont typeface="Wingdings" panose="05000000000000000000" pitchFamily="2" charset="2"/>
              <a:buNone/>
            </a:pPr>
            <a:r>
              <a:rPr lang="en-US" altLang="zh-CN" b="1" dirty="0"/>
              <a:t>	</a:t>
            </a:r>
            <a:r>
              <a:rPr lang="en-US" altLang="zh-CN" sz="3200" b="1" dirty="0"/>
              <a:t>sum = sum + 1;</a:t>
            </a:r>
            <a:r>
              <a:rPr lang="en-US" altLang="zh-CN" b="1" dirty="0"/>
              <a:t>	</a:t>
            </a:r>
          </a:p>
          <a:p>
            <a:pPr lvl="1">
              <a:lnSpc>
                <a:spcPct val="90000"/>
              </a:lnSpc>
              <a:buFont typeface="Wingdings" panose="05000000000000000000" pitchFamily="2" charset="2"/>
              <a:buNone/>
            </a:pPr>
            <a:r>
              <a:rPr lang="en-US" altLang="zh-CN" b="1" dirty="0"/>
              <a:t>	</a:t>
            </a:r>
            <a:r>
              <a:rPr lang="en-US" altLang="zh-CN" sz="3600" b="1" dirty="0"/>
              <a:t>a = a + 2.0f;</a:t>
            </a:r>
            <a:r>
              <a:rPr lang="en-US" altLang="zh-CN" b="1" dirty="0"/>
              <a:t>	// </a:t>
            </a:r>
            <a:r>
              <a:rPr lang="zh-CN" altLang="en-US" b="1" dirty="0"/>
              <a:t>计算每一项的分母</a:t>
            </a:r>
          </a:p>
          <a:p>
            <a:pPr lvl="1">
              <a:lnSpc>
                <a:spcPct val="90000"/>
              </a:lnSpc>
              <a:buFont typeface="Wingdings" panose="05000000000000000000" pitchFamily="2" charset="2"/>
              <a:buNone/>
            </a:pPr>
            <a:r>
              <a:rPr lang="en-US" altLang="zh-CN" b="1" dirty="0"/>
              <a:t>	</a:t>
            </a:r>
            <a:r>
              <a:rPr lang="en-US" altLang="zh-CN" sz="3600" b="1" dirty="0"/>
              <a:t>b = -b;	</a:t>
            </a:r>
            <a:r>
              <a:rPr lang="en-US" altLang="zh-CN" b="1" dirty="0"/>
              <a:t>	// </a:t>
            </a:r>
            <a:r>
              <a:rPr lang="zh-CN" altLang="en-US" b="1" dirty="0"/>
              <a:t>分子变正负号</a:t>
            </a:r>
          </a:p>
          <a:p>
            <a:pPr lvl="1">
              <a:lnSpc>
                <a:spcPct val="90000"/>
              </a:lnSpc>
              <a:buFont typeface="Wingdings" panose="05000000000000000000" pitchFamily="2" charset="2"/>
              <a:buNone/>
            </a:pPr>
            <a:r>
              <a:rPr lang="zh-CN" altLang="en-US" b="1" dirty="0"/>
              <a:t>	</a:t>
            </a:r>
            <a:r>
              <a:rPr lang="en-US" altLang="zh-CN" sz="3200" b="1" dirty="0"/>
              <a:t>c = b / a;</a:t>
            </a:r>
            <a:r>
              <a:rPr lang="en-US" altLang="zh-CN" b="1" dirty="0"/>
              <a:t>		// </a:t>
            </a:r>
            <a:r>
              <a:rPr lang="zh-CN" altLang="en-US" b="1" dirty="0"/>
              <a:t>计算每一项</a:t>
            </a:r>
          </a:p>
          <a:p>
            <a:pPr>
              <a:lnSpc>
                <a:spcPct val="90000"/>
              </a:lnSpc>
              <a:buFont typeface="Wingdings" panose="05000000000000000000" pitchFamily="2" charset="2"/>
              <a:buNone/>
            </a:pPr>
            <a:r>
              <a:rPr lang="en-US" altLang="zh-CN" b="1" dirty="0"/>
              <a:t>}				// </a:t>
            </a:r>
            <a:r>
              <a:rPr lang="zh-CN" altLang="en-US" b="1" dirty="0"/>
              <a:t>循环体结束</a:t>
            </a:r>
          </a:p>
          <a:p>
            <a:pPr>
              <a:lnSpc>
                <a:spcPct val="90000"/>
              </a:lnSpc>
              <a:buFont typeface="Wingdings" panose="05000000000000000000" pitchFamily="2" charset="2"/>
              <a:buNone/>
            </a:pPr>
            <a:r>
              <a:rPr lang="en-US" altLang="zh-CN" sz="3600" b="1" dirty="0"/>
              <a:t>while ( fabs(c) &gt; 1e-6 );</a:t>
            </a:r>
            <a:endParaRPr lang="zh-CN" altLang="en-US" dirty="0"/>
          </a:p>
        </p:txBody>
      </p:sp>
    </p:spTree>
    <p:extLst>
      <p:ext uri="{BB962C8B-B14F-4D97-AF65-F5344CB8AC3E}">
        <p14:creationId xmlns:p14="http://schemas.microsoft.com/office/powerpoint/2010/main" val="19415074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B7BC6BAC-CB75-496D-ABCF-FC92040B3AF3}"/>
              </a:ext>
            </a:extLst>
          </p:cNvPr>
          <p:cNvSpPr>
            <a:spLocks noGrp="1"/>
          </p:cNvSpPr>
          <p:nvPr>
            <p:ph type="sldNum" sz="quarter" idx="12"/>
          </p:nvPr>
        </p:nvSpPr>
        <p:spPr/>
        <p:txBody>
          <a:bodyPr/>
          <a:lstStyle/>
          <a:p>
            <a:fld id="{7BECA99A-E7D7-41FA-B208-C2E37EADBC3E}" type="slidenum">
              <a:rPr lang="zh-CN" altLang="en-US"/>
              <a:pPr/>
              <a:t>79</a:t>
            </a:fld>
            <a:endParaRPr lang="en-US" altLang="zh-CN"/>
          </a:p>
        </p:txBody>
      </p:sp>
      <p:sp>
        <p:nvSpPr>
          <p:cNvPr id="569346" name="Rectangle 2">
            <a:extLst>
              <a:ext uri="{FF2B5EF4-FFF2-40B4-BE49-F238E27FC236}">
                <a16:creationId xmlns:a16="http://schemas.microsoft.com/office/drawing/2014/main" id="{5CEE222A-61DE-4A92-980B-31A738577463}"/>
              </a:ext>
            </a:extLst>
          </p:cNvPr>
          <p:cNvSpPr>
            <a:spLocks noChangeArrowheads="1"/>
          </p:cNvSpPr>
          <p:nvPr/>
        </p:nvSpPr>
        <p:spPr bwMode="auto">
          <a:xfrm>
            <a:off x="407988" y="838200"/>
            <a:ext cx="759301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Clr>
                <a:schemeClr val="tx2"/>
              </a:buClr>
              <a:buSzPct val="75000"/>
              <a:buFont typeface="Wingdings" panose="05000000000000000000" pitchFamily="2" charset="2"/>
              <a:buNone/>
            </a:pPr>
            <a:r>
              <a:rPr kumimoji="1" lang="zh-CN" altLang="en-US" sz="3200" b="1" dirty="0">
                <a:solidFill>
                  <a:srgbClr val="0099FF"/>
                </a:solidFill>
                <a:effectLst>
                  <a:outerShdw blurRad="38100" dist="38100" dir="2700000" algn="tl">
                    <a:srgbClr val="FFFFFF"/>
                  </a:outerShdw>
                </a:effectLst>
                <a:ea typeface="黑体" panose="02010609060101010101" pitchFamily="49" charset="-122"/>
              </a:rPr>
              <a:t>运行结果</a:t>
            </a:r>
            <a:r>
              <a:rPr kumimoji="1" lang="zh-CN" altLang="en-US" sz="3200" b="1" dirty="0">
                <a:solidFill>
                  <a:srgbClr val="0099FF"/>
                </a:solidFill>
                <a:effectLst>
                  <a:outerShdw blurRad="38100" dist="38100" dir="2700000" algn="tl">
                    <a:srgbClr val="010199"/>
                  </a:outerShdw>
                </a:effectLst>
                <a:ea typeface="黑体" panose="02010609060101010101" pitchFamily="49" charset="-122"/>
              </a:rPr>
              <a:t>  </a:t>
            </a:r>
            <a:r>
              <a:rPr kumimoji="1" lang="en-US" altLang="zh-CN" sz="3200" b="1" dirty="0">
                <a:effectLst>
                  <a:outerShdw blurRad="38100" dist="38100" dir="2700000" algn="tl">
                    <a:srgbClr val="010199"/>
                  </a:outerShdw>
                </a:effectLst>
                <a:ea typeface="黑体" panose="02010609060101010101" pitchFamily="49" charset="-122"/>
              </a:rPr>
              <a:t>pi = 3.14159， sum = 500000</a:t>
            </a:r>
            <a:endParaRPr kumimoji="1" lang="en-US" altLang="zh-CN" sz="3200" b="1" dirty="0">
              <a:solidFill>
                <a:schemeClr val="hlink"/>
              </a:solidFill>
              <a:effectLst>
                <a:outerShdw blurRad="38100" dist="38100" dir="2700000" algn="tl">
                  <a:srgbClr val="FFFFFF"/>
                </a:outerShdw>
              </a:effectLst>
              <a:ea typeface="黑体" panose="02010609060101010101" pitchFamily="49" charset="-122"/>
            </a:endParaRPr>
          </a:p>
        </p:txBody>
      </p:sp>
      <p:sp>
        <p:nvSpPr>
          <p:cNvPr id="569347" name="Rectangle 3">
            <a:extLst>
              <a:ext uri="{FF2B5EF4-FFF2-40B4-BE49-F238E27FC236}">
                <a16:creationId xmlns:a16="http://schemas.microsoft.com/office/drawing/2014/main" id="{F8AAC208-F68E-44C7-95F4-DD179DF048A5}"/>
              </a:ext>
            </a:extLst>
          </p:cNvPr>
          <p:cNvSpPr>
            <a:spLocks noChangeArrowheads="1"/>
          </p:cNvSpPr>
          <p:nvPr/>
        </p:nvSpPr>
        <p:spPr bwMode="auto">
          <a:xfrm>
            <a:off x="755576" y="2679193"/>
            <a:ext cx="8507412"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Clr>
                <a:schemeClr val="tx2"/>
              </a:buClr>
              <a:buSzPct val="75000"/>
              <a:buFont typeface="Wingdings" panose="05000000000000000000" pitchFamily="2" charset="2"/>
              <a:buNone/>
            </a:pPr>
            <a:r>
              <a:rPr kumimoji="1" lang="zh-CN" altLang="en-US" sz="4000" b="1" dirty="0">
                <a:solidFill>
                  <a:srgbClr val="FF3300"/>
                </a:solidFill>
                <a:effectLst>
                  <a:outerShdw blurRad="38100" dist="38100" dir="2700000" algn="tl">
                    <a:srgbClr val="FFFFFF"/>
                  </a:outerShdw>
                </a:effectLst>
                <a:ea typeface="黑体" panose="02010609060101010101" pitchFamily="49" charset="-122"/>
              </a:rPr>
              <a:t>死循环</a:t>
            </a:r>
            <a:r>
              <a:rPr kumimoji="1" lang="zh-CN" altLang="en-US" sz="3200" b="1" dirty="0">
                <a:effectLst>
                  <a:outerShdw blurRad="38100" dist="38100" dir="2700000" algn="tl">
                    <a:srgbClr val="010199"/>
                  </a:outerShdw>
                </a:effectLst>
                <a:ea typeface="黑体" panose="02010609060101010101" pitchFamily="49" charset="-122"/>
              </a:rPr>
              <a:t>，即无休止地执行循环体</a:t>
            </a:r>
          </a:p>
        </p:txBody>
      </p:sp>
      <p:sp>
        <p:nvSpPr>
          <p:cNvPr id="569348" name="Rectangle 4">
            <a:extLst>
              <a:ext uri="{FF2B5EF4-FFF2-40B4-BE49-F238E27FC236}">
                <a16:creationId xmlns:a16="http://schemas.microsoft.com/office/drawing/2014/main" id="{A0EF91A0-7307-47EF-8199-8042E3C669D9}"/>
              </a:ext>
            </a:extLst>
          </p:cNvPr>
          <p:cNvSpPr>
            <a:spLocks noChangeArrowheads="1"/>
          </p:cNvSpPr>
          <p:nvPr/>
        </p:nvSpPr>
        <p:spPr bwMode="auto">
          <a:xfrm>
            <a:off x="331788" y="4038600"/>
            <a:ext cx="8507412"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chemeClr val="tx2"/>
              </a:buClr>
              <a:buSzPct val="75000"/>
              <a:buFont typeface="Wingdings" panose="05000000000000000000" pitchFamily="2" charset="2"/>
              <a:buNone/>
            </a:pPr>
            <a:r>
              <a:rPr kumimoji="1" lang="zh-CN" altLang="en-US" sz="3200" b="1" dirty="0">
                <a:effectLst>
                  <a:outerShdw blurRad="38100" dist="38100" dir="2700000" algn="tl">
                    <a:srgbClr val="010199"/>
                  </a:outerShdw>
                </a:effectLst>
                <a:ea typeface="黑体" panose="02010609060101010101" pitchFamily="49" charset="-122"/>
              </a:rPr>
              <a:t>请实验：</a:t>
            </a:r>
          </a:p>
          <a:p>
            <a:pPr>
              <a:lnSpc>
                <a:spcPct val="120000"/>
              </a:lnSpc>
              <a:spcBef>
                <a:spcPct val="20000"/>
              </a:spcBef>
              <a:buClr>
                <a:schemeClr val="tx2"/>
              </a:buClr>
              <a:buSzPct val="75000"/>
              <a:buFont typeface="Wingdings" panose="05000000000000000000" pitchFamily="2" charset="2"/>
              <a:buChar char="Ø"/>
            </a:pPr>
            <a:r>
              <a:rPr kumimoji="1" lang="zh-CN" altLang="en-US" sz="2800" b="1" dirty="0">
                <a:effectLst>
                  <a:outerShdw blurRad="38100" dist="38100" dir="2700000" algn="tl">
                    <a:srgbClr val="010199"/>
                  </a:outerShdw>
                </a:effectLst>
                <a:ea typeface="黑体" panose="02010609060101010101" pitchFamily="49" charset="-122"/>
              </a:rPr>
              <a:t>1. </a:t>
            </a:r>
            <a:r>
              <a:rPr kumimoji="1" lang="zh-CN" altLang="en-US" sz="2800" b="1" dirty="0">
                <a:solidFill>
                  <a:srgbClr val="CC00CC"/>
                </a:solidFill>
                <a:effectLst>
                  <a:outerShdw blurRad="38100" dist="38100" dir="2700000" algn="tl">
                    <a:srgbClr val="FFFFFF"/>
                  </a:outerShdw>
                </a:effectLst>
                <a:ea typeface="黑体" panose="02010609060101010101" pitchFamily="49" charset="-122"/>
              </a:rPr>
              <a:t>将 </a:t>
            </a:r>
            <a:r>
              <a:rPr kumimoji="1" lang="en-US" altLang="zh-CN" sz="2800" b="1" dirty="0">
                <a:solidFill>
                  <a:srgbClr val="CC00CC"/>
                </a:solidFill>
                <a:effectLst>
                  <a:outerShdw blurRad="38100" dist="38100" dir="2700000" algn="tl">
                    <a:srgbClr val="FFFFFF"/>
                  </a:outerShdw>
                </a:effectLst>
                <a:ea typeface="黑体" panose="02010609060101010101" pitchFamily="49" charset="-122"/>
              </a:rPr>
              <a:t>b </a:t>
            </a:r>
            <a:r>
              <a:rPr kumimoji="1" lang="zh-CN" altLang="en-US" sz="2800" b="1" dirty="0">
                <a:solidFill>
                  <a:srgbClr val="CC00CC"/>
                </a:solidFill>
                <a:effectLst>
                  <a:outerShdw blurRad="38100" dist="38100" dir="2700000" algn="tl">
                    <a:srgbClr val="FFFFFF"/>
                  </a:outerShdw>
                </a:effectLst>
                <a:ea typeface="黑体" panose="02010609060101010101" pitchFamily="49" charset="-122"/>
              </a:rPr>
              <a:t>定义为 </a:t>
            </a:r>
            <a:r>
              <a:rPr kumimoji="1" lang="en-US" altLang="zh-CN" sz="2800" b="1" dirty="0" err="1">
                <a:solidFill>
                  <a:srgbClr val="CC00CC"/>
                </a:solidFill>
                <a:effectLst>
                  <a:outerShdw blurRad="38100" dist="38100" dir="2700000" algn="tl">
                    <a:srgbClr val="FFFFFF"/>
                  </a:outerShdw>
                </a:effectLst>
                <a:ea typeface="黑体" panose="02010609060101010101" pitchFamily="49" charset="-122"/>
              </a:rPr>
              <a:t>int</a:t>
            </a:r>
            <a:r>
              <a:rPr kumimoji="1" lang="en-US" altLang="zh-CN" sz="2800" b="1" dirty="0">
                <a:solidFill>
                  <a:srgbClr val="CC00CC"/>
                </a:solidFill>
                <a:effectLst>
                  <a:outerShdw blurRad="38100" dist="38100" dir="2700000" algn="tl">
                    <a:srgbClr val="FFFFFF"/>
                  </a:outerShdw>
                </a:effectLst>
                <a:ea typeface="黑体" panose="02010609060101010101" pitchFamily="49" charset="-122"/>
              </a:rPr>
              <a:t> </a:t>
            </a:r>
            <a:r>
              <a:rPr kumimoji="1" lang="zh-CN" altLang="en-US" sz="2800" b="1" dirty="0">
                <a:solidFill>
                  <a:srgbClr val="CC00CC"/>
                </a:solidFill>
                <a:effectLst>
                  <a:outerShdw blurRad="38100" dist="38100" dir="2700000" algn="tl">
                    <a:srgbClr val="FFFFFF"/>
                  </a:outerShdw>
                </a:effectLst>
                <a:ea typeface="黑体" panose="02010609060101010101" pitchFamily="49" charset="-122"/>
              </a:rPr>
              <a:t>型看看执行结果并分析为什么</a:t>
            </a:r>
          </a:p>
          <a:p>
            <a:pPr>
              <a:lnSpc>
                <a:spcPct val="120000"/>
              </a:lnSpc>
              <a:spcBef>
                <a:spcPct val="20000"/>
              </a:spcBef>
              <a:buClr>
                <a:schemeClr val="tx2"/>
              </a:buClr>
              <a:buSzPct val="75000"/>
              <a:buFont typeface="Wingdings" panose="05000000000000000000" pitchFamily="2" charset="2"/>
              <a:buChar char="Ø"/>
            </a:pPr>
            <a:r>
              <a:rPr kumimoji="1" lang="zh-CN" altLang="en-US" sz="2800" b="1" dirty="0">
                <a:effectLst>
                  <a:outerShdw blurRad="38100" dist="38100" dir="2700000" algn="tl">
                    <a:srgbClr val="010199"/>
                  </a:outerShdw>
                </a:effectLst>
                <a:ea typeface="黑体" panose="02010609060101010101" pitchFamily="49" charset="-122"/>
              </a:rPr>
              <a:t>2. 将 1</a:t>
            </a:r>
            <a:r>
              <a:rPr kumimoji="1" lang="en-US" altLang="zh-CN" sz="2800" b="1" dirty="0">
                <a:effectLst>
                  <a:outerShdw blurRad="38100" dist="38100" dir="2700000" algn="tl">
                    <a:srgbClr val="010199"/>
                  </a:outerShdw>
                </a:effectLst>
                <a:ea typeface="黑体" panose="02010609060101010101" pitchFamily="49" charset="-122"/>
              </a:rPr>
              <a:t>e-6 </a:t>
            </a:r>
            <a:r>
              <a:rPr kumimoji="1" lang="zh-CN" altLang="en-US" sz="2800" b="1" dirty="0">
                <a:effectLst>
                  <a:outerShdw blurRad="38100" dist="38100" dir="2700000" algn="tl">
                    <a:srgbClr val="010199"/>
                  </a:outerShdw>
                </a:effectLst>
                <a:ea typeface="黑体" panose="02010609060101010101" pitchFamily="49" charset="-122"/>
              </a:rPr>
              <a:t>变为 1</a:t>
            </a:r>
            <a:r>
              <a:rPr kumimoji="1" lang="en-US" altLang="zh-CN" sz="2800" b="1" dirty="0">
                <a:effectLst>
                  <a:outerShdw blurRad="38100" dist="38100" dir="2700000" algn="tl">
                    <a:srgbClr val="010199"/>
                  </a:outerShdw>
                </a:effectLst>
                <a:ea typeface="黑体" panose="02010609060101010101" pitchFamily="49" charset="-122"/>
              </a:rPr>
              <a:t>e-7 </a:t>
            </a:r>
            <a:r>
              <a:rPr kumimoji="1" lang="zh-CN" altLang="en-US" sz="2800" b="1" dirty="0">
                <a:effectLst>
                  <a:outerShdw blurRad="38100" dist="38100" dir="2700000" algn="tl">
                    <a:srgbClr val="010199"/>
                  </a:outerShdw>
                </a:effectLst>
                <a:ea typeface="黑体" panose="02010609060101010101" pitchFamily="49" charset="-122"/>
              </a:rPr>
              <a:t>或 1</a:t>
            </a:r>
            <a:r>
              <a:rPr kumimoji="1" lang="en-US" altLang="zh-CN" sz="2800" b="1" dirty="0">
                <a:effectLst>
                  <a:outerShdw blurRad="38100" dist="38100" dir="2700000" algn="tl">
                    <a:srgbClr val="010199"/>
                  </a:outerShdw>
                </a:effectLst>
                <a:ea typeface="黑体" panose="02010609060101010101" pitchFamily="49" charset="-122"/>
              </a:rPr>
              <a:t>e-4 </a:t>
            </a:r>
            <a:r>
              <a:rPr kumimoji="1" lang="zh-CN" altLang="en-US" sz="2800" b="1" dirty="0">
                <a:effectLst>
                  <a:outerShdw blurRad="38100" dist="38100" dir="2700000" algn="tl">
                    <a:srgbClr val="010199"/>
                  </a:outerShdw>
                </a:effectLst>
                <a:ea typeface="黑体" panose="02010609060101010101" pitchFamily="49" charset="-122"/>
              </a:rPr>
              <a:t>看看结果</a:t>
            </a:r>
          </a:p>
        </p:txBody>
      </p:sp>
      <p:sp>
        <p:nvSpPr>
          <p:cNvPr id="569349" name="Rectangle 5">
            <a:extLst>
              <a:ext uri="{FF2B5EF4-FFF2-40B4-BE49-F238E27FC236}">
                <a16:creationId xmlns:a16="http://schemas.microsoft.com/office/drawing/2014/main" id="{1ED9E737-7084-4A10-B19E-A34E171A6B34}"/>
              </a:ext>
            </a:extLst>
          </p:cNvPr>
          <p:cNvSpPr>
            <a:spLocks noChangeArrowheads="1"/>
          </p:cNvSpPr>
          <p:nvPr/>
        </p:nvSpPr>
        <p:spPr bwMode="auto">
          <a:xfrm>
            <a:off x="407988" y="1752600"/>
            <a:ext cx="850741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Clr>
                <a:schemeClr val="tx2"/>
              </a:buClr>
              <a:buSzPct val="75000"/>
              <a:buFont typeface="Wingdings" panose="05000000000000000000" pitchFamily="2" charset="2"/>
              <a:buNone/>
            </a:pPr>
            <a:r>
              <a:rPr kumimoji="1" lang="zh-CN" altLang="en-US" sz="3200" dirty="0">
                <a:effectLst>
                  <a:outerShdw blurRad="38100" dist="38100" dir="2700000" algn="tl">
                    <a:srgbClr val="010199"/>
                  </a:outerShdw>
                </a:effectLst>
                <a:ea typeface="黑体" panose="02010609060101010101" pitchFamily="49" charset="-122"/>
              </a:rPr>
              <a:t>这种循环当表达式的值</a:t>
            </a:r>
            <a:r>
              <a:rPr kumimoji="1" lang="zh-CN" altLang="en-US" sz="4000" dirty="0">
                <a:solidFill>
                  <a:srgbClr val="FF3300"/>
                </a:solidFill>
                <a:effectLst>
                  <a:outerShdw blurRad="38100" dist="38100" dir="2700000" algn="tl">
                    <a:srgbClr val="FFFFFF"/>
                  </a:outerShdw>
                </a:effectLst>
                <a:ea typeface="黑体" panose="02010609060101010101" pitchFamily="49" charset="-122"/>
              </a:rPr>
              <a:t>永远为真</a:t>
            </a:r>
            <a:r>
              <a:rPr kumimoji="1" lang="zh-CN" altLang="en-US" sz="3200" dirty="0">
                <a:effectLst>
                  <a:outerShdw blurRad="38100" dist="38100" dir="2700000" algn="tl">
                    <a:srgbClr val="010199"/>
                  </a:outerShdw>
                </a:effectLst>
                <a:ea typeface="黑体" panose="02010609060101010101" pitchFamily="49" charset="-122"/>
              </a:rPr>
              <a:t>时，会如何？</a:t>
            </a:r>
            <a:endParaRPr kumimoji="1" lang="zh-CN" altLang="en-US" sz="2800" dirty="0">
              <a:effectLst>
                <a:outerShdw blurRad="38100" dist="38100" dir="2700000" algn="tl">
                  <a:srgbClr val="010199"/>
                </a:outerShdw>
              </a:effectLst>
              <a:ea typeface="黑体" panose="02010609060101010101" pitchFamily="49" charset="-122"/>
            </a:endParaRPr>
          </a:p>
        </p:txBody>
      </p:sp>
    </p:spTree>
    <p:extLst>
      <p:ext uri="{BB962C8B-B14F-4D97-AF65-F5344CB8AC3E}">
        <p14:creationId xmlns:p14="http://schemas.microsoft.com/office/powerpoint/2010/main" val="1975862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9346"/>
                                        </p:tgtEl>
                                        <p:attrNameLst>
                                          <p:attrName>style.visibility</p:attrName>
                                        </p:attrNameLst>
                                      </p:cBhvr>
                                      <p:to>
                                        <p:strVal val="visible"/>
                                      </p:to>
                                    </p:set>
                                    <p:animEffect transition="in" filter="blinds(horizontal)">
                                      <p:cBhvr>
                                        <p:cTn id="7" dur="500"/>
                                        <p:tgtEl>
                                          <p:spTgt spid="5693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9349"/>
                                        </p:tgtEl>
                                        <p:attrNameLst>
                                          <p:attrName>style.visibility</p:attrName>
                                        </p:attrNameLst>
                                      </p:cBhvr>
                                      <p:to>
                                        <p:strVal val="visible"/>
                                      </p:to>
                                    </p:set>
                                    <p:animEffect transition="in" filter="blinds(horizontal)">
                                      <p:cBhvr>
                                        <p:cTn id="12" dur="500"/>
                                        <p:tgtEl>
                                          <p:spTgt spid="5693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69347"/>
                                        </p:tgtEl>
                                        <p:attrNameLst>
                                          <p:attrName>style.visibility</p:attrName>
                                        </p:attrNameLst>
                                      </p:cBhvr>
                                      <p:to>
                                        <p:strVal val="visible"/>
                                      </p:to>
                                    </p:set>
                                    <p:animEffect transition="in" filter="wipe(down)">
                                      <p:cBhvr>
                                        <p:cTn id="17" dur="500"/>
                                        <p:tgtEl>
                                          <p:spTgt spid="5693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9348"/>
                                        </p:tgtEl>
                                        <p:attrNameLst>
                                          <p:attrName>style.visibility</p:attrName>
                                        </p:attrNameLst>
                                      </p:cBhvr>
                                      <p:to>
                                        <p:strVal val="visible"/>
                                      </p:to>
                                    </p:set>
                                    <p:animEffect transition="in" filter="blinds(horizontal)">
                                      <p:cBhvr>
                                        <p:cTn id="22" dur="500"/>
                                        <p:tgtEl>
                                          <p:spTgt spid="569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6" grpId="0" autoUpdateAnimBg="0"/>
      <p:bldP spid="569347" grpId="0"/>
      <p:bldP spid="569348" grpId="0" autoUpdateAnimBg="0"/>
      <p:bldP spid="56934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7ADB878-201F-479E-9F2C-962C0C918230}"/>
              </a:ext>
            </a:extLst>
          </p:cNvPr>
          <p:cNvSpPr>
            <a:spLocks noGrp="1"/>
          </p:cNvSpPr>
          <p:nvPr>
            <p:ph type="sldNum" sz="quarter" idx="12"/>
          </p:nvPr>
        </p:nvSpPr>
        <p:spPr/>
        <p:txBody>
          <a:bodyPr/>
          <a:lstStyle/>
          <a:p>
            <a:fld id="{5CFC71A8-C258-4169-844D-4617B0E7599C}" type="slidenum">
              <a:rPr lang="zh-CN" altLang="en-US"/>
              <a:pPr/>
              <a:t>8</a:t>
            </a:fld>
            <a:endParaRPr lang="en-US" altLang="zh-CN"/>
          </a:p>
        </p:txBody>
      </p:sp>
      <p:sp>
        <p:nvSpPr>
          <p:cNvPr id="365570" name="Rectangle 2">
            <a:extLst>
              <a:ext uri="{FF2B5EF4-FFF2-40B4-BE49-F238E27FC236}">
                <a16:creationId xmlns:a16="http://schemas.microsoft.com/office/drawing/2014/main" id="{945C8F1B-ED23-4BE6-ABF8-424EB1FC384D}"/>
              </a:ext>
            </a:extLst>
          </p:cNvPr>
          <p:cNvSpPr>
            <a:spLocks noGrp="1" noChangeArrowheads="1"/>
          </p:cNvSpPr>
          <p:nvPr>
            <p:ph type="title"/>
          </p:nvPr>
        </p:nvSpPr>
        <p:spPr/>
        <p:txBody>
          <a:bodyPr/>
          <a:lstStyle/>
          <a:p>
            <a:r>
              <a:rPr lang="zh-CN" altLang="en-US"/>
              <a:t>运行结果</a:t>
            </a:r>
          </a:p>
        </p:txBody>
      </p:sp>
      <p:sp>
        <p:nvSpPr>
          <p:cNvPr id="365571" name="Rectangle 3">
            <a:extLst>
              <a:ext uri="{FF2B5EF4-FFF2-40B4-BE49-F238E27FC236}">
                <a16:creationId xmlns:a16="http://schemas.microsoft.com/office/drawing/2014/main" id="{AFBA8D62-ADA4-4CA0-A48B-BACC6ECF2EE5}"/>
              </a:ext>
            </a:extLst>
          </p:cNvPr>
          <p:cNvSpPr>
            <a:spLocks noGrp="1" noChangeArrowheads="1"/>
          </p:cNvSpPr>
          <p:nvPr>
            <p:ph type="body" idx="1"/>
          </p:nvPr>
        </p:nvSpPr>
        <p:spPr/>
        <p:txBody>
          <a:bodyPr/>
          <a:lstStyle/>
          <a:p>
            <a:pPr>
              <a:buFont typeface="Wingdings" panose="05000000000000000000" pitchFamily="2" charset="2"/>
              <a:buNone/>
            </a:pPr>
            <a:r>
              <a:rPr lang="en-US" altLang="zh-CN"/>
              <a:t>3  &gt; 2  </a:t>
            </a:r>
            <a:r>
              <a:rPr lang="zh-CN" altLang="en-US"/>
              <a:t>的逻辑值是</a:t>
            </a:r>
            <a:r>
              <a:rPr lang="en-US" altLang="zh-CN"/>
              <a:t>1,  1</a:t>
            </a:r>
            <a:r>
              <a:rPr lang="zh-CN" altLang="en-US"/>
              <a:t>为真</a:t>
            </a:r>
          </a:p>
          <a:p>
            <a:pPr>
              <a:buFont typeface="Wingdings" panose="05000000000000000000" pitchFamily="2" charset="2"/>
              <a:buNone/>
            </a:pPr>
            <a:r>
              <a:rPr lang="en-US" altLang="zh-CN"/>
              <a:t>3 &gt;= 2 </a:t>
            </a:r>
            <a:r>
              <a:rPr lang="zh-CN" altLang="en-US"/>
              <a:t>的逻辑值是</a:t>
            </a:r>
            <a:r>
              <a:rPr lang="en-US" altLang="zh-CN"/>
              <a:t>1,  1</a:t>
            </a:r>
            <a:r>
              <a:rPr lang="zh-CN" altLang="en-US"/>
              <a:t>为真</a:t>
            </a:r>
          </a:p>
          <a:p>
            <a:pPr>
              <a:buFont typeface="Wingdings" panose="05000000000000000000" pitchFamily="2" charset="2"/>
              <a:buNone/>
            </a:pPr>
            <a:r>
              <a:rPr lang="en-US" altLang="zh-CN"/>
              <a:t>3 == 2 </a:t>
            </a:r>
            <a:r>
              <a:rPr lang="zh-CN" altLang="en-US"/>
              <a:t>的逻辑值是</a:t>
            </a:r>
            <a:r>
              <a:rPr lang="en-US" altLang="zh-CN"/>
              <a:t>0,  0</a:t>
            </a:r>
            <a:r>
              <a:rPr lang="zh-CN" altLang="en-US"/>
              <a:t>为假</a:t>
            </a:r>
          </a:p>
          <a:p>
            <a:pPr>
              <a:buFont typeface="Wingdings" panose="05000000000000000000" pitchFamily="2" charset="2"/>
              <a:buNone/>
            </a:pPr>
            <a:r>
              <a:rPr lang="en-US" altLang="zh-CN"/>
              <a:t>3 &lt;  2  </a:t>
            </a:r>
            <a:r>
              <a:rPr lang="zh-CN" altLang="en-US"/>
              <a:t>的逻辑值是</a:t>
            </a:r>
            <a:r>
              <a:rPr lang="en-US" altLang="zh-CN"/>
              <a:t>0, 0</a:t>
            </a:r>
            <a:r>
              <a:rPr lang="zh-CN" altLang="en-US"/>
              <a:t>为假</a:t>
            </a:r>
          </a:p>
          <a:p>
            <a:pPr>
              <a:buFont typeface="Wingdings" panose="05000000000000000000" pitchFamily="2" charset="2"/>
              <a:buNone/>
            </a:pPr>
            <a:r>
              <a:rPr lang="en-US" altLang="zh-CN"/>
              <a:t>3 &lt;= 2 </a:t>
            </a:r>
            <a:r>
              <a:rPr lang="zh-CN" altLang="en-US"/>
              <a:t>的逻辑值是</a:t>
            </a:r>
            <a:r>
              <a:rPr lang="en-US" altLang="zh-CN"/>
              <a:t>0, 0</a:t>
            </a:r>
            <a:r>
              <a:rPr lang="zh-CN" altLang="en-US"/>
              <a:t>为假</a:t>
            </a:r>
          </a:p>
          <a:p>
            <a:pPr>
              <a:buFont typeface="Wingdings" panose="05000000000000000000" pitchFamily="2" charset="2"/>
              <a:buNone/>
            </a:pPr>
            <a:r>
              <a:rPr lang="en-US" altLang="zh-CN"/>
              <a:t>3  != 2 </a:t>
            </a:r>
            <a:r>
              <a:rPr lang="zh-CN" altLang="en-US"/>
              <a:t>的逻辑值是</a:t>
            </a:r>
            <a:r>
              <a:rPr lang="en-US" altLang="zh-CN"/>
              <a:t>1,  1</a:t>
            </a:r>
            <a:r>
              <a:rPr lang="zh-CN" altLang="en-US"/>
              <a:t>为真</a:t>
            </a:r>
          </a:p>
          <a:p>
            <a:pPr>
              <a:buFont typeface="Wingdings" panose="05000000000000000000" pitchFamily="2" charset="2"/>
              <a:buNone/>
            </a:pPr>
            <a:endParaRPr lang="zh-CN" altLang="en-US"/>
          </a:p>
        </p:txBody>
      </p:sp>
    </p:spTree>
    <p:extLst>
      <p:ext uri="{BB962C8B-B14F-4D97-AF65-F5344CB8AC3E}">
        <p14:creationId xmlns:p14="http://schemas.microsoft.com/office/powerpoint/2010/main" val="33002575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FA13F9-2967-41FA-A83B-D6C5290B9101}"/>
              </a:ext>
            </a:extLst>
          </p:cNvPr>
          <p:cNvSpPr>
            <a:spLocks noGrp="1"/>
          </p:cNvSpPr>
          <p:nvPr>
            <p:ph type="title"/>
          </p:nvPr>
        </p:nvSpPr>
        <p:spPr/>
        <p:txBody>
          <a:bodyPr/>
          <a:lstStyle/>
          <a:p>
            <a:r>
              <a:rPr lang="zh-CN" altLang="en-US" dirty="0"/>
              <a:t>当循环</a:t>
            </a:r>
            <a:endParaRPr lang="en-US" dirty="0"/>
          </a:p>
        </p:txBody>
      </p:sp>
      <p:sp>
        <p:nvSpPr>
          <p:cNvPr id="4" name="Content Placeholder 3">
            <a:extLst>
              <a:ext uri="{FF2B5EF4-FFF2-40B4-BE49-F238E27FC236}">
                <a16:creationId xmlns:a16="http://schemas.microsoft.com/office/drawing/2014/main" id="{D6B5CF27-6AB8-44A2-B275-8EEA67B849B2}"/>
              </a:ext>
            </a:extLst>
          </p:cNvPr>
          <p:cNvSpPr>
            <a:spLocks noGrp="1"/>
          </p:cNvSpPr>
          <p:nvPr>
            <p:ph idx="1"/>
          </p:nvPr>
        </p:nvSpPr>
        <p:spPr/>
        <p:txBody>
          <a:bodyPr/>
          <a:lstStyle/>
          <a:p>
            <a:pPr marL="0" indent="0">
              <a:buNone/>
            </a:pPr>
            <a:r>
              <a:rPr lang="en-US" altLang="zh-CN" dirty="0"/>
              <a:t>while ( </a:t>
            </a:r>
            <a:r>
              <a:rPr lang="zh-CN" altLang="en-US" dirty="0"/>
              <a:t>表达式 </a:t>
            </a:r>
            <a:r>
              <a:rPr lang="en-US" altLang="zh-CN" dirty="0"/>
              <a:t>)</a:t>
            </a:r>
          </a:p>
          <a:p>
            <a:pPr marL="0" indent="0">
              <a:buNone/>
            </a:pPr>
            <a:r>
              <a:rPr lang="en-US" altLang="zh-CN" dirty="0"/>
              <a:t>{</a:t>
            </a:r>
          </a:p>
          <a:p>
            <a:pPr marL="0" indent="0">
              <a:buNone/>
            </a:pPr>
            <a:r>
              <a:rPr lang="en-US" altLang="zh-CN" dirty="0"/>
              <a:t>	</a:t>
            </a:r>
            <a:r>
              <a:rPr lang="zh-CN" altLang="en-US" dirty="0"/>
              <a:t>语句块；</a:t>
            </a:r>
            <a:r>
              <a:rPr lang="en-US" altLang="zh-CN" dirty="0"/>
              <a:t>(</a:t>
            </a:r>
            <a:r>
              <a:rPr lang="zh-CN" altLang="en-US" dirty="0"/>
              <a:t>循环体</a:t>
            </a:r>
            <a:r>
              <a:rPr lang="en-US" altLang="zh-CN" dirty="0"/>
              <a:t>)</a:t>
            </a:r>
          </a:p>
          <a:p>
            <a:pPr marL="0" indent="0">
              <a:buNone/>
            </a:pPr>
            <a:r>
              <a:rPr lang="en-US" altLang="zh-CN" dirty="0"/>
              <a:t>}</a:t>
            </a:r>
          </a:p>
          <a:p>
            <a:endParaRPr lang="en-US" dirty="0"/>
          </a:p>
        </p:txBody>
      </p:sp>
      <p:sp>
        <p:nvSpPr>
          <p:cNvPr id="2" name="Slide Number Placeholder 1">
            <a:extLst>
              <a:ext uri="{FF2B5EF4-FFF2-40B4-BE49-F238E27FC236}">
                <a16:creationId xmlns:a16="http://schemas.microsoft.com/office/drawing/2014/main" id="{2E256008-89C6-44F7-B059-73F32FD060BF}"/>
              </a:ext>
            </a:extLst>
          </p:cNvPr>
          <p:cNvSpPr>
            <a:spLocks noGrp="1"/>
          </p:cNvSpPr>
          <p:nvPr>
            <p:ph type="sldNum" sz="quarter" idx="12"/>
          </p:nvPr>
        </p:nvSpPr>
        <p:spPr/>
        <p:txBody>
          <a:bodyPr/>
          <a:lstStyle/>
          <a:p>
            <a:fld id="{62800EDE-010D-4A31-AB2B-52BB66DE7FC3}" type="slidenum">
              <a:rPr lang="zh-CN" altLang="en-US" smtClean="0"/>
              <a:pPr/>
              <a:t>80</a:t>
            </a:fld>
            <a:endParaRPr lang="en-US" altLang="zh-CN"/>
          </a:p>
        </p:txBody>
      </p:sp>
    </p:spTree>
    <p:extLst>
      <p:ext uri="{BB962C8B-B14F-4D97-AF65-F5344CB8AC3E}">
        <p14:creationId xmlns:p14="http://schemas.microsoft.com/office/powerpoint/2010/main" val="1139077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4F8927"/>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2E6252-35D8-4E04-9C69-AA08E9667EED}"/>
              </a:ext>
            </a:extLst>
          </p:cNvPr>
          <p:cNvSpPr>
            <a:spLocks noGrp="1"/>
          </p:cNvSpPr>
          <p:nvPr>
            <p:ph type="sldNum" sz="quarter" idx="12"/>
          </p:nvPr>
        </p:nvSpPr>
        <p:spPr/>
        <p:txBody>
          <a:bodyPr/>
          <a:lstStyle/>
          <a:p>
            <a:fld id="{4598DDAA-4BC0-47E6-98AA-032E6537915F}" type="slidenum">
              <a:rPr lang="zh-CN" altLang="en-US" smtClean="0"/>
              <a:pPr/>
              <a:t>81</a:t>
            </a:fld>
            <a:endParaRPr lang="en-US" altLang="zh-CN"/>
          </a:p>
        </p:txBody>
      </p:sp>
      <p:graphicFrame>
        <p:nvGraphicFramePr>
          <p:cNvPr id="10" name="Object 9">
            <a:extLst>
              <a:ext uri="{FF2B5EF4-FFF2-40B4-BE49-F238E27FC236}">
                <a16:creationId xmlns:a16="http://schemas.microsoft.com/office/drawing/2014/main" id="{A7EDBCAF-63AB-4B3D-B034-5398646746AA}"/>
              </a:ext>
            </a:extLst>
          </p:cNvPr>
          <p:cNvGraphicFramePr>
            <a:graphicFrameLocks noChangeAspect="1"/>
          </p:cNvGraphicFramePr>
          <p:nvPr>
            <p:extLst>
              <p:ext uri="{D42A27DB-BD31-4B8C-83A1-F6EECF244321}">
                <p14:modId xmlns:p14="http://schemas.microsoft.com/office/powerpoint/2010/main" val="1592241608"/>
              </p:ext>
            </p:extLst>
          </p:nvPr>
        </p:nvGraphicFramePr>
        <p:xfrm>
          <a:off x="1043608" y="1556792"/>
          <a:ext cx="2736850" cy="4381500"/>
        </p:xfrm>
        <a:graphic>
          <a:graphicData uri="http://schemas.openxmlformats.org/presentationml/2006/ole">
            <mc:AlternateContent xmlns:mc="http://schemas.openxmlformats.org/markup-compatibility/2006">
              <mc:Choice xmlns:v="urn:schemas-microsoft-com:vml" Requires="v">
                <p:oleObj spid="_x0000_s22572" name="Picture" r:id="rId3" imgW="1743120" imgH="2790720" progId="Word.Picture.8">
                  <p:embed/>
                </p:oleObj>
              </mc:Choice>
              <mc:Fallback>
                <p:oleObj name="Picture" r:id="rId3" imgW="1743120" imgH="2790720" progId="Word.Picture.8">
                  <p:embed/>
                  <p:pic>
                    <p:nvPicPr>
                      <p:cNvPr id="5" name="Object 4">
                        <a:extLst>
                          <a:ext uri="{FF2B5EF4-FFF2-40B4-BE49-F238E27FC236}">
                            <a16:creationId xmlns:a16="http://schemas.microsoft.com/office/drawing/2014/main" id="{1AA9A916-243B-4B6E-8346-D6DCC98D3A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556792"/>
                        <a:ext cx="2736850" cy="438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a:extLst>
              <a:ext uri="{FF2B5EF4-FFF2-40B4-BE49-F238E27FC236}">
                <a16:creationId xmlns:a16="http://schemas.microsoft.com/office/drawing/2014/main" id="{C259BCFF-ED74-450C-B311-97E5FB4C611D}"/>
              </a:ext>
            </a:extLst>
          </p:cNvPr>
          <p:cNvGraphicFramePr>
            <a:graphicFrameLocks noChangeAspect="1"/>
          </p:cNvGraphicFramePr>
          <p:nvPr>
            <p:extLst>
              <p:ext uri="{D42A27DB-BD31-4B8C-83A1-F6EECF244321}">
                <p14:modId xmlns:p14="http://schemas.microsoft.com/office/powerpoint/2010/main" val="3694169831"/>
              </p:ext>
            </p:extLst>
          </p:nvPr>
        </p:nvGraphicFramePr>
        <p:xfrm>
          <a:off x="5148064" y="2840286"/>
          <a:ext cx="3097212" cy="1814512"/>
        </p:xfrm>
        <a:graphic>
          <a:graphicData uri="http://schemas.openxmlformats.org/presentationml/2006/ole">
            <mc:AlternateContent xmlns:mc="http://schemas.openxmlformats.org/markup-compatibility/2006">
              <mc:Choice xmlns:v="urn:schemas-microsoft-com:vml" Requires="v">
                <p:oleObj spid="_x0000_s22573" name="Picture2" r:id="rId5" imgW="1609560" imgH="942840" progId="Word.Picture.8">
                  <p:embed/>
                </p:oleObj>
              </mc:Choice>
              <mc:Fallback>
                <p:oleObj name="Picture2" r:id="rId5" imgW="1609560" imgH="942840" progId="Word.Picture.8">
                  <p:embed/>
                  <p:pic>
                    <p:nvPicPr>
                      <p:cNvPr id="6" name="Object 6">
                        <a:extLst>
                          <a:ext uri="{FF2B5EF4-FFF2-40B4-BE49-F238E27FC236}">
                            <a16:creationId xmlns:a16="http://schemas.microsoft.com/office/drawing/2014/main" id="{314F6071-DB82-41A0-9EB0-1FD2D0E752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2840286"/>
                        <a:ext cx="3097212" cy="181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11">
            <a:extLst>
              <a:ext uri="{FF2B5EF4-FFF2-40B4-BE49-F238E27FC236}">
                <a16:creationId xmlns:a16="http://schemas.microsoft.com/office/drawing/2014/main" id="{D149BF07-5B9F-4B42-BB7D-888BC3049562}"/>
              </a:ext>
            </a:extLst>
          </p:cNvPr>
          <p:cNvSpPr/>
          <p:nvPr/>
        </p:nvSpPr>
        <p:spPr>
          <a:xfrm>
            <a:off x="808470" y="548680"/>
            <a:ext cx="4746812" cy="480131"/>
          </a:xfrm>
          <a:prstGeom prst="rect">
            <a:avLst/>
          </a:prstGeom>
        </p:spPr>
        <p:txBody>
          <a:bodyPr wrap="none">
            <a:spAutoFit/>
          </a:bodyPr>
          <a:lstStyle/>
          <a:p>
            <a:pPr>
              <a:lnSpc>
                <a:spcPct val="90000"/>
              </a:lnSpc>
              <a:buClr>
                <a:schemeClr val="tx2"/>
              </a:buClr>
              <a:buSzPct val="75000"/>
              <a:buFont typeface="Wingdings" panose="05000000000000000000" pitchFamily="2" charset="2"/>
              <a:buNone/>
            </a:pPr>
            <a:r>
              <a:rPr kumimoji="1" lang="zh-CN" altLang="en-US" sz="2800" b="1" dirty="0">
                <a:solidFill>
                  <a:schemeClr val="bg1"/>
                </a:solidFill>
                <a:latin typeface="黑体" panose="02010609060101010101" pitchFamily="49" charset="-122"/>
                <a:ea typeface="黑体" panose="02010609060101010101" pitchFamily="49" charset="-122"/>
              </a:rPr>
              <a:t>当型循环流程图和</a:t>
            </a:r>
            <a:r>
              <a:rPr kumimoji="1" lang="en-US" altLang="zh-CN" sz="2800" b="1" dirty="0">
                <a:solidFill>
                  <a:schemeClr val="bg1"/>
                </a:solidFill>
                <a:latin typeface="黑体" panose="02010609060101010101" pitchFamily="49" charset="-122"/>
                <a:ea typeface="黑体" panose="02010609060101010101" pitchFamily="49" charset="-122"/>
              </a:rPr>
              <a:t>NS</a:t>
            </a:r>
            <a:r>
              <a:rPr kumimoji="1" lang="zh-CN" altLang="en-US" sz="2800" b="1" dirty="0">
                <a:solidFill>
                  <a:schemeClr val="bg1"/>
                </a:solidFill>
                <a:latin typeface="黑体" panose="02010609060101010101" pitchFamily="49" charset="-122"/>
                <a:ea typeface="黑体" panose="02010609060101010101" pitchFamily="49" charset="-122"/>
              </a:rPr>
              <a:t>图如下</a:t>
            </a:r>
            <a:r>
              <a:rPr kumimoji="1" lang="zh-CN" altLang="en-US" b="1" dirty="0">
                <a:solidFill>
                  <a:schemeClr val="bg1"/>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0084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16A4570E-47A4-418F-92A5-AD75E533A33F}"/>
              </a:ext>
            </a:extLst>
          </p:cNvPr>
          <p:cNvSpPr>
            <a:spLocks noGrp="1"/>
          </p:cNvSpPr>
          <p:nvPr>
            <p:ph type="sldNum" sz="quarter" idx="12"/>
          </p:nvPr>
        </p:nvSpPr>
        <p:spPr/>
        <p:txBody>
          <a:bodyPr/>
          <a:lstStyle/>
          <a:p>
            <a:fld id="{D206CFA6-A4F7-4BB3-8BB4-947D11B2C1FE}" type="slidenum">
              <a:rPr lang="zh-CN" altLang="en-US"/>
              <a:pPr/>
              <a:t>82</a:t>
            </a:fld>
            <a:endParaRPr lang="en-US" altLang="zh-CN"/>
          </a:p>
        </p:txBody>
      </p:sp>
      <p:sp>
        <p:nvSpPr>
          <p:cNvPr id="624642" name="Rectangle 2">
            <a:extLst>
              <a:ext uri="{FF2B5EF4-FFF2-40B4-BE49-F238E27FC236}">
                <a16:creationId xmlns:a16="http://schemas.microsoft.com/office/drawing/2014/main" id="{CA5F22C8-FC4E-4455-836C-833059008AEE}"/>
              </a:ext>
            </a:extLst>
          </p:cNvPr>
          <p:cNvSpPr>
            <a:spLocks noGrp="1" noChangeArrowheads="1"/>
          </p:cNvSpPr>
          <p:nvPr>
            <p:ph type="title"/>
          </p:nvPr>
        </p:nvSpPr>
        <p:spPr/>
        <p:txBody>
          <a:bodyPr/>
          <a:lstStyle/>
          <a:p>
            <a:r>
              <a:rPr lang="zh-CN" altLang="en-US"/>
              <a:t>思考</a:t>
            </a:r>
          </a:p>
        </p:txBody>
      </p:sp>
      <p:sp>
        <p:nvSpPr>
          <p:cNvPr id="624643" name="Rectangle 3">
            <a:extLst>
              <a:ext uri="{FF2B5EF4-FFF2-40B4-BE49-F238E27FC236}">
                <a16:creationId xmlns:a16="http://schemas.microsoft.com/office/drawing/2014/main" id="{C30F6D6D-687B-4688-9C8F-24B89EA20AA0}"/>
              </a:ext>
            </a:extLst>
          </p:cNvPr>
          <p:cNvSpPr>
            <a:spLocks noGrp="1" noChangeArrowheads="1"/>
          </p:cNvSpPr>
          <p:nvPr>
            <p:ph type="body" idx="1"/>
          </p:nvPr>
        </p:nvSpPr>
        <p:spPr/>
        <p:txBody>
          <a:bodyPr/>
          <a:lstStyle/>
          <a:p>
            <a:pPr>
              <a:buFont typeface="Wingdings" panose="05000000000000000000" pitchFamily="2" charset="2"/>
              <a:buNone/>
            </a:pPr>
            <a:r>
              <a:rPr lang="en-US" altLang="zh-CN"/>
              <a:t>#define  N   1</a:t>
            </a:r>
          </a:p>
          <a:p>
            <a:pPr>
              <a:buFont typeface="Wingdings" panose="05000000000000000000" pitchFamily="2" charset="2"/>
              <a:buNone/>
            </a:pPr>
            <a:r>
              <a:rPr lang="en-US" altLang="zh-CN"/>
              <a:t>while ( N )</a:t>
            </a:r>
          </a:p>
          <a:p>
            <a:pPr>
              <a:buFont typeface="Wingdings" panose="05000000000000000000" pitchFamily="2" charset="2"/>
              <a:buNone/>
            </a:pPr>
            <a:r>
              <a:rPr lang="en-US" altLang="zh-CN"/>
              <a:t>{  </a:t>
            </a:r>
          </a:p>
          <a:p>
            <a:pPr>
              <a:buFont typeface="Wingdings" panose="05000000000000000000" pitchFamily="2" charset="2"/>
              <a:buNone/>
            </a:pPr>
            <a:r>
              <a:rPr lang="en-US" altLang="zh-CN"/>
              <a:t>    cout&lt;&lt;“ welcome to RUC!\n“;</a:t>
            </a:r>
          </a:p>
          <a:p>
            <a:pPr>
              <a:buFont typeface="Wingdings" panose="05000000000000000000" pitchFamily="2" charset="2"/>
              <a:buNone/>
            </a:pPr>
            <a:r>
              <a:rPr lang="en-US" altLang="zh-CN"/>
              <a:t>} </a:t>
            </a:r>
          </a:p>
          <a:p>
            <a:pPr>
              <a:buFont typeface="Wingdings" panose="05000000000000000000" pitchFamily="2" charset="2"/>
              <a:buNone/>
            </a:pPr>
            <a:r>
              <a:rPr lang="zh-CN" altLang="en-US"/>
              <a:t>程序运行后会出现什么情况</a:t>
            </a:r>
            <a:r>
              <a:rPr lang="en-US" altLang="zh-CN"/>
              <a:t>?</a:t>
            </a:r>
          </a:p>
          <a:p>
            <a:endParaRPr lang="zh-CN" altLang="en-US"/>
          </a:p>
        </p:txBody>
      </p:sp>
      <p:sp>
        <p:nvSpPr>
          <p:cNvPr id="624644" name="Text Box 4">
            <a:extLst>
              <a:ext uri="{FF2B5EF4-FFF2-40B4-BE49-F238E27FC236}">
                <a16:creationId xmlns:a16="http://schemas.microsoft.com/office/drawing/2014/main" id="{A1536C9F-B8AF-479C-8299-2699A2B1B5AE}"/>
              </a:ext>
            </a:extLst>
          </p:cNvPr>
          <p:cNvSpPr txBox="1">
            <a:spLocks noChangeArrowheads="1"/>
          </p:cNvSpPr>
          <p:nvPr/>
        </p:nvSpPr>
        <p:spPr bwMode="auto">
          <a:xfrm>
            <a:off x="3924300" y="5661248"/>
            <a:ext cx="27352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i="1" dirty="0">
                <a:solidFill>
                  <a:srgbClr val="FF3300"/>
                </a:solidFill>
              </a:rPr>
              <a:t>死循环</a:t>
            </a:r>
            <a:r>
              <a:rPr lang="zh-CN" altLang="en-US" sz="4000" dirty="0">
                <a:solidFill>
                  <a:srgbClr val="FF3300"/>
                </a:solidFill>
              </a:rPr>
              <a:t>！</a:t>
            </a:r>
          </a:p>
        </p:txBody>
      </p:sp>
    </p:spTree>
    <p:extLst>
      <p:ext uri="{BB962C8B-B14F-4D97-AF65-F5344CB8AC3E}">
        <p14:creationId xmlns:p14="http://schemas.microsoft.com/office/powerpoint/2010/main" val="1223083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44"/>
                                        </p:tgtEl>
                                        <p:attrNameLst>
                                          <p:attrName>style.visibility</p:attrName>
                                        </p:attrNameLst>
                                      </p:cBhvr>
                                      <p:to>
                                        <p:strVal val="visible"/>
                                      </p:to>
                                    </p:set>
                                    <p:anim calcmode="lin" valueType="num">
                                      <p:cBhvr additive="base">
                                        <p:cTn id="7" dur="500" fill="hold"/>
                                        <p:tgtEl>
                                          <p:spTgt spid="624644"/>
                                        </p:tgtEl>
                                        <p:attrNameLst>
                                          <p:attrName>ppt_x</p:attrName>
                                        </p:attrNameLst>
                                      </p:cBhvr>
                                      <p:tavLst>
                                        <p:tav tm="0">
                                          <p:val>
                                            <p:strVal val="#ppt_x"/>
                                          </p:val>
                                        </p:tav>
                                        <p:tav tm="100000">
                                          <p:val>
                                            <p:strVal val="#ppt_x"/>
                                          </p:val>
                                        </p:tav>
                                      </p:tavLst>
                                    </p:anim>
                                    <p:anim calcmode="lin" valueType="num">
                                      <p:cBhvr additive="base">
                                        <p:cTn id="8" dur="500" fill="hold"/>
                                        <p:tgtEl>
                                          <p:spTgt spid="624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D18E511-7049-4D0A-A0D5-1BBFCFCFE3C6}"/>
              </a:ext>
            </a:extLst>
          </p:cNvPr>
          <p:cNvSpPr>
            <a:spLocks noGrp="1"/>
          </p:cNvSpPr>
          <p:nvPr>
            <p:ph type="sldNum" sz="quarter" idx="12"/>
          </p:nvPr>
        </p:nvSpPr>
        <p:spPr/>
        <p:txBody>
          <a:bodyPr/>
          <a:lstStyle/>
          <a:p>
            <a:fld id="{EAE81413-6717-4BEA-AE09-34693ABC41EA}" type="slidenum">
              <a:rPr lang="zh-CN" altLang="en-US"/>
              <a:pPr/>
              <a:t>83</a:t>
            </a:fld>
            <a:endParaRPr lang="en-US" altLang="zh-CN"/>
          </a:p>
        </p:txBody>
      </p:sp>
      <p:sp>
        <p:nvSpPr>
          <p:cNvPr id="625666" name="Rectangle 2">
            <a:extLst>
              <a:ext uri="{FF2B5EF4-FFF2-40B4-BE49-F238E27FC236}">
                <a16:creationId xmlns:a16="http://schemas.microsoft.com/office/drawing/2014/main" id="{6D13F748-74FB-46EF-A498-9BB6862F4DC8}"/>
              </a:ext>
            </a:extLst>
          </p:cNvPr>
          <p:cNvSpPr>
            <a:spLocks noGrp="1" noChangeArrowheads="1"/>
          </p:cNvSpPr>
          <p:nvPr>
            <p:ph type="title"/>
          </p:nvPr>
        </p:nvSpPr>
        <p:spPr/>
        <p:txBody>
          <a:bodyPr/>
          <a:lstStyle/>
          <a:p>
            <a:r>
              <a:rPr lang="zh-CN" altLang="en-US" dirty="0"/>
              <a:t>举例：求两个整数的最小公倍数</a:t>
            </a:r>
          </a:p>
        </p:txBody>
      </p:sp>
      <p:sp>
        <p:nvSpPr>
          <p:cNvPr id="625667" name="Rectangle 3">
            <a:extLst>
              <a:ext uri="{FF2B5EF4-FFF2-40B4-BE49-F238E27FC236}">
                <a16:creationId xmlns:a16="http://schemas.microsoft.com/office/drawing/2014/main" id="{F3455478-4EF0-4116-B5C5-21E31AE4D6D0}"/>
              </a:ext>
            </a:extLst>
          </p:cNvPr>
          <p:cNvSpPr>
            <a:spLocks noGrp="1" noChangeArrowheads="1"/>
          </p:cNvSpPr>
          <p:nvPr>
            <p:ph type="body" idx="1"/>
          </p:nvPr>
        </p:nvSpPr>
        <p:spPr/>
        <p:txBody>
          <a:bodyPr>
            <a:normAutofit lnSpcReduction="10000"/>
          </a:bodyPr>
          <a:lstStyle/>
          <a:p>
            <a:pPr marL="609600" indent="-609600">
              <a:lnSpc>
                <a:spcPct val="90000"/>
              </a:lnSpc>
            </a:pPr>
            <a:r>
              <a:rPr lang="zh-CN" altLang="en-US" dirty="0"/>
              <a:t>分析：</a:t>
            </a:r>
          </a:p>
          <a:p>
            <a:pPr marL="990600" lvl="1" indent="-533400">
              <a:lnSpc>
                <a:spcPct val="90000"/>
              </a:lnSpc>
            </a:pPr>
            <a:r>
              <a:rPr lang="zh-CN" altLang="en-US" dirty="0"/>
              <a:t>假定有</a:t>
            </a:r>
            <a:r>
              <a:rPr lang="en-US" altLang="zh-CN" dirty="0"/>
              <a:t>x ,y </a:t>
            </a:r>
            <a:r>
              <a:rPr lang="zh-CN" altLang="en-US" dirty="0"/>
              <a:t>且 </a:t>
            </a:r>
            <a:r>
              <a:rPr lang="en-US" altLang="zh-CN" dirty="0"/>
              <a:t>x &gt; y</a:t>
            </a:r>
            <a:r>
              <a:rPr lang="zh-CN" altLang="en-US" dirty="0"/>
              <a:t>，设最小公倍数为 </a:t>
            </a:r>
            <a:r>
              <a:rPr lang="en-US" altLang="zh-CN" dirty="0"/>
              <a:t>z</a:t>
            </a:r>
            <a:r>
              <a:rPr lang="zh-CN" altLang="en-US" dirty="0"/>
              <a:t>，则：</a:t>
            </a:r>
          </a:p>
          <a:p>
            <a:pPr marL="990600" lvl="1" indent="-533400">
              <a:lnSpc>
                <a:spcPct val="90000"/>
              </a:lnSpc>
              <a:buFont typeface="Wingdings" panose="05000000000000000000" pitchFamily="2" charset="2"/>
              <a:buAutoNum type="arabicPeriod"/>
            </a:pPr>
            <a:r>
              <a:rPr lang="en-US" altLang="zh-CN" dirty="0"/>
              <a:t>z </a:t>
            </a:r>
            <a:r>
              <a:rPr lang="zh-CN" altLang="en-US" dirty="0"/>
              <a:t>一定会 </a:t>
            </a:r>
            <a:r>
              <a:rPr lang="en-US" altLang="zh-CN" dirty="0"/>
              <a:t>&gt;= x</a:t>
            </a:r>
          </a:p>
          <a:p>
            <a:pPr marL="990600" lvl="1" indent="-533400">
              <a:lnSpc>
                <a:spcPct val="90000"/>
              </a:lnSpc>
              <a:buFont typeface="Wingdings" panose="05000000000000000000" pitchFamily="2" charset="2"/>
              <a:buAutoNum type="arabicPeriod"/>
            </a:pPr>
            <a:r>
              <a:rPr lang="en-US" altLang="zh-CN" dirty="0"/>
              <a:t>z = k x ,   k= 1, 2, …</a:t>
            </a:r>
          </a:p>
          <a:p>
            <a:pPr marL="990600" lvl="1" indent="-533400">
              <a:lnSpc>
                <a:spcPct val="90000"/>
              </a:lnSpc>
              <a:buFont typeface="Wingdings" panose="05000000000000000000" pitchFamily="2" charset="2"/>
              <a:buAutoNum type="arabicPeriod"/>
            </a:pPr>
            <a:r>
              <a:rPr lang="en-US" altLang="zh-CN" dirty="0"/>
              <a:t>z </a:t>
            </a:r>
            <a:r>
              <a:rPr lang="zh-CN" altLang="en-US" dirty="0"/>
              <a:t>一定会被 </a:t>
            </a:r>
            <a:r>
              <a:rPr lang="en-US" altLang="zh-CN" dirty="0"/>
              <a:t>y </a:t>
            </a:r>
            <a:r>
              <a:rPr lang="zh-CN" altLang="en-US" dirty="0"/>
              <a:t>整除</a:t>
            </a:r>
          </a:p>
          <a:p>
            <a:pPr marL="990600" lvl="1" indent="-533400">
              <a:lnSpc>
                <a:spcPct val="90000"/>
              </a:lnSpc>
              <a:buFont typeface="Wingdings" panose="05000000000000000000" pitchFamily="2" charset="2"/>
              <a:buNone/>
            </a:pPr>
            <a:endParaRPr lang="zh-CN" altLang="en-US" dirty="0"/>
          </a:p>
          <a:p>
            <a:pPr marL="609600" indent="-609600">
              <a:lnSpc>
                <a:spcPct val="90000"/>
              </a:lnSpc>
            </a:pPr>
            <a:r>
              <a:rPr lang="zh-CN" altLang="en-US" dirty="0"/>
              <a:t>用两个最简单的数试一下就可以找到算法，比如 </a:t>
            </a:r>
            <a:r>
              <a:rPr lang="en-US" altLang="zh-CN" dirty="0"/>
              <a:t>x=5,  y=3</a:t>
            </a:r>
            <a:r>
              <a:rPr lang="zh-CN" altLang="en-US" dirty="0"/>
              <a:t>，执行如下操作：</a:t>
            </a:r>
          </a:p>
        </p:txBody>
      </p:sp>
    </p:spTree>
    <p:extLst>
      <p:ext uri="{BB962C8B-B14F-4D97-AF65-F5344CB8AC3E}">
        <p14:creationId xmlns:p14="http://schemas.microsoft.com/office/powerpoint/2010/main" val="396539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5667">
                                            <p:txEl>
                                              <p:pRg st="0" end="0"/>
                                            </p:txEl>
                                          </p:spTgt>
                                        </p:tgtEl>
                                        <p:attrNameLst>
                                          <p:attrName>style.visibility</p:attrName>
                                        </p:attrNameLst>
                                      </p:cBhvr>
                                      <p:to>
                                        <p:strVal val="visible"/>
                                      </p:to>
                                    </p:set>
                                    <p:animEffect transition="in" filter="wipe(down)">
                                      <p:cBhvr>
                                        <p:cTn id="7" dur="500"/>
                                        <p:tgtEl>
                                          <p:spTgt spid="62566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25667">
                                            <p:txEl>
                                              <p:pRg st="1" end="1"/>
                                            </p:txEl>
                                          </p:spTgt>
                                        </p:tgtEl>
                                        <p:attrNameLst>
                                          <p:attrName>style.visibility</p:attrName>
                                        </p:attrNameLst>
                                      </p:cBhvr>
                                      <p:to>
                                        <p:strVal val="visible"/>
                                      </p:to>
                                    </p:set>
                                    <p:animEffect transition="in" filter="wipe(down)">
                                      <p:cBhvr>
                                        <p:cTn id="10" dur="500"/>
                                        <p:tgtEl>
                                          <p:spTgt spid="62566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25667">
                                            <p:txEl>
                                              <p:pRg st="2" end="2"/>
                                            </p:txEl>
                                          </p:spTgt>
                                        </p:tgtEl>
                                        <p:attrNameLst>
                                          <p:attrName>style.visibility</p:attrName>
                                        </p:attrNameLst>
                                      </p:cBhvr>
                                      <p:to>
                                        <p:strVal val="visible"/>
                                      </p:to>
                                    </p:set>
                                    <p:animEffect transition="in" filter="wipe(down)">
                                      <p:cBhvr>
                                        <p:cTn id="13" dur="500"/>
                                        <p:tgtEl>
                                          <p:spTgt spid="62566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25667">
                                            <p:txEl>
                                              <p:pRg st="3" end="3"/>
                                            </p:txEl>
                                          </p:spTgt>
                                        </p:tgtEl>
                                        <p:attrNameLst>
                                          <p:attrName>style.visibility</p:attrName>
                                        </p:attrNameLst>
                                      </p:cBhvr>
                                      <p:to>
                                        <p:strVal val="visible"/>
                                      </p:to>
                                    </p:set>
                                    <p:animEffect transition="in" filter="wipe(down)">
                                      <p:cBhvr>
                                        <p:cTn id="16" dur="500"/>
                                        <p:tgtEl>
                                          <p:spTgt spid="62566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25667">
                                            <p:txEl>
                                              <p:pRg st="4" end="4"/>
                                            </p:txEl>
                                          </p:spTgt>
                                        </p:tgtEl>
                                        <p:attrNameLst>
                                          <p:attrName>style.visibility</p:attrName>
                                        </p:attrNameLst>
                                      </p:cBhvr>
                                      <p:to>
                                        <p:strVal val="visible"/>
                                      </p:to>
                                    </p:set>
                                    <p:animEffect transition="in" filter="wipe(down)">
                                      <p:cBhvr>
                                        <p:cTn id="19" dur="500"/>
                                        <p:tgtEl>
                                          <p:spTgt spid="62566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25667">
                                            <p:txEl>
                                              <p:pRg st="6" end="6"/>
                                            </p:txEl>
                                          </p:spTgt>
                                        </p:tgtEl>
                                        <p:attrNameLst>
                                          <p:attrName>style.visibility</p:attrName>
                                        </p:attrNameLst>
                                      </p:cBhvr>
                                      <p:to>
                                        <p:strVal val="visible"/>
                                      </p:to>
                                    </p:set>
                                    <p:animEffect transition="in" filter="wipe(down)">
                                      <p:cBhvr>
                                        <p:cTn id="24" dur="500"/>
                                        <p:tgtEl>
                                          <p:spTgt spid="6256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F401C02-3EDD-4FE8-929F-EAFC3D532897}"/>
              </a:ext>
            </a:extLst>
          </p:cNvPr>
          <p:cNvSpPr>
            <a:spLocks noGrp="1"/>
          </p:cNvSpPr>
          <p:nvPr>
            <p:ph type="sldNum" sz="quarter" idx="12"/>
          </p:nvPr>
        </p:nvSpPr>
        <p:spPr/>
        <p:txBody>
          <a:bodyPr/>
          <a:lstStyle/>
          <a:p>
            <a:fld id="{9F95717D-85DA-403F-ADF7-2E2FC20AE0FA}" type="slidenum">
              <a:rPr lang="zh-CN" altLang="en-US"/>
              <a:pPr/>
              <a:t>84</a:t>
            </a:fld>
            <a:endParaRPr lang="en-US" altLang="zh-CN"/>
          </a:p>
        </p:txBody>
      </p:sp>
      <p:sp>
        <p:nvSpPr>
          <p:cNvPr id="576514" name="Rectangle 2">
            <a:extLst>
              <a:ext uri="{FF2B5EF4-FFF2-40B4-BE49-F238E27FC236}">
                <a16:creationId xmlns:a16="http://schemas.microsoft.com/office/drawing/2014/main" id="{9ECDF98D-8FE9-4F17-A938-39D4E617BF5C}"/>
              </a:ext>
            </a:extLst>
          </p:cNvPr>
          <p:cNvSpPr>
            <a:spLocks noChangeArrowheads="1"/>
          </p:cNvSpPr>
          <p:nvPr/>
        </p:nvSpPr>
        <p:spPr bwMode="auto">
          <a:xfrm>
            <a:off x="179388" y="990600"/>
            <a:ext cx="8964612"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Clr>
                <a:schemeClr val="tx2"/>
              </a:buClr>
              <a:buSzPct val="75000"/>
              <a:buFont typeface="Wingdings" panose="05000000000000000000" pitchFamily="2" charset="2"/>
              <a:buChar char="Ø"/>
            </a:pPr>
            <a:r>
              <a:rPr kumimoji="1" lang="zh-CN" altLang="en-US" sz="3200" b="1">
                <a:effectLst>
                  <a:outerShdw blurRad="38100" dist="38100" dir="2700000" algn="tl">
                    <a:srgbClr val="010199"/>
                  </a:outerShdw>
                </a:effectLst>
                <a:ea typeface="黑体" panose="02010609060101010101" pitchFamily="49" charset="-122"/>
              </a:rPr>
              <a:t>第一步   </a:t>
            </a:r>
            <a:r>
              <a:rPr kumimoji="1" lang="en-US" altLang="zh-CN" sz="3200" b="1">
                <a:effectLst>
                  <a:outerShdw blurRad="38100" dist="38100" dir="2700000" algn="tl">
                    <a:srgbClr val="010199"/>
                  </a:outerShdw>
                </a:effectLst>
                <a:ea typeface="黑体" panose="02010609060101010101" pitchFamily="49" charset="-122"/>
              </a:rPr>
              <a:t>z </a:t>
            </a:r>
            <a:r>
              <a:rPr kumimoji="1" lang="zh-CN" altLang="en-US" sz="3200" b="1">
                <a:effectLst>
                  <a:outerShdw blurRad="38100" dist="38100" dir="2700000" algn="tl">
                    <a:srgbClr val="010199"/>
                  </a:outerShdw>
                </a:effectLst>
                <a:ea typeface="黑体" panose="02010609060101010101" pitchFamily="49" charset="-122"/>
              </a:rPr>
              <a:t>= </a:t>
            </a:r>
            <a:r>
              <a:rPr kumimoji="1" lang="en-US" altLang="zh-CN" sz="3200" b="1">
                <a:effectLst>
                  <a:outerShdw blurRad="38100" dist="38100" dir="2700000" algn="tl">
                    <a:srgbClr val="010199"/>
                  </a:outerShdw>
                </a:effectLst>
                <a:ea typeface="黑体" panose="02010609060101010101" pitchFamily="49" charset="-122"/>
              </a:rPr>
              <a:t>x=5</a:t>
            </a:r>
            <a:endParaRPr kumimoji="1" lang="zh-CN" altLang="en-US" sz="3200" b="1">
              <a:effectLst>
                <a:outerShdw blurRad="38100" dist="38100" dir="2700000" algn="tl">
                  <a:srgbClr val="010199"/>
                </a:outerShdw>
              </a:effectLst>
              <a:ea typeface="黑体" panose="02010609060101010101" pitchFamily="49" charset="-122"/>
            </a:endParaRPr>
          </a:p>
          <a:p>
            <a:pPr>
              <a:buClr>
                <a:schemeClr val="tx2"/>
              </a:buClr>
              <a:buSzPct val="75000"/>
              <a:buFont typeface="Wingdings" panose="05000000000000000000" pitchFamily="2" charset="2"/>
              <a:buNone/>
            </a:pPr>
            <a:r>
              <a:rPr kumimoji="1" lang="zh-CN" altLang="en-US" sz="3200" b="1">
                <a:effectLst>
                  <a:outerShdw blurRad="38100" dist="38100" dir="2700000" algn="tl">
                    <a:srgbClr val="010199"/>
                  </a:outerShdw>
                </a:effectLst>
                <a:ea typeface="黑体" panose="02010609060101010101" pitchFamily="49" charset="-122"/>
              </a:rPr>
              <a:t>			   5 % 3 != 0      </a:t>
            </a:r>
            <a:r>
              <a:rPr kumimoji="1" lang="en-US" altLang="zh-CN" sz="3200" b="1">
                <a:effectLst>
                  <a:outerShdw blurRad="38100" dist="38100" dir="2700000" algn="tl">
                    <a:srgbClr val="010199"/>
                  </a:outerShdw>
                </a:effectLst>
                <a:ea typeface="黑体" panose="02010609060101010101" pitchFamily="49" charset="-122"/>
              </a:rPr>
              <a:t>// z % y  </a:t>
            </a:r>
            <a:r>
              <a:rPr kumimoji="1" lang="zh-CN" altLang="en-US" b="1">
                <a:effectLst>
                  <a:outerShdw blurRad="38100" dist="38100" dir="2700000" algn="tl">
                    <a:srgbClr val="010199"/>
                  </a:outerShdw>
                </a:effectLst>
                <a:ea typeface="黑体" panose="02010609060101010101" pitchFamily="49" charset="-122"/>
              </a:rPr>
              <a:t>不能整除</a:t>
            </a:r>
            <a:endParaRPr kumimoji="1" lang="zh-CN" altLang="en-US" sz="3200" b="1">
              <a:effectLst>
                <a:outerShdw blurRad="38100" dist="38100" dir="2700000" algn="tl">
                  <a:srgbClr val="010199"/>
                </a:outerShdw>
              </a:effectLst>
              <a:ea typeface="黑体" panose="02010609060101010101" pitchFamily="49" charset="-122"/>
            </a:endParaRPr>
          </a:p>
          <a:p>
            <a:pPr>
              <a:buClr>
                <a:schemeClr val="tx2"/>
              </a:buClr>
              <a:buSzPct val="75000"/>
              <a:buFont typeface="Wingdings" panose="05000000000000000000" pitchFamily="2" charset="2"/>
              <a:buChar char="Ø"/>
            </a:pPr>
            <a:endParaRPr kumimoji="1" lang="en-US" altLang="zh-CN" sz="3200" b="1">
              <a:effectLst>
                <a:outerShdw blurRad="38100" dist="38100" dir="2700000" algn="tl">
                  <a:srgbClr val="010199"/>
                </a:outerShdw>
              </a:effectLst>
              <a:ea typeface="黑体" panose="02010609060101010101" pitchFamily="49" charset="-122"/>
            </a:endParaRPr>
          </a:p>
          <a:p>
            <a:pPr>
              <a:buClr>
                <a:schemeClr val="tx2"/>
              </a:buClr>
              <a:buSzPct val="75000"/>
              <a:buFont typeface="Wingdings" panose="05000000000000000000" pitchFamily="2" charset="2"/>
              <a:buChar char="Ø"/>
            </a:pPr>
            <a:r>
              <a:rPr kumimoji="1" lang="zh-CN" altLang="en-US" sz="3200" b="1">
                <a:effectLst>
                  <a:outerShdw blurRad="38100" dist="38100" dir="2700000" algn="tl">
                    <a:srgbClr val="010199"/>
                  </a:outerShdw>
                </a:effectLst>
                <a:ea typeface="黑体" panose="02010609060101010101" pitchFamily="49" charset="-122"/>
              </a:rPr>
              <a:t>第二步   </a:t>
            </a:r>
            <a:r>
              <a:rPr kumimoji="1" lang="en-US" altLang="zh-CN" sz="3200" b="1">
                <a:effectLst>
                  <a:outerShdw blurRad="38100" dist="38100" dir="2700000" algn="tl">
                    <a:srgbClr val="010199"/>
                  </a:outerShdw>
                </a:effectLst>
                <a:ea typeface="黑体" panose="02010609060101010101" pitchFamily="49" charset="-122"/>
              </a:rPr>
              <a:t>z = z + x=10			</a:t>
            </a:r>
            <a:endParaRPr kumimoji="1" lang="zh-CN" altLang="en-US" sz="3200" b="1">
              <a:effectLst>
                <a:outerShdw blurRad="38100" dist="38100" dir="2700000" algn="tl">
                  <a:srgbClr val="010199"/>
                </a:outerShdw>
              </a:effectLst>
              <a:ea typeface="黑体" panose="02010609060101010101" pitchFamily="49" charset="-122"/>
            </a:endParaRPr>
          </a:p>
          <a:p>
            <a:pPr>
              <a:buClr>
                <a:schemeClr val="tx2"/>
              </a:buClr>
              <a:buSzPct val="75000"/>
              <a:buFont typeface="Wingdings" panose="05000000000000000000" pitchFamily="2" charset="2"/>
              <a:buNone/>
            </a:pPr>
            <a:r>
              <a:rPr kumimoji="1" lang="zh-CN" altLang="en-US" sz="3200" b="1">
                <a:effectLst>
                  <a:outerShdw blurRad="38100" dist="38100" dir="2700000" algn="tl">
                    <a:srgbClr val="010199"/>
                  </a:outerShdw>
                </a:effectLst>
                <a:ea typeface="黑体" panose="02010609060101010101" pitchFamily="49" charset="-122"/>
              </a:rPr>
              <a:t>			   10 % 3 != 0     </a:t>
            </a:r>
            <a:r>
              <a:rPr kumimoji="1" lang="en-US" altLang="zh-CN" sz="3200" b="1">
                <a:effectLst>
                  <a:outerShdw blurRad="38100" dist="38100" dir="2700000" algn="tl">
                    <a:srgbClr val="010199"/>
                  </a:outerShdw>
                </a:effectLst>
                <a:ea typeface="黑体" panose="02010609060101010101" pitchFamily="49" charset="-122"/>
              </a:rPr>
              <a:t>// z % y</a:t>
            </a:r>
            <a:r>
              <a:rPr kumimoji="1" lang="zh-CN" altLang="en-US" sz="3200" b="1">
                <a:effectLst>
                  <a:outerShdw blurRad="38100" dist="38100" dir="2700000" algn="tl">
                    <a:srgbClr val="010199"/>
                  </a:outerShdw>
                </a:effectLst>
                <a:ea typeface="黑体" panose="02010609060101010101" pitchFamily="49" charset="-122"/>
              </a:rPr>
              <a:t>  </a:t>
            </a:r>
            <a:r>
              <a:rPr kumimoji="1" lang="zh-CN" altLang="en-US" b="1">
                <a:effectLst>
                  <a:outerShdw blurRad="38100" dist="38100" dir="2700000" algn="tl">
                    <a:srgbClr val="010199"/>
                  </a:outerShdw>
                </a:effectLst>
                <a:ea typeface="黑体" panose="02010609060101010101" pitchFamily="49" charset="-122"/>
              </a:rPr>
              <a:t>不能整除</a:t>
            </a:r>
            <a:endParaRPr kumimoji="1" lang="zh-CN" altLang="en-US" sz="3200" b="1">
              <a:effectLst>
                <a:outerShdw blurRad="38100" dist="38100" dir="2700000" algn="tl">
                  <a:srgbClr val="010199"/>
                </a:outerShdw>
              </a:effectLst>
              <a:ea typeface="黑体" panose="02010609060101010101" pitchFamily="49" charset="-122"/>
            </a:endParaRPr>
          </a:p>
          <a:p>
            <a:pPr>
              <a:buClr>
                <a:schemeClr val="tx2"/>
              </a:buClr>
              <a:buSzPct val="75000"/>
              <a:buFont typeface="Wingdings" panose="05000000000000000000" pitchFamily="2" charset="2"/>
              <a:buNone/>
            </a:pPr>
            <a:endParaRPr kumimoji="1" lang="zh-CN" altLang="en-US" sz="3200" b="1">
              <a:effectLst>
                <a:outerShdw blurRad="38100" dist="38100" dir="2700000" algn="tl">
                  <a:srgbClr val="010199"/>
                </a:outerShdw>
              </a:effectLst>
              <a:ea typeface="黑体" panose="02010609060101010101" pitchFamily="49" charset="-122"/>
            </a:endParaRPr>
          </a:p>
          <a:p>
            <a:pPr>
              <a:buClr>
                <a:schemeClr val="tx2"/>
              </a:buClr>
              <a:buSzPct val="75000"/>
              <a:buFont typeface="Wingdings" panose="05000000000000000000" pitchFamily="2" charset="2"/>
              <a:buChar char="Ø"/>
            </a:pPr>
            <a:r>
              <a:rPr kumimoji="1" lang="zh-CN" altLang="en-US" sz="3200" b="1">
                <a:effectLst>
                  <a:outerShdw blurRad="38100" dist="38100" dir="2700000" algn="tl">
                    <a:srgbClr val="010199"/>
                  </a:outerShdw>
                </a:effectLst>
                <a:ea typeface="黑体" panose="02010609060101010101" pitchFamily="49" charset="-122"/>
              </a:rPr>
              <a:t>第三步   </a:t>
            </a:r>
            <a:r>
              <a:rPr kumimoji="1" lang="en-US" altLang="zh-CN" sz="3200" b="1">
                <a:effectLst>
                  <a:outerShdw blurRad="38100" dist="38100" dir="2700000" algn="tl">
                    <a:srgbClr val="010199"/>
                  </a:outerShdw>
                </a:effectLst>
                <a:ea typeface="黑体" panose="02010609060101010101" pitchFamily="49" charset="-122"/>
              </a:rPr>
              <a:t>z = z + x=15</a:t>
            </a:r>
          </a:p>
          <a:p>
            <a:pPr>
              <a:buClr>
                <a:schemeClr val="tx2"/>
              </a:buClr>
              <a:buSzPct val="75000"/>
              <a:buFont typeface="Wingdings" panose="05000000000000000000" pitchFamily="2" charset="2"/>
              <a:buNone/>
            </a:pPr>
            <a:r>
              <a:rPr kumimoji="1" lang="zh-CN" altLang="en-US" sz="3200" b="1">
                <a:effectLst>
                  <a:outerShdw blurRad="38100" dist="38100" dir="2700000" algn="tl">
                    <a:srgbClr val="010199"/>
                  </a:outerShdw>
                </a:effectLst>
                <a:ea typeface="黑体" panose="02010609060101010101" pitchFamily="49" charset="-122"/>
              </a:rPr>
              <a:t>			   15 % 3 == 0     </a:t>
            </a:r>
            <a:r>
              <a:rPr kumimoji="1" lang="en-US" altLang="zh-CN" sz="3200" b="1">
                <a:effectLst>
                  <a:outerShdw blurRad="38100" dist="38100" dir="2700000" algn="tl">
                    <a:srgbClr val="010199"/>
                  </a:outerShdw>
                </a:effectLst>
                <a:ea typeface="黑体" panose="02010609060101010101" pitchFamily="49" charset="-122"/>
              </a:rPr>
              <a:t>// z % y  </a:t>
            </a:r>
            <a:r>
              <a:rPr kumimoji="1" lang="zh-CN" altLang="en-US" sz="3200" b="1">
                <a:effectLst>
                  <a:outerShdw blurRad="38100" dist="38100" dir="2700000" algn="tl">
                    <a:srgbClr val="010199"/>
                  </a:outerShdw>
                </a:effectLst>
                <a:ea typeface="黑体" panose="02010609060101010101" pitchFamily="49" charset="-122"/>
              </a:rPr>
              <a:t> </a:t>
            </a:r>
            <a:r>
              <a:rPr kumimoji="1" lang="zh-CN" altLang="en-US" b="1">
                <a:effectLst>
                  <a:outerShdw blurRad="38100" dist="38100" dir="2700000" algn="tl">
                    <a:srgbClr val="010199"/>
                  </a:outerShdw>
                </a:effectLst>
                <a:ea typeface="黑体" panose="02010609060101010101" pitchFamily="49" charset="-122"/>
              </a:rPr>
              <a:t>能整除</a:t>
            </a:r>
          </a:p>
          <a:p>
            <a:pPr>
              <a:buClr>
                <a:schemeClr val="tx2"/>
              </a:buClr>
              <a:buSzPct val="75000"/>
              <a:buFont typeface="Wingdings" panose="05000000000000000000" pitchFamily="2" charset="2"/>
              <a:buNone/>
            </a:pPr>
            <a:endParaRPr kumimoji="1" lang="zh-CN" altLang="en-US" sz="3200" b="1">
              <a:effectLst>
                <a:outerShdw blurRad="38100" dist="38100" dir="2700000" algn="tl">
                  <a:srgbClr val="010199"/>
                </a:outerShdw>
              </a:effectLst>
              <a:ea typeface="黑体" panose="02010609060101010101" pitchFamily="49" charset="-122"/>
            </a:endParaRPr>
          </a:p>
          <a:p>
            <a:pPr>
              <a:buClr>
                <a:schemeClr val="tx2"/>
              </a:buClr>
              <a:buSzPct val="75000"/>
              <a:buFont typeface="Wingdings" panose="05000000000000000000" pitchFamily="2" charset="2"/>
              <a:buNone/>
            </a:pPr>
            <a:r>
              <a:rPr kumimoji="1" lang="zh-CN" altLang="en-US" sz="3200" b="1">
                <a:effectLst>
                  <a:outerShdw blurRad="38100" dist="38100" dir="2700000" algn="tl">
                    <a:srgbClr val="010199"/>
                  </a:outerShdw>
                </a:effectLst>
                <a:ea typeface="黑体" panose="02010609060101010101" pitchFamily="49" charset="-122"/>
              </a:rPr>
              <a:t>  找到了 </a:t>
            </a:r>
            <a:r>
              <a:rPr kumimoji="1" lang="en-US" altLang="zh-CN" sz="3200" b="1">
                <a:effectLst>
                  <a:outerShdw blurRad="38100" dist="38100" dir="2700000" algn="tl">
                    <a:srgbClr val="010199"/>
                  </a:outerShdw>
                </a:effectLst>
                <a:ea typeface="黑体" panose="02010609060101010101" pitchFamily="49" charset="-122"/>
              </a:rPr>
              <a:t>z ，15</a:t>
            </a:r>
            <a:r>
              <a:rPr kumimoji="1" lang="zh-CN" altLang="en-US" sz="3200" b="1">
                <a:effectLst>
                  <a:outerShdw blurRad="38100" dist="38100" dir="2700000" algn="tl">
                    <a:srgbClr val="010199"/>
                  </a:outerShdw>
                </a:effectLst>
                <a:ea typeface="黑体" panose="02010609060101010101" pitchFamily="49" charset="-122"/>
              </a:rPr>
              <a:t>就是5和3的最小公倍数</a:t>
            </a:r>
          </a:p>
          <a:p>
            <a:pPr>
              <a:buClr>
                <a:schemeClr val="tx2"/>
              </a:buClr>
              <a:buSzPct val="75000"/>
              <a:buFont typeface="Wingdings" panose="05000000000000000000" pitchFamily="2" charset="2"/>
              <a:buNone/>
            </a:pPr>
            <a:endParaRPr kumimoji="1" lang="zh-CN" altLang="en-US" sz="3200" b="1">
              <a:effectLst>
                <a:outerShdw blurRad="38100" dist="38100" dir="2700000" algn="tl">
                  <a:srgbClr val="010199"/>
                </a:outerShdw>
              </a:effectLst>
              <a:ea typeface="黑体" panose="02010609060101010101" pitchFamily="49" charset="-122"/>
            </a:endParaRPr>
          </a:p>
        </p:txBody>
      </p:sp>
    </p:spTree>
    <p:extLst>
      <p:ext uri="{BB962C8B-B14F-4D97-AF65-F5344CB8AC3E}">
        <p14:creationId xmlns:p14="http://schemas.microsoft.com/office/powerpoint/2010/main" val="4874893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3DA29A22-206C-460E-B2E3-9FB01AA444D8}"/>
              </a:ext>
            </a:extLst>
          </p:cNvPr>
          <p:cNvSpPr>
            <a:spLocks noGrp="1"/>
          </p:cNvSpPr>
          <p:nvPr>
            <p:ph type="sldNum" sz="quarter" idx="12"/>
          </p:nvPr>
        </p:nvSpPr>
        <p:spPr/>
        <p:txBody>
          <a:bodyPr/>
          <a:lstStyle/>
          <a:p>
            <a:fld id="{6767EBF1-B47A-498C-BCDA-E7DC998AA705}" type="slidenum">
              <a:rPr lang="zh-CN" altLang="en-US"/>
              <a:pPr/>
              <a:t>85</a:t>
            </a:fld>
            <a:endParaRPr lang="en-US" altLang="zh-CN"/>
          </a:p>
        </p:txBody>
      </p:sp>
      <p:pic>
        <p:nvPicPr>
          <p:cNvPr id="2" name="Picture 1">
            <a:extLst>
              <a:ext uri="{FF2B5EF4-FFF2-40B4-BE49-F238E27FC236}">
                <a16:creationId xmlns:a16="http://schemas.microsoft.com/office/drawing/2014/main" id="{0E4BA484-4BB1-4E0A-A08C-3797E67358C6}"/>
              </a:ext>
            </a:extLst>
          </p:cNvPr>
          <p:cNvPicPr>
            <a:picLocks noChangeAspect="1"/>
          </p:cNvPicPr>
          <p:nvPr/>
        </p:nvPicPr>
        <p:blipFill>
          <a:blip r:embed="rId2"/>
          <a:stretch>
            <a:fillRect/>
          </a:stretch>
        </p:blipFill>
        <p:spPr>
          <a:xfrm>
            <a:off x="0" y="249085"/>
            <a:ext cx="9144000" cy="6359829"/>
          </a:xfrm>
          <a:prstGeom prst="rect">
            <a:avLst/>
          </a:prstGeom>
        </p:spPr>
      </p:pic>
    </p:spTree>
    <p:extLst>
      <p:ext uri="{BB962C8B-B14F-4D97-AF65-F5344CB8AC3E}">
        <p14:creationId xmlns:p14="http://schemas.microsoft.com/office/powerpoint/2010/main" val="32910611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6F2C01F-4F6B-4B18-A2CF-0717606D6A2C}"/>
              </a:ext>
            </a:extLst>
          </p:cNvPr>
          <p:cNvSpPr>
            <a:spLocks noGrp="1"/>
          </p:cNvSpPr>
          <p:nvPr>
            <p:ph type="sldNum" sz="quarter" idx="12"/>
          </p:nvPr>
        </p:nvSpPr>
        <p:spPr/>
        <p:txBody>
          <a:bodyPr/>
          <a:lstStyle/>
          <a:p>
            <a:fld id="{48C4ADE8-A7C5-4487-A943-EC4AEEBA53B4}" type="slidenum">
              <a:rPr lang="zh-CN" altLang="en-US"/>
              <a:pPr/>
              <a:t>86</a:t>
            </a:fld>
            <a:endParaRPr lang="en-US" altLang="zh-CN"/>
          </a:p>
        </p:txBody>
      </p:sp>
      <p:sp>
        <p:nvSpPr>
          <p:cNvPr id="626690" name="Rectangle 2">
            <a:extLst>
              <a:ext uri="{FF2B5EF4-FFF2-40B4-BE49-F238E27FC236}">
                <a16:creationId xmlns:a16="http://schemas.microsoft.com/office/drawing/2014/main" id="{49D63C5E-3EA1-4478-8F57-9E224421A291}"/>
              </a:ext>
            </a:extLst>
          </p:cNvPr>
          <p:cNvSpPr>
            <a:spLocks noGrp="1" noChangeArrowheads="1"/>
          </p:cNvSpPr>
          <p:nvPr>
            <p:ph type="title"/>
          </p:nvPr>
        </p:nvSpPr>
        <p:spPr/>
        <p:txBody>
          <a:bodyPr/>
          <a:lstStyle/>
          <a:p>
            <a:r>
              <a:rPr lang="zh-CN" altLang="en-US"/>
              <a:t>自学与比较</a:t>
            </a:r>
          </a:p>
        </p:txBody>
      </p:sp>
      <p:sp>
        <p:nvSpPr>
          <p:cNvPr id="626691" name="Rectangle 3">
            <a:extLst>
              <a:ext uri="{FF2B5EF4-FFF2-40B4-BE49-F238E27FC236}">
                <a16:creationId xmlns:a16="http://schemas.microsoft.com/office/drawing/2014/main" id="{8A2DC26D-BE5E-4B81-9144-E692F34FDB01}"/>
              </a:ext>
            </a:extLst>
          </p:cNvPr>
          <p:cNvSpPr>
            <a:spLocks noGrp="1" noChangeArrowheads="1"/>
          </p:cNvSpPr>
          <p:nvPr>
            <p:ph type="body" idx="1"/>
          </p:nvPr>
        </p:nvSpPr>
        <p:spPr/>
        <p:txBody>
          <a:bodyPr/>
          <a:lstStyle/>
          <a:p>
            <a:pPr marL="609600" indent="-609600"/>
            <a:r>
              <a:rPr kumimoji="1" lang="zh-CN" altLang="en-US" b="1" dirty="0"/>
              <a:t>请同学们去比较三种循环的异同之处</a:t>
            </a:r>
          </a:p>
          <a:p>
            <a:pPr marL="990600" lvl="1" indent="-533400">
              <a:buFont typeface="Wingdings" panose="05000000000000000000" pitchFamily="2" charset="2"/>
              <a:buAutoNum type="arabicPeriod"/>
            </a:pPr>
            <a:r>
              <a:rPr kumimoji="1" lang="en-US" altLang="zh-CN" b="1" dirty="0"/>
              <a:t>for </a:t>
            </a:r>
            <a:r>
              <a:rPr kumimoji="1" lang="zh-CN" altLang="en-US" b="1" dirty="0"/>
              <a:t>循环（计数型循环）	</a:t>
            </a:r>
          </a:p>
          <a:p>
            <a:pPr marL="990600" lvl="1" indent="-533400">
              <a:buFont typeface="Wingdings" panose="05000000000000000000" pitchFamily="2" charset="2"/>
              <a:buAutoNum type="arabicPeriod"/>
            </a:pPr>
            <a:r>
              <a:rPr kumimoji="1" lang="zh-CN" altLang="en-US" b="1" dirty="0"/>
              <a:t>当型循环（</a:t>
            </a:r>
            <a:r>
              <a:rPr kumimoji="1" lang="en-US" altLang="zh-CN" b="1" dirty="0"/>
              <a:t>while</a:t>
            </a:r>
            <a:r>
              <a:rPr kumimoji="1" lang="zh-CN" altLang="en-US" b="1" dirty="0"/>
              <a:t>循环）</a:t>
            </a:r>
          </a:p>
          <a:p>
            <a:pPr marL="990600" lvl="1" indent="-533400">
              <a:buFont typeface="Wingdings" panose="05000000000000000000" pitchFamily="2" charset="2"/>
              <a:buAutoNum type="arabicPeriod"/>
            </a:pPr>
            <a:r>
              <a:rPr kumimoji="1" lang="zh-CN" altLang="en-US" b="1" dirty="0"/>
              <a:t>直到型循环（</a:t>
            </a:r>
            <a:r>
              <a:rPr kumimoji="1" lang="en-US" altLang="zh-CN" b="1" dirty="0"/>
              <a:t>do  while </a:t>
            </a:r>
            <a:r>
              <a:rPr kumimoji="1" lang="zh-CN" altLang="en-US" b="1" dirty="0"/>
              <a:t>循环）</a:t>
            </a:r>
          </a:p>
          <a:p>
            <a:pPr marL="990600" lvl="1" indent="-533400">
              <a:buFont typeface="Wingdings" panose="05000000000000000000" pitchFamily="2" charset="2"/>
              <a:buAutoNum type="arabicPeriod"/>
            </a:pPr>
            <a:endParaRPr kumimoji="1" lang="zh-CN" altLang="en-US" b="1" dirty="0"/>
          </a:p>
        </p:txBody>
      </p:sp>
    </p:spTree>
    <p:extLst>
      <p:ext uri="{BB962C8B-B14F-4D97-AF65-F5344CB8AC3E}">
        <p14:creationId xmlns:p14="http://schemas.microsoft.com/office/powerpoint/2010/main" val="20355428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E52D47A-AD0A-4CBF-A2DD-527960959DA2}" type="slidenum">
              <a:rPr lang="zh-CN" altLang="en-US"/>
              <a:pPr/>
              <a:t>87</a:t>
            </a:fld>
            <a:endParaRPr lang="en-US" altLang="zh-CN"/>
          </a:p>
        </p:txBody>
      </p:sp>
      <p:sp>
        <p:nvSpPr>
          <p:cNvPr id="507906" name="Rectangle 2"/>
          <p:cNvSpPr>
            <a:spLocks noGrp="1" noChangeArrowheads="1"/>
          </p:cNvSpPr>
          <p:nvPr>
            <p:ph type="title"/>
          </p:nvPr>
        </p:nvSpPr>
        <p:spPr/>
        <p:txBody>
          <a:bodyPr/>
          <a:lstStyle/>
          <a:p>
            <a:r>
              <a:rPr lang="zh-CN" altLang="en-US"/>
              <a:t>练习</a:t>
            </a:r>
          </a:p>
        </p:txBody>
      </p:sp>
      <p:sp>
        <p:nvSpPr>
          <p:cNvPr id="507907" name="Rectangle 3"/>
          <p:cNvSpPr>
            <a:spLocks noGrp="1" noChangeArrowheads="1"/>
          </p:cNvSpPr>
          <p:nvPr>
            <p:ph type="body" idx="1"/>
          </p:nvPr>
        </p:nvSpPr>
        <p:spPr/>
        <p:txBody>
          <a:bodyPr/>
          <a:lstStyle/>
          <a:p>
            <a:pPr>
              <a:lnSpc>
                <a:spcPct val="90000"/>
              </a:lnSpc>
            </a:pPr>
            <a:r>
              <a:rPr lang="en-US" altLang="zh-CN" b="0" dirty="0"/>
              <a:t>YOJ 1012</a:t>
            </a:r>
            <a:r>
              <a:rPr lang="zh-CN" altLang="en-US" b="0" dirty="0"/>
              <a:t>（水仙花数），要求使用 </a:t>
            </a:r>
            <a:r>
              <a:rPr lang="en-US" altLang="zh-CN" b="0" dirty="0"/>
              <a:t>3 </a:t>
            </a:r>
            <a:r>
              <a:rPr lang="zh-CN" altLang="en-US" b="0" dirty="0"/>
              <a:t>种循环语句来编程。</a:t>
            </a:r>
          </a:p>
          <a:p>
            <a:pPr lvl="1">
              <a:lnSpc>
                <a:spcPct val="90000"/>
              </a:lnSpc>
              <a:buFontTx/>
              <a:buNone/>
            </a:pPr>
            <a:endParaRPr lang="en-US" altLang="zh-CN" b="1" dirty="0"/>
          </a:p>
          <a:p>
            <a:pPr lvl="1">
              <a:lnSpc>
                <a:spcPct val="90000"/>
              </a:lnSpc>
              <a:buFontTx/>
              <a:buNone/>
            </a:pPr>
            <a:r>
              <a:rPr lang="en-US" altLang="zh-CN" b="1" dirty="0"/>
              <a:t>1. for </a:t>
            </a:r>
          </a:p>
          <a:p>
            <a:pPr lvl="1">
              <a:lnSpc>
                <a:spcPct val="90000"/>
              </a:lnSpc>
              <a:buFontTx/>
              <a:buNone/>
            </a:pPr>
            <a:r>
              <a:rPr lang="en-US" altLang="zh-CN" b="1" dirty="0"/>
              <a:t>2. do </a:t>
            </a:r>
            <a:r>
              <a:rPr lang="en-US" altLang="zh-CN" b="1" dirty="0">
                <a:latin typeface="Arial"/>
              </a:rPr>
              <a:t>…</a:t>
            </a:r>
            <a:r>
              <a:rPr lang="en-US" altLang="zh-CN" b="1" dirty="0"/>
              <a:t> while </a:t>
            </a:r>
          </a:p>
          <a:p>
            <a:pPr lvl="1">
              <a:lnSpc>
                <a:spcPct val="90000"/>
              </a:lnSpc>
              <a:buFontTx/>
              <a:buNone/>
            </a:pPr>
            <a:r>
              <a:rPr lang="en-US" altLang="zh-CN" b="1" dirty="0"/>
              <a:t>3. while</a:t>
            </a:r>
            <a:endParaRPr lang="zh-CN" altLang="en-US" b="1" dirty="0"/>
          </a:p>
        </p:txBody>
      </p:sp>
    </p:spTree>
    <p:extLst>
      <p:ext uri="{BB962C8B-B14F-4D97-AF65-F5344CB8AC3E}">
        <p14:creationId xmlns:p14="http://schemas.microsoft.com/office/powerpoint/2010/main" val="33742440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650EECB-6782-4E2B-843E-4EE77FFF0AF6}" type="slidenum">
              <a:rPr lang="zh-CN" altLang="en-US"/>
              <a:pPr/>
              <a:t>88</a:t>
            </a:fld>
            <a:endParaRPr lang="en-US" altLang="zh-CN"/>
          </a:p>
        </p:txBody>
      </p:sp>
      <p:sp>
        <p:nvSpPr>
          <p:cNvPr id="510978" name="Rectangle 2"/>
          <p:cNvSpPr>
            <a:spLocks noGrp="1" noChangeArrowheads="1"/>
          </p:cNvSpPr>
          <p:nvPr>
            <p:ph type="title"/>
          </p:nvPr>
        </p:nvSpPr>
        <p:spPr/>
        <p:txBody>
          <a:bodyPr/>
          <a:lstStyle/>
          <a:p>
            <a:r>
              <a:rPr lang="zh-CN" altLang="en-US"/>
              <a:t>限定转向语句</a:t>
            </a:r>
          </a:p>
        </p:txBody>
      </p:sp>
      <p:sp>
        <p:nvSpPr>
          <p:cNvPr id="510979" name="Rectangle 3"/>
          <p:cNvSpPr>
            <a:spLocks noGrp="1" noChangeArrowheads="1"/>
          </p:cNvSpPr>
          <p:nvPr>
            <p:ph type="body" idx="1"/>
          </p:nvPr>
        </p:nvSpPr>
        <p:spPr/>
        <p:txBody>
          <a:bodyPr/>
          <a:lstStyle/>
          <a:p>
            <a:pPr>
              <a:lnSpc>
                <a:spcPct val="90000"/>
              </a:lnSpc>
            </a:pPr>
            <a:r>
              <a:rPr lang="zh-CN" altLang="en-US"/>
              <a:t>这一类语句不形成控制结构，只有是简单地使流程从其所在处转向另一处。但是，它不允许用户自己指定转向，而是按系统事先规定的原则向某一点转移。</a:t>
            </a:r>
          </a:p>
          <a:p>
            <a:pPr>
              <a:lnSpc>
                <a:spcPct val="90000"/>
              </a:lnSpc>
            </a:pPr>
            <a:r>
              <a:rPr lang="zh-CN" altLang="en-US"/>
              <a:t>包括的语句有：</a:t>
            </a:r>
          </a:p>
          <a:p>
            <a:pPr lvl="1">
              <a:lnSpc>
                <a:spcPct val="90000"/>
              </a:lnSpc>
            </a:pPr>
            <a:r>
              <a:rPr lang="en-US" altLang="zh-CN"/>
              <a:t>break</a:t>
            </a:r>
          </a:p>
          <a:p>
            <a:pPr lvl="1">
              <a:lnSpc>
                <a:spcPct val="90000"/>
              </a:lnSpc>
            </a:pPr>
            <a:r>
              <a:rPr lang="en-US" altLang="zh-CN"/>
              <a:t>continue</a:t>
            </a:r>
          </a:p>
          <a:p>
            <a:pPr lvl="1">
              <a:lnSpc>
                <a:spcPct val="90000"/>
              </a:lnSpc>
            </a:pPr>
            <a:r>
              <a:rPr lang="en-US" altLang="zh-CN"/>
              <a:t>return</a:t>
            </a:r>
          </a:p>
        </p:txBody>
      </p:sp>
    </p:spTree>
    <p:extLst>
      <p:ext uri="{BB962C8B-B14F-4D97-AF65-F5344CB8AC3E}">
        <p14:creationId xmlns:p14="http://schemas.microsoft.com/office/powerpoint/2010/main" val="3862480749"/>
      </p:ext>
    </p:extLst>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152F4E-479B-4B23-BDA6-55F59352EB86}" type="slidenum">
              <a:rPr lang="zh-CN" altLang="en-US"/>
              <a:pPr/>
              <a:t>89</a:t>
            </a:fld>
            <a:endParaRPr lang="en-US" altLang="zh-CN"/>
          </a:p>
        </p:txBody>
      </p:sp>
      <p:sp>
        <p:nvSpPr>
          <p:cNvPr id="512002" name="Rectangle 2"/>
          <p:cNvSpPr>
            <a:spLocks noGrp="1" noChangeArrowheads="1"/>
          </p:cNvSpPr>
          <p:nvPr>
            <p:ph type="title"/>
          </p:nvPr>
        </p:nvSpPr>
        <p:spPr>
          <a:xfrm>
            <a:off x="709712" y="404664"/>
            <a:ext cx="7543800" cy="1144588"/>
          </a:xfrm>
        </p:spPr>
        <p:txBody>
          <a:bodyPr/>
          <a:lstStyle/>
          <a:p>
            <a:r>
              <a:rPr lang="en-US" altLang="zh-CN" dirty="0"/>
              <a:t>break</a:t>
            </a:r>
            <a:r>
              <a:rPr lang="zh-CN" altLang="en-US" dirty="0"/>
              <a:t>语句</a:t>
            </a:r>
          </a:p>
        </p:txBody>
      </p:sp>
      <p:sp>
        <p:nvSpPr>
          <p:cNvPr id="512003" name="Rectangle 3"/>
          <p:cNvSpPr>
            <a:spLocks noGrp="1" noChangeArrowheads="1"/>
          </p:cNvSpPr>
          <p:nvPr>
            <p:ph type="body" idx="1"/>
          </p:nvPr>
        </p:nvSpPr>
        <p:spPr>
          <a:xfrm>
            <a:off x="685800" y="1600200"/>
            <a:ext cx="7772400" cy="4724400"/>
          </a:xfrm>
        </p:spPr>
        <p:txBody>
          <a:bodyPr/>
          <a:lstStyle/>
          <a:p>
            <a:r>
              <a:rPr lang="zh-CN" altLang="en-US" dirty="0"/>
              <a:t>格式：</a:t>
            </a:r>
          </a:p>
          <a:p>
            <a:pPr>
              <a:buFont typeface="Wingdings" pitchFamily="2" charset="2"/>
              <a:buNone/>
            </a:pPr>
            <a:r>
              <a:rPr lang="zh-CN" altLang="en-US" dirty="0"/>
              <a:t>			</a:t>
            </a:r>
            <a:r>
              <a:rPr lang="en-US" altLang="zh-CN" dirty="0"/>
              <a:t>break;</a:t>
            </a:r>
          </a:p>
          <a:p>
            <a:r>
              <a:rPr lang="zh-CN" altLang="en-US" dirty="0"/>
              <a:t>功能：</a:t>
            </a:r>
          </a:p>
          <a:p>
            <a:pPr lvl="1">
              <a:buFont typeface="Monotype Sorts" pitchFamily="2" charset="2"/>
              <a:buChar char=" "/>
            </a:pPr>
            <a:r>
              <a:rPr lang="zh-CN" altLang="en-US" dirty="0"/>
              <a:t>结束最近的</a:t>
            </a:r>
            <a:r>
              <a:rPr lang="en-US" altLang="zh-CN" dirty="0"/>
              <a:t>do</a:t>
            </a:r>
            <a:r>
              <a:rPr lang="zh-CN" altLang="en-US" dirty="0"/>
              <a:t>、</a:t>
            </a:r>
            <a:r>
              <a:rPr lang="en-US" altLang="zh-CN" dirty="0"/>
              <a:t>for</a:t>
            </a:r>
            <a:r>
              <a:rPr lang="zh-CN" altLang="en-US" dirty="0"/>
              <a:t>、</a:t>
            </a:r>
            <a:r>
              <a:rPr lang="en-US" altLang="zh-CN" dirty="0"/>
              <a:t>switch</a:t>
            </a:r>
            <a:r>
              <a:rPr lang="zh-CN" altLang="en-US" dirty="0"/>
              <a:t>和</a:t>
            </a:r>
            <a:r>
              <a:rPr lang="en-US" altLang="zh-CN" dirty="0"/>
              <a:t>while</a:t>
            </a:r>
            <a:r>
              <a:rPr lang="zh-CN" altLang="en-US" dirty="0"/>
              <a:t>语句，把流程从所在处转到所在循环结构或多路选择结构之后。</a:t>
            </a:r>
          </a:p>
          <a:p>
            <a:r>
              <a:rPr lang="zh-CN" altLang="en-US" dirty="0"/>
              <a:t>说明：</a:t>
            </a:r>
          </a:p>
          <a:p>
            <a:pPr lvl="1">
              <a:buFont typeface="Monotype Sorts" pitchFamily="2" charset="2"/>
              <a:buChar char=" "/>
            </a:pPr>
            <a:r>
              <a:rPr lang="en-US" altLang="zh-CN" dirty="0"/>
              <a:t>break</a:t>
            </a:r>
            <a:r>
              <a:rPr lang="zh-CN" altLang="zh-CN" dirty="0"/>
              <a:t>语句不能用在循环语句或</a:t>
            </a:r>
            <a:r>
              <a:rPr lang="en-US" altLang="zh-CN" dirty="0">
                <a:solidFill>
                  <a:srgbClr val="FF0000"/>
                </a:solidFill>
              </a:rPr>
              <a:t>switch</a:t>
            </a:r>
            <a:r>
              <a:rPr lang="zh-CN" altLang="zh-CN" dirty="0"/>
              <a:t>语句之外的任何其它语句中。</a:t>
            </a:r>
            <a:endParaRPr lang="zh-CN" altLang="en-US" dirty="0"/>
          </a:p>
        </p:txBody>
      </p:sp>
    </p:spTree>
    <p:extLst>
      <p:ext uri="{BB962C8B-B14F-4D97-AF65-F5344CB8AC3E}">
        <p14:creationId xmlns:p14="http://schemas.microsoft.com/office/powerpoint/2010/main" val="1856954922"/>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813C7EA-B887-487D-B510-DBA6D23E4909}"/>
              </a:ext>
            </a:extLst>
          </p:cNvPr>
          <p:cNvSpPr>
            <a:spLocks noGrp="1"/>
          </p:cNvSpPr>
          <p:nvPr>
            <p:ph type="sldNum" sz="quarter" idx="12"/>
          </p:nvPr>
        </p:nvSpPr>
        <p:spPr/>
        <p:txBody>
          <a:bodyPr/>
          <a:lstStyle/>
          <a:p>
            <a:fld id="{26F46549-686D-460B-B3AD-6122C2D54E88}" type="slidenum">
              <a:rPr lang="zh-CN" altLang="en-US"/>
              <a:pPr/>
              <a:t>9</a:t>
            </a:fld>
            <a:endParaRPr lang="en-US" altLang="zh-CN"/>
          </a:p>
        </p:txBody>
      </p:sp>
      <p:sp>
        <p:nvSpPr>
          <p:cNvPr id="366594" name="Rectangle 2">
            <a:extLst>
              <a:ext uri="{FF2B5EF4-FFF2-40B4-BE49-F238E27FC236}">
                <a16:creationId xmlns:a16="http://schemas.microsoft.com/office/drawing/2014/main" id="{09CD3B93-5E8F-40EF-9B39-CBF34D488E75}"/>
              </a:ext>
            </a:extLst>
          </p:cNvPr>
          <p:cNvSpPr>
            <a:spLocks noGrp="1" noChangeArrowheads="1"/>
          </p:cNvSpPr>
          <p:nvPr>
            <p:ph type="title"/>
          </p:nvPr>
        </p:nvSpPr>
        <p:spPr/>
        <p:txBody>
          <a:bodyPr/>
          <a:lstStyle/>
          <a:p>
            <a:r>
              <a:rPr lang="zh-CN" altLang="en-US" dirty="0"/>
              <a:t>关系表达式的一般格式</a:t>
            </a:r>
          </a:p>
        </p:txBody>
      </p:sp>
      <p:sp>
        <p:nvSpPr>
          <p:cNvPr id="366595" name="Rectangle 3">
            <a:extLst>
              <a:ext uri="{FF2B5EF4-FFF2-40B4-BE49-F238E27FC236}">
                <a16:creationId xmlns:a16="http://schemas.microsoft.com/office/drawing/2014/main" id="{722DDCBE-50CF-4C28-B5A0-3CB61E732E94}"/>
              </a:ext>
            </a:extLst>
          </p:cNvPr>
          <p:cNvSpPr>
            <a:spLocks noGrp="1" noChangeArrowheads="1"/>
          </p:cNvSpPr>
          <p:nvPr>
            <p:ph type="body" idx="1"/>
          </p:nvPr>
        </p:nvSpPr>
        <p:spPr/>
        <p:txBody>
          <a:bodyPr/>
          <a:lstStyle/>
          <a:p>
            <a:pPr>
              <a:lnSpc>
                <a:spcPct val="90000"/>
              </a:lnSpc>
            </a:pPr>
            <a:r>
              <a:rPr lang="en-US" altLang="zh-CN" sz="2800" dirty="0">
                <a:solidFill>
                  <a:srgbClr val="00B0F0"/>
                </a:solidFill>
              </a:rPr>
              <a:t>&lt;</a:t>
            </a:r>
            <a:r>
              <a:rPr lang="zh-CN" altLang="en-US" sz="2800" dirty="0">
                <a:solidFill>
                  <a:srgbClr val="00B0F0"/>
                </a:solidFill>
              </a:rPr>
              <a:t>变量</a:t>
            </a:r>
            <a:r>
              <a:rPr lang="en-US" altLang="zh-CN" sz="2800" dirty="0">
                <a:solidFill>
                  <a:srgbClr val="00B0F0"/>
                </a:solidFill>
              </a:rPr>
              <a:t>1&gt;  </a:t>
            </a:r>
            <a:r>
              <a:rPr lang="zh-CN" altLang="en-US" sz="2800" dirty="0">
                <a:solidFill>
                  <a:srgbClr val="00B0F0"/>
                </a:solidFill>
              </a:rPr>
              <a:t>关系运算符  </a:t>
            </a:r>
            <a:r>
              <a:rPr lang="en-US" altLang="zh-CN" sz="2800" dirty="0">
                <a:solidFill>
                  <a:srgbClr val="00B0F0"/>
                </a:solidFill>
              </a:rPr>
              <a:t>&lt;</a:t>
            </a:r>
            <a:r>
              <a:rPr lang="zh-CN" altLang="en-US" sz="2800" dirty="0">
                <a:solidFill>
                  <a:srgbClr val="00B0F0"/>
                </a:solidFill>
              </a:rPr>
              <a:t>变量</a:t>
            </a:r>
            <a:r>
              <a:rPr lang="en-US" altLang="zh-CN" sz="2800" dirty="0">
                <a:solidFill>
                  <a:srgbClr val="00B0F0"/>
                </a:solidFill>
              </a:rPr>
              <a:t>2&gt;</a:t>
            </a:r>
          </a:p>
          <a:p>
            <a:pPr lvl="1">
              <a:lnSpc>
                <a:spcPct val="90000"/>
              </a:lnSpc>
            </a:pPr>
            <a:r>
              <a:rPr lang="zh-CN" altLang="en-US" sz="2400" b="1" dirty="0"/>
              <a:t>例如：变量</a:t>
            </a:r>
            <a:r>
              <a:rPr lang="en-US" altLang="zh-CN" sz="2400" b="1" dirty="0"/>
              <a:t>1</a:t>
            </a:r>
            <a:r>
              <a:rPr lang="zh-CN" altLang="en-US" sz="2400" b="1" dirty="0"/>
              <a:t>为</a:t>
            </a:r>
            <a:r>
              <a:rPr lang="en-US" altLang="zh-CN" sz="2400" b="1" dirty="0"/>
              <a:t>b</a:t>
            </a:r>
            <a:r>
              <a:rPr lang="zh-CN" altLang="en-US" sz="2400" b="1" dirty="0"/>
              <a:t>，变量</a:t>
            </a:r>
            <a:r>
              <a:rPr lang="en-US" altLang="zh-CN" sz="2400" b="1" dirty="0"/>
              <a:t>2</a:t>
            </a:r>
            <a:r>
              <a:rPr lang="zh-CN" altLang="en-US" sz="2400" b="1" dirty="0"/>
              <a:t>为 </a:t>
            </a:r>
            <a:r>
              <a:rPr lang="en-US" altLang="zh-CN" sz="2400" b="1" dirty="0"/>
              <a:t>c</a:t>
            </a:r>
            <a:r>
              <a:rPr lang="zh-CN" altLang="en-US" sz="2400" b="1" dirty="0"/>
              <a:t>，关系运算符为</a:t>
            </a:r>
            <a:r>
              <a:rPr lang="en-US" altLang="zh-CN" sz="2400" b="1" dirty="0"/>
              <a:t>&gt;</a:t>
            </a:r>
            <a:r>
              <a:rPr lang="zh-CN" altLang="en-US" sz="2400" b="1" dirty="0"/>
              <a:t>，关系表达式为：</a:t>
            </a:r>
            <a:r>
              <a:rPr lang="en-US" altLang="zh-CN" sz="2400" b="1" dirty="0">
                <a:solidFill>
                  <a:srgbClr val="00B0F0"/>
                </a:solidFill>
              </a:rPr>
              <a:t>b &gt; c</a:t>
            </a:r>
          </a:p>
          <a:p>
            <a:pPr>
              <a:lnSpc>
                <a:spcPct val="90000"/>
              </a:lnSpc>
            </a:pPr>
            <a:r>
              <a:rPr lang="zh-CN" altLang="en-US" sz="2800" dirty="0"/>
              <a:t>在程序中，系统要测试由关系表达式所表示的关系是否成立，成立为真，不成立为假</a:t>
            </a:r>
          </a:p>
          <a:p>
            <a:pPr>
              <a:lnSpc>
                <a:spcPct val="90000"/>
              </a:lnSpc>
            </a:pPr>
            <a:r>
              <a:rPr lang="zh-CN" altLang="en-US" sz="2800" dirty="0"/>
              <a:t>关系表达式是有值的，这个值非 </a:t>
            </a:r>
            <a:r>
              <a:rPr lang="en-US" altLang="zh-CN" sz="2800" dirty="0"/>
              <a:t>0 </a:t>
            </a:r>
            <a:r>
              <a:rPr lang="zh-CN" altLang="en-US" sz="2800" dirty="0"/>
              <a:t>即 </a:t>
            </a:r>
            <a:r>
              <a:rPr lang="en-US" altLang="zh-CN" sz="2800" dirty="0"/>
              <a:t>1</a:t>
            </a:r>
            <a:r>
              <a:rPr lang="zh-CN" altLang="en-US" sz="2800" dirty="0"/>
              <a:t>，是布尔值</a:t>
            </a:r>
          </a:p>
          <a:p>
            <a:pPr>
              <a:lnSpc>
                <a:spcPct val="90000"/>
              </a:lnSpc>
            </a:pPr>
            <a:r>
              <a:rPr lang="zh-CN" altLang="en-US" sz="2800" dirty="0"/>
              <a:t>关系表达式成立，其值为 </a:t>
            </a:r>
            <a:r>
              <a:rPr lang="en-US" altLang="zh-CN" sz="2800" dirty="0"/>
              <a:t>1 </a:t>
            </a:r>
            <a:r>
              <a:rPr lang="zh-CN" altLang="en-US" sz="2800" dirty="0"/>
              <a:t>。关系表达式不成立，其值为 </a:t>
            </a:r>
            <a:r>
              <a:rPr lang="en-US" altLang="zh-CN" sz="2800" dirty="0"/>
              <a:t>0</a:t>
            </a:r>
            <a:endParaRPr lang="zh-CN" altLang="en-US" sz="2800" dirty="0"/>
          </a:p>
        </p:txBody>
      </p:sp>
    </p:spTree>
    <p:extLst>
      <p:ext uri="{BB962C8B-B14F-4D97-AF65-F5344CB8AC3E}">
        <p14:creationId xmlns:p14="http://schemas.microsoft.com/office/powerpoint/2010/main" val="26643031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72447F6B-384C-44F2-8B31-8CCA11662DFA}" type="slidenum">
              <a:rPr lang="zh-CN" altLang="en-US"/>
              <a:pPr/>
              <a:t>90</a:t>
            </a:fld>
            <a:endParaRPr lang="en-US" altLang="zh-CN"/>
          </a:p>
        </p:txBody>
      </p:sp>
      <p:sp>
        <p:nvSpPr>
          <p:cNvPr id="513026" name="Rectangle 2"/>
          <p:cNvSpPr>
            <a:spLocks noGrp="1" noChangeArrowheads="1"/>
          </p:cNvSpPr>
          <p:nvPr>
            <p:ph type="title"/>
          </p:nvPr>
        </p:nvSpPr>
        <p:spPr/>
        <p:txBody>
          <a:bodyPr/>
          <a:lstStyle/>
          <a:p>
            <a:r>
              <a:rPr lang="en-US" altLang="zh-CN"/>
              <a:t>break</a:t>
            </a:r>
            <a:r>
              <a:rPr lang="zh-CN" altLang="en-US"/>
              <a:t>示例</a:t>
            </a:r>
          </a:p>
        </p:txBody>
      </p:sp>
      <p:sp>
        <p:nvSpPr>
          <p:cNvPr id="513027" name="AutoShape 3"/>
          <p:cNvSpPr>
            <a:spLocks noChangeArrowheads="1"/>
          </p:cNvSpPr>
          <p:nvPr/>
        </p:nvSpPr>
        <p:spPr bwMode="auto">
          <a:xfrm>
            <a:off x="5791200" y="1828800"/>
            <a:ext cx="1676400" cy="609600"/>
          </a:xfrm>
          <a:prstGeom prst="flowChartDecision">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latin typeface="Times New Roman" pitchFamily="18" charset="0"/>
              </a:rPr>
              <a:t>表达式</a:t>
            </a:r>
            <a:r>
              <a:rPr kumimoji="1" lang="en-US" altLang="zh-CN" sz="2000">
                <a:latin typeface="Times New Roman" pitchFamily="18" charset="0"/>
              </a:rPr>
              <a:t>1</a:t>
            </a:r>
          </a:p>
        </p:txBody>
      </p:sp>
      <p:sp>
        <p:nvSpPr>
          <p:cNvPr id="513028" name="AutoShape 4"/>
          <p:cNvSpPr>
            <a:spLocks noChangeArrowheads="1"/>
          </p:cNvSpPr>
          <p:nvPr/>
        </p:nvSpPr>
        <p:spPr bwMode="auto">
          <a:xfrm>
            <a:off x="5791200" y="3505200"/>
            <a:ext cx="1676400" cy="609600"/>
          </a:xfrm>
          <a:prstGeom prst="flowChartDecision">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latin typeface="Times New Roman" pitchFamily="18" charset="0"/>
              </a:rPr>
              <a:t>表达式</a:t>
            </a:r>
            <a:r>
              <a:rPr kumimoji="1" lang="en-US" altLang="zh-CN" sz="2000">
                <a:latin typeface="Times New Roman" pitchFamily="18" charset="0"/>
              </a:rPr>
              <a:t>2</a:t>
            </a:r>
          </a:p>
        </p:txBody>
      </p:sp>
      <p:sp>
        <p:nvSpPr>
          <p:cNvPr id="513029" name="AutoShape 5"/>
          <p:cNvSpPr>
            <a:spLocks noChangeArrowheads="1"/>
          </p:cNvSpPr>
          <p:nvPr/>
        </p:nvSpPr>
        <p:spPr bwMode="auto">
          <a:xfrm>
            <a:off x="5822950" y="2743200"/>
            <a:ext cx="1600200" cy="533400"/>
          </a:xfrm>
          <a:prstGeom prst="flowChartProcess">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itchFamily="18" charset="0"/>
              </a:rPr>
              <a:t>……</a:t>
            </a:r>
          </a:p>
        </p:txBody>
      </p:sp>
      <p:sp>
        <p:nvSpPr>
          <p:cNvPr id="513030" name="AutoShape 6"/>
          <p:cNvSpPr>
            <a:spLocks noChangeArrowheads="1"/>
          </p:cNvSpPr>
          <p:nvPr/>
        </p:nvSpPr>
        <p:spPr bwMode="auto">
          <a:xfrm>
            <a:off x="5835650" y="4419600"/>
            <a:ext cx="1600200" cy="533400"/>
          </a:xfrm>
          <a:prstGeom prst="flowChartProcess">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itchFamily="18" charset="0"/>
              </a:rPr>
              <a:t>……</a:t>
            </a:r>
          </a:p>
        </p:txBody>
      </p:sp>
      <p:sp>
        <p:nvSpPr>
          <p:cNvPr id="513031" name="AutoShape 7"/>
          <p:cNvSpPr>
            <a:spLocks noChangeArrowheads="1"/>
          </p:cNvSpPr>
          <p:nvPr/>
        </p:nvSpPr>
        <p:spPr bwMode="auto">
          <a:xfrm>
            <a:off x="5334000" y="5562600"/>
            <a:ext cx="2667000" cy="762000"/>
          </a:xfrm>
          <a:prstGeom prst="flowChartProcess">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latin typeface="Times New Roman" pitchFamily="18" charset="0"/>
              </a:rPr>
              <a:t>while</a:t>
            </a:r>
            <a:r>
              <a:rPr kumimoji="1" lang="zh-CN" altLang="en-US" sz="2000">
                <a:latin typeface="Times New Roman" pitchFamily="18" charset="0"/>
              </a:rPr>
              <a:t>循环的</a:t>
            </a:r>
          </a:p>
          <a:p>
            <a:r>
              <a:rPr kumimoji="1" lang="zh-CN" altLang="en-US" sz="2000">
                <a:latin typeface="Times New Roman" pitchFamily="18" charset="0"/>
              </a:rPr>
              <a:t>下一语句</a:t>
            </a:r>
          </a:p>
        </p:txBody>
      </p:sp>
      <p:cxnSp>
        <p:nvCxnSpPr>
          <p:cNvPr id="513032" name="AutoShape 8"/>
          <p:cNvCxnSpPr>
            <a:cxnSpLocks noChangeShapeType="1"/>
            <a:endCxn id="513027" idx="0"/>
          </p:cNvCxnSpPr>
          <p:nvPr/>
        </p:nvCxnSpPr>
        <p:spPr bwMode="auto">
          <a:xfrm>
            <a:off x="6629400" y="1371600"/>
            <a:ext cx="0" cy="457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3033" name="AutoShape 9"/>
          <p:cNvCxnSpPr>
            <a:cxnSpLocks noChangeShapeType="1"/>
            <a:stCxn id="513027" idx="2"/>
            <a:endCxn id="513029" idx="0"/>
          </p:cNvCxnSpPr>
          <p:nvPr/>
        </p:nvCxnSpPr>
        <p:spPr bwMode="auto">
          <a:xfrm flipH="1">
            <a:off x="6623050" y="2438400"/>
            <a:ext cx="6350" cy="304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3034" name="AutoShape 10"/>
          <p:cNvCxnSpPr>
            <a:cxnSpLocks noChangeShapeType="1"/>
            <a:stCxn id="513029" idx="2"/>
            <a:endCxn id="513028" idx="0"/>
          </p:cNvCxnSpPr>
          <p:nvPr/>
        </p:nvCxnSpPr>
        <p:spPr bwMode="auto">
          <a:xfrm>
            <a:off x="6623050" y="3276600"/>
            <a:ext cx="6350" cy="228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3035" name="AutoShape 11"/>
          <p:cNvCxnSpPr>
            <a:cxnSpLocks noChangeShapeType="1"/>
            <a:stCxn id="513028" idx="2"/>
            <a:endCxn id="513030" idx="0"/>
          </p:cNvCxnSpPr>
          <p:nvPr/>
        </p:nvCxnSpPr>
        <p:spPr bwMode="auto">
          <a:xfrm>
            <a:off x="6629400" y="4114800"/>
            <a:ext cx="6350" cy="304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3036" name="AutoShape 12"/>
          <p:cNvCxnSpPr>
            <a:cxnSpLocks noChangeShapeType="1"/>
            <a:stCxn id="513030" idx="2"/>
          </p:cNvCxnSpPr>
          <p:nvPr/>
        </p:nvCxnSpPr>
        <p:spPr bwMode="auto">
          <a:xfrm rot="16200000" flipV="1">
            <a:off x="4978400" y="3295650"/>
            <a:ext cx="3276600" cy="38100"/>
          </a:xfrm>
          <a:prstGeom prst="bentConnector5">
            <a:avLst>
              <a:gd name="adj1" fmla="val -6977"/>
              <a:gd name="adj2" fmla="val 4899995"/>
              <a:gd name="adj3" fmla="val 1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3037" name="AutoShape 13"/>
          <p:cNvCxnSpPr>
            <a:cxnSpLocks noChangeShapeType="1"/>
            <a:stCxn id="513027" idx="3"/>
            <a:endCxn id="513031" idx="0"/>
          </p:cNvCxnSpPr>
          <p:nvPr/>
        </p:nvCxnSpPr>
        <p:spPr bwMode="auto">
          <a:xfrm flipH="1">
            <a:off x="6667500" y="2133600"/>
            <a:ext cx="800100" cy="3429000"/>
          </a:xfrm>
          <a:prstGeom prst="bentConnector4">
            <a:avLst>
              <a:gd name="adj1" fmla="val -114088"/>
              <a:gd name="adj2" fmla="val 92634"/>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3038" name="AutoShape 14"/>
          <p:cNvCxnSpPr>
            <a:cxnSpLocks noChangeShapeType="1"/>
            <a:stCxn id="513028" idx="3"/>
          </p:cNvCxnSpPr>
          <p:nvPr/>
        </p:nvCxnSpPr>
        <p:spPr bwMode="auto">
          <a:xfrm>
            <a:off x="7467600" y="3810000"/>
            <a:ext cx="914400" cy="0"/>
          </a:xfrm>
          <a:prstGeom prst="straightConnector1">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13039" name="Text Box 15"/>
          <p:cNvSpPr txBox="1">
            <a:spLocks noChangeArrowheads="1"/>
          </p:cNvSpPr>
          <p:nvPr/>
        </p:nvSpPr>
        <p:spPr bwMode="auto">
          <a:xfrm>
            <a:off x="7391400" y="1812925"/>
            <a:ext cx="381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F</a:t>
            </a:r>
          </a:p>
        </p:txBody>
      </p:sp>
      <p:sp>
        <p:nvSpPr>
          <p:cNvPr id="513040" name="Text Box 16"/>
          <p:cNvSpPr txBox="1">
            <a:spLocks noChangeArrowheads="1"/>
          </p:cNvSpPr>
          <p:nvPr/>
        </p:nvSpPr>
        <p:spPr bwMode="auto">
          <a:xfrm>
            <a:off x="6629400" y="4022725"/>
            <a:ext cx="381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F</a:t>
            </a:r>
          </a:p>
        </p:txBody>
      </p:sp>
      <p:sp>
        <p:nvSpPr>
          <p:cNvPr id="513041" name="Text Box 17"/>
          <p:cNvSpPr txBox="1">
            <a:spLocks noChangeArrowheads="1"/>
          </p:cNvSpPr>
          <p:nvPr/>
        </p:nvSpPr>
        <p:spPr bwMode="auto">
          <a:xfrm>
            <a:off x="7391400" y="3413125"/>
            <a:ext cx="381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T</a:t>
            </a:r>
          </a:p>
        </p:txBody>
      </p:sp>
      <p:sp>
        <p:nvSpPr>
          <p:cNvPr id="513042" name="Text Box 18"/>
          <p:cNvSpPr txBox="1">
            <a:spLocks noChangeArrowheads="1"/>
          </p:cNvSpPr>
          <p:nvPr/>
        </p:nvSpPr>
        <p:spPr bwMode="auto">
          <a:xfrm>
            <a:off x="6629400" y="2346325"/>
            <a:ext cx="381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T</a:t>
            </a:r>
          </a:p>
        </p:txBody>
      </p:sp>
      <p:sp>
        <p:nvSpPr>
          <p:cNvPr id="513043" name="Text Box 19"/>
          <p:cNvSpPr txBox="1">
            <a:spLocks noChangeArrowheads="1"/>
          </p:cNvSpPr>
          <p:nvPr/>
        </p:nvSpPr>
        <p:spPr bwMode="auto">
          <a:xfrm>
            <a:off x="7543800" y="3733800"/>
            <a:ext cx="762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solidFill>
                  <a:srgbClr val="FF0000"/>
                </a:solidFill>
                <a:latin typeface="Times New Roman" pitchFamily="18" charset="0"/>
              </a:rPr>
              <a:t>break</a:t>
            </a:r>
          </a:p>
        </p:txBody>
      </p:sp>
      <p:sp>
        <p:nvSpPr>
          <p:cNvPr id="513044" name="Rectangle 20"/>
          <p:cNvSpPr>
            <a:spLocks noChangeArrowheads="1"/>
          </p:cNvSpPr>
          <p:nvPr/>
        </p:nvSpPr>
        <p:spPr bwMode="auto">
          <a:xfrm>
            <a:off x="838200" y="1905000"/>
            <a:ext cx="34290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l">
              <a:spcBef>
                <a:spcPct val="20000"/>
              </a:spcBef>
              <a:buClr>
                <a:schemeClr val="bg2"/>
              </a:buClr>
              <a:buFont typeface="Monotype Sorts" pitchFamily="2" charset="2"/>
              <a:buNone/>
            </a:pPr>
            <a:r>
              <a:rPr kumimoji="1" lang="en-US" altLang="zh-CN" sz="2400">
                <a:latin typeface="Times New Roman" pitchFamily="18" charset="0"/>
              </a:rPr>
              <a:t>while (</a:t>
            </a:r>
            <a:r>
              <a:rPr kumimoji="1" lang="zh-CN" altLang="en-US" sz="2400">
                <a:latin typeface="Times New Roman" pitchFamily="18" charset="0"/>
              </a:rPr>
              <a:t>表达式</a:t>
            </a:r>
            <a:r>
              <a:rPr kumimoji="1" lang="en-US" altLang="zh-CN" sz="2400">
                <a:latin typeface="Times New Roman" pitchFamily="18" charset="0"/>
              </a:rPr>
              <a:t>1</a:t>
            </a:r>
            <a:r>
              <a:rPr kumimoji="1" lang="zh-CN" altLang="en-US" sz="2400">
                <a:latin typeface="Times New Roman" pitchFamily="18" charset="0"/>
              </a:rPr>
              <a:t>）</a:t>
            </a:r>
          </a:p>
          <a:p>
            <a:pPr marL="342900" indent="-342900" algn="l">
              <a:spcBef>
                <a:spcPct val="20000"/>
              </a:spcBef>
              <a:buClr>
                <a:schemeClr val="bg2"/>
              </a:buClr>
              <a:buFont typeface="Monotype Sorts" pitchFamily="2" charset="2"/>
              <a:buNone/>
            </a:pPr>
            <a:r>
              <a:rPr kumimoji="1" lang="en-US" altLang="zh-CN" sz="2400">
                <a:latin typeface="Times New Roman" pitchFamily="18" charset="0"/>
              </a:rPr>
              <a:t>{</a:t>
            </a:r>
          </a:p>
          <a:p>
            <a:pPr marL="342900" indent="-342900" algn="l">
              <a:spcBef>
                <a:spcPct val="20000"/>
              </a:spcBef>
              <a:buClr>
                <a:schemeClr val="bg2"/>
              </a:buClr>
              <a:buFont typeface="Monotype Sorts" pitchFamily="2" charset="2"/>
              <a:buNone/>
            </a:pPr>
            <a:r>
              <a:rPr kumimoji="1" lang="en-US" altLang="zh-CN" sz="2400">
                <a:latin typeface="Times New Roman" pitchFamily="18" charset="0"/>
              </a:rPr>
              <a:t>	……</a:t>
            </a:r>
          </a:p>
          <a:p>
            <a:pPr marL="342900" indent="-342900" algn="l">
              <a:spcBef>
                <a:spcPct val="20000"/>
              </a:spcBef>
              <a:buClr>
                <a:schemeClr val="bg2"/>
              </a:buClr>
              <a:buFont typeface="Monotype Sorts" pitchFamily="2" charset="2"/>
              <a:buNone/>
            </a:pPr>
            <a:r>
              <a:rPr kumimoji="1" lang="en-US" altLang="zh-CN" sz="2400">
                <a:latin typeface="Times New Roman" pitchFamily="18" charset="0"/>
              </a:rPr>
              <a:t>	if(</a:t>
            </a:r>
            <a:r>
              <a:rPr kumimoji="1" lang="zh-CN" altLang="en-US" sz="2400">
                <a:latin typeface="Times New Roman" pitchFamily="18" charset="0"/>
              </a:rPr>
              <a:t>表达式</a:t>
            </a:r>
            <a:r>
              <a:rPr kumimoji="1" lang="en-US" altLang="zh-CN" sz="2400">
                <a:latin typeface="Times New Roman" pitchFamily="18" charset="0"/>
              </a:rPr>
              <a:t>2</a:t>
            </a:r>
            <a:r>
              <a:rPr kumimoji="1" lang="zh-CN" altLang="en-US" sz="2400">
                <a:latin typeface="Times New Roman" pitchFamily="18" charset="0"/>
              </a:rPr>
              <a:t>）</a:t>
            </a:r>
          </a:p>
          <a:p>
            <a:pPr marL="342900" indent="-342900" algn="l">
              <a:spcBef>
                <a:spcPct val="20000"/>
              </a:spcBef>
              <a:buClr>
                <a:schemeClr val="bg2"/>
              </a:buClr>
              <a:buFont typeface="Monotype Sorts" pitchFamily="2" charset="2"/>
              <a:buNone/>
            </a:pPr>
            <a:r>
              <a:rPr kumimoji="1" lang="zh-CN" altLang="en-US" sz="2400">
                <a:latin typeface="Times New Roman" pitchFamily="18" charset="0"/>
              </a:rPr>
              <a:t>	    </a:t>
            </a:r>
            <a:r>
              <a:rPr kumimoji="1" lang="en-US" altLang="zh-CN" sz="2400">
                <a:latin typeface="Times New Roman" pitchFamily="18" charset="0"/>
              </a:rPr>
              <a:t>break;</a:t>
            </a:r>
          </a:p>
          <a:p>
            <a:pPr marL="342900" indent="-342900" algn="l">
              <a:spcBef>
                <a:spcPct val="20000"/>
              </a:spcBef>
              <a:buClr>
                <a:schemeClr val="bg2"/>
              </a:buClr>
              <a:buFont typeface="Monotype Sorts" pitchFamily="2" charset="2"/>
              <a:buNone/>
            </a:pPr>
            <a:r>
              <a:rPr kumimoji="1" lang="en-US" altLang="zh-CN" sz="2400">
                <a:latin typeface="Times New Roman" pitchFamily="18" charset="0"/>
              </a:rPr>
              <a:t>	……</a:t>
            </a:r>
          </a:p>
          <a:p>
            <a:pPr marL="342900" indent="-342900" algn="l">
              <a:spcBef>
                <a:spcPct val="20000"/>
              </a:spcBef>
              <a:buClr>
                <a:schemeClr val="bg2"/>
              </a:buClr>
              <a:buFont typeface="Monotype Sorts" pitchFamily="2" charset="2"/>
              <a:buNone/>
            </a:pPr>
            <a:r>
              <a:rPr kumimoji="1" lang="en-US" altLang="zh-CN" sz="2400">
                <a:latin typeface="Times New Roman" pitchFamily="18" charset="0"/>
              </a:rPr>
              <a:t>}</a:t>
            </a:r>
          </a:p>
        </p:txBody>
      </p:sp>
    </p:spTree>
    <p:extLst>
      <p:ext uri="{BB962C8B-B14F-4D97-AF65-F5344CB8AC3E}">
        <p14:creationId xmlns:p14="http://schemas.microsoft.com/office/powerpoint/2010/main" val="5021623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259C17F-180B-46EE-9D8D-BAFB115EFC65}" type="slidenum">
              <a:rPr lang="zh-CN" altLang="en-US"/>
              <a:pPr/>
              <a:t>91</a:t>
            </a:fld>
            <a:endParaRPr lang="en-US" altLang="zh-CN"/>
          </a:p>
        </p:txBody>
      </p:sp>
      <p:sp>
        <p:nvSpPr>
          <p:cNvPr id="514050" name="Rectangle 2"/>
          <p:cNvSpPr>
            <a:spLocks noGrp="1" noChangeArrowheads="1"/>
          </p:cNvSpPr>
          <p:nvPr>
            <p:ph type="title"/>
          </p:nvPr>
        </p:nvSpPr>
        <p:spPr>
          <a:xfrm>
            <a:off x="762000" y="228600"/>
            <a:ext cx="7772400" cy="968375"/>
          </a:xfrm>
        </p:spPr>
        <p:txBody>
          <a:bodyPr/>
          <a:lstStyle/>
          <a:p>
            <a:r>
              <a:rPr lang="en-US" altLang="zh-CN"/>
              <a:t>continue</a:t>
            </a:r>
            <a:r>
              <a:rPr lang="zh-CN" altLang="en-US"/>
              <a:t>语句</a:t>
            </a:r>
          </a:p>
        </p:txBody>
      </p:sp>
      <p:sp>
        <p:nvSpPr>
          <p:cNvPr id="514051" name="Rectangle 3"/>
          <p:cNvSpPr>
            <a:spLocks noGrp="1" noChangeArrowheads="1"/>
          </p:cNvSpPr>
          <p:nvPr>
            <p:ph type="body" idx="1"/>
          </p:nvPr>
        </p:nvSpPr>
        <p:spPr>
          <a:xfrm>
            <a:off x="228600" y="1196975"/>
            <a:ext cx="8915400" cy="5111750"/>
          </a:xfrm>
        </p:spPr>
        <p:txBody>
          <a:bodyPr>
            <a:normAutofit lnSpcReduction="10000"/>
          </a:bodyPr>
          <a:lstStyle/>
          <a:p>
            <a:pPr>
              <a:lnSpc>
                <a:spcPct val="90000"/>
              </a:lnSpc>
            </a:pPr>
            <a:r>
              <a:rPr lang="zh-CN" altLang="en-US"/>
              <a:t>格式：</a:t>
            </a:r>
          </a:p>
          <a:p>
            <a:pPr>
              <a:lnSpc>
                <a:spcPct val="90000"/>
              </a:lnSpc>
              <a:buFontTx/>
              <a:buNone/>
            </a:pPr>
            <a:r>
              <a:rPr lang="zh-CN" altLang="en-US"/>
              <a:t>			</a:t>
            </a:r>
            <a:r>
              <a:rPr lang="en-US" altLang="zh-CN"/>
              <a:t>continue;</a:t>
            </a:r>
          </a:p>
          <a:p>
            <a:pPr>
              <a:lnSpc>
                <a:spcPct val="90000"/>
              </a:lnSpc>
            </a:pPr>
            <a:r>
              <a:rPr lang="zh-CN" altLang="en-US"/>
              <a:t>功能：</a:t>
            </a:r>
          </a:p>
          <a:p>
            <a:pPr lvl="1">
              <a:lnSpc>
                <a:spcPct val="90000"/>
              </a:lnSpc>
              <a:buFontTx/>
              <a:buChar char=" "/>
            </a:pPr>
            <a:r>
              <a:rPr lang="zh-CN" altLang="en-US"/>
              <a:t>把控制转到最近的循环语句头</a:t>
            </a:r>
            <a:r>
              <a:rPr lang="en-US" altLang="zh-CN"/>
              <a:t>,</a:t>
            </a:r>
            <a:r>
              <a:rPr lang="zh-CN" altLang="en-US"/>
              <a:t>包括</a:t>
            </a:r>
            <a:r>
              <a:rPr lang="en-US" altLang="zh-CN"/>
              <a:t>do</a:t>
            </a:r>
            <a:r>
              <a:rPr lang="zh-CN" altLang="en-US"/>
              <a:t>、</a:t>
            </a:r>
            <a:r>
              <a:rPr lang="en-US" altLang="zh-CN"/>
              <a:t>for</a:t>
            </a:r>
            <a:r>
              <a:rPr lang="zh-CN" altLang="en-US"/>
              <a:t>和</a:t>
            </a:r>
            <a:r>
              <a:rPr lang="en-US" altLang="zh-CN"/>
              <a:t>while</a:t>
            </a:r>
            <a:r>
              <a:rPr lang="zh-CN" altLang="en-US"/>
              <a:t>。</a:t>
            </a:r>
          </a:p>
          <a:p>
            <a:pPr>
              <a:lnSpc>
                <a:spcPct val="90000"/>
              </a:lnSpc>
            </a:pPr>
            <a:r>
              <a:rPr lang="zh-CN" altLang="en-US"/>
              <a:t>说明：</a:t>
            </a:r>
          </a:p>
          <a:p>
            <a:pPr lvl="1">
              <a:lnSpc>
                <a:spcPct val="90000"/>
              </a:lnSpc>
            </a:pPr>
            <a:r>
              <a:rPr lang="zh-CN" altLang="en-US"/>
              <a:t>中止本次循环，即不执行</a:t>
            </a:r>
            <a:r>
              <a:rPr lang="en-US" altLang="zh-CN"/>
              <a:t>continue</a:t>
            </a:r>
            <a:r>
              <a:rPr lang="zh-CN" altLang="en-US"/>
              <a:t>后的循环体中的语句。</a:t>
            </a:r>
          </a:p>
          <a:p>
            <a:pPr lvl="1">
              <a:lnSpc>
                <a:spcPct val="90000"/>
              </a:lnSpc>
            </a:pPr>
            <a:r>
              <a:rPr lang="en-US" altLang="zh-CN"/>
              <a:t>continue</a:t>
            </a:r>
            <a:r>
              <a:rPr lang="zh-CN" altLang="en-US"/>
              <a:t>与</a:t>
            </a:r>
            <a:r>
              <a:rPr lang="en-US" altLang="zh-CN"/>
              <a:t>break</a:t>
            </a:r>
            <a:r>
              <a:rPr lang="zh-CN" altLang="en-US"/>
              <a:t>的区别是：</a:t>
            </a:r>
            <a:r>
              <a:rPr lang="en-US" altLang="zh-CN"/>
              <a:t>continue</a:t>
            </a:r>
            <a:r>
              <a:rPr lang="zh-CN" altLang="en-US"/>
              <a:t>只结束本次循环，而不是终止整个循环语句的执行；而</a:t>
            </a:r>
            <a:r>
              <a:rPr lang="en-US" altLang="zh-CN"/>
              <a:t>break</a:t>
            </a:r>
            <a:r>
              <a:rPr lang="zh-CN" altLang="en-US"/>
              <a:t>则是结束循环，不再进行条件判断。</a:t>
            </a:r>
          </a:p>
          <a:p>
            <a:pPr lvl="1">
              <a:lnSpc>
                <a:spcPct val="90000"/>
              </a:lnSpc>
            </a:pPr>
            <a:r>
              <a:rPr lang="en-US" altLang="zh-CN"/>
              <a:t>continue</a:t>
            </a:r>
            <a:r>
              <a:rPr lang="zh-CN" altLang="en-US"/>
              <a:t>不</a:t>
            </a:r>
            <a:r>
              <a:rPr lang="zh-CN" altLang="zh-CN"/>
              <a:t>用在</a:t>
            </a:r>
            <a:r>
              <a:rPr lang="en-US" altLang="zh-CN"/>
              <a:t>for</a:t>
            </a:r>
            <a:r>
              <a:rPr lang="zh-CN" altLang="en-US"/>
              <a:t>、</a:t>
            </a:r>
            <a:r>
              <a:rPr lang="en-US" altLang="zh-CN"/>
              <a:t>do</a:t>
            </a:r>
            <a:r>
              <a:rPr lang="zh-CN" altLang="en-US"/>
              <a:t>和</a:t>
            </a:r>
            <a:r>
              <a:rPr lang="en-US" altLang="zh-CN"/>
              <a:t>while</a:t>
            </a:r>
            <a:r>
              <a:rPr lang="zh-CN" altLang="en-US"/>
              <a:t>以外的其它语句中。</a:t>
            </a:r>
          </a:p>
        </p:txBody>
      </p:sp>
    </p:spTree>
    <p:extLst>
      <p:ext uri="{BB962C8B-B14F-4D97-AF65-F5344CB8AC3E}">
        <p14:creationId xmlns:p14="http://schemas.microsoft.com/office/powerpoint/2010/main" val="508421556"/>
      </p:ext>
    </p:extLst>
  </p:cSld>
  <p:clrMapOvr>
    <a:masterClrMapping/>
  </p:clrMapOvr>
  <p:transition>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35055E47-4D49-4EF7-A0BC-182C80D6C5FC}" type="slidenum">
              <a:rPr lang="zh-CN" altLang="en-US"/>
              <a:pPr/>
              <a:t>92</a:t>
            </a:fld>
            <a:endParaRPr lang="en-US" altLang="zh-CN"/>
          </a:p>
        </p:txBody>
      </p:sp>
      <p:sp>
        <p:nvSpPr>
          <p:cNvPr id="515074" name="Rectangle 2"/>
          <p:cNvSpPr>
            <a:spLocks noGrp="1" noChangeArrowheads="1"/>
          </p:cNvSpPr>
          <p:nvPr>
            <p:ph type="title"/>
          </p:nvPr>
        </p:nvSpPr>
        <p:spPr/>
        <p:txBody>
          <a:bodyPr/>
          <a:lstStyle/>
          <a:p>
            <a:r>
              <a:rPr lang="en-US" altLang="zh-CN"/>
              <a:t>continue</a:t>
            </a:r>
            <a:r>
              <a:rPr lang="zh-CN" altLang="en-US"/>
              <a:t>示例</a:t>
            </a:r>
          </a:p>
        </p:txBody>
      </p:sp>
      <p:sp>
        <p:nvSpPr>
          <p:cNvPr id="515075" name="AutoShape 3"/>
          <p:cNvSpPr>
            <a:spLocks noChangeArrowheads="1"/>
          </p:cNvSpPr>
          <p:nvPr/>
        </p:nvSpPr>
        <p:spPr bwMode="auto">
          <a:xfrm>
            <a:off x="5791200" y="1828800"/>
            <a:ext cx="1676400" cy="609600"/>
          </a:xfrm>
          <a:prstGeom prst="flowChartDecision">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latin typeface="Times New Roman" pitchFamily="18" charset="0"/>
              </a:rPr>
              <a:t>表达式</a:t>
            </a:r>
            <a:r>
              <a:rPr kumimoji="1" lang="en-US" altLang="zh-CN" sz="2000">
                <a:latin typeface="Times New Roman" pitchFamily="18" charset="0"/>
              </a:rPr>
              <a:t>1</a:t>
            </a:r>
          </a:p>
        </p:txBody>
      </p:sp>
      <p:sp>
        <p:nvSpPr>
          <p:cNvPr id="515076" name="AutoShape 4"/>
          <p:cNvSpPr>
            <a:spLocks noChangeArrowheads="1"/>
          </p:cNvSpPr>
          <p:nvPr/>
        </p:nvSpPr>
        <p:spPr bwMode="auto">
          <a:xfrm>
            <a:off x="5791200" y="3505200"/>
            <a:ext cx="1676400" cy="609600"/>
          </a:xfrm>
          <a:prstGeom prst="flowChartDecision">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latin typeface="Times New Roman" pitchFamily="18" charset="0"/>
              </a:rPr>
              <a:t>表达式</a:t>
            </a:r>
            <a:r>
              <a:rPr kumimoji="1" lang="en-US" altLang="zh-CN" sz="2000">
                <a:latin typeface="Times New Roman" pitchFamily="18" charset="0"/>
              </a:rPr>
              <a:t>2</a:t>
            </a:r>
          </a:p>
        </p:txBody>
      </p:sp>
      <p:sp>
        <p:nvSpPr>
          <p:cNvPr id="515077" name="AutoShape 5"/>
          <p:cNvSpPr>
            <a:spLocks noChangeArrowheads="1"/>
          </p:cNvSpPr>
          <p:nvPr/>
        </p:nvSpPr>
        <p:spPr bwMode="auto">
          <a:xfrm>
            <a:off x="5822950" y="2743200"/>
            <a:ext cx="1600200" cy="533400"/>
          </a:xfrm>
          <a:prstGeom prst="flowChartProcess">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itchFamily="18" charset="0"/>
              </a:rPr>
              <a:t>……</a:t>
            </a:r>
          </a:p>
        </p:txBody>
      </p:sp>
      <p:sp>
        <p:nvSpPr>
          <p:cNvPr id="515078" name="AutoShape 6"/>
          <p:cNvSpPr>
            <a:spLocks noChangeArrowheads="1"/>
          </p:cNvSpPr>
          <p:nvPr/>
        </p:nvSpPr>
        <p:spPr bwMode="auto">
          <a:xfrm>
            <a:off x="5835650" y="4419600"/>
            <a:ext cx="1600200" cy="533400"/>
          </a:xfrm>
          <a:prstGeom prst="flowChartProcess">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itchFamily="18" charset="0"/>
              </a:rPr>
              <a:t>……</a:t>
            </a:r>
          </a:p>
        </p:txBody>
      </p:sp>
      <p:sp>
        <p:nvSpPr>
          <p:cNvPr id="515079" name="AutoShape 7"/>
          <p:cNvSpPr>
            <a:spLocks noChangeArrowheads="1"/>
          </p:cNvSpPr>
          <p:nvPr/>
        </p:nvSpPr>
        <p:spPr bwMode="auto">
          <a:xfrm>
            <a:off x="5334000" y="5562600"/>
            <a:ext cx="2667000" cy="762000"/>
          </a:xfrm>
          <a:prstGeom prst="flowChartProcess">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latin typeface="Times New Roman" pitchFamily="18" charset="0"/>
              </a:rPr>
              <a:t>while</a:t>
            </a:r>
            <a:r>
              <a:rPr kumimoji="1" lang="zh-CN" altLang="en-US" sz="2000">
                <a:latin typeface="Times New Roman" pitchFamily="18" charset="0"/>
              </a:rPr>
              <a:t>循环的</a:t>
            </a:r>
          </a:p>
          <a:p>
            <a:r>
              <a:rPr kumimoji="1" lang="zh-CN" altLang="en-US" sz="2000">
                <a:latin typeface="Times New Roman" pitchFamily="18" charset="0"/>
              </a:rPr>
              <a:t>下一语句</a:t>
            </a:r>
          </a:p>
        </p:txBody>
      </p:sp>
      <p:cxnSp>
        <p:nvCxnSpPr>
          <p:cNvPr id="515080" name="AutoShape 8"/>
          <p:cNvCxnSpPr>
            <a:cxnSpLocks noChangeShapeType="1"/>
            <a:endCxn id="515075" idx="0"/>
          </p:cNvCxnSpPr>
          <p:nvPr/>
        </p:nvCxnSpPr>
        <p:spPr bwMode="auto">
          <a:xfrm>
            <a:off x="6629400" y="1371600"/>
            <a:ext cx="0" cy="457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5081" name="AutoShape 9"/>
          <p:cNvCxnSpPr>
            <a:cxnSpLocks noChangeShapeType="1"/>
            <a:stCxn id="515075" idx="2"/>
            <a:endCxn id="515077" idx="0"/>
          </p:cNvCxnSpPr>
          <p:nvPr/>
        </p:nvCxnSpPr>
        <p:spPr bwMode="auto">
          <a:xfrm flipH="1">
            <a:off x="6623050" y="2438400"/>
            <a:ext cx="6350" cy="304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5082" name="AutoShape 10"/>
          <p:cNvCxnSpPr>
            <a:cxnSpLocks noChangeShapeType="1"/>
            <a:stCxn id="515077" idx="2"/>
            <a:endCxn id="515076" idx="0"/>
          </p:cNvCxnSpPr>
          <p:nvPr/>
        </p:nvCxnSpPr>
        <p:spPr bwMode="auto">
          <a:xfrm>
            <a:off x="6623050" y="3276600"/>
            <a:ext cx="6350" cy="228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5083" name="AutoShape 11"/>
          <p:cNvCxnSpPr>
            <a:cxnSpLocks noChangeShapeType="1"/>
            <a:stCxn id="515076" idx="2"/>
            <a:endCxn id="515078" idx="0"/>
          </p:cNvCxnSpPr>
          <p:nvPr/>
        </p:nvCxnSpPr>
        <p:spPr bwMode="auto">
          <a:xfrm>
            <a:off x="6629400" y="4114800"/>
            <a:ext cx="6350" cy="3048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5084" name="AutoShape 12"/>
          <p:cNvCxnSpPr>
            <a:cxnSpLocks noChangeShapeType="1"/>
            <a:stCxn id="515078" idx="2"/>
          </p:cNvCxnSpPr>
          <p:nvPr/>
        </p:nvCxnSpPr>
        <p:spPr bwMode="auto">
          <a:xfrm rot="16200000" flipV="1">
            <a:off x="4978400" y="3295650"/>
            <a:ext cx="3276600" cy="38100"/>
          </a:xfrm>
          <a:prstGeom prst="bentConnector5">
            <a:avLst>
              <a:gd name="adj1" fmla="val -6977"/>
              <a:gd name="adj2" fmla="val 4899995"/>
              <a:gd name="adj3" fmla="val 1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5085" name="AutoShape 13"/>
          <p:cNvCxnSpPr>
            <a:cxnSpLocks noChangeShapeType="1"/>
            <a:stCxn id="515075" idx="3"/>
            <a:endCxn id="515079" idx="0"/>
          </p:cNvCxnSpPr>
          <p:nvPr/>
        </p:nvCxnSpPr>
        <p:spPr bwMode="auto">
          <a:xfrm flipH="1">
            <a:off x="6667500" y="2133600"/>
            <a:ext cx="800100" cy="3429000"/>
          </a:xfrm>
          <a:prstGeom prst="bentConnector4">
            <a:avLst>
              <a:gd name="adj1" fmla="val -114088"/>
              <a:gd name="adj2" fmla="val 92634"/>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5086" name="AutoShape 14"/>
          <p:cNvCxnSpPr>
            <a:cxnSpLocks noChangeShapeType="1"/>
            <a:stCxn id="515076" idx="1"/>
          </p:cNvCxnSpPr>
          <p:nvPr/>
        </p:nvCxnSpPr>
        <p:spPr bwMode="auto">
          <a:xfrm flipH="1">
            <a:off x="4800600" y="3810000"/>
            <a:ext cx="990600" cy="0"/>
          </a:xfrm>
          <a:prstGeom prst="straightConnector1">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15087" name="Text Box 15"/>
          <p:cNvSpPr txBox="1">
            <a:spLocks noChangeArrowheads="1"/>
          </p:cNvSpPr>
          <p:nvPr/>
        </p:nvSpPr>
        <p:spPr bwMode="auto">
          <a:xfrm>
            <a:off x="7391400" y="1812925"/>
            <a:ext cx="381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F</a:t>
            </a:r>
          </a:p>
        </p:txBody>
      </p:sp>
      <p:sp>
        <p:nvSpPr>
          <p:cNvPr id="515088" name="Text Box 16"/>
          <p:cNvSpPr txBox="1">
            <a:spLocks noChangeArrowheads="1"/>
          </p:cNvSpPr>
          <p:nvPr/>
        </p:nvSpPr>
        <p:spPr bwMode="auto">
          <a:xfrm>
            <a:off x="6629400" y="4022725"/>
            <a:ext cx="381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F</a:t>
            </a:r>
          </a:p>
        </p:txBody>
      </p:sp>
      <p:sp>
        <p:nvSpPr>
          <p:cNvPr id="515089" name="Text Box 17"/>
          <p:cNvSpPr txBox="1">
            <a:spLocks noChangeArrowheads="1"/>
          </p:cNvSpPr>
          <p:nvPr/>
        </p:nvSpPr>
        <p:spPr bwMode="auto">
          <a:xfrm>
            <a:off x="5562600" y="3429000"/>
            <a:ext cx="381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T</a:t>
            </a:r>
          </a:p>
        </p:txBody>
      </p:sp>
      <p:sp>
        <p:nvSpPr>
          <p:cNvPr id="515090" name="Text Box 18"/>
          <p:cNvSpPr txBox="1">
            <a:spLocks noChangeArrowheads="1"/>
          </p:cNvSpPr>
          <p:nvPr/>
        </p:nvSpPr>
        <p:spPr bwMode="auto">
          <a:xfrm>
            <a:off x="6629400" y="2346325"/>
            <a:ext cx="381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T</a:t>
            </a:r>
          </a:p>
        </p:txBody>
      </p:sp>
      <p:sp>
        <p:nvSpPr>
          <p:cNvPr id="515091" name="Text Box 19"/>
          <p:cNvSpPr txBox="1">
            <a:spLocks noChangeArrowheads="1"/>
          </p:cNvSpPr>
          <p:nvPr/>
        </p:nvSpPr>
        <p:spPr bwMode="auto">
          <a:xfrm>
            <a:off x="4800600" y="3810000"/>
            <a:ext cx="1143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solidFill>
                  <a:srgbClr val="FF0000"/>
                </a:solidFill>
                <a:latin typeface="Times New Roman" pitchFamily="18" charset="0"/>
              </a:rPr>
              <a:t>continue</a:t>
            </a:r>
          </a:p>
        </p:txBody>
      </p:sp>
      <p:sp>
        <p:nvSpPr>
          <p:cNvPr id="515092" name="Rectangle 20"/>
          <p:cNvSpPr>
            <a:spLocks noChangeArrowheads="1"/>
          </p:cNvSpPr>
          <p:nvPr/>
        </p:nvSpPr>
        <p:spPr bwMode="auto">
          <a:xfrm>
            <a:off x="838200" y="1905000"/>
            <a:ext cx="34290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l">
              <a:spcBef>
                <a:spcPct val="20000"/>
              </a:spcBef>
              <a:buClr>
                <a:schemeClr val="bg2"/>
              </a:buClr>
              <a:buFont typeface="Monotype Sorts" pitchFamily="2" charset="2"/>
              <a:buNone/>
            </a:pPr>
            <a:r>
              <a:rPr kumimoji="1" lang="en-US" altLang="zh-CN" sz="2400">
                <a:latin typeface="Times New Roman" pitchFamily="18" charset="0"/>
              </a:rPr>
              <a:t>while (</a:t>
            </a:r>
            <a:r>
              <a:rPr kumimoji="1" lang="zh-CN" altLang="en-US" sz="2400">
                <a:latin typeface="Times New Roman" pitchFamily="18" charset="0"/>
              </a:rPr>
              <a:t>表达式</a:t>
            </a:r>
            <a:r>
              <a:rPr kumimoji="1" lang="en-US" altLang="zh-CN" sz="2400">
                <a:latin typeface="Times New Roman" pitchFamily="18" charset="0"/>
              </a:rPr>
              <a:t>1</a:t>
            </a:r>
            <a:r>
              <a:rPr kumimoji="1" lang="zh-CN" altLang="en-US" sz="2400">
                <a:latin typeface="Times New Roman" pitchFamily="18" charset="0"/>
              </a:rPr>
              <a:t>）</a:t>
            </a:r>
          </a:p>
          <a:p>
            <a:pPr marL="342900" indent="-342900" algn="l">
              <a:spcBef>
                <a:spcPct val="20000"/>
              </a:spcBef>
              <a:buClr>
                <a:schemeClr val="bg2"/>
              </a:buClr>
              <a:buFont typeface="Monotype Sorts" pitchFamily="2" charset="2"/>
              <a:buNone/>
            </a:pPr>
            <a:r>
              <a:rPr kumimoji="1" lang="en-US" altLang="zh-CN" sz="2400">
                <a:latin typeface="Times New Roman" pitchFamily="18" charset="0"/>
              </a:rPr>
              <a:t>{</a:t>
            </a:r>
          </a:p>
          <a:p>
            <a:pPr marL="342900" indent="-342900" algn="l">
              <a:spcBef>
                <a:spcPct val="20000"/>
              </a:spcBef>
              <a:buClr>
                <a:schemeClr val="bg2"/>
              </a:buClr>
              <a:buFont typeface="Monotype Sorts" pitchFamily="2" charset="2"/>
              <a:buNone/>
            </a:pPr>
            <a:r>
              <a:rPr kumimoji="1" lang="en-US" altLang="zh-CN" sz="2400">
                <a:latin typeface="Times New Roman" pitchFamily="18" charset="0"/>
              </a:rPr>
              <a:t>	……</a:t>
            </a:r>
          </a:p>
          <a:p>
            <a:pPr marL="342900" indent="-342900" algn="l">
              <a:spcBef>
                <a:spcPct val="20000"/>
              </a:spcBef>
              <a:buClr>
                <a:schemeClr val="bg2"/>
              </a:buClr>
              <a:buFont typeface="Monotype Sorts" pitchFamily="2" charset="2"/>
              <a:buNone/>
            </a:pPr>
            <a:r>
              <a:rPr kumimoji="1" lang="en-US" altLang="zh-CN" sz="2400">
                <a:latin typeface="Times New Roman" pitchFamily="18" charset="0"/>
              </a:rPr>
              <a:t>	if(</a:t>
            </a:r>
            <a:r>
              <a:rPr kumimoji="1" lang="zh-CN" altLang="en-US" sz="2400">
                <a:latin typeface="Times New Roman" pitchFamily="18" charset="0"/>
              </a:rPr>
              <a:t>表达式</a:t>
            </a:r>
            <a:r>
              <a:rPr kumimoji="1" lang="en-US" altLang="zh-CN" sz="2400">
                <a:latin typeface="Times New Roman" pitchFamily="18" charset="0"/>
              </a:rPr>
              <a:t>2</a:t>
            </a:r>
            <a:r>
              <a:rPr kumimoji="1" lang="zh-CN" altLang="en-US" sz="2400">
                <a:latin typeface="Times New Roman" pitchFamily="18" charset="0"/>
              </a:rPr>
              <a:t>）</a:t>
            </a:r>
          </a:p>
          <a:p>
            <a:pPr marL="342900" indent="-342900" algn="l">
              <a:spcBef>
                <a:spcPct val="20000"/>
              </a:spcBef>
              <a:buClr>
                <a:schemeClr val="bg2"/>
              </a:buClr>
              <a:buFont typeface="Monotype Sorts" pitchFamily="2" charset="2"/>
              <a:buNone/>
            </a:pPr>
            <a:r>
              <a:rPr kumimoji="1" lang="zh-CN" altLang="en-US" sz="2400">
                <a:latin typeface="Times New Roman" pitchFamily="18" charset="0"/>
              </a:rPr>
              <a:t>	    </a:t>
            </a:r>
            <a:r>
              <a:rPr kumimoji="1" lang="en-US" altLang="zh-CN" sz="2400">
                <a:latin typeface="Times New Roman" pitchFamily="18" charset="0"/>
              </a:rPr>
              <a:t>continue;</a:t>
            </a:r>
          </a:p>
          <a:p>
            <a:pPr marL="342900" indent="-342900" algn="l">
              <a:spcBef>
                <a:spcPct val="20000"/>
              </a:spcBef>
              <a:buClr>
                <a:schemeClr val="bg2"/>
              </a:buClr>
              <a:buFont typeface="Monotype Sorts" pitchFamily="2" charset="2"/>
              <a:buNone/>
            </a:pPr>
            <a:r>
              <a:rPr kumimoji="1" lang="en-US" altLang="zh-CN" sz="2400">
                <a:latin typeface="Times New Roman" pitchFamily="18" charset="0"/>
              </a:rPr>
              <a:t>	……</a:t>
            </a:r>
          </a:p>
          <a:p>
            <a:pPr marL="342900" indent="-342900" algn="l">
              <a:spcBef>
                <a:spcPct val="20000"/>
              </a:spcBef>
              <a:buClr>
                <a:schemeClr val="bg2"/>
              </a:buClr>
              <a:buFont typeface="Monotype Sorts" pitchFamily="2" charset="2"/>
              <a:buNone/>
            </a:pPr>
            <a:r>
              <a:rPr kumimoji="1" lang="en-US" altLang="zh-CN" sz="2400">
                <a:latin typeface="Times New Roman" pitchFamily="18" charset="0"/>
              </a:rPr>
              <a:t>}</a:t>
            </a:r>
          </a:p>
        </p:txBody>
      </p:sp>
    </p:spTree>
    <p:extLst>
      <p:ext uri="{BB962C8B-B14F-4D97-AF65-F5344CB8AC3E}">
        <p14:creationId xmlns:p14="http://schemas.microsoft.com/office/powerpoint/2010/main" val="39429418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48814-99E2-4025-AF0D-F92D55729077}"/>
              </a:ext>
            </a:extLst>
          </p:cNvPr>
          <p:cNvSpPr>
            <a:spLocks noGrp="1"/>
          </p:cNvSpPr>
          <p:nvPr>
            <p:ph type="title"/>
          </p:nvPr>
        </p:nvSpPr>
        <p:spPr/>
        <p:txBody>
          <a:bodyPr/>
          <a:lstStyle/>
          <a:p>
            <a:r>
              <a:rPr lang="en-US" altLang="zh-CN" dirty="0"/>
              <a:t>YOJ</a:t>
            </a:r>
            <a:r>
              <a:rPr lang="zh-CN" altLang="en-US" dirty="0"/>
              <a:t>可做题目</a:t>
            </a:r>
            <a:endParaRPr lang="en-US" dirty="0"/>
          </a:p>
        </p:txBody>
      </p:sp>
      <p:sp>
        <p:nvSpPr>
          <p:cNvPr id="4" name="Content Placeholder 3">
            <a:extLst>
              <a:ext uri="{FF2B5EF4-FFF2-40B4-BE49-F238E27FC236}">
                <a16:creationId xmlns:a16="http://schemas.microsoft.com/office/drawing/2014/main" id="{F318FF48-193D-4916-9FCA-B6D3A355FF0D}"/>
              </a:ext>
            </a:extLst>
          </p:cNvPr>
          <p:cNvSpPr>
            <a:spLocks noGrp="1"/>
          </p:cNvSpPr>
          <p:nvPr>
            <p:ph idx="1"/>
          </p:nvPr>
        </p:nvSpPr>
        <p:spPr/>
        <p:txBody>
          <a:bodyPr/>
          <a:lstStyle/>
          <a:p>
            <a:r>
              <a:rPr lang="en-US" dirty="0"/>
              <a:t>1001 </a:t>
            </a:r>
            <a:r>
              <a:rPr lang="en-US" altLang="zh-CN" dirty="0"/>
              <a:t>- 1026</a:t>
            </a:r>
            <a:endParaRPr lang="en-US" dirty="0"/>
          </a:p>
          <a:p>
            <a:pPr lvl="1"/>
            <a:r>
              <a:rPr lang="en-US" dirty="0"/>
              <a:t>1009</a:t>
            </a:r>
            <a:r>
              <a:rPr lang="zh-CN" altLang="en-US" dirty="0"/>
              <a:t>不做（主要考察</a:t>
            </a:r>
            <a:r>
              <a:rPr lang="en-US" altLang="zh-CN" dirty="0"/>
              <a:t>C</a:t>
            </a:r>
            <a:r>
              <a:rPr lang="zh-CN" altLang="en-US" dirty="0"/>
              <a:t>语言的输入输出函数）</a:t>
            </a:r>
            <a:endParaRPr lang="en-US" altLang="zh-CN" dirty="0"/>
          </a:p>
          <a:p>
            <a:endParaRPr lang="en-US" dirty="0"/>
          </a:p>
          <a:p>
            <a:r>
              <a:rPr lang="en-US" dirty="0"/>
              <a:t>1028</a:t>
            </a:r>
            <a:r>
              <a:rPr lang="zh-CN" altLang="en-US" dirty="0"/>
              <a:t>、</a:t>
            </a:r>
            <a:r>
              <a:rPr lang="en-US" altLang="zh-CN" dirty="0"/>
              <a:t>1029</a:t>
            </a:r>
            <a:r>
              <a:rPr lang="zh-CN" altLang="en-US" dirty="0"/>
              <a:t>、</a:t>
            </a:r>
            <a:r>
              <a:rPr lang="en-US" altLang="zh-CN" dirty="0"/>
              <a:t>1031</a:t>
            </a:r>
          </a:p>
          <a:p>
            <a:endParaRPr lang="en-US" dirty="0"/>
          </a:p>
          <a:p>
            <a:endParaRPr lang="en-US" dirty="0"/>
          </a:p>
        </p:txBody>
      </p:sp>
      <p:sp>
        <p:nvSpPr>
          <p:cNvPr id="2" name="Slide Number Placeholder 1">
            <a:extLst>
              <a:ext uri="{FF2B5EF4-FFF2-40B4-BE49-F238E27FC236}">
                <a16:creationId xmlns:a16="http://schemas.microsoft.com/office/drawing/2014/main" id="{696AF084-2FD7-4A81-86F5-381817B3B39B}"/>
              </a:ext>
            </a:extLst>
          </p:cNvPr>
          <p:cNvSpPr>
            <a:spLocks noGrp="1"/>
          </p:cNvSpPr>
          <p:nvPr>
            <p:ph type="sldNum" sz="quarter" idx="12"/>
          </p:nvPr>
        </p:nvSpPr>
        <p:spPr/>
        <p:txBody>
          <a:bodyPr/>
          <a:lstStyle/>
          <a:p>
            <a:fld id="{62800EDE-010D-4A31-AB2B-52BB66DE7FC3}" type="slidenum">
              <a:rPr lang="zh-CN" altLang="en-US" smtClean="0"/>
              <a:pPr/>
              <a:t>93</a:t>
            </a:fld>
            <a:endParaRPr lang="en-US" altLang="zh-CN"/>
          </a:p>
        </p:txBody>
      </p:sp>
    </p:spTree>
    <p:extLst>
      <p:ext uri="{BB962C8B-B14F-4D97-AF65-F5344CB8AC3E}">
        <p14:creationId xmlns:p14="http://schemas.microsoft.com/office/powerpoint/2010/main" val="6901302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0C04C0E-27CD-4AD8-BDF9-4D4DD530CC0C}" type="slidenum">
              <a:rPr lang="zh-CN" altLang="en-US"/>
              <a:pPr/>
              <a:t>94</a:t>
            </a:fld>
            <a:endParaRPr lang="en-US" altLang="zh-CN"/>
          </a:p>
        </p:txBody>
      </p:sp>
      <p:sp>
        <p:nvSpPr>
          <p:cNvPr id="471042" name="Rectangle 2"/>
          <p:cNvSpPr>
            <a:spLocks noGrp="1" noChangeArrowheads="1"/>
          </p:cNvSpPr>
          <p:nvPr>
            <p:ph type="title"/>
          </p:nvPr>
        </p:nvSpPr>
        <p:spPr/>
        <p:txBody>
          <a:bodyPr/>
          <a:lstStyle/>
          <a:p>
            <a:r>
              <a:rPr lang="zh-CN" altLang="en-US" dirty="0"/>
              <a:t>补充</a:t>
            </a:r>
            <a:r>
              <a:rPr lang="en-US" altLang="zh-CN" dirty="0"/>
              <a:t>1</a:t>
            </a:r>
            <a:r>
              <a:rPr lang="zh-CN" altLang="en-US" dirty="0"/>
              <a:t>：条件运算符</a:t>
            </a:r>
          </a:p>
        </p:txBody>
      </p:sp>
      <p:sp>
        <p:nvSpPr>
          <p:cNvPr id="471043" name="Rectangle 3"/>
          <p:cNvSpPr>
            <a:spLocks noGrp="1" noChangeArrowheads="1"/>
          </p:cNvSpPr>
          <p:nvPr>
            <p:ph type="body" idx="1"/>
          </p:nvPr>
        </p:nvSpPr>
        <p:spPr/>
        <p:txBody>
          <a:bodyPr/>
          <a:lstStyle/>
          <a:p>
            <a:r>
              <a:rPr lang="zh-CN" altLang="en-US" sz="2800" dirty="0"/>
              <a:t>条件表达式格式：</a:t>
            </a:r>
          </a:p>
          <a:p>
            <a:pPr lvl="1"/>
            <a:r>
              <a:rPr lang="zh-CN" altLang="en-US" sz="2400" dirty="0">
                <a:solidFill>
                  <a:srgbClr val="0099FF"/>
                </a:solidFill>
              </a:rPr>
              <a:t>表达式</a:t>
            </a:r>
            <a:r>
              <a:rPr lang="en-US" altLang="zh-CN" sz="2400" dirty="0">
                <a:solidFill>
                  <a:srgbClr val="0099FF"/>
                </a:solidFill>
              </a:rPr>
              <a:t>1 </a:t>
            </a:r>
            <a:r>
              <a:rPr lang="zh-CN" altLang="en-US" sz="2400" dirty="0">
                <a:solidFill>
                  <a:srgbClr val="0099FF"/>
                </a:solidFill>
              </a:rPr>
              <a:t>？表达式</a:t>
            </a:r>
            <a:r>
              <a:rPr lang="en-US" altLang="zh-CN" sz="2400" dirty="0">
                <a:solidFill>
                  <a:srgbClr val="0099FF"/>
                </a:solidFill>
              </a:rPr>
              <a:t>2 : </a:t>
            </a:r>
            <a:r>
              <a:rPr lang="zh-CN" altLang="en-US" sz="2400" dirty="0">
                <a:solidFill>
                  <a:srgbClr val="0099FF"/>
                </a:solidFill>
              </a:rPr>
              <a:t>表达式</a:t>
            </a:r>
            <a:r>
              <a:rPr lang="en-US" altLang="zh-CN" sz="2400" dirty="0">
                <a:solidFill>
                  <a:srgbClr val="0099FF"/>
                </a:solidFill>
              </a:rPr>
              <a:t>3</a:t>
            </a:r>
          </a:p>
          <a:p>
            <a:pPr lvl="1"/>
            <a:r>
              <a:rPr lang="zh-CN" altLang="en-US" sz="2400" dirty="0"/>
              <a:t>三目运算</a:t>
            </a:r>
          </a:p>
          <a:p>
            <a:pPr lvl="1"/>
            <a:r>
              <a:rPr lang="zh-CN" altLang="en-US" sz="2400" dirty="0"/>
              <a:t>如果表达式</a:t>
            </a:r>
            <a:r>
              <a:rPr lang="en-US" altLang="zh-CN" sz="2400" dirty="0"/>
              <a:t>1</a:t>
            </a:r>
            <a:r>
              <a:rPr lang="zh-CN" altLang="en-US" sz="2400" dirty="0"/>
              <a:t>成立，则条件表达式值为表达式</a:t>
            </a:r>
            <a:r>
              <a:rPr lang="en-US" altLang="zh-CN" sz="2400" dirty="0"/>
              <a:t>2</a:t>
            </a:r>
            <a:r>
              <a:rPr lang="zh-CN" altLang="en-US" sz="2400" dirty="0"/>
              <a:t>的值，否则为表达式</a:t>
            </a:r>
            <a:r>
              <a:rPr lang="en-US" altLang="zh-CN" sz="2400" dirty="0"/>
              <a:t>3</a:t>
            </a:r>
            <a:r>
              <a:rPr lang="zh-CN" altLang="en-US" sz="2400" dirty="0"/>
              <a:t>的值</a:t>
            </a:r>
          </a:p>
          <a:p>
            <a:pPr lvl="1"/>
            <a:r>
              <a:rPr lang="zh-CN" altLang="en-US" sz="2400" dirty="0"/>
              <a:t>例如：</a:t>
            </a:r>
            <a:r>
              <a:rPr lang="en-US" altLang="zh-CN" sz="2400" dirty="0"/>
              <a:t>max = (a&gt;b)? a : b ;</a:t>
            </a:r>
          </a:p>
          <a:p>
            <a:pPr lvl="2">
              <a:buFont typeface="Wingdings" pitchFamily="2" charset="2"/>
              <a:buNone/>
            </a:pPr>
            <a:r>
              <a:rPr lang="en-US" altLang="zh-CN" sz="2000" dirty="0"/>
              <a:t>if (a&gt;b)</a:t>
            </a:r>
          </a:p>
          <a:p>
            <a:pPr lvl="2">
              <a:buFont typeface="Wingdings" pitchFamily="2" charset="2"/>
              <a:buNone/>
            </a:pPr>
            <a:r>
              <a:rPr lang="zh-CN" altLang="en-US" sz="2000" dirty="0"/>
              <a:t>	</a:t>
            </a:r>
            <a:r>
              <a:rPr lang="en-US" altLang="zh-CN" sz="2000" dirty="0"/>
              <a:t>max = a;</a:t>
            </a:r>
          </a:p>
          <a:p>
            <a:pPr lvl="2">
              <a:buFont typeface="Wingdings" pitchFamily="2" charset="2"/>
              <a:buNone/>
            </a:pPr>
            <a:r>
              <a:rPr lang="en-US" altLang="zh-CN" sz="2000" dirty="0"/>
              <a:t>else</a:t>
            </a:r>
          </a:p>
          <a:p>
            <a:pPr lvl="2">
              <a:buFont typeface="Wingdings" pitchFamily="2" charset="2"/>
              <a:buNone/>
            </a:pPr>
            <a:r>
              <a:rPr lang="en-US" altLang="zh-CN" sz="2000" dirty="0"/>
              <a:t>   max = b;</a:t>
            </a:r>
          </a:p>
          <a:p>
            <a:pPr lvl="2">
              <a:buFont typeface="Wingdings" pitchFamily="2" charset="2"/>
              <a:buNone/>
            </a:pPr>
            <a:endParaRPr lang="en-US" altLang="zh-CN" sz="2000" dirty="0"/>
          </a:p>
        </p:txBody>
      </p:sp>
    </p:spTree>
    <p:extLst>
      <p:ext uri="{BB962C8B-B14F-4D97-AF65-F5344CB8AC3E}">
        <p14:creationId xmlns:p14="http://schemas.microsoft.com/office/powerpoint/2010/main" val="16836955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9EB5-C8ED-4276-B055-8F673DE227DA}"/>
              </a:ext>
            </a:extLst>
          </p:cNvPr>
          <p:cNvSpPr>
            <a:spLocks noGrp="1"/>
          </p:cNvSpPr>
          <p:nvPr>
            <p:ph type="title"/>
          </p:nvPr>
        </p:nvSpPr>
        <p:spPr/>
        <p:txBody>
          <a:bodyPr/>
          <a:lstStyle/>
          <a:p>
            <a:r>
              <a:rPr lang="zh-CN" altLang="en-US" dirty="0"/>
              <a:t>补充</a:t>
            </a:r>
            <a:r>
              <a:rPr lang="en-US" altLang="zh-CN" dirty="0"/>
              <a:t>2</a:t>
            </a:r>
            <a:endParaRPr lang="en-US" dirty="0"/>
          </a:p>
        </p:txBody>
      </p:sp>
      <p:sp>
        <p:nvSpPr>
          <p:cNvPr id="3" name="Content Placeholder 2">
            <a:extLst>
              <a:ext uri="{FF2B5EF4-FFF2-40B4-BE49-F238E27FC236}">
                <a16:creationId xmlns:a16="http://schemas.microsoft.com/office/drawing/2014/main" id="{A63A5892-2640-4F35-BBF5-568D41E05D38}"/>
              </a:ext>
            </a:extLst>
          </p:cNvPr>
          <p:cNvSpPr>
            <a:spLocks noGrp="1"/>
          </p:cNvSpPr>
          <p:nvPr>
            <p:ph idx="1"/>
          </p:nvPr>
        </p:nvSpPr>
        <p:spPr/>
        <p:txBody>
          <a:bodyPr/>
          <a:lstStyle/>
          <a:p>
            <a:r>
              <a:rPr lang="zh-CN" altLang="en-US" dirty="0"/>
              <a:t>输出按要求保留小数点</a:t>
            </a:r>
            <a:endParaRPr lang="en-US" dirty="0"/>
          </a:p>
        </p:txBody>
      </p:sp>
      <p:sp>
        <p:nvSpPr>
          <p:cNvPr id="4" name="Slide Number Placeholder 3">
            <a:extLst>
              <a:ext uri="{FF2B5EF4-FFF2-40B4-BE49-F238E27FC236}">
                <a16:creationId xmlns:a16="http://schemas.microsoft.com/office/drawing/2014/main" id="{FBF280C3-CB02-486E-B902-B79C3E0889BB}"/>
              </a:ext>
            </a:extLst>
          </p:cNvPr>
          <p:cNvSpPr>
            <a:spLocks noGrp="1"/>
          </p:cNvSpPr>
          <p:nvPr>
            <p:ph type="sldNum" sz="quarter" idx="12"/>
          </p:nvPr>
        </p:nvSpPr>
        <p:spPr/>
        <p:txBody>
          <a:bodyPr/>
          <a:lstStyle/>
          <a:p>
            <a:fld id="{4598DDAA-4BC0-47E6-98AA-032E6537915F}" type="slidenum">
              <a:rPr lang="zh-CN" altLang="en-US" smtClean="0"/>
              <a:pPr/>
              <a:t>95</a:t>
            </a:fld>
            <a:endParaRPr lang="en-US" altLang="zh-CN"/>
          </a:p>
        </p:txBody>
      </p:sp>
      <p:sp>
        <p:nvSpPr>
          <p:cNvPr id="5" name="Rectangle 4">
            <a:extLst>
              <a:ext uri="{FF2B5EF4-FFF2-40B4-BE49-F238E27FC236}">
                <a16:creationId xmlns:a16="http://schemas.microsoft.com/office/drawing/2014/main" id="{693B253E-C281-4065-95B2-EDE91061DFD1}"/>
              </a:ext>
            </a:extLst>
          </p:cNvPr>
          <p:cNvSpPr/>
          <p:nvPr/>
        </p:nvSpPr>
        <p:spPr>
          <a:xfrm>
            <a:off x="1331640" y="2852936"/>
            <a:ext cx="2366353" cy="369332"/>
          </a:xfrm>
          <a:prstGeom prst="rect">
            <a:avLst/>
          </a:prstGeom>
        </p:spPr>
        <p:txBody>
          <a:bodyPr wrap="none">
            <a:spAutoFit/>
          </a:bodyPr>
          <a:lstStyle/>
          <a:p>
            <a:r>
              <a:rPr lang="en-US" dirty="0"/>
              <a:t>#include &lt;</a:t>
            </a:r>
            <a:r>
              <a:rPr lang="en-US" dirty="0" err="1"/>
              <a:t>iomanip</a:t>
            </a:r>
            <a:r>
              <a:rPr lang="en-US" dirty="0"/>
              <a:t>&gt;</a:t>
            </a:r>
          </a:p>
        </p:txBody>
      </p:sp>
      <p:sp>
        <p:nvSpPr>
          <p:cNvPr id="6" name="Rectangle 5">
            <a:extLst>
              <a:ext uri="{FF2B5EF4-FFF2-40B4-BE49-F238E27FC236}">
                <a16:creationId xmlns:a16="http://schemas.microsoft.com/office/drawing/2014/main" id="{9F89962C-4EBC-4C43-8AA4-E6E45C5B6E32}"/>
              </a:ext>
            </a:extLst>
          </p:cNvPr>
          <p:cNvSpPr/>
          <p:nvPr/>
        </p:nvSpPr>
        <p:spPr>
          <a:xfrm>
            <a:off x="899592" y="3517489"/>
            <a:ext cx="7776864" cy="369332"/>
          </a:xfrm>
          <a:prstGeom prst="rect">
            <a:avLst/>
          </a:prstGeom>
        </p:spPr>
        <p:txBody>
          <a:bodyPr wrap="square">
            <a:spAutoFit/>
          </a:bodyPr>
          <a:lstStyle/>
          <a:p>
            <a:r>
              <a:rPr lang="en-US" dirty="0"/>
              <a:t>	</a:t>
            </a:r>
            <a:r>
              <a:rPr lang="en-US" dirty="0" err="1"/>
              <a:t>cout</a:t>
            </a:r>
            <a:r>
              <a:rPr lang="en-US" dirty="0"/>
              <a:t>&lt;&lt;</a:t>
            </a:r>
            <a:r>
              <a:rPr lang="en-US" dirty="0" err="1">
                <a:solidFill>
                  <a:srgbClr val="00B0F0"/>
                </a:solidFill>
              </a:rPr>
              <a:t>setiosflags</a:t>
            </a:r>
            <a:r>
              <a:rPr lang="en-US" dirty="0"/>
              <a:t>(</a:t>
            </a:r>
            <a:r>
              <a:rPr lang="en-US" dirty="0" err="1"/>
              <a:t>ios</a:t>
            </a:r>
            <a:r>
              <a:rPr lang="en-US" dirty="0"/>
              <a:t>::fixed)&lt;&lt;</a:t>
            </a:r>
            <a:r>
              <a:rPr lang="en-US" dirty="0" err="1">
                <a:solidFill>
                  <a:srgbClr val="00B0F0"/>
                </a:solidFill>
              </a:rPr>
              <a:t>setprecision</a:t>
            </a:r>
            <a:r>
              <a:rPr lang="en-US" dirty="0"/>
              <a:t>(2)&lt;&lt;3.1415927&lt;&lt;</a:t>
            </a:r>
            <a:r>
              <a:rPr lang="en-US" dirty="0" err="1"/>
              <a:t>endl</a:t>
            </a:r>
            <a:r>
              <a:rPr lang="en-US" dirty="0"/>
              <a:t>;</a:t>
            </a:r>
          </a:p>
        </p:txBody>
      </p:sp>
    </p:spTree>
    <p:extLst>
      <p:ext uri="{BB962C8B-B14F-4D97-AF65-F5344CB8AC3E}">
        <p14:creationId xmlns:p14="http://schemas.microsoft.com/office/powerpoint/2010/main" val="196969424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40AFE686-8FE6-4F4B-BF9F-E7864E0EFB3D}"/>
              </a:ext>
            </a:extLst>
          </p:cNvPr>
          <p:cNvSpPr>
            <a:spLocks noGrp="1"/>
          </p:cNvSpPr>
          <p:nvPr>
            <p:ph type="sldNum" sz="quarter" idx="12"/>
          </p:nvPr>
        </p:nvSpPr>
        <p:spPr/>
        <p:txBody>
          <a:bodyPr/>
          <a:lstStyle/>
          <a:p>
            <a:fld id="{A44E519F-5BA4-4828-AE41-34D857A0B4CD}" type="slidenum">
              <a:rPr lang="zh-CN" altLang="en-US"/>
              <a:pPr/>
              <a:t>96</a:t>
            </a:fld>
            <a:endParaRPr lang="en-US" altLang="zh-CN"/>
          </a:p>
        </p:txBody>
      </p:sp>
      <p:sp>
        <p:nvSpPr>
          <p:cNvPr id="457730" name="Rectangle 2">
            <a:extLst>
              <a:ext uri="{FF2B5EF4-FFF2-40B4-BE49-F238E27FC236}">
                <a16:creationId xmlns:a16="http://schemas.microsoft.com/office/drawing/2014/main" id="{3D792C48-C9EE-434A-A18C-1DF6F4338CE9}"/>
              </a:ext>
            </a:extLst>
          </p:cNvPr>
          <p:cNvSpPr>
            <a:spLocks noGrp="1" noChangeArrowheads="1"/>
          </p:cNvSpPr>
          <p:nvPr>
            <p:ph type="body" sz="half" idx="1"/>
          </p:nvPr>
        </p:nvSpPr>
        <p:spPr>
          <a:xfrm>
            <a:off x="2252663" y="2900363"/>
            <a:ext cx="5451475" cy="1196975"/>
          </a:xfrm>
          <a:noFill/>
          <a:ln/>
          <a:extLst>
            <a:ext uri="{91240B29-F687-4F45-9708-019B960494DF}">
              <a14:hiddenLine xmlns:a14="http://schemas.microsoft.com/office/drawing/2010/main" w="12700" cap="sq">
                <a:solidFill>
                  <a:schemeClr val="tx2"/>
                </a:solidFill>
                <a:miter lim="800000"/>
                <a:headEnd type="none" w="sm" len="sm"/>
                <a:tailEnd type="none" w="sm" len="sm"/>
              </a14:hiddenLine>
            </a:ext>
          </a:extLst>
        </p:spPr>
        <p:txBody>
          <a:bodyPr/>
          <a:lstStyle/>
          <a:p>
            <a:pPr algn="ctr">
              <a:lnSpc>
                <a:spcPct val="110000"/>
              </a:lnSpc>
              <a:spcBef>
                <a:spcPct val="45000"/>
              </a:spcBef>
              <a:buFont typeface="Wingdings" panose="05000000000000000000" pitchFamily="2" charset="2"/>
              <a:buNone/>
            </a:pPr>
            <a:r>
              <a:rPr lang="zh-CN" altLang="en-US" sz="6000" b="0">
                <a:ea typeface="黑体" panose="02010609060101010101" pitchFamily="49" charset="-122"/>
              </a:rPr>
              <a:t>结        束</a:t>
            </a:r>
          </a:p>
        </p:txBody>
      </p:sp>
    </p:spTree>
    <p:extLst>
      <p:ext uri="{BB962C8B-B14F-4D97-AF65-F5344CB8AC3E}">
        <p14:creationId xmlns:p14="http://schemas.microsoft.com/office/powerpoint/2010/main" val="335651856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7220</TotalTime>
  <Words>3491</Words>
  <Application>Microsoft Office PowerPoint</Application>
  <PresentationFormat>On-screen Show (4:3)</PresentationFormat>
  <Paragraphs>915</Paragraphs>
  <Slides>96</Slides>
  <Notes>16</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4</vt:i4>
      </vt:variant>
      <vt:variant>
        <vt:lpstr>Slide Titles</vt:lpstr>
      </vt:variant>
      <vt:variant>
        <vt:i4>96</vt:i4>
      </vt:variant>
    </vt:vector>
  </HeadingPairs>
  <TitlesOfParts>
    <vt:vector size="118" baseType="lpstr">
      <vt:lpstr>Monotype Sorts</vt:lpstr>
      <vt:lpstr>华文中宋</vt:lpstr>
      <vt:lpstr>宋体</vt:lpstr>
      <vt:lpstr>方正姚体</vt:lpstr>
      <vt:lpstr>楷体</vt:lpstr>
      <vt:lpstr>隶书</vt:lpstr>
      <vt:lpstr>黑体</vt:lpstr>
      <vt:lpstr>Arial</vt:lpstr>
      <vt:lpstr>Calibri</vt:lpstr>
      <vt:lpstr>Cambria Math</vt:lpstr>
      <vt:lpstr>CourierNewPSMT</vt:lpstr>
      <vt:lpstr>Gill Sans MT</vt:lpstr>
      <vt:lpstr>Rockwell</vt:lpstr>
      <vt:lpstr>Rockwell Condensed</vt:lpstr>
      <vt:lpstr>Tahoma</vt:lpstr>
      <vt:lpstr>Times New Roman</vt:lpstr>
      <vt:lpstr>Wingdings</vt:lpstr>
      <vt:lpstr>Wood Type</vt:lpstr>
      <vt:lpstr>Picture</vt:lpstr>
      <vt:lpstr>Equation</vt:lpstr>
      <vt:lpstr>Picture2</vt:lpstr>
      <vt:lpstr>公式</vt:lpstr>
      <vt:lpstr>第4讲 逻辑思维与计算机解题</vt:lpstr>
      <vt:lpstr>学习目标</vt:lpstr>
      <vt:lpstr>内容要点</vt:lpstr>
      <vt:lpstr>逻辑思维与计算机解题</vt:lpstr>
      <vt:lpstr>“谁做的好事”</vt:lpstr>
      <vt:lpstr>关系运算和关系表达式</vt:lpstr>
      <vt:lpstr>PowerPoint Presentation</vt:lpstr>
      <vt:lpstr>运行结果</vt:lpstr>
      <vt:lpstr>关系表达式的一般格式</vt:lpstr>
      <vt:lpstr>使用关系表达式解决一些问题</vt:lpstr>
      <vt:lpstr>利用关系表达式将四个人所说的话表示成</vt:lpstr>
      <vt:lpstr>字符型变量的存储</vt:lpstr>
      <vt:lpstr>PowerPoint Presentation</vt:lpstr>
      <vt:lpstr>枚举法的思路</vt:lpstr>
      <vt:lpstr>4种状态的形式化表示</vt:lpstr>
      <vt:lpstr>PowerPoint Presentation</vt:lpstr>
      <vt:lpstr>PowerPoint Presentation</vt:lpstr>
      <vt:lpstr>PowerPoint Presentation</vt:lpstr>
      <vt:lpstr>枚举</vt:lpstr>
      <vt:lpstr>PowerPoint Presentation</vt:lpstr>
      <vt:lpstr>循环结构</vt:lpstr>
      <vt:lpstr>PowerPoint Presentation</vt:lpstr>
      <vt:lpstr>for循环的执行过程</vt:lpstr>
      <vt:lpstr>使用for循环解题实例</vt:lpstr>
      <vt:lpstr>PowerPoint Presentation</vt:lpstr>
      <vt:lpstr>思考题：</vt:lpstr>
      <vt:lpstr>PowerPoint Presentation</vt:lpstr>
      <vt:lpstr>PowerPoint Presentation</vt:lpstr>
      <vt:lpstr>解题思路</vt:lpstr>
      <vt:lpstr>PowerPoint Presentation</vt:lpstr>
      <vt:lpstr>PowerPoint Presentation</vt:lpstr>
      <vt:lpstr>for循环的NS框图</vt:lpstr>
      <vt:lpstr>分支结构</vt:lpstr>
      <vt:lpstr>分支程序的NS流程图</vt:lpstr>
      <vt:lpstr>If 语句的格式</vt:lpstr>
      <vt:lpstr>PowerPoint Presentation</vt:lpstr>
      <vt:lpstr>分支结构实例</vt:lpstr>
      <vt:lpstr>PowerPoint Presentation</vt:lpstr>
      <vt:lpstr>程序框图（NS图）</vt:lpstr>
      <vt:lpstr>任务4.1的程序框图</vt:lpstr>
      <vt:lpstr>分析“谁做的好事”NS图</vt:lpstr>
      <vt:lpstr>PowerPoint Presentation</vt:lpstr>
      <vt:lpstr>PowerPoint Presentation</vt:lpstr>
      <vt:lpstr>PowerPoint Presentation</vt:lpstr>
      <vt:lpstr>PowerPoint Presentation</vt:lpstr>
      <vt:lpstr>PowerPoint Presentation</vt:lpstr>
      <vt:lpstr>任务：</vt:lpstr>
      <vt:lpstr>switch语句    自学</vt:lpstr>
      <vt:lpstr>switch语句注意事项：</vt:lpstr>
      <vt:lpstr>switch结构的应用</vt:lpstr>
      <vt:lpstr>switch结构：</vt:lpstr>
      <vt:lpstr>【任务4.2】</vt:lpstr>
      <vt:lpstr>解题思路</vt:lpstr>
      <vt:lpstr>逻辑运算符与逻辑表达式</vt:lpstr>
      <vt:lpstr>逻辑与：&amp;&amp;</vt:lpstr>
      <vt:lpstr>逻辑或：||</vt:lpstr>
      <vt:lpstr>将案情的每一条写成逻辑表达式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枚举所有可能的组合</vt:lpstr>
      <vt:lpstr>写一个程序，给出上面种2^6组合</vt:lpstr>
      <vt:lpstr>PowerPoint Presentation</vt:lpstr>
      <vt:lpstr>PowerPoint Presentation</vt:lpstr>
      <vt:lpstr>PowerPoint Presentation</vt:lpstr>
      <vt:lpstr>PowerPoint Presentation</vt:lpstr>
      <vt:lpstr>PowerPoint Presentation</vt:lpstr>
      <vt:lpstr>课后练习</vt:lpstr>
      <vt:lpstr>编程思考题</vt:lpstr>
      <vt:lpstr>直到型循环</vt:lpstr>
      <vt:lpstr>PowerPoint Presentation</vt:lpstr>
      <vt:lpstr>举例：求π的近似值</vt:lpstr>
      <vt:lpstr>PowerPoint Presentation</vt:lpstr>
      <vt:lpstr>PowerPoint Presentation</vt:lpstr>
      <vt:lpstr>PowerPoint Presentation</vt:lpstr>
      <vt:lpstr>当循环</vt:lpstr>
      <vt:lpstr>PowerPoint Presentation</vt:lpstr>
      <vt:lpstr>思考</vt:lpstr>
      <vt:lpstr>举例：求两个整数的最小公倍数</vt:lpstr>
      <vt:lpstr>PowerPoint Presentation</vt:lpstr>
      <vt:lpstr>PowerPoint Presentation</vt:lpstr>
      <vt:lpstr>自学与比较</vt:lpstr>
      <vt:lpstr>练习</vt:lpstr>
      <vt:lpstr>限定转向语句</vt:lpstr>
      <vt:lpstr>break语句</vt:lpstr>
      <vt:lpstr>break示例</vt:lpstr>
      <vt:lpstr>continue语句</vt:lpstr>
      <vt:lpstr>continue示例</vt:lpstr>
      <vt:lpstr>YOJ可做题目</vt:lpstr>
      <vt:lpstr>补充1：条件运算符</vt:lpstr>
      <vt:lpstr>补充2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Pebble</dc:creator>
  <cp:lastModifiedBy>Sun Hui</cp:lastModifiedBy>
  <cp:revision>708</cp:revision>
  <dcterms:created xsi:type="dcterms:W3CDTF">1601-01-01T00:00:00Z</dcterms:created>
  <dcterms:modified xsi:type="dcterms:W3CDTF">2018-10-09T14:16:54Z</dcterms:modified>
</cp:coreProperties>
</file>