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64" r:id="rId1"/>
  </p:sldMasterIdLst>
  <p:notesMasterIdLst>
    <p:notesMasterId r:id="rId78"/>
  </p:notesMasterIdLst>
  <p:handoutMasterIdLst>
    <p:handoutMasterId r:id="rId79"/>
  </p:handoutMasterIdLst>
  <p:sldIdLst>
    <p:sldId id="440" r:id="rId2"/>
    <p:sldId id="659" r:id="rId3"/>
    <p:sldId id="709" r:id="rId4"/>
    <p:sldId id="662" r:id="rId5"/>
    <p:sldId id="710" r:id="rId6"/>
    <p:sldId id="715" r:id="rId7"/>
    <p:sldId id="716" r:id="rId8"/>
    <p:sldId id="666" r:id="rId9"/>
    <p:sldId id="667" r:id="rId10"/>
    <p:sldId id="712" r:id="rId11"/>
    <p:sldId id="671" r:id="rId12"/>
    <p:sldId id="672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673" r:id="rId28"/>
    <p:sldId id="675" r:id="rId29"/>
    <p:sldId id="713" r:id="rId30"/>
    <p:sldId id="677" r:id="rId31"/>
    <p:sldId id="678" r:id="rId32"/>
    <p:sldId id="731" r:id="rId33"/>
    <p:sldId id="733" r:id="rId34"/>
    <p:sldId id="734" r:id="rId35"/>
    <p:sldId id="735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38" r:id="rId46"/>
    <p:sldId id="739" r:id="rId47"/>
    <p:sldId id="740" r:id="rId48"/>
    <p:sldId id="741" r:id="rId49"/>
    <p:sldId id="759" r:id="rId50"/>
    <p:sldId id="748" r:id="rId51"/>
    <p:sldId id="749" r:id="rId52"/>
    <p:sldId id="750" r:id="rId53"/>
    <p:sldId id="751" r:id="rId54"/>
    <p:sldId id="752" r:id="rId55"/>
    <p:sldId id="753" r:id="rId56"/>
    <p:sldId id="754" r:id="rId57"/>
    <p:sldId id="760" r:id="rId58"/>
    <p:sldId id="761" r:id="rId59"/>
    <p:sldId id="762" r:id="rId60"/>
    <p:sldId id="763" r:id="rId61"/>
    <p:sldId id="764" r:id="rId62"/>
    <p:sldId id="765" r:id="rId63"/>
    <p:sldId id="766" r:id="rId64"/>
    <p:sldId id="767" r:id="rId65"/>
    <p:sldId id="768" r:id="rId66"/>
    <p:sldId id="769" r:id="rId67"/>
    <p:sldId id="770" r:id="rId68"/>
    <p:sldId id="771" r:id="rId69"/>
    <p:sldId id="772" r:id="rId70"/>
    <p:sldId id="773" r:id="rId71"/>
    <p:sldId id="774" r:id="rId72"/>
    <p:sldId id="775" r:id="rId73"/>
    <p:sldId id="776" r:id="rId74"/>
    <p:sldId id="779" r:id="rId75"/>
    <p:sldId id="778" r:id="rId76"/>
    <p:sldId id="737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927"/>
    <a:srgbClr val="0099FF"/>
    <a:srgbClr val="FF3300"/>
    <a:srgbClr val="FF9933"/>
    <a:srgbClr val="FFFF00"/>
    <a:srgbClr val="CC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1866" autoAdjust="0"/>
  </p:normalViewPr>
  <p:slideViewPr>
    <p:cSldViewPr snapToObjects="1">
      <p:cViewPr varScale="1">
        <p:scale>
          <a:sx n="51" d="100"/>
          <a:sy n="51" d="100"/>
        </p:scale>
        <p:origin x="72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7B77613-8B2E-431A-8A48-D9360CFEC4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5A912DE-2C17-49C6-AB57-D1F00EF84C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9154A31-227A-478E-B216-13CA82A1317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D72C9451-310E-41D5-9173-DDD2AC2673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67B67B-F0D4-4049-AFD4-322444EE1E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361AF7-E559-4187-B973-5181658B7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2C065E1-B3F6-49B0-A401-4744C8EF18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760BD0D-DD8E-49DC-828F-7406E7A1C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F6284003-9777-4165-A9BF-36D533486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13FB547B-BACE-4743-972D-B34AB559A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426AC062-3EA3-4367-985A-FCC2044A7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E12BC-05D8-4320-BDA9-523357A1B3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0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35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2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3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06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57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5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6D72F9B-ABAE-4C8B-9EBD-838D05372C3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880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9CB4-FA10-479C-BC97-09E0441E044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D4F5-2646-4F20-BCE8-56C61845194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32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83A5-E001-4D15-9412-A8C259E0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3F996810-AE8D-42CA-9C5E-A499382FDD07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0C8D-F069-4FA6-9EAF-C3C97EA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3840-7970-4F63-8154-60583F57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4973-B8C1-4FFD-ACD5-2116C450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BA2D26-EDFC-42E5-B8C6-D39D6B077B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062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C657-BB46-4EF7-9D66-BFB8C6F8F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1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0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55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7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AF3-E2D2-4940-A292-2D0D058A64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BB52-A85C-44ED-91A4-8B375DCF5DC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1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50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347C-6A16-4574-8A7E-A980AA1018F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929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E0FF-99E1-4520-A5CF-31D6DF1B2E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43A8ECF-4252-4AAC-B16E-73F7A731E3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0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81" r:id="rId12"/>
    <p:sldLayoutId id="21474839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5</a:t>
            </a:r>
            <a:r>
              <a:rPr lang="zh-CN" altLang="en-US" sz="4400" dirty="0"/>
              <a:t>讲 </a:t>
            </a:r>
            <a:r>
              <a:rPr lang="en-US" altLang="zh-CN" sz="4400" dirty="0" err="1"/>
              <a:t>数据组织</a:t>
            </a:r>
            <a:r>
              <a:rPr lang="en-US" altLang="zh-CN" sz="4400" dirty="0"/>
              <a:t>-</a:t>
            </a:r>
            <a:r>
              <a:rPr lang="zh-CN" altLang="en-US" sz="4400" dirty="0"/>
              <a:t>数组</a:t>
            </a:r>
            <a:endParaRPr lang="en-US" sz="4400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9239F4D4-13B7-4041-A59F-B0ACD78E6130}"/>
              </a:ext>
            </a:extLst>
          </p:cNvPr>
          <p:cNvSpPr txBox="1">
            <a:spLocks/>
          </p:cNvSpPr>
          <p:nvPr/>
        </p:nvSpPr>
        <p:spPr>
          <a:xfrm>
            <a:off x="683568" y="4437112"/>
            <a:ext cx="6577926" cy="163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200" dirty="0"/>
              <a:t>授课教师：孙 辉        </a:t>
            </a:r>
          </a:p>
          <a:p>
            <a:pPr>
              <a:defRPr/>
            </a:pPr>
            <a:r>
              <a:rPr lang="zh-CN" altLang="en-US" sz="2200" dirty="0"/>
              <a:t>上课地点：</a:t>
            </a:r>
            <a:r>
              <a:rPr lang="en-US" altLang="zh-CN" sz="2200" dirty="0"/>
              <a:t>3102</a:t>
            </a:r>
            <a:endParaRPr lang="zh-CN" altLang="en-US" sz="2200" dirty="0"/>
          </a:p>
          <a:p>
            <a:pPr>
              <a:defRPr/>
            </a:pPr>
            <a:r>
              <a:rPr lang="zh-CN" altLang="en-US" sz="2200" dirty="0"/>
              <a:t>上机实验：理工配楼</a:t>
            </a:r>
            <a:r>
              <a:rPr lang="en-US" altLang="zh-CN" sz="2200" dirty="0"/>
              <a:t>2</a:t>
            </a:r>
            <a:r>
              <a:rPr lang="zh-CN" altLang="en-US" sz="2200" dirty="0"/>
              <a:t>层机房</a:t>
            </a:r>
            <a:r>
              <a:rPr lang="en-US" altLang="zh-CN" sz="2200" dirty="0"/>
              <a:t>205B</a:t>
            </a:r>
            <a:r>
              <a:rPr lang="zh-CN" altLang="en-US" sz="2200" dirty="0"/>
              <a:t>、</a:t>
            </a:r>
            <a:r>
              <a:rPr lang="en-US" altLang="zh-CN" sz="2200" dirty="0"/>
              <a:t>206B</a:t>
            </a:r>
            <a:r>
              <a:rPr lang="zh-CN" altLang="en-US" sz="2200" dirty="0"/>
              <a:t>机房</a:t>
            </a:r>
            <a:endParaRPr lang="en-US" altLang="zh-CN" sz="2200" dirty="0"/>
          </a:p>
          <a:p>
            <a:pPr>
              <a:defRPr/>
            </a:pPr>
            <a:r>
              <a:rPr lang="zh-CN" altLang="en-US" sz="2200" dirty="0"/>
              <a:t>上机时间：周三</a:t>
            </a:r>
            <a:r>
              <a:rPr lang="en-US" altLang="zh-CN" sz="2200" dirty="0"/>
              <a:t>18:00-21:00</a:t>
            </a:r>
          </a:p>
          <a:p>
            <a:pPr>
              <a:defRPr/>
            </a:pPr>
            <a:endParaRPr lang="zh-CN" altLang="en-US" dirty="0"/>
          </a:p>
          <a:p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36C8150-568E-434A-98FC-00E9601D1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95" y="6101930"/>
            <a:ext cx="1872208" cy="4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EDEC-BA40-4AAE-98D4-8CA0500C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数组初始化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81C7-E358-49A8-8B65-068C3C57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声明的时候初始化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a[5] = { 3, 5, 4, 1, 2 };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55D9E-92F6-4EA6-BCD5-77AA66C4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10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13B4E-5183-4A0C-8C84-59ECA4E6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2933"/>
              </p:ext>
            </p:extLst>
          </p:nvPr>
        </p:nvGraphicFramePr>
        <p:xfrm>
          <a:off x="1187624" y="3573016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15970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1241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66439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30765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6827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668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99FF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1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7305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56F9F0-2E3D-481A-AE09-759BACAD3136}"/>
              </a:ext>
            </a:extLst>
          </p:cNvPr>
          <p:cNvSpPr/>
          <p:nvPr/>
        </p:nvSpPr>
        <p:spPr>
          <a:xfrm>
            <a:off x="1115616" y="501317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ea typeface="黑体" panose="02010609060101010101" pitchFamily="49" charset="-122"/>
              </a:rPr>
              <a:t>	a[0] = 3;   a[1] = 5;   a[2] = 4;   a[3] = 1;   a[4] = 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DE0A310-B6BC-4627-B9F5-AA9C79A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8922-1747-467E-AA73-5D4DC78B5EF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D8AA3327-6E1B-455A-A04E-1D9C5965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44563"/>
            <a:ext cx="8424863" cy="553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800" dirty="0">
                <a:ea typeface="黑体" panose="02010609060101010101" pitchFamily="49" charset="-122"/>
              </a:rPr>
              <a:t>#</a:t>
            </a:r>
            <a:r>
              <a:rPr kumimoji="1" lang="en-US" altLang="zh-CN" sz="2800" dirty="0">
                <a:ea typeface="黑体" panose="02010609060101010101" pitchFamily="49" charset="-122"/>
              </a:rPr>
              <a:t>include &lt;iostream&gt;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   using namespace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std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2800" dirty="0">
                <a:ea typeface="黑体" panose="02010609060101010101" pitchFamily="49" charset="-122"/>
              </a:rPr>
              <a:t> main()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{</a:t>
            </a:r>
          </a:p>
          <a:p>
            <a:pPr lvl="2">
              <a:buClr>
                <a:schemeClr val="tx2"/>
              </a:buClr>
              <a:buSzPct val="75000"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2800" dirty="0">
                <a:ea typeface="黑体" panose="02010609060101010101" pitchFamily="49" charset="-122"/>
              </a:rPr>
              <a:t> a[4];	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声明项</a:t>
            </a:r>
          </a:p>
          <a:p>
            <a:pPr lvl="2">
              <a:buClr>
                <a:schemeClr val="tx2"/>
              </a:buClr>
              <a:buSzPct val="75000"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a[0]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2">
              <a:buClr>
                <a:schemeClr val="tx2"/>
              </a:buClr>
              <a:buSzPct val="75000"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a[1]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2">
              <a:buClr>
                <a:schemeClr val="tx2"/>
              </a:buClr>
              <a:buSzPct val="75000"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a[2]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2">
              <a:buClr>
                <a:schemeClr val="tx2"/>
              </a:buClr>
              <a:buSzPct val="75000"/>
            </a:pPr>
            <a:r>
              <a:rPr kumimoji="1" lang="en-US" altLang="zh-CN" sz="2800" dirty="0">
                <a:ea typeface="黑体" panose="02010609060101010101" pitchFamily="49" charset="-122"/>
              </a:rPr>
              <a:t>	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2800" dirty="0">
                <a:ea typeface="黑体" panose="02010609060101010101" pitchFamily="49" charset="-122"/>
              </a:rPr>
              <a:t> &lt;&lt; a[3] &lt;&lt; 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2800" dirty="0">
                <a:ea typeface="黑体" panose="02010609060101010101" pitchFamily="49" charset="-122"/>
              </a:rPr>
              <a:t>;</a:t>
            </a:r>
          </a:p>
          <a:p>
            <a:pPr lvl="2">
              <a:buClr>
                <a:schemeClr val="tx2"/>
              </a:buClr>
              <a:buSzPct val="75000"/>
            </a:pPr>
            <a:r>
              <a:rPr kumimoji="1" lang="en-US" altLang="zh-CN" sz="2800" dirty="0">
                <a:ea typeface="黑体" panose="02010609060101010101" pitchFamily="49" charset="-122"/>
              </a:rPr>
              <a:t>		return 0;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}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2.其他不变，改变声明项为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ea typeface="黑体" panose="02010609060101010101" pitchFamily="49" charset="-122"/>
              </a:rPr>
              <a:t>	</a:t>
            </a:r>
            <a:r>
              <a:rPr kumimoji="1" lang="en-US" altLang="zh-CN" sz="28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2800" dirty="0">
                <a:ea typeface="黑体" panose="02010609060101010101" pitchFamily="49" charset="-122"/>
              </a:rPr>
              <a:t> a[4] = { 0, 1, 2, 3 };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5011" name="Text Box 3">
            <a:extLst>
              <a:ext uri="{FF2B5EF4-FFF2-40B4-BE49-F238E27FC236}">
                <a16:creationId xmlns:a16="http://schemas.microsoft.com/office/drawing/2014/main" id="{5A364A67-23D8-4CC2-8680-BF7B748F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5450"/>
            <a:ext cx="3733800" cy="51911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请自己上机做7个实验</a:t>
            </a:r>
          </a:p>
        </p:txBody>
      </p:sp>
    </p:spTree>
    <p:extLst>
      <p:ext uri="{BB962C8B-B14F-4D97-AF65-F5344CB8AC3E}">
        <p14:creationId xmlns:p14="http://schemas.microsoft.com/office/powerpoint/2010/main" val="25339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C1A235-2BF5-4C21-B703-B56EC052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27C0-6B5E-4020-88A1-539426F403B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D758767A-3CB3-4880-98B8-4E62036B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1000"/>
            <a:ext cx="75596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3, 8 };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4.其他不变，改变声明项为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2, 4, 6, 8, 10 };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5.其他不变，改变声明项为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2, 4, 6, d };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6.其他不变，改变声明项为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   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d;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a[4] = { 2, 4, 6, d };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7.其他不变，改变声明项为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n=4;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dirty="0">
                <a:ea typeface="黑体" panose="02010609060101010101" pitchFamily="49" charset="-122"/>
              </a:rPr>
              <a:t>	</a:t>
            </a:r>
            <a:r>
              <a:rPr kumimoji="1" lang="en-US" altLang="zh-CN" dirty="0" err="1"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ea typeface="黑体" panose="02010609060101010101" pitchFamily="49" charset="-122"/>
              </a:rPr>
              <a:t> a[n] = { 0, 1, 2, 3 };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24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9C774465-E2C8-4AC1-B01E-B963952DA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78CB91C4-443C-4B4E-AD3A-56F651FEB6E5}" type="slidenum">
              <a:rPr kumimoji="0" lang="zh-CN" altLang="en-US" sz="1200">
                <a:latin typeface="Arial" panose="020B0604020202020204" pitchFamily="34" charset="0"/>
              </a:rPr>
              <a:pPr/>
              <a:t>13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A4168A3A-91E5-498A-8F78-84B05760BB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练习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BD7C626B-5B91-4602-AC5F-100B16495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给定一组整数，找到其中最小的整数，并按照输入的逆序输出这组整数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lang="zh-CN" altLang="en-US" dirty="0"/>
              <a:t>求</a:t>
            </a:r>
            <a:r>
              <a:rPr kumimoji="0" lang="en-US" altLang="zh-CN" dirty="0"/>
              <a:t>Fibonacci</a:t>
            </a:r>
            <a:r>
              <a:rPr kumimoji="0" lang="zh-CN" altLang="en-US" dirty="0"/>
              <a:t>数列的第</a:t>
            </a:r>
            <a:r>
              <a:rPr kumimoji="0" lang="en-US" altLang="zh-CN" dirty="0"/>
              <a:t>n</a:t>
            </a:r>
            <a:r>
              <a:rPr kumimoji="0" lang="zh-CN" altLang="en-US" dirty="0"/>
              <a:t>项</a:t>
            </a:r>
            <a:endParaRPr kumimoji="0" lang="en-US" altLang="zh-CN" dirty="0"/>
          </a:p>
          <a:p>
            <a:pPr lvl="1"/>
            <a:r>
              <a:rPr lang="zh-CN" altLang="en-US" dirty="0"/>
              <a:t>用数组的方式来处理</a:t>
            </a:r>
            <a:endParaRPr lang="en-US" altLang="zh-CN" dirty="0"/>
          </a:p>
          <a:p>
            <a:pPr lvl="1"/>
            <a:r>
              <a:rPr kumimoji="0" lang="zh-CN" altLang="en-US" dirty="0"/>
              <a:t>不使用数组</a:t>
            </a:r>
          </a:p>
        </p:txBody>
      </p:sp>
    </p:spTree>
    <p:extLst>
      <p:ext uri="{BB962C8B-B14F-4D97-AF65-F5344CB8AC3E}">
        <p14:creationId xmlns:p14="http://schemas.microsoft.com/office/powerpoint/2010/main" val="325769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2264E895-42C9-4113-884F-1CBD5F2EE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CC7435CF-A000-4D07-9422-3C01BA5976E3}" type="slidenum">
              <a:rPr kumimoji="0" lang="zh-CN" altLang="en-US" sz="1200">
                <a:latin typeface="Arial" panose="020B0604020202020204" pitchFamily="34" charset="0"/>
              </a:rPr>
              <a:pPr/>
              <a:t>14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8366B1FC-06A6-4702-99CF-76C3561CC6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二维数组的概念及其定义</a:t>
            </a:r>
            <a:endParaRPr lang="zh-CN" altLang="en-US" sz="4800" dirty="0"/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9DC86BED-A8BF-4DFC-B702-8392162A1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3088"/>
          </a:xfrm>
        </p:spPr>
        <p:txBody>
          <a:bodyPr/>
          <a:lstStyle/>
          <a:p>
            <a:pPr eaLnBrk="1" hangingPunct="1"/>
            <a:r>
              <a:rPr kumimoji="0" lang="zh-CN" altLang="en-US"/>
              <a:t>当一维数组的每个元素是一个一维数组时，就构成了二维数组。二维数组与数学中的矩阵概念相对应。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347198CC-14CF-4D37-B266-C1DF9C6440E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7696200" cy="2209800"/>
            <a:chOff x="480" y="2352"/>
            <a:chExt cx="4848" cy="1392"/>
          </a:xfrm>
        </p:grpSpPr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516994BC-0AED-4470-B716-16B3EC62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70"/>
              <a:ext cx="81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1" name="Line 6">
              <a:extLst>
                <a:ext uri="{FF2B5EF4-FFF2-40B4-BE49-F238E27FC236}">
                  <a16:creationId xmlns:a16="http://schemas.microsoft.com/office/drawing/2014/main" id="{FCC669D7-8A6C-4DF8-9C9C-9F5CBFA22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0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C14CB653-E1ED-47DA-93F6-56BA08EC5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04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3" name="Text Box 8">
              <a:extLst>
                <a:ext uri="{FF2B5EF4-FFF2-40B4-BE49-F238E27FC236}">
                  <a16:creationId xmlns:a16="http://schemas.microsoft.com/office/drawing/2014/main" id="{C0544FE8-CE80-4A3F-A557-F732F97EF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7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age[0]</a:t>
              </a:r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id="{662BB3E8-B2A6-4901-AA01-E547CF2C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0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age[1]</a:t>
              </a:r>
            </a:p>
          </p:txBody>
        </p:sp>
        <p:sp>
          <p:nvSpPr>
            <p:cNvPr id="21515" name="Text Box 10">
              <a:extLst>
                <a:ext uri="{FF2B5EF4-FFF2-40B4-BE49-F238E27FC236}">
                  <a16:creationId xmlns:a16="http://schemas.microsoft.com/office/drawing/2014/main" id="{494DA2DC-1C7A-48F9-8AA2-023114C0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age[2]</a:t>
              </a:r>
            </a:p>
          </p:txBody>
        </p:sp>
        <p:sp>
          <p:nvSpPr>
            <p:cNvPr id="21516" name="Rectangle 11">
              <a:extLst>
                <a:ext uri="{FF2B5EF4-FFF2-40B4-BE49-F238E27FC236}">
                  <a16:creationId xmlns:a16="http://schemas.microsoft.com/office/drawing/2014/main" id="{0CA59253-FB1B-44C2-B755-8F067F3A4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70"/>
              <a:ext cx="1584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680306EB-5743-42D0-A909-9994F4569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0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CD5C5805-ABE0-4775-BB10-2C7143C70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4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19" name="Text Box 14">
              <a:extLst>
                <a:ext uri="{FF2B5EF4-FFF2-40B4-BE49-F238E27FC236}">
                  <a16:creationId xmlns:a16="http://schemas.microsoft.com/office/drawing/2014/main" id="{D700DCF4-1696-414E-B3F8-51207F20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17 19 20 18 21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0" name="Text Box 15">
              <a:extLst>
                <a:ext uri="{FF2B5EF4-FFF2-40B4-BE49-F238E27FC236}">
                  <a16:creationId xmlns:a16="http://schemas.microsoft.com/office/drawing/2014/main" id="{786112EB-CB55-4ED1-BC77-C1249F08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0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23 16 18 19 22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1" name="Text Box 16">
              <a:extLst>
                <a:ext uri="{FF2B5EF4-FFF2-40B4-BE49-F238E27FC236}">
                  <a16:creationId xmlns:a16="http://schemas.microsoft.com/office/drawing/2014/main" id="{0D1AFE5A-DF37-467C-8808-EE1DDBBE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9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21 23 20 16 18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2" name="AutoShape 17">
              <a:extLst>
                <a:ext uri="{FF2B5EF4-FFF2-40B4-BE49-F238E27FC236}">
                  <a16:creationId xmlns:a16="http://schemas.microsoft.com/office/drawing/2014/main" id="{4BEA44A2-4FE5-4D40-BF83-5A9D93B51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400"/>
              <a:ext cx="96" cy="912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3" name="AutoShape 18">
              <a:extLst>
                <a:ext uri="{FF2B5EF4-FFF2-40B4-BE49-F238E27FC236}">
                  <a16:creationId xmlns:a16="http://schemas.microsoft.com/office/drawing/2014/main" id="{6540ECD3-3AD6-4C1B-BBA6-03FB5CAD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2400"/>
              <a:ext cx="48" cy="912"/>
            </a:xfrm>
            <a:prstGeom prst="rightBracket">
              <a:avLst>
                <a:gd name="adj" fmla="val 113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4" name="Text Box 19">
              <a:extLst>
                <a:ext uri="{FF2B5EF4-FFF2-40B4-BE49-F238E27FC236}">
                  <a16:creationId xmlns:a16="http://schemas.microsoft.com/office/drawing/2014/main" id="{9D25CB71-EDDE-4EBF-9DDD-0CF1F84A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52"/>
              <a:ext cx="13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17 19 20 18 21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23 16 18 19 22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21 23 20 16 18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525" name="AutoShape 20">
              <a:extLst>
                <a:ext uri="{FF2B5EF4-FFF2-40B4-BE49-F238E27FC236}">
                  <a16:creationId xmlns:a16="http://schemas.microsoft.com/office/drawing/2014/main" id="{8E4649DB-B059-40B7-860F-848E987D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1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6" name="AutoShape 21">
              <a:extLst>
                <a:ext uri="{FF2B5EF4-FFF2-40B4-BE49-F238E27FC236}">
                  <a16:creationId xmlns:a16="http://schemas.microsoft.com/office/drawing/2014/main" id="{3AD17BA4-37D3-4A27-A813-803EA896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0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7" name="AutoShape 22">
              <a:extLst>
                <a:ext uri="{FF2B5EF4-FFF2-40B4-BE49-F238E27FC236}">
                  <a16:creationId xmlns:a16="http://schemas.microsoft.com/office/drawing/2014/main" id="{7DD6519F-5AC8-4E3B-97D7-44F39F29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3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8" name="AutoShape 23">
              <a:extLst>
                <a:ext uri="{FF2B5EF4-FFF2-40B4-BE49-F238E27FC236}">
                  <a16:creationId xmlns:a16="http://schemas.microsoft.com/office/drawing/2014/main" id="{798484AB-EA84-4896-992C-5DBD0D3A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66"/>
              <a:ext cx="288" cy="816"/>
            </a:xfrm>
            <a:prstGeom prst="rightArrowCallout">
              <a:avLst>
                <a:gd name="adj1" fmla="val 70833"/>
                <a:gd name="adj2" fmla="val 70833"/>
                <a:gd name="adj3" fmla="val 16667"/>
                <a:gd name="adj4" fmla="val 66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1529" name="Text Box 24">
              <a:extLst>
                <a:ext uri="{FF2B5EF4-FFF2-40B4-BE49-F238E27FC236}">
                  <a16:creationId xmlns:a16="http://schemas.microsoft.com/office/drawing/2014/main" id="{A70D1693-87BB-47DE-A03C-0E79D6A44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一维数组</a:t>
              </a:r>
            </a:p>
          </p:txBody>
        </p:sp>
        <p:sp>
          <p:nvSpPr>
            <p:cNvPr id="21530" name="Text Box 25">
              <a:extLst>
                <a:ext uri="{FF2B5EF4-FFF2-40B4-BE49-F238E27FC236}">
                  <a16:creationId xmlns:a16="http://schemas.microsoft.com/office/drawing/2014/main" id="{F3106016-4235-4C6A-B412-5252EB4B0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二维数组</a:t>
              </a:r>
            </a:p>
          </p:txBody>
        </p:sp>
        <p:sp>
          <p:nvSpPr>
            <p:cNvPr id="21531" name="Text Box 26">
              <a:extLst>
                <a:ext uri="{FF2B5EF4-FFF2-40B4-BE49-F238E27FC236}">
                  <a16:creationId xmlns:a16="http://schemas.microsoft.com/office/drawing/2014/main" id="{E65E4232-21AB-42CE-8BC4-5D8300778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1655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74416FC4-F945-4275-9B04-D230F3249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28142D8F-F4A3-48DC-BA66-09C8B62CF923}" type="slidenum">
              <a:rPr kumimoji="0" lang="zh-CN" altLang="en-US" sz="1200">
                <a:latin typeface="Arial" panose="020B0604020202020204" pitchFamily="34" charset="0"/>
              </a:rPr>
              <a:pPr/>
              <a:t>15</a:t>
            </a:fld>
            <a:endParaRPr kumimoji="0"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6802" name="Rectangle 2">
            <a:extLst>
              <a:ext uri="{FF2B5EF4-FFF2-40B4-BE49-F238E27FC236}">
                <a16:creationId xmlns:a16="http://schemas.microsoft.com/office/drawing/2014/main" id="{757E6D1D-BB3B-4330-8527-BDDE40462D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dirty="0"/>
              <a:t>二维数组的定义</a:t>
            </a:r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B4FC069B-9D52-49D8-A8DD-93630FA9C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二维数组的一般定义形式：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solidFill>
                  <a:srgbClr val="FF3300"/>
                </a:solidFill>
              </a:rPr>
              <a:t>类型标识符  数组名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[</a:t>
            </a:r>
            <a:r>
              <a:rPr kumimoji="0" lang="zh-CN" altLang="en-US" sz="2800" b="1" dirty="0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1] [</a:t>
            </a:r>
            <a:r>
              <a:rPr kumimoji="0" lang="zh-CN" altLang="en-US" sz="2800" b="1" dirty="0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2]</a:t>
            </a:r>
          </a:p>
          <a:p>
            <a:pPr eaLnBrk="1" hangingPunct="1"/>
            <a:r>
              <a:rPr kumimoji="0" lang="zh-CN" altLang="en-US" dirty="0"/>
              <a:t>其中：</a:t>
            </a:r>
          </a:p>
          <a:p>
            <a:pPr lvl="1" eaLnBrk="1" hangingPunct="1"/>
            <a:r>
              <a:rPr kumimoji="0" lang="zh-CN" altLang="en-US" dirty="0"/>
              <a:t>类型标识符：数组中每个元素的数据类型。可以是</a:t>
            </a:r>
            <a:r>
              <a:rPr kumimoji="0" lang="en-US" altLang="zh-CN" dirty="0"/>
              <a:t>C</a:t>
            </a:r>
            <a:r>
              <a:rPr kumimoji="0" lang="zh-CN" altLang="en-US" dirty="0"/>
              <a:t>语言中所有的数据类型。</a:t>
            </a:r>
          </a:p>
          <a:p>
            <a:pPr lvl="1" eaLnBrk="1" hangingPunct="1"/>
            <a:r>
              <a:rPr kumimoji="0" lang="zh-CN" altLang="en-US" dirty="0"/>
              <a:t>数组名：合法的标识符，数组名就是变量名。</a:t>
            </a:r>
          </a:p>
          <a:p>
            <a:pPr lvl="1" eaLnBrk="1" hangingPunct="1"/>
            <a:r>
              <a:rPr kumimoji="0" lang="zh-CN" altLang="en-US" dirty="0"/>
              <a:t>常量表达式</a:t>
            </a:r>
            <a:r>
              <a:rPr kumimoji="0" lang="en-US" altLang="zh-CN" dirty="0"/>
              <a:t>1</a:t>
            </a:r>
            <a:r>
              <a:rPr kumimoji="0" lang="zh-CN" altLang="en-US" dirty="0"/>
              <a:t>：又称行下标，指出二维数组中一维数组元素的个数。</a:t>
            </a:r>
          </a:p>
          <a:p>
            <a:pPr lvl="1" eaLnBrk="1" hangingPunct="1"/>
            <a:r>
              <a:rPr kumimoji="0" lang="zh-CN" altLang="en-US" dirty="0"/>
              <a:t>常量表达式</a:t>
            </a:r>
            <a:r>
              <a:rPr kumimoji="0" lang="en-US" altLang="zh-CN" dirty="0"/>
              <a:t>2</a:t>
            </a:r>
            <a:r>
              <a:rPr kumimoji="0" lang="zh-CN" altLang="en-US" dirty="0"/>
              <a:t>：又称行列标，表明每个一维数组中的元素个数。</a:t>
            </a:r>
          </a:p>
        </p:txBody>
      </p:sp>
    </p:spTree>
    <p:extLst>
      <p:ext uri="{BB962C8B-B14F-4D97-AF65-F5344CB8AC3E}">
        <p14:creationId xmlns:p14="http://schemas.microsoft.com/office/powerpoint/2010/main" val="4163491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0601C74A-22EA-43EA-B46B-8E91A12C3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A9EC4D0D-C3E3-4368-952B-DC23B2A7892B}" type="slidenum">
              <a:rPr kumimoji="0" lang="zh-CN" altLang="en-US" sz="1200">
                <a:latin typeface="Arial" panose="020B0604020202020204" pitchFamily="34" charset="0"/>
              </a:rPr>
              <a:pPr/>
              <a:t>16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9E6DC741-8799-4C38-92C6-DBCDA8262E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多维数组的定义</a:t>
            </a:r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AC0A5D3F-F8FE-4D72-8862-D53D2A57F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/>
          <a:lstStyle/>
          <a:p>
            <a:pPr eaLnBrk="1" hangingPunct="1"/>
            <a:r>
              <a:rPr kumimoji="0" lang="zh-CN" altLang="en-US"/>
              <a:t>二维数组的每一个元素又是相同的类型的一维数，就构成了三维数组，</a:t>
            </a:r>
            <a:r>
              <a:rPr kumimoji="0" lang="en-US" altLang="zh-CN">
                <a:latin typeface="Arial" panose="020B0604020202020204" pitchFamily="34" charset="0"/>
              </a:rPr>
              <a:t>……</a:t>
            </a:r>
            <a:r>
              <a:rPr kumimoji="0" lang="zh-CN" altLang="en-US"/>
              <a:t>依此类推，就可构成四维或更多维的数组。</a:t>
            </a:r>
          </a:p>
          <a:p>
            <a:pPr eaLnBrk="1" hangingPunct="1"/>
            <a:r>
              <a:rPr kumimoji="0" lang="en-US" altLang="zh-CN"/>
              <a:t>n</a:t>
            </a:r>
            <a:r>
              <a:rPr kumimoji="0" lang="zh-CN" altLang="en-US"/>
              <a:t>维数组的一般定义形式：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 b="1">
                <a:solidFill>
                  <a:srgbClr val="FF3300"/>
                </a:solidFill>
              </a:rPr>
              <a:t>类型标识符  数组名</a:t>
            </a:r>
            <a:r>
              <a:rPr kumimoji="0" lang="en-US" altLang="zh-CN" sz="2800" b="1">
                <a:solidFill>
                  <a:srgbClr val="FF3300"/>
                </a:solidFill>
              </a:rPr>
              <a:t>[</a:t>
            </a:r>
            <a:r>
              <a:rPr kumimoji="0" lang="zh-CN" altLang="en-US" sz="2800" b="1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>
                <a:solidFill>
                  <a:srgbClr val="FF3300"/>
                </a:solidFill>
              </a:rPr>
              <a:t>1] [</a:t>
            </a:r>
            <a:r>
              <a:rPr kumimoji="0" lang="zh-CN" altLang="en-US" sz="2800" b="1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>
                <a:solidFill>
                  <a:srgbClr val="FF3300"/>
                </a:solidFill>
              </a:rPr>
              <a:t>2]      				</a:t>
            </a:r>
            <a:r>
              <a:rPr kumimoji="0" lang="en-US" altLang="zh-CN" sz="2800" b="1">
                <a:solidFill>
                  <a:srgbClr val="FF3300"/>
                </a:solidFill>
                <a:latin typeface="Arial" panose="020B0604020202020204" pitchFamily="34" charset="0"/>
              </a:rPr>
              <a:t>……</a:t>
            </a:r>
            <a:r>
              <a:rPr kumimoji="0" lang="en-US" altLang="zh-CN" sz="2800" b="1">
                <a:solidFill>
                  <a:srgbClr val="FF3300"/>
                </a:solidFill>
              </a:rPr>
              <a:t>[</a:t>
            </a:r>
            <a:r>
              <a:rPr kumimoji="0" lang="zh-CN" altLang="en-US" sz="2800" b="1">
                <a:solidFill>
                  <a:srgbClr val="FF3300"/>
                </a:solidFill>
              </a:rPr>
              <a:t>常量表达式</a:t>
            </a:r>
            <a:r>
              <a:rPr kumimoji="0" lang="en-US" altLang="zh-CN" sz="2800" b="1">
                <a:solidFill>
                  <a:srgbClr val="FF3300"/>
                </a:solidFill>
              </a:rPr>
              <a:t>n]</a:t>
            </a:r>
          </a:p>
          <a:p>
            <a:pPr eaLnBrk="1" hangingPunct="1"/>
            <a:r>
              <a:rPr kumimoji="0" lang="zh-CN" altLang="en-US"/>
              <a:t>其中：各参数的说明与二维数组相同。</a:t>
            </a:r>
          </a:p>
        </p:txBody>
      </p:sp>
    </p:spTree>
    <p:extLst>
      <p:ext uri="{BB962C8B-B14F-4D97-AF65-F5344CB8AC3E}">
        <p14:creationId xmlns:p14="http://schemas.microsoft.com/office/powerpoint/2010/main" val="26079637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3A6DCECD-45B1-489D-8246-6F1CB8F60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63EAFD8B-3729-40FB-9762-8E230C997495}" type="slidenum">
              <a:rPr kumimoji="0" lang="zh-CN" altLang="en-US" sz="1200">
                <a:latin typeface="Arial" panose="020B0604020202020204" pitchFamily="34" charset="0"/>
              </a:rPr>
              <a:pPr/>
              <a:t>17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C529919A-D20A-4BAF-B37B-808A1D044EE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81000" y="3048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/>
              <a:t>三维数组的排列顺序</a:t>
            </a:r>
          </a:p>
        </p:txBody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B8D6A628-FCED-401C-BCEC-00D644A1B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68475"/>
            <a:ext cx="5111750" cy="2597150"/>
          </a:xfrm>
        </p:spPr>
        <p:txBody>
          <a:bodyPr/>
          <a:lstStyle/>
          <a:p>
            <a:pPr eaLnBrk="1" hangingPunct="1"/>
            <a:r>
              <a:rPr kumimoji="0" lang="zh-CN" altLang="en-US"/>
              <a:t>说明一个三维数组：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</a:t>
            </a:r>
            <a:r>
              <a:rPr kumimoji="0" lang="en-US" altLang="zh-CN"/>
              <a:t>int a[2][3][2];</a:t>
            </a:r>
          </a:p>
          <a:p>
            <a:pPr eaLnBrk="1" hangingPunct="1"/>
            <a:r>
              <a:rPr kumimoji="0" lang="en-US" altLang="zh-CN"/>
              <a:t>12</a:t>
            </a:r>
            <a:r>
              <a:rPr kumimoji="0" lang="zh-CN" altLang="en-US"/>
              <a:t>个元素在内存中排列顺序如右图：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833AFD88-AE25-4132-9812-EEEDB5549B3B}"/>
              </a:ext>
            </a:extLst>
          </p:cNvPr>
          <p:cNvGrpSpPr>
            <a:grpSpLocks/>
          </p:cNvGrpSpPr>
          <p:nvPr/>
        </p:nvGrpSpPr>
        <p:grpSpPr bwMode="auto">
          <a:xfrm>
            <a:off x="7011988" y="981075"/>
            <a:ext cx="1600200" cy="5486400"/>
            <a:chOff x="3984" y="672"/>
            <a:chExt cx="1008" cy="3456"/>
          </a:xfrm>
        </p:grpSpPr>
        <p:sp>
          <p:nvSpPr>
            <p:cNvPr id="24582" name="Rectangle 5">
              <a:extLst>
                <a:ext uri="{FF2B5EF4-FFF2-40B4-BE49-F238E27FC236}">
                  <a16:creationId xmlns:a16="http://schemas.microsoft.com/office/drawing/2014/main" id="{10AA9D82-B5C3-43D1-AC47-9F7493A5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72"/>
              <a:ext cx="1008" cy="3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charset="0"/>
                  <a:ea typeface="宋体" charset="0"/>
                  <a:cs typeface="宋体" charset="0"/>
                </a:rPr>
                <a:t>0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66FF33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][0]</a:t>
              </a:r>
            </a:p>
            <a:p>
              <a:pPr algn="ctr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a[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</a:t>
              </a:r>
              <a:r>
                <a:rPr kumimoji="1" lang="en-US" altLang="zh-CN" sz="2400" b="1" dirty="0">
                  <a:solidFill>
                    <a:srgbClr val="00FFFF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r>
                <a:rPr kumimoji="1" lang="en-US" altLang="zh-CN" sz="2400" b="1" dirty="0">
                  <a:latin typeface="Times New Roman" charset="0"/>
                  <a:ea typeface="宋体" charset="0"/>
                  <a:cs typeface="宋体" charset="0"/>
                </a:rPr>
                <a:t>][1]</a:t>
              </a:r>
              <a:endParaRPr kumimoji="1" lang="en-US" altLang="zh-CN" sz="2400" dirty="0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6D87EA84-BD4A-4BB3-8019-1B3E36C12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02343363-4B36-455E-96BD-279A1BFDA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FD14B064-F56F-4128-9D62-EBF1E5801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6" name="Line 9">
              <a:extLst>
                <a:ext uri="{FF2B5EF4-FFF2-40B4-BE49-F238E27FC236}">
                  <a16:creationId xmlns:a16="http://schemas.microsoft.com/office/drawing/2014/main" id="{18F3E34F-6AA1-41F5-B501-9D1E11923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7" name="Line 10">
              <a:extLst>
                <a:ext uri="{FF2B5EF4-FFF2-40B4-BE49-F238E27FC236}">
                  <a16:creationId xmlns:a16="http://schemas.microsoft.com/office/drawing/2014/main" id="{8E1C122B-807E-4C1D-8327-D35164E14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8" name="Line 11">
              <a:extLst>
                <a:ext uri="{FF2B5EF4-FFF2-40B4-BE49-F238E27FC236}">
                  <a16:creationId xmlns:a16="http://schemas.microsoft.com/office/drawing/2014/main" id="{ADF10AEF-45D5-43AC-AB6B-41C1513C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89" name="Line 12">
              <a:extLst>
                <a:ext uri="{FF2B5EF4-FFF2-40B4-BE49-F238E27FC236}">
                  <a16:creationId xmlns:a16="http://schemas.microsoft.com/office/drawing/2014/main" id="{15B38147-E846-4DF0-9564-BEEF703D1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0" name="Line 13">
              <a:extLst>
                <a:ext uri="{FF2B5EF4-FFF2-40B4-BE49-F238E27FC236}">
                  <a16:creationId xmlns:a16="http://schemas.microsoft.com/office/drawing/2014/main" id="{2292794A-4D60-47E5-A88B-14932AA6C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1" name="Line 14">
              <a:extLst>
                <a:ext uri="{FF2B5EF4-FFF2-40B4-BE49-F238E27FC236}">
                  <a16:creationId xmlns:a16="http://schemas.microsoft.com/office/drawing/2014/main" id="{25B07E00-7A81-4B12-A836-8888CAB9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2" name="Line 15">
              <a:extLst>
                <a:ext uri="{FF2B5EF4-FFF2-40B4-BE49-F238E27FC236}">
                  <a16:creationId xmlns:a16="http://schemas.microsoft.com/office/drawing/2014/main" id="{14D18DCC-AD92-4528-A056-14101437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5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4593" name="Line 16">
              <a:extLst>
                <a:ext uri="{FF2B5EF4-FFF2-40B4-BE49-F238E27FC236}">
                  <a16:creationId xmlns:a16="http://schemas.microsoft.com/office/drawing/2014/main" id="{D2DC83F3-BD6D-48A2-BD36-B5BA2C77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3068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ACBD8444-AC12-4A34-866C-A1C43E1D2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449A104C-5C7D-46FE-94C5-CED1D9323C78}" type="slidenum">
              <a:rPr kumimoji="0" lang="zh-CN" altLang="en-US" sz="1200">
                <a:latin typeface="Arial" panose="020B0604020202020204" pitchFamily="34" charset="0"/>
              </a:rPr>
              <a:pPr/>
              <a:t>18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787FE1D5-BD4F-46AA-9F07-D5F9F7FA49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计算多维数组中元素位置的公式</a:t>
            </a:r>
            <a:endParaRPr lang="zh-CN" altLang="en-US"/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C50337B7-94C2-4075-922A-9A61EB310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一个</a:t>
            </a:r>
            <a:r>
              <a:rPr kumimoji="0" lang="en-US" altLang="zh-CN"/>
              <a:t>m×n</a:t>
            </a:r>
            <a:r>
              <a:rPr kumimoji="0" lang="zh-CN" altLang="en-US"/>
              <a:t>的二维数组</a:t>
            </a:r>
            <a:r>
              <a:rPr kumimoji="0" lang="en-US" altLang="zh-CN"/>
              <a:t>a</a:t>
            </a:r>
            <a:r>
              <a:rPr kumimoji="0" lang="zh-CN" altLang="en-US"/>
              <a:t>，其中</a:t>
            </a:r>
            <a:r>
              <a:rPr kumimoji="0" lang="en-US" altLang="zh-CN"/>
              <a:t>a[i][j]</a:t>
            </a:r>
            <a:r>
              <a:rPr kumimoji="0" lang="zh-CN" altLang="en-US"/>
              <a:t>在数组中的位置为：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 ×n</a:t>
            </a:r>
            <a:r>
              <a:rPr kumimoji="0" lang="zh-CN" altLang="en-US"/>
              <a:t>＋</a:t>
            </a:r>
            <a:r>
              <a:rPr kumimoji="0" lang="en-US" altLang="zh-CN"/>
              <a:t>j</a:t>
            </a:r>
            <a:r>
              <a:rPr kumimoji="0" lang="zh-CN" altLang="en-US"/>
              <a:t>＋</a:t>
            </a:r>
            <a:r>
              <a:rPr kumimoji="0" lang="en-US" altLang="zh-CN"/>
              <a:t>1</a:t>
            </a:r>
          </a:p>
          <a:p>
            <a:pPr eaLnBrk="1" hangingPunct="1"/>
            <a:r>
              <a:rPr kumimoji="0" lang="zh-CN" altLang="en-US"/>
              <a:t>一个</a:t>
            </a:r>
            <a:r>
              <a:rPr kumimoji="0" lang="en-US" altLang="zh-CN"/>
              <a:t>m×n×u</a:t>
            </a:r>
            <a:r>
              <a:rPr kumimoji="0" lang="zh-CN" altLang="en-US"/>
              <a:t>的三维数组</a:t>
            </a:r>
            <a:r>
              <a:rPr kumimoji="0" lang="en-US" altLang="zh-CN"/>
              <a:t>a</a:t>
            </a:r>
            <a:r>
              <a:rPr kumimoji="0" lang="zh-CN" altLang="en-US"/>
              <a:t>，其中</a:t>
            </a:r>
            <a:r>
              <a:rPr kumimoji="0" lang="en-US" altLang="zh-CN"/>
              <a:t>a[i][j][k]</a:t>
            </a:r>
            <a:r>
              <a:rPr kumimoji="0" lang="zh-CN" altLang="en-US"/>
              <a:t>在数组中的位置为：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i×n×u</a:t>
            </a:r>
            <a:r>
              <a:rPr kumimoji="0" lang="zh-CN" altLang="en-US"/>
              <a:t>＋</a:t>
            </a:r>
            <a:r>
              <a:rPr kumimoji="0" lang="en-US" altLang="zh-CN"/>
              <a:t>j×n</a:t>
            </a:r>
            <a:r>
              <a:rPr kumimoji="0" lang="zh-CN" altLang="en-US"/>
              <a:t>＋</a:t>
            </a:r>
            <a:r>
              <a:rPr kumimoji="0" lang="en-US" altLang="zh-CN"/>
              <a:t>k</a:t>
            </a:r>
            <a:r>
              <a:rPr kumimoji="0" lang="zh-CN" altLang="en-US"/>
              <a:t>＋</a:t>
            </a:r>
            <a:r>
              <a:rPr kumimoji="0"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01364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09DB3464-67EF-457B-AC79-734DF0A1B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008BAF7E-6179-43DB-B786-F9844BAA7D2F}" type="slidenum">
              <a:rPr kumimoji="0" lang="zh-CN" altLang="en-US" sz="1200">
                <a:latin typeface="Arial" panose="020B0604020202020204" pitchFamily="34" charset="0"/>
              </a:rPr>
              <a:pPr/>
              <a:t>19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1207E7D4-0733-4D20-9B2D-E9ACD747459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访问二维数组和多维数组</a:t>
            </a:r>
            <a:endParaRPr lang="zh-CN" altLang="en-US" dirty="0"/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367971F5-3056-4859-A08B-C559AAD7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访问二维数组中元素的形式：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zh-CN" altLang="en-US" b="1">
                <a:solidFill>
                  <a:srgbClr val="FF3300"/>
                </a:solidFill>
              </a:rPr>
              <a:t>数组名</a:t>
            </a:r>
            <a:r>
              <a:rPr kumimoji="0" lang="en-US" altLang="zh-CN" b="1">
                <a:solidFill>
                  <a:srgbClr val="FF3300"/>
                </a:solidFill>
              </a:rPr>
              <a:t>[</a:t>
            </a:r>
            <a:r>
              <a:rPr kumimoji="0" lang="zh-CN" altLang="en-US" b="1">
                <a:solidFill>
                  <a:srgbClr val="FF3300"/>
                </a:solidFill>
              </a:rPr>
              <a:t>下标</a:t>
            </a:r>
            <a:r>
              <a:rPr kumimoji="0" lang="en-US" altLang="zh-CN" b="1">
                <a:solidFill>
                  <a:srgbClr val="FF3300"/>
                </a:solidFill>
              </a:rPr>
              <a:t>][</a:t>
            </a:r>
            <a:r>
              <a:rPr kumimoji="0" lang="zh-CN" altLang="en-US" b="1">
                <a:solidFill>
                  <a:srgbClr val="FF3300"/>
                </a:solidFill>
              </a:rPr>
              <a:t>下标</a:t>
            </a:r>
            <a:r>
              <a:rPr kumimoji="0" lang="en-US" altLang="zh-CN" b="1">
                <a:solidFill>
                  <a:srgbClr val="FF3300"/>
                </a:solidFill>
              </a:rPr>
              <a:t>]</a:t>
            </a:r>
          </a:p>
          <a:p>
            <a:pPr eaLnBrk="1" hangingPunct="1"/>
            <a:r>
              <a:rPr kumimoji="0" lang="zh-CN" altLang="en-US"/>
              <a:t>其中：</a:t>
            </a:r>
          </a:p>
          <a:p>
            <a:pPr lvl="1" eaLnBrk="1" hangingPunct="1"/>
            <a:r>
              <a:rPr kumimoji="0" lang="zh-CN" altLang="en-US"/>
              <a:t>每一个下标写在一个方括号中；</a:t>
            </a:r>
          </a:p>
          <a:p>
            <a:pPr lvl="1" eaLnBrk="1" hangingPunct="1"/>
            <a:r>
              <a:rPr kumimoji="0" lang="zh-CN" altLang="en-US"/>
              <a:t>下标是整型表达式，如果为浮点型数据，</a:t>
            </a:r>
            <a:r>
              <a:rPr kumimoji="0" lang="en-US" altLang="zh-CN"/>
              <a:t>C</a:t>
            </a:r>
            <a:r>
              <a:rPr kumimoji="0" lang="zh-CN" altLang="en-US"/>
              <a:t>截去小数部分，自动取整。</a:t>
            </a:r>
          </a:p>
          <a:p>
            <a:pPr lvl="1" eaLnBrk="1" hangingPunct="1"/>
            <a:r>
              <a:rPr kumimoji="0" lang="zh-CN" altLang="en-US"/>
              <a:t>引用时下标不能超界，否则编译程序检查不出错误，但执行时出现不可知结果。</a:t>
            </a:r>
          </a:p>
        </p:txBody>
      </p:sp>
    </p:spTree>
    <p:extLst>
      <p:ext uri="{BB962C8B-B14F-4D97-AF65-F5344CB8AC3E}">
        <p14:creationId xmlns:p14="http://schemas.microsoft.com/office/powerpoint/2010/main" val="23187032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93D-CD96-4297-A1C7-D69915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36E2-A2FF-4B75-A4C7-8DB2A2F21C1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FC6926-8566-44AC-BEB1-A0BE038F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4F9DE630-19CC-4CA4-9FD7-1B8F9F26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数组的概念、定义和初始化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二维数组、多维数组</a:t>
            </a:r>
          </a:p>
          <a:p>
            <a:endParaRPr lang="zh-CN" altLang="en-US" dirty="0"/>
          </a:p>
          <a:p>
            <a:r>
              <a:rPr lang="zh-CN" altLang="en-US" dirty="0"/>
              <a:t>筛法的解题思路</a:t>
            </a:r>
          </a:p>
          <a:p>
            <a:endParaRPr lang="zh-CN" altLang="en-US" dirty="0"/>
          </a:p>
          <a:p>
            <a:r>
              <a:rPr lang="zh-CN" altLang="en-US" dirty="0"/>
              <a:t>冒泡排序的思路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9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4DAA474F-55D3-43C2-898B-086D0F6D1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74D2E4D6-EE7B-42BD-9366-090903D0EB9B}" type="slidenum">
              <a:rPr kumimoji="0" lang="zh-CN" altLang="en-US" sz="1200">
                <a:latin typeface="Arial" panose="020B0604020202020204" pitchFamily="34" charset="0"/>
              </a:rPr>
              <a:pPr/>
              <a:t>20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35FF007D-A341-4BA9-848B-446952BB8E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多维数组的遍历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1034D24F-DB73-4439-8200-A9395EF0F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遍历多维数组元素的最好算法就是利用嵌套循环</a:t>
            </a:r>
          </a:p>
          <a:p>
            <a:pPr eaLnBrk="1" hangingPunct="1"/>
            <a:r>
              <a:rPr kumimoji="0" lang="zh-CN" altLang="en-US"/>
              <a:t>一般的结构是：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</a:t>
            </a:r>
            <a:r>
              <a:rPr kumimoji="0" lang="en-US" altLang="zh-CN"/>
              <a:t>for( i = 0; i &lt;</a:t>
            </a:r>
            <a:r>
              <a:rPr kumimoji="0" lang="en-US" altLang="zh-CN">
                <a:sym typeface="Webdings" panose="05030102010509060703" pitchFamily="18" charset="2"/>
              </a:rPr>
              <a:t></a:t>
            </a:r>
            <a:r>
              <a:rPr kumimoji="0" lang="en-US" altLang="zh-CN"/>
              <a:t>; i++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/>
              <a:t>		     for( j = 0; j &lt;</a:t>
            </a:r>
            <a:r>
              <a:rPr kumimoji="0" lang="en-US" altLang="zh-CN">
                <a:sym typeface="Webdings" panose="05030102010509060703" pitchFamily="18" charset="2"/>
              </a:rPr>
              <a:t>; </a:t>
            </a:r>
            <a:r>
              <a:rPr kumimoji="0" lang="en-US" altLang="zh-CN"/>
              <a:t>j++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/>
              <a:t>			  for( k = 0; k &lt;</a:t>
            </a:r>
            <a:r>
              <a:rPr kumimoji="0" lang="en-US" altLang="zh-CN">
                <a:sym typeface="Webdings" panose="05030102010509060703" pitchFamily="18" charset="2"/>
              </a:rPr>
              <a:t></a:t>
            </a:r>
            <a:r>
              <a:rPr kumimoji="0" lang="en-US" altLang="zh-CN"/>
              <a:t>; k++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/>
              <a:t>					</a:t>
            </a:r>
            <a:r>
              <a:rPr kumimoji="0" lang="en-US" altLang="zh-CN" b="1">
                <a:sym typeface="MT Extra" panose="05050102010205020202" pitchFamily="18" charset="2"/>
              </a:rPr>
              <a:t></a:t>
            </a:r>
            <a:endParaRPr kumimoji="0" lang="en-US" altLang="zh-CN"/>
          </a:p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9791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A5A700E2-27A6-42D1-B1C4-BE8C66045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C3787A8D-6285-45E4-A3BD-FC84BD660418}" type="slidenum">
              <a:rPr kumimoji="0" lang="zh-CN" altLang="en-US" sz="1200">
                <a:latin typeface="Arial" panose="020B0604020202020204" pitchFamily="34" charset="0"/>
              </a:rPr>
              <a:pPr/>
              <a:t>21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11BC8D0F-12CE-409C-9835-1C024D15C3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二维数组和多维数组的初始化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B6FE0B43-53E1-4FD8-A37D-5A24B6FE8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/>
              <a:t>二维数组和多维数组都可以初始化，与一维数组初始化的差别是由于维数增多，初始化时特别注意元素的排列顺序。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/>
              <a:t>例</a:t>
            </a:r>
            <a:r>
              <a:rPr kumimoji="0" lang="en-US" altLang="zh-CN"/>
              <a:t>	</a:t>
            </a:r>
            <a:r>
              <a:rPr kumimoji="0" lang="zh-CN" altLang="en-US"/>
              <a:t>二维数组的初始化</a:t>
            </a:r>
            <a:endParaRPr kumimoji="0" lang="en-US" altLang="zh-CN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/>
              <a:t>		int i[2][3]={{1,2,3},{4,5,6}};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或写成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		</a:t>
            </a:r>
            <a:r>
              <a:rPr kumimoji="0" lang="en-US" altLang="zh-CN"/>
              <a:t>int i={ {1,2,3},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/>
              <a:t>			  {4,5,6}};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或写成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/>
              <a:t>		</a:t>
            </a:r>
            <a:r>
              <a:rPr kumimoji="0" lang="en-US" altLang="zh-CN"/>
              <a:t>int i[2][3]={1,2,3,4,5,6};</a:t>
            </a: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95386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2A562EFE-7AE7-4B94-84BD-7CCD0C572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2934DA44-4F46-4BBC-B492-3C070746C555}" type="slidenum">
              <a:rPr kumimoji="0" lang="zh-CN" altLang="en-US" sz="1200">
                <a:latin typeface="Arial" panose="020B0604020202020204" pitchFamily="34" charset="0"/>
              </a:rPr>
              <a:pPr/>
              <a:t>22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E281C3C3-FBD7-4CA0-9E90-841F36A51F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省略部分内容的二维数组初始化</a:t>
            </a:r>
            <a:endParaRPr lang="zh-CN" altLang="en-US"/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EABBAE16-1240-46EB-8BA6-2D19EAAB6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eaLnBrk="1" hangingPunct="1"/>
            <a:r>
              <a:rPr kumimoji="0" lang="zh-CN" altLang="en-US"/>
              <a:t>初始化从第一个元素起连续的部分元素：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int i[2][3]={1,2,3,4};</a:t>
            </a:r>
          </a:p>
          <a:p>
            <a:pPr eaLnBrk="1" hangingPunct="1"/>
            <a:r>
              <a:rPr kumimoji="0" lang="zh-CN" altLang="en-US"/>
              <a:t>省略第一个维数（不能省略第二下标）：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			</a:t>
            </a:r>
            <a:r>
              <a:rPr kumimoji="0" lang="en-US" altLang="zh-CN"/>
              <a:t>int i[ ][3]={1,2,3,4,5,6};</a:t>
            </a:r>
          </a:p>
        </p:txBody>
      </p:sp>
    </p:spTree>
    <p:extLst>
      <p:ext uri="{BB962C8B-B14F-4D97-AF65-F5344CB8AC3E}">
        <p14:creationId xmlns:p14="http://schemas.microsoft.com/office/powerpoint/2010/main" val="27133445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1EAE6194-D369-4FCB-8017-7F1C9203E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1544C87E-9442-45AD-B3B2-40C8FBE7A7DF}" type="slidenum">
              <a:rPr kumimoji="0" lang="zh-CN" altLang="en-US" sz="1200">
                <a:latin typeface="Arial" panose="020B0604020202020204" pitchFamily="34" charset="0"/>
              </a:rPr>
              <a:pPr/>
              <a:t>23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6911F979-7313-4972-A965-17A305340B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/>
              <a:t>三维数组的初始化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EE1212F6-4515-4254-85A2-A0D4FEE3A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1534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kumimoji="0" lang="zh-CN" altLang="en-US" sz="2800"/>
              <a:t>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	</a:t>
            </a:r>
            <a:r>
              <a:rPr kumimoji="0" lang="en-US" altLang="zh-CN" sz="2800"/>
              <a:t>int a[2][3][4]={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{{  1,  2,  3,  4},{  5,  6,  7,  8},{ 9, 10,11,12}}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{{13,14,15,16},{17,18,19,20},{21,22,23,24}}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		      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2800"/>
              <a:t>	</a:t>
            </a:r>
            <a:r>
              <a:rPr kumimoji="0" lang="en-US" altLang="zh-CN" sz="2800"/>
              <a:t>int a[2][3][4]={1,2,3,4,5,6,7,8,9,10,11,12,13,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z="2800"/>
              <a:t>			14,15,16,17,18,19,20,21,22,23,24};</a:t>
            </a:r>
          </a:p>
        </p:txBody>
      </p:sp>
    </p:spTree>
    <p:extLst>
      <p:ext uri="{BB962C8B-B14F-4D97-AF65-F5344CB8AC3E}">
        <p14:creationId xmlns:p14="http://schemas.microsoft.com/office/powerpoint/2010/main" val="18687321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9F96619F-11DF-41A3-BA3B-00150760F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619E6A5D-D041-45D7-978B-2B964469A835}" type="slidenum">
              <a:rPr kumimoji="0" lang="zh-CN" altLang="en-US" sz="1200">
                <a:latin typeface="Arial" panose="020B0604020202020204" pitchFamily="34" charset="0"/>
              </a:rPr>
              <a:pPr/>
              <a:t>24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26DEB93A-0025-4ED4-84A7-8BC3F52A73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zh-CN" altLang="en-US" dirty="0"/>
              <a:t>程序举例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67EBAEFF-3564-4447-9D4C-F484C4D14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205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kumimoji="0" lang="zh-CN" altLang="en-US" dirty="0"/>
              <a:t>有n个学生，每个学生学</a:t>
            </a:r>
            <a:r>
              <a:rPr kumimoji="0" lang="en-US" altLang="zh-CN" dirty="0"/>
              <a:t>m</a:t>
            </a:r>
            <a:r>
              <a:rPr kumimoji="0" lang="zh-CN" altLang="en-US" dirty="0"/>
              <a:t>门课，已知所有学生的各门课的成绩，分别求每门课的平均成绩和每个学生的平均成绩。设各学生成绩如下：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391B8-DC7D-4244-B7D0-5CAB8761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59162"/>
            <a:ext cx="5868144" cy="25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019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1D5DF315-EABD-4C0D-A2C9-A8C15CFCB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DD0DDA2F-10D0-482A-A048-942EE79A8E48}" type="slidenum">
              <a:rPr kumimoji="0" lang="zh-CN" altLang="en-US" sz="1200">
                <a:latin typeface="Arial" panose="020B0604020202020204" pitchFamily="34" charset="0"/>
              </a:rPr>
              <a:pPr/>
              <a:t>25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37D90B28-E338-474D-8849-F2AAE05A9F8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DC27BFFE-C6C7-4908-9D44-3E4A0C312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学生成绩是一张二维表，可按每一行为一个学生的成绩，每一列是一门的成绩，存储成绩表在二维数组中。</a:t>
            </a:r>
          </a:p>
          <a:p>
            <a:pPr lvl="1" eaLnBrk="1" hangingPunct="1"/>
            <a:r>
              <a:rPr kumimoji="0" lang="zh-CN" altLang="en-US"/>
              <a:t>求每门课的平均成绩</a:t>
            </a:r>
          </a:p>
          <a:p>
            <a:pPr lvl="2" eaLnBrk="1" hangingPunct="1"/>
            <a:r>
              <a:rPr kumimoji="0" lang="zh-CN" altLang="en-US"/>
              <a:t>二维数组每列数据之和</a:t>
            </a:r>
            <a:r>
              <a:rPr kumimoji="0" lang="en-US" altLang="zh-CN"/>
              <a:t>/</a:t>
            </a:r>
            <a:r>
              <a:rPr kumimoji="0" lang="zh-CN" altLang="en-US"/>
              <a:t>学生人数</a:t>
            </a:r>
          </a:p>
          <a:p>
            <a:pPr lvl="1" eaLnBrk="1" hangingPunct="1"/>
            <a:endParaRPr kumimoji="0" lang="zh-CN" altLang="en-US"/>
          </a:p>
          <a:p>
            <a:pPr lvl="1" eaLnBrk="1" hangingPunct="1"/>
            <a:r>
              <a:rPr kumimoji="0" lang="zh-CN" altLang="en-US"/>
              <a:t>求每个学生的平均成时：</a:t>
            </a:r>
          </a:p>
          <a:p>
            <a:pPr lvl="2" eaLnBrk="1" hangingPunct="1"/>
            <a:r>
              <a:rPr kumimoji="0" lang="zh-CN" altLang="en-US"/>
              <a:t>二维数组每行数据之和</a:t>
            </a:r>
            <a:r>
              <a:rPr kumimoji="0" lang="en-US" altLang="zh-CN"/>
              <a:t>/</a:t>
            </a:r>
            <a:r>
              <a:rPr kumimoji="0" lang="zh-CN" altLang="en-US"/>
              <a:t>课程数</a:t>
            </a:r>
          </a:p>
        </p:txBody>
      </p:sp>
    </p:spTree>
    <p:extLst>
      <p:ext uri="{BB962C8B-B14F-4D97-AF65-F5344CB8AC3E}">
        <p14:creationId xmlns:p14="http://schemas.microsoft.com/office/powerpoint/2010/main" val="1033634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93D-CD96-4297-A1C7-D69915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36E2-A2FF-4B75-A4C7-8DB2A2F21C1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FC6926-8566-44AC-BEB1-A0BE038F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4F9DE630-19CC-4CA4-9FD7-1B8F9F26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数组的概念、定义和初始化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一维数组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二维数组、多维数组</a:t>
            </a:r>
          </a:p>
          <a:p>
            <a:endParaRPr lang="zh-CN" altLang="en-US" dirty="0"/>
          </a:p>
          <a:p>
            <a:r>
              <a:rPr lang="zh-CN" altLang="en-US" dirty="0"/>
              <a:t>筛法的解题思路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冒泡排序的思路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1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FA8D-2FD8-4D28-B784-105FC642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C869-2763-4EBB-8700-B859F9158F23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B0EDBCD9-D463-4C8E-B81E-F7BA6BE0C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任务</a:t>
            </a:r>
            <a:r>
              <a:rPr lang="en-US" altLang="zh-CN" sz="3600" dirty="0"/>
              <a:t>5.2 </a:t>
            </a:r>
            <a:r>
              <a:rPr lang="zh-CN" altLang="en-US" sz="3600" dirty="0"/>
              <a:t>使用</a:t>
            </a:r>
            <a:r>
              <a:rPr lang="zh-CN" altLang="en-US" sz="3600" dirty="0">
                <a:solidFill>
                  <a:srgbClr val="00B0F0"/>
                </a:solidFill>
              </a:rPr>
              <a:t>筛法</a:t>
            </a:r>
            <a:r>
              <a:rPr lang="zh-CN" altLang="en-US" sz="3600" dirty="0"/>
              <a:t>求</a:t>
            </a:r>
            <a:r>
              <a:rPr lang="en-US" altLang="zh-CN" sz="3600" dirty="0"/>
              <a:t>100</a:t>
            </a:r>
            <a:r>
              <a:rPr lang="zh-CN" altLang="en-US" sz="3600" dirty="0"/>
              <a:t>以内的所有素数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819BBA49-9548-44F4-A936-7B2537368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想象将</a:t>
            </a:r>
            <a:r>
              <a:rPr lang="en-US" altLang="zh-CN" dirty="0"/>
              <a:t>100</a:t>
            </a:r>
            <a:r>
              <a:rPr lang="zh-CN" altLang="en-US" dirty="0"/>
              <a:t>个数看作</a:t>
            </a:r>
            <a:r>
              <a:rPr lang="zh-CN" altLang="en-US" dirty="0">
                <a:solidFill>
                  <a:srgbClr val="00B050"/>
                </a:solidFill>
              </a:rPr>
              <a:t>沙子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小石头</a:t>
            </a:r>
            <a:r>
              <a:rPr lang="zh-CN" altLang="en-US" dirty="0">
                <a:solidFill>
                  <a:srgbClr val="002060"/>
                </a:solidFill>
              </a:rPr>
              <a:t>子</a:t>
            </a:r>
            <a:r>
              <a:rPr lang="zh-CN" altLang="en-US" dirty="0"/>
              <a:t>，让小石头子权称素数；让沙子当作非素数。弄一个筛子，只要将沙子筛走，剩下的就是素数了。</a:t>
            </a:r>
          </a:p>
          <a:p>
            <a:r>
              <a:rPr lang="zh-CN" altLang="en-US" dirty="0"/>
              <a:t>非素数一定是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…… </a:t>
            </a:r>
            <a:r>
              <a:rPr lang="zh-CN" altLang="en-US" dirty="0"/>
              <a:t>的倍数。</a:t>
            </a:r>
          </a:p>
          <a:p>
            <a:r>
              <a:rPr lang="zh-CN" altLang="en-US" dirty="0"/>
              <a:t>使用数组，数组下标表示</a:t>
            </a:r>
            <a:r>
              <a:rPr lang="en-US" altLang="zh-CN" dirty="0"/>
              <a:t>100</a:t>
            </a:r>
            <a:r>
              <a:rPr lang="zh-CN" altLang="en-US" dirty="0"/>
              <a:t>以内的数字，数组元素的值作为筛去与否的标志。比如筛去以后让元素值为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22134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FEB451-4EF4-43AB-8A16-AC035195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26D1-60BA-4E6A-95EE-D908F57237C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AA2E8132-DC37-459E-BDF1-5CF3FF38A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方法的依据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34A661D0-D90E-4F2E-A7BC-84F7244AC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32"/>
            <a:ext cx="8229600" cy="29083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100</a:t>
            </a:r>
            <a:r>
              <a:rPr lang="zh-CN" altLang="en-US" dirty="0"/>
              <a:t>这些自然数可以分为三类：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单位数</a:t>
            </a:r>
            <a:r>
              <a:rPr lang="zh-CN" altLang="en-US" dirty="0"/>
              <a:t>：仅有一个数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素数</a:t>
            </a:r>
            <a:r>
              <a:rPr lang="zh-CN" altLang="en-US" dirty="0"/>
              <a:t>：是这样一个数，它大于</a:t>
            </a:r>
            <a:r>
              <a:rPr lang="en-US" altLang="zh-CN" dirty="0"/>
              <a:t>1</a:t>
            </a:r>
            <a:r>
              <a:rPr lang="zh-CN" altLang="en-US" dirty="0"/>
              <a:t>，且只有</a:t>
            </a:r>
            <a:r>
              <a:rPr lang="en-US" altLang="zh-CN" dirty="0"/>
              <a:t>1         </a:t>
            </a:r>
            <a:r>
              <a:rPr lang="zh-CN" altLang="en-US" dirty="0"/>
              <a:t>和它自身这样两个正因数。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合数</a:t>
            </a:r>
            <a:r>
              <a:rPr lang="zh-CN" altLang="en-US" dirty="0"/>
              <a:t>：除了</a:t>
            </a:r>
            <a:r>
              <a:rPr lang="en-US" altLang="zh-CN" dirty="0"/>
              <a:t>1</a:t>
            </a:r>
            <a:r>
              <a:rPr lang="zh-CN" altLang="en-US" dirty="0"/>
              <a:t>和自身以外，还有其他正因数。</a:t>
            </a:r>
          </a:p>
        </p:txBody>
      </p:sp>
      <p:sp>
        <p:nvSpPr>
          <p:cNvPr id="608260" name="Rectangle 4">
            <a:extLst>
              <a:ext uri="{FF2B5EF4-FFF2-40B4-BE49-F238E27FC236}">
                <a16:creationId xmlns:a16="http://schemas.microsoft.com/office/drawing/2014/main" id="{5743B04C-D27E-4682-9477-97AF0743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76788"/>
            <a:ext cx="7705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 indent="-282575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589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80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971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543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115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687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259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1不是素数，除1以外的自然数，当然只有素数与合数。筛法实际上是筛去合数，留下素数。</a:t>
            </a:r>
            <a:r>
              <a:rPr kumimoji="1" lang="zh-CN" altLang="en-US" sz="2600" b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18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9B9F-CCC0-4A8A-8219-77AD95D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效率的考虑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6FEE4-791A-4F11-B888-B0896474B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令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为合数，</a:t>
                </a:r>
                <a:r>
                  <a:rPr lang="en-US" altLang="zh-CN" dirty="0"/>
                  <a:t>c(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的最小正因数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只要找到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就可以确认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为合数，将其筛去</a:t>
                </a:r>
                <a:endParaRPr lang="en-US" altLang="zh-CN" dirty="0"/>
              </a:p>
              <a:p>
                <a:r>
                  <a:rPr kumimoji="1" lang="zh-CN" altLang="en-US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注意：要进行“筛”的1—100的数字是与数组</a:t>
                </a:r>
                <a:r>
                  <a:rPr kumimoji="1" lang="en-US" altLang="zh-CN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prime[101]</a:t>
                </a:r>
                <a:r>
                  <a:rPr kumimoji="1" lang="zh-CN" altLang="en-US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的下标相对应的，而每个数组元素的取值只有2个：是0或1，分别代表（标志）与下标相对应的数字是素数或不是素数</a:t>
                </a:r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6FEE4-791A-4F11-B888-B0896474B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4662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F6E74-3A13-4E9B-9B85-F9971F4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1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F30-B22A-4711-9F47-1AFDD46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</a:t>
            </a:r>
            <a:r>
              <a:rPr lang="zh-CN" altLang="en-US" dirty="0"/>
              <a:t>哪只羊最重？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CAC1-5C9F-4A35-AF8A-3073590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中秋佳节，有贵客来到草原，主人要从羊群中选一只肥羊宴请宾客，当然要选最重者。</a:t>
            </a:r>
            <a:endParaRPr lang="en-US" altLang="zh-CN" dirty="0"/>
          </a:p>
          <a:p>
            <a:pPr lvl="1"/>
            <a:r>
              <a:rPr lang="zh-CN" altLang="en-US" dirty="0"/>
              <a:t>需要记录每只羊的重量，如果有成千上万只羊，不可能用一般变量来记录</a:t>
            </a:r>
            <a:endParaRPr lang="en-US" altLang="zh-CN" dirty="0"/>
          </a:p>
          <a:p>
            <a:pPr lvl="1"/>
            <a:r>
              <a:rPr lang="zh-CN" altLang="en-US" dirty="0"/>
              <a:t>可以用带有下标的变量，也就是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从键盘输入</a:t>
            </a:r>
            <a:r>
              <a:rPr lang="en-US" altLang="zh-CN" dirty="0"/>
              <a:t>10</a:t>
            </a:r>
            <a:r>
              <a:rPr lang="zh-CN" altLang="en-US" dirty="0"/>
              <a:t>只羊的重量存放到一个名为</a:t>
            </a:r>
            <a:r>
              <a:rPr lang="en-US" altLang="zh-CN" dirty="0"/>
              <a:t>sheep</a:t>
            </a:r>
            <a:r>
              <a:rPr lang="zh-CN" altLang="en-US" dirty="0"/>
              <a:t>的数组中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3FF1-BD9B-4A59-9021-8F0C2312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99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E8D272-A5C8-4643-BB7E-133F80A9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9942-7D83-4C91-B9EB-E9F5FBDBA27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61154" name="Text Box 2">
            <a:extLst>
              <a:ext uri="{FF2B5EF4-FFF2-40B4-BE49-F238E27FC236}">
                <a16:creationId xmlns:a16="http://schemas.microsoft.com/office/drawing/2014/main" id="{F762E992-C7A0-4D68-A952-F66A2B85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97212" cy="5355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程序框图如下：</a:t>
            </a:r>
          </a:p>
        </p:txBody>
      </p:sp>
      <p:graphicFrame>
        <p:nvGraphicFramePr>
          <p:cNvPr id="561155" name="Object 3">
            <a:extLst>
              <a:ext uri="{FF2B5EF4-FFF2-40B4-BE49-F238E27FC236}">
                <a16:creationId xmlns:a16="http://schemas.microsoft.com/office/drawing/2014/main" id="{6AA9B762-EE20-4A68-A267-9B8C513F6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83935"/>
              </p:ext>
            </p:extLst>
          </p:nvPr>
        </p:nvGraphicFramePr>
        <p:xfrm>
          <a:off x="533400" y="685800"/>
          <a:ext cx="61214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Picture" r:id="rId3" imgW="3800520" imgH="4076640" progId="Word.Picture.8">
                  <p:embed/>
                </p:oleObj>
              </mc:Choice>
              <mc:Fallback>
                <p:oleObj name="Picture" r:id="rId3" imgW="3800520" imgH="4076640" progId="Word.Picture.8">
                  <p:embed/>
                  <p:pic>
                    <p:nvPicPr>
                      <p:cNvPr id="561155" name="Object 3">
                        <a:extLst>
                          <a:ext uri="{FF2B5EF4-FFF2-40B4-BE49-F238E27FC236}">
                            <a16:creationId xmlns:a16="http://schemas.microsoft.com/office/drawing/2014/main" id="{6AA9B762-EE20-4A68-A267-9B8C513F6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61214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6" name="Rectangle 4">
            <a:extLst>
              <a:ext uri="{FF2B5EF4-FFF2-40B4-BE49-F238E27FC236}">
                <a16:creationId xmlns:a16="http://schemas.microsoft.com/office/drawing/2014/main" id="{F67AAD00-E7CE-40F4-BC54-9E8731F7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609600"/>
            <a:ext cx="199745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090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0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8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54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2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9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7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请同学来分析左边程序的结构</a:t>
            </a:r>
            <a:endParaRPr kumimoji="1" lang="en-US" altLang="zh-CN" sz="2800" b="1" dirty="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从而了解算法的设计思路</a:t>
            </a:r>
            <a:endParaRPr kumimoji="1" lang="zh-CN" altLang="en-US" sz="2800" dirty="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561157" name="Text Box 5">
            <a:extLst>
              <a:ext uri="{FF2B5EF4-FFF2-40B4-BE49-F238E27FC236}">
                <a16:creationId xmlns:a16="http://schemas.microsoft.com/office/drawing/2014/main" id="{804B2260-EF93-4040-B6CE-C3008902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5888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是合数，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zh-CN" altLang="en-US">
                <a:solidFill>
                  <a:srgbClr val="FF3300"/>
                </a:solidFill>
              </a:rPr>
              <a:t>是正因数</a:t>
            </a:r>
          </a:p>
        </p:txBody>
      </p:sp>
    </p:spTree>
    <p:extLst>
      <p:ext uri="{BB962C8B-B14F-4D97-AF65-F5344CB8AC3E}">
        <p14:creationId xmlns:p14="http://schemas.microsoft.com/office/powerpoint/2010/main" val="16082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DA34-CC3B-437F-80CF-F958374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A372-7F51-43E5-B191-656D935A125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5B473538-81E3-40E5-9457-C12C7526D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该题目的筛法思路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3D1A5D19-E8E3-4F07-A18C-F1F668FF0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31249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第一块是一个计数型的循环语句，功能是将</a:t>
            </a:r>
            <a:r>
              <a:rPr lang="en-US" altLang="zh-CN" sz="2800" dirty="0"/>
              <a:t>prime</a:t>
            </a:r>
            <a:r>
              <a:rPr lang="zh-CN" altLang="en-US" sz="2800" dirty="0"/>
              <a:t>数组清零。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	prime[c] = 0;		c = 2, 3,… ,100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第二块是正因数</a:t>
            </a:r>
            <a:r>
              <a:rPr lang="en-US" altLang="zh-CN" sz="2800" dirty="0"/>
              <a:t>d</a:t>
            </a:r>
            <a:r>
              <a:rPr lang="zh-CN" altLang="en-US" sz="2800" dirty="0"/>
              <a:t>初始化为 </a:t>
            </a:r>
            <a:r>
              <a:rPr lang="en-US" altLang="zh-CN" sz="2800" dirty="0"/>
              <a:t>d = 2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第三块是</a:t>
            </a:r>
            <a:r>
              <a:rPr lang="zh-CN" altLang="en-US" sz="2800" dirty="0">
                <a:solidFill>
                  <a:srgbClr val="0099FF"/>
                </a:solidFill>
              </a:rPr>
              <a:t>循环筛数</a:t>
            </a:r>
            <a:endParaRPr lang="en-US" altLang="zh-CN" sz="2800" dirty="0">
              <a:solidFill>
                <a:srgbClr val="0099FF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/>
              <a:t>第四块是输出素数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F8F40-137E-45C9-815D-B59C134A89D7}"/>
              </a:ext>
            </a:extLst>
          </p:cNvPr>
          <p:cNvSpPr/>
          <p:nvPr/>
        </p:nvSpPr>
        <p:spPr>
          <a:xfrm>
            <a:off x="3275856" y="5127848"/>
            <a:ext cx="480131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课后任务：完成筛法求素数的代码</a:t>
            </a:r>
          </a:p>
        </p:txBody>
      </p:sp>
    </p:spTree>
    <p:extLst>
      <p:ext uri="{BB962C8B-B14F-4D97-AF65-F5344CB8AC3E}">
        <p14:creationId xmlns:p14="http://schemas.microsoft.com/office/powerpoint/2010/main" val="149987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93D-CD96-4297-A1C7-D69915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36E2-A2FF-4B75-A4C7-8DB2A2F21C12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FC6926-8566-44AC-BEB1-A0BE038F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4F9DE630-19CC-4CA4-9FD7-1B8F9F26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数组的概念、定义和初始化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一维数组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二维数组、多维数组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筛法的解题思路</a:t>
            </a:r>
          </a:p>
          <a:p>
            <a:endParaRPr lang="zh-CN" altLang="en-US" dirty="0"/>
          </a:p>
          <a:p>
            <a:r>
              <a:rPr lang="zh-CN" altLang="en-US" dirty="0"/>
              <a:t>冒泡排序的思路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01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F7F20118-3798-403E-867A-C4BF0CF11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6F347E06-FA74-4950-8987-3CC618EFD730}" type="slidenum">
              <a:rPr kumimoji="0" lang="zh-CN" altLang="en-US" sz="1200">
                <a:latin typeface="Arial" panose="020B0604020202020204" pitchFamily="34" charset="0"/>
              </a:rPr>
              <a:pPr/>
              <a:t>33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16D133E4-B21E-4AEC-B52E-EA7EB34770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排序问题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A12B2AF7-0642-48C3-8C55-8FC4451B9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39875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将数组元素按照一定的顺序重新排列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dirty="0"/>
              <a:t> 例如：</a:t>
            </a:r>
            <a:r>
              <a:rPr kumimoji="0" lang="zh-CN" altLang="en-US" b="1" dirty="0"/>
              <a:t>将几个数从大到小排序并输出</a:t>
            </a:r>
          </a:p>
        </p:txBody>
      </p:sp>
      <p:sp>
        <p:nvSpPr>
          <p:cNvPr id="752644" name="Rectangle 4">
            <a:extLst>
              <a:ext uri="{FF2B5EF4-FFF2-40B4-BE49-F238E27FC236}">
                <a16:creationId xmlns:a16="http://schemas.microsoft.com/office/drawing/2014/main" id="{DFFDD6F8-D987-4359-AB7D-CC867E68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97150"/>
            <a:ext cx="6477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    </a:t>
            </a:r>
            <a:r>
              <a:rPr kumimoji="0" lang="en-US" altLang="zh-CN" sz="3200" dirty="0"/>
              <a:t>a   1     8      3    2    4     9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下标 </a:t>
            </a:r>
            <a:r>
              <a:rPr kumimoji="0" lang="zh-CN" altLang="en-US" sz="2800" dirty="0"/>
              <a:t>1     2      3      4      5      6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>
                <a:ea typeface="华文新魏" panose="02010800040101010101" pitchFamily="2" charset="-122"/>
              </a:rPr>
              <a:t>希望从大到小排成：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     </a:t>
            </a:r>
            <a:r>
              <a:rPr kumimoji="0" lang="en-US" altLang="zh-CN" sz="3200" dirty="0"/>
              <a:t>a   9     8    4     3      2    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dirty="0"/>
              <a:t>     下标  1     2    3     4     5     6</a:t>
            </a: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6F1A880F-2437-445E-868C-95825137C029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3063875"/>
            <a:ext cx="4146550" cy="609600"/>
            <a:chOff x="1152" y="576"/>
            <a:chExt cx="2976" cy="384"/>
          </a:xfrm>
        </p:grpSpPr>
        <p:sp>
          <p:nvSpPr>
            <p:cNvPr id="33806" name="Rectangle 6">
              <a:extLst>
                <a:ext uri="{FF2B5EF4-FFF2-40B4-BE49-F238E27FC236}">
                  <a16:creationId xmlns:a16="http://schemas.microsoft.com/office/drawing/2014/main" id="{2A9B4EB0-83E8-437A-8609-5A21B36B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76"/>
              <a:ext cx="2976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7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7" name="Line 7">
              <a:extLst>
                <a:ext uri="{FF2B5EF4-FFF2-40B4-BE49-F238E27FC236}">
                  <a16:creationId xmlns:a16="http://schemas.microsoft.com/office/drawing/2014/main" id="{5FBAB5E1-CAE5-4B40-A682-9F5807ACB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8" name="Line 8">
              <a:extLst>
                <a:ext uri="{FF2B5EF4-FFF2-40B4-BE49-F238E27FC236}">
                  <a16:creationId xmlns:a16="http://schemas.microsoft.com/office/drawing/2014/main" id="{EE6B84D5-3DA9-433E-AA73-BDFD638C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9" name="Line 9">
              <a:extLst>
                <a:ext uri="{FF2B5EF4-FFF2-40B4-BE49-F238E27FC236}">
                  <a16:creationId xmlns:a16="http://schemas.microsoft.com/office/drawing/2014/main" id="{A6B30B9D-E982-4C75-BBC6-E5EAE597B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10" name="Line 10">
              <a:extLst>
                <a:ext uri="{FF2B5EF4-FFF2-40B4-BE49-F238E27FC236}">
                  <a16:creationId xmlns:a16="http://schemas.microsoft.com/office/drawing/2014/main" id="{82A8128D-1EDB-45A2-8E10-E31A01714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11" name="Line 11">
              <a:extLst>
                <a:ext uri="{FF2B5EF4-FFF2-40B4-BE49-F238E27FC236}">
                  <a16:creationId xmlns:a16="http://schemas.microsoft.com/office/drawing/2014/main" id="{07C0F2D6-89A3-4FC6-885F-AC75C8D69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49158" name="Group 12">
            <a:extLst>
              <a:ext uri="{FF2B5EF4-FFF2-40B4-BE49-F238E27FC236}">
                <a16:creationId xmlns:a16="http://schemas.microsoft.com/office/drawing/2014/main" id="{86B4B263-F9FA-4BC0-B4F9-9C400FD34F50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5229225"/>
            <a:ext cx="4027488" cy="609600"/>
            <a:chOff x="1248" y="2064"/>
            <a:chExt cx="2880" cy="384"/>
          </a:xfrm>
        </p:grpSpPr>
        <p:sp>
          <p:nvSpPr>
            <p:cNvPr id="33800" name="Rectangle 13">
              <a:extLst>
                <a:ext uri="{FF2B5EF4-FFF2-40B4-BE49-F238E27FC236}">
                  <a16:creationId xmlns:a16="http://schemas.microsoft.com/office/drawing/2014/main" id="{78FDB80A-3533-4B41-B0FD-3D669DDA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2880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7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1" name="Line 14">
              <a:extLst>
                <a:ext uri="{FF2B5EF4-FFF2-40B4-BE49-F238E27FC236}">
                  <a16:creationId xmlns:a16="http://schemas.microsoft.com/office/drawing/2014/main" id="{98E6E112-7AD3-4231-A0FE-060164E15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2" name="Line 15">
              <a:extLst>
                <a:ext uri="{FF2B5EF4-FFF2-40B4-BE49-F238E27FC236}">
                  <a16:creationId xmlns:a16="http://schemas.microsoft.com/office/drawing/2014/main" id="{DCDBC107-FCBB-4BF3-96E7-DE97373C0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3" name="Line 16">
              <a:extLst>
                <a:ext uri="{FF2B5EF4-FFF2-40B4-BE49-F238E27FC236}">
                  <a16:creationId xmlns:a16="http://schemas.microsoft.com/office/drawing/2014/main" id="{4CD181A9-2182-439C-B408-510210584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4" name="Line 17">
              <a:extLst>
                <a:ext uri="{FF2B5EF4-FFF2-40B4-BE49-F238E27FC236}">
                  <a16:creationId xmlns:a16="http://schemas.microsoft.com/office/drawing/2014/main" id="{FAFA7598-C4D3-4B94-A03B-CB01F0055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33805" name="Line 18">
              <a:extLst>
                <a:ext uri="{FF2B5EF4-FFF2-40B4-BE49-F238E27FC236}">
                  <a16:creationId xmlns:a16="http://schemas.microsoft.com/office/drawing/2014/main" id="{30F789B6-FE2A-44DC-BEDB-7D0EBE523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3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7C6B07C7-A0BB-4C2B-8F97-225D42427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BB906BAA-FE44-46D9-ADD8-863FE3F8D2EF}" type="slidenum">
              <a:rPr kumimoji="0" lang="zh-CN" altLang="en-US" sz="1200">
                <a:latin typeface="Arial" panose="020B0604020202020204" pitchFamily="34" charset="0"/>
              </a:rPr>
              <a:pPr/>
              <a:t>34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68002" name="Rectangle 2">
            <a:extLst>
              <a:ext uri="{FF2B5EF4-FFF2-40B4-BE49-F238E27FC236}">
                <a16:creationId xmlns:a16="http://schemas.microsoft.com/office/drawing/2014/main" id="{01A48093-55A0-4CE9-9440-6BA65C003F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排序方法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0ECB3EC5-E4D1-4EEF-92AF-5D8DA672B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kumimoji="0" lang="zh-CN" altLang="en-US" dirty="0"/>
              <a:t>选择排序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kumimoji="0" lang="zh-CN" altLang="en-US" dirty="0"/>
              <a:t>插入排序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kumimoji="0" lang="zh-CN" altLang="en-US" dirty="0"/>
              <a:t>冒泡排序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r>
              <a:rPr kumimoji="0" lang="en-US" altLang="zh-CN" dirty="0">
                <a:latin typeface="Arial" panose="020B0604020202020204" pitchFamily="34" charset="0"/>
              </a:rPr>
              <a:t>……</a:t>
            </a:r>
            <a:endParaRPr kumimoji="0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1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359C025A-45CD-4261-91E8-955743D34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86AD0684-95AD-4BB0-A3D1-32952F9B8439}" type="slidenum">
              <a:rPr kumimoji="0" lang="zh-CN" altLang="en-US" sz="1200">
                <a:latin typeface="Arial" panose="020B0604020202020204" pitchFamily="34" charset="0"/>
              </a:rPr>
              <a:pPr/>
              <a:t>35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7350C24E-0E24-4B1E-8DB4-95BFD5F29A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选择排序</a:t>
            </a:r>
          </a:p>
        </p:txBody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ABA28DAC-31F5-4669-B898-4BBAFC6C2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从所有元素中选择一个最小元素放在</a:t>
            </a:r>
            <a:r>
              <a:rPr kumimoji="0" lang="en-US" altLang="zh-CN"/>
              <a:t>a[0]</a:t>
            </a:r>
            <a:r>
              <a:rPr kumimoji="0" lang="zh-CN" altLang="en-US"/>
              <a:t>（即让最小元素</a:t>
            </a:r>
            <a:r>
              <a:rPr kumimoji="0" lang="en-US" altLang="zh-CN"/>
              <a:t>a[p]</a:t>
            </a:r>
            <a:r>
              <a:rPr kumimoji="0" lang="zh-CN" altLang="en-US"/>
              <a:t>与</a:t>
            </a:r>
            <a:r>
              <a:rPr kumimoji="0" lang="en-US" altLang="zh-CN"/>
              <a:t>a[0]</a:t>
            </a:r>
            <a:r>
              <a:rPr kumimoji="0" lang="zh-CN" altLang="en-US"/>
              <a:t>交换），作为第一轮；第二轮是从</a:t>
            </a:r>
            <a:r>
              <a:rPr kumimoji="0" lang="en-US" altLang="zh-CN"/>
              <a:t>a[1]</a:t>
            </a:r>
            <a:r>
              <a:rPr kumimoji="0" lang="zh-CN" altLang="en-US"/>
              <a:t>开始到最后的各元素中选择一个最小元素，放在</a:t>
            </a:r>
            <a:r>
              <a:rPr kumimoji="0" lang="en-US" altLang="zh-CN"/>
              <a:t>a[1]</a:t>
            </a:r>
            <a:r>
              <a:rPr kumimoji="0" lang="zh-CN" altLang="en-US"/>
              <a:t>中</a:t>
            </a:r>
            <a:r>
              <a:rPr kumimoji="0" lang="en-US" altLang="zh-CN">
                <a:latin typeface="Arial" panose="020B0604020202020204" pitchFamily="34" charset="0"/>
              </a:rPr>
              <a:t>…</a:t>
            </a:r>
            <a:r>
              <a:rPr kumimoji="0" lang="zh-CN" altLang="en-US"/>
              <a:t>；以下依此类推。</a:t>
            </a:r>
            <a:r>
              <a:rPr kumimoji="0" lang="en-US" altLang="zh-CN"/>
              <a:t>n</a:t>
            </a:r>
            <a:r>
              <a:rPr kumimoji="0" lang="zh-CN" altLang="en-US"/>
              <a:t>个数要进行</a:t>
            </a:r>
            <a:r>
              <a:rPr kumimoji="0" lang="en-US" altLang="zh-CN"/>
              <a:t>(n-1)</a:t>
            </a:r>
            <a:r>
              <a:rPr kumimoji="0" lang="zh-CN" altLang="en-US"/>
              <a:t>轮。在第一轮中要比较</a:t>
            </a:r>
            <a:r>
              <a:rPr kumimoji="0" lang="en-US" altLang="zh-CN"/>
              <a:t>(n-1)</a:t>
            </a:r>
            <a:r>
              <a:rPr kumimoji="0" lang="zh-CN" altLang="en-US"/>
              <a:t>次，第二轮中比较</a:t>
            </a:r>
            <a:r>
              <a:rPr kumimoji="0" lang="en-US" altLang="zh-CN"/>
              <a:t>(n-2)</a:t>
            </a:r>
            <a:r>
              <a:rPr kumimoji="0" lang="zh-CN" altLang="en-US"/>
              <a:t>次，</a:t>
            </a:r>
            <a:r>
              <a:rPr kumimoji="0" lang="zh-CN" altLang="zh-CN">
                <a:latin typeface="Arial" panose="020B0604020202020204" pitchFamily="34" charset="0"/>
              </a:rPr>
              <a:t>…</a:t>
            </a:r>
            <a:r>
              <a:rPr kumimoji="0" lang="zh-CN" altLang="en-US"/>
              <a:t>，第</a:t>
            </a:r>
            <a:r>
              <a:rPr kumimoji="0" lang="en-US" altLang="zh-CN"/>
              <a:t>i</a:t>
            </a:r>
            <a:r>
              <a:rPr kumimoji="0" lang="zh-CN" altLang="en-US"/>
              <a:t>轮中比较</a:t>
            </a:r>
            <a:r>
              <a:rPr kumimoji="0" lang="en-US" altLang="zh-CN"/>
              <a:t>(n-i)</a:t>
            </a:r>
            <a:r>
              <a:rPr kumimoji="0" lang="zh-CN" altLang="en-US"/>
              <a:t>次。但在每一轮中只进行一次数据交换</a:t>
            </a:r>
          </a:p>
        </p:txBody>
      </p:sp>
    </p:spTree>
    <p:extLst>
      <p:ext uri="{BB962C8B-B14F-4D97-AF65-F5344CB8AC3E}">
        <p14:creationId xmlns:p14="http://schemas.microsoft.com/office/powerpoint/2010/main" val="389829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33E4166-8876-442D-A8C7-060EFFE8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799F-DFC3-44F4-9F06-89C793701A3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4FF54159-71DC-4F87-921E-8E9E302CA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冒泡排序法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0AB21FBC-D2D1-4794-B128-F8DEEC951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r>
              <a:rPr lang="zh-CN" altLang="en-US"/>
              <a:t>问题：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zh-CN" altLang="en-US" b="1"/>
              <a:t>将几个数从大到小排序并输出</a:t>
            </a:r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11D95A18-A29D-49F4-AC68-B41ACE89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97150"/>
            <a:ext cx="6477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a   1     8      3    2    4     9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下标 </a:t>
            </a:r>
            <a:r>
              <a:rPr lang="zh-CN" altLang="en-US" sz="2800"/>
              <a:t>1     2      3      4      5      6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希望从大到小排成：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en-US" altLang="zh-CN"/>
              <a:t>a   9     8    4     3      2    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下标  1     2    3     4     5     6</a:t>
            </a:r>
          </a:p>
        </p:txBody>
      </p:sp>
      <p:grpSp>
        <p:nvGrpSpPr>
          <p:cNvPr id="628741" name="Group 5">
            <a:extLst>
              <a:ext uri="{FF2B5EF4-FFF2-40B4-BE49-F238E27FC236}">
                <a16:creationId xmlns:a16="http://schemas.microsoft.com/office/drawing/2014/main" id="{045AC11A-7BCC-47F6-8272-DFE4E696D591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3063875"/>
            <a:ext cx="4724400" cy="609600"/>
            <a:chOff x="1152" y="576"/>
            <a:chExt cx="2976" cy="384"/>
          </a:xfrm>
        </p:grpSpPr>
        <p:sp>
          <p:nvSpPr>
            <p:cNvPr id="628742" name="Rectangle 6">
              <a:extLst>
                <a:ext uri="{FF2B5EF4-FFF2-40B4-BE49-F238E27FC236}">
                  <a16:creationId xmlns:a16="http://schemas.microsoft.com/office/drawing/2014/main" id="{6EEBBEF8-E30C-480A-A4EB-A8FFFA6A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76"/>
              <a:ext cx="2976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43" name="Line 7">
              <a:extLst>
                <a:ext uri="{FF2B5EF4-FFF2-40B4-BE49-F238E27FC236}">
                  <a16:creationId xmlns:a16="http://schemas.microsoft.com/office/drawing/2014/main" id="{041CC6F4-CD52-48BC-B626-6D94B0631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4" name="Line 8">
              <a:extLst>
                <a:ext uri="{FF2B5EF4-FFF2-40B4-BE49-F238E27FC236}">
                  <a16:creationId xmlns:a16="http://schemas.microsoft.com/office/drawing/2014/main" id="{C583688A-E9DA-49B2-9092-86600858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5" name="Line 9">
              <a:extLst>
                <a:ext uri="{FF2B5EF4-FFF2-40B4-BE49-F238E27FC236}">
                  <a16:creationId xmlns:a16="http://schemas.microsoft.com/office/drawing/2014/main" id="{A35F30CC-B03A-4412-B11C-DDE0D122C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6" name="Line 10">
              <a:extLst>
                <a:ext uri="{FF2B5EF4-FFF2-40B4-BE49-F238E27FC236}">
                  <a16:creationId xmlns:a16="http://schemas.microsoft.com/office/drawing/2014/main" id="{2A7CE79C-6C65-4812-9C37-3D499803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47" name="Line 11">
              <a:extLst>
                <a:ext uri="{FF2B5EF4-FFF2-40B4-BE49-F238E27FC236}">
                  <a16:creationId xmlns:a16="http://schemas.microsoft.com/office/drawing/2014/main" id="{233C57F2-0A1C-4C5A-AA57-FF2815C75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576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28748" name="Group 12">
            <a:extLst>
              <a:ext uri="{FF2B5EF4-FFF2-40B4-BE49-F238E27FC236}">
                <a16:creationId xmlns:a16="http://schemas.microsoft.com/office/drawing/2014/main" id="{9971AD17-E02B-4D72-AE84-2DBEF17CA07B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229225"/>
            <a:ext cx="4572000" cy="609600"/>
            <a:chOff x="1248" y="2064"/>
            <a:chExt cx="2880" cy="384"/>
          </a:xfrm>
        </p:grpSpPr>
        <p:sp>
          <p:nvSpPr>
            <p:cNvPr id="628749" name="Rectangle 13">
              <a:extLst>
                <a:ext uri="{FF2B5EF4-FFF2-40B4-BE49-F238E27FC236}">
                  <a16:creationId xmlns:a16="http://schemas.microsoft.com/office/drawing/2014/main" id="{8EEC37A4-323F-4FA5-A446-8D4EC504D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2880" cy="384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50" name="Line 14">
              <a:extLst>
                <a:ext uri="{FF2B5EF4-FFF2-40B4-BE49-F238E27FC236}">
                  <a16:creationId xmlns:a16="http://schemas.microsoft.com/office/drawing/2014/main" id="{D9F5F859-D04C-4085-9594-C49BCAAD1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1" name="Line 15">
              <a:extLst>
                <a:ext uri="{FF2B5EF4-FFF2-40B4-BE49-F238E27FC236}">
                  <a16:creationId xmlns:a16="http://schemas.microsoft.com/office/drawing/2014/main" id="{F24928E5-F537-4E73-957F-E3C5B1A99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2" name="Line 16">
              <a:extLst>
                <a:ext uri="{FF2B5EF4-FFF2-40B4-BE49-F238E27FC236}">
                  <a16:creationId xmlns:a16="http://schemas.microsoft.com/office/drawing/2014/main" id="{8F221AA5-35C1-46FE-B149-7A403F8F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3" name="Line 17">
              <a:extLst>
                <a:ext uri="{FF2B5EF4-FFF2-40B4-BE49-F238E27FC236}">
                  <a16:creationId xmlns:a16="http://schemas.microsoft.com/office/drawing/2014/main" id="{3C1A3D60-23AC-41FF-A4F9-B2119ABFA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8754" name="Line 18">
              <a:extLst>
                <a:ext uri="{FF2B5EF4-FFF2-40B4-BE49-F238E27FC236}">
                  <a16:creationId xmlns:a16="http://schemas.microsoft.com/office/drawing/2014/main" id="{0C8FD372-4F29-48B2-9726-E43DC0965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94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9" name="Rectangle 5">
            <a:extLst>
              <a:ext uri="{FF2B5EF4-FFF2-40B4-BE49-F238E27FC236}">
                <a16:creationId xmlns:a16="http://schemas.microsoft.com/office/drawing/2014/main" id="{E366823E-B2A1-4696-B250-911A523A9E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冒泡算法图示</a:t>
            </a:r>
          </a:p>
        </p:txBody>
      </p:sp>
    </p:spTree>
    <p:extLst>
      <p:ext uri="{BB962C8B-B14F-4D97-AF65-F5344CB8AC3E}">
        <p14:creationId xmlns:p14="http://schemas.microsoft.com/office/powerpoint/2010/main" val="891480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72A4574-DF33-4F9C-959A-041B023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21DC-A5CA-4D2E-8654-A379389D2A31}" type="slidenum">
              <a:rPr lang="zh-CN" altLang="en-US"/>
              <a:pPr/>
              <a:t>38</a:t>
            </a:fld>
            <a:endParaRPr lang="en-US" altLang="zh-CN"/>
          </a:p>
        </p:txBody>
      </p:sp>
      <p:pic>
        <p:nvPicPr>
          <p:cNvPr id="585730" name="Picture 2" descr="flush1_title">
            <a:extLst>
              <a:ext uri="{FF2B5EF4-FFF2-40B4-BE49-F238E27FC236}">
                <a16:creationId xmlns:a16="http://schemas.microsoft.com/office/drawing/2014/main" id="{69F91F1C-4707-4943-B19A-0511386B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81000"/>
            <a:ext cx="78803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1" name="Picture 3" descr="flush1_1">
            <a:extLst>
              <a:ext uri="{FF2B5EF4-FFF2-40B4-BE49-F238E27FC236}">
                <a16:creationId xmlns:a16="http://schemas.microsoft.com/office/drawing/2014/main" id="{AE8D171B-9781-49B0-B6A1-403283E6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766888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2" name="Picture 4" descr="flush1_2">
            <a:extLst>
              <a:ext uri="{FF2B5EF4-FFF2-40B4-BE49-F238E27FC236}">
                <a16:creationId xmlns:a16="http://schemas.microsoft.com/office/drawing/2014/main" id="{90AA0B77-A60A-4C76-B985-D96E6E2C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38375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3" name="Picture 5" descr="flush1_3">
            <a:extLst>
              <a:ext uri="{FF2B5EF4-FFF2-40B4-BE49-F238E27FC236}">
                <a16:creationId xmlns:a16="http://schemas.microsoft.com/office/drawing/2014/main" id="{943BBF60-4AD8-49F3-A937-CDD3B5D0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209800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4" name="Picture 6" descr="flush1_4">
            <a:extLst>
              <a:ext uri="{FF2B5EF4-FFF2-40B4-BE49-F238E27FC236}">
                <a16:creationId xmlns:a16="http://schemas.microsoft.com/office/drawing/2014/main" id="{21FD17DB-ADFE-473E-A21F-554BEF44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708275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5" name="Picture 7" descr="flush1_5">
            <a:extLst>
              <a:ext uri="{FF2B5EF4-FFF2-40B4-BE49-F238E27FC236}">
                <a16:creationId xmlns:a16="http://schemas.microsoft.com/office/drawing/2014/main" id="{075EA0D8-6605-4E4F-A33F-8068B6E0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667000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 descr="flush1_6">
            <a:extLst>
              <a:ext uri="{FF2B5EF4-FFF2-40B4-BE49-F238E27FC236}">
                <a16:creationId xmlns:a16="http://schemas.microsoft.com/office/drawing/2014/main" id="{59CD00B0-BD82-4108-8063-39E4670B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171825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7" name="Picture 9" descr="flush1_7">
            <a:extLst>
              <a:ext uri="{FF2B5EF4-FFF2-40B4-BE49-F238E27FC236}">
                <a16:creationId xmlns:a16="http://schemas.microsoft.com/office/drawing/2014/main" id="{A5CB167E-4BE5-4B69-969A-4951D380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312737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8" name="Picture 10" descr="flush1_8">
            <a:extLst>
              <a:ext uri="{FF2B5EF4-FFF2-40B4-BE49-F238E27FC236}">
                <a16:creationId xmlns:a16="http://schemas.microsoft.com/office/drawing/2014/main" id="{A0FFE820-250C-4AEE-B32A-B1D117CC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636963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9" name="Picture 11" descr="flush1_9">
            <a:extLst>
              <a:ext uri="{FF2B5EF4-FFF2-40B4-BE49-F238E27FC236}">
                <a16:creationId xmlns:a16="http://schemas.microsoft.com/office/drawing/2014/main" id="{BA547782-3ABD-429C-AFB2-5536D796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590925"/>
            <a:ext cx="7843837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0" name="Picture 12" descr="flush1_10">
            <a:extLst>
              <a:ext uri="{FF2B5EF4-FFF2-40B4-BE49-F238E27FC236}">
                <a16:creationId xmlns:a16="http://schemas.microsoft.com/office/drawing/2014/main" id="{9AA9122B-7F3C-4541-B1A7-F9D978DD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766888"/>
            <a:ext cx="8729663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1" name="Picture 13" descr="flush2_1">
            <a:extLst>
              <a:ext uri="{FF2B5EF4-FFF2-40B4-BE49-F238E27FC236}">
                <a16:creationId xmlns:a16="http://schemas.microsoft.com/office/drawing/2014/main" id="{710E60D5-7207-4491-843C-38DECD80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4545013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2" name="Picture 14" descr="flush2_2">
            <a:extLst>
              <a:ext uri="{FF2B5EF4-FFF2-40B4-BE49-F238E27FC236}">
                <a16:creationId xmlns:a16="http://schemas.microsoft.com/office/drawing/2014/main" id="{59044EFC-D5AD-4C77-B2F9-672A112B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98157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3" name="Picture 15" descr="flush2_3">
            <a:extLst>
              <a:ext uri="{FF2B5EF4-FFF2-40B4-BE49-F238E27FC236}">
                <a16:creationId xmlns:a16="http://schemas.microsoft.com/office/drawing/2014/main" id="{5F1DCFF0-91E6-49A1-9721-3310DA4A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43877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4" name="Picture 16" descr="flush2_4">
            <a:extLst>
              <a:ext uri="{FF2B5EF4-FFF2-40B4-BE49-F238E27FC236}">
                <a16:creationId xmlns:a16="http://schemas.microsoft.com/office/drawing/2014/main" id="{BE1419F3-7223-43D2-8D41-AF06B69B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5922963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5" name="Picture 17" descr="flush2_5">
            <a:extLst>
              <a:ext uri="{FF2B5EF4-FFF2-40B4-BE49-F238E27FC236}">
                <a16:creationId xmlns:a16="http://schemas.microsoft.com/office/drawing/2014/main" id="{1453FB6E-40E2-46BA-AF84-2A61CC5F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881688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46" name="Picture 18" descr="flush2_6">
            <a:extLst>
              <a:ext uri="{FF2B5EF4-FFF2-40B4-BE49-F238E27FC236}">
                <a16:creationId xmlns:a16="http://schemas.microsoft.com/office/drawing/2014/main" id="{6C4F9770-0D4D-4B7A-922A-D633D096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510088"/>
            <a:ext cx="8729662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5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A883151-8C5D-4020-830F-DBDB45F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73A2-0650-4A61-A6B8-0D5C0ABA0D16}" type="slidenum">
              <a:rPr lang="zh-CN" altLang="en-US"/>
              <a:pPr/>
              <a:t>39</a:t>
            </a:fld>
            <a:endParaRPr lang="en-US" altLang="zh-CN"/>
          </a:p>
        </p:txBody>
      </p:sp>
      <p:pic>
        <p:nvPicPr>
          <p:cNvPr id="586754" name="Picture 2" descr="flush3_title">
            <a:extLst>
              <a:ext uri="{FF2B5EF4-FFF2-40B4-BE49-F238E27FC236}">
                <a16:creationId xmlns:a16="http://schemas.microsoft.com/office/drawing/2014/main" id="{188A425B-A9BC-407F-B4B1-B237A7B6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0413"/>
            <a:ext cx="788035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5" name="Picture 3" descr="flush3_1">
            <a:extLst>
              <a:ext uri="{FF2B5EF4-FFF2-40B4-BE49-F238E27FC236}">
                <a16:creationId xmlns:a16="http://schemas.microsoft.com/office/drawing/2014/main" id="{E9074085-1860-4BA9-ADEA-CCCC61E8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149475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6" name="Picture 4" descr="flush3_2">
            <a:extLst>
              <a:ext uri="{FF2B5EF4-FFF2-40B4-BE49-F238E27FC236}">
                <a16:creationId xmlns:a16="http://schemas.microsoft.com/office/drawing/2014/main" id="{D618EA70-7FC2-42C6-8B1A-0A5191C2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58762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7" name="Picture 5" descr="flush3_3">
            <a:extLst>
              <a:ext uri="{FF2B5EF4-FFF2-40B4-BE49-F238E27FC236}">
                <a16:creationId xmlns:a16="http://schemas.microsoft.com/office/drawing/2014/main" id="{8F5C017F-BA8B-4D45-A4A3-B7205A18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073400"/>
            <a:ext cx="78073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8" name="Picture 6" descr="flush3_4">
            <a:extLst>
              <a:ext uri="{FF2B5EF4-FFF2-40B4-BE49-F238E27FC236}">
                <a16:creationId xmlns:a16="http://schemas.microsoft.com/office/drawing/2014/main" id="{052CA84A-305D-4F2F-A842-FCBEA392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032125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9" name="Picture 7" descr="flush3_5">
            <a:extLst>
              <a:ext uri="{FF2B5EF4-FFF2-40B4-BE49-F238E27FC236}">
                <a16:creationId xmlns:a16="http://schemas.microsoft.com/office/drawing/2014/main" id="{3B1D9D24-8940-4CAC-92CA-8517185D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119313"/>
            <a:ext cx="872966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 descr="flush4_1">
            <a:extLst>
              <a:ext uri="{FF2B5EF4-FFF2-40B4-BE49-F238E27FC236}">
                <a16:creationId xmlns:a16="http://schemas.microsoft.com/office/drawing/2014/main" id="{6EF087DC-93A3-4D20-8E6B-66CE7135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963988"/>
            <a:ext cx="780732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1" name="Picture 9" descr="flush4_2">
            <a:extLst>
              <a:ext uri="{FF2B5EF4-FFF2-40B4-BE49-F238E27FC236}">
                <a16:creationId xmlns:a16="http://schemas.microsoft.com/office/drawing/2014/main" id="{B142BFDA-4854-4A49-A79E-C5488B8B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4406900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2" name="Picture 10" descr="flush4_3">
            <a:extLst>
              <a:ext uri="{FF2B5EF4-FFF2-40B4-BE49-F238E27FC236}">
                <a16:creationId xmlns:a16="http://schemas.microsoft.com/office/drawing/2014/main" id="{2E15BF4E-B8CA-4F29-A7C1-9BFE7A28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949700"/>
            <a:ext cx="8729663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3" name="Picture 11" descr="flush5_1">
            <a:extLst>
              <a:ext uri="{FF2B5EF4-FFF2-40B4-BE49-F238E27FC236}">
                <a16:creationId xmlns:a16="http://schemas.microsoft.com/office/drawing/2014/main" id="{C5ACB02F-19E8-495B-A0BF-B9B9A13E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303838"/>
            <a:ext cx="780732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4" name="Picture 12" descr="flush5_2">
            <a:extLst>
              <a:ext uri="{FF2B5EF4-FFF2-40B4-BE49-F238E27FC236}">
                <a16:creationId xmlns:a16="http://schemas.microsoft.com/office/drawing/2014/main" id="{086FB449-C28D-4D68-BD9C-F8D43A51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5302250"/>
            <a:ext cx="8729663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6720CD-F60D-443E-BC29-7DBF4F5D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7127-F8CE-4D9E-B25A-F0807DDCE59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7CAC2D0A-5C71-435A-84C1-391610D4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0C28EE0E-3BAA-4890-9A4A-A860BBC0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8DD9DC0A-4D2C-48AD-BC07-97D74C6F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47845" name="Object 5">
            <a:extLst>
              <a:ext uri="{FF2B5EF4-FFF2-40B4-BE49-F238E27FC236}">
                <a16:creationId xmlns:a16="http://schemas.microsoft.com/office/drawing/2014/main" id="{A2A485B0-BF21-46EA-A867-0CC5E8B1C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73689"/>
              </p:ext>
            </p:extLst>
          </p:nvPr>
        </p:nvGraphicFramePr>
        <p:xfrm>
          <a:off x="1619672" y="300038"/>
          <a:ext cx="6648450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Picture" r:id="rId3" imgW="3228840" imgH="3390840" progId="Word.Picture.8">
                  <p:embed/>
                </p:oleObj>
              </mc:Choice>
              <mc:Fallback>
                <p:oleObj name="Picture" r:id="rId3" imgW="3228840" imgH="3390840" progId="Word.Picture.8">
                  <p:embed/>
                  <p:pic>
                    <p:nvPicPr>
                      <p:cNvPr id="547845" name="Object 5">
                        <a:extLst>
                          <a:ext uri="{FF2B5EF4-FFF2-40B4-BE49-F238E27FC236}">
                            <a16:creationId xmlns:a16="http://schemas.microsoft.com/office/drawing/2014/main" id="{A2A485B0-BF21-46EA-A867-0CC5E8B1C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0038"/>
                        <a:ext cx="6648450" cy="636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6" name="Text Box 6">
            <a:extLst>
              <a:ext uri="{FF2B5EF4-FFF2-40B4-BE49-F238E27FC236}">
                <a16:creationId xmlns:a16="http://schemas.microsoft.com/office/drawing/2014/main" id="{85CE0130-8292-47AE-9938-0C6447B0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42" y="2349500"/>
            <a:ext cx="677108" cy="22383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ea typeface="黑体" panose="02010609060101010101" pitchFamily="49" charset="-122"/>
              </a:rPr>
              <a:t>程 序 框 图</a:t>
            </a:r>
          </a:p>
        </p:txBody>
      </p:sp>
    </p:spTree>
    <p:extLst>
      <p:ext uri="{BB962C8B-B14F-4D97-AF65-F5344CB8AC3E}">
        <p14:creationId xmlns:p14="http://schemas.microsoft.com/office/powerpoint/2010/main" val="24990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5E56-3811-4D85-86F2-DC1904B2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CB5C-80D0-427A-9B7F-32A162A7F5B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8EAB0C38-1C74-4A2E-8637-54D45611E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冒泡算法分析</a:t>
            </a: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8DEAAA9D-8919-45F7-A519-082A8D92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57350"/>
            <a:ext cx="89646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772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68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5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50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22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94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66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38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ea typeface="黑体" panose="02010609060101010101" pitchFamily="49" charset="-122"/>
              </a:rPr>
              <a:t>从表中可以看出最小的一个数第一遍扫描就交换到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ea typeface="黑体" panose="02010609060101010101" pitchFamily="49" charset="-122"/>
              </a:rPr>
              <a:t>中。如果将</a:t>
            </a:r>
            <a:r>
              <a:rPr kumimoji="1" lang="en-US" altLang="zh-CN" sz="2800" dirty="0">
                <a:ea typeface="黑体" panose="02010609060101010101" pitchFamily="49" charset="-122"/>
              </a:rPr>
              <a:t>a[1]</a:t>
            </a:r>
            <a:r>
              <a:rPr kumimoji="1" lang="zh-CN" altLang="en-US" sz="2800" dirty="0">
                <a:ea typeface="黑体" panose="02010609060101010101" pitchFamily="49" charset="-122"/>
              </a:rPr>
              <a:t>视为水底，</a:t>
            </a:r>
            <a:r>
              <a:rPr kumimoji="1" lang="en-US" altLang="zh-CN" sz="2800" dirty="0"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ea typeface="黑体" panose="02010609060101010101" pitchFamily="49" charset="-122"/>
              </a:rPr>
              <a:t>视为水面：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8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ea typeface="黑体" panose="02010609060101010101" pitchFamily="49" charset="-122"/>
              </a:rPr>
              <a:t>最轻的(最小的)一个数 1 最先浮到水面，交换到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a[6];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ea typeface="黑体" panose="02010609060101010101" pitchFamily="49" charset="-122"/>
              </a:rPr>
              <a:t>次轻的 2 第二遍扫描交换到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a[5]；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ea typeface="黑体" panose="02010609060101010101" pitchFamily="49" charset="-122"/>
              </a:rPr>
              <a:t>再轻的 3 第三遍扫描交换到</a:t>
            </a:r>
            <a:r>
              <a:rPr kumimoji="1" lang="en-US" altLang="zh-CN" sz="2800" dirty="0">
                <a:ea typeface="黑体" panose="02010609060101010101" pitchFamily="49" charset="-122"/>
              </a:rPr>
              <a:t>a[4]；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ea typeface="黑体" panose="02010609060101010101" pitchFamily="49" charset="-122"/>
              </a:rPr>
              <a:t>		…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ea typeface="黑体" panose="02010609060101010101" pitchFamily="49" charset="-122"/>
              </a:rPr>
              <a:t>依此类推，有6个数，前5个数到位需5遍扫描，第6个最重的数自然落在</a:t>
            </a:r>
            <a:r>
              <a:rPr kumimoji="1" lang="en-US" altLang="zh-CN" sz="2800" dirty="0">
                <a:ea typeface="黑体" panose="02010609060101010101" pitchFamily="49" charset="-122"/>
              </a:rPr>
              <a:t>a[1]</a:t>
            </a:r>
            <a:r>
              <a:rPr kumimoji="1" lang="zh-CN" altLang="en-US" sz="2800" dirty="0">
                <a:ea typeface="黑体" panose="02010609060101010101" pitchFamily="49" charset="-122"/>
              </a:rPr>
              <a:t>中。因此，6个数只需5遍扫描，即</a:t>
            </a:r>
            <a:r>
              <a:rPr kumimoji="1" lang="en-US" altLang="zh-CN" sz="2800" dirty="0">
                <a:ea typeface="黑体" panose="02010609060101010101" pitchFamily="49" charset="-122"/>
              </a:rPr>
              <a:t>j=n-1, n=6。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800" b="1" dirty="0">
              <a:effectLst>
                <a:outerShdw blurRad="38100" dist="38100" dir="2700000" algn="tl">
                  <a:srgbClr val="010199"/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207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2ED71CC-7653-4B61-9F49-E8B33B2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83F7-AC8D-4466-9D91-68A294A7BC4D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3B3CFAE4-270B-402A-A622-7E1C03FE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2000"/>
            <a:ext cx="896461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772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68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5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50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22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94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66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38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再看在每遍扫描中，相邻两数组元素的比较次数。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j=1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</a:t>
            </a:r>
            <a:r>
              <a:rPr kumimoji="1" lang="en-US" altLang="zh-CN" sz="2800" dirty="0">
                <a:ea typeface="黑体" panose="02010609060101010101" pitchFamily="49" charset="-122"/>
              </a:rPr>
              <a:t>…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n-j。n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=6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时，比较5次之后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中有一个最小数到达，这时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a[6]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不必再参与比较了。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因此在第二遍搜索时，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j=2, 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</a:t>
            </a:r>
            <a:r>
              <a:rPr kumimoji="1" lang="en-US" altLang="zh-CN" sz="2800" dirty="0">
                <a:ea typeface="黑体" panose="02010609060101010101" pitchFamily="49" charset="-122"/>
              </a:rPr>
              <a:t>…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,n-j，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=1,2,3,4。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比较4次之后次小的一个数到达了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a[5]。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这时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a[5]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不必再参与比较了。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因此，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j=3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=1,2,3；j=4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=1,2；j=5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=1。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800" b="1" dirty="0">
              <a:effectLst>
                <a:outerShdw blurRad="38100" dist="38100" dir="2700000" algn="tl">
                  <a:srgbClr val="010199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理出上述规律后，程序就不难编了</a:t>
            </a:r>
          </a:p>
        </p:txBody>
      </p:sp>
    </p:spTree>
    <p:extLst>
      <p:ext uri="{BB962C8B-B14F-4D97-AF65-F5344CB8AC3E}">
        <p14:creationId xmlns:p14="http://schemas.microsoft.com/office/powerpoint/2010/main" val="238153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E9DA-B879-4AC8-9881-3625BD3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DCB2-170C-433D-A450-486F509A14D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33858" name="Rectangle 2">
            <a:extLst>
              <a:ext uri="{FF2B5EF4-FFF2-40B4-BE49-F238E27FC236}">
                <a16:creationId xmlns:a16="http://schemas.microsoft.com/office/drawing/2014/main" id="{08DE4B09-0619-4F65-9BD6-5B34F9CE9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冒泡排序算法设计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9631319A-F102-496B-887E-E7A07550F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为了表述方便，定义以下</a:t>
            </a:r>
            <a:r>
              <a:rPr lang="en-US" altLang="zh-CN"/>
              <a:t>3</a:t>
            </a:r>
            <a:r>
              <a:rPr lang="zh-CN" altLang="en-US"/>
              <a:t>个变量：</a:t>
            </a:r>
          </a:p>
          <a:p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n —— </a:t>
            </a:r>
            <a:r>
              <a:rPr lang="zh-CN" altLang="en-US"/>
              <a:t>待排序的数的个数，这里 </a:t>
            </a:r>
            <a:r>
              <a:rPr lang="en-US" altLang="zh-CN"/>
              <a:t>n=6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j —— </a:t>
            </a:r>
            <a:r>
              <a:rPr lang="zh-CN" altLang="en-US"/>
              <a:t>扫描遍数，</a:t>
            </a:r>
            <a:r>
              <a:rPr lang="en-US" altLang="zh-CN"/>
              <a:t>j=1,2,…,n-1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i —— </a:t>
            </a:r>
            <a:r>
              <a:rPr lang="zh-CN" altLang="en-US"/>
              <a:t>第</a:t>
            </a:r>
            <a:r>
              <a:rPr lang="en-US" altLang="zh-CN"/>
              <a:t>j</a:t>
            </a:r>
            <a:r>
              <a:rPr lang="zh-CN" altLang="en-US"/>
              <a:t>遍扫描待比较元素的下标，</a:t>
            </a:r>
            <a:r>
              <a:rPr lang="en-US" altLang="zh-CN"/>
              <a:t>i=1,2,…,n-j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62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A09CDA-20C4-40A6-93C1-CD75A6E7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9C0-8BEA-46F8-96A7-70E361C8785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0A51B07E-D0E2-4FC2-A58B-658FAD90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7200"/>
            <a:ext cx="873601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772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668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59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502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22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94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66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382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采用两重计数型循环，步骤如下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600" b="1" dirty="0">
              <a:effectLst>
                <a:outerShdw blurRad="38100" dist="38100" dir="2700000" algn="tl">
                  <a:srgbClr val="010199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步骤1：将待排序的数据放入数组中；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步骤2：置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为1；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2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让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从1到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n-j，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a[i+1]，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  如果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 &gt;= a[i+1]，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位置不动；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  如果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kumimoji="1" lang="en-US" altLang="zh-CN" sz="3200" b="1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 &lt; a[i+1]，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位置交换。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步骤4：</a:t>
            </a:r>
          </a:p>
          <a:p>
            <a:pPr lvl="2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让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 = j+1；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只要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 != n 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返回步骤3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j==n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时执行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步骤5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步骤5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：输出排序结果</a:t>
            </a:r>
            <a:endParaRPr kumimoji="1" lang="en-US" altLang="zh-CN" sz="3200" b="1" dirty="0">
              <a:effectLst>
                <a:outerShdw blurRad="38100" dist="38100" dir="2700000" algn="tl">
                  <a:srgbClr val="010199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23FA0130-8D75-4EBA-9065-4EFB70F5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2554288"/>
            <a:ext cx="3311525" cy="574675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2C34AA-E2BE-4B83-8F82-C63B566F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304"/>
            <a:ext cx="8066452" cy="650816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0377AB-2590-49C3-B929-4F04FDA1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157E-0360-4096-82E1-CDDEC0FA6326}" type="slidenum">
              <a:rPr lang="zh-CN" altLang="en-US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112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D0BA2B2-3A65-484C-BCBC-B4D11367E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结构与结构数组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6957182-A283-4E07-BF28-09F5CA486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为什么要使用结构？</a:t>
            </a:r>
          </a:p>
          <a:p>
            <a:pPr lvl="1"/>
            <a:r>
              <a:rPr lang="zh-CN" altLang="en-US"/>
              <a:t>数组：其中的每一个元素都必须是相同类型的数据；</a:t>
            </a:r>
          </a:p>
          <a:p>
            <a:pPr lvl="1"/>
            <a:r>
              <a:rPr lang="zh-CN" altLang="en-US"/>
              <a:t>实际应用：常常需要将不同类型的数据放在一起，使处理起来更为直观方便。</a:t>
            </a:r>
          </a:p>
          <a:p>
            <a:pPr lvl="1"/>
            <a:r>
              <a:rPr lang="zh-CN" altLang="en-US"/>
              <a:t>例如：一个学生的信息，包括姓名、性别、出生年月日、身高和体重，如果能归在一起，对于统计个人信息会十分方便。</a:t>
            </a:r>
          </a:p>
          <a:p>
            <a:pPr lvl="1"/>
            <a:r>
              <a:rPr lang="zh-CN" altLang="en-US"/>
              <a:t>为此，引入结构体的概念</a:t>
            </a:r>
          </a:p>
        </p:txBody>
      </p:sp>
    </p:spTree>
    <p:extLst>
      <p:ext uri="{BB962C8B-B14F-4D97-AF65-F5344CB8AC3E}">
        <p14:creationId xmlns:p14="http://schemas.microsoft.com/office/powerpoint/2010/main" val="2291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448E9F6-091A-4391-88A3-7DD933461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结构体类型的定义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91B8AF5-BBDA-4B5D-93DE-322B0751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结构体可以用来表示一组不同类型的数据。尽管这些数据的类型不同，但却有内在的联系，比如学生的个人信息有如下</a:t>
            </a:r>
            <a:r>
              <a:rPr lang="en-US" altLang="zh-CN"/>
              <a:t>5</a:t>
            </a:r>
            <a:r>
              <a:rPr lang="zh-CN" altLang="en-US"/>
              <a:t>项：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姓名，汉语拼音，最多</a:t>
            </a:r>
            <a:r>
              <a:rPr lang="en-US" altLang="zh-CN"/>
              <a:t>20</a:t>
            </a:r>
            <a:r>
              <a:rPr lang="zh-CN" altLang="en-US"/>
              <a:t>个字符；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性别，</a:t>
            </a:r>
            <a:r>
              <a:rPr lang="en-US" altLang="zh-CN"/>
              <a:t>M / F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 </a:t>
            </a:r>
            <a:r>
              <a:rPr lang="zh-CN" altLang="en-US"/>
              <a:t>生日，</a:t>
            </a:r>
            <a:r>
              <a:rPr lang="en-US" altLang="zh-CN"/>
              <a:t>19841107</a:t>
            </a:r>
            <a:r>
              <a:rPr lang="zh-CN" altLang="en-US"/>
              <a:t>（年月日）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身高，</a:t>
            </a:r>
            <a:r>
              <a:rPr lang="en-US" altLang="zh-CN"/>
              <a:t>1.74</a:t>
            </a:r>
            <a:r>
              <a:rPr lang="zh-CN" altLang="en-US"/>
              <a:t>（</a:t>
            </a:r>
            <a:r>
              <a:rPr lang="en-US" altLang="zh-CN"/>
              <a:t>m</a:t>
            </a:r>
            <a:r>
              <a:rPr lang="zh-CN" altLang="en-US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 体重，</a:t>
            </a:r>
            <a:r>
              <a:rPr lang="en-US" altLang="zh-CN"/>
              <a:t>51.5</a:t>
            </a:r>
            <a:r>
              <a:rPr lang="zh-CN" altLang="en-US"/>
              <a:t>（</a:t>
            </a:r>
            <a:r>
              <a:rPr lang="en-US" altLang="zh-CN"/>
              <a:t>kg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69396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FA1E25A-5CE5-4C53-BBFA-F10FB052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结构体类型的定义（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087152A-BD0C-4F8E-9792-FFE476951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可以定义一个名为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的结构体，将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项信息包容在一起，构成学生的个人信息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1293668E-F517-40F7-BEB4-0E50873C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2709863"/>
            <a:ext cx="82296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 </a:t>
            </a:r>
            <a:r>
              <a:rPr lang="en-US" altLang="zh-CN" sz="2800" dirty="0"/>
              <a:t> student          //</a:t>
            </a:r>
            <a:r>
              <a:rPr lang="zh-CN" altLang="en-US" sz="2800" dirty="0"/>
              <a:t>名为</a:t>
            </a:r>
            <a:r>
              <a:rPr lang="en-US" altLang="zh-CN" sz="2800" dirty="0"/>
              <a:t>student</a:t>
            </a:r>
            <a:r>
              <a:rPr lang="zh-CN" altLang="en-US" sz="2800" dirty="0"/>
              <a:t>的结构类型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char  name[20];                 //</a:t>
            </a:r>
            <a:r>
              <a:rPr lang="zh-CN" altLang="en-US" sz="2800" dirty="0"/>
              <a:t>姓名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char sex;                             //</a:t>
            </a:r>
            <a:r>
              <a:rPr lang="zh-CN" altLang="en-US" sz="2800" dirty="0"/>
              <a:t>性别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unsigned  long birthday;   //</a:t>
            </a:r>
            <a:r>
              <a:rPr lang="zh-CN" altLang="en-US" sz="2800" dirty="0"/>
              <a:t>生日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float height;                        //</a:t>
            </a:r>
            <a:r>
              <a:rPr lang="zh-CN" altLang="en-US" sz="2800" dirty="0"/>
              <a:t>身高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float weight;                       //</a:t>
            </a:r>
            <a:r>
              <a:rPr lang="zh-CN" altLang="en-US" sz="2800" dirty="0"/>
              <a:t>体重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55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3070EE4-56EE-4660-83F0-A8F913C89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/>
              <a:t>定义结构体类型的格式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6A43E9D-683E-44A5-83D2-227C54061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结构体名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类型名 </a:t>
            </a:r>
            <a:r>
              <a:rPr lang="en-US" altLang="zh-CN" sz="2400" b="1" dirty="0"/>
              <a:t>1   </a:t>
            </a:r>
            <a:r>
              <a:rPr lang="zh-CN" altLang="en-US" sz="2400" b="1" dirty="0"/>
              <a:t>成员名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类型名 </a:t>
            </a:r>
            <a:r>
              <a:rPr lang="en-US" altLang="zh-CN" sz="2400" b="1" dirty="0"/>
              <a:t>2   </a:t>
            </a:r>
            <a:r>
              <a:rPr lang="zh-CN" altLang="en-US" sz="2400" b="1" dirty="0"/>
              <a:t>成员名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. .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类型名 </a:t>
            </a:r>
            <a:r>
              <a:rPr lang="en-US" altLang="zh-CN" sz="2400" b="1" dirty="0"/>
              <a:t>n   </a:t>
            </a:r>
            <a:r>
              <a:rPr lang="zh-CN" altLang="en-US" sz="2400" b="1" dirty="0"/>
              <a:t>成员名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}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0C7DF85-8813-4399-A464-F023C5A1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853281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struct 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是结构体类型的标志，结构体名</a:t>
            </a: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student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是编程者自己选定的。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大括号所括起来的</a:t>
            </a: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5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条语句是结构体中</a:t>
            </a:r>
            <a:r>
              <a:rPr lang="en-US" altLang="zh-CN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5</a:t>
            </a: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个成员的定义。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结构体定义之后一定要跟一个“；”号。</a:t>
            </a:r>
          </a:p>
        </p:txBody>
      </p:sp>
    </p:spTree>
    <p:extLst>
      <p:ext uri="{BB962C8B-B14F-4D97-AF65-F5344CB8AC3E}">
        <p14:creationId xmlns:p14="http://schemas.microsoft.com/office/powerpoint/2010/main" val="30667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F58AA-EBC4-4B38-B4BF-2F8C2443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49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79253-AEDC-4AAB-BEA1-1560A1B8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19"/>
            <a:ext cx="9144000" cy="63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FF3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5D23B-5C51-42C1-BB7E-C2F2DCD0C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" y="848133"/>
            <a:ext cx="7933308" cy="5156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9F2E-037E-4038-A2F1-DD16F01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368646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BA2D26-EDFC-42E5-B8C6-D39D6B077BF6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1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9D4A104-E2B9-478F-B20D-E102BAEF9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88E37C1-DF0D-4F99-A46B-4B18BA68C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997450"/>
          </a:xfrm>
        </p:spPr>
        <p:txBody>
          <a:bodyPr/>
          <a:lstStyle/>
          <a:p>
            <a:r>
              <a:rPr lang="zh-CN" altLang="en-US" dirty="0"/>
              <a:t>定义类型不会分配内存空间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 b="1" dirty="0"/>
              <a:t>struct 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en-US" altLang="zh-CN" dirty="0"/>
              <a:t>      </a:t>
            </a:r>
            <a:r>
              <a:rPr lang="en-US" altLang="zh-CN" b="1" dirty="0"/>
              <a:t>//</a:t>
            </a:r>
            <a:r>
              <a:rPr lang="zh-CN" altLang="en-US" b="1" dirty="0"/>
              <a:t>此处为结构类型定义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b="1" dirty="0"/>
              <a:t>       </a:t>
            </a:r>
            <a:r>
              <a:rPr lang="en-US" altLang="zh-CN" sz="2000" b="1" dirty="0"/>
              <a:t>char  name[20];                        //</a:t>
            </a:r>
            <a:r>
              <a:rPr lang="zh-CN" altLang="en-US" sz="2000" b="1" dirty="0"/>
              <a:t>姓名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char sex;                                  //</a:t>
            </a:r>
            <a:r>
              <a:rPr lang="zh-CN" altLang="en-US" sz="2000" b="1" dirty="0"/>
              <a:t>性别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unsigned  long birthday;        //</a:t>
            </a:r>
            <a:r>
              <a:rPr lang="zh-CN" altLang="en-US" sz="2000" b="1" dirty="0"/>
              <a:t>生日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float height;                             //</a:t>
            </a:r>
            <a:r>
              <a:rPr lang="zh-CN" altLang="en-US" sz="2000" b="1" dirty="0"/>
              <a:t>身高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float weight;                             //</a:t>
            </a:r>
            <a:r>
              <a:rPr lang="zh-CN" altLang="en-US" sz="2000" b="1" dirty="0"/>
              <a:t>体重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};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结构变量</a:t>
            </a:r>
            <a:r>
              <a:rPr lang="en-US" altLang="zh-CN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b="1" dirty="0"/>
              <a:t>的定义，系统会为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b="1" dirty="0"/>
              <a:t>分配内存空间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5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F9F208B-A895-4A38-A4CA-D27458C1E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3375"/>
            <a:ext cx="7772400" cy="54625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变量</a:t>
            </a:r>
            <a:r>
              <a:rPr lang="en-US" altLang="zh-CN" dirty="0"/>
              <a:t>my</a:t>
            </a:r>
            <a:r>
              <a:rPr lang="zh-CN" altLang="en-US" dirty="0"/>
              <a:t>（</a:t>
            </a:r>
            <a:r>
              <a:rPr lang="en-US" altLang="zh-CN" dirty="0"/>
              <a:t>my</a:t>
            </a:r>
            <a:r>
              <a:rPr lang="zh-CN" altLang="en-US" dirty="0"/>
              <a:t>为变量的符号地址）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my.name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my.sex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my.birthday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my.height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my.weight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&amp; my ( </a:t>
            </a:r>
            <a:r>
              <a:rPr lang="zh-CN" altLang="en-US" dirty="0"/>
              <a:t>变量的内存地址）</a:t>
            </a:r>
          </a:p>
        </p:txBody>
      </p:sp>
      <p:grpSp>
        <p:nvGrpSpPr>
          <p:cNvPr id="36873" name="Group 9">
            <a:extLst>
              <a:ext uri="{FF2B5EF4-FFF2-40B4-BE49-F238E27FC236}">
                <a16:creationId xmlns:a16="http://schemas.microsoft.com/office/drawing/2014/main" id="{37DAA6A4-0D3D-46B9-ACEA-872EE9CD783A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700213"/>
            <a:ext cx="4464050" cy="3097212"/>
            <a:chOff x="884" y="1071"/>
            <a:chExt cx="2812" cy="1951"/>
          </a:xfrm>
        </p:grpSpPr>
        <p:sp>
          <p:nvSpPr>
            <p:cNvPr id="36867" name="Rectangle 3">
              <a:extLst>
                <a:ext uri="{FF2B5EF4-FFF2-40B4-BE49-F238E27FC236}">
                  <a16:creationId xmlns:a16="http://schemas.microsoft.com/office/drawing/2014/main" id="{8FE477E8-6061-426B-9CE5-EFA4DD69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71"/>
              <a:ext cx="2812" cy="1951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513408C9-8628-478A-85F8-674C274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96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7CE68001-0F42-4CAE-9BAC-B901D029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F0CF9642-33D0-4E46-B7C2-49A797D2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8"/>
              <a:ext cx="2400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1" name="Rectangle 7">
              <a:extLst>
                <a:ext uri="{FF2B5EF4-FFF2-40B4-BE49-F238E27FC236}">
                  <a16:creationId xmlns:a16="http://schemas.microsoft.com/office/drawing/2014/main" id="{EACB11E0-6A94-4DD7-A651-7039FBA1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04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406B8C84-B0CE-4B73-938F-4D7401C5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40"/>
              <a:ext cx="240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488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8D00BCC-08FA-4B11-9261-21905F5A0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点操作符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62A0C2-7213-4FF0-874A-FEA372C2C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r>
              <a:rPr lang="en-US" altLang="zh-CN" dirty="0"/>
              <a:t>”</a:t>
            </a:r>
            <a:r>
              <a:rPr lang="zh-CN" altLang="en-US" dirty="0"/>
              <a:t>：用于对结构体变量的成员的引用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如：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 my.name ;</a:t>
            </a:r>
          </a:p>
          <a:p>
            <a:r>
              <a:rPr lang="zh-CN" altLang="en-US" dirty="0"/>
              <a:t>读作 “输出结构体 </a:t>
            </a:r>
            <a:r>
              <a:rPr lang="en-US" altLang="zh-CN" dirty="0"/>
              <a:t>my </a:t>
            </a:r>
            <a:r>
              <a:rPr lang="zh-CN" altLang="en-US" dirty="0"/>
              <a:t>的 </a:t>
            </a:r>
            <a:r>
              <a:rPr lang="en-US" altLang="zh-CN" dirty="0"/>
              <a:t>name </a:t>
            </a:r>
            <a:r>
              <a:rPr lang="zh-CN" altLang="en-US" dirty="0"/>
              <a:t>成员”</a:t>
            </a:r>
          </a:p>
          <a:p>
            <a:r>
              <a:rPr lang="zh-CN" altLang="en-US" dirty="0"/>
              <a:t>这里  “ </a:t>
            </a:r>
            <a:r>
              <a:rPr lang="en-US" altLang="zh-CN" dirty="0"/>
              <a:t>. ” </a:t>
            </a:r>
            <a:r>
              <a:rPr lang="zh-CN" altLang="en-US" dirty="0"/>
              <a:t>读作 “的”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96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45C801A-3E3C-42EE-834C-94D77F7E5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结构体变量的初始化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0F6D969-713B-4DCC-94E8-132412A6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方法一：</a:t>
            </a:r>
            <a:r>
              <a:rPr lang="zh-CN" altLang="en-US" dirty="0"/>
              <a:t>定义和初始化同时完成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1327612E-D4B9-4C98-92C0-E38111CE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24175"/>
            <a:ext cx="82089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name[10];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unsigned  long  birthday;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</a:t>
            </a:r>
            <a:r>
              <a:rPr lang="en-US" altLang="zh-CN" sz="32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placeofbirth</a:t>
            </a: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[20];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32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</a:t>
            </a:r>
            <a:r>
              <a:rPr lang="en-US" altLang="zh-CN" sz="32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“Li </a:t>
            </a:r>
            <a:r>
              <a:rPr lang="en-US" altLang="zh-CN" sz="3200" dirty="0" err="1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ming</a:t>
            </a:r>
            <a:r>
              <a:rPr lang="en-US" altLang="zh-CN" sz="32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”, 19821209, “Beijing”};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E305AE3-507B-4C27-9B6D-289C8513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45810"/>
            <a:ext cx="4103687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person</a:t>
            </a:r>
            <a:r>
              <a:rPr lang="en-US" altLang="zh-CN" sz="2000" dirty="0">
                <a:solidFill>
                  <a:srgbClr val="0099FF"/>
                </a:solidFill>
              </a:rPr>
              <a:t>  </a:t>
            </a:r>
            <a:r>
              <a:rPr lang="zh-CN" altLang="en-US" sz="2000" dirty="0"/>
              <a:t>是结构体类型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2000" dirty="0"/>
              <a:t>  </a:t>
            </a:r>
            <a:r>
              <a:rPr lang="zh-CN" altLang="en-US" sz="2000" dirty="0"/>
              <a:t>是结构体变量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per.name = “Liming”;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per.birthday</a:t>
            </a:r>
            <a:r>
              <a:rPr lang="en-US" altLang="zh-CN" sz="2000" dirty="0"/>
              <a:t> = 19821209;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per.placeofbirth</a:t>
            </a:r>
            <a:r>
              <a:rPr lang="en-US" altLang="zh-CN" sz="2000" dirty="0"/>
              <a:t> = “Beijing”;</a:t>
            </a:r>
          </a:p>
        </p:txBody>
      </p:sp>
    </p:spTree>
    <p:extLst>
      <p:ext uri="{BB962C8B-B14F-4D97-AF65-F5344CB8AC3E}">
        <p14:creationId xmlns:p14="http://schemas.microsoft.com/office/powerpoint/2010/main" val="25495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71BD611-6D6E-4122-8687-8D88A756C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32283E6-A76C-4C8A-B50B-66FB5A00F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r>
              <a:rPr lang="zh-CN" alt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方法二</a:t>
            </a:r>
            <a:r>
              <a:rPr lang="zh-CN" altLang="en-US" dirty="0"/>
              <a:t>：分开完成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F9ED38B-5C96-491B-9F76-77D39C28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80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 </a:t>
            </a: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name[10];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unsigned  long  birthday;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</a:t>
            </a:r>
            <a:r>
              <a:rPr lang="en-US" altLang="zh-CN" sz="2800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piaceofbirth</a:t>
            </a: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[20];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person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2800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{“Li </a:t>
            </a:r>
            <a:r>
              <a:rPr lang="en-US" altLang="zh-CN" sz="2800" dirty="0" err="1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ming</a:t>
            </a:r>
            <a:r>
              <a:rPr lang="en-US" altLang="zh-CN" sz="28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”, 19821209, “Beijing”};</a:t>
            </a:r>
          </a:p>
        </p:txBody>
      </p:sp>
    </p:spTree>
    <p:extLst>
      <p:ext uri="{BB962C8B-B14F-4D97-AF65-F5344CB8AC3E}">
        <p14:creationId xmlns:p14="http://schemas.microsoft.com/office/powerpoint/2010/main" val="9414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34B94F-B594-4CF2-AD5D-E87C738E0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结构数组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78FD8AF-0DAF-482A-B578-5301992FC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结构也可以构成数组，即每个数组元素是一个结构；</a:t>
            </a:r>
          </a:p>
          <a:p>
            <a:r>
              <a:rPr lang="zh-CN" altLang="en-US"/>
              <a:t>当然，要求这一类数组的全部元素都应该是同一类结构；</a:t>
            </a:r>
          </a:p>
          <a:p>
            <a:r>
              <a:rPr lang="zh-CN" altLang="en-US"/>
              <a:t>例如：同宿舍</a:t>
            </a:r>
            <a:r>
              <a:rPr lang="en-US" altLang="zh-CN"/>
              <a:t>4</a:t>
            </a:r>
            <a:r>
              <a:rPr lang="zh-CN" altLang="en-US"/>
              <a:t>名同学的数据，构成一个有</a:t>
            </a:r>
            <a:r>
              <a:rPr lang="en-US" altLang="zh-CN"/>
              <a:t>4</a:t>
            </a:r>
            <a:r>
              <a:rPr lang="zh-CN" altLang="en-US"/>
              <a:t>个元素的结构数组。</a:t>
            </a:r>
          </a:p>
        </p:txBody>
      </p:sp>
    </p:spTree>
    <p:extLst>
      <p:ext uri="{BB962C8B-B14F-4D97-AF65-F5344CB8AC3E}">
        <p14:creationId xmlns:p14="http://schemas.microsoft.com/office/powerpoint/2010/main" val="40877231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>
            <a:extLst>
              <a:ext uri="{FF2B5EF4-FFF2-40B4-BE49-F238E27FC236}">
                <a16:creationId xmlns:a16="http://schemas.microsoft.com/office/drawing/2014/main" id="{E53BCE10-E7C4-49E3-9608-9476B32B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19175"/>
            <a:ext cx="80073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student  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Room [ 4 ]</a:t>
            </a:r>
            <a:r>
              <a:rPr lang="en-US" altLang="zh-CN" dirty="0">
                <a:solidFill>
                  <a:srgbClr val="0099FF"/>
                </a:solidFill>
              </a:rPr>
              <a:t> </a:t>
            </a:r>
            <a:r>
              <a:rPr lang="en-US" altLang="zh-CN" dirty="0"/>
              <a:t>=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{“Li </a:t>
            </a:r>
            <a:r>
              <a:rPr lang="en-US" altLang="zh-CN" dirty="0" err="1"/>
              <a:t>li</a:t>
            </a:r>
            <a:r>
              <a:rPr lang="en-US" altLang="zh-CN" dirty="0"/>
              <a:t>”, ‘M’, 19840318, 1.82, 65.0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{“Mi </a:t>
            </a:r>
            <a:r>
              <a:rPr lang="en-US" altLang="zh-CN" dirty="0" err="1"/>
              <a:t>mi</a:t>
            </a:r>
            <a:r>
              <a:rPr lang="en-US" altLang="zh-CN" dirty="0"/>
              <a:t>”, ‘M’, 19830918, 1.75, 58.0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{“He lei”, ‘M’, 19841209, 1.83, 67.1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{“Ge li”, ‘M’, 19840101, 1.70, 59.0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1448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2269C-054E-4CD6-BD5E-7DAA881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57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D72B3-63EB-4B01-A0C3-AF57D6EF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2" y="1179544"/>
            <a:ext cx="8748464" cy="43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93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C6D260-6DFF-4BE0-93BE-2AD2634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58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5E617-5CF8-4D27-A857-E955B74A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" y="836712"/>
            <a:ext cx="8411909" cy="43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7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31649-C1CB-4359-9FC4-4A3E3A61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59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96BE9-277C-4A3D-86CE-ABE877A2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7562053" cy="62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1719DFF7-4AA7-491F-AA70-B93F89E1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4A2464EE-FE71-4A3E-A89B-B0192B35B711}" type="slidenum">
              <a:rPr kumimoji="0" lang="zh-CN" altLang="en-US" sz="1200">
                <a:latin typeface="Arial" panose="020B0604020202020204" pitchFamily="34" charset="0"/>
              </a:rPr>
              <a:pPr/>
              <a:t>6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1BC3E73C-C9CC-4232-AFBE-44969BDAE7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333360AF-16A1-4CD6-B0C5-6F04C52AC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/>
              <a:t>一组类型相同的数据（变量）</a:t>
            </a:r>
          </a:p>
          <a:p>
            <a:pPr eaLnBrk="1" hangingPunct="1"/>
            <a:r>
              <a:rPr kumimoji="0" lang="zh-CN" altLang="en-US"/>
              <a:t>方便对一组数据进行命名和访问</a:t>
            </a:r>
          </a:p>
          <a:p>
            <a:pPr lvl="1" eaLnBrk="1" hangingPunct="1"/>
            <a:r>
              <a:rPr kumimoji="0" lang="zh-CN" altLang="en-US"/>
              <a:t>数组名</a:t>
            </a:r>
            <a:r>
              <a:rPr kumimoji="0" lang="en-US" altLang="zh-CN"/>
              <a:t>+</a:t>
            </a:r>
            <a:r>
              <a:rPr kumimoji="0" lang="zh-CN" altLang="en-US"/>
              <a:t>下标 唯一确定数组中的一个元素</a:t>
            </a:r>
          </a:p>
          <a:p>
            <a:pPr lvl="1" eaLnBrk="1" hangingPunct="1"/>
            <a:r>
              <a:rPr kumimoji="0" lang="zh-CN" altLang="en-US"/>
              <a:t>通过数组名</a:t>
            </a:r>
            <a:r>
              <a:rPr kumimoji="0" lang="en-US" altLang="zh-CN"/>
              <a:t>+</a:t>
            </a:r>
            <a:r>
              <a:rPr kumimoji="0" lang="zh-CN" altLang="en-US"/>
              <a:t>下标可以访问数组中的任意元素</a:t>
            </a:r>
          </a:p>
          <a:p>
            <a:pPr eaLnBrk="1" hangingPunct="1"/>
            <a:r>
              <a:rPr kumimoji="0" lang="zh-CN" altLang="en-US"/>
              <a:t>应用：</a:t>
            </a:r>
          </a:p>
          <a:p>
            <a:pPr lvl="1" eaLnBrk="1" hangingPunct="1"/>
            <a:r>
              <a:rPr kumimoji="0" lang="zh-CN" altLang="en-US"/>
              <a:t>对一组数求最值、平均值</a:t>
            </a:r>
          </a:p>
          <a:p>
            <a:pPr lvl="1" eaLnBrk="1" hangingPunct="1"/>
            <a:r>
              <a:rPr kumimoji="0" lang="zh-CN" altLang="en-US"/>
              <a:t>对一组数据排序</a:t>
            </a:r>
          </a:p>
          <a:p>
            <a:pPr lvl="1" eaLnBrk="1" hangingPunct="1"/>
            <a:r>
              <a:rPr kumimoji="0" lang="en-US" altLang="zh-CN">
                <a:latin typeface="Arial" panose="020B0604020202020204" pitchFamily="34" charset="0"/>
              </a:rPr>
              <a:t>……</a:t>
            </a:r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848297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859A977C-3B5C-4602-8540-30F7BA840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6600">
                <a:cs typeface="+mj-cs"/>
              </a:rPr>
              <a:t>递		推</a:t>
            </a:r>
          </a:p>
        </p:txBody>
      </p:sp>
    </p:spTree>
    <p:extLst>
      <p:ext uri="{BB962C8B-B14F-4D97-AF65-F5344CB8AC3E}">
        <p14:creationId xmlns:p14="http://schemas.microsoft.com/office/powerpoint/2010/main" val="3876149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2A81C5A1-4679-4339-BEDA-394E2961BD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cs typeface="+mj-cs"/>
              </a:rPr>
              <a:t>递	推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4FF93679-E638-4626-AA47-EB5DE2C81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递推是计算机数值计算中的一个重要算法，可以将复杂的运算化为若干重复的简单运算，充分发挥计算机长于重复处理的特点。</a:t>
            </a:r>
          </a:p>
        </p:txBody>
      </p:sp>
    </p:spTree>
    <p:extLst>
      <p:ext uri="{BB962C8B-B14F-4D97-AF65-F5344CB8AC3E}">
        <p14:creationId xmlns:p14="http://schemas.microsoft.com/office/powerpoint/2010/main" val="439319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A149BE2-7261-445F-9A95-A7E824D6A6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程序举例：捕鱼</a:t>
            </a:r>
            <a:endParaRPr lang="en-US" altLang="zh-CN" dirty="0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D102A74A-67CD-496C-A61A-C07D5102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00"/>
              <a:t>A</a:t>
            </a:r>
            <a:r>
              <a:rPr lang="zh-CN" altLang="en-US" sz="3000"/>
              <a:t>、</a:t>
            </a:r>
            <a:r>
              <a:rPr lang="en-US" altLang="zh-CN" sz="3000"/>
              <a:t>B</a:t>
            </a:r>
            <a:r>
              <a:rPr lang="zh-CN" altLang="en-US" sz="3000"/>
              <a:t>、</a:t>
            </a:r>
            <a:r>
              <a:rPr lang="en-US" altLang="zh-CN" sz="3000"/>
              <a:t>C</a:t>
            </a:r>
            <a:r>
              <a:rPr lang="zh-CN" altLang="en-US" sz="3000"/>
              <a:t>、</a:t>
            </a:r>
            <a:r>
              <a:rPr lang="en-US" altLang="zh-CN" sz="3000"/>
              <a:t>D</a:t>
            </a:r>
            <a:r>
              <a:rPr lang="zh-CN" altLang="en-US" sz="3000"/>
              <a:t>、</a:t>
            </a:r>
            <a:r>
              <a:rPr lang="en-US" altLang="zh-CN" sz="3000"/>
              <a:t>E </a:t>
            </a:r>
            <a:r>
              <a:rPr lang="zh-CN" altLang="en-US" sz="3000"/>
              <a:t>五人合伙夜间捕鱼，凌晨时都疲惫不堪，各自在河边的树丛中找地方睡着了。日上三竿，</a:t>
            </a:r>
            <a:r>
              <a:rPr lang="en-US" altLang="zh-CN" sz="3000"/>
              <a:t>A</a:t>
            </a:r>
            <a:r>
              <a:rPr lang="zh-CN" altLang="en-US" sz="3000"/>
              <a:t>第一个醒来，他将鱼平分作五份，把多余的一条扔回湖中，拿自己的一份回家去了。</a:t>
            </a:r>
            <a:r>
              <a:rPr lang="en-US" altLang="zh-CN" sz="3000"/>
              <a:t>B</a:t>
            </a:r>
            <a:r>
              <a:rPr lang="zh-CN" altLang="en-US" sz="3000"/>
              <a:t>第二个醒来，也将鱼平分为五份，扔掉多余的一条，只拿走自己的一份。接着  </a:t>
            </a:r>
            <a:r>
              <a:rPr lang="en-US" altLang="zh-CN" sz="3000"/>
              <a:t>C</a:t>
            </a:r>
            <a:r>
              <a:rPr lang="zh-CN" altLang="en-US" sz="3000"/>
              <a:t>、</a:t>
            </a:r>
            <a:r>
              <a:rPr lang="en-US" altLang="zh-CN" sz="3000"/>
              <a:t>D</a:t>
            </a:r>
            <a:r>
              <a:rPr lang="zh-CN" altLang="en-US" sz="3000"/>
              <a:t>、</a:t>
            </a:r>
            <a:r>
              <a:rPr lang="en-US" altLang="zh-CN" sz="3000"/>
              <a:t>E    </a:t>
            </a:r>
            <a:r>
              <a:rPr lang="zh-CN" altLang="en-US" sz="3000"/>
              <a:t>依次醒来，也都按同样的办法分鱼。问五人至少合伙捕到多少条鱼？每个人醒来后看到的鱼数是多少条？</a:t>
            </a:r>
          </a:p>
        </p:txBody>
      </p:sp>
    </p:spTree>
    <p:extLst>
      <p:ext uri="{BB962C8B-B14F-4D97-AF65-F5344CB8AC3E}">
        <p14:creationId xmlns:p14="http://schemas.microsoft.com/office/powerpoint/2010/main" val="1841193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E44C2164-63D1-4BA5-92FD-F8C5E1BBDB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8972FCFD-14C7-4506-8380-7C4A0E7F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假定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 </a:t>
            </a:r>
            <a:r>
              <a:rPr lang="zh-CN" altLang="en-US"/>
              <a:t>五人的编号分别为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，整数数组 </a:t>
            </a:r>
            <a:r>
              <a:rPr lang="en-US" altLang="zh-CN"/>
              <a:t>fish[k] </a:t>
            </a:r>
            <a:r>
              <a:rPr lang="zh-CN" altLang="en-US"/>
              <a:t>表示第 </a:t>
            </a:r>
            <a:r>
              <a:rPr lang="en-US" altLang="zh-CN"/>
              <a:t>k </a:t>
            </a:r>
            <a:r>
              <a:rPr lang="zh-CN" altLang="en-US"/>
              <a:t>个人所看到的鱼数。</a:t>
            </a:r>
            <a:r>
              <a:rPr lang="en-US" altLang="zh-CN"/>
              <a:t>fish[1] 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所看到的鱼数，</a:t>
            </a:r>
            <a:r>
              <a:rPr lang="en-US" altLang="zh-CN"/>
              <a:t>fish[2] </a:t>
            </a:r>
            <a:r>
              <a:rPr lang="zh-CN" altLang="en-US"/>
              <a:t>表示 </a:t>
            </a:r>
            <a:r>
              <a:rPr lang="en-US" altLang="zh-CN"/>
              <a:t>B </a:t>
            </a:r>
            <a:r>
              <a:rPr lang="zh-CN" altLang="en-US"/>
              <a:t>所看到的鱼数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fish[1]  A</a:t>
            </a:r>
            <a:r>
              <a:rPr lang="zh-CN" altLang="en-US"/>
              <a:t>所看到的鱼数，合伙捕到鱼的总数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fish[2]=(fish[1]-1)*4/5   B</a:t>
            </a:r>
            <a:r>
              <a:rPr lang="zh-CN" altLang="en-US"/>
              <a:t>所看到的鱼数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fish[3]=(fish[2]-1)*4/5   C</a:t>
            </a:r>
            <a:r>
              <a:rPr lang="zh-CN" altLang="en-US"/>
              <a:t>所看到的鱼数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fish[4]=(fish[3]-1)*4/5    D</a:t>
            </a:r>
            <a:r>
              <a:rPr lang="zh-CN" altLang="en-US"/>
              <a:t>所看到的鱼数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fish[5]=(fish[4]-1)*4/5    E</a:t>
            </a:r>
            <a:r>
              <a:rPr lang="zh-CN" altLang="en-US"/>
              <a:t>所看到的鱼数</a:t>
            </a:r>
          </a:p>
        </p:txBody>
      </p:sp>
    </p:spTree>
    <p:extLst>
      <p:ext uri="{BB962C8B-B14F-4D97-AF65-F5344CB8AC3E}">
        <p14:creationId xmlns:p14="http://schemas.microsoft.com/office/powerpoint/2010/main" val="447086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4197A85-B6DA-4292-89B6-3B70569996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j-cs"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28BCB7C9-763B-43D3-90B4-8D7ECF1C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781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写成一般式</a:t>
            </a:r>
            <a:br>
              <a:rPr lang="zh-CN" altLang="en-US" sz="2800" dirty="0"/>
            </a:br>
            <a:r>
              <a:rPr lang="en-US" altLang="zh-CN" sz="2800" dirty="0">
                <a:solidFill>
                  <a:srgbClr val="0099FF"/>
                </a:solidFill>
              </a:rPr>
              <a:t>fish [ </a:t>
            </a:r>
            <a:r>
              <a:rPr lang="en-US" altLang="zh-CN" sz="2800" dirty="0" err="1">
                <a:solidFill>
                  <a:srgbClr val="0099FF"/>
                </a:solidFill>
              </a:rPr>
              <a:t>i</a:t>
            </a:r>
            <a:r>
              <a:rPr lang="en-US" altLang="zh-CN" sz="2800" dirty="0">
                <a:solidFill>
                  <a:srgbClr val="0099FF"/>
                </a:solidFill>
              </a:rPr>
              <a:t> ] = ( fish [ </a:t>
            </a:r>
            <a:r>
              <a:rPr lang="en-US" altLang="zh-CN" sz="2800" dirty="0" err="1">
                <a:solidFill>
                  <a:srgbClr val="0099FF"/>
                </a:solidFill>
              </a:rPr>
              <a:t>i</a:t>
            </a:r>
            <a:r>
              <a:rPr lang="en-US" altLang="zh-CN" sz="2800" dirty="0">
                <a:solidFill>
                  <a:srgbClr val="0099FF"/>
                </a:solidFill>
              </a:rPr>
              <a:t> - 1 ] </a:t>
            </a:r>
            <a:r>
              <a:rPr lang="en-US" altLang="zh-CN" sz="2800" dirty="0">
                <a:solidFill>
                  <a:srgbClr val="0099FF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800" dirty="0">
                <a:solidFill>
                  <a:srgbClr val="0099FF"/>
                </a:solidFill>
              </a:rPr>
              <a:t> 1 ) * 4 / 5</a:t>
            </a:r>
            <a:br>
              <a:rPr lang="en-US" altLang="zh-CN" sz="2800" dirty="0">
                <a:solidFill>
                  <a:srgbClr val="0099FF"/>
                </a:solidFill>
              </a:rPr>
            </a:br>
            <a:r>
              <a:rPr lang="en-US" altLang="zh-CN" sz="2800" dirty="0"/>
              <a:t>	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2, 3, 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,5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这个公式可用于知 </a:t>
            </a:r>
            <a:r>
              <a:rPr lang="en-US" altLang="zh-CN" sz="2800" dirty="0"/>
              <a:t>A </a:t>
            </a:r>
            <a:r>
              <a:rPr lang="zh-CN" altLang="en-US" sz="2800" dirty="0"/>
              <a:t>看到的鱼数去推算 </a:t>
            </a:r>
            <a:r>
              <a:rPr lang="en-US" altLang="zh-CN" sz="2800" dirty="0"/>
              <a:t>B </a:t>
            </a:r>
            <a:r>
              <a:rPr lang="zh-CN" altLang="en-US" sz="2800" dirty="0"/>
              <a:t>看到的，再推算 </a:t>
            </a:r>
            <a:r>
              <a:rPr lang="en-US" altLang="zh-CN" sz="2800" dirty="0"/>
              <a:t>C </a:t>
            </a:r>
            <a:r>
              <a:rPr lang="zh-CN" altLang="en-US" sz="2800" dirty="0"/>
              <a:t>看到的，</a:t>
            </a:r>
            <a:r>
              <a:rPr lang="en-US" altLang="zh-CN" sz="2800" dirty="0">
                <a:latin typeface="Arial" panose="020B0604020202020204" pitchFamily="34" charset="0"/>
              </a:rPr>
              <a:t>……</a:t>
            </a:r>
            <a:r>
              <a:rPr lang="en-US" altLang="zh-CN" sz="2800" dirty="0"/>
              <a:t>.</a:t>
            </a:r>
            <a:r>
              <a:rPr lang="zh-CN" altLang="en-US" sz="2800" dirty="0"/>
              <a:t>。现在要求的是 </a:t>
            </a:r>
            <a:r>
              <a:rPr lang="en-US" altLang="zh-CN" sz="2800" dirty="0"/>
              <a:t>A </a:t>
            </a:r>
            <a:r>
              <a:rPr lang="zh-CN" altLang="en-US" sz="2800" dirty="0"/>
              <a:t>看到的，能否倒过来，先知 </a:t>
            </a:r>
            <a:r>
              <a:rPr lang="en-US" altLang="zh-CN" sz="2800" dirty="0"/>
              <a:t>E </a:t>
            </a:r>
            <a:r>
              <a:rPr lang="zh-CN" altLang="en-US" sz="2800" dirty="0"/>
              <a:t>看到的再反推 </a:t>
            </a:r>
            <a:r>
              <a:rPr lang="en-US" altLang="zh-CN" sz="2800" dirty="0"/>
              <a:t>D </a:t>
            </a:r>
            <a:r>
              <a:rPr lang="zh-CN" altLang="en-US" sz="2800" dirty="0"/>
              <a:t>看到的，</a:t>
            </a:r>
            <a:r>
              <a:rPr lang="en-US" altLang="zh-CN" sz="2800" dirty="0">
                <a:latin typeface="Arial" panose="020B0604020202020204" pitchFamily="34" charset="0"/>
              </a:rPr>
              <a:t>……</a:t>
            </a:r>
            <a:r>
              <a:rPr lang="zh-CN" altLang="en-US" sz="2800" dirty="0"/>
              <a:t>，直到</a:t>
            </a:r>
            <a:r>
              <a:rPr lang="en-US" altLang="zh-CN" sz="2800" dirty="0"/>
              <a:t>A</a:t>
            </a:r>
            <a:r>
              <a:rPr lang="zh-CN" altLang="en-US" sz="2800" dirty="0"/>
              <a:t>看到的。为此将上式改写为：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en-US" altLang="zh-CN" sz="2800" dirty="0">
                <a:solidFill>
                  <a:srgbClr val="0099FF"/>
                </a:solidFill>
              </a:rPr>
              <a:t>fish[ i-1 ] = fish[ </a:t>
            </a:r>
            <a:r>
              <a:rPr lang="en-US" altLang="zh-CN" sz="2800" dirty="0" err="1">
                <a:solidFill>
                  <a:srgbClr val="0099FF"/>
                </a:solidFill>
              </a:rPr>
              <a:t>i</a:t>
            </a:r>
            <a:r>
              <a:rPr lang="en-US" altLang="zh-CN" sz="2800" dirty="0">
                <a:solidFill>
                  <a:srgbClr val="0099FF"/>
                </a:solidFill>
              </a:rPr>
              <a:t> ] * 5 / 4 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		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5, 4,</a:t>
            </a:r>
            <a:r>
              <a:rPr lang="en-US" altLang="zh-CN" sz="2800" dirty="0">
                <a:latin typeface="Arial" panose="020B0604020202020204" pitchFamily="34" charset="0"/>
              </a:rPr>
              <a:t>…</a:t>
            </a:r>
            <a:r>
              <a:rPr lang="en-US" altLang="zh-CN" sz="2800" dirty="0"/>
              <a:t>,2</a:t>
            </a:r>
          </a:p>
        </p:txBody>
      </p:sp>
    </p:spTree>
    <p:extLst>
      <p:ext uri="{BB962C8B-B14F-4D97-AF65-F5344CB8AC3E}">
        <p14:creationId xmlns:p14="http://schemas.microsoft.com/office/powerpoint/2010/main" val="1599549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E48B7C4B-EEED-41C2-84E5-469FF7BDC6F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分析上述公式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6E3D66E-62A3-495F-A4CD-3A256D64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852988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当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5 </a:t>
            </a:r>
            <a:r>
              <a:rPr lang="zh-CN" altLang="en-US" sz="2800" dirty="0"/>
              <a:t>时，</a:t>
            </a:r>
            <a:r>
              <a:rPr lang="en-US" altLang="zh-CN" sz="2800" dirty="0"/>
              <a:t>fish[ 5 ] </a:t>
            </a:r>
            <a:r>
              <a:rPr lang="zh-CN" altLang="en-US" sz="2800" dirty="0"/>
              <a:t>表示 </a:t>
            </a:r>
            <a:r>
              <a:rPr lang="en-US" altLang="zh-CN" sz="2800" dirty="0"/>
              <a:t>E </a:t>
            </a:r>
            <a:r>
              <a:rPr lang="zh-CN" altLang="en-US" sz="2800" dirty="0"/>
              <a:t>醒来所看到的鱼数，该数应满足被５整除后余１，即：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		</a:t>
            </a:r>
            <a:r>
              <a:rPr lang="en-US" altLang="zh-CN" sz="2800" dirty="0">
                <a:solidFill>
                  <a:srgbClr val="0099FF"/>
                </a:solidFill>
              </a:rPr>
              <a:t>fish[ 5 ] % 5  ==  1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800" dirty="0"/>
              <a:t>当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5 </a:t>
            </a:r>
            <a:r>
              <a:rPr lang="zh-CN" altLang="en-US" sz="2800" dirty="0"/>
              <a:t>时，</a:t>
            </a:r>
            <a:r>
              <a:rPr lang="en-US" altLang="zh-CN" sz="2800" dirty="0"/>
              <a:t>fish[ i-1 ] </a:t>
            </a:r>
            <a:r>
              <a:rPr lang="zh-CN" altLang="en-US" sz="2800" dirty="0"/>
              <a:t>表示 </a:t>
            </a:r>
            <a:r>
              <a:rPr lang="en-US" altLang="zh-CN" sz="2800" dirty="0"/>
              <a:t>D </a:t>
            </a:r>
            <a:r>
              <a:rPr lang="zh-CN" altLang="en-US" sz="2800" dirty="0"/>
              <a:t>醒来所看到的鱼数，这个数既要满足：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0099FF"/>
                </a:solidFill>
              </a:rPr>
              <a:t>fish[ 4 ] = fish[ 5 ] * 5 / 4 + 1 </a:t>
            </a:r>
            <a:r>
              <a:rPr lang="en-US" altLang="zh-CN" sz="2400" dirty="0"/>
              <a:t>	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又要满足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0099FF"/>
                </a:solidFill>
              </a:rPr>
              <a:t>fish[ 4 ] % 5 == 1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显然，</a:t>
            </a:r>
            <a:r>
              <a:rPr lang="en-US" altLang="zh-CN" sz="2800" dirty="0">
                <a:solidFill>
                  <a:srgbClr val="0099FF"/>
                </a:solidFill>
              </a:rPr>
              <a:t>fish[ 4 ] </a:t>
            </a:r>
            <a:r>
              <a:rPr lang="zh-CN" altLang="en-US" sz="2800" dirty="0"/>
              <a:t>不能不是整数，这个结论同样可以用至 </a:t>
            </a:r>
            <a:r>
              <a:rPr lang="en-US" altLang="zh-CN" sz="2800" dirty="0">
                <a:solidFill>
                  <a:srgbClr val="0099FF"/>
                </a:solidFill>
              </a:rPr>
              <a:t>fish[ 3 ], fish[ 2 ] </a:t>
            </a:r>
            <a:r>
              <a:rPr lang="zh-CN" altLang="en-US" sz="2800" dirty="0"/>
              <a:t>和 </a:t>
            </a:r>
            <a:r>
              <a:rPr lang="en-US" altLang="zh-CN" sz="2800" dirty="0">
                <a:solidFill>
                  <a:srgbClr val="0099FF"/>
                </a:solidFill>
              </a:rPr>
              <a:t>fish[ 1 ]</a:t>
            </a:r>
          </a:p>
        </p:txBody>
      </p:sp>
    </p:spTree>
    <p:extLst>
      <p:ext uri="{BB962C8B-B14F-4D97-AF65-F5344CB8AC3E}">
        <p14:creationId xmlns:p14="http://schemas.microsoft.com/office/powerpoint/2010/main" val="1646646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7DE0A808-9D21-44D5-81E7-95495E2366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j-cs"/>
            </a:endParaRP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13BD40E-06DC-4244-A205-E027E8AFC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按题意要求 </a:t>
            </a:r>
            <a:r>
              <a:rPr lang="en-US" altLang="zh-CN"/>
              <a:t>5 </a:t>
            </a:r>
            <a:r>
              <a:rPr lang="zh-CN" altLang="en-US"/>
              <a:t>人合伙捕到的最少鱼数，</a:t>
            </a:r>
            <a:r>
              <a:rPr lang="zh-CN" altLang="en-US">
                <a:solidFill>
                  <a:srgbClr val="FF3300"/>
                </a:solidFill>
              </a:rPr>
              <a:t>可以从小往大枚举</a:t>
            </a:r>
            <a:r>
              <a:rPr lang="zh-CN" altLang="en-US"/>
              <a:t>，可以先让 </a:t>
            </a:r>
            <a:r>
              <a:rPr lang="en-US" altLang="zh-CN"/>
              <a:t>E </a:t>
            </a:r>
            <a:r>
              <a:rPr lang="zh-CN" altLang="en-US"/>
              <a:t>所看到的鱼数最少为 </a:t>
            </a:r>
            <a:r>
              <a:rPr lang="en-US" altLang="zh-CN"/>
              <a:t>6 </a:t>
            </a:r>
            <a:r>
              <a:rPr lang="zh-CN" altLang="en-US"/>
              <a:t>条，即 </a:t>
            </a:r>
            <a:r>
              <a:rPr lang="en-US" altLang="zh-CN"/>
              <a:t>fish[ 5 ] </a:t>
            </a:r>
            <a:r>
              <a:rPr lang="zh-CN" altLang="en-US"/>
              <a:t>初始化为 </a:t>
            </a:r>
            <a:r>
              <a:rPr lang="en-US" altLang="zh-CN"/>
              <a:t>6 </a:t>
            </a:r>
            <a:r>
              <a:rPr lang="zh-CN" altLang="en-US"/>
              <a:t>来试，之后每次增加 </a:t>
            </a:r>
            <a:r>
              <a:rPr lang="en-US" altLang="zh-CN"/>
              <a:t>5 </a:t>
            </a:r>
            <a:r>
              <a:rPr lang="zh-CN" altLang="en-US"/>
              <a:t>再试，直至递推到 </a:t>
            </a:r>
            <a:r>
              <a:rPr lang="en-US" altLang="zh-CN"/>
              <a:t>fish[ 1 ] </a:t>
            </a:r>
            <a:r>
              <a:rPr lang="zh-CN" altLang="en-US"/>
              <a:t>得整数且除以 </a:t>
            </a:r>
            <a:r>
              <a:rPr lang="en-US" altLang="zh-CN"/>
              <a:t>5 </a:t>
            </a:r>
            <a:r>
              <a:rPr lang="zh-CN" altLang="en-US"/>
              <a:t>之后的余数为 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/>
              <a:t>	根据上述思路，我们可以构思如下的程序框图：</a:t>
            </a:r>
          </a:p>
        </p:txBody>
      </p:sp>
    </p:spTree>
    <p:extLst>
      <p:ext uri="{BB962C8B-B14F-4D97-AF65-F5344CB8AC3E}">
        <p14:creationId xmlns:p14="http://schemas.microsoft.com/office/powerpoint/2010/main" val="2401384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098339C8-4F39-44B2-B25A-D308D4A945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355850" y="5988050"/>
            <a:ext cx="6788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图</a:t>
            </a:r>
            <a:r>
              <a:rPr lang="en-US" altLang="zh-CN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 </a:t>
            </a:r>
            <a:r>
              <a:rPr lang="zh-CN" altLang="en-US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五人合伙捕鱼程序</a:t>
            </a:r>
            <a:r>
              <a:rPr lang="en-US" altLang="zh-CN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NS</a:t>
            </a:r>
            <a:r>
              <a:rPr lang="zh-CN" altLang="en-US" sz="4000" b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图</a:t>
            </a:r>
          </a:p>
        </p:txBody>
      </p:sp>
      <p:graphicFrame>
        <p:nvGraphicFramePr>
          <p:cNvPr id="101378" name="Object 3">
            <a:extLst>
              <a:ext uri="{FF2B5EF4-FFF2-40B4-BE49-F238E27FC236}">
                <a16:creationId xmlns:a16="http://schemas.microsoft.com/office/drawing/2014/main" id="{DA923BDC-DB19-4533-912D-DAE2D798B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33375"/>
          <a:ext cx="6551613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Picture" r:id="rId3" imgW="3614928" imgH="3038856" progId="Word.Picture.8">
                  <p:embed/>
                </p:oleObj>
              </mc:Choice>
              <mc:Fallback>
                <p:oleObj name="Picture" r:id="rId3" imgW="3614928" imgH="3038856" progId="Word.Picture.8">
                  <p:embed/>
                  <p:pic>
                    <p:nvPicPr>
                      <p:cNvPr id="101378" name="Object 3">
                        <a:extLst>
                          <a:ext uri="{FF2B5EF4-FFF2-40B4-BE49-F238E27FC236}">
                            <a16:creationId xmlns:a16="http://schemas.microsoft.com/office/drawing/2014/main" id="{DA923BDC-DB19-4533-912D-DAE2D798B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3375"/>
                        <a:ext cx="6551613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418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AB5DC66A-85DC-422C-B766-CF0243E4241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/>
              <a:t>说明：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1C39E9B-CEAA-4A3A-9DEC-E6DBEA030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880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/>
              <a:t>该图可分为三部分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是说明部分：包含定义数组 </a:t>
            </a:r>
            <a:r>
              <a:rPr lang="en-US" altLang="zh-CN" sz="2400" dirty="0"/>
              <a:t>fish[6]</a:t>
            </a:r>
            <a:r>
              <a:rPr lang="zh-CN" altLang="en-US" sz="2400" dirty="0"/>
              <a:t>，并初始化为 </a:t>
            </a:r>
            <a:r>
              <a:rPr lang="en-US" altLang="zh-CN" sz="2400" dirty="0"/>
              <a:t>1 </a:t>
            </a:r>
            <a:r>
              <a:rPr lang="zh-CN" altLang="en-US" sz="2400" dirty="0"/>
              <a:t>和定义循环控制变量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，并初始化为 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是 </a:t>
            </a:r>
            <a:r>
              <a:rPr lang="en-US" altLang="zh-CN" sz="2400" dirty="0"/>
              <a:t>do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.while </a:t>
            </a:r>
            <a:r>
              <a:rPr lang="zh-CN" altLang="en-US" sz="2400" dirty="0"/>
              <a:t>直到型循环，其循环体又含两块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是枚举过程中的 </a:t>
            </a:r>
            <a:r>
              <a:rPr lang="en-US" altLang="zh-CN" sz="2200" dirty="0"/>
              <a:t>fish[5] </a:t>
            </a:r>
            <a:r>
              <a:rPr lang="zh-CN" altLang="en-US" sz="2200" dirty="0"/>
              <a:t>的初值设置，一开始 </a:t>
            </a:r>
            <a:r>
              <a:rPr lang="en-US" altLang="zh-CN" sz="2200" dirty="0"/>
              <a:t>fish[5]=1+5; </a:t>
            </a:r>
            <a:r>
              <a:rPr lang="zh-CN" altLang="en-US" sz="2200" dirty="0"/>
              <a:t>以后每次增 </a:t>
            </a:r>
            <a:r>
              <a:rPr lang="en-US" altLang="zh-CN" sz="2200" dirty="0"/>
              <a:t>5</a:t>
            </a:r>
            <a:r>
              <a:rPr lang="zh-CN" altLang="en-US" sz="2200" dirty="0"/>
              <a:t>。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是一个 </a:t>
            </a:r>
            <a:r>
              <a:rPr lang="en-US" altLang="zh-CN" sz="2200" dirty="0"/>
              <a:t>for </a:t>
            </a:r>
            <a:r>
              <a:rPr lang="zh-CN" altLang="en-US" sz="2200" dirty="0"/>
              <a:t>循环，</a:t>
            </a:r>
            <a:r>
              <a:rPr lang="en-US" altLang="zh-CN" sz="2200" dirty="0" err="1"/>
              <a:t>i</a:t>
            </a:r>
            <a:r>
              <a:rPr lang="zh-CN" altLang="en-US" sz="2200" dirty="0"/>
              <a:t>的初值为 </a:t>
            </a:r>
            <a:r>
              <a:rPr lang="en-US" altLang="zh-CN" sz="2200" dirty="0"/>
              <a:t>4</a:t>
            </a:r>
            <a:r>
              <a:rPr lang="zh-CN" altLang="en-US" sz="2200" dirty="0"/>
              <a:t>，终值为 </a:t>
            </a:r>
            <a:r>
              <a:rPr lang="en-US" altLang="zh-CN" sz="2200" dirty="0"/>
              <a:t>1</a:t>
            </a:r>
            <a:r>
              <a:rPr lang="zh-CN" altLang="en-US" sz="2200" dirty="0"/>
              <a:t>，步长为 </a:t>
            </a:r>
            <a:r>
              <a:rPr lang="en-US" altLang="zh-CN" sz="2200" dirty="0"/>
              <a:t>-1</a:t>
            </a:r>
            <a:r>
              <a:rPr lang="zh-CN" altLang="en-US" sz="2200" dirty="0"/>
              <a:t>，该循环的循环体是一个分支语句，如果 </a:t>
            </a:r>
            <a:r>
              <a:rPr lang="en-US" altLang="zh-CN" sz="2200" dirty="0"/>
              <a:t>fish[i+1]</a:t>
            </a:r>
            <a:r>
              <a:rPr lang="zh-CN" altLang="en-US" sz="2200" dirty="0"/>
              <a:t>不能被 </a:t>
            </a:r>
            <a:r>
              <a:rPr lang="en-US" altLang="zh-CN" sz="2200" dirty="0"/>
              <a:t>4 </a:t>
            </a:r>
            <a:r>
              <a:rPr lang="zh-CN" altLang="en-US" sz="2200" dirty="0"/>
              <a:t>整除，则跳出 </a:t>
            </a:r>
            <a:r>
              <a:rPr lang="en-US" altLang="zh-CN" sz="2200" dirty="0"/>
              <a:t>for </a:t>
            </a:r>
            <a:r>
              <a:rPr lang="zh-CN" altLang="en-US" sz="2200" dirty="0"/>
              <a:t>循环（使用 </a:t>
            </a:r>
            <a:r>
              <a:rPr lang="en-US" altLang="zh-CN" sz="2200" dirty="0"/>
              <a:t>break </a:t>
            </a:r>
            <a:r>
              <a:rPr lang="zh-CN" altLang="en-US" sz="2200" dirty="0"/>
              <a:t>语句</a:t>
            </a:r>
            <a:r>
              <a:rPr lang="en-US" altLang="zh-CN" sz="2200" dirty="0"/>
              <a:t>;</a:t>
            </a:r>
            <a:r>
              <a:rPr lang="zh-CN" altLang="en-US" sz="2200" dirty="0"/>
              <a:t>）否则，从 </a:t>
            </a:r>
            <a:r>
              <a:rPr lang="en-US" altLang="zh-CN" sz="2200" dirty="0"/>
              <a:t>fish[i+1] </a:t>
            </a:r>
            <a:r>
              <a:rPr lang="zh-CN" altLang="en-US" sz="2200" dirty="0"/>
              <a:t>算出</a:t>
            </a:r>
            <a:r>
              <a:rPr lang="en-US" altLang="zh-CN" sz="2200" dirty="0"/>
              <a:t>fish[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。当由 </a:t>
            </a:r>
            <a:r>
              <a:rPr lang="en-US" altLang="zh-CN" sz="2200" dirty="0"/>
              <a:t>break </a:t>
            </a:r>
            <a:r>
              <a:rPr lang="zh-CN" altLang="en-US" sz="2200" dirty="0"/>
              <a:t>语句让程序退出循环时，意味着某人看到的鱼数不是整数，当然不是所求，必须令</a:t>
            </a:r>
            <a:r>
              <a:rPr lang="en-US" altLang="zh-CN" sz="2200" dirty="0"/>
              <a:t>fish[ 5 ] </a:t>
            </a:r>
            <a:r>
              <a:rPr lang="zh-CN" altLang="en-US" sz="2200" dirty="0"/>
              <a:t>加 </a:t>
            </a:r>
            <a:r>
              <a:rPr lang="en-US" altLang="zh-CN" sz="2200" dirty="0"/>
              <a:t>5 </a:t>
            </a:r>
            <a:r>
              <a:rPr lang="zh-CN" altLang="en-US" sz="2200" dirty="0"/>
              <a:t>后再试，即重新进入直到型循环  </a:t>
            </a:r>
            <a:r>
              <a:rPr lang="en-US" altLang="zh-CN" sz="2200" dirty="0"/>
              <a:t>do   while </a:t>
            </a:r>
            <a:r>
              <a:rPr lang="zh-CN" altLang="en-US" sz="2200" dirty="0"/>
              <a:t>的循环体。当着正常退出 </a:t>
            </a:r>
            <a:r>
              <a:rPr lang="en-US" altLang="zh-CN" sz="2200" dirty="0"/>
              <a:t>for </a:t>
            </a:r>
            <a:r>
              <a:rPr lang="zh-CN" altLang="en-US" sz="2200" dirty="0"/>
              <a:t>循环时，一定是控制变量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从初值 </a:t>
            </a:r>
            <a:r>
              <a:rPr lang="en-US" altLang="zh-CN" sz="2200" dirty="0"/>
              <a:t>4</a:t>
            </a:r>
            <a:r>
              <a:rPr lang="zh-CN" altLang="en-US" sz="2200" dirty="0"/>
              <a:t>，一步一步执行到终值 </a:t>
            </a:r>
            <a:r>
              <a:rPr lang="en-US" altLang="zh-CN" sz="2200" dirty="0"/>
              <a:t>1</a:t>
            </a:r>
            <a:r>
              <a:rPr lang="zh-CN" altLang="en-US" sz="2200" dirty="0"/>
              <a:t>，每一步的鱼数均为整数，最后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</a:t>
            </a:r>
            <a:r>
              <a:rPr lang="zh-CN" altLang="en-US" sz="2200" dirty="0"/>
              <a:t>，表示计算完毕，且也达到了退出直到型循环的条件。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 输出计算结果</a:t>
            </a:r>
          </a:p>
        </p:txBody>
      </p:sp>
    </p:spTree>
    <p:extLst>
      <p:ext uri="{BB962C8B-B14F-4D97-AF65-F5344CB8AC3E}">
        <p14:creationId xmlns:p14="http://schemas.microsoft.com/office/powerpoint/2010/main" val="1062053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4BB5D-919F-45BC-AA91-091C3BED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53"/>
            <a:ext cx="9144000" cy="60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A7B23079-AB67-4D86-ABCA-3EB7AB168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fld id="{878C621E-76E0-41F7-8997-D5995728E56E}" type="slidenum">
              <a:rPr kumimoji="0" lang="zh-CN" altLang="en-US" sz="1200">
                <a:latin typeface="Arial" panose="020B0604020202020204" pitchFamily="34" charset="0"/>
              </a:rPr>
              <a:pPr/>
              <a:t>7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548868" name="Rectangle 4">
            <a:extLst>
              <a:ext uri="{FF2B5EF4-FFF2-40B4-BE49-F238E27FC236}">
                <a16:creationId xmlns:a16="http://schemas.microsoft.com/office/drawing/2014/main" id="{0B8DDA12-40B5-4894-A83E-2987837113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一维数组的定义</a:t>
            </a:r>
          </a:p>
        </p:txBody>
      </p:sp>
      <p:sp>
        <p:nvSpPr>
          <p:cNvPr id="548869" name="Rectangle 5">
            <a:extLst>
              <a:ext uri="{FF2B5EF4-FFF2-40B4-BE49-F238E27FC236}">
                <a16:creationId xmlns:a16="http://schemas.microsoft.com/office/drawing/2014/main" id="{D420AC03-1790-4D2D-9191-6DE67D085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800" dirty="0"/>
              <a:t>定义形式：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FF3300"/>
                </a:solidFill>
              </a:rPr>
              <a:t>类型说明符	数组名</a:t>
            </a:r>
            <a:r>
              <a:rPr kumimoji="0" lang="en-US" altLang="zh-CN" b="1" dirty="0">
                <a:solidFill>
                  <a:srgbClr val="FF3300"/>
                </a:solidFill>
              </a:rPr>
              <a:t>[</a:t>
            </a:r>
            <a:r>
              <a:rPr kumimoji="0" lang="zh-CN" altLang="en-US" b="1" dirty="0">
                <a:solidFill>
                  <a:srgbClr val="FF3300"/>
                </a:solidFill>
              </a:rPr>
              <a:t>常量表达式</a:t>
            </a:r>
            <a:r>
              <a:rPr kumimoji="0" lang="en-US" altLang="zh-CN" b="1" dirty="0">
                <a:solidFill>
                  <a:srgbClr val="FF3300"/>
                </a:solidFill>
              </a:rPr>
              <a:t>]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kumimoji="0" lang="zh-CN" altLang="en-US" b="1" dirty="0"/>
              <a:t>例：	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/>
              <a:t>float sheep[10];</a:t>
            </a:r>
          </a:p>
          <a:p>
            <a:pPr marL="1295400" lvl="2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 err="1"/>
              <a:t>int</a:t>
            </a:r>
            <a:r>
              <a:rPr kumimoji="0" lang="en-US" altLang="zh-CN" sz="2800" b="1" dirty="0"/>
              <a:t>   a2001[1000];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800" dirty="0"/>
              <a:t>说明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/>
              <a:t>数组名的第一个字符应为英文字母；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/>
              <a:t>用方括号将常量表达式括起；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/>
              <a:t>常量表达式定义了数组元素的个数；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>
                <a:hlinkClick r:id="rId2" action="ppaction://hlinksldjump"/>
              </a:rPr>
              <a:t>数组的下标从</a:t>
            </a:r>
            <a:r>
              <a:rPr kumimoji="0" lang="en-US" altLang="zh-CN" sz="2400" b="1" dirty="0">
                <a:hlinkClick r:id="rId2" action="ppaction://hlinksldjump"/>
              </a:rPr>
              <a:t>0</a:t>
            </a:r>
            <a:r>
              <a:rPr kumimoji="0" lang="zh-CN" altLang="en-US" sz="2400" b="1" dirty="0">
                <a:hlinkClick r:id="rId2" action="ppaction://hlinksldjump"/>
              </a:rPr>
              <a:t>开始，如果定义了</a:t>
            </a:r>
            <a:r>
              <a:rPr kumimoji="0" lang="en-US" altLang="zh-CN" sz="2400" b="1" dirty="0">
                <a:hlinkClick r:id="rId2" action="ppaction://hlinksldjump"/>
              </a:rPr>
              <a:t>5</a:t>
            </a:r>
            <a:r>
              <a:rPr kumimoji="0" lang="zh-CN" altLang="en-US" sz="2400" b="1" dirty="0">
                <a:hlinkClick r:id="rId2" action="ppaction://hlinksldjump"/>
              </a:rPr>
              <a:t>个元素，是从第</a:t>
            </a:r>
            <a:r>
              <a:rPr kumimoji="0" lang="en-US" altLang="zh-CN" sz="2400" b="1" dirty="0">
                <a:hlinkClick r:id="rId2" action="ppaction://hlinksldjump"/>
              </a:rPr>
              <a:t>0</a:t>
            </a:r>
            <a:r>
              <a:rPr kumimoji="0" lang="zh-CN" altLang="en-US" sz="2400" b="1" dirty="0">
                <a:hlinkClick r:id="rId2" action="ppaction://hlinksldjump"/>
              </a:rPr>
              <a:t>个元素到第</a:t>
            </a:r>
            <a:r>
              <a:rPr kumimoji="0" lang="en-US" altLang="zh-CN" sz="2400" b="1" dirty="0">
                <a:hlinkClick r:id="rId2" action="ppaction://hlinksldjump"/>
              </a:rPr>
              <a:t>4</a:t>
            </a:r>
            <a:r>
              <a:rPr kumimoji="0" lang="zh-CN" altLang="en-US" sz="2400" b="1" dirty="0">
                <a:hlinkClick r:id="rId2" action="ppaction://hlinksldjump"/>
              </a:rPr>
              <a:t>个元素</a:t>
            </a:r>
            <a:endParaRPr kumimoji="0" lang="zh-CN" altLang="en-US" sz="2400" b="1" dirty="0"/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0" lang="zh-CN" altLang="en-US" sz="2400" b="1" dirty="0">
                <a:hlinkClick r:id="rId3" action="ppaction://hlinksldjump"/>
              </a:rPr>
              <a:t>常量表达式中不允许含有变量</a:t>
            </a:r>
            <a:endParaRPr kumimoji="0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0587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7D60283D-A2EC-43CD-A883-18B02119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85875"/>
            <a:ext cx="3960813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3121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2496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1996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1596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800">
                <a:latin typeface="Times New Roman" charset="0"/>
                <a:ea typeface="黑体" charset="0"/>
                <a:cs typeface="黑体" charset="0"/>
              </a:rPr>
              <a:t>1276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E4D5AF23-EE14-4979-B5DC-3B3DDFBE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46363"/>
            <a:ext cx="2736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输出结果为：</a:t>
            </a:r>
          </a:p>
        </p:txBody>
      </p:sp>
    </p:spTree>
    <p:extLst>
      <p:ext uri="{BB962C8B-B14F-4D97-AF65-F5344CB8AC3E}">
        <p14:creationId xmlns:p14="http://schemas.microsoft.com/office/powerpoint/2010/main" val="2389899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01A7A387-0609-416D-AF58-56063D5B4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递推数列的定义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8947D5E3-E16B-4DAB-9B81-BE16E2B9E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一个数列从某一项起，它的任何一项都可以用它前面的若干项来确定，这样的数列称为</a:t>
            </a:r>
            <a:r>
              <a:rPr lang="zh-CN" altLang="en-US">
                <a:solidFill>
                  <a:schemeClr val="hlink"/>
                </a:solidFill>
              </a:rPr>
              <a:t>递推数列</a:t>
            </a:r>
          </a:p>
          <a:p>
            <a:pPr eaLnBrk="1" hangingPunct="1"/>
            <a:r>
              <a:rPr lang="zh-CN" altLang="en-US"/>
              <a:t>例如：求自然数的阶乘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令</a:t>
            </a:r>
            <a:r>
              <a:rPr lang="en-US" altLang="zh-CN"/>
              <a:t>fact(n)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的阶乘，根据后项与前项的关系写出递推公式：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fact(n) = n * fact(n-1)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fact(1) = 1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93777E65-E154-4937-98A1-B9923D09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494116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hlink"/>
                </a:solidFill>
              </a:rPr>
              <a:t>（通项公式）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78F30F4B-8D63-4444-A0C5-19FAEDCCD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551656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hlink"/>
                </a:solidFill>
              </a:rPr>
              <a:t>（边界条件）</a:t>
            </a:r>
          </a:p>
        </p:txBody>
      </p:sp>
    </p:spTree>
    <p:extLst>
      <p:ext uri="{BB962C8B-B14F-4D97-AF65-F5344CB8AC3E}">
        <p14:creationId xmlns:p14="http://schemas.microsoft.com/office/powerpoint/2010/main" val="14608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/>
      <p:bldP spid="25907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305B7FF9-08C2-4AED-BF77-B2138C37F6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递推算法的程序实现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8767090-5B83-47C9-A3A3-4002B3A8C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有了通项公式和边界条件后，采用通项公式通过若干部递推过程就可以求出解来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编程举例：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王小二自夸刀工不错，有人放一张大的煎饼在砧板上，问他：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饼不许离开砧板，切</a:t>
            </a:r>
            <a:r>
              <a:rPr lang="en-US" altLang="zh-CN" dirty="0"/>
              <a:t>100</a:t>
            </a:r>
            <a:r>
              <a:rPr lang="zh-CN" altLang="en-US" dirty="0"/>
              <a:t>刀最多能分成多少块？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10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8B2DB94-0154-48A8-BBB3-5318AD59533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A8935454-16F8-4BE4-BBA4-29E5570D9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动手之前要先找到规律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eaLnBrk="1" hangingPunct="1">
              <a:lnSpc>
                <a:spcPct val="80000"/>
              </a:lnSpc>
            </a:pPr>
            <a:endParaRPr lang="zh-CN" altLang="en-US" sz="2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令</a:t>
            </a:r>
            <a:r>
              <a:rPr lang="en-US" altLang="zh-CN" sz="2400"/>
              <a:t>q(n)</a:t>
            </a:r>
            <a:r>
              <a:rPr lang="zh-CN" altLang="en-US" sz="2400"/>
              <a:t>为切</a:t>
            </a:r>
            <a:r>
              <a:rPr lang="en-US" altLang="zh-CN" sz="2400"/>
              <a:t>n</a:t>
            </a:r>
            <a:r>
              <a:rPr lang="zh-CN" altLang="en-US" sz="2400"/>
              <a:t>刀最多能分成的块数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q(1) = 1+1 = 2			q(2) = 1+1+2 = 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q(3) = 1+1+2+3 = 7		q(4) = 1+1+2+3+4 = 11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在切法上是让每</a:t>
            </a:r>
            <a:r>
              <a:rPr lang="en-US" altLang="zh-CN" sz="2400"/>
              <a:t>2</a:t>
            </a:r>
            <a:r>
              <a:rPr lang="zh-CN" altLang="en-US" sz="2400"/>
              <a:t>条线都有交点。用归纳法可以得出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	</a:t>
            </a:r>
            <a:r>
              <a:rPr lang="en-US" altLang="zh-CN" sz="2400">
                <a:solidFill>
                  <a:schemeClr val="hlink"/>
                </a:solidFill>
              </a:rPr>
              <a:t>q(n) = q(n-1) + n</a:t>
            </a:r>
            <a:r>
              <a:rPr lang="en-US" altLang="zh-CN" sz="2400"/>
              <a:t>		</a:t>
            </a:r>
            <a:r>
              <a:rPr lang="en-US" altLang="zh-CN" sz="2400">
                <a:solidFill>
                  <a:schemeClr val="hlink"/>
                </a:solidFill>
              </a:rPr>
              <a:t>q(0) = 1</a:t>
            </a:r>
            <a:endParaRPr lang="en-US" altLang="zh-CN" sz="2400"/>
          </a:p>
        </p:txBody>
      </p:sp>
      <p:grpSp>
        <p:nvGrpSpPr>
          <p:cNvPr id="261124" name="Group 4">
            <a:extLst>
              <a:ext uri="{FF2B5EF4-FFF2-40B4-BE49-F238E27FC236}">
                <a16:creationId xmlns:a16="http://schemas.microsoft.com/office/drawing/2014/main" id="{A1890C25-A6DD-4A0E-8853-C7F326EC229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319338"/>
            <a:ext cx="1984375" cy="1668462"/>
            <a:chOff x="431" y="1797"/>
            <a:chExt cx="1406" cy="1206"/>
          </a:xfrm>
        </p:grpSpPr>
        <p:grpSp>
          <p:nvGrpSpPr>
            <p:cNvPr id="107551" name="Group 5">
              <a:extLst>
                <a:ext uri="{FF2B5EF4-FFF2-40B4-BE49-F238E27FC236}">
                  <a16:creationId xmlns:a16="http://schemas.microsoft.com/office/drawing/2014/main" id="{87E73DB1-0C5A-4094-9594-604FEDCE8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97"/>
              <a:ext cx="1406" cy="771"/>
              <a:chOff x="476" y="1933"/>
              <a:chExt cx="1406" cy="771"/>
            </a:xfrm>
          </p:grpSpPr>
          <p:sp>
            <p:nvSpPr>
              <p:cNvPr id="92194" name="Oval 6">
                <a:extLst>
                  <a:ext uri="{FF2B5EF4-FFF2-40B4-BE49-F238E27FC236}">
                    <a16:creationId xmlns:a16="http://schemas.microsoft.com/office/drawing/2014/main" id="{AB115C0A-FB65-49EA-B413-FBEFB6939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1933"/>
                <a:ext cx="772" cy="7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92195" name="Line 7">
                <a:extLst>
                  <a:ext uri="{FF2B5EF4-FFF2-40B4-BE49-F238E27FC236}">
                    <a16:creationId xmlns:a16="http://schemas.microsoft.com/office/drawing/2014/main" id="{84856B9E-99B8-4F13-88A1-F2C640D8B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296"/>
                <a:ext cx="1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92193" name="Text Box 8">
              <a:extLst>
                <a:ext uri="{FF2B5EF4-FFF2-40B4-BE49-F238E27FC236}">
                  <a16:creationId xmlns:a16="http://schemas.microsoft.com/office/drawing/2014/main" id="{FA961F9A-1DB6-476D-B44E-9A16A30E8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738"/>
              <a:ext cx="72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/>
                <a:t>切一刀</a:t>
              </a:r>
            </a:p>
          </p:txBody>
        </p:sp>
      </p:grpSp>
      <p:grpSp>
        <p:nvGrpSpPr>
          <p:cNvPr id="261129" name="Group 9">
            <a:extLst>
              <a:ext uri="{FF2B5EF4-FFF2-40B4-BE49-F238E27FC236}">
                <a16:creationId xmlns:a16="http://schemas.microsoft.com/office/drawing/2014/main" id="{F46E4BA8-0B8A-4F20-B00E-183F5505E708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924050"/>
            <a:ext cx="1984375" cy="2252663"/>
            <a:chOff x="2064" y="1480"/>
            <a:chExt cx="1406" cy="1628"/>
          </a:xfrm>
        </p:grpSpPr>
        <p:grpSp>
          <p:nvGrpSpPr>
            <p:cNvPr id="107545" name="Group 10">
              <a:extLst>
                <a:ext uri="{FF2B5EF4-FFF2-40B4-BE49-F238E27FC236}">
                  <a16:creationId xmlns:a16="http://schemas.microsoft.com/office/drawing/2014/main" id="{D35E0FE8-3B36-4A3F-B5C2-BA03A523D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80"/>
              <a:ext cx="1406" cy="1360"/>
              <a:chOff x="2018" y="1616"/>
              <a:chExt cx="1406" cy="1360"/>
            </a:xfrm>
          </p:grpSpPr>
          <p:grpSp>
            <p:nvGrpSpPr>
              <p:cNvPr id="107547" name="Group 11">
                <a:extLst>
                  <a:ext uri="{FF2B5EF4-FFF2-40B4-BE49-F238E27FC236}">
                    <a16:creationId xmlns:a16="http://schemas.microsoft.com/office/drawing/2014/main" id="{7B1C967B-DC4C-4F5A-BB06-435ACE2E8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1933"/>
                <a:ext cx="1406" cy="771"/>
                <a:chOff x="476" y="1933"/>
                <a:chExt cx="1406" cy="771"/>
              </a:xfrm>
            </p:grpSpPr>
            <p:sp>
              <p:nvSpPr>
                <p:cNvPr id="92190" name="Oval 12">
                  <a:extLst>
                    <a:ext uri="{FF2B5EF4-FFF2-40B4-BE49-F238E27FC236}">
                      <a16:creationId xmlns:a16="http://schemas.microsoft.com/office/drawing/2014/main" id="{AF207B79-3581-4515-A223-08D262308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1933"/>
                  <a:ext cx="772" cy="77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92191" name="Line 13">
                  <a:extLst>
                    <a:ext uri="{FF2B5EF4-FFF2-40B4-BE49-F238E27FC236}">
                      <a16:creationId xmlns:a16="http://schemas.microsoft.com/office/drawing/2014/main" id="{128A1ADE-0C65-4AE7-8DA9-9C8540643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295"/>
                  <a:ext cx="1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92189" name="Line 14">
                <a:extLst>
                  <a:ext uri="{FF2B5EF4-FFF2-40B4-BE49-F238E27FC236}">
                    <a16:creationId xmlns:a16="http://schemas.microsoft.com/office/drawing/2014/main" id="{67CD08AE-B6D1-4C70-AD1C-686450269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1616"/>
                <a:ext cx="0" cy="1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92187" name="Text Box 15">
              <a:extLst>
                <a:ext uri="{FF2B5EF4-FFF2-40B4-BE49-F238E27FC236}">
                  <a16:creationId xmlns:a16="http://schemas.microsoft.com/office/drawing/2014/main" id="{40CCCE64-BF3A-4619-B52C-824D12AE8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2843"/>
              <a:ext cx="6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/>
                <a:t>切二刀</a:t>
              </a:r>
            </a:p>
          </p:txBody>
        </p:sp>
      </p:grpSp>
      <p:grpSp>
        <p:nvGrpSpPr>
          <p:cNvPr id="261136" name="Group 16">
            <a:extLst>
              <a:ext uri="{FF2B5EF4-FFF2-40B4-BE49-F238E27FC236}">
                <a16:creationId xmlns:a16="http://schemas.microsoft.com/office/drawing/2014/main" id="{F5569B33-2BFD-4D67-A3FE-AE7B6AF34958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1916113"/>
            <a:ext cx="1984375" cy="2243137"/>
            <a:chOff x="3651" y="1480"/>
            <a:chExt cx="1406" cy="1621"/>
          </a:xfrm>
        </p:grpSpPr>
        <p:grpSp>
          <p:nvGrpSpPr>
            <p:cNvPr id="107537" name="Group 17">
              <a:extLst>
                <a:ext uri="{FF2B5EF4-FFF2-40B4-BE49-F238E27FC236}">
                  <a16:creationId xmlns:a16="http://schemas.microsoft.com/office/drawing/2014/main" id="{1FDAF830-73D3-4A20-8FE7-715E13123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1480"/>
              <a:ext cx="1406" cy="1360"/>
              <a:chOff x="3651" y="1616"/>
              <a:chExt cx="1406" cy="1360"/>
            </a:xfrm>
          </p:grpSpPr>
          <p:grpSp>
            <p:nvGrpSpPr>
              <p:cNvPr id="107539" name="Group 18">
                <a:extLst>
                  <a:ext uri="{FF2B5EF4-FFF2-40B4-BE49-F238E27FC236}">
                    <a16:creationId xmlns:a16="http://schemas.microsoft.com/office/drawing/2014/main" id="{49607259-D83D-468A-B2F4-839C586AC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1616"/>
                <a:ext cx="1406" cy="1360"/>
                <a:chOff x="2018" y="1616"/>
                <a:chExt cx="1406" cy="1360"/>
              </a:xfrm>
            </p:grpSpPr>
            <p:grpSp>
              <p:nvGrpSpPr>
                <p:cNvPr id="107541" name="Group 19">
                  <a:extLst>
                    <a:ext uri="{FF2B5EF4-FFF2-40B4-BE49-F238E27FC236}">
                      <a16:creationId xmlns:a16="http://schemas.microsoft.com/office/drawing/2014/main" id="{A8D64576-CABF-4538-94C8-C6D9D49B65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8" y="1933"/>
                  <a:ext cx="1406" cy="771"/>
                  <a:chOff x="476" y="1933"/>
                  <a:chExt cx="1406" cy="771"/>
                </a:xfrm>
              </p:grpSpPr>
              <p:sp>
                <p:nvSpPr>
                  <p:cNvPr id="92184" name="Oval 20">
                    <a:extLst>
                      <a:ext uri="{FF2B5EF4-FFF2-40B4-BE49-F238E27FC236}">
                        <a16:creationId xmlns:a16="http://schemas.microsoft.com/office/drawing/2014/main" id="{0584BC1A-3B14-4AB7-B4A5-114AC0ADB5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1933"/>
                    <a:ext cx="772" cy="77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endParaRPr lang="en-US">
                      <a:latin typeface="Garamond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92185" name="Line 21">
                    <a:extLst>
                      <a:ext uri="{FF2B5EF4-FFF2-40B4-BE49-F238E27FC236}">
                        <a16:creationId xmlns:a16="http://schemas.microsoft.com/office/drawing/2014/main" id="{D6844D26-0495-4831-8F3A-C76729FCFD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6" y="2295"/>
                    <a:ext cx="140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Garamond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92183" name="Line 22">
                  <a:extLst>
                    <a:ext uri="{FF2B5EF4-FFF2-40B4-BE49-F238E27FC236}">
                      <a16:creationId xmlns:a16="http://schemas.microsoft.com/office/drawing/2014/main" id="{A2CDBBD5-0D4E-45CB-82A7-93A4BF1CA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3" y="1616"/>
                  <a:ext cx="0" cy="13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92181" name="Line 23">
                <a:extLst>
                  <a:ext uri="{FF2B5EF4-FFF2-40B4-BE49-F238E27FC236}">
                    <a16:creationId xmlns:a16="http://schemas.microsoft.com/office/drawing/2014/main" id="{43BCB199-D115-429A-9C74-FAFBB2E43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2" y="1705"/>
                <a:ext cx="1088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92179" name="Text Box 24">
              <a:extLst>
                <a:ext uri="{FF2B5EF4-FFF2-40B4-BE49-F238E27FC236}">
                  <a16:creationId xmlns:a16="http://schemas.microsoft.com/office/drawing/2014/main" id="{F79725DF-D2B8-4692-B191-DCF3D7968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836"/>
              <a:ext cx="72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/>
                <a:t>切三刀</a:t>
              </a:r>
            </a:p>
          </p:txBody>
        </p:sp>
      </p:grpSp>
      <p:grpSp>
        <p:nvGrpSpPr>
          <p:cNvPr id="261145" name="Group 25">
            <a:extLst>
              <a:ext uri="{FF2B5EF4-FFF2-40B4-BE49-F238E27FC236}">
                <a16:creationId xmlns:a16="http://schemas.microsoft.com/office/drawing/2014/main" id="{A01FDC04-4B7F-4DBF-BD37-539DFDCB4E47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1916113"/>
            <a:ext cx="2178050" cy="2185987"/>
            <a:chOff x="1247" y="2795"/>
            <a:chExt cx="1543" cy="1580"/>
          </a:xfrm>
        </p:grpSpPr>
        <p:sp>
          <p:nvSpPr>
            <p:cNvPr id="92168" name="Line 26">
              <a:extLst>
                <a:ext uri="{FF2B5EF4-FFF2-40B4-BE49-F238E27FC236}">
                  <a16:creationId xmlns:a16="http://schemas.microsoft.com/office/drawing/2014/main" id="{D2B21676-EDCA-4224-8F6E-862CCA600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2932"/>
              <a:ext cx="1135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grpSp>
          <p:nvGrpSpPr>
            <p:cNvPr id="107528" name="Group 27">
              <a:extLst>
                <a:ext uri="{FF2B5EF4-FFF2-40B4-BE49-F238E27FC236}">
                  <a16:creationId xmlns:a16="http://schemas.microsoft.com/office/drawing/2014/main" id="{76E1A5B0-0C53-476A-974E-D2C9B91E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795"/>
              <a:ext cx="1406" cy="1580"/>
              <a:chOff x="1247" y="2795"/>
              <a:chExt cx="1406" cy="1580"/>
            </a:xfrm>
          </p:grpSpPr>
          <p:grpSp>
            <p:nvGrpSpPr>
              <p:cNvPr id="107529" name="Group 28">
                <a:extLst>
                  <a:ext uri="{FF2B5EF4-FFF2-40B4-BE49-F238E27FC236}">
                    <a16:creationId xmlns:a16="http://schemas.microsoft.com/office/drawing/2014/main" id="{9503E38A-CDEB-4671-8143-29A762CEC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795"/>
                <a:ext cx="1406" cy="1360"/>
                <a:chOff x="3651" y="1616"/>
                <a:chExt cx="1406" cy="1360"/>
              </a:xfrm>
            </p:grpSpPr>
            <p:grpSp>
              <p:nvGrpSpPr>
                <p:cNvPr id="107531" name="Group 29">
                  <a:extLst>
                    <a:ext uri="{FF2B5EF4-FFF2-40B4-BE49-F238E27FC236}">
                      <a16:creationId xmlns:a16="http://schemas.microsoft.com/office/drawing/2014/main" id="{811B5A95-9ACC-4CC0-95A7-FAC0D8FB52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1" y="1616"/>
                  <a:ext cx="1406" cy="1360"/>
                  <a:chOff x="2018" y="1616"/>
                  <a:chExt cx="1406" cy="1360"/>
                </a:xfrm>
              </p:grpSpPr>
              <p:grpSp>
                <p:nvGrpSpPr>
                  <p:cNvPr id="107533" name="Group 30">
                    <a:extLst>
                      <a:ext uri="{FF2B5EF4-FFF2-40B4-BE49-F238E27FC236}">
                        <a16:creationId xmlns:a16="http://schemas.microsoft.com/office/drawing/2014/main" id="{65583C21-514E-4CC4-8A42-42B941EE31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18" y="1933"/>
                    <a:ext cx="1406" cy="771"/>
                    <a:chOff x="476" y="1933"/>
                    <a:chExt cx="1406" cy="771"/>
                  </a:xfrm>
                </p:grpSpPr>
                <p:sp>
                  <p:nvSpPr>
                    <p:cNvPr id="92176" name="Oval 31">
                      <a:extLst>
                        <a:ext uri="{FF2B5EF4-FFF2-40B4-BE49-F238E27FC236}">
                          <a16:creationId xmlns:a16="http://schemas.microsoft.com/office/drawing/2014/main" id="{916E8480-D84F-4CDE-B6D9-CCC716B926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1933"/>
                      <a:ext cx="772" cy="77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en-US">
                        <a:latin typeface="Garamond" charset="0"/>
                        <a:ea typeface="宋体" charset="0"/>
                        <a:cs typeface="宋体" charset="0"/>
                      </a:endParaRPr>
                    </a:p>
                  </p:txBody>
                </p:sp>
                <p:sp>
                  <p:nvSpPr>
                    <p:cNvPr id="92177" name="Line 32">
                      <a:extLst>
                        <a:ext uri="{FF2B5EF4-FFF2-40B4-BE49-F238E27FC236}">
                          <a16:creationId xmlns:a16="http://schemas.microsoft.com/office/drawing/2014/main" id="{4009A75E-E2B8-48F5-8A6E-8FE26A25FC8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" y="2295"/>
                      <a:ext cx="140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Garamond" charset="0"/>
                        <a:ea typeface="宋体" charset="0"/>
                        <a:cs typeface="宋体" charset="0"/>
                      </a:endParaRPr>
                    </a:p>
                  </p:txBody>
                </p:sp>
              </p:grpSp>
              <p:sp>
                <p:nvSpPr>
                  <p:cNvPr id="92175" name="Line 33">
                    <a:extLst>
                      <a:ext uri="{FF2B5EF4-FFF2-40B4-BE49-F238E27FC236}">
                        <a16:creationId xmlns:a16="http://schemas.microsoft.com/office/drawing/2014/main" id="{85AE4AE2-4B7A-4557-8256-FA5FF8D68C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616"/>
                    <a:ext cx="0" cy="1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Garamond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92173" name="Line 34">
                  <a:extLst>
                    <a:ext uri="{FF2B5EF4-FFF2-40B4-BE49-F238E27FC236}">
                      <a16:creationId xmlns:a16="http://schemas.microsoft.com/office/drawing/2014/main" id="{A5345E41-C873-48FE-8370-E22E76375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42" y="1705"/>
                  <a:ext cx="1088" cy="10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Garamond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92171" name="Text Box 35">
                <a:extLst>
                  <a:ext uri="{FF2B5EF4-FFF2-40B4-BE49-F238E27FC236}">
                    <a16:creationId xmlns:a16="http://schemas.microsoft.com/office/drawing/2014/main" id="{33829658-7807-41AF-89E4-8A527BA3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4110"/>
                <a:ext cx="72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/>
                  <a:t>切四刀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9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294F4-649C-4D46-8F46-27CD1CD8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74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C2CE-6E6A-4FF7-AD9E-A790304C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6" y="650454"/>
            <a:ext cx="8892480" cy="54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3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25459D16-C5D2-4220-AE28-2AB2C06E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785225" cy="65278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//************************************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程 序 名：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6_4b.cpp			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作    者：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wuwh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编制时间：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2002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日                    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 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主要功能：切饼问题		               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//************************************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#include &lt;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stdio.h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&gt;	   // 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预编译命令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n=100;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q1, q2;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main()		   //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主函数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q1=1;		//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递推边界条件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for(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=0;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&lt;=n;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=i+1)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q2 = q1+i;	//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递推公式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q1 = q2;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printf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 “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切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刀后最多可得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%d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块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\n”, q2);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return 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102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0AFE686-8FE6-4F4B-BF9F-E7864E0E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519F-5BA4-4828-AE41-34D857A0B4CD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3D792C48-C9EE-434A-A18C-1DF6F4338C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52663" y="2900363"/>
            <a:ext cx="5451475" cy="1196975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zh-CN" altLang="en-US" sz="6000" b="0">
                <a:ea typeface="黑体" panose="02010609060101010101" pitchFamily="49" charset="-122"/>
              </a:rPr>
              <a:t>结        束</a:t>
            </a:r>
          </a:p>
        </p:txBody>
      </p:sp>
    </p:spTree>
    <p:extLst>
      <p:ext uri="{BB962C8B-B14F-4D97-AF65-F5344CB8AC3E}">
        <p14:creationId xmlns:p14="http://schemas.microsoft.com/office/powerpoint/2010/main" val="33565185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AD4C24-899D-4346-BC46-0BB71D49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BB3-2BC4-4421-A579-85219745BED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48614F84-905A-4988-9D72-B938F84E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20737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10199"/>
                  </a:outerShdw>
                </a:effectLst>
                <a:ea typeface="黑体" panose="02010609060101010101" pitchFamily="49" charset="-122"/>
              </a:rPr>
              <a:t>	</a:t>
            </a:r>
            <a:r>
              <a:rPr kumimoji="1" lang="zh-CN" altLang="en-US" dirty="0">
                <a:ea typeface="黑体" panose="02010609060101010101" pitchFamily="49" charset="-122"/>
              </a:rPr>
              <a:t>例如：</a:t>
            </a:r>
            <a:r>
              <a:rPr kumimoji="1" lang="en-US" altLang="zh-CN" sz="32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3200" dirty="0">
                <a:ea typeface="黑体" panose="02010609060101010101" pitchFamily="49" charset="-122"/>
              </a:rPr>
              <a:t> a[5] </a:t>
            </a:r>
            <a:r>
              <a:rPr kumimoji="1" lang="zh-CN" altLang="en-US" sz="3200" dirty="0">
                <a:ea typeface="黑体" panose="02010609060101010101" pitchFamily="49" charset="-122"/>
              </a:rPr>
              <a:t>定义了5个数组元素如下</a:t>
            </a:r>
            <a:r>
              <a:rPr kumimoji="1" lang="zh-CN" altLang="en-US" sz="4000" dirty="0">
                <a:ea typeface="黑体" panose="02010609060101010101" pitchFamily="49" charset="-122"/>
              </a:rPr>
              <a:t>：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40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4000" dirty="0">
                <a:ea typeface="黑体" panose="02010609060101010101" pitchFamily="49" charset="-122"/>
              </a:rPr>
              <a:t>			</a:t>
            </a:r>
            <a:r>
              <a:rPr kumimoji="1" lang="en-US" altLang="zh-CN" sz="4000" dirty="0">
                <a:solidFill>
                  <a:schemeClr val="tx2"/>
                </a:solidFill>
                <a:ea typeface="黑体" panose="02010609060101010101" pitchFamily="49" charset="-122"/>
              </a:rPr>
              <a:t>a[0], a[1], a[2], a[3], a[4]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40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dirty="0">
                <a:ea typeface="黑体" panose="02010609060101010101" pitchFamily="49" charset="-122"/>
              </a:rPr>
              <a:t>	</a:t>
            </a:r>
            <a:r>
              <a:rPr kumimoji="1" lang="zh-CN" altLang="en-US" dirty="0">
                <a:ea typeface="黑体" panose="02010609060101010101" pitchFamily="49" charset="-122"/>
              </a:rPr>
              <a:t>这是 5 个带下标的变量，这5个变量的类型是相同的</a:t>
            </a: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b="1" dirty="0">
              <a:effectLst>
                <a:outerShdw blurRad="38100" dist="38100" dir="2700000" algn="tl">
                  <a:srgbClr val="010199"/>
                </a:outerShdw>
              </a:effectLst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1600" b="1" dirty="0">
              <a:effectLst>
                <a:outerShdw blurRad="38100" dist="38100" dir="2700000" algn="tl">
                  <a:srgbClr val="010199"/>
                </a:outerShdw>
              </a:effectLst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  <a:ea typeface="黑体" panose="02010609060101010101" pitchFamily="49" charset="-122"/>
              </a:rPr>
              <a:t>	</a:t>
            </a:r>
            <a:endParaRPr kumimoji="1" lang="zh-CN" alt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CC9D5-0EC4-4562-B1FC-3B70D0E7D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86462"/>
              </p:ext>
            </p:extLst>
          </p:nvPr>
        </p:nvGraphicFramePr>
        <p:xfrm>
          <a:off x="1259632" y="422108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159701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1241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466439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30765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6827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668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1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7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C3F9-CD84-449F-A8A0-73BE8986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8053-5331-4833-A191-21BF19E165B0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3B2B80CF-5DB6-4903-B2FF-48ACA3575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541338"/>
            <a:ext cx="8229600" cy="2116137"/>
          </a:xfrm>
        </p:spPr>
        <p:txBody>
          <a:bodyPr>
            <a:normAutofit lnSpcReduction="10000"/>
          </a:bodyPr>
          <a:lstStyle/>
          <a:p>
            <a:pPr lvl="3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例如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    n 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a[n];		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不合法！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因为 </a:t>
            </a:r>
            <a:r>
              <a:rPr lang="en-US" altLang="zh-CN" sz="28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 </a:t>
            </a:r>
            <a:r>
              <a:rPr lang="zh-CN" altLang="en-US" sz="28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是变量，不是常量</a:t>
            </a:r>
            <a:endParaRPr lang="zh-CN" altLang="en-US" sz="2000" dirty="0">
              <a:solidFill>
                <a:srgbClr val="0099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04B891E1-4072-4028-865E-0959D502C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01938"/>
            <a:ext cx="7772400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#define  N 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#define  M  200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effectLst/>
              </a:rPr>
              <a:t>int</a:t>
            </a:r>
            <a:r>
              <a:rPr lang="en-US" altLang="zh-CN" dirty="0">
                <a:effectLst/>
              </a:rPr>
              <a:t> a[ N ]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long  b[ N + M ]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ffectLst/>
              </a:rPr>
              <a:t>double  g[ M + 6 ] 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以上定义是合法的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63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3419</Words>
  <Application>Microsoft Office PowerPoint</Application>
  <PresentationFormat>On-screen Show (4:3)</PresentationFormat>
  <Paragraphs>563</Paragraphs>
  <Slides>76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95" baseType="lpstr">
      <vt:lpstr>Monotype Sorts</vt:lpstr>
      <vt:lpstr>华文新魏</vt:lpstr>
      <vt:lpstr>宋体</vt:lpstr>
      <vt:lpstr>方正姚体</vt:lpstr>
      <vt:lpstr>楷体</vt:lpstr>
      <vt:lpstr>黑体</vt:lpstr>
      <vt:lpstr>Arial</vt:lpstr>
      <vt:lpstr>Calibri</vt:lpstr>
      <vt:lpstr>Cambria Math</vt:lpstr>
      <vt:lpstr>Garamond</vt:lpstr>
      <vt:lpstr>MT Extra</vt:lpstr>
      <vt:lpstr>Rockwell</vt:lpstr>
      <vt:lpstr>Rockwell Condensed</vt:lpstr>
      <vt:lpstr>Times New Roman</vt:lpstr>
      <vt:lpstr>Webdings</vt:lpstr>
      <vt:lpstr>Wingdings</vt:lpstr>
      <vt:lpstr>Wood Type</vt:lpstr>
      <vt:lpstr>Picture</vt:lpstr>
      <vt:lpstr>Microsoft Word Picture</vt:lpstr>
      <vt:lpstr>第5讲 数据组织-数组</vt:lpstr>
      <vt:lpstr>内容</vt:lpstr>
      <vt:lpstr>任务5.1 哪只羊最重？</vt:lpstr>
      <vt:lpstr>PowerPoint Presentation</vt:lpstr>
      <vt:lpstr>PowerPoint Presentation</vt:lpstr>
      <vt:lpstr>数组</vt:lpstr>
      <vt:lpstr>一维数组的定义</vt:lpstr>
      <vt:lpstr>PowerPoint Presentation</vt:lpstr>
      <vt:lpstr>PowerPoint Presentation</vt:lpstr>
      <vt:lpstr>数组初始化</vt:lpstr>
      <vt:lpstr>PowerPoint Presentation</vt:lpstr>
      <vt:lpstr>PowerPoint Presentation</vt:lpstr>
      <vt:lpstr>练习</vt:lpstr>
      <vt:lpstr>二维数组的概念及其定义</vt:lpstr>
      <vt:lpstr>二维数组的定义</vt:lpstr>
      <vt:lpstr>多维数组的定义</vt:lpstr>
      <vt:lpstr>三维数组的排列顺序</vt:lpstr>
      <vt:lpstr>计算多维数组中元素位置的公式</vt:lpstr>
      <vt:lpstr>访问二维数组和多维数组</vt:lpstr>
      <vt:lpstr>多维数组的遍历</vt:lpstr>
      <vt:lpstr>二维数组和多维数组的初始化</vt:lpstr>
      <vt:lpstr>省略部分内容的二维数组初始化</vt:lpstr>
      <vt:lpstr>三维数组的初始化</vt:lpstr>
      <vt:lpstr>程序举例</vt:lpstr>
      <vt:lpstr>解题思路</vt:lpstr>
      <vt:lpstr>内容</vt:lpstr>
      <vt:lpstr>任务5.2 使用筛法求100以内的所有素数</vt:lpstr>
      <vt:lpstr>方法的依据</vt:lpstr>
      <vt:lpstr>效率的考虑</vt:lpstr>
      <vt:lpstr>PowerPoint Presentation</vt:lpstr>
      <vt:lpstr>该题目的筛法思路</vt:lpstr>
      <vt:lpstr>内容</vt:lpstr>
      <vt:lpstr>排序问题</vt:lpstr>
      <vt:lpstr>排序方法</vt:lpstr>
      <vt:lpstr>选择排序</vt:lpstr>
      <vt:lpstr>冒泡排序法</vt:lpstr>
      <vt:lpstr>冒泡算法图示</vt:lpstr>
      <vt:lpstr>PowerPoint Presentation</vt:lpstr>
      <vt:lpstr>PowerPoint Presentation</vt:lpstr>
      <vt:lpstr>冒泡算法分析</vt:lpstr>
      <vt:lpstr>PowerPoint Presentation</vt:lpstr>
      <vt:lpstr>冒泡排序算法设计</vt:lpstr>
      <vt:lpstr>PowerPoint Presentation</vt:lpstr>
      <vt:lpstr>PowerPoint Presentation</vt:lpstr>
      <vt:lpstr>结构与结构数组</vt:lpstr>
      <vt:lpstr>结构体类型的定义</vt:lpstr>
      <vt:lpstr>结构体类型的定义（2）</vt:lpstr>
      <vt:lpstr>定义结构体类型的格式</vt:lpstr>
      <vt:lpstr>PowerPoint Presentation</vt:lpstr>
      <vt:lpstr>说明</vt:lpstr>
      <vt:lpstr>PowerPoint Presentation</vt:lpstr>
      <vt:lpstr>点操作符</vt:lpstr>
      <vt:lpstr>结构体变量的初始化</vt:lpstr>
      <vt:lpstr>PowerPoint Presentation</vt:lpstr>
      <vt:lpstr>结构数组</vt:lpstr>
      <vt:lpstr>PowerPoint Presentation</vt:lpstr>
      <vt:lpstr>PowerPoint Presentation</vt:lpstr>
      <vt:lpstr>PowerPoint Presentation</vt:lpstr>
      <vt:lpstr>PowerPoint Presentation</vt:lpstr>
      <vt:lpstr>递  推</vt:lpstr>
      <vt:lpstr>递 推</vt:lpstr>
      <vt:lpstr>程序举例：捕鱼</vt:lpstr>
      <vt:lpstr>解题思路</vt:lpstr>
      <vt:lpstr>PowerPoint Presentation</vt:lpstr>
      <vt:lpstr>分析上述公式</vt:lpstr>
      <vt:lpstr>PowerPoint Presentation</vt:lpstr>
      <vt:lpstr>图1 五人合伙捕鱼程序NS图</vt:lpstr>
      <vt:lpstr>说明：</vt:lpstr>
      <vt:lpstr>PowerPoint Presentation</vt:lpstr>
      <vt:lpstr>PowerPoint Presentation</vt:lpstr>
      <vt:lpstr>递推数列的定义</vt:lpstr>
      <vt:lpstr>递推算法的程序实现</vt:lpstr>
      <vt:lpstr>解题思路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 数据组织-数组</dc:title>
  <dc:creator>Sun Hui</dc:creator>
  <cp:lastModifiedBy>Sun Hui</cp:lastModifiedBy>
  <cp:revision>9</cp:revision>
  <dcterms:created xsi:type="dcterms:W3CDTF">2018-10-15T05:29:11Z</dcterms:created>
  <dcterms:modified xsi:type="dcterms:W3CDTF">2018-10-16T08:09:31Z</dcterms:modified>
</cp:coreProperties>
</file>