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6" r:id="rId3"/>
    <p:sldId id="269" r:id="rId4"/>
    <p:sldId id="270" r:id="rId5"/>
    <p:sldId id="273" r:id="rId6"/>
    <p:sldId id="258" r:id="rId7"/>
    <p:sldId id="259" r:id="rId8"/>
    <p:sldId id="260" r:id="rId9"/>
    <p:sldId id="265" r:id="rId10"/>
    <p:sldId id="262" r:id="rId11"/>
    <p:sldId id="274" r:id="rId12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2" y="23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A9C79-46C2-417E-8747-3097360B598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429B-B07B-4B6B-9CDC-0AA783AED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33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8194-BDF6-4341-AF0E-054D1F6AAA87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A9C78-C066-4758-B8E4-9894AF01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1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6288" eaLnBrk="0" hangingPunct="0"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defTabSz="776288" eaLnBrk="0" hangingPunct="0"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defTabSz="776288" eaLnBrk="0" hangingPunct="0"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defTabSz="776288" eaLnBrk="0" hangingPunct="0"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defTabSz="776288" eaLnBrk="0" hangingPunct="0"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hangingPunct="1"/>
            <a:fld id="{1CD2F332-EC52-417F-8B2B-DFBF676AAEF8}" type="slidenum">
              <a:rPr lang="en-US" altLang="ko-KR" smtClean="0">
                <a:solidFill>
                  <a:schemeClr val="tx1"/>
                </a:solidFill>
                <a:latin typeface="Arial" charset="0"/>
              </a:rPr>
              <a:pPr eaLnBrk="1" hangingPunct="1"/>
              <a:t>5</a:t>
            </a:fld>
            <a:endParaRPr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2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B8F5CCA-D21B-47DA-95DD-CF504E2CD2E1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503D711-7EF3-4A89-8B6D-94271ECFD8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es.snu.ac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lectromagnetism30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en.wikipedia.org/wiki/File:Bisection_metho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altLang="ko-KR" sz="4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 Electromagnetism</a:t>
            </a:r>
            <a:br>
              <a:rPr lang="en-US" altLang="ko-KR" sz="4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with Practice</a:t>
            </a:r>
            <a:r>
              <a:rPr lang="en-US" altLang="ko-KR" sz="5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Orientation for Practice</a:t>
            </a:r>
            <a:endParaRPr lang="ko-KR" alt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4725144"/>
            <a:ext cx="6400800" cy="1752600"/>
          </a:xfrm>
        </p:spPr>
        <p:txBody>
          <a:bodyPr/>
          <a:lstStyle/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2016/09/07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472992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#6, #7</a:t>
            </a:r>
            <a:r>
              <a:rPr lang="en-US" altLang="ko-KR" sz="4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FEMM Simulation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(Finite Element Method Magnetics) </a:t>
            </a:r>
            <a:br>
              <a:rPr lang="en-US" altLang="ko-KR" sz="3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23" y="3683573"/>
            <a:ext cx="30194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016128" y="1636594"/>
            <a:ext cx="3516312" cy="1941512"/>
            <a:chOff x="448" y="1026"/>
            <a:chExt cx="1932" cy="91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1044"/>
              <a:ext cx="907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026"/>
              <a:ext cx="997" cy="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t="7463" r="5563" b="15677"/>
          <a:stretch/>
        </p:blipFill>
        <p:spPr bwMode="auto">
          <a:xfrm>
            <a:off x="827584" y="1883372"/>
            <a:ext cx="3600401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6" y="3795794"/>
            <a:ext cx="34956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9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7746"/>
          <a:stretch/>
        </p:blipFill>
        <p:spPr>
          <a:xfrm>
            <a:off x="222348" y="1052736"/>
            <a:ext cx="8699304" cy="50405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21504" y="2046447"/>
            <a:ext cx="1029714" cy="316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84368" y="4511063"/>
            <a:ext cx="854952" cy="158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ko-KR" sz="40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altLang="ko-KR" sz="4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download</a:t>
            </a:r>
            <a:endParaRPr lang="ko-KR" altLang="en-US" sz="3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4508" y="1700808"/>
            <a:ext cx="506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Professor :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Sung Jae Kim</a:t>
            </a: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Room :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301-905</a:t>
            </a:r>
          </a:p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http://ees.snu.ac.kr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nergy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nvironment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ustainability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aboratory)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443711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Dokeun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Lee	leedk0315@nate.com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869160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Sungho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Baek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yooybaek@gmail.com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797641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79794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TA.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534983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Junsuk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Kim 	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kallajoker@snu.ac.kr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2056" y="5851765"/>
            <a:ext cx="414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Sangjun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Lee	supersize@snu.ac.kr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09632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Room: 301- 914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</a:p>
          <a:p>
            <a:pPr marL="0" indent="0">
              <a:buNone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PM 6:30 ~8:30  Wednesday </a:t>
            </a:r>
          </a:p>
          <a:p>
            <a:pPr marL="0" indent="0">
              <a:buNone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301-207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Notice board</a:t>
            </a:r>
          </a:p>
          <a:p>
            <a:pPr marL="0" indent="0">
              <a:buNone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http://etl.snu.ac.kr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27434"/>
              </p:ext>
            </p:extLst>
          </p:nvPr>
        </p:nvGraphicFramePr>
        <p:xfrm>
          <a:off x="827585" y="1268760"/>
          <a:ext cx="7344814" cy="4992492"/>
        </p:xfrm>
        <a:graphic>
          <a:graphicData uri="http://schemas.openxmlformats.org/drawingml/2006/table">
            <a:tbl>
              <a:tblPr/>
              <a:tblGrid>
                <a:gridCol w="12956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6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81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31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21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787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1st phase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2rd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(9/5~9/9)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/ 07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OT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Orientation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(9/12~9/16)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/ 14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추석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(9/19~9/23)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/ 21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Ex.1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for using </a:t>
                      </a:r>
                      <a:r>
                        <a:rPr kumimoji="0" lang="en-US" altLang="ko-KR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8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2nd phase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(9/26~9/30)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/ 28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Ex.2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Numerical Methods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(10/3~10/7)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5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휴강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(10/10~10/14)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12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Ex.3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Finite Difference Method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(1D differential eq.)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(10/17~10/21)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19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Ex.4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Finite Difference Method </a:t>
                      </a:r>
                    </a:p>
                    <a:p>
                      <a:pPr algn="ctr" fontAlgn="ctr"/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(2D Laplace eq.)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78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3rd phase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(10/24~10/28)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 / 26 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중간고사 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(10/31~11/4)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2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중간 고사 휴식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(11/7~11/11)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Ex.5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Separation of Variable Method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(2D Laplace eq.)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787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(11/14~11/18)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/ 16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Ex.6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Finite Element Method,</a:t>
                      </a:r>
                      <a:r>
                        <a:rPr lang="en-US" altLang="ko-KR" sz="1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Electric field</a:t>
                      </a: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(FEMM software)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7870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4th phase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(11/21~11/25)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 / 23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휴강</a:t>
                      </a:r>
                      <a:endParaRPr lang="en-US" altLang="ko-KR" sz="1200" b="1" i="0" u="none" strike="noStrike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8908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14th week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(11/28~12/2)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30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Ex.7</a:t>
                      </a:r>
                      <a:endParaRPr lang="ko-KR" altLang="en-US" sz="1200" b="1" i="0" u="none" strike="noStrik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Finite Element Method, Magnetic field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(FEMM software)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00034" y="116632"/>
            <a:ext cx="8186766" cy="11430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1043218" y="1556793"/>
            <a:ext cx="6769142" cy="44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</a:pP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전체 성적 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=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이론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(75%) +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실험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(25%)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</a:pPr>
            <a:endParaRPr lang="en-US" altLang="ko-KR" sz="1600" b="1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</a:pP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실험 성적 평가기준</a:t>
            </a:r>
            <a:endParaRPr lang="en-US" altLang="ko-KR" sz="1600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Ø"/>
            </a:pP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itchFamily="2" charset="2"/>
              </a:rPr>
              <a:t>퀴즈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실험시작 전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10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분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(6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시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40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분까지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),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수업 </a:t>
            </a:r>
            <a:r>
              <a:rPr lang="en-US" altLang="ko-KR" sz="1600" b="1" dirty="0" err="1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ppt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내용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Ø"/>
            </a:pP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결과 보고서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: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퀴즈와 함께 하드카피로  제출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이전 실험 과제</a:t>
            </a:r>
            <a:endParaRPr lang="en-US" altLang="ko-KR" sz="1600" b="1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Ø"/>
            </a:pP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실습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과정</a:t>
            </a:r>
            <a:endParaRPr lang="en-US" altLang="ko-KR" sz="1600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Ø"/>
            </a:pP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  <a:hlinkClick r:id="rId3"/>
              </a:rPr>
              <a:t>결과 보고서 제출 메일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  <a:hlinkClick r:id="rId3"/>
              </a:rPr>
              <a:t>: electromagnetism301@gmail.com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</a:t>
            </a:r>
            <a:endParaRPr lang="en-US" altLang="ko-KR" sz="1600" b="1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Ø"/>
            </a:pPr>
            <a:endParaRPr lang="en-US" altLang="ko-KR" sz="1600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</a:pPr>
            <a:r>
              <a:rPr lang="en-US" altLang="ko-KR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Copy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, Delay 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penalty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</a:pPr>
            <a:r>
              <a:rPr lang="en-US" altLang="ko-KR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   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Copy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: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해당 실험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점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(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교수님께 보고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)</a:t>
            </a:r>
            <a:endParaRPr lang="en-US" altLang="ko-KR" sz="1600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</a:pP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     Delay :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하루에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½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씩 점수 차감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(10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점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 5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점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 2.5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점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 1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점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 0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점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ko-KR" sz="1600" b="1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</a:pPr>
            <a:endParaRPr lang="en-US" altLang="ko-KR" sz="1600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</a:pP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지각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: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퀴즈 이후 도착한 경우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,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지각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회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=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결석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회</a:t>
            </a:r>
            <a:endParaRPr lang="en-US" altLang="ko-KR" sz="1600" b="1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</a:pPr>
            <a:r>
              <a:rPr lang="en-US" altLang="ko-KR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   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결석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: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무단 결석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회</a:t>
            </a:r>
            <a:r>
              <a:rPr lang="en-US" altLang="ko-KR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(=</a:t>
            </a:r>
            <a:r>
              <a:rPr lang="ko-KR" altLang="en-US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지각 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4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회</a:t>
            </a:r>
            <a:r>
              <a:rPr lang="en-US" altLang="ko-KR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)</a:t>
            </a:r>
            <a:r>
              <a:rPr lang="ko-KR" altLang="en-US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이상이면 전체 실험 점수 </a:t>
            </a:r>
            <a:r>
              <a:rPr lang="en-US" altLang="ko-KR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ko-KR" altLang="en-US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점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처리</a:t>
            </a: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     </a:t>
            </a:r>
            <a:endParaRPr lang="en-US" altLang="ko-KR" sz="1600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</a:pPr>
            <a:r>
              <a:rPr lang="en-US" altLang="ko-KR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      * </a:t>
            </a:r>
            <a:r>
              <a:rPr lang="ko-KR" altLang="en-US" sz="1600" b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사정상 </a:t>
            </a:r>
            <a:r>
              <a:rPr lang="ko-KR" altLang="en-US" sz="1600" b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  <a:sym typeface="Symbol" pitchFamily="18" charset="2"/>
              </a:rPr>
              <a:t>참여할 수 없다면 조교와 미리 상담할 것</a:t>
            </a:r>
            <a:endParaRPr lang="en-US" altLang="ko-KR" sz="1600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</a:pPr>
            <a:endParaRPr lang="en-US" altLang="ko-KR" b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617" y="260648"/>
            <a:ext cx="8186766" cy="1143000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4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49152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#1. </a:t>
            </a:r>
            <a:r>
              <a:rPr lang="en-US" altLang="ko-KR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  <a:r>
              <a:rPr lang="en-US" altLang="ko-KR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rix</a:t>
            </a:r>
            <a: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7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US" altLang="ko-KR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oratory</a:t>
            </a:r>
            <a: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85414"/>
            <a:ext cx="2306413" cy="199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89" y="4821993"/>
            <a:ext cx="2304256" cy="202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2708921"/>
            <a:ext cx="2306413" cy="202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1680"/>
            <a:ext cx="3078512" cy="260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8"/>
          <p:cNvCxnSpPr>
            <a:cxnSpLocks noChangeShapeType="1"/>
          </p:cNvCxnSpPr>
          <p:nvPr/>
        </p:nvCxnSpPr>
        <p:spPr bwMode="auto">
          <a:xfrm flipV="1">
            <a:off x="4001841" y="1933583"/>
            <a:ext cx="2160241" cy="1008112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화살표 연결선 10"/>
          <p:cNvCxnSpPr>
            <a:cxnSpLocks noChangeShapeType="1"/>
          </p:cNvCxnSpPr>
          <p:nvPr/>
        </p:nvCxnSpPr>
        <p:spPr bwMode="auto">
          <a:xfrm>
            <a:off x="3995936" y="3356033"/>
            <a:ext cx="2300089" cy="24486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12"/>
          <p:cNvCxnSpPr>
            <a:cxnSpLocks noChangeShapeType="1"/>
          </p:cNvCxnSpPr>
          <p:nvPr/>
        </p:nvCxnSpPr>
        <p:spPr bwMode="auto">
          <a:xfrm>
            <a:off x="3995935" y="3721492"/>
            <a:ext cx="2160241" cy="150770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179512" y="5589240"/>
            <a:ext cx="633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of result by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Numerical Analysis &amp; Calculation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67440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#2.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 Methods</a:t>
            </a:r>
            <a:b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(Bisection, Newton–Raphson Method)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2883" y="3792736"/>
            <a:ext cx="12241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Bisection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8633" y="3792736"/>
            <a:ext cx="20882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Newton–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Raphson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upload.wikimedia.org/wikipedia/commons/thumb/8/8c/Bisection_method.svg/250px-Bisection_method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24864"/>
            <a:ext cx="1810820" cy="21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_{n+1} = x_n - \frac{f(x_n)}{f'(x_n)}. \,\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865" y="5517232"/>
            <a:ext cx="16192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'(x_{n}) = \frac{ \Delta y }{ \Delta x } = \frac{ f( x_{n} ) - 0 }{ x_{n} - x_{n+1} }.\,\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12" y="4912620"/>
            <a:ext cx="2152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e/e0/NewtonIteration_Ani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39" y="4460242"/>
            <a:ext cx="2664296" cy="19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1480768"/>
            <a:ext cx="1334592" cy="6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88" y="2176298"/>
            <a:ext cx="1774372" cy="129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자유형 17"/>
          <p:cNvSpPr/>
          <p:nvPr/>
        </p:nvSpPr>
        <p:spPr bwMode="auto">
          <a:xfrm>
            <a:off x="5763272" y="2156535"/>
            <a:ext cx="1348232" cy="1264615"/>
          </a:xfrm>
          <a:custGeom>
            <a:avLst/>
            <a:gdLst>
              <a:gd name="connsiteX0" fmla="*/ 1376880 w 2214162"/>
              <a:gd name="connsiteY0" fmla="*/ 121563 h 2247818"/>
              <a:gd name="connsiteX1" fmla="*/ 1277728 w 2214162"/>
              <a:gd name="connsiteY1" fmla="*/ 11394 h 2247818"/>
              <a:gd name="connsiteX2" fmla="*/ 1233661 w 2214162"/>
              <a:gd name="connsiteY2" fmla="*/ 377 h 2247818"/>
              <a:gd name="connsiteX3" fmla="*/ 1101458 w 2214162"/>
              <a:gd name="connsiteY3" fmla="*/ 11394 h 2247818"/>
              <a:gd name="connsiteX4" fmla="*/ 1068408 w 2214162"/>
              <a:gd name="connsiteY4" fmla="*/ 44445 h 2247818"/>
              <a:gd name="connsiteX5" fmla="*/ 1035357 w 2214162"/>
              <a:gd name="connsiteY5" fmla="*/ 66478 h 2247818"/>
              <a:gd name="connsiteX6" fmla="*/ 991289 w 2214162"/>
              <a:gd name="connsiteY6" fmla="*/ 77495 h 2247818"/>
              <a:gd name="connsiteX7" fmla="*/ 903155 w 2214162"/>
              <a:gd name="connsiteY7" fmla="*/ 110546 h 2247818"/>
              <a:gd name="connsiteX8" fmla="*/ 804003 w 2214162"/>
              <a:gd name="connsiteY8" fmla="*/ 143597 h 2247818"/>
              <a:gd name="connsiteX9" fmla="*/ 726885 w 2214162"/>
              <a:gd name="connsiteY9" fmla="*/ 132580 h 2247818"/>
              <a:gd name="connsiteX10" fmla="*/ 660783 w 2214162"/>
              <a:gd name="connsiteY10" fmla="*/ 77495 h 2247818"/>
              <a:gd name="connsiteX11" fmla="*/ 561632 w 2214162"/>
              <a:gd name="connsiteY11" fmla="*/ 55462 h 2247818"/>
              <a:gd name="connsiteX12" fmla="*/ 418412 w 2214162"/>
              <a:gd name="connsiteY12" fmla="*/ 99529 h 2247818"/>
              <a:gd name="connsiteX13" fmla="*/ 396379 w 2214162"/>
              <a:gd name="connsiteY13" fmla="*/ 154613 h 2247818"/>
              <a:gd name="connsiteX14" fmla="*/ 407395 w 2214162"/>
              <a:gd name="connsiteY14" fmla="*/ 308850 h 2247818"/>
              <a:gd name="connsiteX15" fmla="*/ 418412 w 2214162"/>
              <a:gd name="connsiteY15" fmla="*/ 463086 h 2247818"/>
              <a:gd name="connsiteX16" fmla="*/ 264176 w 2214162"/>
              <a:gd name="connsiteY16" fmla="*/ 573254 h 2247818"/>
              <a:gd name="connsiteX17" fmla="*/ 187058 w 2214162"/>
              <a:gd name="connsiteY17" fmla="*/ 639356 h 2247818"/>
              <a:gd name="connsiteX18" fmla="*/ 154008 w 2214162"/>
              <a:gd name="connsiteY18" fmla="*/ 650372 h 2247818"/>
              <a:gd name="connsiteX19" fmla="*/ 109940 w 2214162"/>
              <a:gd name="connsiteY19" fmla="*/ 683423 h 2247818"/>
              <a:gd name="connsiteX20" fmla="*/ 76889 w 2214162"/>
              <a:gd name="connsiteY20" fmla="*/ 705457 h 2247818"/>
              <a:gd name="connsiteX21" fmla="*/ 54856 w 2214162"/>
              <a:gd name="connsiteY21" fmla="*/ 738507 h 2247818"/>
              <a:gd name="connsiteX22" fmla="*/ 21805 w 2214162"/>
              <a:gd name="connsiteY22" fmla="*/ 771558 h 2247818"/>
              <a:gd name="connsiteX23" fmla="*/ 21805 w 2214162"/>
              <a:gd name="connsiteY23" fmla="*/ 958845 h 2247818"/>
              <a:gd name="connsiteX24" fmla="*/ 32822 w 2214162"/>
              <a:gd name="connsiteY24" fmla="*/ 1035963 h 2247818"/>
              <a:gd name="connsiteX25" fmla="*/ 65873 w 2214162"/>
              <a:gd name="connsiteY25" fmla="*/ 1069013 h 2247818"/>
              <a:gd name="connsiteX26" fmla="*/ 76889 w 2214162"/>
              <a:gd name="connsiteY26" fmla="*/ 1102064 h 2247818"/>
              <a:gd name="connsiteX27" fmla="*/ 187058 w 2214162"/>
              <a:gd name="connsiteY27" fmla="*/ 1190199 h 2247818"/>
              <a:gd name="connsiteX28" fmla="*/ 231126 w 2214162"/>
              <a:gd name="connsiteY28" fmla="*/ 1223250 h 2247818"/>
              <a:gd name="connsiteX29" fmla="*/ 220109 w 2214162"/>
              <a:gd name="connsiteY29" fmla="*/ 1366469 h 2247818"/>
              <a:gd name="connsiteX30" fmla="*/ 198075 w 2214162"/>
              <a:gd name="connsiteY30" fmla="*/ 1399519 h 2247818"/>
              <a:gd name="connsiteX31" fmla="*/ 165024 w 2214162"/>
              <a:gd name="connsiteY31" fmla="*/ 1443587 h 2247818"/>
              <a:gd name="connsiteX32" fmla="*/ 187058 w 2214162"/>
              <a:gd name="connsiteY32" fmla="*/ 1564772 h 2247818"/>
              <a:gd name="connsiteX33" fmla="*/ 231126 w 2214162"/>
              <a:gd name="connsiteY33" fmla="*/ 1619857 h 2247818"/>
              <a:gd name="connsiteX34" fmla="*/ 275193 w 2214162"/>
              <a:gd name="connsiteY34" fmla="*/ 1663924 h 2247818"/>
              <a:gd name="connsiteX35" fmla="*/ 297227 w 2214162"/>
              <a:gd name="connsiteY35" fmla="*/ 1696975 h 2247818"/>
              <a:gd name="connsiteX36" fmla="*/ 429429 w 2214162"/>
              <a:gd name="connsiteY36" fmla="*/ 1741042 h 2247818"/>
              <a:gd name="connsiteX37" fmla="*/ 627733 w 2214162"/>
              <a:gd name="connsiteY37" fmla="*/ 1774093 h 2247818"/>
              <a:gd name="connsiteX38" fmla="*/ 660783 w 2214162"/>
              <a:gd name="connsiteY38" fmla="*/ 1785110 h 2247818"/>
              <a:gd name="connsiteX39" fmla="*/ 693834 w 2214162"/>
              <a:gd name="connsiteY39" fmla="*/ 1818160 h 2247818"/>
              <a:gd name="connsiteX40" fmla="*/ 748918 w 2214162"/>
              <a:gd name="connsiteY40" fmla="*/ 1928329 h 2247818"/>
              <a:gd name="connsiteX41" fmla="*/ 781969 w 2214162"/>
              <a:gd name="connsiteY41" fmla="*/ 2027481 h 2247818"/>
              <a:gd name="connsiteX42" fmla="*/ 870104 w 2214162"/>
              <a:gd name="connsiteY42" fmla="*/ 2115616 h 2247818"/>
              <a:gd name="connsiteX43" fmla="*/ 903155 w 2214162"/>
              <a:gd name="connsiteY43" fmla="*/ 2137650 h 2247818"/>
              <a:gd name="connsiteX44" fmla="*/ 1002306 w 2214162"/>
              <a:gd name="connsiteY44" fmla="*/ 2192734 h 2247818"/>
              <a:gd name="connsiteX45" fmla="*/ 1112475 w 2214162"/>
              <a:gd name="connsiteY45" fmla="*/ 2247818 h 2247818"/>
              <a:gd name="connsiteX46" fmla="*/ 1376880 w 2214162"/>
              <a:gd name="connsiteY46" fmla="*/ 2203751 h 2247818"/>
              <a:gd name="connsiteX47" fmla="*/ 1420947 w 2214162"/>
              <a:gd name="connsiteY47" fmla="*/ 2170700 h 2247818"/>
              <a:gd name="connsiteX48" fmla="*/ 1465015 w 2214162"/>
              <a:gd name="connsiteY48" fmla="*/ 2148666 h 2247818"/>
              <a:gd name="connsiteX49" fmla="*/ 1487049 w 2214162"/>
              <a:gd name="connsiteY49" fmla="*/ 2115616 h 2247818"/>
              <a:gd name="connsiteX50" fmla="*/ 1916706 w 2214162"/>
              <a:gd name="connsiteY50" fmla="*/ 2214768 h 2247818"/>
              <a:gd name="connsiteX51" fmla="*/ 2015858 w 2214162"/>
              <a:gd name="connsiteY51" fmla="*/ 2203751 h 2247818"/>
              <a:gd name="connsiteX52" fmla="*/ 2026875 w 2214162"/>
              <a:gd name="connsiteY52" fmla="*/ 2159683 h 2247818"/>
              <a:gd name="connsiteX53" fmla="*/ 2048909 w 2214162"/>
              <a:gd name="connsiteY53" fmla="*/ 2115616 h 2247818"/>
              <a:gd name="connsiteX54" fmla="*/ 2181111 w 2214162"/>
              <a:gd name="connsiteY54" fmla="*/ 2005447 h 2247818"/>
              <a:gd name="connsiteX55" fmla="*/ 2203145 w 2214162"/>
              <a:gd name="connsiteY55" fmla="*/ 1950363 h 2247818"/>
              <a:gd name="connsiteX56" fmla="*/ 2214162 w 2214162"/>
              <a:gd name="connsiteY56" fmla="*/ 1917312 h 2247818"/>
              <a:gd name="connsiteX57" fmla="*/ 2203145 w 2214162"/>
              <a:gd name="connsiteY57" fmla="*/ 1685958 h 2247818"/>
              <a:gd name="connsiteX58" fmla="*/ 2148061 w 2214162"/>
              <a:gd name="connsiteY58" fmla="*/ 1586806 h 2247818"/>
              <a:gd name="connsiteX59" fmla="*/ 2103993 w 2214162"/>
              <a:gd name="connsiteY59" fmla="*/ 1531722 h 2247818"/>
              <a:gd name="connsiteX60" fmla="*/ 2004841 w 2214162"/>
              <a:gd name="connsiteY60" fmla="*/ 1454604 h 2247818"/>
              <a:gd name="connsiteX61" fmla="*/ 1971791 w 2214162"/>
              <a:gd name="connsiteY61" fmla="*/ 1421553 h 2247818"/>
              <a:gd name="connsiteX62" fmla="*/ 1938740 w 2214162"/>
              <a:gd name="connsiteY62" fmla="*/ 1300368 h 2247818"/>
              <a:gd name="connsiteX63" fmla="*/ 1916706 w 2214162"/>
              <a:gd name="connsiteY63" fmla="*/ 1256300 h 2247818"/>
              <a:gd name="connsiteX64" fmla="*/ 1927723 w 2214162"/>
              <a:gd name="connsiteY64" fmla="*/ 1113081 h 2247818"/>
              <a:gd name="connsiteX65" fmla="*/ 1960774 w 2214162"/>
              <a:gd name="connsiteY65" fmla="*/ 1080030 h 2247818"/>
              <a:gd name="connsiteX66" fmla="*/ 2004841 w 2214162"/>
              <a:gd name="connsiteY66" fmla="*/ 1057997 h 2247818"/>
              <a:gd name="connsiteX67" fmla="*/ 2103993 w 2214162"/>
              <a:gd name="connsiteY67" fmla="*/ 1013929 h 2247818"/>
              <a:gd name="connsiteX68" fmla="*/ 2159077 w 2214162"/>
              <a:gd name="connsiteY68" fmla="*/ 947828 h 2247818"/>
              <a:gd name="connsiteX69" fmla="*/ 2170094 w 2214162"/>
              <a:gd name="connsiteY69" fmla="*/ 903760 h 2247818"/>
              <a:gd name="connsiteX70" fmla="*/ 2148061 w 2214162"/>
              <a:gd name="connsiteY70" fmla="*/ 617322 h 2247818"/>
              <a:gd name="connsiteX71" fmla="*/ 2115010 w 2214162"/>
              <a:gd name="connsiteY71" fmla="*/ 529187 h 2247818"/>
              <a:gd name="connsiteX72" fmla="*/ 2081959 w 2214162"/>
              <a:gd name="connsiteY72" fmla="*/ 496136 h 2247818"/>
              <a:gd name="connsiteX73" fmla="*/ 2059926 w 2214162"/>
              <a:gd name="connsiteY73" fmla="*/ 452069 h 2247818"/>
              <a:gd name="connsiteX74" fmla="*/ 2037892 w 2214162"/>
              <a:gd name="connsiteY74" fmla="*/ 419018 h 2247818"/>
              <a:gd name="connsiteX75" fmla="*/ 2015858 w 2214162"/>
              <a:gd name="connsiteY75" fmla="*/ 308850 h 2247818"/>
              <a:gd name="connsiteX76" fmla="*/ 1993824 w 2214162"/>
              <a:gd name="connsiteY76" fmla="*/ 242748 h 2247818"/>
              <a:gd name="connsiteX77" fmla="*/ 1982808 w 2214162"/>
              <a:gd name="connsiteY77" fmla="*/ 198681 h 2247818"/>
              <a:gd name="connsiteX78" fmla="*/ 1938740 w 2214162"/>
              <a:gd name="connsiteY78" fmla="*/ 121563 h 2247818"/>
              <a:gd name="connsiteX79" fmla="*/ 1883656 w 2214162"/>
              <a:gd name="connsiteY79" fmla="*/ 143597 h 2247818"/>
              <a:gd name="connsiteX80" fmla="*/ 1861622 w 2214162"/>
              <a:gd name="connsiteY80" fmla="*/ 176647 h 2247818"/>
              <a:gd name="connsiteX81" fmla="*/ 1828571 w 2214162"/>
              <a:gd name="connsiteY81" fmla="*/ 220715 h 2247818"/>
              <a:gd name="connsiteX82" fmla="*/ 1751453 w 2214162"/>
              <a:gd name="connsiteY82" fmla="*/ 242748 h 2247818"/>
              <a:gd name="connsiteX83" fmla="*/ 1718403 w 2214162"/>
              <a:gd name="connsiteY83" fmla="*/ 253765 h 2247818"/>
              <a:gd name="connsiteX84" fmla="*/ 1674335 w 2214162"/>
              <a:gd name="connsiteY84" fmla="*/ 264782 h 2247818"/>
              <a:gd name="connsiteX85" fmla="*/ 1597217 w 2214162"/>
              <a:gd name="connsiteY85" fmla="*/ 297833 h 2247818"/>
              <a:gd name="connsiteX86" fmla="*/ 1531116 w 2214162"/>
              <a:gd name="connsiteY86" fmla="*/ 374951 h 2247818"/>
              <a:gd name="connsiteX87" fmla="*/ 1453998 w 2214162"/>
              <a:gd name="connsiteY87" fmla="*/ 474103 h 2247818"/>
              <a:gd name="connsiteX88" fmla="*/ 1420947 w 2214162"/>
              <a:gd name="connsiteY88" fmla="*/ 485119 h 2247818"/>
              <a:gd name="connsiteX89" fmla="*/ 1365863 w 2214162"/>
              <a:gd name="connsiteY89" fmla="*/ 496136 h 2247818"/>
              <a:gd name="connsiteX90" fmla="*/ 1343829 w 2214162"/>
              <a:gd name="connsiteY90" fmla="*/ 463086 h 2247818"/>
              <a:gd name="connsiteX91" fmla="*/ 1321795 w 2214162"/>
              <a:gd name="connsiteY91" fmla="*/ 374951 h 2247818"/>
              <a:gd name="connsiteX92" fmla="*/ 1332812 w 2214162"/>
              <a:gd name="connsiteY92" fmla="*/ 341900 h 2247818"/>
              <a:gd name="connsiteX93" fmla="*/ 1376880 w 2214162"/>
              <a:gd name="connsiteY93" fmla="*/ 264782 h 2247818"/>
              <a:gd name="connsiteX94" fmla="*/ 1387897 w 2214162"/>
              <a:gd name="connsiteY94" fmla="*/ 220715 h 2247818"/>
              <a:gd name="connsiteX95" fmla="*/ 1409930 w 2214162"/>
              <a:gd name="connsiteY95" fmla="*/ 187664 h 2247818"/>
              <a:gd name="connsiteX96" fmla="*/ 1398914 w 2214162"/>
              <a:gd name="connsiteY96" fmla="*/ 132580 h 2247818"/>
              <a:gd name="connsiteX97" fmla="*/ 1376880 w 2214162"/>
              <a:gd name="connsiteY97" fmla="*/ 121563 h 224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214162" h="2247818">
                <a:moveTo>
                  <a:pt x="1376880" y="121563"/>
                </a:moveTo>
                <a:cubicBezTo>
                  <a:pt x="1356682" y="101365"/>
                  <a:pt x="1342221" y="50090"/>
                  <a:pt x="1277728" y="11394"/>
                </a:cubicBezTo>
                <a:cubicBezTo>
                  <a:pt x="1264745" y="3604"/>
                  <a:pt x="1248350" y="4049"/>
                  <a:pt x="1233661" y="377"/>
                </a:cubicBezTo>
                <a:cubicBezTo>
                  <a:pt x="1189593" y="4049"/>
                  <a:pt x="1144185" y="0"/>
                  <a:pt x="1101458" y="11394"/>
                </a:cubicBezTo>
                <a:cubicBezTo>
                  <a:pt x="1086404" y="15408"/>
                  <a:pt x="1080377" y="34471"/>
                  <a:pt x="1068408" y="44445"/>
                </a:cubicBezTo>
                <a:cubicBezTo>
                  <a:pt x="1058236" y="52921"/>
                  <a:pt x="1047527" y="61262"/>
                  <a:pt x="1035357" y="66478"/>
                </a:cubicBezTo>
                <a:cubicBezTo>
                  <a:pt x="1021440" y="72442"/>
                  <a:pt x="1005848" y="73335"/>
                  <a:pt x="991289" y="77495"/>
                </a:cubicBezTo>
                <a:cubicBezTo>
                  <a:pt x="937144" y="92965"/>
                  <a:pt x="972995" y="87266"/>
                  <a:pt x="903155" y="110546"/>
                </a:cubicBezTo>
                <a:cubicBezTo>
                  <a:pt x="760836" y="157986"/>
                  <a:pt x="976410" y="74633"/>
                  <a:pt x="804003" y="143597"/>
                </a:cubicBezTo>
                <a:cubicBezTo>
                  <a:pt x="778297" y="139925"/>
                  <a:pt x="751757" y="140042"/>
                  <a:pt x="726885" y="132580"/>
                </a:cubicBezTo>
                <a:cubicBezTo>
                  <a:pt x="694118" y="122750"/>
                  <a:pt x="687609" y="95379"/>
                  <a:pt x="660783" y="77495"/>
                </a:cubicBezTo>
                <a:cubicBezTo>
                  <a:pt x="642701" y="65440"/>
                  <a:pt x="569633" y="56795"/>
                  <a:pt x="561632" y="55462"/>
                </a:cubicBezTo>
                <a:cubicBezTo>
                  <a:pt x="492003" y="62424"/>
                  <a:pt x="453900" y="42747"/>
                  <a:pt x="418412" y="99529"/>
                </a:cubicBezTo>
                <a:cubicBezTo>
                  <a:pt x="407931" y="116299"/>
                  <a:pt x="403723" y="136252"/>
                  <a:pt x="396379" y="154613"/>
                </a:cubicBezTo>
                <a:cubicBezTo>
                  <a:pt x="400051" y="206025"/>
                  <a:pt x="398922" y="258008"/>
                  <a:pt x="407395" y="308850"/>
                </a:cubicBezTo>
                <a:cubicBezTo>
                  <a:pt x="422087" y="397006"/>
                  <a:pt x="484653" y="311678"/>
                  <a:pt x="418412" y="463086"/>
                </a:cubicBezTo>
                <a:cubicBezTo>
                  <a:pt x="393400" y="520255"/>
                  <a:pt x="312388" y="549148"/>
                  <a:pt x="264176" y="573254"/>
                </a:cubicBezTo>
                <a:cubicBezTo>
                  <a:pt x="237070" y="600360"/>
                  <a:pt x="220615" y="622578"/>
                  <a:pt x="187058" y="639356"/>
                </a:cubicBezTo>
                <a:cubicBezTo>
                  <a:pt x="176671" y="644549"/>
                  <a:pt x="165025" y="646700"/>
                  <a:pt x="154008" y="650372"/>
                </a:cubicBezTo>
                <a:cubicBezTo>
                  <a:pt x="139319" y="661389"/>
                  <a:pt x="124882" y="672750"/>
                  <a:pt x="109940" y="683423"/>
                </a:cubicBezTo>
                <a:cubicBezTo>
                  <a:pt x="99166" y="691119"/>
                  <a:pt x="86252" y="696094"/>
                  <a:pt x="76889" y="705457"/>
                </a:cubicBezTo>
                <a:cubicBezTo>
                  <a:pt x="67527" y="714819"/>
                  <a:pt x="63332" y="728335"/>
                  <a:pt x="54856" y="738507"/>
                </a:cubicBezTo>
                <a:cubicBezTo>
                  <a:pt x="44882" y="750476"/>
                  <a:pt x="32822" y="760541"/>
                  <a:pt x="21805" y="771558"/>
                </a:cubicBezTo>
                <a:cubicBezTo>
                  <a:pt x="0" y="858775"/>
                  <a:pt x="7017" y="810967"/>
                  <a:pt x="21805" y="958845"/>
                </a:cubicBezTo>
                <a:cubicBezTo>
                  <a:pt x="24389" y="984683"/>
                  <a:pt x="23178" y="1011853"/>
                  <a:pt x="32822" y="1035963"/>
                </a:cubicBezTo>
                <a:cubicBezTo>
                  <a:pt x="38608" y="1050429"/>
                  <a:pt x="54856" y="1057996"/>
                  <a:pt x="65873" y="1069013"/>
                </a:cubicBezTo>
                <a:cubicBezTo>
                  <a:pt x="69545" y="1080030"/>
                  <a:pt x="70139" y="1092614"/>
                  <a:pt x="76889" y="1102064"/>
                </a:cubicBezTo>
                <a:cubicBezTo>
                  <a:pt x="106915" y="1144100"/>
                  <a:pt x="145442" y="1161068"/>
                  <a:pt x="187058" y="1190199"/>
                </a:cubicBezTo>
                <a:cubicBezTo>
                  <a:pt x="202100" y="1200729"/>
                  <a:pt x="216437" y="1212233"/>
                  <a:pt x="231126" y="1223250"/>
                </a:cubicBezTo>
                <a:cubicBezTo>
                  <a:pt x="227454" y="1270990"/>
                  <a:pt x="228933" y="1319408"/>
                  <a:pt x="220109" y="1366469"/>
                </a:cubicBezTo>
                <a:cubicBezTo>
                  <a:pt x="217669" y="1379483"/>
                  <a:pt x="205771" y="1388745"/>
                  <a:pt x="198075" y="1399519"/>
                </a:cubicBezTo>
                <a:cubicBezTo>
                  <a:pt x="187402" y="1414460"/>
                  <a:pt x="176041" y="1428898"/>
                  <a:pt x="165024" y="1443587"/>
                </a:cubicBezTo>
                <a:cubicBezTo>
                  <a:pt x="172369" y="1483982"/>
                  <a:pt x="172642" y="1526329"/>
                  <a:pt x="187058" y="1564772"/>
                </a:cubicBezTo>
                <a:cubicBezTo>
                  <a:pt x="195315" y="1586789"/>
                  <a:pt x="215504" y="1602282"/>
                  <a:pt x="231126" y="1619857"/>
                </a:cubicBezTo>
                <a:cubicBezTo>
                  <a:pt x="244927" y="1635383"/>
                  <a:pt x="261674" y="1648152"/>
                  <a:pt x="275193" y="1663924"/>
                </a:cubicBezTo>
                <a:cubicBezTo>
                  <a:pt x="283810" y="1673977"/>
                  <a:pt x="286634" y="1689031"/>
                  <a:pt x="297227" y="1696975"/>
                </a:cubicBezTo>
                <a:cubicBezTo>
                  <a:pt x="344670" y="1732557"/>
                  <a:pt x="374064" y="1732737"/>
                  <a:pt x="429429" y="1741042"/>
                </a:cubicBezTo>
                <a:cubicBezTo>
                  <a:pt x="522300" y="1754973"/>
                  <a:pt x="555543" y="1753467"/>
                  <a:pt x="627733" y="1774093"/>
                </a:cubicBezTo>
                <a:cubicBezTo>
                  <a:pt x="638899" y="1777283"/>
                  <a:pt x="649766" y="1781438"/>
                  <a:pt x="660783" y="1785110"/>
                </a:cubicBezTo>
                <a:cubicBezTo>
                  <a:pt x="671800" y="1796127"/>
                  <a:pt x="684486" y="1805696"/>
                  <a:pt x="693834" y="1818160"/>
                </a:cubicBezTo>
                <a:cubicBezTo>
                  <a:pt x="720595" y="1853841"/>
                  <a:pt x="734138" y="1886944"/>
                  <a:pt x="748918" y="1928329"/>
                </a:cubicBezTo>
                <a:cubicBezTo>
                  <a:pt x="760635" y="1961138"/>
                  <a:pt x="770952" y="1994430"/>
                  <a:pt x="781969" y="2027481"/>
                </a:cubicBezTo>
                <a:cubicBezTo>
                  <a:pt x="795108" y="2066896"/>
                  <a:pt x="840726" y="2086238"/>
                  <a:pt x="870104" y="2115616"/>
                </a:cubicBezTo>
                <a:cubicBezTo>
                  <a:pt x="879467" y="2124979"/>
                  <a:pt x="892381" y="2129954"/>
                  <a:pt x="903155" y="2137650"/>
                </a:cubicBezTo>
                <a:cubicBezTo>
                  <a:pt x="989709" y="2199474"/>
                  <a:pt x="901453" y="2145669"/>
                  <a:pt x="1002306" y="2192734"/>
                </a:cubicBezTo>
                <a:cubicBezTo>
                  <a:pt x="1039512" y="2210097"/>
                  <a:pt x="1075752" y="2229457"/>
                  <a:pt x="1112475" y="2247818"/>
                </a:cubicBezTo>
                <a:cubicBezTo>
                  <a:pt x="1200610" y="2233129"/>
                  <a:pt x="1290197" y="2225422"/>
                  <a:pt x="1376880" y="2203751"/>
                </a:cubicBezTo>
                <a:cubicBezTo>
                  <a:pt x="1394693" y="2199298"/>
                  <a:pt x="1405377" y="2180432"/>
                  <a:pt x="1420947" y="2170700"/>
                </a:cubicBezTo>
                <a:cubicBezTo>
                  <a:pt x="1434874" y="2161996"/>
                  <a:pt x="1450326" y="2156011"/>
                  <a:pt x="1465015" y="2148666"/>
                </a:cubicBezTo>
                <a:cubicBezTo>
                  <a:pt x="1472360" y="2137649"/>
                  <a:pt x="1473879" y="2114254"/>
                  <a:pt x="1487049" y="2115616"/>
                </a:cubicBezTo>
                <a:cubicBezTo>
                  <a:pt x="1551843" y="2122319"/>
                  <a:pt x="1809846" y="2188053"/>
                  <a:pt x="1916706" y="2214768"/>
                </a:cubicBezTo>
                <a:cubicBezTo>
                  <a:pt x="1949757" y="2211096"/>
                  <a:pt x="1986115" y="2218623"/>
                  <a:pt x="2015858" y="2203751"/>
                </a:cubicBezTo>
                <a:cubicBezTo>
                  <a:pt x="2029401" y="2196980"/>
                  <a:pt x="2021558" y="2173860"/>
                  <a:pt x="2026875" y="2159683"/>
                </a:cubicBezTo>
                <a:cubicBezTo>
                  <a:pt x="2032642" y="2144306"/>
                  <a:pt x="2037862" y="2127768"/>
                  <a:pt x="2048909" y="2115616"/>
                </a:cubicBezTo>
                <a:cubicBezTo>
                  <a:pt x="2085318" y="2075566"/>
                  <a:pt x="2136644" y="2038798"/>
                  <a:pt x="2181111" y="2005447"/>
                </a:cubicBezTo>
                <a:cubicBezTo>
                  <a:pt x="2188456" y="1987086"/>
                  <a:pt x="2196201" y="1968880"/>
                  <a:pt x="2203145" y="1950363"/>
                </a:cubicBezTo>
                <a:cubicBezTo>
                  <a:pt x="2207223" y="1939489"/>
                  <a:pt x="2214162" y="1928925"/>
                  <a:pt x="2214162" y="1917312"/>
                </a:cubicBezTo>
                <a:cubicBezTo>
                  <a:pt x="2214162" y="1840107"/>
                  <a:pt x="2209557" y="1762897"/>
                  <a:pt x="2203145" y="1685958"/>
                </a:cubicBezTo>
                <a:cubicBezTo>
                  <a:pt x="2200503" y="1654260"/>
                  <a:pt x="2160376" y="1602199"/>
                  <a:pt x="2148061" y="1586806"/>
                </a:cubicBezTo>
                <a:cubicBezTo>
                  <a:pt x="2133372" y="1568445"/>
                  <a:pt x="2121271" y="1547671"/>
                  <a:pt x="2103993" y="1531722"/>
                </a:cubicBezTo>
                <a:cubicBezTo>
                  <a:pt x="2073226" y="1503322"/>
                  <a:pt x="2034448" y="1484211"/>
                  <a:pt x="2004841" y="1454604"/>
                </a:cubicBezTo>
                <a:lnTo>
                  <a:pt x="1971791" y="1421553"/>
                </a:lnTo>
                <a:cubicBezTo>
                  <a:pt x="1968420" y="1408067"/>
                  <a:pt x="1951097" y="1329200"/>
                  <a:pt x="1938740" y="1300368"/>
                </a:cubicBezTo>
                <a:cubicBezTo>
                  <a:pt x="1932271" y="1285273"/>
                  <a:pt x="1924051" y="1270989"/>
                  <a:pt x="1916706" y="1256300"/>
                </a:cubicBezTo>
                <a:cubicBezTo>
                  <a:pt x="1920378" y="1208560"/>
                  <a:pt x="1916110" y="1159532"/>
                  <a:pt x="1927723" y="1113081"/>
                </a:cubicBezTo>
                <a:cubicBezTo>
                  <a:pt x="1931502" y="1097966"/>
                  <a:pt x="1948096" y="1089086"/>
                  <a:pt x="1960774" y="1080030"/>
                </a:cubicBezTo>
                <a:cubicBezTo>
                  <a:pt x="1974138" y="1070485"/>
                  <a:pt x="1990582" y="1066145"/>
                  <a:pt x="2004841" y="1057997"/>
                </a:cubicBezTo>
                <a:cubicBezTo>
                  <a:pt x="2078169" y="1016096"/>
                  <a:pt x="1988578" y="1052401"/>
                  <a:pt x="2103993" y="1013929"/>
                </a:cubicBezTo>
                <a:cubicBezTo>
                  <a:pt x="2122354" y="991895"/>
                  <a:pt x="2144321" y="972422"/>
                  <a:pt x="2159077" y="947828"/>
                </a:cubicBezTo>
                <a:cubicBezTo>
                  <a:pt x="2166867" y="934844"/>
                  <a:pt x="2170094" y="918901"/>
                  <a:pt x="2170094" y="903760"/>
                </a:cubicBezTo>
                <a:cubicBezTo>
                  <a:pt x="2170094" y="541703"/>
                  <a:pt x="2184228" y="743909"/>
                  <a:pt x="2148061" y="617322"/>
                </a:cubicBezTo>
                <a:cubicBezTo>
                  <a:pt x="2137078" y="578879"/>
                  <a:pt x="2139459" y="563415"/>
                  <a:pt x="2115010" y="529187"/>
                </a:cubicBezTo>
                <a:cubicBezTo>
                  <a:pt x="2105954" y="516509"/>
                  <a:pt x="2092976" y="507153"/>
                  <a:pt x="2081959" y="496136"/>
                </a:cubicBezTo>
                <a:cubicBezTo>
                  <a:pt x="2074615" y="481447"/>
                  <a:pt x="2068074" y="466328"/>
                  <a:pt x="2059926" y="452069"/>
                </a:cubicBezTo>
                <a:cubicBezTo>
                  <a:pt x="2053357" y="440573"/>
                  <a:pt x="2043108" y="431188"/>
                  <a:pt x="2037892" y="419018"/>
                </a:cubicBezTo>
                <a:cubicBezTo>
                  <a:pt x="2026906" y="393384"/>
                  <a:pt x="2021326" y="330721"/>
                  <a:pt x="2015858" y="308850"/>
                </a:cubicBezTo>
                <a:cubicBezTo>
                  <a:pt x="2010225" y="286318"/>
                  <a:pt x="1999457" y="265280"/>
                  <a:pt x="1993824" y="242748"/>
                </a:cubicBezTo>
                <a:cubicBezTo>
                  <a:pt x="1990152" y="228059"/>
                  <a:pt x="1988124" y="212858"/>
                  <a:pt x="1982808" y="198681"/>
                </a:cubicBezTo>
                <a:cubicBezTo>
                  <a:pt x="1970827" y="166731"/>
                  <a:pt x="1957005" y="148960"/>
                  <a:pt x="1938740" y="121563"/>
                </a:cubicBezTo>
                <a:cubicBezTo>
                  <a:pt x="1920379" y="128908"/>
                  <a:pt x="1899748" y="132103"/>
                  <a:pt x="1883656" y="143597"/>
                </a:cubicBezTo>
                <a:cubicBezTo>
                  <a:pt x="1872882" y="151293"/>
                  <a:pt x="1869318" y="165873"/>
                  <a:pt x="1861622" y="176647"/>
                </a:cubicBezTo>
                <a:cubicBezTo>
                  <a:pt x="1850949" y="191588"/>
                  <a:pt x="1842677" y="208960"/>
                  <a:pt x="1828571" y="220715"/>
                </a:cubicBezTo>
                <a:cubicBezTo>
                  <a:pt x="1821678" y="226459"/>
                  <a:pt x="1753953" y="242034"/>
                  <a:pt x="1751453" y="242748"/>
                </a:cubicBezTo>
                <a:cubicBezTo>
                  <a:pt x="1740287" y="245938"/>
                  <a:pt x="1729569" y="250575"/>
                  <a:pt x="1718403" y="253765"/>
                </a:cubicBezTo>
                <a:cubicBezTo>
                  <a:pt x="1703844" y="257925"/>
                  <a:pt x="1688894" y="260622"/>
                  <a:pt x="1674335" y="264782"/>
                </a:cubicBezTo>
                <a:cubicBezTo>
                  <a:pt x="1650361" y="271632"/>
                  <a:pt x="1616801" y="283844"/>
                  <a:pt x="1597217" y="297833"/>
                </a:cubicBezTo>
                <a:cubicBezTo>
                  <a:pt x="1567003" y="319415"/>
                  <a:pt x="1554871" y="347237"/>
                  <a:pt x="1531116" y="374951"/>
                </a:cubicBezTo>
                <a:cubicBezTo>
                  <a:pt x="1453453" y="465557"/>
                  <a:pt x="1550707" y="329037"/>
                  <a:pt x="1453998" y="474103"/>
                </a:cubicBezTo>
                <a:cubicBezTo>
                  <a:pt x="1447556" y="483766"/>
                  <a:pt x="1432213" y="482303"/>
                  <a:pt x="1420947" y="485119"/>
                </a:cubicBezTo>
                <a:cubicBezTo>
                  <a:pt x="1402781" y="489660"/>
                  <a:pt x="1384224" y="492464"/>
                  <a:pt x="1365863" y="496136"/>
                </a:cubicBezTo>
                <a:cubicBezTo>
                  <a:pt x="1358518" y="485119"/>
                  <a:pt x="1349750" y="474929"/>
                  <a:pt x="1343829" y="463086"/>
                </a:cubicBezTo>
                <a:cubicBezTo>
                  <a:pt x="1332537" y="440502"/>
                  <a:pt x="1325985" y="395901"/>
                  <a:pt x="1321795" y="374951"/>
                </a:cubicBezTo>
                <a:cubicBezTo>
                  <a:pt x="1325467" y="363934"/>
                  <a:pt x="1328237" y="352574"/>
                  <a:pt x="1332812" y="341900"/>
                </a:cubicBezTo>
                <a:cubicBezTo>
                  <a:pt x="1349584" y="302765"/>
                  <a:pt x="1354753" y="297973"/>
                  <a:pt x="1376880" y="264782"/>
                </a:cubicBezTo>
                <a:cubicBezTo>
                  <a:pt x="1380552" y="250093"/>
                  <a:pt x="1381933" y="234632"/>
                  <a:pt x="1387897" y="220715"/>
                </a:cubicBezTo>
                <a:cubicBezTo>
                  <a:pt x="1393113" y="208545"/>
                  <a:pt x="1408288" y="200802"/>
                  <a:pt x="1409930" y="187664"/>
                </a:cubicBezTo>
                <a:cubicBezTo>
                  <a:pt x="1412253" y="169084"/>
                  <a:pt x="1405489" y="150113"/>
                  <a:pt x="1398914" y="132580"/>
                </a:cubicBezTo>
                <a:cubicBezTo>
                  <a:pt x="1394265" y="120182"/>
                  <a:pt x="1397078" y="141761"/>
                  <a:pt x="1376880" y="121563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돋움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2080957"/>
            <a:ext cx="1224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VS</a:t>
            </a:r>
            <a:endParaRPr lang="ko-KR" altLang="en-US" sz="4000" b="1" dirty="0">
              <a:solidFill>
                <a:schemeClr val="tx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78" y="1480768"/>
            <a:ext cx="1334592" cy="6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376477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Examples)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432096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#4 Solve ODE by FDM</a:t>
            </a:r>
            <a:b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(Finite Difference Method)</a:t>
            </a:r>
            <a:b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97" y="3933056"/>
            <a:ext cx="511556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1" y="3573016"/>
            <a:ext cx="1799755" cy="273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93" y="5157192"/>
            <a:ext cx="2371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35" y="2436816"/>
            <a:ext cx="3910613" cy="84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1396" y="2403478"/>
            <a:ext cx="3443862" cy="93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오른쪽 화살표 13"/>
          <p:cNvSpPr/>
          <p:nvPr/>
        </p:nvSpPr>
        <p:spPr bwMode="auto">
          <a:xfrm>
            <a:off x="4242079" y="2665014"/>
            <a:ext cx="473726" cy="440674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돋움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9584" y="1805820"/>
            <a:ext cx="1819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</a:t>
            </a:r>
            <a:r>
              <a:rPr lang="en-US" sz="2000" b="1" u="sng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st</a:t>
            </a:r>
            <a: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Derivative</a:t>
            </a:r>
            <a:endParaRPr lang="ko-KR" altLang="en-US" sz="2000" u="sng" dirty="0">
              <a:solidFill>
                <a:schemeClr val="tx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72493" y="1805820"/>
            <a:ext cx="3701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Finite Difference Equation </a:t>
            </a:r>
            <a:endParaRPr lang="ko-KR" altLang="en-US" sz="2000" u="sng" dirty="0">
              <a:solidFill>
                <a:schemeClr val="tx1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400984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#5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Solve ODE by SVM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(Separation of Variables Method)</a:t>
            </a:r>
            <a:br>
              <a:rPr lang="en-US" altLang="ko-KR" sz="2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5064"/>
            <a:ext cx="3168352" cy="231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9952" y="2206625"/>
            <a:ext cx="4774352" cy="11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033" y="1375930"/>
            <a:ext cx="27146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812" y="2206625"/>
            <a:ext cx="29622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048" y="3239275"/>
            <a:ext cx="3448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97" y="4131532"/>
            <a:ext cx="28194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49659" y="6027882"/>
            <a:ext cx="1895475" cy="4095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06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627</TotalTime>
  <Words>420</Words>
  <Application>Microsoft Office PowerPoint</Application>
  <PresentationFormat>화면 슬라이드 쇼(4:3)</PresentationFormat>
  <Paragraphs>127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HY견명조</vt:lpstr>
      <vt:lpstr>굴림</vt:lpstr>
      <vt:lpstr>돋움</vt:lpstr>
      <vt:lpstr>맑은 고딕</vt:lpstr>
      <vt:lpstr>Arial</vt:lpstr>
      <vt:lpstr>Georgia</vt:lpstr>
      <vt:lpstr>Symbol</vt:lpstr>
      <vt:lpstr>Wingdings</vt:lpstr>
      <vt:lpstr>고구려 벽화</vt:lpstr>
      <vt:lpstr>Introduction to  Electromagnetism with Practice   Orientation for Practice</vt:lpstr>
      <vt:lpstr>Introduction</vt:lpstr>
      <vt:lpstr>Introduction</vt:lpstr>
      <vt:lpstr>Schedule</vt:lpstr>
      <vt:lpstr>Evaluation</vt:lpstr>
      <vt:lpstr>#1. Matlab (MATrix LABoratory)</vt:lpstr>
      <vt:lpstr>#2. Numerical Methods (Bisection, Newton–Raphson Method)</vt:lpstr>
      <vt:lpstr>#3,#4 Solve ODE by FDM (Finite Difference Method) </vt:lpstr>
      <vt:lpstr>#5. Solve ODE by SVM (Separation of Variables Method) </vt:lpstr>
      <vt:lpstr>#6, #7 FEMM Simulation (Finite Element Method Magnetics)  </vt:lpstr>
      <vt:lpstr>Matlab download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LAB</dc:creator>
  <cp:lastModifiedBy>LAB</cp:lastModifiedBy>
  <cp:revision>53</cp:revision>
  <cp:lastPrinted>2015-09-08T08:18:44Z</cp:lastPrinted>
  <dcterms:created xsi:type="dcterms:W3CDTF">2012-09-06T08:19:12Z</dcterms:created>
  <dcterms:modified xsi:type="dcterms:W3CDTF">2016-09-07T09:20:09Z</dcterms:modified>
</cp:coreProperties>
</file>