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81" r:id="rId3"/>
    <p:sldId id="293" r:id="rId4"/>
    <p:sldId id="284" r:id="rId5"/>
    <p:sldId id="286" r:id="rId6"/>
    <p:sldId id="288" r:id="rId7"/>
    <p:sldId id="301" r:id="rId8"/>
    <p:sldId id="299" r:id="rId9"/>
    <p:sldId id="295" r:id="rId10"/>
    <p:sldId id="290" r:id="rId11"/>
    <p:sldId id="291" r:id="rId12"/>
    <p:sldId id="276" r:id="rId13"/>
    <p:sldId id="28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소희" initials="전" lastIdx="3" clrIdx="0">
    <p:extLst>
      <p:ext uri="{19B8F6BF-5375-455C-9EA6-DF929625EA0E}">
        <p15:presenceInfo xmlns:p15="http://schemas.microsoft.com/office/powerpoint/2012/main" userId="S-1-5-21-1070994585-3736597764-3915566432-28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9999"/>
    <a:srgbClr val="000000"/>
    <a:srgbClr val="F6F96B"/>
    <a:srgbClr val="FFFF99"/>
    <a:srgbClr val="33CCFF"/>
    <a:srgbClr val="FFCC00"/>
    <a:srgbClr val="000066"/>
    <a:srgbClr val="FF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0" autoAdjust="0"/>
    <p:restoredTop sz="78174" autoAdjust="0"/>
  </p:normalViewPr>
  <p:slideViewPr>
    <p:cSldViewPr snapToGrid="0" showGuides="1">
      <p:cViewPr varScale="1">
        <p:scale>
          <a:sx n="94" d="100"/>
          <a:sy n="94" d="100"/>
        </p:scale>
        <p:origin x="10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2AB89-BC16-4CDF-9411-45348446C02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EC495-7680-4245-A4B1-88A662CB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6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현재의 요구만을  해결할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요구사항은 계속 변하기 때문에 기능보다는 구조에 초점을 맞춰야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기능이 아니라 구조를 기반으로 모델을 구축하는 것이 더 </a:t>
            </a:r>
            <a:r>
              <a:rPr lang="ko-KR" altLang="en-US" dirty="0" err="1" smtClean="0"/>
              <a:t>범용적이고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이해하기 쉬우며 변경에 안정적이다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이것이 객체지향의 지향점이다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EC495-7680-4245-A4B1-88A662CBD1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1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소프트웨어 제품의 설계에는 두 가지 측면이 존재합니다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하나는 기능 측면의 설계이고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하나는 구조 측면의 설계입니다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자주 변경되는 기능이 아닌 안정적인 구조를 중심으로 설계해야 함</a:t>
            </a:r>
            <a:endParaRPr lang="en-US" altLang="ko-KR" dirty="0" smtClean="0"/>
          </a:p>
          <a:p>
            <a:r>
              <a:rPr lang="ko-KR" altLang="en-US" dirty="0" smtClean="0"/>
              <a:t>기능과 구조라는 두가지 측면을 함께 녹여 조화를 이루도록 만드는 것이 중요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EC495-7680-4245-A4B1-88A662CBD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가장 이상적인 시스템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사용자가 프로그램을 사용하는 대상 분야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모델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대상을 선택적으로 단순화하고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의식적으로 구조화 한 형태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애플리케이션은 사용자들이 도메인을 바라보는 관점인 도메인 모델을 기반으로 설계되어야 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멘탈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모델이란 사람들이 자기 자신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다른 사람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자신이 상호작용하는 사물들에 대해 갖는 모형이다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EC495-7680-4245-A4B1-88A662CBD1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0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이상적인 소프트웨어 구조를 설계했을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표현적 차이는 줄어든다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소프트웨어 객체는 현실 객체에 대한 추상화가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은유를 바탕으로 재창조된다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소프트웨어 객체와 현실 객체 사이의 의미적 거리를</a:t>
            </a:r>
            <a:r>
              <a:rPr lang="ko-KR" altLang="en-US" baseline="0" dirty="0" smtClean="0"/>
              <a:t> 표현적 또는 의미적 차이라고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표현적 차이가 중요한 이유는 소프트웨어를 이해하고 수정하기 쉽게 만들어주기 때문이다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코드의 구조가 도메인의 구조를 반영하기 때문에 도메인을 이해하면 코드를 이해하기가 훨씬 수월해진다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EC495-7680-4245-A4B1-88A662CBD1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+mn-ea"/>
              </a:rPr>
              <a:t>다음은 불완전한 재료 기능을 도출할 때 사용되는 </a:t>
            </a:r>
            <a:r>
              <a:rPr lang="ko-KR" altLang="en-US" dirty="0" err="1" smtClean="0">
                <a:latin typeface="맑은 고딕" panose="020B0503020000020004" pitchFamily="50" charset="-127"/>
                <a:ea typeface="+mn-ea"/>
              </a:rPr>
              <a:t>유스케이스</a:t>
            </a:r>
            <a:r>
              <a:rPr lang="ko-KR" altLang="en-US" dirty="0" smtClean="0">
                <a:latin typeface="맑은 고딕" panose="020B0503020000020004" pitchFamily="50" charset="-127"/>
                <a:ea typeface="+mn-ea"/>
              </a:rPr>
              <a:t> 기법을 설명합니다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맑은 고딕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+mn-ea"/>
              </a:rPr>
              <a:t>기능적 </a:t>
            </a:r>
            <a:r>
              <a:rPr lang="ko-KR" altLang="en-US" dirty="0" smtClean="0">
                <a:latin typeface="맑은 고딕" panose="020B0503020000020004" pitchFamily="50" charset="-127"/>
                <a:ea typeface="+mn-ea"/>
              </a:rPr>
              <a:t>요구사항을 얻기 위해서는 사용자와 시스템 간의 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"</a:t>
            </a:r>
            <a:r>
              <a:rPr lang="ko-KR" altLang="en-US" dirty="0" smtClean="0">
                <a:latin typeface="맑은 고딕" panose="020B0503020000020004" pitchFamily="50" charset="-127"/>
                <a:ea typeface="+mn-ea"/>
              </a:rPr>
              <a:t>상호작용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"</a:t>
            </a:r>
            <a:r>
              <a:rPr lang="ko-KR" altLang="en-US" dirty="0" smtClean="0">
                <a:latin typeface="맑은 고딕" panose="020B0503020000020004" pitchFamily="50" charset="-127"/>
                <a:ea typeface="+mn-ea"/>
              </a:rPr>
              <a:t>관점에서 시스템을 바라보아야 한다</a:t>
            </a:r>
            <a:r>
              <a:rPr lang="en-US" altLang="ko-KR" dirty="0" smtClean="0">
                <a:latin typeface="맑은 고딕" panose="020B0503020000020004" pitchFamily="50" charset="-127"/>
                <a:ea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EC495-7680-4245-A4B1-88A662CBD1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2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개의 피처를 하나의 </a:t>
            </a:r>
            <a:r>
              <a:rPr lang="ko-KR" altLang="en-US" dirty="0" err="1" smtClean="0"/>
              <a:t>유스케이스로</a:t>
            </a:r>
            <a:r>
              <a:rPr lang="ko-KR" altLang="en-US" dirty="0" smtClean="0"/>
              <a:t> 묶어야 하는 이유는</a:t>
            </a:r>
            <a:endParaRPr lang="en-US" altLang="ko-KR" dirty="0" smtClean="0"/>
          </a:p>
          <a:p>
            <a:r>
              <a:rPr lang="ko-KR" altLang="en-US" dirty="0" smtClean="0"/>
              <a:t>시스템의 기능에 대해 </a:t>
            </a:r>
            <a:r>
              <a:rPr lang="ko-KR" altLang="en-US" dirty="0" err="1" smtClean="0"/>
              <a:t>의사소통할</a:t>
            </a:r>
            <a:r>
              <a:rPr lang="ko-KR" altLang="en-US" dirty="0" smtClean="0"/>
              <a:t> 수 있는 문맥을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개의 피처를 하나의 </a:t>
            </a:r>
            <a:r>
              <a:rPr lang="ko-KR" altLang="en-US" dirty="0" err="1" smtClean="0"/>
              <a:t>유스케이스로</a:t>
            </a:r>
            <a:r>
              <a:rPr lang="ko-KR" altLang="en-US" dirty="0" smtClean="0"/>
              <a:t> 묶는다는 것은</a:t>
            </a:r>
            <a:endParaRPr lang="en-US" altLang="ko-KR" dirty="0" smtClean="0"/>
          </a:p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시스템은 정기예금 정보를 보여준다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시스템은 당일이나 현재 일자의 이자를 계산한다</a:t>
            </a:r>
            <a:r>
              <a:rPr lang="en-US" altLang="ko-KR" dirty="0" smtClean="0"/>
              <a:t>‘</a:t>
            </a:r>
          </a:p>
          <a:p>
            <a:r>
              <a:rPr lang="ko-KR" altLang="en-US" dirty="0" smtClean="0"/>
              <a:t>두 피처를 연관 없는 독립적인  기능으로 보이게끔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EC495-7680-4245-A4B1-88A662CBD1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5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책임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주도 설계는 </a:t>
            </a:r>
            <a:r>
              <a:rPr lang="ko-KR" altLang="en-US" dirty="0" err="1" smtClean="0"/>
              <a:t>유스케이스로부터</a:t>
            </a:r>
            <a:r>
              <a:rPr lang="ko-KR" altLang="en-US" dirty="0" smtClean="0"/>
              <a:t> 첫 번째 메시지와 사용자가 달성하려는 목표를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도메인 모델로부터 기능을 수용할 수 있는 안정적인 구조를 제공받아 실제로 동작하는 객체들의 협력 공동체를 창조한다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책임 할당의 기본 원칙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책임을 수행하는데 필요한 정보를 가진 </a:t>
            </a:r>
            <a:r>
              <a:rPr lang="ko-KR" altLang="en-US" dirty="0" err="1" smtClean="0"/>
              <a:t>객체들에게</a:t>
            </a:r>
            <a:r>
              <a:rPr lang="ko-KR" altLang="en-US" dirty="0" smtClean="0"/>
              <a:t> 그 책임을 할당하는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EC495-7680-4245-A4B1-88A662CBD1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661952" y="3044278"/>
            <a:ext cx="2868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#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객체 지도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1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0326" y="1346218"/>
            <a:ext cx="11011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간의 상호작용을 보여주는 </a:t>
            </a:r>
            <a:r>
              <a:rPr lang="ko-KR" altLang="en-US" sz="1600" b="1" dirty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유스케이스는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다이어그램이 아니다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시나리오들의 집합이며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시나리오 각각을 </a:t>
            </a:r>
            <a:r>
              <a:rPr lang="ko-KR" altLang="en-US" sz="1600" b="1" dirty="0" err="1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ko-KR" altLang="en-US" sz="1600" b="1" dirty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단순한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피처의 목록이 아니다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피처를 하나의 </a:t>
            </a:r>
            <a:r>
              <a:rPr lang="ko-KR" altLang="en-US" sz="1600" b="1" dirty="0" err="1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유스케이스로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묶는 것이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 있다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요구사항이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변경되는 사용자 인터페이스와 관련된 세부 정보는 담지 않는다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행위에 초점을 맞춘다</a:t>
            </a:r>
            <a:r>
              <a:rPr lang="en-US" altLang="ko-KR" sz="1600" b="1" dirty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b="1" dirty="0" smtClean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이것을 </a:t>
            </a:r>
            <a:r>
              <a:rPr lang="ko-KR" altLang="en-US" sz="1600" b="1" dirty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본질적인 </a:t>
            </a:r>
            <a:r>
              <a:rPr lang="ko-KR" altLang="en-US" sz="1600" b="1" dirty="0" err="1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내부설계와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관련된 정보를 포함하지 않는다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20517" y="286310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유스케이스의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특성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3386">
            <a:off x="8084397" y="5847049"/>
            <a:ext cx="1755385" cy="17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12191999" cy="68484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929" y="1594678"/>
            <a:ext cx="89098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</a:t>
            </a:r>
            <a:r>
              <a:rPr lang="ko-KR" altLang="en-US" b="1" u="sng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b="1" u="sng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u="sng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en-US" altLang="ko-KR" b="1" u="sng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u="sng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책임</a:t>
            </a:r>
            <a:r>
              <a:rPr lang="en-US" altLang="ko-KR" b="1" u="sng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u="sng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주도 설계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 구조를 개념화하기 위해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불안정한 기능을 서술하기 위해</a:t>
            </a: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endParaRPr lang="en-US" altLang="ko-KR" i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i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변경에 </a:t>
            </a:r>
            <a:r>
              <a:rPr lang="ko-KR" altLang="en-US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유연한 소프트웨어를 만들기 위해서 </a:t>
            </a:r>
            <a:r>
              <a:rPr lang="ko-KR" altLang="en-US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유스케이스에</a:t>
            </a:r>
            <a:r>
              <a:rPr lang="ko-KR" altLang="en-US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정의된 </a:t>
            </a:r>
            <a:endParaRPr lang="en-US" altLang="ko-KR" i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i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</a:t>
            </a:r>
            <a:r>
              <a:rPr lang="ko-KR" altLang="en-US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책임</a:t>
            </a:r>
            <a:r>
              <a:rPr lang="en-US" altLang="ko-KR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도메인 모델을 기반으로 한 </a:t>
            </a:r>
            <a:r>
              <a:rPr lang="ko-KR" altLang="en-US" i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책임으로 분배</a:t>
            </a:r>
            <a:endParaRPr lang="ko-KR" altLang="en-US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17929" y="445777"/>
            <a:ext cx="771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 합치기</a:t>
            </a:r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기능과 구조의 통합</a:t>
            </a:r>
          </a:p>
        </p:txBody>
      </p:sp>
    </p:spTree>
    <p:extLst>
      <p:ext uri="{BB962C8B-B14F-4D97-AF65-F5344CB8AC3E}">
        <p14:creationId xmlns:p14="http://schemas.microsoft.com/office/powerpoint/2010/main" val="22526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1659" y="1428750"/>
            <a:ext cx="66303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 도메인 모델을 기반으로 시스템의 기능을 </a:t>
            </a:r>
            <a:r>
              <a:rPr lang="ko-KR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구현하라</a:t>
            </a:r>
            <a:endParaRPr lang="en-US" altLang="ko-KR" sz="1400" b="1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모델과 코드를 밀접하게 </a:t>
            </a:r>
            <a:r>
              <a:rPr lang="ko-KR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연관시켜라</a:t>
            </a:r>
            <a:endParaRPr lang="en-US" altLang="ko-KR" sz="1400" b="1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40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그러면 유지보수하기 쉽고 유연한 객체지향 시스템을 만드는 </a:t>
            </a:r>
            <a:endParaRPr lang="en-US" altLang="ko-KR" sz="1400" b="1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7409" y="4106406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첫걸음이 </a:t>
            </a:r>
            <a:r>
              <a:rPr lang="ko-KR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될 것이다</a:t>
            </a:r>
            <a:r>
              <a:rPr lang="en-US" altLang="ko-KR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ja-JP" altLang="en-US" sz="1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1659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7380" y="1865711"/>
            <a:ext cx="8177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길을 모른다는 문제에 부딪혔을 때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13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66700" y="257175"/>
            <a:ext cx="11658600" cy="6343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562475" y="257175"/>
            <a:ext cx="2314575" cy="6343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7225" y="1543050"/>
            <a:ext cx="37128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지나가는 사람에게 길을 물어본다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기능적이고 해결방법 지향적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4875" y="4648200"/>
            <a:ext cx="27895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지도를 보고 길을 찾는다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구조적이고 문제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지향적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9180" y="2381250"/>
            <a:ext cx="1315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8244" y="3429000"/>
            <a:ext cx="273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당신의 선택은</a:t>
            </a:r>
            <a:r>
              <a:rPr lang="en-US" altLang="ko-KR" sz="28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84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19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20517" y="286310"/>
            <a:ext cx="4790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기능설계</a:t>
            </a:r>
            <a:r>
              <a:rPr lang="ko-KR" altLang="en-US" sz="40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구조설계</a:t>
            </a:r>
            <a:endParaRPr kumimoji="1" lang="ja-JP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4872896"/>
            <a:ext cx="101088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사람들에게 길을 묻지 마라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이용해 지도를 만들어라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기능은 지도에 표시된 길을 따라 자연스럽게 흘러갈 것이다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42925" y="1323975"/>
            <a:ext cx="447675" cy="409575"/>
          </a:xfrm>
          <a:prstGeom prst="ellipse">
            <a:avLst/>
          </a:prstGeom>
          <a:noFill/>
          <a:ln w="28575"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ko-KR" altLang="en-US" sz="24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132397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설계</a:t>
            </a:r>
            <a:endParaRPr lang="ko-KR" altLang="en-US" sz="2000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2925" y="2951523"/>
            <a:ext cx="447675" cy="409575"/>
          </a:xfrm>
          <a:prstGeom prst="ellipse">
            <a:avLst/>
          </a:prstGeom>
          <a:noFill/>
          <a:ln w="28575"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ko-KR" altLang="en-US" sz="24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95152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구조 설계</a:t>
            </a:r>
            <a:endParaRPr lang="ko-KR" altLang="en-US" sz="2000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1878663"/>
            <a:ext cx="801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제품이 사용자를 위해 </a:t>
            </a:r>
            <a:r>
              <a:rPr lang="ko-KR" altLang="en-US" u="sng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무엇을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수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초점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분해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분해된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기능끼리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서로 밀접하게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변경에 취약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3505479"/>
            <a:ext cx="955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제품의 형태가 </a:t>
            </a:r>
            <a:r>
              <a:rPr lang="ko-KR" altLang="en-US" u="sng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어떠해야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하는지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초점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변경되지 않는 안정적인 객체 구조를 바탕으로 시스템 기능을 객체간 책임으로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6275" y="5089533"/>
            <a:ext cx="10582275" cy="1314450"/>
          </a:xfrm>
          <a:prstGeom prst="rect">
            <a:avLst/>
          </a:prstGeom>
          <a:solidFill>
            <a:srgbClr val="FFFFF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30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27006"/>
            <a:ext cx="12191999" cy="1042587"/>
          </a:xfrm>
          <a:prstGeom prst="rect">
            <a:avLst/>
          </a:prstGeom>
          <a:solidFill>
            <a:srgbClr val="0000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세계를 구축하기 위한 </a:t>
            </a:r>
            <a:r>
              <a:rPr kumimoji="1" lang="ko-KR" altLang="en-US" sz="2400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가지 재료</a:t>
            </a:r>
            <a:endParaRPr kumimoji="1" lang="ko-KR" altLang="en-US" sz="2400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50398" y="2490571"/>
            <a:ext cx="3240000" cy="32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 재료</a:t>
            </a:r>
            <a:endParaRPr kumimoji="1" lang="en-US" altLang="ko-KR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1"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kumimoji="1"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62805" y="2490571"/>
            <a:ext cx="3240000" cy="32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불완전한 재료</a:t>
            </a:r>
            <a:endParaRPr kumimoji="1" lang="en-US" altLang="ko-K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1"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kumimoji="1"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19" y="3551490"/>
            <a:ext cx="1018872" cy="10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47" y="0"/>
            <a:ext cx="6517105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4171" y="500114"/>
            <a:ext cx="107372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두가지 재료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구조와 기능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u="sng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세계를 구축하기 위해서는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사용자에게 제공할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담을 안정적인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재료가 준비돼 있어야 한다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추가로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비기능도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포함된다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사용자나 이해 관계자들이 도메인에 관해 생각하는 개념과 개념들 간의 관계로 표현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모델링</a:t>
            </a:r>
            <a:endParaRPr lang="en-US" altLang="ko-KR" b="1" dirty="0" smtClean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목표를 만족시키기 위해 책임을 수행하는 시스템의 행위로 표현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 err="1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ko-KR" altLang="en-US" b="1" dirty="0" smtClean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모델링</a:t>
            </a:r>
            <a:endParaRPr lang="ko-KR" altLang="en-US" b="1" dirty="0">
              <a:solidFill>
                <a:srgbClr val="FFFF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9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544" y="4202483"/>
            <a:ext cx="2375182" cy="2375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171" y="883582"/>
            <a:ext cx="6221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도메인의 모습을 담을 수 있는 객체지향을 설계하자</a:t>
            </a:r>
            <a:r>
              <a:rPr lang="en-US" altLang="ko-KR" sz="24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21" y="67469"/>
            <a:ext cx="3333750" cy="447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71" y="67470"/>
            <a:ext cx="3333750" cy="447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121" y="67470"/>
            <a:ext cx="3333750" cy="447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55354" b="527"/>
          <a:stretch/>
        </p:blipFill>
        <p:spPr>
          <a:xfrm>
            <a:off x="10327871" y="69827"/>
            <a:ext cx="1488392" cy="445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6" y="101652"/>
            <a:ext cx="238125" cy="2419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3313" t="9111"/>
          <a:stretch/>
        </p:blipFill>
        <p:spPr>
          <a:xfrm>
            <a:off x="92519" y="2521002"/>
            <a:ext cx="230237" cy="21989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8979" y="140806"/>
            <a:ext cx="238125" cy="2495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7525" y="2621333"/>
            <a:ext cx="238125" cy="15811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7525" y="4047056"/>
            <a:ext cx="238125" cy="15811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1399" y="5613183"/>
            <a:ext cx="238125" cy="981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2937" y="6265957"/>
            <a:ext cx="2676525" cy="304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475" y="6265957"/>
            <a:ext cx="2676525" cy="304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4380" y="6265957"/>
            <a:ext cx="2676525" cy="3048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621" y="6265957"/>
            <a:ext cx="2676525" cy="3048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3313" t="9111"/>
          <a:stretch/>
        </p:blipFill>
        <p:spPr>
          <a:xfrm>
            <a:off x="88496" y="4189685"/>
            <a:ext cx="230237" cy="21989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496" y="6159223"/>
            <a:ext cx="447675" cy="4286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2285" y="6265957"/>
            <a:ext cx="2676525" cy="3048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661163" y="1139478"/>
            <a:ext cx="6033331" cy="170915"/>
          </a:xfrm>
          <a:prstGeom prst="line">
            <a:avLst/>
          </a:prstGeom>
          <a:ln w="38100">
            <a:solidFill>
              <a:srgbClr val="F86F6C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61162" y="1310393"/>
            <a:ext cx="6033332" cy="85458"/>
          </a:xfrm>
          <a:prstGeom prst="line">
            <a:avLst/>
          </a:prstGeom>
          <a:ln w="57150">
            <a:solidFill>
              <a:srgbClr val="F86F6C">
                <a:alpha val="4392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98" y="2976347"/>
            <a:ext cx="609600" cy="6096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48" y="2976347"/>
            <a:ext cx="609600" cy="6096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48" y="2976347"/>
            <a:ext cx="609600" cy="6096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461473" y="2244183"/>
            <a:ext cx="2142000" cy="2141599"/>
          </a:xfrm>
          <a:prstGeom prst="ellipse">
            <a:avLst/>
          </a:prstGeom>
          <a:solidFill>
            <a:srgbClr val="333399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모델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459623" y="2244183"/>
            <a:ext cx="2142000" cy="2141599"/>
          </a:xfrm>
          <a:prstGeom prst="ellipse">
            <a:avLst/>
          </a:prstGeom>
          <a:solidFill>
            <a:srgbClr val="FFCC00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도메인을 바라보는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멘탈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모델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457773" y="2244182"/>
            <a:ext cx="2142000" cy="2141599"/>
          </a:xfrm>
          <a:prstGeom prst="ellipse">
            <a:avLst/>
          </a:prstGeom>
          <a:solidFill>
            <a:srgbClr val="33CCFF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설계자가 시스템 구조를 바라보는 관점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9455923" y="2244182"/>
            <a:ext cx="2142000" cy="2141599"/>
          </a:xfrm>
          <a:prstGeom prst="ellipse">
            <a:avLst/>
          </a:prstGeom>
          <a:solidFill>
            <a:srgbClr val="FF9999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안에 구현된 코드 그 자체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1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1977210" y="102423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4787974" y="824466"/>
            <a:ext cx="2470076" cy="604284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4143" y="1405218"/>
            <a:ext cx="9275296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은유를 기반으로 </a:t>
            </a:r>
            <a:r>
              <a:rPr lang="ko-KR" altLang="en-US" b="1" dirty="0">
                <a:solidFill>
                  <a:srgbClr val="FFFF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재창조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것이 소프트웨어 객체이다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객체와 소프트웨어 객체 사이의 차이를 줄이는 것이 지향점이다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도메인은 현실에 존재하지 않는 경우가 더 많다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경우에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은유해야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할 대상은 현실 객체가 아닌 </a:t>
            </a:r>
            <a:r>
              <a:rPr lang="en-US" altLang="ko-KR" b="1" dirty="0">
                <a:solidFill>
                  <a:srgbClr val="F6F9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b="1" dirty="0">
                <a:solidFill>
                  <a:srgbClr val="F6F9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모델</a:t>
            </a:r>
            <a:r>
              <a:rPr lang="en-US" altLang="ko-KR" b="1" dirty="0">
                <a:solidFill>
                  <a:srgbClr val="F6F9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해당 도메인을 떠올렸을 때 생각하는 </a:t>
            </a:r>
            <a:r>
              <a:rPr lang="en-US" altLang="ko-KR" b="1" dirty="0">
                <a:solidFill>
                  <a:srgbClr val="F6F9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b="1" dirty="0" err="1" smtClean="0">
                <a:solidFill>
                  <a:srgbClr val="F6F9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멘탈모델</a:t>
            </a:r>
            <a:r>
              <a:rPr lang="en-US" altLang="ko-KR" b="1" dirty="0" smtClean="0">
                <a:solidFill>
                  <a:srgbClr val="F6F9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초점을 맞춰야 한다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17929" y="18860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표현적 차이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02903">
            <a:off x="9922164" y="4697844"/>
            <a:ext cx="1755385" cy="175538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4569653" y="2330824"/>
            <a:ext cx="1875971" cy="2152"/>
          </a:xfrm>
          <a:prstGeom prst="line">
            <a:avLst/>
          </a:prstGeom>
          <a:ln w="190500">
            <a:solidFill>
              <a:srgbClr val="F6F96B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844382" y="3436947"/>
            <a:ext cx="1875971" cy="2152"/>
          </a:xfrm>
          <a:prstGeom prst="line">
            <a:avLst/>
          </a:prstGeom>
          <a:ln w="190500">
            <a:solidFill>
              <a:srgbClr val="F6F96B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6705210" y="5038165"/>
            <a:ext cx="825143" cy="484094"/>
          </a:xfrm>
          <a:custGeom>
            <a:avLst/>
            <a:gdLst>
              <a:gd name="connsiteX0" fmla="*/ 825143 w 825143"/>
              <a:gd name="connsiteY0" fmla="*/ 71717 h 484094"/>
              <a:gd name="connsiteX1" fmla="*/ 636884 w 825143"/>
              <a:gd name="connsiteY1" fmla="*/ 98611 h 484094"/>
              <a:gd name="connsiteX2" fmla="*/ 484484 w 825143"/>
              <a:gd name="connsiteY2" fmla="*/ 134470 h 484094"/>
              <a:gd name="connsiteX3" fmla="*/ 358978 w 825143"/>
              <a:gd name="connsiteY3" fmla="*/ 152400 h 484094"/>
              <a:gd name="connsiteX4" fmla="*/ 81072 w 825143"/>
              <a:gd name="connsiteY4" fmla="*/ 170329 h 484094"/>
              <a:gd name="connsiteX5" fmla="*/ 27284 w 825143"/>
              <a:gd name="connsiteY5" fmla="*/ 179294 h 484094"/>
              <a:gd name="connsiteX6" fmla="*/ 390 w 825143"/>
              <a:gd name="connsiteY6" fmla="*/ 188259 h 484094"/>
              <a:gd name="connsiteX7" fmla="*/ 18319 w 825143"/>
              <a:gd name="connsiteY7" fmla="*/ 224117 h 484094"/>
              <a:gd name="connsiteX8" fmla="*/ 54178 w 825143"/>
              <a:gd name="connsiteY8" fmla="*/ 242047 h 484094"/>
              <a:gd name="connsiteX9" fmla="*/ 116931 w 825143"/>
              <a:gd name="connsiteY9" fmla="*/ 277906 h 484094"/>
              <a:gd name="connsiteX10" fmla="*/ 305190 w 825143"/>
              <a:gd name="connsiteY10" fmla="*/ 403411 h 484094"/>
              <a:gd name="connsiteX11" fmla="*/ 430696 w 825143"/>
              <a:gd name="connsiteY11" fmla="*/ 475129 h 484094"/>
              <a:gd name="connsiteX12" fmla="*/ 457590 w 825143"/>
              <a:gd name="connsiteY12" fmla="*/ 484094 h 484094"/>
              <a:gd name="connsiteX13" fmla="*/ 475519 w 825143"/>
              <a:gd name="connsiteY13" fmla="*/ 466164 h 484094"/>
              <a:gd name="connsiteX14" fmla="*/ 457590 w 825143"/>
              <a:gd name="connsiteY14" fmla="*/ 206188 h 484094"/>
              <a:gd name="connsiteX15" fmla="*/ 457590 w 825143"/>
              <a:gd name="connsiteY15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5143" h="484094">
                <a:moveTo>
                  <a:pt x="825143" y="71717"/>
                </a:moveTo>
                <a:cubicBezTo>
                  <a:pt x="734984" y="80733"/>
                  <a:pt x="728629" y="78951"/>
                  <a:pt x="636884" y="98611"/>
                </a:cubicBezTo>
                <a:cubicBezTo>
                  <a:pt x="585855" y="109546"/>
                  <a:pt x="535720" y="124553"/>
                  <a:pt x="484484" y="134470"/>
                </a:cubicBezTo>
                <a:cubicBezTo>
                  <a:pt x="442994" y="142500"/>
                  <a:pt x="400960" y="147556"/>
                  <a:pt x="358978" y="152400"/>
                </a:cubicBezTo>
                <a:cubicBezTo>
                  <a:pt x="278644" y="161669"/>
                  <a:pt x="154766" y="166450"/>
                  <a:pt x="81072" y="170329"/>
                </a:cubicBezTo>
                <a:cubicBezTo>
                  <a:pt x="63143" y="173317"/>
                  <a:pt x="45028" y="175351"/>
                  <a:pt x="27284" y="179294"/>
                </a:cubicBezTo>
                <a:cubicBezTo>
                  <a:pt x="18059" y="181344"/>
                  <a:pt x="2243" y="178993"/>
                  <a:pt x="390" y="188259"/>
                </a:cubicBezTo>
                <a:cubicBezTo>
                  <a:pt x="-2231" y="201363"/>
                  <a:pt x="8870" y="214668"/>
                  <a:pt x="18319" y="224117"/>
                </a:cubicBezTo>
                <a:cubicBezTo>
                  <a:pt x="27769" y="233567"/>
                  <a:pt x="42446" y="235648"/>
                  <a:pt x="54178" y="242047"/>
                </a:cubicBezTo>
                <a:cubicBezTo>
                  <a:pt x="75328" y="253584"/>
                  <a:pt x="96665" y="264878"/>
                  <a:pt x="116931" y="277906"/>
                </a:cubicBezTo>
                <a:cubicBezTo>
                  <a:pt x="180372" y="318690"/>
                  <a:pt x="242104" y="362079"/>
                  <a:pt x="305190" y="403411"/>
                </a:cubicBezTo>
                <a:cubicBezTo>
                  <a:pt x="351916" y="434024"/>
                  <a:pt x="381551" y="453287"/>
                  <a:pt x="430696" y="475129"/>
                </a:cubicBezTo>
                <a:cubicBezTo>
                  <a:pt x="439331" y="478967"/>
                  <a:pt x="448625" y="481106"/>
                  <a:pt x="457590" y="484094"/>
                </a:cubicBezTo>
                <a:cubicBezTo>
                  <a:pt x="463566" y="478117"/>
                  <a:pt x="475519" y="474616"/>
                  <a:pt x="475519" y="466164"/>
                </a:cubicBezTo>
                <a:cubicBezTo>
                  <a:pt x="475519" y="379300"/>
                  <a:pt x="460928" y="292988"/>
                  <a:pt x="457590" y="206188"/>
                </a:cubicBezTo>
                <a:cubicBezTo>
                  <a:pt x="454949" y="137509"/>
                  <a:pt x="457590" y="68729"/>
                  <a:pt x="45759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rot="812504">
            <a:off x="7252447" y="3428477"/>
            <a:ext cx="555812" cy="507498"/>
          </a:xfrm>
          <a:custGeom>
            <a:avLst/>
            <a:gdLst>
              <a:gd name="connsiteX0" fmla="*/ 744636 w 825318"/>
              <a:gd name="connsiteY0" fmla="*/ 89877 h 566760"/>
              <a:gd name="connsiteX1" fmla="*/ 448800 w 825318"/>
              <a:gd name="connsiteY1" fmla="*/ 107806 h 566760"/>
              <a:gd name="connsiteX2" fmla="*/ 323294 w 825318"/>
              <a:gd name="connsiteY2" fmla="*/ 125735 h 566760"/>
              <a:gd name="connsiteX3" fmla="*/ 152965 w 825318"/>
              <a:gd name="connsiteY3" fmla="*/ 134700 h 566760"/>
              <a:gd name="connsiteX4" fmla="*/ 54353 w 825318"/>
              <a:gd name="connsiteY4" fmla="*/ 143665 h 566760"/>
              <a:gd name="connsiteX5" fmla="*/ 18494 w 825318"/>
              <a:gd name="connsiteY5" fmla="*/ 188488 h 566760"/>
              <a:gd name="connsiteX6" fmla="*/ 565 w 825318"/>
              <a:gd name="connsiteY6" fmla="*/ 206418 h 566760"/>
              <a:gd name="connsiteX7" fmla="*/ 90212 w 825318"/>
              <a:gd name="connsiteY7" fmla="*/ 269171 h 566760"/>
              <a:gd name="connsiteX8" fmla="*/ 179859 w 825318"/>
              <a:gd name="connsiteY8" fmla="*/ 313994 h 566760"/>
              <a:gd name="connsiteX9" fmla="*/ 233647 w 825318"/>
              <a:gd name="connsiteY9" fmla="*/ 376747 h 566760"/>
              <a:gd name="connsiteX10" fmla="*/ 395012 w 825318"/>
              <a:gd name="connsiteY10" fmla="*/ 493288 h 566760"/>
              <a:gd name="connsiteX11" fmla="*/ 448800 w 825318"/>
              <a:gd name="connsiteY11" fmla="*/ 529147 h 566760"/>
              <a:gd name="connsiteX12" fmla="*/ 502589 w 825318"/>
              <a:gd name="connsiteY12" fmla="*/ 556041 h 566760"/>
              <a:gd name="connsiteX13" fmla="*/ 511553 w 825318"/>
              <a:gd name="connsiteY13" fmla="*/ 421571 h 566760"/>
              <a:gd name="connsiteX14" fmla="*/ 493624 w 825318"/>
              <a:gd name="connsiteY14" fmla="*/ 322959 h 566760"/>
              <a:gd name="connsiteX15" fmla="*/ 430871 w 825318"/>
              <a:gd name="connsiteY15" fmla="*/ 143665 h 566760"/>
              <a:gd name="connsiteX16" fmla="*/ 395012 w 825318"/>
              <a:gd name="connsiteY16" fmla="*/ 62982 h 566760"/>
              <a:gd name="connsiteX17" fmla="*/ 368118 w 825318"/>
              <a:gd name="connsiteY17" fmla="*/ 229 h 566760"/>
              <a:gd name="connsiteX18" fmla="*/ 332259 w 825318"/>
              <a:gd name="connsiteY18" fmla="*/ 18159 h 566760"/>
              <a:gd name="connsiteX19" fmla="*/ 305365 w 825318"/>
              <a:gd name="connsiteY19" fmla="*/ 54018 h 566760"/>
              <a:gd name="connsiteX20" fmla="*/ 278471 w 825318"/>
              <a:gd name="connsiteY20" fmla="*/ 116771 h 566760"/>
              <a:gd name="connsiteX21" fmla="*/ 224683 w 825318"/>
              <a:gd name="connsiteY21" fmla="*/ 170559 h 566760"/>
              <a:gd name="connsiteX22" fmla="*/ 179859 w 825318"/>
              <a:gd name="connsiteY22" fmla="*/ 242277 h 566760"/>
              <a:gd name="connsiteX23" fmla="*/ 170894 w 825318"/>
              <a:gd name="connsiteY23" fmla="*/ 269171 h 566760"/>
              <a:gd name="connsiteX24" fmla="*/ 144000 w 825318"/>
              <a:gd name="connsiteY24" fmla="*/ 305029 h 566760"/>
              <a:gd name="connsiteX25" fmla="*/ 72283 w 825318"/>
              <a:gd name="connsiteY25" fmla="*/ 430535 h 566760"/>
              <a:gd name="connsiteX26" fmla="*/ 45389 w 825318"/>
              <a:gd name="connsiteY26" fmla="*/ 538112 h 566760"/>
              <a:gd name="connsiteX27" fmla="*/ 27459 w 825318"/>
              <a:gd name="connsiteY27" fmla="*/ 565006 h 566760"/>
              <a:gd name="connsiteX28" fmla="*/ 54353 w 825318"/>
              <a:gd name="connsiteY28" fmla="*/ 547077 h 566760"/>
              <a:gd name="connsiteX29" fmla="*/ 152965 w 825318"/>
              <a:gd name="connsiteY29" fmla="*/ 475359 h 566760"/>
              <a:gd name="connsiteX30" fmla="*/ 350189 w 825318"/>
              <a:gd name="connsiteY30" fmla="*/ 340888 h 566760"/>
              <a:gd name="connsiteX31" fmla="*/ 430871 w 825318"/>
              <a:gd name="connsiteY31" fmla="*/ 296065 h 566760"/>
              <a:gd name="connsiteX32" fmla="*/ 610165 w 825318"/>
              <a:gd name="connsiteY32" fmla="*/ 152629 h 566760"/>
              <a:gd name="connsiteX33" fmla="*/ 654989 w 825318"/>
              <a:gd name="connsiteY33" fmla="*/ 116771 h 566760"/>
              <a:gd name="connsiteX34" fmla="*/ 690847 w 825318"/>
              <a:gd name="connsiteY34" fmla="*/ 89877 h 566760"/>
              <a:gd name="connsiteX35" fmla="*/ 717742 w 825318"/>
              <a:gd name="connsiteY35" fmla="*/ 62982 h 566760"/>
              <a:gd name="connsiteX36" fmla="*/ 789459 w 825318"/>
              <a:gd name="connsiteY36" fmla="*/ 27124 h 566760"/>
              <a:gd name="connsiteX37" fmla="*/ 825318 w 825318"/>
              <a:gd name="connsiteY37" fmla="*/ 229 h 56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25318" h="566760">
                <a:moveTo>
                  <a:pt x="744636" y="89877"/>
                </a:moveTo>
                <a:cubicBezTo>
                  <a:pt x="588564" y="115887"/>
                  <a:pt x="809588" y="81407"/>
                  <a:pt x="448800" y="107806"/>
                </a:cubicBezTo>
                <a:cubicBezTo>
                  <a:pt x="406653" y="110890"/>
                  <a:pt x="365380" y="121909"/>
                  <a:pt x="323294" y="125735"/>
                </a:cubicBezTo>
                <a:cubicBezTo>
                  <a:pt x="266673" y="130882"/>
                  <a:pt x="209694" y="130918"/>
                  <a:pt x="152965" y="134700"/>
                </a:cubicBezTo>
                <a:cubicBezTo>
                  <a:pt x="120032" y="136896"/>
                  <a:pt x="87224" y="140677"/>
                  <a:pt x="54353" y="143665"/>
                </a:cubicBezTo>
                <a:cubicBezTo>
                  <a:pt x="42400" y="158606"/>
                  <a:pt x="30946" y="173960"/>
                  <a:pt x="18494" y="188488"/>
                </a:cubicBezTo>
                <a:cubicBezTo>
                  <a:pt x="12993" y="194905"/>
                  <a:pt x="-3215" y="198858"/>
                  <a:pt x="565" y="206418"/>
                </a:cubicBezTo>
                <a:cubicBezTo>
                  <a:pt x="8132" y="221552"/>
                  <a:pt x="75299" y="261217"/>
                  <a:pt x="90212" y="269171"/>
                </a:cubicBezTo>
                <a:cubicBezTo>
                  <a:pt x="119691" y="284893"/>
                  <a:pt x="179859" y="313994"/>
                  <a:pt x="179859" y="313994"/>
                </a:cubicBezTo>
                <a:cubicBezTo>
                  <a:pt x="197788" y="334912"/>
                  <a:pt x="212482" y="359110"/>
                  <a:pt x="233647" y="376747"/>
                </a:cubicBezTo>
                <a:cubicBezTo>
                  <a:pt x="284618" y="419223"/>
                  <a:pt x="339806" y="456484"/>
                  <a:pt x="395012" y="493288"/>
                </a:cubicBezTo>
                <a:cubicBezTo>
                  <a:pt x="412941" y="505241"/>
                  <a:pt x="429963" y="518682"/>
                  <a:pt x="448800" y="529147"/>
                </a:cubicBezTo>
                <a:cubicBezTo>
                  <a:pt x="560175" y="591023"/>
                  <a:pt x="383161" y="476427"/>
                  <a:pt x="502589" y="556041"/>
                </a:cubicBezTo>
                <a:cubicBezTo>
                  <a:pt x="534298" y="492622"/>
                  <a:pt x="524150" y="528647"/>
                  <a:pt x="511553" y="421571"/>
                </a:cubicBezTo>
                <a:cubicBezTo>
                  <a:pt x="510454" y="412227"/>
                  <a:pt x="497462" y="335751"/>
                  <a:pt x="493624" y="322959"/>
                </a:cubicBezTo>
                <a:cubicBezTo>
                  <a:pt x="466184" y="231494"/>
                  <a:pt x="457185" y="301542"/>
                  <a:pt x="430871" y="143665"/>
                </a:cubicBezTo>
                <a:cubicBezTo>
                  <a:pt x="419822" y="77371"/>
                  <a:pt x="434759" y="102730"/>
                  <a:pt x="395012" y="62982"/>
                </a:cubicBezTo>
                <a:cubicBezTo>
                  <a:pt x="393284" y="56071"/>
                  <a:pt x="384267" y="2921"/>
                  <a:pt x="368118" y="229"/>
                </a:cubicBezTo>
                <a:cubicBezTo>
                  <a:pt x="354936" y="-1968"/>
                  <a:pt x="344212" y="12182"/>
                  <a:pt x="332259" y="18159"/>
                </a:cubicBezTo>
                <a:cubicBezTo>
                  <a:pt x="323294" y="30112"/>
                  <a:pt x="312520" y="40901"/>
                  <a:pt x="305365" y="54018"/>
                </a:cubicBezTo>
                <a:cubicBezTo>
                  <a:pt x="294467" y="73997"/>
                  <a:pt x="291425" y="98060"/>
                  <a:pt x="278471" y="116771"/>
                </a:cubicBezTo>
                <a:cubicBezTo>
                  <a:pt x="264038" y="137618"/>
                  <a:pt x="240348" y="150621"/>
                  <a:pt x="224683" y="170559"/>
                </a:cubicBezTo>
                <a:cubicBezTo>
                  <a:pt x="207266" y="192726"/>
                  <a:pt x="188774" y="215533"/>
                  <a:pt x="179859" y="242277"/>
                </a:cubicBezTo>
                <a:cubicBezTo>
                  <a:pt x="176871" y="251242"/>
                  <a:pt x="175582" y="260966"/>
                  <a:pt x="170894" y="269171"/>
                </a:cubicBezTo>
                <a:cubicBezTo>
                  <a:pt x="163481" y="282143"/>
                  <a:pt x="151791" y="292280"/>
                  <a:pt x="144000" y="305029"/>
                </a:cubicBezTo>
                <a:cubicBezTo>
                  <a:pt x="118875" y="346143"/>
                  <a:pt x="72283" y="430535"/>
                  <a:pt x="72283" y="430535"/>
                </a:cubicBezTo>
                <a:cubicBezTo>
                  <a:pt x="63318" y="466394"/>
                  <a:pt x="57078" y="503046"/>
                  <a:pt x="45389" y="538112"/>
                </a:cubicBezTo>
                <a:cubicBezTo>
                  <a:pt x="41982" y="548333"/>
                  <a:pt x="19841" y="557387"/>
                  <a:pt x="27459" y="565006"/>
                </a:cubicBezTo>
                <a:cubicBezTo>
                  <a:pt x="35077" y="572625"/>
                  <a:pt x="45586" y="553339"/>
                  <a:pt x="54353" y="547077"/>
                </a:cubicBezTo>
                <a:cubicBezTo>
                  <a:pt x="87427" y="523453"/>
                  <a:pt x="121227" y="500749"/>
                  <a:pt x="152965" y="475359"/>
                </a:cubicBezTo>
                <a:cubicBezTo>
                  <a:pt x="225094" y="417656"/>
                  <a:pt x="244790" y="399443"/>
                  <a:pt x="350189" y="340888"/>
                </a:cubicBezTo>
                <a:cubicBezTo>
                  <a:pt x="377083" y="325947"/>
                  <a:pt x="405953" y="314109"/>
                  <a:pt x="430871" y="296065"/>
                </a:cubicBezTo>
                <a:cubicBezTo>
                  <a:pt x="492861" y="251176"/>
                  <a:pt x="550400" y="200441"/>
                  <a:pt x="610165" y="152629"/>
                </a:cubicBezTo>
                <a:cubicBezTo>
                  <a:pt x="625106" y="140676"/>
                  <a:pt x="639885" y="128518"/>
                  <a:pt x="654989" y="116771"/>
                </a:cubicBezTo>
                <a:cubicBezTo>
                  <a:pt x="666783" y="107598"/>
                  <a:pt x="680282" y="100442"/>
                  <a:pt x="690847" y="89877"/>
                </a:cubicBezTo>
                <a:cubicBezTo>
                  <a:pt x="699812" y="80912"/>
                  <a:pt x="707046" y="69789"/>
                  <a:pt x="717742" y="62982"/>
                </a:cubicBezTo>
                <a:cubicBezTo>
                  <a:pt x="740291" y="48633"/>
                  <a:pt x="766373" y="40591"/>
                  <a:pt x="789459" y="27124"/>
                </a:cubicBezTo>
                <a:cubicBezTo>
                  <a:pt x="802365" y="19595"/>
                  <a:pt x="825318" y="229"/>
                  <a:pt x="825318" y="229"/>
                </a:cubicBezTo>
              </a:path>
            </a:pathLst>
          </a:cu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905500" y="3544841"/>
            <a:ext cx="1352550" cy="898305"/>
          </a:xfrm>
          <a:prstGeom prst="ellipse">
            <a:avLst/>
          </a:prstGeom>
          <a:noFill/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14881" y="3608134"/>
            <a:ext cx="1352550" cy="898305"/>
          </a:xfrm>
          <a:prstGeom prst="ellipse">
            <a:avLst/>
          </a:prstGeom>
          <a:noFill/>
          <a:ln w="952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023012" y="3577792"/>
            <a:ext cx="1019319" cy="809198"/>
          </a:xfrm>
          <a:prstGeom prst="ellipse">
            <a:avLst/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0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382">
            <a:off x="5218508" y="1773096"/>
            <a:ext cx="381000" cy="381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3" y="1753710"/>
            <a:ext cx="404687" cy="4046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75" y="1663983"/>
            <a:ext cx="457200" cy="4572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72" y="1713565"/>
            <a:ext cx="381000" cy="381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87" y="2188923"/>
            <a:ext cx="367276" cy="36727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7822">
            <a:off x="4509315" y="2450525"/>
            <a:ext cx="381000" cy="381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9419">
            <a:off x="7143238" y="2732838"/>
            <a:ext cx="457200" cy="4572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25" y="1850433"/>
            <a:ext cx="381000" cy="381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69" y="1888624"/>
            <a:ext cx="457200" cy="4572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25" y="2688724"/>
            <a:ext cx="381000" cy="381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75" y="2086645"/>
            <a:ext cx="381000" cy="381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25" y="1887999"/>
            <a:ext cx="381000" cy="3810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623275" y="2025358"/>
            <a:ext cx="2674800" cy="267483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41286">
            <a:off x="4356932" y="3638376"/>
            <a:ext cx="914400" cy="914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25" y="2345824"/>
            <a:ext cx="457200" cy="457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83" y="2751748"/>
            <a:ext cx="152400" cy="152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90679" y="3018675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endParaRPr lang="ko-KR" altLang="en-US" sz="28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514475" y="774570"/>
            <a:ext cx="1976400" cy="1977177"/>
          </a:xfrm>
          <a:prstGeom prst="ellipse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시스템 간의</a:t>
            </a:r>
            <a:endParaRPr kumimoji="1"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</a:t>
            </a:r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47087" y="664713"/>
            <a:ext cx="2274134" cy="2177994"/>
          </a:xfrm>
          <a:prstGeom prst="ellipse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상호작용의 흐름을 텍스트로 정리</a:t>
            </a:r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65911" y="3862468"/>
            <a:ext cx="2692800" cy="2692156"/>
          </a:xfrm>
          <a:prstGeom prst="ellipse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유스케이스의</a:t>
            </a:r>
            <a:endParaRPr kumimoji="1"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핵심은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목표이다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701084" y="3941846"/>
            <a:ext cx="2329200" cy="2330767"/>
          </a:xfrm>
          <a:prstGeom prst="ellipse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목표에 연관된 시나리오의 집합</a:t>
            </a:r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54209" y="3496281"/>
            <a:ext cx="914400" cy="914400"/>
          </a:xfrm>
          <a:prstGeom prst="rect">
            <a:avLst/>
          </a:prstGeom>
        </p:spPr>
      </p:pic>
      <p:cxnSp>
        <p:nvCxnSpPr>
          <p:cNvPr id="37" name="구부러진 연결선 36"/>
          <p:cNvCxnSpPr>
            <a:stCxn id="31" idx="5"/>
            <a:endCxn id="26" idx="0"/>
          </p:cNvCxnSpPr>
          <p:nvPr/>
        </p:nvCxnSpPr>
        <p:spPr>
          <a:xfrm rot="5400000" flipH="1" flipV="1">
            <a:off x="3920544" y="1469816"/>
            <a:ext cx="273273" cy="1711487"/>
          </a:xfrm>
          <a:prstGeom prst="curvedConnector5">
            <a:avLst>
              <a:gd name="adj1" fmla="val -83653"/>
              <a:gd name="adj2" fmla="val 53091"/>
              <a:gd name="adj3" fmla="val 183653"/>
            </a:avLst>
          </a:prstGeom>
          <a:ln w="12700">
            <a:solidFill>
              <a:srgbClr val="FFD8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33" idx="7"/>
            <a:endCxn id="14" idx="1"/>
          </p:cNvCxnSpPr>
          <p:nvPr/>
        </p:nvCxnSpPr>
        <p:spPr>
          <a:xfrm rot="16200000" flipH="1">
            <a:off x="3966274" y="3654811"/>
            <a:ext cx="293564" cy="1497392"/>
          </a:xfrm>
          <a:prstGeom prst="curvedConnector5">
            <a:avLst>
              <a:gd name="adj1" fmla="val -77871"/>
              <a:gd name="adj2" fmla="val 46311"/>
              <a:gd name="adj3" fmla="val 177871"/>
            </a:avLst>
          </a:prstGeom>
          <a:ln w="12700">
            <a:solidFill>
              <a:srgbClr val="FFD8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35" idx="1"/>
            <a:endCxn id="34" idx="1"/>
          </p:cNvCxnSpPr>
          <p:nvPr/>
        </p:nvCxnSpPr>
        <p:spPr>
          <a:xfrm rot="5400000" flipH="1" flipV="1">
            <a:off x="7513047" y="3881541"/>
            <a:ext cx="127502" cy="930778"/>
          </a:xfrm>
          <a:prstGeom prst="curvedConnector5">
            <a:avLst>
              <a:gd name="adj1" fmla="val -179291"/>
              <a:gd name="adj2" fmla="val 56237"/>
              <a:gd name="adj3" fmla="val 279291"/>
            </a:avLst>
          </a:prstGeom>
          <a:ln w="12700">
            <a:solidFill>
              <a:srgbClr val="FFD8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1" idx="0"/>
            <a:endCxn id="32" idx="3"/>
          </p:cNvCxnSpPr>
          <p:nvPr/>
        </p:nvCxnSpPr>
        <p:spPr>
          <a:xfrm rot="16200000" flipH="1">
            <a:off x="7304768" y="948390"/>
            <a:ext cx="673314" cy="2477401"/>
          </a:xfrm>
          <a:prstGeom prst="curvedConnector5">
            <a:avLst>
              <a:gd name="adj1" fmla="val -33951"/>
              <a:gd name="adj2" fmla="val 47123"/>
              <a:gd name="adj3" fmla="val 133951"/>
            </a:avLst>
          </a:prstGeom>
          <a:ln w="12700">
            <a:solidFill>
              <a:srgbClr val="FFD8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744</Words>
  <Application>Microsoft Office PowerPoint</Application>
  <PresentationFormat>와이드스크린</PresentationFormat>
  <Paragraphs>128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나눔스퀘어라운드 Regular</vt:lpstr>
      <vt:lpstr>맑은 고딕</vt:lpstr>
      <vt:lpstr>휴먼편지체</vt:lpstr>
      <vt:lpstr>Arial</vt:lpstr>
      <vt:lpstr>Wingdings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전소희</cp:lastModifiedBy>
  <cp:revision>149</cp:revision>
  <dcterms:created xsi:type="dcterms:W3CDTF">2018-12-07T00:32:38Z</dcterms:created>
  <dcterms:modified xsi:type="dcterms:W3CDTF">2020-08-11T22:22:48Z</dcterms:modified>
</cp:coreProperties>
</file>