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4" r:id="rId14"/>
    <p:sldId id="271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8CB"/>
    <a:srgbClr val="F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99" autoAdjust="0"/>
  </p:normalViewPr>
  <p:slideViewPr>
    <p:cSldViewPr>
      <p:cViewPr varScale="1">
        <p:scale>
          <a:sx n="87" d="100"/>
          <a:sy n="87" d="100"/>
        </p:scale>
        <p:origin x="-3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8FDF-260C-45FA-AF6C-4510B27443EB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4CBAF-089A-4607-9209-CC521065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98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4CBAF-089A-4607-9209-CC5210656C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8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0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9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3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69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3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8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2158-7251-4278-8D4B-6699E2D0907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CAA7-C59B-411D-9FAD-E45CCF10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8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9152965" cy="6858000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9419" y="2654169"/>
            <a:ext cx="327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9</a:t>
            </a:r>
            <a:r>
              <a:rPr lang="ko-KR" altLang="en-US" sz="4400" b="1" dirty="0" smtClean="0">
                <a:solidFill>
                  <a:schemeClr val="bg1"/>
                </a:solidFill>
                <a:latin typeface="+mj-lt"/>
              </a:rPr>
              <a:t>장 값 타입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064" y="3356992"/>
            <a:ext cx="12240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03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 타입과 불변 객체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89652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값 타입 복사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31"/>
          <a:stretch/>
        </p:blipFill>
        <p:spPr bwMode="auto">
          <a:xfrm>
            <a:off x="193036" y="1434546"/>
            <a:ext cx="3471394" cy="2706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61" y="1434546"/>
            <a:ext cx="5059568" cy="3285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5013176"/>
            <a:ext cx="66103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03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 타입과 불변 객체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89652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불변객체 </a:t>
            </a:r>
            <a:r>
              <a:rPr lang="en-US" altLang="ko-KR" b="1" dirty="0" smtClean="0">
                <a:solidFill>
                  <a:schemeClr val="bg1"/>
                </a:solidFill>
              </a:rPr>
              <a:t>( immutable</a:t>
            </a:r>
            <a:r>
              <a:rPr lang="ko-KR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Object 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5423"/>
            <a:ext cx="3209925" cy="218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25423"/>
            <a:ext cx="4133850" cy="311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88" y="5013176"/>
            <a:ext cx="4600575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04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 타입의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비교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95264" y="1826367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동일성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5264" y="312251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동등성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1826367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인스턴스의</a:t>
            </a:r>
            <a:r>
              <a:rPr lang="ko-KR" altLang="en-US" b="1" dirty="0" smtClean="0">
                <a:solidFill>
                  <a:schemeClr val="bg1"/>
                </a:solidFill>
              </a:rPr>
              <a:t> 참조 값을 비교</a:t>
            </a:r>
            <a:r>
              <a:rPr lang="en-US" altLang="ko-KR" b="1" dirty="0" smtClean="0">
                <a:solidFill>
                  <a:schemeClr val="bg1"/>
                </a:solidFill>
              </a:rPr>
              <a:t>, == </a:t>
            </a:r>
            <a:r>
              <a:rPr lang="ko-KR" altLang="en-US" b="1" dirty="0" smtClean="0">
                <a:solidFill>
                  <a:schemeClr val="bg1"/>
                </a:solidFill>
              </a:rPr>
              <a:t>사용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808" y="3142827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인스턴스의</a:t>
            </a:r>
            <a:r>
              <a:rPr lang="ko-KR" altLang="en-US" b="1" dirty="0">
                <a:solidFill>
                  <a:schemeClr val="bg1"/>
                </a:solidFill>
              </a:rPr>
              <a:t> 값을 비교</a:t>
            </a:r>
            <a:r>
              <a:rPr lang="en-US" altLang="ko-KR" b="1" dirty="0">
                <a:solidFill>
                  <a:schemeClr val="bg1"/>
                </a:solidFill>
              </a:rPr>
              <a:t>, equals() </a:t>
            </a:r>
            <a:r>
              <a:rPr lang="ko-KR" altLang="en-US" b="1" dirty="0">
                <a:solidFill>
                  <a:schemeClr val="bg1"/>
                </a:solidFill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633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05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 타입 컬렉션</a:t>
            </a:r>
            <a:endParaRPr lang="ko-KR" alt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25" y="1772816"/>
            <a:ext cx="4476750" cy="422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89652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@</a:t>
            </a:r>
            <a:r>
              <a:rPr lang="en-US" altLang="ko-KR" b="1" dirty="0" err="1" smtClean="0">
                <a:solidFill>
                  <a:schemeClr val="bg1"/>
                </a:solidFill>
              </a:rPr>
              <a:t>ElementCollection</a:t>
            </a:r>
            <a:r>
              <a:rPr lang="en-US" altLang="ko-KR" b="1" dirty="0" smtClean="0">
                <a:solidFill>
                  <a:schemeClr val="bg1"/>
                </a:solidFill>
              </a:rPr>
              <a:t>, @</a:t>
            </a:r>
            <a:r>
              <a:rPr lang="en-US" altLang="ko-KR" b="1" dirty="0" err="1" smtClean="0">
                <a:solidFill>
                  <a:schemeClr val="bg1"/>
                </a:solidFill>
              </a:rPr>
              <a:t>CollectionTable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05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 타입 컬렉션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9652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값 타입 컬렉션 사용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1398636"/>
            <a:ext cx="6810375" cy="3038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22900"/>
            <a:ext cx="349567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9"/>
          <a:stretch/>
        </p:blipFill>
        <p:spPr bwMode="auto">
          <a:xfrm>
            <a:off x="3364632" y="5324908"/>
            <a:ext cx="2676525" cy="1393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51"/>
          <a:stretch/>
        </p:blipFill>
        <p:spPr bwMode="auto">
          <a:xfrm>
            <a:off x="5083621" y="4508101"/>
            <a:ext cx="3952875" cy="11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05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 타입 컬렉션</a:t>
            </a:r>
            <a:endParaRPr lang="ko-KR" altLang="en-US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20974"/>
            <a:ext cx="398145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90439"/>
            <a:ext cx="4076700" cy="431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53540" y="3489085"/>
            <a:ext cx="1080120" cy="224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60232" y="4805635"/>
            <a:ext cx="1080120" cy="224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504" y="89652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값 타입 컬렉션 사용</a:t>
            </a:r>
            <a:r>
              <a:rPr lang="en-US" altLang="ko-KR" b="1" dirty="0" smtClean="0">
                <a:solidFill>
                  <a:schemeClr val="bg1"/>
                </a:solidFill>
              </a:rPr>
              <a:t>_ </a:t>
            </a:r>
            <a:r>
              <a:rPr lang="ko-KR" altLang="en-US" b="1" dirty="0" smtClean="0">
                <a:solidFill>
                  <a:schemeClr val="bg1"/>
                </a:solidFill>
              </a:rPr>
              <a:t>조회 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페치</a:t>
            </a:r>
            <a:r>
              <a:rPr lang="ko-KR" altLang="en-US" b="1" dirty="0" smtClean="0">
                <a:solidFill>
                  <a:schemeClr val="bg1"/>
                </a:solidFill>
              </a:rPr>
              <a:t> 전략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35" y="543520"/>
            <a:ext cx="6780778" cy="5891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9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05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 타입 컬렉션</a:t>
            </a:r>
            <a:endParaRPr lang="ko-KR" altLang="en-US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6143625" cy="337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157192"/>
            <a:ext cx="3990975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89652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값 타입 컬렉션 사용</a:t>
            </a:r>
            <a:r>
              <a:rPr lang="en-US" altLang="ko-KR" b="1" dirty="0" smtClean="0">
                <a:solidFill>
                  <a:schemeClr val="bg1"/>
                </a:solidFill>
              </a:rPr>
              <a:t>_ </a:t>
            </a:r>
            <a:r>
              <a:rPr lang="ko-KR" altLang="en-US" b="1" dirty="0" smtClean="0">
                <a:solidFill>
                  <a:schemeClr val="bg1"/>
                </a:solidFill>
              </a:rPr>
              <a:t>수정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05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 타입 컬렉션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9652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값 타입 컬렉션 </a:t>
            </a:r>
            <a:r>
              <a:rPr lang="ko-KR" altLang="en-US" b="1" dirty="0" smtClean="0">
                <a:solidFill>
                  <a:schemeClr val="bg1"/>
                </a:solidFill>
              </a:rPr>
              <a:t>사용</a:t>
            </a:r>
            <a:r>
              <a:rPr lang="en-US" altLang="ko-KR" b="1" dirty="0" smtClean="0">
                <a:solidFill>
                  <a:schemeClr val="bg1"/>
                </a:solidFill>
              </a:rPr>
              <a:t>_ </a:t>
            </a:r>
            <a:r>
              <a:rPr lang="ko-KR" altLang="en-US" b="1" dirty="0" smtClean="0">
                <a:solidFill>
                  <a:schemeClr val="bg1"/>
                </a:solidFill>
              </a:rPr>
              <a:t>수정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equals, </a:t>
            </a:r>
            <a:r>
              <a:rPr lang="en-US" altLang="ko-KR" b="1" dirty="0" err="1" smtClean="0">
                <a:solidFill>
                  <a:schemeClr val="bg1"/>
                </a:solidFill>
              </a:rPr>
              <a:t>hashCode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32391"/>
            <a:ext cx="3057525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36171"/>
            <a:ext cx="381952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06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Q&amp;A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96526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Q1. Period</a:t>
            </a:r>
            <a:r>
              <a:rPr lang="en-US" altLang="ko-KR" b="1" dirty="0">
                <a:solidFill>
                  <a:schemeClr val="bg1"/>
                </a:solidFill>
              </a:rPr>
              <a:t>, Address </a:t>
            </a:r>
            <a:r>
              <a:rPr lang="ko-KR" altLang="en-US" b="1" dirty="0">
                <a:solidFill>
                  <a:schemeClr val="bg1"/>
                </a:solidFill>
              </a:rPr>
              <a:t>와 같은 </a:t>
            </a:r>
            <a:r>
              <a:rPr lang="ko-KR" altLang="en-US" b="1" dirty="0" err="1">
                <a:solidFill>
                  <a:schemeClr val="bg1"/>
                </a:solidFill>
              </a:rPr>
              <a:t>임베디드</a:t>
            </a:r>
            <a:r>
              <a:rPr lang="ko-KR" altLang="en-US" b="1" dirty="0">
                <a:solidFill>
                  <a:schemeClr val="bg1"/>
                </a:solidFill>
              </a:rPr>
              <a:t> 타입을 사용하는 이유는 무엇인가요</a:t>
            </a:r>
            <a:r>
              <a:rPr lang="en-US" altLang="ko-KR" b="1" dirty="0">
                <a:solidFill>
                  <a:schemeClr val="bg1"/>
                </a:solidFill>
              </a:rPr>
              <a:t>?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그냥 </a:t>
            </a:r>
            <a:r>
              <a:rPr lang="en-US" altLang="ko-KR" b="1" dirty="0">
                <a:solidFill>
                  <a:schemeClr val="bg1"/>
                </a:solidFill>
              </a:rPr>
              <a:t>String </a:t>
            </a:r>
            <a:r>
              <a:rPr lang="ko-KR" altLang="en-US" b="1" dirty="0">
                <a:solidFill>
                  <a:schemeClr val="bg1"/>
                </a:solidFill>
              </a:rPr>
              <a:t>타입으로 정의하면 안되나요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22185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06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Q&amp;A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96526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Q2</a:t>
            </a:r>
            <a:r>
              <a:rPr lang="en-US" altLang="ko-KR" b="1" dirty="0">
                <a:solidFill>
                  <a:schemeClr val="bg1"/>
                </a:solidFill>
              </a:rPr>
              <a:t>. </a:t>
            </a:r>
            <a:r>
              <a:rPr lang="en-US" altLang="ko-KR" b="1" dirty="0" err="1">
                <a:solidFill>
                  <a:schemeClr val="bg1"/>
                </a:solidFill>
              </a:rPr>
              <a:t>eer</a:t>
            </a:r>
            <a:r>
              <a:rPr lang="ko-KR" altLang="en-US" b="1" dirty="0">
                <a:solidFill>
                  <a:schemeClr val="bg1"/>
                </a:solidFill>
              </a:rPr>
              <a:t>에서 </a:t>
            </a:r>
            <a:r>
              <a:rPr lang="ko-KR" altLang="en-US" b="1" dirty="0" err="1">
                <a:solidFill>
                  <a:schemeClr val="bg1"/>
                </a:solidFill>
              </a:rPr>
              <a:t>임베디드</a:t>
            </a:r>
            <a:r>
              <a:rPr lang="ko-KR" altLang="en-US" b="1" dirty="0">
                <a:solidFill>
                  <a:schemeClr val="bg1"/>
                </a:solidFill>
              </a:rPr>
              <a:t> 타입을 적용할만한 부분이 있을까요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185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2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188640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</a:rPr>
              <a:t>목차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08" y="3887943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6512" y="455552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기본값 타입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4683" y="455552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타입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복합 값 타입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3684" y="454526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 타입과</a:t>
            </a:r>
            <a:endParaRPr lang="en-US" altLang="ko-KR" dirty="0" smtClean="0"/>
          </a:p>
          <a:p>
            <a:r>
              <a:rPr lang="ko-KR" altLang="en-US" dirty="0" smtClean="0"/>
              <a:t>불변의 객체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08957" y="456319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 타입의 </a:t>
            </a:r>
            <a:endParaRPr lang="en-US" altLang="ko-KR" dirty="0" smtClean="0"/>
          </a:p>
          <a:p>
            <a:r>
              <a:rPr lang="ko-KR" altLang="en-US" dirty="0" smtClean="0"/>
              <a:t>비교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83880" y="458112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 타입 </a:t>
            </a:r>
            <a:endParaRPr lang="en-US" altLang="ko-KR" dirty="0" smtClean="0"/>
          </a:p>
          <a:p>
            <a:r>
              <a:rPr lang="ko-KR" altLang="en-US" dirty="0" smtClean="0"/>
              <a:t>컬렉션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659091" y="45718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Q&amp;A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9508" y="3891172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5610" y="3887943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4698" y="3887943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5852" y="3891172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4915" y="3887943"/>
            <a:ext cx="1044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05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02954" y="260648"/>
            <a:ext cx="45719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8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06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Q&amp;A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96526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Q3. </a:t>
            </a:r>
            <a:r>
              <a:rPr lang="ko-KR" altLang="en-US" b="1" dirty="0" err="1">
                <a:solidFill>
                  <a:schemeClr val="bg1"/>
                </a:solidFill>
              </a:rPr>
              <a:t>컴포지션</a:t>
            </a:r>
            <a:r>
              <a:rPr lang="ko-KR" altLang="en-US" b="1" dirty="0">
                <a:solidFill>
                  <a:schemeClr val="bg1"/>
                </a:solidFill>
              </a:rPr>
              <a:t> 관계가 무엇인가요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185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8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06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Q&amp;A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96526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Q4. </a:t>
            </a:r>
            <a:r>
              <a:rPr lang="ko-KR" altLang="en-US" b="1" dirty="0">
                <a:solidFill>
                  <a:schemeClr val="bg1"/>
                </a:solidFill>
              </a:rPr>
              <a:t>값 타입 공유 참조에서 발생하는 부작용을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</a:rPr>
              <a:t>   </a:t>
            </a:r>
            <a:r>
              <a:rPr lang="ko-KR" altLang="en-US" b="1" dirty="0" smtClean="0">
                <a:solidFill>
                  <a:schemeClr val="bg1"/>
                </a:solidFill>
              </a:rPr>
              <a:t>해결할 </a:t>
            </a:r>
            <a:r>
              <a:rPr lang="ko-KR" altLang="en-US" b="1" dirty="0">
                <a:solidFill>
                  <a:schemeClr val="bg1"/>
                </a:solidFill>
              </a:rPr>
              <a:t>수 있는 방법에는 어떤 것이 있나요</a:t>
            </a:r>
            <a:r>
              <a:rPr lang="en-US" altLang="ko-KR" b="1" dirty="0">
                <a:solidFill>
                  <a:schemeClr val="bg1"/>
                </a:solidFill>
              </a:rPr>
              <a:t>?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185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6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06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Q&amp;A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896526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Q5. </a:t>
            </a:r>
            <a:r>
              <a:rPr lang="ko-KR" altLang="en-US" b="1" dirty="0">
                <a:solidFill>
                  <a:schemeClr val="bg1"/>
                </a:solidFill>
              </a:rPr>
              <a:t>값 타입 컬렉션 과 일대다 </a:t>
            </a:r>
            <a:r>
              <a:rPr lang="ko-KR" altLang="en-US" b="1" dirty="0" err="1">
                <a:solidFill>
                  <a:schemeClr val="bg1"/>
                </a:solidFill>
              </a:rPr>
              <a:t>매핑을</a:t>
            </a:r>
            <a:r>
              <a:rPr lang="ko-KR" altLang="en-US" b="1" dirty="0">
                <a:solidFill>
                  <a:schemeClr val="bg1"/>
                </a:solidFill>
              </a:rPr>
              <a:t> 사용하는 경우는 무슨 차이가 있을까요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2218556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7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9152965" cy="6858000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1423" y="2659559"/>
            <a:ext cx="1390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+mj-lt"/>
              </a:rPr>
              <a:t>END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6064" y="3382200"/>
            <a:ext cx="1224000" cy="4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01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기본 값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타입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060" y="191683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기본 값 타입</a:t>
            </a:r>
            <a:endParaRPr lang="en-US" altLang="ko-KR" dirty="0" smtClean="0"/>
          </a:p>
          <a:p>
            <a:r>
              <a:rPr lang="en-US" altLang="ko-KR" dirty="0" smtClean="0">
                <a:effectLst/>
              </a:rPr>
              <a:t>    - </a:t>
            </a:r>
            <a:r>
              <a:rPr lang="ko-KR" altLang="en-US" dirty="0" smtClean="0">
                <a:effectLst/>
              </a:rPr>
              <a:t>자바 기본 타입 </a:t>
            </a:r>
            <a:r>
              <a:rPr lang="en-US" altLang="ko-KR" dirty="0" smtClean="0">
                <a:effectLst/>
              </a:rPr>
              <a:t>( </a:t>
            </a:r>
            <a:r>
              <a:rPr lang="en-US" altLang="ko-KR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, double )</a:t>
            </a:r>
          </a:p>
          <a:p>
            <a:r>
              <a:rPr lang="en-US" altLang="ko-KR" dirty="0" smtClean="0">
                <a:effectLst/>
              </a:rPr>
              <a:t>   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래퍼</a:t>
            </a:r>
            <a:r>
              <a:rPr lang="ko-KR" altLang="en-US" dirty="0" smtClean="0"/>
              <a:t> 클래스 </a:t>
            </a:r>
            <a:r>
              <a:rPr lang="en-US" altLang="ko-KR" dirty="0" smtClean="0"/>
              <a:t>( Integer )</a:t>
            </a:r>
          </a:p>
          <a:p>
            <a:r>
              <a:rPr lang="en-US" altLang="ko-KR" dirty="0" smtClean="0"/>
              <a:t>    - String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8331"/>
            <a:ext cx="3358144" cy="1622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02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임베디드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타입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복합 값 타입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12" y="119675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JPA</a:t>
            </a:r>
            <a:r>
              <a:rPr lang="ko-KR" altLang="en-US" dirty="0" smtClean="0"/>
              <a:t>에서 새로운 값 타입을 직접 정의해서 사용</a:t>
            </a:r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3851920" y="3201904"/>
            <a:ext cx="1584176" cy="11457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3851920" y="3633952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07830" y="3208383"/>
            <a:ext cx="8723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 &lt;Entity&gt;</a:t>
            </a:r>
          </a:p>
          <a:p>
            <a:r>
              <a:rPr lang="en-US" altLang="ko-KR" sz="1400" dirty="0" smtClean="0"/>
              <a:t>Member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923927" y="3775046"/>
            <a:ext cx="106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 : Long</a:t>
            </a:r>
          </a:p>
          <a:p>
            <a:r>
              <a:rPr lang="en-US" altLang="ko-KR" sz="1200" dirty="0" smtClean="0"/>
              <a:t>name: String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7092280" y="2453569"/>
            <a:ext cx="1584176" cy="11457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7092280" y="2885617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37583" y="2462262"/>
            <a:ext cx="10935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&lt;Value Type&gt;</a:t>
            </a:r>
          </a:p>
          <a:p>
            <a:r>
              <a:rPr lang="en-US" altLang="ko-KR" sz="1400" dirty="0" smtClean="0"/>
              <a:t>   Period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4287" y="3026711"/>
            <a:ext cx="128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startDate</a:t>
            </a:r>
            <a:r>
              <a:rPr lang="en-US" altLang="ko-KR" sz="1200" dirty="0" smtClean="0"/>
              <a:t> : Date</a:t>
            </a:r>
          </a:p>
          <a:p>
            <a:r>
              <a:rPr lang="en-US" altLang="ko-KR" sz="1200" dirty="0" err="1" smtClean="0"/>
              <a:t>endDate</a:t>
            </a:r>
            <a:r>
              <a:rPr lang="en-US" altLang="ko-KR" sz="1200" dirty="0" smtClean="0"/>
              <a:t> : Date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7092280" y="4227475"/>
            <a:ext cx="1584176" cy="114574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7092280" y="4659523"/>
            <a:ext cx="1584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48190" y="4233954"/>
            <a:ext cx="8329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 &lt;Entity&gt;</a:t>
            </a:r>
          </a:p>
          <a:p>
            <a:r>
              <a:rPr lang="en-US" altLang="ko-KR" sz="1400" dirty="0" smtClean="0"/>
              <a:t>Address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157425" y="4686654"/>
            <a:ext cx="12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city : String</a:t>
            </a:r>
          </a:p>
          <a:p>
            <a:r>
              <a:rPr lang="en-US" altLang="ko-KR" sz="1200" dirty="0" smtClean="0"/>
              <a:t>street : String</a:t>
            </a:r>
          </a:p>
          <a:p>
            <a:r>
              <a:rPr lang="en-US" altLang="ko-KR" sz="1200" dirty="0" err="1" smtClean="0"/>
              <a:t>zipcode</a:t>
            </a:r>
            <a:r>
              <a:rPr lang="en-US" altLang="ko-KR" sz="1200" dirty="0" smtClean="0"/>
              <a:t> : String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>
            <a:endCxn id="34" idx="1"/>
          </p:cNvCxnSpPr>
          <p:nvPr/>
        </p:nvCxnSpPr>
        <p:spPr>
          <a:xfrm flipV="1">
            <a:off x="5436096" y="3026440"/>
            <a:ext cx="1656184" cy="572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38" idx="1"/>
          </p:cNvCxnSpPr>
          <p:nvPr/>
        </p:nvCxnSpPr>
        <p:spPr>
          <a:xfrm>
            <a:off x="5436096" y="4005878"/>
            <a:ext cx="1656184" cy="794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868144" y="3208383"/>
            <a:ext cx="864096" cy="238527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workPeriod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24128" y="4194205"/>
            <a:ext cx="1080120" cy="238527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homeAddress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26" y="2121982"/>
            <a:ext cx="2713235" cy="33061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9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33" grpId="0"/>
      <p:bldP spid="34" grpId="0" animBg="1"/>
      <p:bldP spid="36" grpId="0"/>
      <p:bldP spid="37" grpId="0"/>
      <p:bldP spid="38" grpId="0" animBg="1"/>
      <p:bldP spid="40" grpId="0"/>
      <p:bldP spid="41" grpId="0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02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임베디드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타입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복합 값 타입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9" y="2080996"/>
            <a:ext cx="2664296" cy="32024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15290" y="3925397"/>
            <a:ext cx="1728192" cy="561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10902" y="4551369"/>
            <a:ext cx="2064953" cy="5345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09" y="3945343"/>
            <a:ext cx="2171700" cy="151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09" y="1635561"/>
            <a:ext cx="2428875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2" idx="3"/>
            <a:endCxn id="3078" idx="1"/>
          </p:cNvCxnSpPr>
          <p:nvPr/>
        </p:nvCxnSpPr>
        <p:spPr>
          <a:xfrm flipV="1">
            <a:off x="2943482" y="2373749"/>
            <a:ext cx="2656027" cy="1832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0" idx="3"/>
            <a:endCxn id="3077" idx="1"/>
          </p:cNvCxnSpPr>
          <p:nvPr/>
        </p:nvCxnSpPr>
        <p:spPr>
          <a:xfrm flipV="1">
            <a:off x="3275855" y="4702581"/>
            <a:ext cx="2323654" cy="11604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02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임베디드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타입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89652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임베디드</a:t>
            </a:r>
            <a:r>
              <a:rPr lang="ko-KR" altLang="en-US" b="1" dirty="0" smtClean="0">
                <a:solidFill>
                  <a:schemeClr val="bg1"/>
                </a:solidFill>
              </a:rPr>
              <a:t> 타입과 연관관계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7" y="3576786"/>
            <a:ext cx="2333625" cy="287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107590" y="2223390"/>
            <a:ext cx="1295953" cy="611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&lt;Entity&gt;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Member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9877" y="1488554"/>
            <a:ext cx="1295953" cy="611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&lt;Value&gt;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Address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6333" y="1488554"/>
            <a:ext cx="1295953" cy="611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&lt;Value&gt;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Zipcode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12182" y="2762183"/>
            <a:ext cx="1295953" cy="611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&lt;Value&gt;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PhoneNumber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76333" y="2740310"/>
            <a:ext cx="2016033" cy="611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&lt;Entity&gt;</a:t>
            </a:r>
          </a:p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PhoneServiceProvider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17" idx="1"/>
          </p:cNvCxnSpPr>
          <p:nvPr/>
        </p:nvCxnSpPr>
        <p:spPr>
          <a:xfrm flipV="1">
            <a:off x="2403543" y="1794124"/>
            <a:ext cx="1296334" cy="621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3"/>
            <a:endCxn id="18" idx="1"/>
          </p:cNvCxnSpPr>
          <p:nvPr/>
        </p:nvCxnSpPr>
        <p:spPr>
          <a:xfrm>
            <a:off x="4995830" y="1794124"/>
            <a:ext cx="10805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9" idx="1"/>
          </p:cNvCxnSpPr>
          <p:nvPr/>
        </p:nvCxnSpPr>
        <p:spPr>
          <a:xfrm>
            <a:off x="2403543" y="2725176"/>
            <a:ext cx="1308639" cy="342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9" idx="3"/>
            <a:endCxn id="20" idx="1"/>
          </p:cNvCxnSpPr>
          <p:nvPr/>
        </p:nvCxnSpPr>
        <p:spPr>
          <a:xfrm flipV="1">
            <a:off x="5008135" y="3045880"/>
            <a:ext cx="1068198" cy="21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/>
          <p:cNvSpPr/>
          <p:nvPr/>
        </p:nvSpPr>
        <p:spPr>
          <a:xfrm rot="19689065">
            <a:off x="2425576" y="2335938"/>
            <a:ext cx="99896" cy="110005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순서도: 판단 29"/>
          <p:cNvSpPr/>
          <p:nvPr/>
        </p:nvSpPr>
        <p:spPr>
          <a:xfrm rot="1560399">
            <a:off x="2446646" y="2702115"/>
            <a:ext cx="99736" cy="10945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순서도: 판단 32"/>
          <p:cNvSpPr/>
          <p:nvPr/>
        </p:nvSpPr>
        <p:spPr>
          <a:xfrm>
            <a:off x="5033500" y="1741798"/>
            <a:ext cx="99896" cy="110005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순서도: 판단 33"/>
          <p:cNvSpPr/>
          <p:nvPr/>
        </p:nvSpPr>
        <p:spPr>
          <a:xfrm>
            <a:off x="5050586" y="3013738"/>
            <a:ext cx="99896" cy="1100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68"/>
          <a:stretch/>
        </p:blipFill>
        <p:spPr bwMode="auto">
          <a:xfrm>
            <a:off x="3712182" y="3596799"/>
            <a:ext cx="2126159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r="1"/>
          <a:stretch/>
        </p:blipFill>
        <p:spPr bwMode="auto">
          <a:xfrm>
            <a:off x="6076333" y="3596800"/>
            <a:ext cx="2260696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33" y="4653136"/>
            <a:ext cx="22288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2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02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임베디드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타입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89652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@</a:t>
            </a:r>
            <a:r>
              <a:rPr lang="en-US" altLang="ko-KR" b="1" dirty="0" err="1" smtClean="0">
                <a:solidFill>
                  <a:schemeClr val="bg1"/>
                </a:solidFill>
              </a:rPr>
              <a:t>AttributeOverride</a:t>
            </a:r>
            <a:r>
              <a:rPr lang="en-US" altLang="ko-KR" b="1" dirty="0" smtClean="0">
                <a:solidFill>
                  <a:schemeClr val="bg1"/>
                </a:solidFill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</a:rPr>
              <a:t>속성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5676900" cy="391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03850"/>
            <a:ext cx="24003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02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임베디드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타입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89652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임베디드</a:t>
            </a:r>
            <a:r>
              <a:rPr lang="ko-KR" altLang="en-US" b="1" dirty="0" smtClean="0">
                <a:solidFill>
                  <a:schemeClr val="bg1"/>
                </a:solidFill>
              </a:rPr>
              <a:t> 타입과 </a:t>
            </a:r>
            <a:r>
              <a:rPr lang="en-US" altLang="ko-KR" b="1" dirty="0" smtClean="0">
                <a:solidFill>
                  <a:schemeClr val="bg1"/>
                </a:solidFill>
              </a:rPr>
              <a:t>null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33" y="2098377"/>
            <a:ext cx="301942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95" y="1988840"/>
            <a:ext cx="2981325" cy="1504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8" y="3933056"/>
            <a:ext cx="8696232" cy="1496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5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0" y="0"/>
            <a:ext cx="9144000" cy="4437112"/>
          </a:xfrm>
          <a:prstGeom prst="rect">
            <a:avLst/>
          </a:prstGeom>
          <a:solidFill>
            <a:srgbClr val="8FB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03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값 타입과 불변 객체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89652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값 타입 공유 참조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029075" cy="311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85184"/>
            <a:ext cx="6629400" cy="1428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4716016" y="2150807"/>
            <a:ext cx="1440160" cy="720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16016" y="3308076"/>
            <a:ext cx="1440160" cy="720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380312" y="2729141"/>
            <a:ext cx="1440160" cy="720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화살표 연결선 7"/>
          <p:cNvCxnSpPr>
            <a:endCxn id="12" idx="1"/>
          </p:cNvCxnSpPr>
          <p:nvPr/>
        </p:nvCxnSpPr>
        <p:spPr>
          <a:xfrm>
            <a:off x="6156176" y="2510847"/>
            <a:ext cx="1435043" cy="323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12" idx="3"/>
          </p:cNvCxnSpPr>
          <p:nvPr/>
        </p:nvCxnSpPr>
        <p:spPr>
          <a:xfrm flipV="1">
            <a:off x="6156176" y="3343768"/>
            <a:ext cx="1435043" cy="3243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80312" y="281358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city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400" dirty="0" err="1" smtClean="0">
                <a:solidFill>
                  <a:sysClr val="windowText" lastClr="000000"/>
                </a:solidFill>
              </a:rPr>
              <a:t>oldCity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6016" y="235976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회원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016" y="352061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회원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368</Words>
  <Application>Microsoft Office PowerPoint</Application>
  <PresentationFormat>화면 슬라이드 쇼(4:3)</PresentationFormat>
  <Paragraphs>117</Paragraphs>
  <Slides>23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허소정</dc:creator>
  <cp:lastModifiedBy>허소정</cp:lastModifiedBy>
  <cp:revision>24</cp:revision>
  <dcterms:created xsi:type="dcterms:W3CDTF">2020-11-09T11:58:02Z</dcterms:created>
  <dcterms:modified xsi:type="dcterms:W3CDTF">2020-11-10T22:51:26Z</dcterms:modified>
</cp:coreProperties>
</file>