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  <a:srgbClr val="11A8E3"/>
    <a:srgbClr val="08ADEE"/>
    <a:srgbClr val="E1F7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6404"/>
  </p:normalViewPr>
  <p:slideViewPr>
    <p:cSldViewPr snapToGrid="0" snapToObjects="1" showGuides="1">
      <p:cViewPr varScale="1">
        <p:scale>
          <a:sx n="98" d="100"/>
          <a:sy n="98" d="100"/>
        </p:scale>
        <p:origin x="4168" y="19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5C0CD-2CA5-DE4E-A316-AEE72BA399B5}" type="datetimeFigureOut">
              <a:rPr kumimoji="1" lang="ko-Kore-KR" altLang="en-US" smtClean="0"/>
              <a:t>2020. 12. 10.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1143000"/>
            <a:ext cx="2133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8483E-C412-4540-8662-6C295918389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328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5692" rtl="0" eaLnBrk="1" latinLnBrk="0" hangingPunct="1">
      <a:defRPr sz="1923" kern="1200">
        <a:solidFill>
          <a:schemeClr val="tx1"/>
        </a:solidFill>
        <a:latin typeface="+mn-lt"/>
        <a:ea typeface="+mn-ea"/>
        <a:cs typeface="+mn-cs"/>
      </a:defRPr>
    </a:lvl1pPr>
    <a:lvl2pPr marL="732846" algn="l" defTabSz="1465692" rtl="0" eaLnBrk="1" latinLnBrk="0" hangingPunct="1">
      <a:defRPr sz="1923" kern="1200">
        <a:solidFill>
          <a:schemeClr val="tx1"/>
        </a:solidFill>
        <a:latin typeface="+mn-lt"/>
        <a:ea typeface="+mn-ea"/>
        <a:cs typeface="+mn-cs"/>
      </a:defRPr>
    </a:lvl2pPr>
    <a:lvl3pPr marL="1465692" algn="l" defTabSz="1465692" rtl="0" eaLnBrk="1" latinLnBrk="0" hangingPunct="1">
      <a:defRPr sz="1923" kern="1200">
        <a:solidFill>
          <a:schemeClr val="tx1"/>
        </a:solidFill>
        <a:latin typeface="+mn-lt"/>
        <a:ea typeface="+mn-ea"/>
        <a:cs typeface="+mn-cs"/>
      </a:defRPr>
    </a:lvl3pPr>
    <a:lvl4pPr marL="2198538" algn="l" defTabSz="1465692" rtl="0" eaLnBrk="1" latinLnBrk="0" hangingPunct="1">
      <a:defRPr sz="1923" kern="1200">
        <a:solidFill>
          <a:schemeClr val="tx1"/>
        </a:solidFill>
        <a:latin typeface="+mn-lt"/>
        <a:ea typeface="+mn-ea"/>
        <a:cs typeface="+mn-cs"/>
      </a:defRPr>
    </a:lvl4pPr>
    <a:lvl5pPr marL="2931384" algn="l" defTabSz="1465692" rtl="0" eaLnBrk="1" latinLnBrk="0" hangingPunct="1">
      <a:defRPr sz="1923" kern="1200">
        <a:solidFill>
          <a:schemeClr val="tx1"/>
        </a:solidFill>
        <a:latin typeface="+mn-lt"/>
        <a:ea typeface="+mn-ea"/>
        <a:cs typeface="+mn-cs"/>
      </a:defRPr>
    </a:lvl5pPr>
    <a:lvl6pPr marL="3664229" algn="l" defTabSz="1465692" rtl="0" eaLnBrk="1" latinLnBrk="0" hangingPunct="1">
      <a:defRPr sz="1923" kern="1200">
        <a:solidFill>
          <a:schemeClr val="tx1"/>
        </a:solidFill>
        <a:latin typeface="+mn-lt"/>
        <a:ea typeface="+mn-ea"/>
        <a:cs typeface="+mn-cs"/>
      </a:defRPr>
    </a:lvl6pPr>
    <a:lvl7pPr marL="4397075" algn="l" defTabSz="1465692" rtl="0" eaLnBrk="1" latinLnBrk="0" hangingPunct="1">
      <a:defRPr sz="1923" kern="1200">
        <a:solidFill>
          <a:schemeClr val="tx1"/>
        </a:solidFill>
        <a:latin typeface="+mn-lt"/>
        <a:ea typeface="+mn-ea"/>
        <a:cs typeface="+mn-cs"/>
      </a:defRPr>
    </a:lvl7pPr>
    <a:lvl8pPr marL="5129921" algn="l" defTabSz="1465692" rtl="0" eaLnBrk="1" latinLnBrk="0" hangingPunct="1">
      <a:defRPr sz="1923" kern="1200">
        <a:solidFill>
          <a:schemeClr val="tx1"/>
        </a:solidFill>
        <a:latin typeface="+mn-lt"/>
        <a:ea typeface="+mn-ea"/>
        <a:cs typeface="+mn-cs"/>
      </a:defRPr>
    </a:lvl8pPr>
    <a:lvl9pPr marL="5862767" algn="l" defTabSz="1465692" rtl="0" eaLnBrk="1" latinLnBrk="0" hangingPunct="1">
      <a:defRPr sz="19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C606-0E57-7E4E-994F-F3F9C7D02454}" type="datetimeFigureOut">
              <a:rPr kumimoji="1" lang="ko-Kore-KR" altLang="en-US" smtClean="0"/>
              <a:t>2020. 12. 10.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EA12-D35C-3C4C-BE22-0842553E4D1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802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C606-0E57-7E4E-994F-F3F9C7D02454}" type="datetimeFigureOut">
              <a:rPr kumimoji="1" lang="ko-Kore-KR" altLang="en-US" smtClean="0"/>
              <a:t>2020. 12. 10.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EA12-D35C-3C4C-BE22-0842553E4D1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724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C606-0E57-7E4E-994F-F3F9C7D02454}" type="datetimeFigureOut">
              <a:rPr kumimoji="1" lang="ko-Kore-KR" altLang="en-US" smtClean="0"/>
              <a:t>2020. 12. 10.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EA12-D35C-3C4C-BE22-0842553E4D1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3168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C606-0E57-7E4E-994F-F3F9C7D02454}" type="datetimeFigureOut">
              <a:rPr kumimoji="1" lang="ko-Kore-KR" altLang="en-US" smtClean="0"/>
              <a:t>2020. 12. 10.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EA12-D35C-3C4C-BE22-0842553E4D1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842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C606-0E57-7E4E-994F-F3F9C7D02454}" type="datetimeFigureOut">
              <a:rPr kumimoji="1" lang="ko-Kore-KR" altLang="en-US" smtClean="0"/>
              <a:t>2020. 12. 10.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EA12-D35C-3C4C-BE22-0842553E4D1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269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C606-0E57-7E4E-994F-F3F9C7D02454}" type="datetimeFigureOut">
              <a:rPr kumimoji="1" lang="ko-Kore-KR" altLang="en-US" smtClean="0"/>
              <a:t>2020. 12. 10.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EA12-D35C-3C4C-BE22-0842553E4D1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783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C606-0E57-7E4E-994F-F3F9C7D02454}" type="datetimeFigureOut">
              <a:rPr kumimoji="1" lang="ko-Kore-KR" altLang="en-US" smtClean="0"/>
              <a:t>2020. 12. 10.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EA12-D35C-3C4C-BE22-0842553E4D1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958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C606-0E57-7E4E-994F-F3F9C7D02454}" type="datetimeFigureOut">
              <a:rPr kumimoji="1" lang="ko-Kore-KR" altLang="en-US" smtClean="0"/>
              <a:t>2020. 12. 10.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EA12-D35C-3C4C-BE22-0842553E4D1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593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C606-0E57-7E4E-994F-F3F9C7D02454}" type="datetimeFigureOut">
              <a:rPr kumimoji="1" lang="ko-Kore-KR" altLang="en-US" smtClean="0"/>
              <a:t>2020. 12. 10.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EA12-D35C-3C4C-BE22-0842553E4D1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758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C606-0E57-7E4E-994F-F3F9C7D02454}" type="datetimeFigureOut">
              <a:rPr kumimoji="1" lang="ko-Kore-KR" altLang="en-US" smtClean="0"/>
              <a:t>2020. 12. 10.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EA12-D35C-3C4C-BE22-0842553E4D1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744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C606-0E57-7E4E-994F-F3F9C7D02454}" type="datetimeFigureOut">
              <a:rPr kumimoji="1" lang="ko-Kore-KR" altLang="en-US" smtClean="0"/>
              <a:t>2020. 12. 10.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EA12-D35C-3C4C-BE22-0842553E4D1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224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BC606-0E57-7E4E-994F-F3F9C7D02454}" type="datetimeFigureOut">
              <a:rPr kumimoji="1" lang="ko-Kore-KR" altLang="en-US" smtClean="0"/>
              <a:t>2020. 12. 10.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5EA12-D35C-3C4C-BE22-0842553E4D1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984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92C0E49-A650-884E-ACBD-365AF6E37C39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E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4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6CCB10-2A2C-444C-B2BD-24DAC92B3005}"/>
              </a:ext>
            </a:extLst>
          </p:cNvPr>
          <p:cNvSpPr txBox="1"/>
          <p:nvPr/>
        </p:nvSpPr>
        <p:spPr>
          <a:xfrm>
            <a:off x="5184477" y="750281"/>
            <a:ext cx="715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08ADE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01</a:t>
            </a:r>
            <a:endParaRPr kumimoji="1" lang="ko-Kore-KR" altLang="en-US" sz="3200" b="1" dirty="0">
              <a:solidFill>
                <a:srgbClr val="08ADEE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D9CAA118-C5E6-F24B-8663-B36907DDE355}"/>
              </a:ext>
            </a:extLst>
          </p:cNvPr>
          <p:cNvCxnSpPr/>
          <p:nvPr/>
        </p:nvCxnSpPr>
        <p:spPr>
          <a:xfrm>
            <a:off x="6021238" y="769874"/>
            <a:ext cx="0" cy="565182"/>
          </a:xfrm>
          <a:prstGeom prst="line">
            <a:avLst/>
          </a:prstGeom>
          <a:ln w="12700">
            <a:solidFill>
              <a:srgbClr val="11A8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C2510E-B3B3-994D-B7B9-9639B8C85B19}"/>
              </a:ext>
            </a:extLst>
          </p:cNvPr>
          <p:cNvSpPr txBox="1"/>
          <p:nvPr/>
        </p:nvSpPr>
        <p:spPr>
          <a:xfrm>
            <a:off x="2794967" y="1675582"/>
            <a:ext cx="3312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도메인 주도 </a:t>
            </a:r>
            <a:endParaRPr kumimoji="1"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r"/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설계란</a:t>
            </a:r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  <a:endParaRPr kumimoji="1" lang="ko-Kore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BAF2817-D715-CA4A-8A4B-1FFF254A01DD}"/>
              </a:ext>
            </a:extLst>
          </p:cNvPr>
          <p:cNvCxnSpPr>
            <a:cxnSpLocks/>
          </p:cNvCxnSpPr>
          <p:nvPr/>
        </p:nvCxnSpPr>
        <p:spPr>
          <a:xfrm>
            <a:off x="2076092" y="7789653"/>
            <a:ext cx="0" cy="1487198"/>
          </a:xfrm>
          <a:prstGeom prst="line">
            <a:avLst/>
          </a:prstGeom>
          <a:ln w="12700">
            <a:solidFill>
              <a:srgbClr val="11A8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44098E-D73F-7E41-9BAF-67FE3E757062}"/>
              </a:ext>
            </a:extLst>
          </p:cNvPr>
          <p:cNvSpPr txBox="1"/>
          <p:nvPr/>
        </p:nvSpPr>
        <p:spPr>
          <a:xfrm>
            <a:off x="2110597" y="7754511"/>
            <a:ext cx="4141874" cy="1522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도메인 주도 설계의 목표와 이 책의 목표를 알아본다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도메인 주도 설계는 에릭 에반스가 자신의 책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⌜도메인 주도 설계⌟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위키북스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2011)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에서 최초로 제안한 개념으로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지금의 소프트웨어 개발에 큰 영향을 미쳤다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이번 장은 도메인 주도 설계가 무엇인지 알아가는 것으로부터 시작해 이 책이 지향하는 목표와 그에 이르는 과정을 알아본다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각 장에서 소개할 주제의 개요 및 이들 간의 관계에 대한 설명을 통해 앞으로 읽어 나갈 내용의 큰 그림을 조망할 수 있을 것이다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354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92C0E49-A650-884E-ACBD-365AF6E37C39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E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4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6CCB10-2A2C-444C-B2BD-24DAC92B3005}"/>
              </a:ext>
            </a:extLst>
          </p:cNvPr>
          <p:cNvSpPr txBox="1"/>
          <p:nvPr/>
        </p:nvSpPr>
        <p:spPr>
          <a:xfrm>
            <a:off x="5184477" y="750281"/>
            <a:ext cx="715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08ADE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10</a:t>
            </a:r>
            <a:endParaRPr kumimoji="1" lang="ko-Kore-KR" altLang="en-US" sz="3200" b="1" dirty="0">
              <a:solidFill>
                <a:srgbClr val="08ADEE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D9CAA118-C5E6-F24B-8663-B36907DDE355}"/>
              </a:ext>
            </a:extLst>
          </p:cNvPr>
          <p:cNvCxnSpPr/>
          <p:nvPr/>
        </p:nvCxnSpPr>
        <p:spPr>
          <a:xfrm>
            <a:off x="6021238" y="769874"/>
            <a:ext cx="0" cy="565182"/>
          </a:xfrm>
          <a:prstGeom prst="line">
            <a:avLst/>
          </a:prstGeom>
          <a:ln w="12700">
            <a:solidFill>
              <a:srgbClr val="11A8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C2510E-B3B3-994D-B7B9-9639B8C85B19}"/>
              </a:ext>
            </a:extLst>
          </p:cNvPr>
          <p:cNvSpPr txBox="1"/>
          <p:nvPr/>
        </p:nvSpPr>
        <p:spPr>
          <a:xfrm>
            <a:off x="2794967" y="1675582"/>
            <a:ext cx="3312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데이터의 </a:t>
            </a:r>
            <a:endParaRPr kumimoji="1"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r"/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무결성 유지하기</a:t>
            </a:r>
            <a:endParaRPr kumimoji="1" lang="ko-Kore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BAF2817-D715-CA4A-8A4B-1FFF254A01DD}"/>
              </a:ext>
            </a:extLst>
          </p:cNvPr>
          <p:cNvCxnSpPr>
            <a:cxnSpLocks/>
          </p:cNvCxnSpPr>
          <p:nvPr/>
        </p:nvCxnSpPr>
        <p:spPr>
          <a:xfrm>
            <a:off x="2076092" y="7331816"/>
            <a:ext cx="0" cy="1505088"/>
          </a:xfrm>
          <a:prstGeom prst="line">
            <a:avLst/>
          </a:prstGeom>
          <a:ln w="12700">
            <a:solidFill>
              <a:srgbClr val="11A8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44098E-D73F-7E41-9BAF-67FE3E757062}"/>
              </a:ext>
            </a:extLst>
          </p:cNvPr>
          <p:cNvSpPr txBox="1"/>
          <p:nvPr/>
        </p:nvSpPr>
        <p:spPr>
          <a:xfrm>
            <a:off x="2205487" y="7314564"/>
            <a:ext cx="4141874" cy="1522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시스템은 데이터의 무결성을 유지해야 한다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데이터의 무결성을 유지하는 방법은 소프트웨어 개발의 주요 테마 중 하나다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무결성을 유지하기 위해 일반적으로 사용되는 방법으로 트랜잭션을 들 수 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이번 장에서 트랜잭션을 어떻게 다뤄야 하는지를 주축으로 설명한다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도메인 주도 설계에만 한정된 이야기는 아니고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트랜잭션은 소프트웨어 시스템을 구성하는 데 꼭 필요한 존재다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트랜잭션을 잘 활용하는 방법으로 어떤 것들이 있는지 알아보자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575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92C0E49-A650-884E-ACBD-365AF6E37C39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E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4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6CCB10-2A2C-444C-B2BD-24DAC92B3005}"/>
              </a:ext>
            </a:extLst>
          </p:cNvPr>
          <p:cNvSpPr txBox="1"/>
          <p:nvPr/>
        </p:nvSpPr>
        <p:spPr>
          <a:xfrm>
            <a:off x="5184477" y="750281"/>
            <a:ext cx="715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08ADE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kumimoji="1" lang="en-US" altLang="ko-KR" sz="3200" b="1" dirty="0">
                <a:solidFill>
                  <a:srgbClr val="08ADE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endParaRPr kumimoji="1" lang="ko-Kore-KR" altLang="en-US" sz="3200" b="1" dirty="0">
              <a:solidFill>
                <a:srgbClr val="08ADEE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D9CAA118-C5E6-F24B-8663-B36907DDE355}"/>
              </a:ext>
            </a:extLst>
          </p:cNvPr>
          <p:cNvCxnSpPr/>
          <p:nvPr/>
        </p:nvCxnSpPr>
        <p:spPr>
          <a:xfrm>
            <a:off x="6021238" y="769874"/>
            <a:ext cx="0" cy="565182"/>
          </a:xfrm>
          <a:prstGeom prst="line">
            <a:avLst/>
          </a:prstGeom>
          <a:ln w="12700">
            <a:solidFill>
              <a:srgbClr val="11A8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C2510E-B3B3-994D-B7B9-9639B8C85B19}"/>
              </a:ext>
            </a:extLst>
          </p:cNvPr>
          <p:cNvSpPr txBox="1"/>
          <p:nvPr/>
        </p:nvSpPr>
        <p:spPr>
          <a:xfrm>
            <a:off x="2794967" y="1675582"/>
            <a:ext cx="3312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애플리케이션 </a:t>
            </a:r>
            <a:endParaRPr kumimoji="1"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r"/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밑바닥부터 만들기</a:t>
            </a:r>
            <a:endParaRPr kumimoji="1" lang="ko-Kore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BAF2817-D715-CA4A-8A4B-1FFF254A01DD}"/>
              </a:ext>
            </a:extLst>
          </p:cNvPr>
          <p:cNvCxnSpPr>
            <a:cxnSpLocks/>
          </p:cNvCxnSpPr>
          <p:nvPr/>
        </p:nvCxnSpPr>
        <p:spPr>
          <a:xfrm>
            <a:off x="2076092" y="7331816"/>
            <a:ext cx="0" cy="1712837"/>
          </a:xfrm>
          <a:prstGeom prst="line">
            <a:avLst/>
          </a:prstGeom>
          <a:ln w="12700">
            <a:solidFill>
              <a:srgbClr val="11A8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44098E-D73F-7E41-9BAF-67FE3E757062}"/>
              </a:ext>
            </a:extLst>
          </p:cNvPr>
          <p:cNvSpPr txBox="1"/>
          <p:nvPr/>
        </p:nvSpPr>
        <p:spPr>
          <a:xfrm>
            <a:off x="2205487" y="7314564"/>
            <a:ext cx="4141874" cy="1730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지금까지 배운 내용을 복습하기 위해 애플리케이션을 처음부터 만들어보는 과정을 살펴보겠다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지난 장까지 도메인 주도 설계에 등장하는 다양한 패턴과 독립된 소프트웨어로 가능하기 위해 필요한 요소를 설명했다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처음에는 수많은 패턴에 압도됐지만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하나하나 꼼꼼히 살펴보니 패턴의 의미와 의도를 이해할 수 있었다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어떤 대상을 이해하려면 먼저 전체적인 내용을 파악하고 그 내용을 반복해서 익히는 것이 중요하다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더 깊은 이해를 위해 지금까지 배운 패턴을 사용해 구현 연습을 해보자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1877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92C0E49-A650-884E-ACBD-365AF6E37C39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E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4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6CCB10-2A2C-444C-B2BD-24DAC92B3005}"/>
              </a:ext>
            </a:extLst>
          </p:cNvPr>
          <p:cNvSpPr txBox="1"/>
          <p:nvPr/>
        </p:nvSpPr>
        <p:spPr>
          <a:xfrm>
            <a:off x="5184477" y="750281"/>
            <a:ext cx="715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08ADE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kumimoji="1" lang="en-US" altLang="ko-KR" sz="3200" b="1" dirty="0">
                <a:solidFill>
                  <a:srgbClr val="08ADE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endParaRPr kumimoji="1" lang="ko-Kore-KR" altLang="en-US" sz="3200" b="1" dirty="0">
              <a:solidFill>
                <a:srgbClr val="08ADEE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D9CAA118-C5E6-F24B-8663-B36907DDE355}"/>
              </a:ext>
            </a:extLst>
          </p:cNvPr>
          <p:cNvCxnSpPr/>
          <p:nvPr/>
        </p:nvCxnSpPr>
        <p:spPr>
          <a:xfrm>
            <a:off x="6021238" y="769874"/>
            <a:ext cx="0" cy="565182"/>
          </a:xfrm>
          <a:prstGeom prst="line">
            <a:avLst/>
          </a:prstGeom>
          <a:ln w="12700">
            <a:solidFill>
              <a:srgbClr val="11A8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C2510E-B3B3-994D-B7B9-9639B8C85B19}"/>
              </a:ext>
            </a:extLst>
          </p:cNvPr>
          <p:cNvSpPr txBox="1"/>
          <p:nvPr/>
        </p:nvSpPr>
        <p:spPr>
          <a:xfrm>
            <a:off x="2794967" y="1675582"/>
            <a:ext cx="3312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도메인의 규칙을 지키는 </a:t>
            </a:r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'</a:t>
            </a:r>
            <a:r>
              <a:rPr kumimoji="1"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애그리게이트</a:t>
            </a:r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'</a:t>
            </a:r>
            <a:endParaRPr kumimoji="1" lang="ko-Kore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BAF2817-D715-CA4A-8A4B-1FFF254A01DD}"/>
              </a:ext>
            </a:extLst>
          </p:cNvPr>
          <p:cNvCxnSpPr>
            <a:cxnSpLocks/>
          </p:cNvCxnSpPr>
          <p:nvPr/>
        </p:nvCxnSpPr>
        <p:spPr>
          <a:xfrm>
            <a:off x="2076092" y="7331816"/>
            <a:ext cx="0" cy="1505088"/>
          </a:xfrm>
          <a:prstGeom prst="line">
            <a:avLst/>
          </a:prstGeom>
          <a:ln w="12700">
            <a:solidFill>
              <a:srgbClr val="11A8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44098E-D73F-7E41-9BAF-67FE3E757062}"/>
              </a:ext>
            </a:extLst>
          </p:cNvPr>
          <p:cNvSpPr txBox="1"/>
          <p:nvPr/>
        </p:nvSpPr>
        <p:spPr>
          <a:xfrm>
            <a:off x="2205487" y="7314564"/>
            <a:ext cx="4141874" cy="1522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애그리게이트는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말하자면 변경의 단위다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데이터를 변경하는 단위로 다뤄지는 객체의 모임을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애그리게이트라고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한다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애그리게이트에는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루트 객체가 있고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모든 조작은 이 루트 객체를 통해 이뤄진다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그러므로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애그리게이트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내부의 객체에 대한 조작에는 제약이 따르며 이로 인해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애그리게이트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내부의 불변 조건이 유지된다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애그리게이트는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데이터 변경의 단위가 되므로 트랜잭션이나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락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en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lock)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과도 밀접한 관계를 갖는다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0556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92C0E49-A650-884E-ACBD-365AF6E37C39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E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4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6CCB10-2A2C-444C-B2BD-24DAC92B3005}"/>
              </a:ext>
            </a:extLst>
          </p:cNvPr>
          <p:cNvSpPr txBox="1"/>
          <p:nvPr/>
        </p:nvSpPr>
        <p:spPr>
          <a:xfrm>
            <a:off x="5184477" y="750281"/>
            <a:ext cx="715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08ADE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13</a:t>
            </a:r>
            <a:endParaRPr kumimoji="1" lang="ko-Kore-KR" altLang="en-US" sz="3200" b="1" dirty="0">
              <a:solidFill>
                <a:srgbClr val="08ADEE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D9CAA118-C5E6-F24B-8663-B36907DDE355}"/>
              </a:ext>
            </a:extLst>
          </p:cNvPr>
          <p:cNvCxnSpPr/>
          <p:nvPr/>
        </p:nvCxnSpPr>
        <p:spPr>
          <a:xfrm>
            <a:off x="6021238" y="769874"/>
            <a:ext cx="0" cy="565182"/>
          </a:xfrm>
          <a:prstGeom prst="line">
            <a:avLst/>
          </a:prstGeom>
          <a:ln w="12700">
            <a:solidFill>
              <a:srgbClr val="11A8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C2510E-B3B3-994D-B7B9-9639B8C85B19}"/>
              </a:ext>
            </a:extLst>
          </p:cNvPr>
          <p:cNvSpPr txBox="1"/>
          <p:nvPr/>
        </p:nvSpPr>
        <p:spPr>
          <a:xfrm>
            <a:off x="2794967" y="1675582"/>
            <a:ext cx="3312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복잡한 조건을 나타내기 </a:t>
            </a:r>
            <a:endParaRPr kumimoji="1"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r"/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위한 </a:t>
            </a:r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'</a:t>
            </a: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명세</a:t>
            </a:r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'</a:t>
            </a:r>
            <a:endParaRPr kumimoji="1" lang="ko-Kore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BAF2817-D715-CA4A-8A4B-1FFF254A01DD}"/>
              </a:ext>
            </a:extLst>
          </p:cNvPr>
          <p:cNvCxnSpPr>
            <a:cxnSpLocks/>
          </p:cNvCxnSpPr>
          <p:nvPr/>
        </p:nvCxnSpPr>
        <p:spPr>
          <a:xfrm>
            <a:off x="2076092" y="7331816"/>
            <a:ext cx="0" cy="1297339"/>
          </a:xfrm>
          <a:prstGeom prst="line">
            <a:avLst/>
          </a:prstGeom>
          <a:ln w="12700">
            <a:solidFill>
              <a:srgbClr val="11A8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44098E-D73F-7E41-9BAF-67FE3E757062}"/>
              </a:ext>
            </a:extLst>
          </p:cNvPr>
          <p:cNvSpPr txBox="1"/>
          <p:nvPr/>
        </p:nvSpPr>
        <p:spPr>
          <a:xfrm>
            <a:off x="2205487" y="7314564"/>
            <a:ext cx="4141874" cy="1314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명세는 객체를 평가하기 위한 객체다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객체를 평가하기 위해 복잡한 절차가 필요한 경우가 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이러한 절차를 해당 객체의 메서드로 정의하면 객체를 만든 취지가 잘 드러나지 않는다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평가 절차를 객체로 정의하는 방법 외에 평가 자체를 별도의 객체로 분리할 수도 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이렇게 별도의 객체로 분리하기 위한 조건을 가늠하는 역할을 맡는 객체가 바로 명세다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1694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92C0E49-A650-884E-ACBD-365AF6E37C39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E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4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6CCB10-2A2C-444C-B2BD-24DAC92B3005}"/>
              </a:ext>
            </a:extLst>
          </p:cNvPr>
          <p:cNvSpPr txBox="1"/>
          <p:nvPr/>
        </p:nvSpPr>
        <p:spPr>
          <a:xfrm>
            <a:off x="5184477" y="750281"/>
            <a:ext cx="715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08ADE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kumimoji="1" lang="en-US" altLang="ko-KR" sz="3200" b="1" dirty="0">
                <a:solidFill>
                  <a:srgbClr val="08ADE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4</a:t>
            </a:r>
            <a:endParaRPr kumimoji="1" lang="ko-Kore-KR" altLang="en-US" sz="3200" b="1" dirty="0">
              <a:solidFill>
                <a:srgbClr val="08ADEE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D9CAA118-C5E6-F24B-8663-B36907DDE355}"/>
              </a:ext>
            </a:extLst>
          </p:cNvPr>
          <p:cNvCxnSpPr/>
          <p:nvPr/>
        </p:nvCxnSpPr>
        <p:spPr>
          <a:xfrm>
            <a:off x="6021238" y="769874"/>
            <a:ext cx="0" cy="565182"/>
          </a:xfrm>
          <a:prstGeom prst="line">
            <a:avLst/>
          </a:prstGeom>
          <a:ln w="12700">
            <a:solidFill>
              <a:srgbClr val="11A8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C2510E-B3B3-994D-B7B9-9639B8C85B19}"/>
              </a:ext>
            </a:extLst>
          </p:cNvPr>
          <p:cNvSpPr txBox="1"/>
          <p:nvPr/>
        </p:nvSpPr>
        <p:spPr>
          <a:xfrm>
            <a:off x="2794967" y="1675582"/>
            <a:ext cx="331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아키텍처</a:t>
            </a:r>
            <a:endParaRPr kumimoji="1" lang="ko-Kore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BAF2817-D715-CA4A-8A4B-1FFF254A01DD}"/>
              </a:ext>
            </a:extLst>
          </p:cNvPr>
          <p:cNvCxnSpPr>
            <a:cxnSpLocks/>
          </p:cNvCxnSpPr>
          <p:nvPr/>
        </p:nvCxnSpPr>
        <p:spPr>
          <a:xfrm>
            <a:off x="2076092" y="6702725"/>
            <a:ext cx="0" cy="2915563"/>
          </a:xfrm>
          <a:prstGeom prst="line">
            <a:avLst/>
          </a:prstGeom>
          <a:ln w="12700">
            <a:solidFill>
              <a:srgbClr val="11A8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44098E-D73F-7E41-9BAF-67FE3E757062}"/>
              </a:ext>
            </a:extLst>
          </p:cNvPr>
          <p:cNvSpPr txBox="1"/>
          <p:nvPr/>
        </p:nvSpPr>
        <p:spPr>
          <a:xfrm>
            <a:off x="2205487" y="6641704"/>
            <a:ext cx="4141874" cy="2976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도메인 주도 설계와 함께 거론되는 주요 아키텍처를 설명한다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도메인 주도 설계는 도메인에 주목하고 도메인 모델을 코드에 녹여내 도메인과 코드를 연결 짓는 개발 기법이다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따라서 도메인 주도 설계가 특정한 아키텍처를 전제로 하지는 않는다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그렇지만 도메인 주도 설계와 함께 아키텍처에 대한 주제가 자주 나온다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왜 여기서 아키텍처 얘기가 나오는 것일까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지금까지 빈혈 도메인 모델 등의 예를 통해 중요한 규칙이 코드에서 자신의 자리를 이탈했을 때 일어날 수 있는 여러 나쁜 결과를 살펴봤다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소프트웨어가 이용자에게 지속해서 유용하려면 끊임없는 개선을 버틸 수 있는 구조를 가져야 한다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한 가지 모델만 변경해도 여러 객체에 영향을 미친다면 소프트웨어를 개선하는 작업이 달가울 리 없다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좋은 아키텍처는 이러한 문제를 방지할 수 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아키텍처는 지식을 표현한 코드를 적재적소에 배치하는 원칙이다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아키텍처를 통해 도메인 규칙이 제자리를 벗어나는 것을 방지함과 동시에 한곳에 모이게 할 수 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도메인 주도 설계와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아키텍처라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떼려야 뗄 수 없는 주제인 것은 이 때문이다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2357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92C0E49-A650-884E-ACBD-365AF6E37C39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E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4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6CCB10-2A2C-444C-B2BD-24DAC92B3005}"/>
              </a:ext>
            </a:extLst>
          </p:cNvPr>
          <p:cNvSpPr txBox="1"/>
          <p:nvPr/>
        </p:nvSpPr>
        <p:spPr>
          <a:xfrm>
            <a:off x="5184477" y="750281"/>
            <a:ext cx="715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08ADE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kumimoji="1" lang="en-US" altLang="ko-KR" sz="3200" b="1" dirty="0">
                <a:solidFill>
                  <a:srgbClr val="08ADE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5</a:t>
            </a:r>
            <a:endParaRPr kumimoji="1" lang="ko-Kore-KR" altLang="en-US" sz="3200" b="1" dirty="0">
              <a:solidFill>
                <a:srgbClr val="08ADEE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D9CAA118-C5E6-F24B-8663-B36907DDE355}"/>
              </a:ext>
            </a:extLst>
          </p:cNvPr>
          <p:cNvCxnSpPr/>
          <p:nvPr/>
        </p:nvCxnSpPr>
        <p:spPr>
          <a:xfrm>
            <a:off x="6021238" y="769874"/>
            <a:ext cx="0" cy="565182"/>
          </a:xfrm>
          <a:prstGeom prst="line">
            <a:avLst/>
          </a:prstGeom>
          <a:ln w="12700">
            <a:solidFill>
              <a:srgbClr val="11A8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C2510E-B3B3-994D-B7B9-9639B8C85B19}"/>
              </a:ext>
            </a:extLst>
          </p:cNvPr>
          <p:cNvSpPr txBox="1"/>
          <p:nvPr/>
        </p:nvSpPr>
        <p:spPr>
          <a:xfrm>
            <a:off x="2794967" y="1675582"/>
            <a:ext cx="331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앞으로의 학습</a:t>
            </a:r>
            <a:endParaRPr kumimoji="1" lang="ko-Kore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BAF2817-D715-CA4A-8A4B-1FFF254A01DD}"/>
              </a:ext>
            </a:extLst>
          </p:cNvPr>
          <p:cNvCxnSpPr>
            <a:cxnSpLocks/>
          </p:cNvCxnSpPr>
          <p:nvPr/>
        </p:nvCxnSpPr>
        <p:spPr>
          <a:xfrm>
            <a:off x="2076092" y="7331816"/>
            <a:ext cx="0" cy="2336085"/>
          </a:xfrm>
          <a:prstGeom prst="line">
            <a:avLst/>
          </a:prstGeom>
          <a:ln w="12700">
            <a:solidFill>
              <a:srgbClr val="11A8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44098E-D73F-7E41-9BAF-67FE3E757062}"/>
              </a:ext>
            </a:extLst>
          </p:cNvPr>
          <p:cNvSpPr txBox="1"/>
          <p:nvPr/>
        </p:nvSpPr>
        <p:spPr>
          <a:xfrm>
            <a:off x="2205487" y="7314564"/>
            <a:ext cx="4141874" cy="2353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 책을 덮고 난 후에 어떻게 학습을 계속해야 할까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드디어 마지막 장에 도달했다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도메인 개념의 값을 나타내는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'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값 객체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'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부터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시작해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'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엔티티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'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와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'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도메인 서비스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'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등의 패턴을 한 가지씩 조명하여 학습해왔다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그리고 패턴을 배우며 하나의 소프트웨어를 만들어가는 과정도 함께 체험했다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이제는 코드를 구성하는 원칙이 조금은 눈에 들어오기 시작할 것이다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그런데 이 책의 서두에서 설명했던 도메인 주도 설계의 정의를 기억하는가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?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도메인 주도 설계는 모델링 기법과 모델을 코드에 잘 녹여 넣기 위한 실천적인 패턴을 정리한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프랙티스라고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설명했다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패턴뿐만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아니라 모델링 기법도 도메인 주도 설계의 일부다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독자 여러분은 지금 막 도메인 주도 설계의 세상으로 가는 문제 도달했다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문 너무 펼쳐질 세상을 여행하기 위한 준비를 시작하자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410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page2image27987008">
            <a:extLst>
              <a:ext uri="{FF2B5EF4-FFF2-40B4-BE49-F238E27FC236}">
                <a16:creationId xmlns:a16="http://schemas.microsoft.com/office/drawing/2014/main" id="{5B7D8816-41A3-1D44-8552-0DC362E4B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56500" cy="1069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28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92C0E49-A650-884E-ACBD-365AF6E37C39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E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4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6CCB10-2A2C-444C-B2BD-24DAC92B3005}"/>
              </a:ext>
            </a:extLst>
          </p:cNvPr>
          <p:cNvSpPr txBox="1"/>
          <p:nvPr/>
        </p:nvSpPr>
        <p:spPr>
          <a:xfrm>
            <a:off x="5184477" y="750281"/>
            <a:ext cx="715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08ADE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02</a:t>
            </a:r>
            <a:endParaRPr kumimoji="1" lang="ko-Kore-KR" altLang="en-US" sz="3200" b="1" dirty="0">
              <a:solidFill>
                <a:srgbClr val="08ADEE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D9CAA118-C5E6-F24B-8663-B36907DDE355}"/>
              </a:ext>
            </a:extLst>
          </p:cNvPr>
          <p:cNvCxnSpPr/>
          <p:nvPr/>
        </p:nvCxnSpPr>
        <p:spPr>
          <a:xfrm>
            <a:off x="6021238" y="769874"/>
            <a:ext cx="0" cy="565182"/>
          </a:xfrm>
          <a:prstGeom prst="line">
            <a:avLst/>
          </a:prstGeom>
          <a:ln w="12700">
            <a:solidFill>
              <a:srgbClr val="11A8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C2510E-B3B3-994D-B7B9-9639B8C85B19}"/>
              </a:ext>
            </a:extLst>
          </p:cNvPr>
          <p:cNvSpPr txBox="1"/>
          <p:nvPr/>
        </p:nvSpPr>
        <p:spPr>
          <a:xfrm>
            <a:off x="2794967" y="1675582"/>
            <a:ext cx="3312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시스템 특유의 값을 </a:t>
            </a:r>
            <a:endParaRPr kumimoji="1"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r"/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나타내기 위한 </a:t>
            </a:r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'</a:t>
            </a: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값 객체</a:t>
            </a:r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'</a:t>
            </a:r>
            <a:endParaRPr kumimoji="1" lang="ko-Kore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BAF2817-D715-CA4A-8A4B-1FFF254A01DD}"/>
              </a:ext>
            </a:extLst>
          </p:cNvPr>
          <p:cNvCxnSpPr>
            <a:cxnSpLocks/>
          </p:cNvCxnSpPr>
          <p:nvPr/>
        </p:nvCxnSpPr>
        <p:spPr>
          <a:xfrm>
            <a:off x="2076092" y="7331816"/>
            <a:ext cx="0" cy="2145587"/>
          </a:xfrm>
          <a:prstGeom prst="line">
            <a:avLst/>
          </a:prstGeom>
          <a:ln w="12700">
            <a:solidFill>
              <a:srgbClr val="11A8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44098E-D73F-7E41-9BAF-67FE3E757062}"/>
              </a:ext>
            </a:extLst>
          </p:cNvPr>
          <p:cNvSpPr txBox="1"/>
          <p:nvPr/>
        </p:nvSpPr>
        <p:spPr>
          <a:xfrm>
            <a:off x="2205487" y="7314564"/>
            <a:ext cx="4141874" cy="2145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값 객체는 도메인 객체의 기본 중 기본이다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값 객체는 도메인 주도 설계를 익히는 첫걸음으로 적합한 개념이다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그 이유는 우리가 일상적으로 값을 다루기 때문이다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객체 또한 일상적으로 다룬다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값 객체는 결국 값과 객체 두 개념을 합친 용어에 지나지 않는다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모르는 용어가 나왔다고 해서 움츠러들 필요가 전혀 없다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값 객체는 매우 단순한 개념으로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시스템에서 쓰이는 금전이나 단가와 같은 값을 객체로 정의한 것이다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이해하고 나면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'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별거 아니구나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'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라는 생각이 들 것이다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무언가를 이해하려면 일단 작업 영역부터 확실히 이해하고 나서 서서히 그 이해의 폭을 넓혀 가는 전략이 좋다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쉽게 이해할 수 있는 값 객체를 출발점으로 도메인 주도 설계 분야의  공부를 시작해 보자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36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92C0E49-A650-884E-ACBD-365AF6E37C39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E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4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6CCB10-2A2C-444C-B2BD-24DAC92B3005}"/>
              </a:ext>
            </a:extLst>
          </p:cNvPr>
          <p:cNvSpPr txBox="1"/>
          <p:nvPr/>
        </p:nvSpPr>
        <p:spPr>
          <a:xfrm>
            <a:off x="5184477" y="750281"/>
            <a:ext cx="715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08ADE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</a:t>
            </a:r>
            <a:r>
              <a:rPr kumimoji="1" lang="en-US" altLang="ko-KR" sz="3200" b="1" dirty="0">
                <a:solidFill>
                  <a:srgbClr val="08ADE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3</a:t>
            </a:r>
            <a:endParaRPr kumimoji="1" lang="ko-Kore-KR" altLang="en-US" sz="3200" b="1" dirty="0">
              <a:solidFill>
                <a:srgbClr val="08ADEE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D9CAA118-C5E6-F24B-8663-B36907DDE355}"/>
              </a:ext>
            </a:extLst>
          </p:cNvPr>
          <p:cNvCxnSpPr/>
          <p:nvPr/>
        </p:nvCxnSpPr>
        <p:spPr>
          <a:xfrm>
            <a:off x="6021238" y="769874"/>
            <a:ext cx="0" cy="565182"/>
          </a:xfrm>
          <a:prstGeom prst="line">
            <a:avLst/>
          </a:prstGeom>
          <a:ln w="12700">
            <a:solidFill>
              <a:srgbClr val="11A8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C2510E-B3B3-994D-B7B9-9639B8C85B19}"/>
              </a:ext>
            </a:extLst>
          </p:cNvPr>
          <p:cNvSpPr txBox="1"/>
          <p:nvPr/>
        </p:nvSpPr>
        <p:spPr>
          <a:xfrm>
            <a:off x="2794967" y="1675582"/>
            <a:ext cx="3312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생애주기를 갖는 객체 </a:t>
            </a:r>
            <a:endParaRPr kumimoji="1"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r"/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 </a:t>
            </a:r>
            <a:r>
              <a:rPr kumimoji="1"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엔티티</a:t>
            </a:r>
            <a:endParaRPr kumimoji="1" lang="ko-Kore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BAF2817-D715-CA4A-8A4B-1FFF254A01DD}"/>
              </a:ext>
            </a:extLst>
          </p:cNvPr>
          <p:cNvCxnSpPr>
            <a:cxnSpLocks/>
          </p:cNvCxnSpPr>
          <p:nvPr/>
        </p:nvCxnSpPr>
        <p:spPr>
          <a:xfrm>
            <a:off x="2076092" y="7331816"/>
            <a:ext cx="0" cy="1920586"/>
          </a:xfrm>
          <a:prstGeom prst="line">
            <a:avLst/>
          </a:prstGeom>
          <a:ln w="12700">
            <a:solidFill>
              <a:srgbClr val="11A8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44098E-D73F-7E41-9BAF-67FE3E757062}"/>
              </a:ext>
            </a:extLst>
          </p:cNvPr>
          <p:cNvSpPr txBox="1"/>
          <p:nvPr/>
        </p:nvSpPr>
        <p:spPr>
          <a:xfrm>
            <a:off x="2205487" y="7314564"/>
            <a:ext cx="4141874" cy="1937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엔티티는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값 객체와 쌍벽을 이루는 주요 도메인 객체다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엔티티라는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단어를 들어본 적이 있는가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엔티티는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소프트웨어 개발에서 상당히 자주 쓰이는 용어다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예를 들어 데이터베이스 테이블 설계에 쓰이는 </a:t>
            </a:r>
            <a:r>
              <a:rPr lang="en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ER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다이어그램에도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엔티티가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등장한다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또 객체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관계 매핑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en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ORM)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에도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퍼시스턴시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대상이 되는 데이터는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엔티티라고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부른다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그러나 도메인 주도 설계에서 말하는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엔티티는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이들과는 약간 의미가 다르다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엔티티라는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용어가 도메인 주도 개발이라는 맥락에서 사용된 용어가 아니라면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우선 기존에 알고 있던 지식을 잠시 잊자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지금부터 설명하고자 하는 개념은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'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도메인 주도 개발의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'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엔티티다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595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92C0E49-A650-884E-ACBD-365AF6E37C39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E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4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6CCB10-2A2C-444C-B2BD-24DAC92B3005}"/>
              </a:ext>
            </a:extLst>
          </p:cNvPr>
          <p:cNvSpPr txBox="1"/>
          <p:nvPr/>
        </p:nvSpPr>
        <p:spPr>
          <a:xfrm>
            <a:off x="5184477" y="750281"/>
            <a:ext cx="715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08ADE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</a:t>
            </a:r>
            <a:r>
              <a:rPr kumimoji="1" lang="en-US" altLang="ko-KR" sz="3200" b="1" dirty="0">
                <a:solidFill>
                  <a:srgbClr val="08ADE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4</a:t>
            </a:r>
            <a:endParaRPr kumimoji="1" lang="ko-Kore-KR" altLang="en-US" sz="3200" b="1" dirty="0">
              <a:solidFill>
                <a:srgbClr val="08ADEE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D9CAA118-C5E6-F24B-8663-B36907DDE355}"/>
              </a:ext>
            </a:extLst>
          </p:cNvPr>
          <p:cNvCxnSpPr/>
          <p:nvPr/>
        </p:nvCxnSpPr>
        <p:spPr>
          <a:xfrm>
            <a:off x="6021238" y="769874"/>
            <a:ext cx="0" cy="565182"/>
          </a:xfrm>
          <a:prstGeom prst="line">
            <a:avLst/>
          </a:prstGeom>
          <a:ln w="12700">
            <a:solidFill>
              <a:srgbClr val="11A8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C2510E-B3B3-994D-B7B9-9639B8C85B19}"/>
              </a:ext>
            </a:extLst>
          </p:cNvPr>
          <p:cNvSpPr txBox="1"/>
          <p:nvPr/>
        </p:nvSpPr>
        <p:spPr>
          <a:xfrm>
            <a:off x="2794967" y="1675582"/>
            <a:ext cx="3312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부자연스러움을 해결하는 도메인 서비스</a:t>
            </a:r>
            <a:endParaRPr kumimoji="1" lang="ko-Kore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BAF2817-D715-CA4A-8A4B-1FFF254A01DD}"/>
              </a:ext>
            </a:extLst>
          </p:cNvPr>
          <p:cNvCxnSpPr>
            <a:cxnSpLocks/>
          </p:cNvCxnSpPr>
          <p:nvPr/>
        </p:nvCxnSpPr>
        <p:spPr>
          <a:xfrm>
            <a:off x="2076092" y="7331816"/>
            <a:ext cx="0" cy="1570644"/>
          </a:xfrm>
          <a:prstGeom prst="line">
            <a:avLst/>
          </a:prstGeom>
          <a:ln w="12700">
            <a:solidFill>
              <a:srgbClr val="11A8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44098E-D73F-7E41-9BAF-67FE3E757062}"/>
              </a:ext>
            </a:extLst>
          </p:cNvPr>
          <p:cNvSpPr txBox="1"/>
          <p:nvPr/>
        </p:nvSpPr>
        <p:spPr>
          <a:xfrm>
            <a:off x="2205487" y="7314564"/>
            <a:ext cx="4141874" cy="1522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도메인 서비스는 부자연스러움을 해결해준다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도메인 개념을 지식으로 녹이고 값 객체나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엔티티의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행동을 구현하려 하면 어딘가 어색한 부분이 생기는 경우가 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 어색한 느낌은 특히 도메인에서 일어나는 활동을 코드로 옮겼을 때 자주 나타난다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 어색한 느낌을 해결하지 않고 값 객체의 행동을 억지로 구현하면 객체의 책임이 왜곡될 수 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이럴 때의 해결책은 어색한 느낌을 낳는 이 행동을 별도의 객체로 분리해 정의하는 것이다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이러한 객체가 이번 장에서 설명할 도메인 서비스다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32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92C0E49-A650-884E-ACBD-365AF6E37C39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E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4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6CCB10-2A2C-444C-B2BD-24DAC92B3005}"/>
              </a:ext>
            </a:extLst>
          </p:cNvPr>
          <p:cNvSpPr txBox="1"/>
          <p:nvPr/>
        </p:nvSpPr>
        <p:spPr>
          <a:xfrm>
            <a:off x="5184477" y="750281"/>
            <a:ext cx="715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08ADE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</a:t>
            </a:r>
            <a:r>
              <a:rPr kumimoji="1" lang="en-US" altLang="ko-KR" sz="3200" b="1" dirty="0">
                <a:solidFill>
                  <a:srgbClr val="08ADE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5</a:t>
            </a:r>
            <a:endParaRPr kumimoji="1" lang="ko-Kore-KR" altLang="en-US" sz="3200" b="1" dirty="0">
              <a:solidFill>
                <a:srgbClr val="08ADEE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D9CAA118-C5E6-F24B-8663-B36907DDE355}"/>
              </a:ext>
            </a:extLst>
          </p:cNvPr>
          <p:cNvCxnSpPr/>
          <p:nvPr/>
        </p:nvCxnSpPr>
        <p:spPr>
          <a:xfrm>
            <a:off x="6021238" y="769874"/>
            <a:ext cx="0" cy="565182"/>
          </a:xfrm>
          <a:prstGeom prst="line">
            <a:avLst/>
          </a:prstGeom>
          <a:ln w="12700">
            <a:solidFill>
              <a:srgbClr val="11A8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C2510E-B3B3-994D-B7B9-9639B8C85B19}"/>
              </a:ext>
            </a:extLst>
          </p:cNvPr>
          <p:cNvSpPr txBox="1"/>
          <p:nvPr/>
        </p:nvSpPr>
        <p:spPr>
          <a:xfrm>
            <a:off x="2794967" y="1675582"/>
            <a:ext cx="3312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데이터와 관계된 </a:t>
            </a:r>
            <a:endParaRPr kumimoji="1"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r"/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처리를 분리하자 </a:t>
            </a:r>
            <a:endParaRPr kumimoji="1"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r"/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 </a:t>
            </a:r>
            <a:r>
              <a:rPr kumimoji="1"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리포지토리</a:t>
            </a:r>
            <a:endParaRPr kumimoji="1" lang="ko-Kore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BAF2817-D715-CA4A-8A4B-1FFF254A01DD}"/>
              </a:ext>
            </a:extLst>
          </p:cNvPr>
          <p:cNvCxnSpPr>
            <a:cxnSpLocks/>
          </p:cNvCxnSpPr>
          <p:nvPr/>
        </p:nvCxnSpPr>
        <p:spPr>
          <a:xfrm>
            <a:off x="2076092" y="7331816"/>
            <a:ext cx="0" cy="2200373"/>
          </a:xfrm>
          <a:prstGeom prst="line">
            <a:avLst/>
          </a:prstGeom>
          <a:ln w="12700">
            <a:solidFill>
              <a:srgbClr val="11A8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44098E-D73F-7E41-9BAF-67FE3E757062}"/>
              </a:ext>
            </a:extLst>
          </p:cNvPr>
          <p:cNvSpPr txBox="1"/>
          <p:nvPr/>
        </p:nvSpPr>
        <p:spPr>
          <a:xfrm>
            <a:off x="2205487" y="7314564"/>
            <a:ext cx="4141874" cy="2145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리포지토리는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퍼시스턴시를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담당한다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소프트웨어를 계속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성장시키리면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코드의 의도를 명확히 해야 한다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객체를 저장하고 복원하는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퍼시스턴시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처리도 물론 중요하지만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데이터스토어를 다루는 코드는 프로그램의 의도를 가리기 쉽다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의도가 잘 드러나게 하려면 데이터스토어와 관련된 처리를 따로 떼어내야 한다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리포지토리는 이러한 처리를 추상적으로 다룰 수 있게 해주며 따라서 코드의 의도가 더 잘 드러나게 해준다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그 외에도 데이터 관련 처리를 리포지토리에 맡기면 데이터스토어를 쉽게 교체하는 효과도 기대할 수 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이를 통해 테스트 실행이 쉬워지며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나아가 프로그램의 변경도 쉬워진다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리포지토리는 소프트웨어의 유연성에 기여하는 중요한 패턴이다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5773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92C0E49-A650-884E-ACBD-365AF6E37C39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E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4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6CCB10-2A2C-444C-B2BD-24DAC92B3005}"/>
              </a:ext>
            </a:extLst>
          </p:cNvPr>
          <p:cNvSpPr txBox="1"/>
          <p:nvPr/>
        </p:nvSpPr>
        <p:spPr>
          <a:xfrm>
            <a:off x="5184477" y="750281"/>
            <a:ext cx="715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08ADE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</a:t>
            </a:r>
            <a:r>
              <a:rPr kumimoji="1" lang="en-US" altLang="ko-KR" sz="3200" b="1" dirty="0">
                <a:solidFill>
                  <a:srgbClr val="08ADE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6</a:t>
            </a:r>
            <a:endParaRPr kumimoji="1" lang="ko-Kore-KR" altLang="en-US" sz="3200" b="1" dirty="0">
              <a:solidFill>
                <a:srgbClr val="08ADEE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D9CAA118-C5E6-F24B-8663-B36907DDE355}"/>
              </a:ext>
            </a:extLst>
          </p:cNvPr>
          <p:cNvCxnSpPr/>
          <p:nvPr/>
        </p:nvCxnSpPr>
        <p:spPr>
          <a:xfrm>
            <a:off x="6021238" y="769874"/>
            <a:ext cx="0" cy="565182"/>
          </a:xfrm>
          <a:prstGeom prst="line">
            <a:avLst/>
          </a:prstGeom>
          <a:ln w="12700">
            <a:solidFill>
              <a:srgbClr val="11A8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C2510E-B3B3-994D-B7B9-9639B8C85B19}"/>
              </a:ext>
            </a:extLst>
          </p:cNvPr>
          <p:cNvSpPr txBox="1"/>
          <p:nvPr/>
        </p:nvSpPr>
        <p:spPr>
          <a:xfrm>
            <a:off x="2794967" y="1675582"/>
            <a:ext cx="3312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유스케이스를</a:t>
            </a: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kumimoji="1"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r"/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구현하기 위한 </a:t>
            </a:r>
            <a:endParaRPr kumimoji="1"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r"/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'</a:t>
            </a: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애플리케이션 서비스</a:t>
            </a:r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'</a:t>
            </a:r>
            <a:endParaRPr kumimoji="1" lang="ko-Kore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BAF2817-D715-CA4A-8A4B-1FFF254A01DD}"/>
              </a:ext>
            </a:extLst>
          </p:cNvPr>
          <p:cNvCxnSpPr>
            <a:cxnSpLocks/>
          </p:cNvCxnSpPr>
          <p:nvPr/>
        </p:nvCxnSpPr>
        <p:spPr>
          <a:xfrm>
            <a:off x="2076092" y="7331816"/>
            <a:ext cx="0" cy="1363610"/>
          </a:xfrm>
          <a:prstGeom prst="line">
            <a:avLst/>
          </a:prstGeom>
          <a:ln w="12700">
            <a:solidFill>
              <a:srgbClr val="11A8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44098E-D73F-7E41-9BAF-67FE3E757062}"/>
              </a:ext>
            </a:extLst>
          </p:cNvPr>
          <p:cNvSpPr txBox="1"/>
          <p:nvPr/>
        </p:nvSpPr>
        <p:spPr>
          <a:xfrm>
            <a:off x="2205487" y="7314564"/>
            <a:ext cx="4141874" cy="1314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애플리케이션 서비스는 도메인 객체를 서로 협조하게 해서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유스케이스를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구현한다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값 객체나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엔티티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같은 도메인 객체는 도메인 모델을 코드로 표현한 객체다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이용자의 문제를 해결해주는 소프트웨어가 되려면 이들 도메인 객체가 한 덩어리가 되어 문제를 해결할 수 있게 이끌어야 한다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애플리케이션 서비스는 도메인 객체가 수행하는 태스크를 관리하고 문제를 해결하게 이끄는 존재다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771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92C0E49-A650-884E-ACBD-365AF6E37C39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E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4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6CCB10-2A2C-444C-B2BD-24DAC92B3005}"/>
              </a:ext>
            </a:extLst>
          </p:cNvPr>
          <p:cNvSpPr txBox="1"/>
          <p:nvPr/>
        </p:nvSpPr>
        <p:spPr>
          <a:xfrm>
            <a:off x="5184477" y="750281"/>
            <a:ext cx="715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08ADE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</a:t>
            </a:r>
            <a:r>
              <a:rPr kumimoji="1" lang="en-US" altLang="ko-KR" sz="3200" b="1" dirty="0">
                <a:solidFill>
                  <a:srgbClr val="08ADE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7</a:t>
            </a:r>
            <a:endParaRPr kumimoji="1" lang="ko-Kore-KR" altLang="en-US" sz="3200" b="1" dirty="0">
              <a:solidFill>
                <a:srgbClr val="08ADEE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D9CAA118-C5E6-F24B-8663-B36907DDE355}"/>
              </a:ext>
            </a:extLst>
          </p:cNvPr>
          <p:cNvCxnSpPr/>
          <p:nvPr/>
        </p:nvCxnSpPr>
        <p:spPr>
          <a:xfrm>
            <a:off x="6021238" y="769874"/>
            <a:ext cx="0" cy="565182"/>
          </a:xfrm>
          <a:prstGeom prst="line">
            <a:avLst/>
          </a:prstGeom>
          <a:ln w="12700">
            <a:solidFill>
              <a:srgbClr val="11A8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C2510E-B3B3-994D-B7B9-9639B8C85B19}"/>
              </a:ext>
            </a:extLst>
          </p:cNvPr>
          <p:cNvSpPr txBox="1"/>
          <p:nvPr/>
        </p:nvSpPr>
        <p:spPr>
          <a:xfrm>
            <a:off x="2794967" y="1675582"/>
            <a:ext cx="3312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소프트웨어의 유연성을 </a:t>
            </a:r>
            <a:endParaRPr kumimoji="1"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r"/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위한 의존 관계 제어</a:t>
            </a:r>
            <a:endParaRPr kumimoji="1" lang="ko-Kore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BAF2817-D715-CA4A-8A4B-1FFF254A01DD}"/>
              </a:ext>
            </a:extLst>
          </p:cNvPr>
          <p:cNvCxnSpPr>
            <a:cxnSpLocks/>
          </p:cNvCxnSpPr>
          <p:nvPr/>
        </p:nvCxnSpPr>
        <p:spPr>
          <a:xfrm>
            <a:off x="2076092" y="7331816"/>
            <a:ext cx="0" cy="1920586"/>
          </a:xfrm>
          <a:prstGeom prst="line">
            <a:avLst/>
          </a:prstGeom>
          <a:ln w="12700">
            <a:solidFill>
              <a:srgbClr val="11A8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44098E-D73F-7E41-9BAF-67FE3E757062}"/>
              </a:ext>
            </a:extLst>
          </p:cNvPr>
          <p:cNvSpPr txBox="1"/>
          <p:nvPr/>
        </p:nvSpPr>
        <p:spPr>
          <a:xfrm>
            <a:off x="2205487" y="7314564"/>
            <a:ext cx="4141874" cy="1937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소프트웨어가 유연성을 가지려면 의존 관계를 잘 제어해야 한다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프로그램에는 의존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en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dependency)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이라는 개념이 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의존은 어떤 객체가 다른 객체를 참조할 때 발생한다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따라서 객체 간에 의존 관계가 생기는 것은 어찌 보면 당연한 일이다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그러나 이 의존 관계를 주의해서 다루지 않으면 유연하지 못한 소프트웨어가 된다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유연한 소프트웨어가 되려면 특정 기술에 대한 의존을 피하고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변경의 주도권을 추상 타입에 둬야 한다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이번 장에서 설명할 의존 관계 제어도 이를 위한 방법이다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객체 간에 의존 관계가 무엇인지 먼저 살펴본 다음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유연한 소프트웨어를 만들기 위해 특정 기술의 요소에 대한 의존에서 벗어나는 방법을 배운다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7327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92C0E49-A650-884E-ACBD-365AF6E37C39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E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4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6CCB10-2A2C-444C-B2BD-24DAC92B3005}"/>
              </a:ext>
            </a:extLst>
          </p:cNvPr>
          <p:cNvSpPr txBox="1"/>
          <p:nvPr/>
        </p:nvSpPr>
        <p:spPr>
          <a:xfrm>
            <a:off x="5184477" y="750281"/>
            <a:ext cx="715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08ADE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</a:t>
            </a:r>
            <a:r>
              <a:rPr kumimoji="1" lang="en-US" altLang="ko-KR" sz="3200" b="1" dirty="0">
                <a:solidFill>
                  <a:srgbClr val="08ADE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8</a:t>
            </a:r>
            <a:endParaRPr kumimoji="1" lang="ko-Kore-KR" altLang="en-US" sz="3200" b="1" dirty="0">
              <a:solidFill>
                <a:srgbClr val="08ADEE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D9CAA118-C5E6-F24B-8663-B36907DDE355}"/>
              </a:ext>
            </a:extLst>
          </p:cNvPr>
          <p:cNvCxnSpPr/>
          <p:nvPr/>
        </p:nvCxnSpPr>
        <p:spPr>
          <a:xfrm>
            <a:off x="6021238" y="769874"/>
            <a:ext cx="0" cy="565182"/>
          </a:xfrm>
          <a:prstGeom prst="line">
            <a:avLst/>
          </a:prstGeom>
          <a:ln w="12700">
            <a:solidFill>
              <a:srgbClr val="11A8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C2510E-B3B3-994D-B7B9-9639B8C85B19}"/>
              </a:ext>
            </a:extLst>
          </p:cNvPr>
          <p:cNvSpPr txBox="1"/>
          <p:nvPr/>
        </p:nvSpPr>
        <p:spPr>
          <a:xfrm>
            <a:off x="2794967" y="1675582"/>
            <a:ext cx="3312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소프트웨어 시스템 </a:t>
            </a:r>
            <a:endParaRPr kumimoji="1"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r"/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구성하기</a:t>
            </a:r>
            <a:endParaRPr kumimoji="1" lang="ko-Kore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BAF2817-D715-CA4A-8A4B-1FFF254A01DD}"/>
              </a:ext>
            </a:extLst>
          </p:cNvPr>
          <p:cNvCxnSpPr>
            <a:cxnSpLocks/>
          </p:cNvCxnSpPr>
          <p:nvPr/>
        </p:nvCxnSpPr>
        <p:spPr>
          <a:xfrm>
            <a:off x="2076092" y="7331816"/>
            <a:ext cx="0" cy="1712837"/>
          </a:xfrm>
          <a:prstGeom prst="line">
            <a:avLst/>
          </a:prstGeom>
          <a:ln w="12700">
            <a:solidFill>
              <a:srgbClr val="11A8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44098E-D73F-7E41-9BAF-67FE3E757062}"/>
              </a:ext>
            </a:extLst>
          </p:cNvPr>
          <p:cNvSpPr txBox="1"/>
          <p:nvPr/>
        </p:nvSpPr>
        <p:spPr>
          <a:xfrm>
            <a:off x="2205487" y="7314564"/>
            <a:ext cx="4141874" cy="1730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사용자 인터페이스를 추가해 시스템을 구성한다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사용자가 애플리케이션을 사용하려면 사용자 인터페이스가 필요하다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모두 사용자 인터페이스라고 부르기는 하지만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사용자 인터페이스에도 문자를 기반으로 한 것과 그래픽을 기반으로 한 것까지 다양한 종류가 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지금까지 우리가 만들어 온 애플리케이션은 특정한 사용자 인터페이스에 의존하지 않는다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문자 기반이든 그래픽 기반이든 원하는 것을 추가할 수 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이번 장에서는 먼저 문자 기반 사용자 인터페이스와 웹 </a:t>
            </a:r>
            <a:r>
              <a:rPr lang="en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GUI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추가하는 방법을 살펴보겠다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4133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92C0E49-A650-884E-ACBD-365AF6E37C39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E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4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6CCB10-2A2C-444C-B2BD-24DAC92B3005}"/>
              </a:ext>
            </a:extLst>
          </p:cNvPr>
          <p:cNvSpPr txBox="1"/>
          <p:nvPr/>
        </p:nvSpPr>
        <p:spPr>
          <a:xfrm>
            <a:off x="5184477" y="750281"/>
            <a:ext cx="715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08ADE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</a:t>
            </a:r>
            <a:r>
              <a:rPr kumimoji="1" lang="en-US" altLang="ko-KR" sz="3200" b="1" dirty="0">
                <a:solidFill>
                  <a:srgbClr val="08ADEE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9</a:t>
            </a:r>
            <a:endParaRPr kumimoji="1" lang="ko-Kore-KR" altLang="en-US" sz="3200" b="1" dirty="0">
              <a:solidFill>
                <a:srgbClr val="08ADEE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D9CAA118-C5E6-F24B-8663-B36907DDE355}"/>
              </a:ext>
            </a:extLst>
          </p:cNvPr>
          <p:cNvCxnSpPr/>
          <p:nvPr/>
        </p:nvCxnSpPr>
        <p:spPr>
          <a:xfrm>
            <a:off x="6021238" y="769874"/>
            <a:ext cx="0" cy="565182"/>
          </a:xfrm>
          <a:prstGeom prst="line">
            <a:avLst/>
          </a:prstGeom>
          <a:ln w="12700">
            <a:solidFill>
              <a:srgbClr val="11A8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C2510E-B3B3-994D-B7B9-9639B8C85B19}"/>
              </a:ext>
            </a:extLst>
          </p:cNvPr>
          <p:cNvSpPr txBox="1"/>
          <p:nvPr/>
        </p:nvSpPr>
        <p:spPr>
          <a:xfrm>
            <a:off x="2794967" y="1675582"/>
            <a:ext cx="3312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복잡한 객체 생성을 </a:t>
            </a:r>
            <a:endParaRPr kumimoji="1"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r"/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맡길 수 있는 </a:t>
            </a:r>
            <a:endParaRPr kumimoji="1"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r"/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'</a:t>
            </a:r>
            <a:r>
              <a:rPr kumimoji="1"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팩토리</a:t>
            </a: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패턴</a:t>
            </a:r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'</a:t>
            </a:r>
            <a:endParaRPr kumimoji="1" lang="ko-Kore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BAF2817-D715-CA4A-8A4B-1FFF254A01DD}"/>
              </a:ext>
            </a:extLst>
          </p:cNvPr>
          <p:cNvCxnSpPr>
            <a:cxnSpLocks/>
          </p:cNvCxnSpPr>
          <p:nvPr/>
        </p:nvCxnSpPr>
        <p:spPr>
          <a:xfrm>
            <a:off x="2076092" y="7331816"/>
            <a:ext cx="0" cy="1505088"/>
          </a:xfrm>
          <a:prstGeom prst="line">
            <a:avLst/>
          </a:prstGeom>
          <a:ln w="12700">
            <a:solidFill>
              <a:srgbClr val="11A8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44098E-D73F-7E41-9BAF-67FE3E757062}"/>
              </a:ext>
            </a:extLst>
          </p:cNvPr>
          <p:cNvSpPr txBox="1"/>
          <p:nvPr/>
        </p:nvSpPr>
        <p:spPr>
          <a:xfrm>
            <a:off x="2205487" y="7314564"/>
            <a:ext cx="4141874" cy="1522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팩토리는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객체를 만드는 지식에 특화된 객체다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때로는 객체를 만들기 위해 복잡한 절차가 필요한 경우가 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이렇게 복잡한 객체 생성 절차는 억지로 객체 안에 구현하는 것보다 객체 생성 과정 자체를 별도의 객체로 만들어 두면 코드의 의도를 더 명확히 할 수 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도구를 만드는 것과 도구를 사용하는 것이 전혀 별개의 지식이듯이 객체를 생성하는 책임을 모델을 나타내기 위한 객체에 맡기는 것은 어울리지 않는다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이번 장에서는 객체 생성을 전담하는 객체인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팩토리에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대해 알아보자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099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5801</TotalTime>
  <Words>1333</Words>
  <Application>Microsoft Macintosh PowerPoint</Application>
  <PresentationFormat>A4 용지(210x297mm)</PresentationFormat>
  <Paragraphs>99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NanumGothic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한 경만</cp:lastModifiedBy>
  <cp:revision>179</cp:revision>
  <dcterms:created xsi:type="dcterms:W3CDTF">2020-11-28T02:42:50Z</dcterms:created>
  <dcterms:modified xsi:type="dcterms:W3CDTF">2020-12-10T01:05:19Z</dcterms:modified>
</cp:coreProperties>
</file>