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5.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7"/>
  </p:notesMasterIdLst>
  <p:sldIdLst>
    <p:sldId id="256" r:id="rId3"/>
    <p:sldId id="257" r:id="rId4"/>
    <p:sldId id="258" r:id="rId5"/>
    <p:sldId id="259" r:id="rId6"/>
    <p:sldId id="260" r:id="rId7"/>
    <p:sldId id="261" r:id="rId8"/>
    <p:sldId id="262" r:id="rId9"/>
    <p:sldId id="268" r:id="rId10"/>
    <p:sldId id="263" r:id="rId11"/>
    <p:sldId id="264" r:id="rId12"/>
    <p:sldId id="270" r:id="rId13"/>
    <p:sldId id="271" r:id="rId14"/>
    <p:sldId id="272" r:id="rId15"/>
    <p:sldId id="276" r:id="rId16"/>
    <p:sldId id="265" r:id="rId17"/>
    <p:sldId id="266" r:id="rId18"/>
    <p:sldId id="267" r:id="rId19"/>
    <p:sldId id="269" r:id="rId20"/>
    <p:sldId id="273" r:id="rId21"/>
    <p:sldId id="274" r:id="rId22"/>
    <p:sldId id="275" r:id="rId23"/>
    <p:sldId id="277" r:id="rId24"/>
    <p:sldId id="278" r:id="rId25"/>
    <p:sldId id="279" r:id="rId26"/>
    <p:sldId id="280" r:id="rId27"/>
    <p:sldId id="281" r:id="rId28"/>
    <p:sldId id="282" r:id="rId29"/>
    <p:sldId id="283" r:id="rId30"/>
    <p:sldId id="284" r:id="rId31"/>
    <p:sldId id="285" r:id="rId32"/>
    <p:sldId id="286" r:id="rId33"/>
    <p:sldId id="287" r:id="rId34"/>
    <p:sldId id="289" r:id="rId35"/>
    <p:sldId id="290" r:id="rId36"/>
    <p:sldId id="291" r:id="rId37"/>
    <p:sldId id="292" r:id="rId38"/>
    <p:sldId id="293" r:id="rId39"/>
    <p:sldId id="294" r:id="rId40"/>
    <p:sldId id="295" r:id="rId41"/>
    <p:sldId id="296" r:id="rId42"/>
    <p:sldId id="299" r:id="rId43"/>
    <p:sldId id="297" r:id="rId44"/>
    <p:sldId id="298" r:id="rId45"/>
    <p:sldId id="301" r:id="rId46"/>
    <p:sldId id="300"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864"/>
    <p:restoredTop sz="94104"/>
  </p:normalViewPr>
  <p:slideViewPr>
    <p:cSldViewPr snapToGrid="0">
      <p:cViewPr varScale="1">
        <p:scale>
          <a:sx n="97" d="100"/>
          <a:sy n="97" d="100"/>
        </p:scale>
        <p:origin x="216" y="3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1" Type="http://schemas.openxmlformats.org/officeDocument/2006/relationships/tableStyles" Target="tableStyles.xml"/><Relationship Id="rId50" Type="http://schemas.openxmlformats.org/officeDocument/2006/relationships/viewProps" Target="viewProps.xml"/><Relationship Id="rId5" Type="http://schemas.openxmlformats.org/officeDocument/2006/relationships/slide" Target="slides/slide3.xml"/><Relationship Id="rId49" Type="http://schemas.openxmlformats.org/officeDocument/2006/relationships/presProps" Target="presProps.xml"/><Relationship Id="rId48" Type="http://schemas.openxmlformats.org/officeDocument/2006/relationships/slide" Target="slides/slide45.xml"/><Relationship Id="rId47" Type="http://schemas.openxmlformats.org/officeDocument/2006/relationships/notesMaster" Target="notesMasters/notesMaster1.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DA7BE6-FC14-0F4F-9CB2-7074E9DBF5F0}"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8EAA4E-FB80-1B49-A0BE-B83DE38E45C7}"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endParaRPr lang="en-US" dirty="0"/>
          </a:p>
          <a:p>
            <a:endParaRPr lang="en-US" dirty="0"/>
          </a:p>
        </p:txBody>
      </p:sp>
      <p:sp>
        <p:nvSpPr>
          <p:cNvPr id="4" name="Slide Number Placeholder 3"/>
          <p:cNvSpPr>
            <a:spLocks noGrp="1"/>
          </p:cNvSpPr>
          <p:nvPr>
            <p:ph type="sldNum" sz="quarter" idx="5"/>
          </p:nvPr>
        </p:nvSpPr>
        <p:spPr/>
        <p:txBody>
          <a:bodyPr/>
          <a:lstStyle/>
          <a:p>
            <a:fld id="{F28EAA4E-FB80-1B49-A0BE-B83DE38E45C7}"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371473CC-9B91-F44B-A039-22513B4BA69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FE8C31-4D3D-084E-814F-3EEC087AE0B5}"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371473CC-9B91-F44B-A039-22513B4BA69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FE8C31-4D3D-084E-814F-3EEC087AE0B5}"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371473CC-9B91-F44B-A039-22513B4BA69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FE8C31-4D3D-084E-814F-3EEC087AE0B5}"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371473CC-9B91-F44B-A039-22513B4BA69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FE8C31-4D3D-084E-814F-3EEC087AE0B5}"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371473CC-9B91-F44B-A039-22513B4BA69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FE8C31-4D3D-084E-814F-3EEC087AE0B5}"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371473CC-9B91-F44B-A039-22513B4BA69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FE8C31-4D3D-084E-814F-3EEC087AE0B5}"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371473CC-9B91-F44B-A039-22513B4BA698}"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FE8C31-4D3D-084E-814F-3EEC087AE0B5}"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371473CC-9B91-F44B-A039-22513B4BA698}"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FE8C31-4D3D-084E-814F-3EEC087AE0B5}"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1473CC-9B91-F44B-A039-22513B4BA698}"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FE8C31-4D3D-084E-814F-3EEC087AE0B5}"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71473CC-9B91-F44B-A039-22513B4BA69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FE8C31-4D3D-084E-814F-3EEC087AE0B5}"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71473CC-9B91-F44B-A039-22513B4BA69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FE8C31-4D3D-084E-814F-3EEC087AE0B5}"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1473CC-9B91-F44B-A039-22513B4BA698}"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FE8C31-4D3D-084E-814F-3EEC087AE0B5}"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wallstreetmojo.com/shareholder/"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sv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wallstreetmojo.com/financial-reportin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Cyber law and Professional ethics</a:t>
            </a:r>
            <a:endParaRPr lang="en-US"/>
          </a:p>
        </p:txBody>
      </p:sp>
      <p:sp>
        <p:nvSpPr>
          <p:cNvPr id="3" name="Subtitle 2"/>
          <p:cNvSpPr>
            <a:spLocks noGrp="1"/>
          </p:cNvSpPr>
          <p:nvPr>
            <p:ph type="subTitle" idx="1"/>
          </p:nvPr>
        </p:nvSpPr>
        <p:spPr/>
        <p:txBody>
          <a:bodyPr/>
          <a:lstStyle/>
          <a:p>
            <a:r>
              <a:rPr lang="en-US"/>
              <a:t>Nabin Thapa</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Improving Business Ethics</a:t>
            </a:r>
            <a:endParaRPr lang="en-US"/>
          </a:p>
        </p:txBody>
      </p:sp>
      <p:sp>
        <p:nvSpPr>
          <p:cNvPr id="3" name="Content Placeholder 2"/>
          <p:cNvSpPr>
            <a:spLocks noGrp="1"/>
          </p:cNvSpPr>
          <p:nvPr>
            <p:ph idx="1"/>
          </p:nvPr>
        </p:nvSpPr>
        <p:spPr/>
        <p:txBody>
          <a:bodyPr>
            <a:normAutofit fontScale="62500" lnSpcReduction="20000"/>
          </a:bodyPr>
          <a:lstStyle/>
          <a:p>
            <a:pPr algn="just">
              <a:lnSpc>
                <a:spcPct val="150000"/>
              </a:lnSpc>
            </a:pPr>
            <a:r>
              <a:rPr lang="en-US">
                <a:solidFill>
                  <a:srgbClr val="FF0000"/>
                </a:solidFill>
              </a:rPr>
              <a:t>Research by the Ethics Resource Center(ERC) found that 86 percent of the employees in companies with a well-implemented ethics and compliance program are likely to perceive a strong ethical culture within the company, while less than 25 percent of employee in companies with little to no program are lik</a:t>
            </a:r>
            <a:r>
              <a:rPr lang="en-US">
                <a:solidFill>
                  <a:srgbClr val="FF0000"/>
                </a:solidFill>
              </a:rPr>
              <a:t>e</a:t>
            </a:r>
            <a:r>
              <a:rPr lang="en-US">
                <a:solidFill>
                  <a:srgbClr val="FF0000"/>
                </a:solidFill>
              </a:rPr>
              <a:t>ly to perceive a culture that promotes integrity in the workplace.</a:t>
            </a:r>
            <a:endParaRPr lang="en-US">
              <a:solidFill>
                <a:srgbClr val="FF0000"/>
              </a:solidFill>
            </a:endParaRPr>
          </a:p>
          <a:p>
            <a:pPr algn="just">
              <a:lnSpc>
                <a:spcPct val="150000"/>
              </a:lnSpc>
            </a:pPr>
            <a:r>
              <a:rPr lang="en-US"/>
              <a:t>Business ethics is a form of professional ethics. Business ethics are the rights, responsibilities and duties between a company and its employee, suppliers, customes and neighbors.</a:t>
            </a:r>
            <a:endParaRPr lang="en-US"/>
          </a:p>
          <a:p>
            <a:pPr algn="just">
              <a:lnSpc>
                <a:spcPct val="150000"/>
              </a:lnSpc>
            </a:pPr>
            <a:r>
              <a:rPr lang="en-US"/>
              <a:t>In place of work, the law requires one to observe an acceptable code of conduct at all times.</a:t>
            </a:r>
            <a:endParaRPr lang="en-US"/>
          </a:p>
          <a:p>
            <a:pPr algn="just">
              <a:lnSpc>
                <a:spcPct val="150000"/>
              </a:lnSpc>
            </a:pPr>
            <a:r>
              <a:rPr lang="en-US"/>
              <a:t>I</a:t>
            </a:r>
            <a:r>
              <a:rPr lang="en-US"/>
              <a:t>t’s important to foster good business ethics is in order to gain goodwill of the com</a:t>
            </a:r>
            <a:r>
              <a:rPr lang="en-US"/>
              <a:t>m</a:t>
            </a:r>
            <a:r>
              <a:rPr lang="en-US"/>
              <a:t>unity because according to marshall field.</a:t>
            </a:r>
            <a:endParaRPr lang="en-US"/>
          </a:p>
          <a:p>
            <a:pPr algn="just">
              <a:lnSpc>
                <a:spcPct val="150000"/>
              </a:lnSpc>
            </a:pPr>
            <a:r>
              <a:rPr lang="en-US"/>
              <a:t>“goodwill is the one and only asset that competition cannot undersell or destroy”.</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just"/>
            <a:r>
              <a:rPr lang="en-US" b="1"/>
              <a:t>The Ethics Resource Center has defined the following characteristics of a successful ethics program:</a:t>
            </a:r>
            <a:endParaRPr lang="en-US" b="1">
              <a:ea typeface="Calibri Light" panose="020F0302020204030204"/>
              <a:cs typeface="Calibri Light" panose="020F0302020204030204"/>
            </a:endParaRPr>
          </a:p>
        </p:txBody>
      </p:sp>
      <p:sp>
        <p:nvSpPr>
          <p:cNvPr id="3" name="Content Placeholder 2"/>
          <p:cNvSpPr>
            <a:spLocks noGrp="1"/>
          </p:cNvSpPr>
          <p:nvPr>
            <p:ph idx="1"/>
          </p:nvPr>
        </p:nvSpPr>
        <p:spPr/>
        <p:txBody>
          <a:bodyPr vert="horz" lIns="91440" tIns="45720" rIns="91440" bIns="45720" rtlCol="0" anchor="t">
            <a:normAutofit/>
          </a:bodyPr>
          <a:lstStyle/>
          <a:p>
            <a:r>
              <a:rPr lang="en-US"/>
              <a:t>Employees are willing to seek advice about ethics-related issues</a:t>
            </a:r>
            <a:endParaRPr lang="en-US"/>
          </a:p>
          <a:p>
            <a:r>
              <a:rPr lang="en-US">
                <a:ea typeface="Calibri" panose="020F0502020204030204"/>
                <a:cs typeface="Calibri" panose="020F0502020204030204"/>
              </a:rPr>
              <a:t>Employees feel prepared to handle situations that could lead to misconduct</a:t>
            </a:r>
            <a:endParaRPr lang="en-US">
              <a:ea typeface="Calibri" panose="020F0502020204030204"/>
              <a:cs typeface="Calibri" panose="020F0502020204030204"/>
            </a:endParaRPr>
          </a:p>
          <a:p>
            <a:r>
              <a:rPr lang="en-US">
                <a:ea typeface="Calibri" panose="020F0502020204030204"/>
                <a:cs typeface="Calibri" panose="020F0502020204030204"/>
              </a:rPr>
              <a:t>Employees are rewarded for ethical behavior</a:t>
            </a:r>
            <a:endParaRPr lang="en-US">
              <a:ea typeface="Calibri" panose="020F0502020204030204"/>
              <a:cs typeface="Calibri" panose="020F0502020204030204"/>
            </a:endParaRPr>
          </a:p>
          <a:p>
            <a:r>
              <a:rPr lang="en-US">
                <a:ea typeface="Calibri" panose="020F0502020204030204"/>
                <a:cs typeface="Calibri" panose="020F0502020204030204"/>
              </a:rPr>
              <a:t>The organization does not reward success obtained through questionable means</a:t>
            </a:r>
            <a:endParaRPr lang="en-US">
              <a:ea typeface="Calibri" panose="020F0502020204030204"/>
              <a:cs typeface="Calibri" panose="020F0502020204030204"/>
            </a:endParaRPr>
          </a:p>
          <a:p>
            <a:r>
              <a:rPr lang="en-US">
                <a:ea typeface="Calibri" panose="020F0502020204030204"/>
                <a:cs typeface="Calibri" panose="020F0502020204030204"/>
              </a:rPr>
              <a:t>Employees feel positively about their company</a:t>
            </a:r>
            <a:endParaRPr lang="en-US">
              <a:ea typeface="Calibri" panose="020F0502020204030204"/>
              <a:cs typeface="Calibri" panose="020F050202020403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ea typeface="Calibri" panose="020F0502020204030204"/>
                <a:cs typeface="Calibri" panose="020F0502020204030204"/>
              </a:rPr>
              <a:t>Some of the action's corporations can take to improve business ethics</a:t>
            </a:r>
            <a:endParaRPr lang="en-US"/>
          </a:p>
        </p:txBody>
      </p:sp>
      <p:sp>
        <p:nvSpPr>
          <p:cNvPr id="3" name="Content Placeholder 2"/>
          <p:cNvSpPr>
            <a:spLocks noGrp="1"/>
          </p:cNvSpPr>
          <p:nvPr>
            <p:ph idx="1"/>
          </p:nvPr>
        </p:nvSpPr>
        <p:spPr/>
        <p:txBody>
          <a:bodyPr vert="horz" lIns="91440" tIns="45720" rIns="91440" bIns="45720" rtlCol="0" anchor="t">
            <a:normAutofit fontScale="92500" lnSpcReduction="20000"/>
          </a:bodyPr>
          <a:lstStyle/>
          <a:p>
            <a:pPr marL="514350" indent="-514350" algn="just">
              <a:buFont typeface="Wingdings" panose="05000000000000000000" pitchFamily="34" charset="0"/>
              <a:buChar char="§"/>
            </a:pPr>
            <a:r>
              <a:rPr lang="en-US" b="1">
                <a:ea typeface="Calibri" panose="020F0502020204030204"/>
                <a:cs typeface="Calibri" panose="020F0502020204030204"/>
              </a:rPr>
              <a:t>Appoint a corporate ethics officer:</a:t>
            </a:r>
            <a:endParaRPr lang="en-US" b="1">
              <a:ea typeface="Calibri" panose="020F0502020204030204"/>
              <a:cs typeface="Calibri" panose="020F0502020204030204"/>
            </a:endParaRPr>
          </a:p>
          <a:p>
            <a:pPr marL="514350" indent="0" algn="just">
              <a:buNone/>
            </a:pPr>
            <a:r>
              <a:rPr lang="en-US" sz="2600">
                <a:ea typeface="Calibri" panose="020F0502020204030204"/>
                <a:cs typeface="Calibri" panose="020F0502020204030204"/>
              </a:rPr>
              <a:t>He/she provides an organization with vision and leadership in the area of business conduct, aligns the practices of a workplace with the stated ethics and beliefs of that workplace</a:t>
            </a:r>
            <a:endParaRPr lang="en-US">
              <a:ea typeface="Calibri" panose="020F0502020204030204"/>
              <a:cs typeface="Calibri" panose="020F0502020204030204"/>
            </a:endParaRPr>
          </a:p>
          <a:p>
            <a:pPr marL="514350" indent="-514350" algn="just">
              <a:buFont typeface="Wingdings" panose="05000000000000000000" pitchFamily="34" charset="0"/>
              <a:buChar char="§"/>
            </a:pPr>
            <a:r>
              <a:rPr lang="en-US" b="1">
                <a:ea typeface="Calibri" panose="020F0502020204030204"/>
                <a:cs typeface="Calibri" panose="020F0502020204030204"/>
              </a:rPr>
              <a:t>Require the Board of Directors to Set and Model High Ethical Standards:</a:t>
            </a:r>
            <a:endParaRPr lang="en-US" b="1">
              <a:ea typeface="Calibri" panose="020F0502020204030204"/>
              <a:cs typeface="Calibri" panose="020F0502020204030204"/>
            </a:endParaRPr>
          </a:p>
          <a:p>
            <a:pPr marL="514350" indent="0" algn="just">
              <a:buNone/>
            </a:pPr>
            <a:r>
              <a:rPr lang="en-US">
                <a:ea typeface="Calibri" panose="020F0502020204030204"/>
                <a:cs typeface="Calibri" panose="020F0502020204030204"/>
              </a:rPr>
              <a:t>The Board of Directors is responsible for management of an organizations, they are expected to conduct themselves according to the highest standards while setting the standard companywide</a:t>
            </a:r>
            <a:endParaRPr lang="en-US">
              <a:ea typeface="Calibri" panose="020F0502020204030204"/>
              <a:cs typeface="Calibri" panose="020F0502020204030204"/>
            </a:endParaRPr>
          </a:p>
          <a:p>
            <a:pPr marL="514350" indent="-514350" algn="just">
              <a:buFont typeface="Wingdings" panose="05000000000000000000" pitchFamily="34" charset="0"/>
              <a:buChar char="§"/>
            </a:pPr>
            <a:r>
              <a:rPr lang="en-US" b="1">
                <a:ea typeface="Calibri" panose="020F0502020204030204"/>
                <a:cs typeface="Calibri" panose="020F0502020204030204"/>
              </a:rPr>
              <a:t>Establish  Corporate Code of Ethics:</a:t>
            </a:r>
            <a:endParaRPr lang="en-US" b="1">
              <a:ea typeface="Calibri" panose="020F0502020204030204"/>
              <a:cs typeface="Calibri" panose="020F0502020204030204"/>
            </a:endParaRPr>
          </a:p>
          <a:p>
            <a:pPr marL="514350" indent="0" algn="just">
              <a:buNone/>
            </a:pPr>
            <a:r>
              <a:rPr lang="en-US">
                <a:ea typeface="Calibri" panose="020F0502020204030204"/>
                <a:cs typeface="Calibri" panose="020F0502020204030204"/>
              </a:rPr>
              <a:t>A code of ethics is a statement that highlights an organization's key ethical issues and identifies the primary values and principles that are important to the organization and decision making.</a:t>
            </a:r>
            <a:endParaRPr lang="en-US">
              <a:ea typeface="Calibri" panose="020F0502020204030204"/>
              <a:cs typeface="Calibri" panose="020F0502020204030204"/>
            </a:endParaRPr>
          </a:p>
          <a:p>
            <a:pPr marL="0" indent="0" algn="just">
              <a:buNone/>
            </a:pPr>
            <a:endParaRPr lang="en-US">
              <a:ea typeface="Calibri" panose="020F0502020204030204"/>
              <a:cs typeface="Calibri" panose="020F0502020204030204"/>
            </a:endParaRPr>
          </a:p>
          <a:p>
            <a:pPr marL="514350" indent="-514350" algn="just">
              <a:buFont typeface="Wingdings" panose="05000000000000000000" pitchFamily="34" charset="0"/>
              <a:buChar char="§"/>
            </a:pPr>
            <a:endParaRPr lang="en-US">
              <a:ea typeface="Calibri" panose="020F0502020204030204"/>
              <a:cs typeface="Calibri" panose="020F0502020204030204"/>
            </a:endParaRPr>
          </a:p>
          <a:p>
            <a:pPr marL="0" indent="0" algn="just">
              <a:buNone/>
            </a:pPr>
            <a:endParaRPr lang="en-US">
              <a:ea typeface="Calibri" panose="020F0502020204030204"/>
              <a:cs typeface="Calibri" panose="020F0502020204030204"/>
            </a:endParaRPr>
          </a:p>
          <a:p>
            <a:pPr marL="0" indent="0" algn="just">
              <a:buNone/>
            </a:pPr>
            <a:endParaRPr lang="en-US">
              <a:ea typeface="Calibri" panose="020F0502020204030204"/>
              <a:cs typeface="Calibri" panose="020F0502020204030204"/>
            </a:endParaRPr>
          </a:p>
          <a:p>
            <a:pPr algn="just"/>
            <a:endParaRPr lang="en-US">
              <a:ea typeface="Calibri" panose="020F0502020204030204"/>
              <a:cs typeface="Calibri" panose="020F0502020204030204"/>
            </a:endParaRPr>
          </a:p>
          <a:p>
            <a:pPr algn="just"/>
            <a:endParaRPr lang="en-US">
              <a:ea typeface="Calibri" panose="020F0502020204030204"/>
              <a:cs typeface="Calibri" panose="020F050202020403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1727998"/>
            <a:ext cx="10515600" cy="4867531"/>
          </a:xfrm>
        </p:spPr>
        <p:txBody>
          <a:bodyPr vert="horz" lIns="91440" tIns="45720" rIns="91440" bIns="45720" rtlCol="0" anchor="t">
            <a:normAutofit/>
          </a:bodyPr>
          <a:lstStyle/>
          <a:p>
            <a:pPr marL="514350" indent="-514350" algn="just">
              <a:buFont typeface="Wingdings,Sans-Serif" panose="020B0604020202020204" pitchFamily="34" charset="0"/>
              <a:buChar char="§"/>
            </a:pPr>
            <a:r>
              <a:rPr lang="en-US" sz="2400" b="1">
                <a:ea typeface="Calibri" panose="020F0502020204030204"/>
                <a:cs typeface="Calibri" panose="020F0502020204030204"/>
              </a:rPr>
              <a:t>Conduct Social Audits:</a:t>
            </a:r>
            <a:endParaRPr lang="en-US"/>
          </a:p>
          <a:p>
            <a:pPr marL="514350" indent="0" algn="just">
              <a:buNone/>
            </a:pPr>
            <a:r>
              <a:rPr lang="en-US" sz="2400">
                <a:ea typeface="Calibri" panose="020F0502020204030204"/>
                <a:cs typeface="Calibri" panose="020F0502020204030204"/>
              </a:rPr>
              <a:t>In a social audit, an organization reviews how well it is meeting its ethical and social responsibility goals and communicates its new goals for the upcoming year to the employees, shareholders, investors, market</a:t>
            </a:r>
            <a:endParaRPr lang="en-US" sz="2400" b="1">
              <a:ea typeface="Calibri" panose="020F0502020204030204"/>
              <a:cs typeface="Calibri" panose="020F0502020204030204"/>
            </a:endParaRPr>
          </a:p>
          <a:p>
            <a:pPr marL="514350" indent="-514350" algn="just">
              <a:buFont typeface="Wingdings,Sans-Serif" panose="020B0604020202020204" pitchFamily="34" charset="0"/>
              <a:buChar char="§"/>
            </a:pPr>
            <a:r>
              <a:rPr lang="en-US" sz="2400" b="1">
                <a:ea typeface="Calibri" panose="020F0502020204030204"/>
                <a:cs typeface="Calibri" panose="020F0502020204030204"/>
              </a:rPr>
              <a:t>Require employees to take ethics training</a:t>
            </a:r>
            <a:endParaRPr lang="en-US" sz="2400" b="1">
              <a:ea typeface="Calibri" panose="020F0502020204030204"/>
              <a:cs typeface="Calibri" panose="020F0502020204030204"/>
            </a:endParaRPr>
          </a:p>
          <a:p>
            <a:pPr marL="514350" indent="0" algn="just">
              <a:buNone/>
            </a:pPr>
            <a:r>
              <a:rPr lang="en-US" sz="2400">
                <a:ea typeface="Calibri" panose="020F0502020204030204"/>
                <a:cs typeface="Calibri" panose="020F0502020204030204"/>
              </a:rPr>
              <a:t>Employees must be given comprehensive ethics education program that encourages employees to act responsibility</a:t>
            </a:r>
            <a:endParaRPr lang="en-US">
              <a:ea typeface="Calibri" panose="020F0502020204030204"/>
              <a:cs typeface="Calibri" panose="020F05020202040302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vert="horz" lIns="91440" tIns="45720" rIns="91440" bIns="45720" rtlCol="0" anchor="t">
            <a:normAutofit/>
          </a:bodyPr>
          <a:lstStyle/>
          <a:p>
            <a:pPr marL="514350" indent="-514350" algn="just">
              <a:buFont typeface="Wingdings,Sans-Serif" panose="020B0604020202020204" pitchFamily="34" charset="0"/>
              <a:buChar char="§"/>
            </a:pPr>
            <a:r>
              <a:rPr lang="en-US" sz="2400" b="1">
                <a:ea typeface="Calibri" panose="020F0502020204030204"/>
                <a:cs typeface="Calibri" panose="020F0502020204030204"/>
              </a:rPr>
              <a:t>Include ethical criteria in employee appraisals</a:t>
            </a:r>
            <a:endParaRPr lang="en-US" sz="2400">
              <a:ea typeface="Calibri" panose="020F0502020204030204"/>
              <a:cs typeface="Calibri" panose="020F0502020204030204"/>
            </a:endParaRPr>
          </a:p>
          <a:p>
            <a:pPr marL="0" indent="0" algn="just">
              <a:buNone/>
            </a:pPr>
            <a:r>
              <a:rPr lang="en-US" sz="2400">
                <a:ea typeface="Calibri" panose="020F0502020204030204"/>
                <a:cs typeface="Calibri" panose="020F0502020204030204"/>
              </a:rPr>
              <a:t>Managers can help employees to meet performance expectations by monitoring employee behavior and providing feedback; increasingly, managers are including ethical conduct as part of an employee's performance appraisal</a:t>
            </a:r>
            <a:endParaRPr lang="en-US" sz="2400">
              <a:ea typeface="Calibri" panose="020F0502020204030204"/>
              <a:cs typeface="Calibri" panose="020F0502020204030204"/>
            </a:endParaRPr>
          </a:p>
          <a:p>
            <a:pPr marL="514350" indent="-514350" algn="just">
              <a:buFont typeface="Wingdings,Sans-Serif" panose="020B0604020202020204" pitchFamily="34" charset="0"/>
              <a:buChar char="§"/>
            </a:pPr>
            <a:r>
              <a:rPr lang="en-US" sz="2400" b="1">
                <a:ea typeface="Calibri" panose="020F0502020204030204"/>
                <a:cs typeface="Calibri" panose="020F0502020204030204"/>
              </a:rPr>
              <a:t>Create an ethical work environment</a:t>
            </a:r>
            <a:endParaRPr lang="en-US" sz="2400">
              <a:ea typeface="Calibri" panose="020F0502020204030204"/>
              <a:cs typeface="Calibri" panose="020F0502020204030204"/>
            </a:endParaRPr>
          </a:p>
          <a:p>
            <a:pPr marL="0" indent="0" algn="just">
              <a:buNone/>
            </a:pPr>
            <a:r>
              <a:rPr lang="en-US" sz="2400">
                <a:ea typeface="Calibri" panose="020F0502020204030204"/>
                <a:cs typeface="Calibri" panose="020F0502020204030204"/>
              </a:rPr>
              <a:t>Employees may be encouraged to do "whatever it takes" to get the job done, some employee may feel pressure to engage in unethical conduct to meet management's expectations if the organization has no corporate code of ethics and no strong examples of senior management practicing ethical behavior.</a:t>
            </a:r>
            <a:endParaRPr lang="en-US" sz="2400">
              <a:ea typeface="Calibri" panose="020F0502020204030204"/>
              <a:cs typeface="Calibri" panose="020F0502020204030204"/>
            </a:endParaRPr>
          </a:p>
          <a:p>
            <a:endParaRPr lang="en-US" sz="2400">
              <a:ea typeface="Calibri" panose="020F0502020204030204"/>
              <a:cs typeface="Calibri" panose="020F05020202040302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Steps to improve business ethics</a:t>
            </a:r>
            <a:endParaRPr lang="en-US" b="1">
              <a:ea typeface="Calibri Light" panose="020F0302020204030204"/>
              <a:cs typeface="Calibri Light" panose="020F0302020204030204"/>
            </a:endParaRPr>
          </a:p>
        </p:txBody>
      </p:sp>
      <p:sp>
        <p:nvSpPr>
          <p:cNvPr id="3" name="Content Placeholder 2"/>
          <p:cNvSpPr>
            <a:spLocks noGrp="1"/>
          </p:cNvSpPr>
          <p:nvPr>
            <p:ph idx="1"/>
          </p:nvPr>
        </p:nvSpPr>
        <p:spPr/>
        <p:txBody>
          <a:bodyPr>
            <a:normAutofit fontScale="92500" lnSpcReduction="20000"/>
          </a:bodyPr>
          <a:lstStyle/>
          <a:p>
            <a:pPr algn="just"/>
            <a:r>
              <a:rPr lang="en-US"/>
              <a:t>Employees must understand that expectations for ethical behavior begin at the top and that senior management expects all employees to act accordingly.</a:t>
            </a:r>
            <a:endParaRPr lang="en-US"/>
          </a:p>
          <a:p>
            <a:pPr algn="just"/>
            <a:r>
              <a:rPr lang="en-US"/>
              <a:t>M</a:t>
            </a:r>
            <a:r>
              <a:rPr lang="en-US"/>
              <a:t>anagers and other must be trained to consider the ethical implications of all business decisions.</a:t>
            </a:r>
            <a:endParaRPr lang="en-US"/>
          </a:p>
          <a:p>
            <a:pPr algn="just"/>
            <a:r>
              <a:rPr lang="en-US"/>
              <a:t>A</a:t>
            </a:r>
            <a:r>
              <a:rPr lang="en-US"/>
              <a:t>n ethical office must be set up with which employee can communicate anonymously.</a:t>
            </a:r>
            <a:endParaRPr lang="en-US"/>
          </a:p>
          <a:p>
            <a:pPr algn="just"/>
            <a:r>
              <a:rPr lang="en-US"/>
              <a:t>O</a:t>
            </a:r>
            <a:r>
              <a:rPr lang="en-US"/>
              <a:t>utsider such as supplier, distributors, and customers  must be told about ethics program. </a:t>
            </a:r>
            <a:endParaRPr lang="en-US"/>
          </a:p>
          <a:p>
            <a:pPr algn="just"/>
            <a:r>
              <a:rPr lang="en-US"/>
              <a:t>T</a:t>
            </a:r>
            <a:r>
              <a:rPr lang="en-US"/>
              <a:t>he ethics code must be enforce with timely action if any rules are break. </a:t>
            </a:r>
            <a:r>
              <a:rPr lang="en-US"/>
              <a:t>T</a:t>
            </a:r>
            <a:r>
              <a:rPr lang="en-US"/>
              <a:t>hat is the must forceful way to communicate to all employees that the code is serious.</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Ethical consideration in decision making</a:t>
            </a:r>
            <a:endParaRPr lang="en-US" b="1">
              <a:ea typeface="Calibri Light" panose="020F0302020204030204"/>
              <a:cs typeface="Calibri Light" panose="020F0302020204030204"/>
            </a:endParaRPr>
          </a:p>
        </p:txBody>
      </p:sp>
      <p:sp>
        <p:nvSpPr>
          <p:cNvPr id="3" name="Content Placeholder 2"/>
          <p:cNvSpPr>
            <a:spLocks noGrp="1"/>
          </p:cNvSpPr>
          <p:nvPr>
            <p:ph idx="1"/>
          </p:nvPr>
        </p:nvSpPr>
        <p:spPr/>
        <p:txBody>
          <a:bodyPr/>
          <a:lstStyle/>
          <a:p>
            <a:pPr algn="just"/>
            <a:r>
              <a:rPr lang="en-US"/>
              <a:t>Ethics is concerned with w</a:t>
            </a:r>
            <a:r>
              <a:rPr lang="en-US"/>
              <a:t>ha</a:t>
            </a:r>
            <a:r>
              <a:rPr lang="en-US"/>
              <a:t>t is right and wrong , fair and unfair in decision and actions that affect others.</a:t>
            </a:r>
            <a:endParaRPr lang="en-US"/>
          </a:p>
          <a:p>
            <a:pPr algn="just"/>
            <a:r>
              <a:rPr lang="en-US"/>
              <a:t>O</a:t>
            </a:r>
            <a:r>
              <a:rPr lang="en-US"/>
              <a:t>ur ethical framework is found on the values we hold and belives to be important.</a:t>
            </a:r>
            <a:endParaRPr lang="en-US"/>
          </a:p>
          <a:p>
            <a:pPr algn="just"/>
            <a:r>
              <a:rPr lang="en-US"/>
              <a:t>V</a:t>
            </a:r>
            <a:r>
              <a:rPr lang="en-US"/>
              <a:t>alues are a set of moral principles we embrace about what is good, desirable and of value in human actions.</a:t>
            </a:r>
            <a:endParaRPr lang="en-US"/>
          </a:p>
          <a:p>
            <a:pPr algn="just"/>
            <a:r>
              <a:rPr lang="en-US"/>
              <a:t>W</a:t>
            </a:r>
            <a:r>
              <a:rPr lang="en-US"/>
              <a:t>e use this principle to evaluate choice and actions.</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a:t>Ethical decision are almost always complex for several reasons. </a:t>
            </a:r>
            <a:r>
              <a:rPr lang="en-US"/>
              <a:t>M</a:t>
            </a:r>
            <a:r>
              <a:rPr lang="en-US"/>
              <a:t>ost ethical decisions have.</a:t>
            </a:r>
            <a:endParaRPr lang="en-US"/>
          </a:p>
          <a:p>
            <a:pPr marL="514350" indent="-514350" algn="just">
              <a:buFont typeface="+mj-lt"/>
              <a:buAutoNum type="arabicPeriod"/>
            </a:pPr>
            <a:r>
              <a:rPr lang="en-US"/>
              <a:t>Multiple alternatives</a:t>
            </a:r>
            <a:endParaRPr lang="en-US"/>
          </a:p>
          <a:p>
            <a:pPr marL="514350" indent="-514350" algn="just">
              <a:buFont typeface="+mj-lt"/>
              <a:buAutoNum type="arabicPeriod"/>
            </a:pPr>
            <a:r>
              <a:rPr lang="en-US"/>
              <a:t>U</a:t>
            </a:r>
            <a:r>
              <a:rPr lang="en-US"/>
              <a:t>ncertain consequences</a:t>
            </a:r>
            <a:endParaRPr lang="en-US"/>
          </a:p>
          <a:p>
            <a:pPr marL="514350" indent="-514350" algn="just">
              <a:buFont typeface="+mj-lt"/>
              <a:buAutoNum type="arabicPeriod"/>
            </a:pPr>
            <a:r>
              <a:rPr lang="en-US"/>
              <a:t>O</a:t>
            </a:r>
            <a:r>
              <a:rPr lang="en-US"/>
              <a:t>utcomes that mix various economic, legal, and social benefits and cost  and personal implications.</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p:cNvSpPr>
            <a:spLocks noGrp="1" noRot="1" noChangeAspect="1" noMove="1" noResize="1" noEditPoints="1" noAdjustHandles="1" noChangeArrowheads="1" noChangeShapeType="1" noTextEdit="1"/>
          </p:cNvSpPr>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3662" y="386930"/>
            <a:ext cx="10066122" cy="1298448"/>
          </a:xfrm>
        </p:spPr>
        <p:txBody>
          <a:bodyPr anchor="b">
            <a:normAutofit fontScale="90000"/>
          </a:bodyPr>
          <a:lstStyle/>
          <a:p>
            <a:r>
              <a:rPr lang="en-US" sz="4800">
                <a:ea typeface="Calibri" panose="020F0502020204030204"/>
                <a:cs typeface="Calibri" panose="020F0502020204030204"/>
              </a:rPr>
              <a:t>Steps involved in ethical decision making process are:</a:t>
            </a:r>
            <a:endParaRPr lang="en-US" sz="4800"/>
          </a:p>
        </p:txBody>
      </p:sp>
      <p:sp>
        <p:nvSpPr>
          <p:cNvPr id="12" name="Rectangle 11"/>
          <p:cNvSpPr>
            <a:spLocks noGrp="1" noRot="1" noChangeAspect="1" noMove="1" noResize="1" noEditPoints="1" noAdjustHandles="1" noChangeArrowheads="1" noChangeShapeType="1" noTextEdit="1"/>
          </p:cNvSpPr>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a:spLocks noGrp="1" noRot="1" noChangeAspect="1" noMove="1" noResize="1" noEditPoints="1" noAdjustHandles="1" noChangeArrowheads="1" noChangeShapeType="1" noTextEdit="1"/>
          </p:cNvSpPr>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793661" y="2599509"/>
            <a:ext cx="4530898" cy="3639450"/>
          </a:xfrm>
        </p:spPr>
        <p:txBody>
          <a:bodyPr vert="horz" lIns="91440" tIns="45720" rIns="91440" bIns="45720" rtlCol="0" anchor="ctr">
            <a:normAutofit/>
          </a:bodyPr>
          <a:lstStyle/>
          <a:p>
            <a:pPr marL="457200" indent="-457200">
              <a:buFont typeface="Wingdings" panose="05000000000000000000" pitchFamily="34" charset="0"/>
              <a:buChar char="§"/>
            </a:pPr>
            <a:r>
              <a:rPr lang="en-US" sz="2000">
                <a:ea typeface="Calibri" panose="020F0502020204030204"/>
                <a:cs typeface="Calibri" panose="020F0502020204030204"/>
              </a:rPr>
              <a:t>Develop problem statements</a:t>
            </a:r>
            <a:endParaRPr lang="en-US" sz="2000">
              <a:ea typeface="Calibri" panose="020F0502020204030204"/>
              <a:cs typeface="Calibri" panose="020F0502020204030204"/>
            </a:endParaRPr>
          </a:p>
          <a:p>
            <a:pPr marL="457200" indent="-457200">
              <a:buFont typeface="Wingdings" panose="05000000000000000000" pitchFamily="34" charset="0"/>
              <a:buChar char="§"/>
            </a:pPr>
            <a:r>
              <a:rPr lang="en-US" sz="2000">
                <a:ea typeface="Calibri" panose="020F0502020204030204"/>
                <a:cs typeface="Calibri" panose="020F0502020204030204"/>
              </a:rPr>
              <a:t>Identify alternatives</a:t>
            </a:r>
            <a:endParaRPr lang="en-US" sz="2000">
              <a:ea typeface="Calibri" panose="020F0502020204030204"/>
              <a:cs typeface="Calibri" panose="020F0502020204030204"/>
            </a:endParaRPr>
          </a:p>
          <a:p>
            <a:pPr marL="457200" indent="-457200">
              <a:buFont typeface="Wingdings" panose="05000000000000000000" pitchFamily="34" charset="0"/>
              <a:buChar char="§"/>
            </a:pPr>
            <a:r>
              <a:rPr lang="en-US" sz="2000">
                <a:ea typeface="Calibri" panose="020F0502020204030204"/>
                <a:cs typeface="Calibri" panose="020F0502020204030204"/>
              </a:rPr>
              <a:t>Choose alternatives</a:t>
            </a:r>
            <a:endParaRPr lang="en-US" sz="2000">
              <a:ea typeface="Calibri" panose="020F0502020204030204"/>
              <a:cs typeface="Calibri" panose="020F0502020204030204"/>
            </a:endParaRPr>
          </a:p>
          <a:p>
            <a:pPr marL="457200" indent="-457200">
              <a:buFont typeface="Wingdings" panose="05000000000000000000" pitchFamily="34" charset="0"/>
              <a:buChar char="§"/>
            </a:pPr>
            <a:r>
              <a:rPr lang="en-US" sz="2000">
                <a:ea typeface="Calibri" panose="020F0502020204030204"/>
                <a:cs typeface="Calibri" panose="020F0502020204030204"/>
              </a:rPr>
              <a:t>Implement decision</a:t>
            </a:r>
            <a:endParaRPr lang="en-US" sz="2000">
              <a:ea typeface="Calibri" panose="020F0502020204030204"/>
              <a:cs typeface="Calibri" panose="020F0502020204030204"/>
            </a:endParaRPr>
          </a:p>
          <a:p>
            <a:pPr marL="457200" indent="-457200">
              <a:buFont typeface="Wingdings" panose="05000000000000000000" pitchFamily="34" charset="0"/>
              <a:buChar char="§"/>
            </a:pPr>
            <a:r>
              <a:rPr lang="en-US" sz="2000">
                <a:ea typeface="Calibri" panose="020F0502020204030204"/>
                <a:cs typeface="Calibri" panose="020F0502020204030204"/>
              </a:rPr>
              <a:t>Evaluate results</a:t>
            </a:r>
            <a:endParaRPr lang="en-US" sz="2000">
              <a:ea typeface="Calibri" panose="020F0502020204030204"/>
              <a:cs typeface="Calibri" panose="020F0502020204030204"/>
            </a:endParaRPr>
          </a:p>
          <a:p>
            <a:pPr marL="0" indent="0">
              <a:buNone/>
            </a:pPr>
            <a:endParaRPr lang="en-US" sz="2000">
              <a:ea typeface="Calibri" panose="020F0502020204030204"/>
              <a:cs typeface="Calibri" panose="020F0502020204030204"/>
            </a:endParaRPr>
          </a:p>
        </p:txBody>
      </p:sp>
      <p:pic>
        <p:nvPicPr>
          <p:cNvPr id="5" name="Picture 4" descr="Steps with text on it&#10;&#10;Description automatically generated"/>
          <p:cNvPicPr>
            <a:picLocks noChangeAspect="1"/>
          </p:cNvPicPr>
          <p:nvPr/>
        </p:nvPicPr>
        <p:blipFill>
          <a:blip r:embed="rId1"/>
          <a:stretch>
            <a:fillRect/>
          </a:stretch>
        </p:blipFill>
        <p:spPr>
          <a:xfrm>
            <a:off x="5911532" y="3079559"/>
            <a:ext cx="5150277" cy="2523635"/>
          </a:xfrm>
          <a:prstGeom prst="rect">
            <a:avLst/>
          </a:prstGeom>
        </p:spPr>
      </p:pic>
      <p:sp>
        <p:nvSpPr>
          <p:cNvPr id="16" name="Rectangle 15"/>
          <p:cNvSpPr>
            <a:spLocks noGrp="1" noRot="1" noChangeAspect="1" noMove="1" noResize="1" noEditPoints="1" noAdjustHandles="1" noChangeArrowheads="1" noChangeShapeType="1" noTextEdit="1"/>
          </p:cNvSpPr>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vert="horz" lIns="91440" tIns="45720" rIns="91440" bIns="45720" rtlCol="0" anchor="t">
            <a:normAutofit/>
          </a:bodyPr>
          <a:lstStyle/>
          <a:p>
            <a:pPr marL="457200" indent="-457200" algn="just"/>
            <a:r>
              <a:rPr lang="en-US" b="1">
                <a:ea typeface="Calibri" panose="020F0502020204030204"/>
                <a:cs typeface="Calibri" panose="020F0502020204030204"/>
              </a:rPr>
              <a:t>Develop problem statements:</a:t>
            </a:r>
            <a:endParaRPr lang="en-US" b="1">
              <a:ea typeface="Calibri" panose="020F0502020204030204"/>
              <a:cs typeface="Calibri" panose="020F0502020204030204"/>
            </a:endParaRPr>
          </a:p>
          <a:p>
            <a:pPr marL="0" indent="0" algn="just">
              <a:buNone/>
            </a:pPr>
            <a:r>
              <a:rPr lang="en-US">
                <a:ea typeface="Calibri" panose="020F0502020204030204"/>
                <a:cs typeface="Calibri" panose="020F0502020204030204"/>
              </a:rPr>
              <a:t>A problem of statements is a clear, concise description of the issue that needs to be addressed. We must gather and analyze facts, seek information and opinions from the variety of people to develop a good problem statement</a:t>
            </a:r>
            <a:endParaRPr lang="en-US">
              <a:ea typeface="Calibri" panose="020F0502020204030204"/>
              <a:cs typeface="Calibri" panose="020F0502020204030204"/>
            </a:endParaRPr>
          </a:p>
          <a:p>
            <a:pPr marL="457200" indent="-457200" algn="just"/>
            <a:r>
              <a:rPr lang="en-US" b="1">
                <a:ea typeface="Calibri" panose="020F0502020204030204"/>
                <a:cs typeface="Calibri" panose="020F0502020204030204"/>
              </a:rPr>
              <a:t>Identify alternatives</a:t>
            </a:r>
            <a:endParaRPr lang="en-US" b="1">
              <a:ea typeface="Calibri" panose="020F0502020204030204"/>
              <a:cs typeface="Calibri" panose="020F0502020204030204"/>
            </a:endParaRPr>
          </a:p>
          <a:p>
            <a:pPr marL="0" indent="0" algn="just">
              <a:buNone/>
            </a:pPr>
            <a:r>
              <a:rPr lang="en-US">
                <a:ea typeface="Calibri" panose="020F0502020204030204"/>
                <a:cs typeface="Calibri" panose="020F0502020204030204"/>
              </a:rPr>
              <a:t>During the decision-making process, it is better to enlist all the possible alternatives(solutions). Brainstorming discussion with the stakeholders can help to enlist them</a:t>
            </a:r>
            <a:endParaRPr lang="en-US">
              <a:ea typeface="Calibri" panose="020F0502020204030204"/>
              <a:cs typeface="Calibri" panose="020F0502020204030204"/>
            </a:endParaRPr>
          </a:p>
          <a:p>
            <a:pPr marL="0" indent="0" algn="just">
              <a:buNone/>
            </a:pPr>
            <a:endParaRPr lang="en-US" b="1">
              <a:ea typeface="Calibri" panose="020F0502020204030204"/>
              <a:cs typeface="Calibri" panose="020F0502020204030204"/>
            </a:endParaRPr>
          </a:p>
          <a:p>
            <a:pPr marL="0" indent="0" algn="just">
              <a:buNone/>
            </a:pPr>
            <a:endParaRPr lang="en-US">
              <a:ea typeface="Calibri" panose="020F0502020204030204"/>
              <a:cs typeface="Calibri" panose="020F050202020403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Types of Business Ethics"/>
          <p:cNvPicPr>
            <a:picLocks noGrp="1" noChangeAspect="1" noChangeArrowheads="1"/>
          </p:cNvPicPr>
          <p:nvPr>
            <p:ph idx="1"/>
          </p:nvPr>
        </p:nvPicPr>
        <p:blipFill rotWithShape="1">
          <a:blip r:embed="rId1">
            <a:extLst>
              <a:ext uri="{28A0092B-C50C-407E-A947-70E740481C1C}">
                <a14:useLocalDpi xmlns:a14="http://schemas.microsoft.com/office/drawing/2010/main" val="0"/>
              </a:ext>
            </a:extLst>
          </a:blip>
          <a:srcRect r="5333"/>
          <a:stretch>
            <a:fillRect/>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1" name="Rectangle 1030"/>
          <p:cNvSpPr>
            <a:spLocks noGrp="1" noRot="1" noChangeAspect="1" noMove="1" noResize="1" noEditPoints="1" noAdjustHandles="1" noChangeArrowheads="1" noChangeShapeType="1" noTextEdit="1"/>
          </p:cNvSpPr>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sz="3600" b="1" i="0" u="none" strike="noStrike">
                <a:solidFill>
                  <a:schemeClr val="tx1">
                    <a:lumMod val="85000"/>
                    <a:lumOff val="15000"/>
                  </a:schemeClr>
                </a:solidFill>
                <a:effectLst/>
              </a:rPr>
              <a:t>Types of Business Ethics</a:t>
            </a:r>
            <a:endParaRPr lang="en-US" sz="3600">
              <a:solidFill>
                <a:schemeClr val="tx1">
                  <a:lumMod val="85000"/>
                  <a:lumOff val="15000"/>
                </a:schemeClr>
              </a:solidFill>
            </a:endParaRPr>
          </a:p>
        </p:txBody>
      </p:sp>
      <p:cxnSp>
        <p:nvCxnSpPr>
          <p:cNvPr id="1033" name="Straight Connector 1032"/>
          <p:cNvCxnSpPr>
            <a:cxnSpLocks noGrp="1" noRot="1" noChangeAspect="1" noMove="1" noResize="1" noEditPoints="1" noAdjustHandles="1" noChangeArrowheads="1" noChangeShapeType="1"/>
          </p:cNvCxnSpPr>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035" name="Straight Connector 1034"/>
          <p:cNvCxnSpPr>
            <a:cxnSpLocks noGrp="1" noRot="1" noChangeAspect="1" noMove="1" noResize="1" noEditPoints="1" noAdjustHandles="1" noChangeArrowheads="1" noChangeShapeType="1"/>
          </p:cNvCxnSpPr>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vert="horz" lIns="91440" tIns="45720" rIns="91440" bIns="45720" rtlCol="0" anchor="t">
            <a:normAutofit lnSpcReduction="10000"/>
          </a:bodyPr>
          <a:lstStyle/>
          <a:p>
            <a:pPr marL="457200" indent="-457200" algn="just"/>
            <a:r>
              <a:rPr lang="en-US" sz="2600" b="1">
                <a:ea typeface="Calibri" panose="020F0502020204030204"/>
                <a:cs typeface="Calibri" panose="020F0502020204030204"/>
              </a:rPr>
              <a:t>Choose alternatives</a:t>
            </a:r>
            <a:endParaRPr lang="en-US" sz="2600">
              <a:ea typeface="Calibri" panose="020F0502020204030204"/>
              <a:cs typeface="Calibri" panose="020F0502020204030204"/>
            </a:endParaRPr>
          </a:p>
          <a:p>
            <a:pPr marL="0" indent="0" algn="just">
              <a:buNone/>
            </a:pPr>
            <a:r>
              <a:rPr lang="en-US" sz="2600">
                <a:ea typeface="Calibri" panose="020F0502020204030204"/>
                <a:cs typeface="Calibri" panose="020F0502020204030204"/>
              </a:rPr>
              <a:t>Once a set of alternatives has been identified the group must evaluate them based on numerous criteria such as:</a:t>
            </a:r>
            <a:endParaRPr lang="en-US" sz="2600" b="1">
              <a:ea typeface="Calibri" panose="020F0502020204030204"/>
              <a:cs typeface="Calibri" panose="020F0502020204030204"/>
            </a:endParaRPr>
          </a:p>
          <a:p>
            <a:pPr algn="just">
              <a:buFont typeface="Calibri" panose="020F0502020204030204" charset="0"/>
              <a:buChar char="-"/>
            </a:pPr>
            <a:r>
              <a:rPr lang="en-US" sz="2600">
                <a:ea typeface="Calibri" panose="020F0502020204030204"/>
                <a:cs typeface="Calibri" panose="020F0502020204030204"/>
              </a:rPr>
              <a:t>Effectiveness of addressing the issue</a:t>
            </a:r>
            <a:endParaRPr lang="en-US" sz="2600">
              <a:ea typeface="Calibri" panose="020F0502020204030204"/>
              <a:cs typeface="Calibri" panose="020F0502020204030204"/>
            </a:endParaRPr>
          </a:p>
          <a:p>
            <a:pPr algn="just">
              <a:buFont typeface="Calibri" panose="020F0502020204030204" charset="0"/>
              <a:buChar char="-"/>
            </a:pPr>
            <a:r>
              <a:rPr lang="en-US" sz="2600">
                <a:ea typeface="Calibri" panose="020F0502020204030204"/>
                <a:cs typeface="Calibri" panose="020F0502020204030204"/>
              </a:rPr>
              <a:t>The extent of risk associated with each alternative</a:t>
            </a:r>
            <a:endParaRPr lang="en-US" sz="2600">
              <a:ea typeface="Calibri" panose="020F0502020204030204"/>
              <a:cs typeface="Calibri" panose="020F0502020204030204"/>
            </a:endParaRPr>
          </a:p>
          <a:p>
            <a:pPr algn="just">
              <a:buFont typeface="Calibri" panose="020F0502020204030204" charset="0"/>
              <a:buChar char="-"/>
            </a:pPr>
            <a:r>
              <a:rPr lang="en-US" sz="2600">
                <a:ea typeface="Calibri" panose="020F0502020204030204"/>
                <a:cs typeface="Calibri" panose="020F0502020204030204"/>
              </a:rPr>
              <a:t>Cost and time to implement</a:t>
            </a:r>
            <a:endParaRPr lang="en-US" sz="2600">
              <a:ea typeface="Calibri" panose="020F0502020204030204"/>
              <a:cs typeface="Calibri" panose="020F0502020204030204"/>
            </a:endParaRPr>
          </a:p>
          <a:p>
            <a:pPr marL="457200" indent="-457200" algn="just"/>
            <a:r>
              <a:rPr lang="en-US" sz="2600" b="1">
                <a:ea typeface="Calibri" panose="020F0502020204030204"/>
                <a:cs typeface="Calibri" panose="020F0502020204030204"/>
              </a:rPr>
              <a:t>Implement the decision</a:t>
            </a:r>
            <a:endParaRPr lang="en-US" sz="2600">
              <a:ea typeface="Calibri" panose="020F0502020204030204"/>
              <a:cs typeface="Calibri" panose="020F0502020204030204"/>
            </a:endParaRPr>
          </a:p>
          <a:p>
            <a:pPr marL="0" indent="0" algn="just">
              <a:buNone/>
            </a:pPr>
            <a:r>
              <a:rPr lang="en-US" sz="2600">
                <a:ea typeface="Calibri" panose="020F0502020204030204"/>
                <a:cs typeface="Calibri" panose="020F0502020204030204"/>
              </a:rPr>
              <a:t>Once an alternative is selected, it should be implemented in an effective, efficient and timely manner. A transition plan must be defined to explain to people how they will move from the old way of doing things in new way.</a:t>
            </a:r>
            <a:endParaRPr lang="en-US" sz="2600" b="1">
              <a:ea typeface="Calibri" panose="020F0502020204030204"/>
              <a:cs typeface="Calibri" panose="020F0502020204030204"/>
            </a:endParaRPr>
          </a:p>
          <a:p>
            <a:pPr marL="457200" indent="-457200" algn="just"/>
            <a:endParaRPr lang="en-US" sz="2600" b="1">
              <a:ea typeface="Calibri" panose="020F0502020204030204"/>
              <a:cs typeface="Calibri" panose="020F0502020204030204"/>
            </a:endParaRPr>
          </a:p>
          <a:p>
            <a:pPr algn="just"/>
            <a:endParaRPr lang="en-US">
              <a:ea typeface="Calibri" panose="020F0502020204030204"/>
              <a:cs typeface="Calibri" panose="020F0502020204030204"/>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vert="horz" lIns="91440" tIns="45720" rIns="91440" bIns="45720" rtlCol="0" anchor="t">
            <a:normAutofit/>
          </a:bodyPr>
          <a:lstStyle/>
          <a:p>
            <a:pPr algn="just"/>
            <a:r>
              <a:rPr lang="en-US" sz="2600" b="1">
                <a:ea typeface="Calibri" panose="020F0502020204030204"/>
                <a:cs typeface="Calibri" panose="020F0502020204030204"/>
              </a:rPr>
              <a:t>Evaluate results:</a:t>
            </a:r>
            <a:endParaRPr lang="en-US" sz="2600">
              <a:ea typeface="Calibri" panose="020F0502020204030204"/>
              <a:cs typeface="Calibri" panose="020F0502020204030204"/>
            </a:endParaRPr>
          </a:p>
          <a:p>
            <a:pPr marL="0" indent="0" algn="just">
              <a:buNone/>
            </a:pPr>
            <a:r>
              <a:rPr lang="en-US" sz="2600">
                <a:ea typeface="Calibri" panose="020F0502020204030204"/>
                <a:cs typeface="Calibri" panose="020F0502020204030204"/>
              </a:rPr>
              <a:t>After the solution to the problem has been implemented, monitor the results to see if the desired effect was achieved and observe its impact on the organization and the various stakeholders. If refinement are needed return to the problem development step, refine the problem statement as necessary and work through the process again.</a:t>
            </a:r>
            <a:endParaRPr lang="en-US" sz="2600">
              <a:ea typeface="Calibri" panose="020F0502020204030204"/>
              <a:cs typeface="Calibri" panose="020F0502020204030204"/>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ea typeface="Calibri Light" panose="020F0302020204030204"/>
                <a:cs typeface="Calibri Light" panose="020F0302020204030204"/>
              </a:rPr>
              <a:t>Ethics in Information Technology (IT)</a:t>
            </a:r>
            <a:endParaRPr lang="en-US" b="1">
              <a:ea typeface="Calibri Light" panose="020F0302020204030204"/>
              <a:cs typeface="Calibri Light" panose="020F0302020204030204"/>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lgn="just">
              <a:buNone/>
            </a:pPr>
            <a:r>
              <a:rPr lang="en-US">
                <a:ea typeface="Calibri" panose="020F0502020204030204"/>
                <a:cs typeface="Calibri" panose="020F0502020204030204"/>
              </a:rPr>
              <a:t>The growth of the internet and social networks; the ability to capture, store and analyze vast amounts of personal data, and a greater reliance on information systems in all aspects of life have increased the risk that information technology will be used unethically</a:t>
            </a:r>
            <a:endParaRPr lang="en-US">
              <a:ea typeface="Calibri" panose="020F0502020204030204"/>
              <a:cs typeface="Calibri" panose="020F0502020204030204"/>
            </a:endParaRPr>
          </a:p>
          <a:p>
            <a:pPr marL="0" indent="0" algn="just">
              <a:buNone/>
            </a:pPr>
            <a:r>
              <a:rPr lang="en-US">
                <a:ea typeface="Calibri" panose="020F0502020204030204"/>
                <a:cs typeface="Calibri" panose="020F0502020204030204"/>
              </a:rPr>
              <a:t>Here are some examples that raise public concern about the ethical use of information technology:</a:t>
            </a:r>
            <a:endParaRPr lang="en-US">
              <a:ea typeface="Calibri" panose="020F0502020204030204"/>
              <a:cs typeface="Calibri" panose="020F0502020204030204"/>
            </a:endParaRPr>
          </a:p>
          <a:p>
            <a:pPr algn="just"/>
            <a:r>
              <a:rPr lang="en-US">
                <a:ea typeface="Calibri" panose="020F0502020204030204"/>
                <a:cs typeface="Calibri" panose="020F0502020204030204"/>
              </a:rPr>
              <a:t>Government around the world have implemented various systems that enable the surveillance of their citizens and  are struggling to achieve the proper balance between privacy and security</a:t>
            </a:r>
            <a:endParaRPr lang="en-US">
              <a:ea typeface="Calibri" panose="020F0502020204030204"/>
              <a:cs typeface="Calibri" panose="020F0502020204030204"/>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vert="horz" lIns="91440" tIns="45720" rIns="91440" bIns="45720" rtlCol="0" anchor="t">
            <a:normAutofit/>
          </a:bodyPr>
          <a:lstStyle/>
          <a:p>
            <a:pPr algn="just"/>
            <a:r>
              <a:rPr lang="en-US">
                <a:ea typeface="Calibri" panose="020F0502020204030204"/>
                <a:cs typeface="Calibri" panose="020F0502020204030204"/>
              </a:rPr>
              <a:t>Many employees have their email and internet access monitored while at work as employers struggle to balance their need to manage important company assets and work time with employee's desire for privacy and self-direction.</a:t>
            </a:r>
            <a:endParaRPr lang="en-US">
              <a:ea typeface="Calibri" panose="020F0502020204030204"/>
              <a:cs typeface="Calibri" panose="020F0502020204030204"/>
            </a:endParaRPr>
          </a:p>
          <a:p>
            <a:pPr algn="just"/>
            <a:r>
              <a:rPr lang="en-US">
                <a:ea typeface="Calibri" panose="020F0502020204030204"/>
                <a:cs typeface="Calibri" panose="020F0502020204030204"/>
              </a:rPr>
              <a:t>Millions of people have downloaded music and movies at no charge and in apparent violation of copyright laws at tremendous expense to the owners of those copyright.</a:t>
            </a:r>
            <a:endParaRPr lang="en-US">
              <a:ea typeface="Calibri" panose="020F0502020204030204"/>
              <a:cs typeface="Calibri" panose="020F0502020204030204"/>
            </a:endParaRPr>
          </a:p>
          <a:p>
            <a:pPr algn="just"/>
            <a:r>
              <a:rPr lang="en-US">
                <a:ea typeface="Calibri" panose="020F0502020204030204"/>
                <a:cs typeface="Calibri" panose="020F0502020204030204"/>
              </a:rPr>
              <a:t>Organizations contact millions of people worldwide through unwanted email and text messages in an extremely low cost but intrusive marketing approach.</a:t>
            </a:r>
            <a:endParaRPr lang="en-US">
              <a:ea typeface="Calibri" panose="020F0502020204030204"/>
              <a:cs typeface="Calibri" panose="020F0502020204030204"/>
            </a:endParaRPr>
          </a:p>
          <a:p>
            <a:endParaRPr lang="en-US">
              <a:ea typeface="Calibri" panose="020F0502020204030204"/>
              <a:cs typeface="Calibri" panose="020F0502020204030204"/>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1825625"/>
            <a:ext cx="10515600" cy="4969564"/>
          </a:xfrm>
        </p:spPr>
        <p:txBody>
          <a:bodyPr vert="horz" lIns="91440" tIns="45720" rIns="91440" bIns="45720" rtlCol="0" anchor="t">
            <a:normAutofit fontScale="92500" lnSpcReduction="20000"/>
          </a:bodyPr>
          <a:lstStyle/>
          <a:p>
            <a:pPr marL="0" indent="0" algn="just">
              <a:buNone/>
            </a:pPr>
            <a:r>
              <a:rPr lang="en-US" b="1">
                <a:ea typeface="Calibri" panose="020F0502020204030204"/>
                <a:cs typeface="Calibri" panose="020F0502020204030204"/>
              </a:rPr>
              <a:t>Ethics in IT has two aspects:</a:t>
            </a:r>
            <a:endParaRPr lang="en-US" b="1">
              <a:ea typeface="Calibri" panose="020F0502020204030204"/>
              <a:cs typeface="Calibri" panose="020F0502020204030204"/>
            </a:endParaRPr>
          </a:p>
          <a:p>
            <a:pPr algn="just"/>
            <a:r>
              <a:rPr lang="en-US">
                <a:ea typeface="Calibri" panose="020F0502020204030204"/>
                <a:cs typeface="Calibri" panose="020F0502020204030204"/>
              </a:rPr>
              <a:t>The general public needs to develop a better understanding of the critical importance of ethics as it applies to IT; currently too much emphasis is places on technical issues. IT has a deep effect on society and IT professionals and end users need to recognize this fact when they implement technology and formulate policies that will have legal consequences and affect the wellbeing of millions of concerns.</a:t>
            </a:r>
            <a:endParaRPr lang="en-US">
              <a:ea typeface="Calibri" panose="020F0502020204030204"/>
              <a:cs typeface="Calibri" panose="020F0502020204030204"/>
            </a:endParaRPr>
          </a:p>
          <a:p>
            <a:pPr algn="just"/>
            <a:r>
              <a:rPr lang="en-US">
                <a:ea typeface="Calibri" panose="020F0502020204030204"/>
                <a:cs typeface="Calibri" panose="020F0502020204030204"/>
              </a:rPr>
              <a:t>Important business-technology decisions with strong ethical implications are too often left to the technical experts to decide . General business managers must assume greater responsibility for such decisions, but to do so they must be able to make broadminded, objective decisions based on technical knowledge, business know-how, and high ethical standard,. They must also try to create a working environment in which ethical dilemmas can be discussed openly, objectively and constructively.</a:t>
            </a:r>
            <a:endParaRPr lang="en-US">
              <a:ea typeface="Calibri" panose="020F0502020204030204"/>
              <a:cs typeface="Calibri" panose="020F0502020204030204"/>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b="1">
                <a:ea typeface="Calibri" panose="020F0502020204030204"/>
                <a:cs typeface="Calibri" panose="020F0502020204030204"/>
              </a:rPr>
              <a:t>The goals of Ethics in IT are:</a:t>
            </a:r>
            <a:endParaRPr lang="en-US" b="1"/>
          </a:p>
          <a:p>
            <a:r>
              <a:rPr lang="en-US">
                <a:ea typeface="Calibri" panose="020F0502020204030204"/>
                <a:cs typeface="Calibri" panose="020F0502020204030204"/>
              </a:rPr>
              <a:t>To educated people about the tremendous impact of ethical issues in the successful and secure use of information technology</a:t>
            </a:r>
            <a:endParaRPr lang="en-US">
              <a:ea typeface="Calibri" panose="020F0502020204030204"/>
              <a:cs typeface="Calibri" panose="020F0502020204030204"/>
            </a:endParaRPr>
          </a:p>
          <a:p>
            <a:r>
              <a:rPr lang="en-US">
                <a:ea typeface="Calibri" panose="020F0502020204030204"/>
                <a:cs typeface="Calibri" panose="020F0502020204030204"/>
              </a:rPr>
              <a:t>To motivate people to recognize these issues when making business decisions; and</a:t>
            </a:r>
            <a:endParaRPr lang="en-US">
              <a:ea typeface="Calibri" panose="020F0502020204030204"/>
              <a:cs typeface="Calibri" panose="020F0502020204030204"/>
            </a:endParaRPr>
          </a:p>
          <a:p>
            <a:r>
              <a:rPr lang="en-US">
                <a:ea typeface="Calibri" panose="020F0502020204030204"/>
                <a:cs typeface="Calibri" panose="020F0502020204030204"/>
              </a:rPr>
              <a:t>To provide tools, approaches, and useful insights for making ethical decisions</a:t>
            </a:r>
            <a:endParaRPr lang="en-US">
              <a:ea typeface="Calibri" panose="020F0502020204030204"/>
              <a:cs typeface="Calibri" panose="020F0502020204030204"/>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Managing IT worker relationship</a:t>
            </a:r>
            <a:endParaRPr lang="en-US" b="1"/>
          </a:p>
        </p:txBody>
      </p:sp>
      <p:sp>
        <p:nvSpPr>
          <p:cNvPr id="3" name="Content Placeholder 2"/>
          <p:cNvSpPr>
            <a:spLocks noGrp="1"/>
          </p:cNvSpPr>
          <p:nvPr>
            <p:ph idx="1"/>
          </p:nvPr>
        </p:nvSpPr>
        <p:spPr/>
        <p:txBody>
          <a:bodyPr/>
          <a:lstStyle/>
          <a:p>
            <a:pPr marL="514350" indent="-514350">
              <a:buFont typeface="+mj-lt"/>
              <a:buAutoNum type="arabicPeriod"/>
            </a:pPr>
            <a:r>
              <a:rPr lang="en-US"/>
              <a:t>Relationships between IT workers and Employers</a:t>
            </a:r>
            <a:endParaRPr lang="en-US"/>
          </a:p>
          <a:p>
            <a:pPr marL="514350" indent="-514350">
              <a:buFont typeface="+mj-lt"/>
              <a:buAutoNum type="arabicPeriod"/>
            </a:pPr>
            <a:r>
              <a:rPr lang="en-US"/>
              <a:t>Relationships between IT Workers and Clients</a:t>
            </a:r>
            <a:endParaRPr lang="en-US"/>
          </a:p>
          <a:p>
            <a:pPr marL="514350" indent="-514350">
              <a:buFont typeface="+mj-lt"/>
              <a:buAutoNum type="arabicPeriod"/>
            </a:pPr>
            <a:r>
              <a:rPr lang="en-US"/>
              <a:t>Relationship between IT workers and suppliers</a:t>
            </a:r>
            <a:endParaRPr lang="en-US"/>
          </a:p>
          <a:p>
            <a:pPr marL="514350" indent="-514350">
              <a:buFont typeface="+mj-lt"/>
              <a:buAutoNum type="arabicPeriod"/>
            </a:pPr>
            <a:r>
              <a:rPr lang="en-US"/>
              <a:t>Relationship between IT workers and Other Professionals</a:t>
            </a:r>
            <a:endParaRPr lang="en-US"/>
          </a:p>
          <a:p>
            <a:pPr marL="514350" indent="-514350">
              <a:buFont typeface="+mj-lt"/>
              <a:buAutoNum type="arabicPeriod"/>
            </a:pPr>
            <a:r>
              <a:rPr lang="en-US"/>
              <a:t>Relationship between IT workers and IT Users</a:t>
            </a:r>
            <a:endParaRPr lang="en-US"/>
          </a:p>
          <a:p>
            <a:pPr marL="514350" indent="-514350">
              <a:buFont typeface="+mj-lt"/>
              <a:buAutoNum type="arabicPeriod"/>
            </a:pPr>
            <a:r>
              <a:rPr lang="en-US"/>
              <a:t>Relationship Between IT workers and Society</a:t>
            </a:r>
            <a:endParaRPr lang="en-US"/>
          </a:p>
          <a:p>
            <a:pPr marL="0" indent="0">
              <a:buNone/>
            </a:pP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vert="horz" lIns="91440" tIns="45720" rIns="91440" bIns="45720" rtlCol="0" anchor="t">
            <a:normAutofit/>
          </a:bodyPr>
          <a:lstStyle/>
          <a:p>
            <a:r>
              <a:rPr lang="en-US" b="1">
                <a:ea typeface="Calibri" panose="020F0502020204030204"/>
                <a:cs typeface="Calibri" panose="020F0502020204030204"/>
              </a:rPr>
              <a:t>Relationships between IT workers and Employers:</a:t>
            </a:r>
            <a:endParaRPr lang="en-US" b="1">
              <a:ea typeface="Calibri" panose="020F0502020204030204"/>
              <a:cs typeface="Calibri" panose="020F0502020204030204"/>
            </a:endParaRPr>
          </a:p>
          <a:p>
            <a:pPr marL="514350" indent="-514350">
              <a:buAutoNum type="romanUcPeriod"/>
            </a:pPr>
            <a:r>
              <a:rPr lang="en-US">
                <a:ea typeface="Calibri" panose="020F0502020204030204"/>
                <a:cs typeface="Calibri" panose="020F0502020204030204"/>
              </a:rPr>
              <a:t>IT workers and employees have a critical, complicated relationship that requires ongoing effort by both parties to keep it strong</a:t>
            </a:r>
            <a:endParaRPr lang="en-US">
              <a:ea typeface="Calibri" panose="020F0502020204030204"/>
              <a:cs typeface="Calibri" panose="020F0502020204030204"/>
            </a:endParaRPr>
          </a:p>
          <a:p>
            <a:pPr marL="514350" indent="-514350">
              <a:buAutoNum type="romanUcPeriod"/>
            </a:pPr>
            <a:r>
              <a:rPr lang="en-US">
                <a:ea typeface="Calibri" panose="020F0502020204030204"/>
                <a:cs typeface="Calibri" panose="020F0502020204030204"/>
              </a:rPr>
              <a:t>Many aspects of this relationship may be addressed in a company's policy and procedures manual or company's code of conduct</a:t>
            </a:r>
            <a:endParaRPr lang="en-US">
              <a:ea typeface="Calibri" panose="020F0502020204030204"/>
              <a:cs typeface="Calibri" panose="020F0502020204030204"/>
            </a:endParaRPr>
          </a:p>
          <a:p>
            <a:pPr marL="514350" indent="-514350">
              <a:buAutoNum type="romanUcPeriod"/>
            </a:pPr>
            <a:r>
              <a:rPr lang="en-US">
                <a:ea typeface="Calibri" panose="020F0502020204030204"/>
                <a:cs typeface="Calibri" panose="020F0502020204030204"/>
              </a:rPr>
              <a:t>Software piracy, Trade secrets, whistleblowing are the area in which IT workers may be tempted to violate laws and policies</a:t>
            </a:r>
            <a:endParaRPr lang="en-US">
              <a:ea typeface="Calibri" panose="020F0502020204030204"/>
              <a:cs typeface="Calibri" panose="020F0502020204030204"/>
            </a:endParaRPr>
          </a:p>
          <a:p>
            <a:pPr marL="0" indent="0">
              <a:buNone/>
            </a:pPr>
            <a:endParaRPr lang="en-US">
              <a:ea typeface="Calibri" panose="020F0502020204030204"/>
              <a:cs typeface="Calibri" panose="020F0502020204030204"/>
            </a:endParaRPr>
          </a:p>
          <a:p>
            <a:pPr marL="0" indent="0">
              <a:buNone/>
            </a:pPr>
            <a:endParaRPr lang="en-US">
              <a:ea typeface="Calibri" panose="020F0502020204030204"/>
              <a:cs typeface="Calibri" panose="020F0502020204030204"/>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vert="horz" lIns="91440" tIns="45720" rIns="91440" bIns="45720" rtlCol="0" anchor="t">
            <a:normAutofit/>
          </a:bodyPr>
          <a:lstStyle/>
          <a:p>
            <a:r>
              <a:rPr lang="en-US" b="1">
                <a:ea typeface="Calibri" panose="020F0502020204030204"/>
                <a:cs typeface="Calibri" panose="020F0502020204030204"/>
              </a:rPr>
              <a:t>Relationship between IT workers and clients:</a:t>
            </a:r>
            <a:endParaRPr lang="en-US" b="1">
              <a:ea typeface="Calibri" panose="020F0502020204030204"/>
              <a:cs typeface="Calibri" panose="020F0502020204030204"/>
            </a:endParaRPr>
          </a:p>
          <a:p>
            <a:pPr marL="514350" indent="-514350">
              <a:buAutoNum type="romanUcPeriod"/>
            </a:pPr>
            <a:r>
              <a:rPr lang="en-US">
                <a:ea typeface="Calibri" panose="020F0502020204030204"/>
                <a:cs typeface="Calibri" panose="020F0502020204030204"/>
              </a:rPr>
              <a:t>In relationships between IT workers and clients, each party agrees to provide something of value to the other.</a:t>
            </a:r>
            <a:endParaRPr lang="en-US" b="1">
              <a:ea typeface="Calibri" panose="020F0502020204030204"/>
              <a:cs typeface="Calibri" panose="020F0502020204030204"/>
            </a:endParaRPr>
          </a:p>
          <a:p>
            <a:pPr marL="514350" indent="-514350">
              <a:buAutoNum type="romanUcPeriod"/>
            </a:pPr>
            <a:r>
              <a:rPr lang="en-US">
                <a:ea typeface="Calibri" panose="020F0502020204030204"/>
                <a:cs typeface="Calibri" panose="020F0502020204030204"/>
              </a:rPr>
              <a:t>IT workers provide hardware, software, or services at a certain cost and within a given time frame to clients.</a:t>
            </a:r>
            <a:endParaRPr lang="en-US" b="1">
              <a:ea typeface="Calibri" panose="020F0502020204030204"/>
              <a:cs typeface="Calibri" panose="020F0502020204030204"/>
            </a:endParaRPr>
          </a:p>
          <a:p>
            <a:pPr marL="514350" indent="-514350">
              <a:buAutoNum type="romanUcPeriod"/>
            </a:pPr>
            <a:r>
              <a:rPr lang="en-US">
                <a:ea typeface="Calibri" panose="020F0502020204030204"/>
                <a:cs typeface="Calibri" panose="020F0502020204030204"/>
              </a:rPr>
              <a:t>The clients trusts IT worker to use his/ her expertise and to act in the client's best interests whereas IT worker trust the client will provide relevant information to make wise decisions.</a:t>
            </a:r>
            <a:endParaRPr lang="en-US">
              <a:ea typeface="Calibri" panose="020F0502020204030204"/>
              <a:cs typeface="Calibri" panose="020F0502020204030204"/>
            </a:endParaRPr>
          </a:p>
          <a:p>
            <a:endParaRPr lang="en-US" b="1">
              <a:ea typeface="Calibri" panose="020F0502020204030204"/>
              <a:cs typeface="Calibri" panose="020F0502020204030204"/>
            </a:endParaRPr>
          </a:p>
          <a:p>
            <a:endParaRPr lang="en-US" b="1">
              <a:ea typeface="Calibri" panose="020F0502020204030204"/>
              <a:cs typeface="Calibri" panose="020F0502020204030204"/>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vert="horz" lIns="91440" tIns="45720" rIns="91440" bIns="45720" rtlCol="0" anchor="t">
            <a:normAutofit/>
          </a:bodyPr>
          <a:lstStyle/>
          <a:p>
            <a:r>
              <a:rPr lang="en-US" b="1" dirty="0">
                <a:ea typeface="Calibri" panose="020F0502020204030204"/>
                <a:cs typeface="Calibri" panose="020F0502020204030204"/>
              </a:rPr>
              <a:t>Relationships between IT workers and suppliers:</a:t>
            </a:r>
            <a:endParaRPr lang="en-US" b="1" dirty="0">
              <a:ea typeface="Calibri" panose="020F0502020204030204"/>
              <a:cs typeface="Calibri" panose="020F0502020204030204"/>
            </a:endParaRPr>
          </a:p>
          <a:p>
            <a:pPr marL="514350" indent="-514350" algn="just">
              <a:buAutoNum type="romanUcPeriod"/>
            </a:pPr>
            <a:r>
              <a:rPr lang="en-US" dirty="0">
                <a:ea typeface="Calibri" panose="020F0502020204030204"/>
                <a:cs typeface="Calibri" panose="020F0502020204030204"/>
              </a:rPr>
              <a:t>Good working relationship between IT workers and suppliers encourages the flow of useful information, ideas to make innovative and cost-effective use of product and services.</a:t>
            </a:r>
            <a:endParaRPr lang="en-US" dirty="0">
              <a:ea typeface="Calibri" panose="020F0502020204030204"/>
              <a:cs typeface="Calibri" panose="020F0502020204030204"/>
            </a:endParaRPr>
          </a:p>
          <a:p>
            <a:pPr marL="514350" indent="-514350" algn="just">
              <a:buAutoNum type="romanUcPeriod"/>
            </a:pPr>
            <a:r>
              <a:rPr lang="en-US" dirty="0">
                <a:ea typeface="Calibri" panose="020F0502020204030204"/>
                <a:cs typeface="Calibri" panose="020F0502020204030204"/>
              </a:rPr>
              <a:t>Suppliers might use bribery to maintain positive relationships with their customers which is considered unethical action.</a:t>
            </a:r>
            <a:endParaRPr lang="en-US" dirty="0">
              <a:ea typeface="Calibri" panose="020F0502020204030204"/>
              <a:cs typeface="Calibri" panose="020F0502020204030204"/>
            </a:endParaRPr>
          </a:p>
          <a:p>
            <a:pPr marL="514350" indent="-514350" algn="just">
              <a:buAutoNum type="romanUcPeriod"/>
            </a:pPr>
            <a:endParaRPr lang="en-US" dirty="0">
              <a:ea typeface="Calibri" panose="020F0502020204030204"/>
              <a:cs typeface="Calibri" panose="020F050202020403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0000" lnSpcReduction="20000"/>
          </a:bodyPr>
          <a:lstStyle/>
          <a:p>
            <a:pPr marL="0" indent="0" algn="just">
              <a:lnSpc>
                <a:spcPct val="170000"/>
              </a:lnSpc>
              <a:buNone/>
            </a:pPr>
            <a:r>
              <a:rPr lang="en-US" sz="5100" b="1" i="0" u="none" strike="noStrike">
                <a:solidFill>
                  <a:srgbClr val="212121"/>
                </a:solidFill>
                <a:effectLst/>
                <a:latin typeface="Times New Roman" panose="02020603050405020304" pitchFamily="18" charset="0"/>
                <a:cs typeface="Times New Roman" panose="02020603050405020304" pitchFamily="18" charset="0"/>
              </a:rPr>
              <a:t>Corporate Responsibility</a:t>
            </a:r>
            <a:r>
              <a:rPr lang="en-US" sz="5100" b="0" i="0" u="none" strike="noStrike">
                <a:solidFill>
                  <a:srgbClr val="212121"/>
                </a:solidFill>
                <a:effectLst/>
                <a:latin typeface="Times New Roman" panose="02020603050405020304" pitchFamily="18" charset="0"/>
                <a:cs typeface="Times New Roman" panose="02020603050405020304" pitchFamily="18" charset="0"/>
              </a:rPr>
              <a:t>: The organization works as a separate legal entity with certain moral and ethical obligations. Such ethics safeguard the interest of all the internal and external parties associated with the firm. This includes the employees, customers, and </a:t>
            </a:r>
            <a:r>
              <a:rPr lang="en-US" sz="5100" b="1" i="0" u="sng" strike="noStrike">
                <a:solidFill>
                  <a:srgbClr val="0CA0A0"/>
                </a:solidFill>
                <a:effectLst/>
                <a:latin typeface="Times New Roman" panose="02020603050405020304" pitchFamily="18" charset="0"/>
                <a:cs typeface="Times New Roman" panose="02020603050405020304" pitchFamily="18" charset="0"/>
                <a:hlinkClick r:id="rId1"/>
              </a:rPr>
              <a:t>shareholders</a:t>
            </a:r>
            <a:r>
              <a:rPr lang="en-US" sz="5100" b="0" i="0" u="none" strike="noStrike">
                <a:solidFill>
                  <a:srgbClr val="212121"/>
                </a:solidFill>
                <a:effectLst/>
                <a:latin typeface="Times New Roman" panose="02020603050405020304" pitchFamily="18" charset="0"/>
                <a:cs typeface="Times New Roman" panose="02020603050405020304" pitchFamily="18" charset="0"/>
              </a:rPr>
              <a:t>.  </a:t>
            </a:r>
            <a:endParaRPr lang="en-US" sz="5100" b="0" i="0" u="none" strike="noStrike">
              <a:solidFill>
                <a:srgbClr val="212121"/>
              </a:solidFill>
              <a:effectLst/>
              <a:latin typeface="Times New Roman" panose="02020603050405020304" pitchFamily="18" charset="0"/>
              <a:cs typeface="Times New Roman" panose="02020603050405020304" pitchFamily="18" charset="0"/>
            </a:endParaRPr>
          </a:p>
          <a:p>
            <a:pPr marL="0" indent="0" algn="just">
              <a:lnSpc>
                <a:spcPct val="170000"/>
              </a:lnSpc>
              <a:buNone/>
            </a:pPr>
            <a:r>
              <a:rPr lang="en-US" sz="5100" b="1" i="0" u="none" strike="noStrike">
                <a:solidFill>
                  <a:srgbClr val="212121"/>
                </a:solidFill>
                <a:effectLst/>
                <a:latin typeface="Times New Roman" panose="02020603050405020304" pitchFamily="18" charset="0"/>
                <a:cs typeface="Times New Roman" panose="02020603050405020304" pitchFamily="18" charset="0"/>
              </a:rPr>
              <a:t>Social Responsibility</a:t>
            </a:r>
            <a:r>
              <a:rPr lang="en-US" sz="5100" b="0" i="0" u="none" strike="noStrike">
                <a:solidFill>
                  <a:srgbClr val="212121"/>
                </a:solidFill>
                <a:effectLst/>
                <a:latin typeface="Times New Roman" panose="02020603050405020304" pitchFamily="18" charset="0"/>
                <a:cs typeface="Times New Roman" panose="02020603050405020304" pitchFamily="18" charset="0"/>
              </a:rPr>
              <a:t>: Making profits should not be at the cost of society. Therefore, corporate social responsibilities (CSR) have been a common practice where businesses work towards environmental protection, social causes, and spreading awareness.</a:t>
            </a:r>
            <a:endParaRPr lang="en-US" sz="5100" b="0" i="0" u="none" strike="noStrike">
              <a:solidFill>
                <a:srgbClr val="212121"/>
              </a:solidFill>
              <a:effectLst/>
              <a:latin typeface="Times New Roman" panose="02020603050405020304" pitchFamily="18" charset="0"/>
              <a:cs typeface="Times New Roman" panose="02020603050405020304" pitchFamily="18" charset="0"/>
            </a:endParaRPr>
          </a:p>
          <a:p>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vert="horz" lIns="91440" tIns="45720" rIns="91440" bIns="45720" rtlCol="0" anchor="t">
            <a:normAutofit/>
          </a:bodyPr>
          <a:lstStyle/>
          <a:p>
            <a:pPr algn="just"/>
            <a:r>
              <a:rPr lang="en-US" b="1">
                <a:ea typeface="Calibri" panose="020F0502020204030204"/>
                <a:cs typeface="Calibri" panose="020F0502020204030204"/>
              </a:rPr>
              <a:t>Relationships between IT workers and other Professionals:</a:t>
            </a:r>
            <a:endParaRPr lang="en-US"/>
          </a:p>
          <a:p>
            <a:pPr marL="514350" indent="-514350" algn="just">
              <a:buAutoNum type="romanUcPeriod"/>
            </a:pPr>
            <a:r>
              <a:rPr lang="en-US">
                <a:ea typeface="Calibri" panose="020F0502020204030204"/>
                <a:cs typeface="Calibri" panose="020F0502020204030204"/>
              </a:rPr>
              <a:t>Professionals often feel a degree of loyalty to other members of their profession in result helping each other in obtaining new positions.</a:t>
            </a:r>
            <a:endParaRPr lang="en-US" b="1">
              <a:ea typeface="Calibri" panose="020F0502020204030204"/>
              <a:cs typeface="Calibri" panose="020F0502020204030204"/>
            </a:endParaRPr>
          </a:p>
          <a:p>
            <a:pPr marL="514350" indent="-514350" algn="just">
              <a:buAutoNum type="romanUcPeriod"/>
            </a:pPr>
            <a:r>
              <a:rPr lang="en-US">
                <a:ea typeface="Calibri" panose="020F0502020204030204"/>
                <a:cs typeface="Calibri" panose="020F0502020204030204"/>
              </a:rPr>
              <a:t>Ethical problems as resume inflation may arise such as over exaggeration of his/her qualifications</a:t>
            </a:r>
            <a:endParaRPr lang="en-US">
              <a:ea typeface="Calibri" panose="020F0502020204030204"/>
              <a:cs typeface="Calibri" panose="020F0502020204030204"/>
            </a:endParaRPr>
          </a:p>
          <a:p>
            <a:pPr marL="514350" indent="-514350" algn="just">
              <a:buAutoNum type="romanUcPeriod"/>
            </a:pPr>
            <a:r>
              <a:rPr lang="en-US">
                <a:ea typeface="Calibri" panose="020F0502020204030204"/>
                <a:cs typeface="Calibri" panose="020F0502020204030204"/>
              </a:rPr>
              <a:t>Another ethical issue that can arise in relationships between IT workers and other professionals is inappropriate sharing of corporate information.</a:t>
            </a:r>
            <a:endParaRPr lang="en-US">
              <a:ea typeface="Calibri" panose="020F0502020204030204"/>
              <a:cs typeface="Calibri" panose="020F0502020204030204"/>
            </a:endParaRPr>
          </a:p>
          <a:p>
            <a:pPr marL="514350" indent="-514350" algn="just">
              <a:buAutoNum type="romanUcPeriod"/>
            </a:pPr>
            <a:endParaRPr lang="en-US">
              <a:ea typeface="Calibri" panose="020F0502020204030204"/>
              <a:cs typeface="Calibri" panose="020F0502020204030204"/>
            </a:endParaRPr>
          </a:p>
          <a:p>
            <a:pPr marL="514350" indent="-514350" algn="just">
              <a:buAutoNum type="romanUcPeriod"/>
            </a:pPr>
            <a:endParaRPr lang="en-US">
              <a:ea typeface="Calibri" panose="020F0502020204030204"/>
              <a:cs typeface="Calibri" panose="020F0502020204030204"/>
            </a:endParaRPr>
          </a:p>
          <a:p>
            <a:pPr algn="just"/>
            <a:endParaRPr lang="en-US">
              <a:ea typeface="Calibri" panose="020F0502020204030204"/>
              <a:cs typeface="Calibri" panose="020F0502020204030204"/>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vert="horz" lIns="91440" tIns="45720" rIns="91440" bIns="45720" rtlCol="0" anchor="t">
            <a:normAutofit/>
          </a:bodyPr>
          <a:lstStyle/>
          <a:p>
            <a:r>
              <a:rPr lang="en-US" b="1">
                <a:ea typeface="Calibri" panose="020F0502020204030204"/>
                <a:cs typeface="Calibri" panose="020F0502020204030204"/>
              </a:rPr>
              <a:t>Relationships between IT workers and IT users:</a:t>
            </a:r>
            <a:endParaRPr lang="en-US" b="1">
              <a:ea typeface="Calibri" panose="020F0502020204030204"/>
              <a:cs typeface="Calibri" panose="020F0502020204030204"/>
            </a:endParaRPr>
          </a:p>
          <a:p>
            <a:pPr marL="514350" indent="-514350" algn="just">
              <a:buAutoNum type="romanUcPeriod"/>
            </a:pPr>
            <a:r>
              <a:rPr lang="en-US">
                <a:ea typeface="Calibri" panose="020F0502020204030204"/>
                <a:cs typeface="Calibri" panose="020F0502020204030204"/>
              </a:rPr>
              <a:t>IT workers have a duty to understand a user's needs and capabilities and to deliver products and services that best meets those needs- subjects of course, to budget and time constraints.</a:t>
            </a:r>
            <a:endParaRPr lang="en-US">
              <a:ea typeface="Calibri" panose="020F0502020204030204"/>
              <a:cs typeface="Calibri" panose="020F0502020204030204"/>
            </a:endParaRPr>
          </a:p>
          <a:p>
            <a:pPr marL="514350" indent="-514350" algn="just">
              <a:buAutoNum type="romanUcPeriod"/>
            </a:pPr>
            <a:r>
              <a:rPr lang="en-US">
                <a:ea typeface="Calibri" panose="020F0502020204030204"/>
                <a:cs typeface="Calibri" panose="020F0502020204030204"/>
              </a:rPr>
              <a:t>Establishment of environment that supports ethical behaviors by users discourages software piracy, minimizes the inappropriate use of corporate computing resources and inappropriate sharing of information.</a:t>
            </a:r>
            <a:endParaRPr lang="en-US">
              <a:ea typeface="Calibri" panose="020F0502020204030204"/>
              <a:cs typeface="Calibri" panose="020F0502020204030204"/>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vert="horz" lIns="91440" tIns="45720" rIns="91440" bIns="45720" rtlCol="0" anchor="t">
            <a:normAutofit/>
          </a:bodyPr>
          <a:lstStyle/>
          <a:p>
            <a:r>
              <a:rPr lang="en-US" b="1" dirty="0">
                <a:ea typeface="Calibri" panose="020F0502020204030204"/>
                <a:cs typeface="Calibri" panose="020F0502020204030204"/>
              </a:rPr>
              <a:t>Relationship between IT workers and Society:</a:t>
            </a:r>
            <a:endParaRPr lang="en-US" b="1" dirty="0">
              <a:ea typeface="Calibri" panose="020F0502020204030204"/>
              <a:cs typeface="Calibri" panose="020F0502020204030204"/>
            </a:endParaRPr>
          </a:p>
          <a:p>
            <a:pPr marL="514350" indent="-514350" algn="just">
              <a:buAutoNum type="romanUcPeriod"/>
            </a:pPr>
            <a:r>
              <a:rPr lang="en-US" dirty="0">
                <a:ea typeface="Calibri" panose="020F0502020204030204"/>
                <a:cs typeface="Calibri" panose="020F0502020204030204"/>
              </a:rPr>
              <a:t>Regulatory laws establish safety standards for products and services to protect the public.</a:t>
            </a:r>
            <a:endParaRPr lang="en-US" dirty="0">
              <a:ea typeface="Calibri" panose="020F0502020204030204"/>
              <a:cs typeface="Calibri" panose="020F0502020204030204"/>
            </a:endParaRPr>
          </a:p>
          <a:p>
            <a:pPr marL="514350" indent="-514350" algn="just">
              <a:buAutoNum type="romanUcPeriod"/>
            </a:pPr>
            <a:r>
              <a:rPr lang="en-US" dirty="0">
                <a:ea typeface="Calibri" panose="020F0502020204030204"/>
                <a:cs typeface="Calibri" panose="020F0502020204030204"/>
              </a:rPr>
              <a:t>Society expects members of a profession to provide benefits and to not cause harm through their actions by establishing and maintaining professional standards that protect the public.</a:t>
            </a:r>
            <a:endParaRPr lang="en-US" dirty="0">
              <a:ea typeface="Calibri" panose="020F0502020204030204"/>
              <a:cs typeface="Calibri" panose="020F0502020204030204"/>
            </a:endParaRPr>
          </a:p>
          <a:p>
            <a:pPr marL="514350" indent="-514350" algn="just">
              <a:buAutoNum type="romanUcPeriod"/>
            </a:pPr>
            <a:endParaRPr lang="en-US" dirty="0">
              <a:ea typeface="Calibri" panose="020F0502020204030204"/>
              <a:cs typeface="Calibri" panose="020F0502020204030204"/>
            </a:endParaRPr>
          </a:p>
          <a:p>
            <a:pPr marL="514350" indent="-514350" algn="just">
              <a:buAutoNum type="romanUcPeriod"/>
            </a:pPr>
            <a:endParaRPr lang="en-US" dirty="0">
              <a:ea typeface="Calibri" panose="020F0502020204030204"/>
              <a:cs typeface="Calibri" panose="020F0502020204030204"/>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ea typeface="Calibri Light" panose="020F0302020204030204"/>
                <a:cs typeface="Calibri Light" panose="020F0302020204030204"/>
              </a:rPr>
              <a:t>Encouraging Professionalism of IT workers</a:t>
            </a:r>
            <a:endParaRPr lang="en-US" b="1">
              <a:ea typeface="Calibri Light" panose="020F0302020204030204"/>
              <a:cs typeface="Calibri Light" panose="020F0302020204030204"/>
            </a:endParaRPr>
          </a:p>
        </p:txBody>
      </p:sp>
      <p:sp>
        <p:nvSpPr>
          <p:cNvPr id="3" name="Content Placeholder 2"/>
          <p:cNvSpPr>
            <a:spLocks noGrp="1"/>
          </p:cNvSpPr>
          <p:nvPr>
            <p:ph idx="1"/>
          </p:nvPr>
        </p:nvSpPr>
        <p:spPr>
          <a:xfrm>
            <a:off x="838200" y="1509324"/>
            <a:ext cx="10515600" cy="5228355"/>
          </a:xfrm>
        </p:spPr>
        <p:txBody>
          <a:bodyPr vert="horz" lIns="91440" tIns="45720" rIns="91440" bIns="45720" rtlCol="0" anchor="t">
            <a:normAutofit/>
          </a:bodyPr>
          <a:lstStyle/>
          <a:p>
            <a:pPr algn="just"/>
            <a:r>
              <a:rPr lang="en-US">
                <a:ea typeface="Calibri" panose="020F0502020204030204"/>
                <a:cs typeface="Calibri" panose="020F0502020204030204"/>
              </a:rPr>
              <a:t>A professional is one who possesses the skill, good judgement and work habits expected from a person who has training and experiences to do a job well.</a:t>
            </a:r>
            <a:endParaRPr lang="en-US">
              <a:ea typeface="Calibri" panose="020F0502020204030204"/>
              <a:cs typeface="Calibri" panose="020F0502020204030204"/>
            </a:endParaRPr>
          </a:p>
          <a:p>
            <a:pPr algn="just"/>
            <a:r>
              <a:rPr lang="en-US">
                <a:ea typeface="Calibri" panose="020F0502020204030204"/>
                <a:cs typeface="Calibri" panose="020F0502020204030204"/>
              </a:rPr>
              <a:t>IT organizations seeks workers having following characteristics of professionals</a:t>
            </a:r>
            <a:endParaRPr lang="en-US">
              <a:ea typeface="Calibri" panose="020F0502020204030204"/>
              <a:cs typeface="Calibri" panose="020F0502020204030204"/>
            </a:endParaRPr>
          </a:p>
          <a:p>
            <a:pPr marL="514350" indent="-514350" algn="just">
              <a:buAutoNum type="romanUcPeriod"/>
            </a:pPr>
            <a:r>
              <a:rPr lang="en-US">
                <a:ea typeface="Calibri" panose="020F0502020204030204"/>
                <a:cs typeface="Calibri" panose="020F0502020204030204"/>
              </a:rPr>
              <a:t>They are an expert in the tools and skills needed to do their job</a:t>
            </a:r>
            <a:endParaRPr lang="en-US">
              <a:ea typeface="Calibri" panose="020F0502020204030204"/>
              <a:cs typeface="Calibri" panose="020F0502020204030204"/>
            </a:endParaRPr>
          </a:p>
          <a:p>
            <a:pPr marL="514350" indent="-514350" algn="just">
              <a:buAutoNum type="romanUcPeriod"/>
            </a:pPr>
            <a:r>
              <a:rPr lang="en-US">
                <a:ea typeface="Calibri" panose="020F0502020204030204"/>
                <a:cs typeface="Calibri" panose="020F0502020204030204"/>
              </a:rPr>
              <a:t>They produce high quality results</a:t>
            </a:r>
            <a:endParaRPr lang="en-US">
              <a:ea typeface="Calibri" panose="020F0502020204030204"/>
              <a:cs typeface="Calibri" panose="020F0502020204030204"/>
            </a:endParaRPr>
          </a:p>
          <a:p>
            <a:pPr marL="514350" indent="-514350" algn="just">
              <a:buAutoNum type="romanUcPeriod"/>
            </a:pPr>
            <a:r>
              <a:rPr lang="en-US">
                <a:ea typeface="Calibri" panose="020F0502020204030204"/>
                <a:cs typeface="Calibri" panose="020F0502020204030204"/>
              </a:rPr>
              <a:t>They meet their commitments</a:t>
            </a:r>
            <a:endParaRPr lang="en-US">
              <a:ea typeface="Calibri" panose="020F0502020204030204"/>
              <a:cs typeface="Calibri" panose="020F0502020204030204"/>
            </a:endParaRPr>
          </a:p>
          <a:p>
            <a:pPr marL="514350" indent="-514350" algn="just">
              <a:buAutoNum type="romanUcPeriod"/>
            </a:pPr>
            <a:r>
              <a:rPr lang="en-US">
                <a:ea typeface="Calibri" panose="020F0502020204030204"/>
                <a:cs typeface="Calibri" panose="020F0502020204030204"/>
              </a:rPr>
              <a:t>They communicate effectively</a:t>
            </a:r>
            <a:endParaRPr lang="en-US">
              <a:ea typeface="Calibri" panose="020F0502020204030204"/>
              <a:cs typeface="Calibri" panose="020F0502020204030204"/>
            </a:endParaRPr>
          </a:p>
          <a:p>
            <a:pPr marL="514350" indent="-514350" algn="just">
              <a:buAutoNum type="romanUcPeriod"/>
            </a:pPr>
            <a:r>
              <a:rPr lang="en-US">
                <a:ea typeface="Calibri" panose="020F0502020204030204"/>
                <a:cs typeface="Calibri" panose="020F0502020204030204"/>
              </a:rPr>
              <a:t>They train and develop others who are less skilled or experienced</a:t>
            </a:r>
            <a:endParaRPr lang="en-US">
              <a:ea typeface="Calibri" panose="020F0502020204030204"/>
              <a:cs typeface="Calibri" panose="020F0502020204030204"/>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ea typeface="Calibri" panose="020F0502020204030204"/>
                <a:cs typeface="Calibri" panose="020F0502020204030204"/>
              </a:rPr>
              <a:t>IT workers of all types can improve their profession's reputation for professionalism by</a:t>
            </a:r>
            <a:endParaRPr lang="en-US" dirty="0">
              <a:ea typeface="Calibri" panose="020F0502020204030204"/>
              <a:cs typeface="Calibri" panose="020F0502020204030204"/>
            </a:endParaRPr>
          </a:p>
          <a:p>
            <a:pPr marL="514350" indent="-514350" algn="just">
              <a:buAutoNum type="romanUcPeriod"/>
            </a:pPr>
            <a:r>
              <a:rPr lang="en-US" dirty="0">
                <a:ea typeface="Calibri" panose="020F0502020204030204"/>
                <a:cs typeface="Calibri" panose="020F0502020204030204"/>
              </a:rPr>
              <a:t>Subscribing to a professional code of ethics</a:t>
            </a:r>
            <a:endParaRPr lang="en-US" dirty="0">
              <a:ea typeface="Calibri" panose="020F0502020204030204"/>
              <a:cs typeface="Calibri" panose="020F0502020204030204"/>
            </a:endParaRPr>
          </a:p>
          <a:p>
            <a:pPr marL="514350" indent="-514350" algn="just">
              <a:buAutoNum type="romanUcPeriod"/>
            </a:pPr>
            <a:r>
              <a:rPr lang="en-US" dirty="0">
                <a:ea typeface="Calibri" panose="020F0502020204030204"/>
                <a:cs typeface="Calibri" panose="020F0502020204030204"/>
              </a:rPr>
              <a:t>Joining and participating in professional organizations,</a:t>
            </a:r>
            <a:endParaRPr lang="en-US" dirty="0">
              <a:ea typeface="Calibri" panose="020F0502020204030204"/>
              <a:cs typeface="Calibri" panose="020F0502020204030204"/>
            </a:endParaRPr>
          </a:p>
          <a:p>
            <a:pPr marL="514350" indent="-514350" algn="just">
              <a:buAutoNum type="romanUcPeriod"/>
            </a:pPr>
            <a:r>
              <a:rPr lang="en-US" dirty="0">
                <a:ea typeface="Calibri" panose="020F0502020204030204"/>
                <a:cs typeface="Calibri" panose="020F0502020204030204"/>
              </a:rPr>
              <a:t>Obtaining appropriate certifications and</a:t>
            </a:r>
            <a:endParaRPr lang="en-US" dirty="0">
              <a:ea typeface="Calibri" panose="020F0502020204030204"/>
              <a:cs typeface="Calibri" panose="020F0502020204030204"/>
            </a:endParaRPr>
          </a:p>
          <a:p>
            <a:pPr marL="514350" indent="-514350" algn="just">
              <a:buAutoNum type="romanUcPeriod"/>
            </a:pPr>
            <a:r>
              <a:rPr lang="en-US" dirty="0">
                <a:ea typeface="Calibri" panose="020F0502020204030204"/>
                <a:cs typeface="Calibri" panose="020F0502020204030204"/>
              </a:rPr>
              <a:t>Supporting government licensing where available.</a:t>
            </a:r>
            <a:endParaRPr lang="en-US" dirty="0">
              <a:ea typeface="Calibri" panose="020F0502020204030204"/>
              <a:cs typeface="Calibri" panose="020F0502020204030204"/>
            </a:endParaRPr>
          </a:p>
          <a:p>
            <a:pPr marL="0" indent="0">
              <a:buNone/>
            </a:pPr>
            <a:endParaRPr lang="en-US" dirty="0">
              <a:ea typeface="Calibri" panose="020F0502020204030204"/>
              <a:cs typeface="Calibri" panose="020F0502020204030204"/>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ea typeface="Calibri Light" panose="020F0302020204030204"/>
                <a:cs typeface="Calibri Light" panose="020F0302020204030204"/>
              </a:rPr>
              <a:t>Professional Codes of Ethics</a:t>
            </a:r>
            <a:endParaRPr lang="en-US" b="1">
              <a:ea typeface="Calibri Light" panose="020F0302020204030204"/>
              <a:cs typeface="Calibri Light" panose="020F0302020204030204"/>
            </a:endParaRPr>
          </a:p>
        </p:txBody>
      </p:sp>
      <p:sp>
        <p:nvSpPr>
          <p:cNvPr id="3" name="Content Placeholder 2"/>
          <p:cNvSpPr>
            <a:spLocks noGrp="1"/>
          </p:cNvSpPr>
          <p:nvPr>
            <p:ph idx="1"/>
          </p:nvPr>
        </p:nvSpPr>
        <p:spPr/>
        <p:txBody>
          <a:bodyPr vert="horz" lIns="91440" tIns="45720" rIns="91440" bIns="45720" rtlCol="0" anchor="t">
            <a:normAutofit/>
          </a:bodyPr>
          <a:lstStyle/>
          <a:p>
            <a:pPr marL="514350" indent="-514350" algn="just">
              <a:buFont typeface="Wingdings,Sans-Serif" panose="020B0604020202020204" pitchFamily="34" charset="0"/>
              <a:buChar char="§"/>
            </a:pPr>
            <a:r>
              <a:rPr lang="en-US">
                <a:ea typeface="Calibri" panose="020F0502020204030204"/>
                <a:cs typeface="Calibri" panose="020F0502020204030204"/>
              </a:rPr>
              <a:t>These are  a set of guidelines that outline the principles and values that professional are expected to follow in their work</a:t>
            </a:r>
            <a:endParaRPr lang="en-US">
              <a:ea typeface="Calibri" panose="020F0502020204030204"/>
              <a:cs typeface="Calibri" panose="020F0502020204030204"/>
            </a:endParaRPr>
          </a:p>
          <a:p>
            <a:pPr marL="514350" indent="-514350" algn="just">
              <a:buFont typeface="Wingdings,Sans-Serif" panose="020B0604020202020204" pitchFamily="34" charset="0"/>
              <a:buChar char="§"/>
            </a:pPr>
            <a:r>
              <a:rPr lang="en-US">
                <a:ea typeface="Calibri" panose="020F0502020204030204"/>
                <a:cs typeface="Calibri" panose="020F0502020204030204"/>
              </a:rPr>
              <a:t>They provides a framework for ethical decision-making and behavior, and help to ensure that professionals act in the best interests of their clients, colleagues and society as a whole</a:t>
            </a:r>
            <a:endParaRPr lang="en-US">
              <a:ea typeface="Calibri" panose="020F0502020204030204"/>
              <a:cs typeface="Calibri" panose="020F0502020204030204"/>
            </a:endParaRPr>
          </a:p>
          <a:p>
            <a:pPr marL="514350" indent="-514350" algn="just">
              <a:buFont typeface="Wingdings,Sans-Serif" panose="020B0604020202020204" pitchFamily="34" charset="0"/>
              <a:buChar char="§"/>
            </a:pPr>
            <a:endParaRPr lang="en-US">
              <a:ea typeface="Calibri" panose="020F0502020204030204"/>
              <a:cs typeface="Calibri" panose="020F0502020204030204"/>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Calibri" panose="020F0502020204030204"/>
                <a:ea typeface="Calibri" panose="020F0502020204030204"/>
                <a:cs typeface="Calibri" panose="020F0502020204030204"/>
              </a:rPr>
              <a:t>Benefits of professional code of ethics:</a:t>
            </a:r>
            <a:endParaRPr lang="en-US" sz="3600" dirty="0">
              <a:ea typeface="Calibri Light" panose="020F0302020204030204"/>
              <a:cs typeface="Calibri Light" panose="020F0302020204030204"/>
            </a:endParaRPr>
          </a:p>
        </p:txBody>
      </p:sp>
      <p:sp>
        <p:nvSpPr>
          <p:cNvPr id="3" name="Content Placeholder 2"/>
          <p:cNvSpPr>
            <a:spLocks noGrp="1"/>
          </p:cNvSpPr>
          <p:nvPr>
            <p:ph idx="1"/>
          </p:nvPr>
        </p:nvSpPr>
        <p:spPr>
          <a:xfrm>
            <a:off x="838200" y="1825625"/>
            <a:ext cx="10515600" cy="4883300"/>
          </a:xfrm>
        </p:spPr>
        <p:txBody>
          <a:bodyPr vert="horz" lIns="91440" tIns="45720" rIns="91440" bIns="45720" rtlCol="0" anchor="t">
            <a:normAutofit fontScale="92500" lnSpcReduction="10000"/>
          </a:bodyPr>
          <a:lstStyle/>
          <a:p>
            <a:pPr marL="457200" indent="-457200"/>
            <a:r>
              <a:rPr lang="en-US" b="1">
                <a:ea typeface="Calibri" panose="020F0502020204030204"/>
                <a:cs typeface="Calibri" panose="020F0502020204030204"/>
              </a:rPr>
              <a:t>Ethical decision-making:</a:t>
            </a:r>
            <a:endParaRPr lang="en-US"/>
          </a:p>
          <a:p>
            <a:pPr marL="0" indent="0" algn="just">
              <a:buNone/>
            </a:pPr>
            <a:r>
              <a:rPr lang="en-US">
                <a:ea typeface="Calibri" panose="020F0502020204030204"/>
                <a:cs typeface="Calibri" panose="020F0502020204030204"/>
              </a:rPr>
              <a:t>Practitioners use a common set of core values and beliefs as a guideline for ethical decision making.</a:t>
            </a:r>
            <a:endParaRPr lang="en-US">
              <a:ea typeface="Calibri" panose="020F0502020204030204"/>
              <a:cs typeface="Calibri" panose="020F0502020204030204"/>
            </a:endParaRPr>
          </a:p>
          <a:p>
            <a:pPr marL="514350" indent="-514350" algn="just">
              <a:buFont typeface="Wingdings" panose="05000000000000000000" pitchFamily="34" charset="0"/>
              <a:buChar char="§"/>
            </a:pPr>
            <a:r>
              <a:rPr lang="en-US" b="1">
                <a:ea typeface="Calibri" panose="020F0502020204030204"/>
                <a:cs typeface="Calibri" panose="020F0502020204030204"/>
              </a:rPr>
              <a:t>High standards of practice and ethical behavior:</a:t>
            </a:r>
            <a:endParaRPr lang="en-US" b="1">
              <a:ea typeface="Calibri" panose="020F0502020204030204"/>
              <a:cs typeface="Calibri" panose="020F0502020204030204"/>
            </a:endParaRPr>
          </a:p>
          <a:p>
            <a:pPr marL="0" indent="0" algn="just">
              <a:buNone/>
            </a:pPr>
            <a:r>
              <a:rPr lang="en-US">
                <a:ea typeface="Calibri" panose="020F0502020204030204"/>
                <a:cs typeface="Calibri" panose="020F0502020204030204"/>
              </a:rPr>
              <a:t>The codes defines acceptable and unacceptable behaviors to guide professionals in their interaction with others.</a:t>
            </a:r>
            <a:endParaRPr lang="en-US" b="1">
              <a:ea typeface="Calibri" panose="020F0502020204030204"/>
              <a:cs typeface="Calibri" panose="020F0502020204030204"/>
            </a:endParaRPr>
          </a:p>
          <a:p>
            <a:pPr marL="514350" indent="-514350" algn="just">
              <a:buFont typeface="Wingdings" panose="05000000000000000000" pitchFamily="34" charset="0"/>
              <a:buChar char="§"/>
            </a:pPr>
            <a:r>
              <a:rPr lang="en-US" b="1">
                <a:ea typeface="Calibri" panose="020F0502020204030204"/>
                <a:cs typeface="Calibri" panose="020F0502020204030204"/>
              </a:rPr>
              <a:t>Trust and respect from the general public:</a:t>
            </a:r>
            <a:endParaRPr lang="en-US" b="1">
              <a:ea typeface="Calibri" panose="020F0502020204030204"/>
              <a:cs typeface="Calibri" panose="020F0502020204030204"/>
            </a:endParaRPr>
          </a:p>
          <a:p>
            <a:pPr marL="0" indent="0" algn="just">
              <a:buNone/>
            </a:pPr>
            <a:r>
              <a:rPr lang="en-US">
                <a:ea typeface="Calibri" panose="020F0502020204030204"/>
                <a:cs typeface="Calibri" panose="020F0502020204030204"/>
              </a:rPr>
              <a:t>Adherence to a code of ethics enhances trust and respect for professional and their profession.</a:t>
            </a:r>
            <a:endParaRPr lang="en-US">
              <a:ea typeface="Calibri" panose="020F0502020204030204"/>
              <a:cs typeface="Calibri" panose="020F0502020204030204"/>
            </a:endParaRPr>
          </a:p>
          <a:p>
            <a:pPr marL="514350" indent="-514350" algn="just">
              <a:buFont typeface="Wingdings" panose="05000000000000000000" pitchFamily="34" charset="0"/>
              <a:buChar char="§"/>
            </a:pPr>
            <a:r>
              <a:rPr lang="en-US" b="1">
                <a:ea typeface="Calibri" panose="020F0502020204030204"/>
                <a:cs typeface="Calibri" panose="020F0502020204030204"/>
              </a:rPr>
              <a:t>Evaluation benchmark:</a:t>
            </a:r>
            <a:endParaRPr lang="en-US" b="1">
              <a:ea typeface="Calibri" panose="020F0502020204030204"/>
              <a:cs typeface="Calibri" panose="020F0502020204030204"/>
            </a:endParaRPr>
          </a:p>
          <a:p>
            <a:pPr marL="0" indent="0" algn="just">
              <a:buNone/>
            </a:pPr>
            <a:r>
              <a:rPr lang="en-US">
                <a:ea typeface="Calibri" panose="020F0502020204030204"/>
                <a:cs typeface="Calibri" panose="020F0502020204030204"/>
              </a:rPr>
              <a:t>A code of ethics provides an evaluation benchmark that a professional can use as a means of self-assessment.</a:t>
            </a:r>
            <a:endParaRPr lang="en-US" b="1">
              <a:ea typeface="Calibri" panose="020F0502020204030204"/>
              <a:cs typeface="Calibri" panose="020F0502020204030204"/>
            </a:endParaRPr>
          </a:p>
          <a:p>
            <a:pPr marL="514350" indent="-514350" algn="just">
              <a:buFont typeface="Wingdings" panose="05000000000000000000" pitchFamily="34" charset="0"/>
              <a:buChar char="§"/>
            </a:pPr>
            <a:endParaRPr lang="en-US" b="1">
              <a:ea typeface="Calibri" panose="020F0502020204030204"/>
              <a:cs typeface="Calibri" panose="020F0502020204030204"/>
            </a:endParaRPr>
          </a:p>
          <a:p>
            <a:pPr marL="514350" indent="-514350" algn="just">
              <a:buAutoNum type="romanUcPeriod"/>
            </a:pPr>
            <a:endParaRPr lang="en-US">
              <a:ea typeface="Calibri" panose="020F0502020204030204"/>
              <a:cs typeface="Calibri" panose="020F0502020204030204"/>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ea typeface="Calibri Light" panose="020F0302020204030204"/>
                <a:cs typeface="Calibri Light" panose="020F0302020204030204"/>
              </a:rPr>
              <a:t>Professional Organizations</a:t>
            </a:r>
            <a:endParaRPr lang="en-US" b="1">
              <a:ea typeface="Calibri Light" panose="020F0302020204030204"/>
              <a:cs typeface="Calibri Light" panose="020F0302020204030204"/>
            </a:endParaRPr>
          </a:p>
        </p:txBody>
      </p:sp>
      <p:sp>
        <p:nvSpPr>
          <p:cNvPr id="3" name="Content Placeholder 2"/>
          <p:cNvSpPr>
            <a:spLocks noGrp="1"/>
          </p:cNvSpPr>
          <p:nvPr>
            <p:ph idx="1"/>
          </p:nvPr>
        </p:nvSpPr>
        <p:spPr/>
        <p:txBody>
          <a:bodyPr vert="horz" lIns="91440" tIns="45720" rIns="91440" bIns="45720" rtlCol="0" anchor="t">
            <a:normAutofit fontScale="92500" lnSpcReduction="10000"/>
          </a:bodyPr>
          <a:lstStyle/>
          <a:p>
            <a:pPr algn="just"/>
            <a:r>
              <a:rPr lang="en-US">
                <a:ea typeface="Calibri" panose="020F0502020204030204"/>
                <a:cs typeface="Calibri" panose="020F0502020204030204"/>
              </a:rPr>
              <a:t>In order to stay on the top of the many new developments in their fields, IT workers need to network with others, seek out new ideas, and continually build on their personal skills and expertise.</a:t>
            </a:r>
            <a:endParaRPr lang="en-US">
              <a:ea typeface="Calibri" panose="020F0502020204030204"/>
              <a:cs typeface="Calibri" panose="020F0502020204030204"/>
            </a:endParaRPr>
          </a:p>
          <a:p>
            <a:pPr algn="just"/>
            <a:r>
              <a:rPr lang="en-US">
                <a:ea typeface="Calibri" panose="020F0502020204030204"/>
                <a:cs typeface="Calibri" panose="020F0502020204030204"/>
              </a:rPr>
              <a:t>These organizations disseminate information through email, periodicals, websites, social media, meeting and conferences.</a:t>
            </a:r>
            <a:endParaRPr lang="en-US">
              <a:ea typeface="Calibri" panose="020F0502020204030204"/>
              <a:cs typeface="Calibri" panose="020F0502020204030204"/>
            </a:endParaRPr>
          </a:p>
          <a:p>
            <a:pPr algn="just"/>
            <a:r>
              <a:rPr lang="en-US">
                <a:ea typeface="Calibri" panose="020F0502020204030204"/>
                <a:cs typeface="Calibri" panose="020F0502020204030204"/>
              </a:rPr>
              <a:t>Four of the most prominent IT- related professional organizations are highlighted below:</a:t>
            </a:r>
            <a:endParaRPr lang="en-US">
              <a:ea typeface="Calibri" panose="020F0502020204030204"/>
              <a:cs typeface="Calibri" panose="020F0502020204030204"/>
            </a:endParaRPr>
          </a:p>
          <a:p>
            <a:pPr algn="just"/>
            <a:r>
              <a:rPr lang="en-US">
                <a:ea typeface="Calibri" panose="020F0502020204030204"/>
                <a:cs typeface="Calibri" panose="020F0502020204030204"/>
              </a:rPr>
              <a:t>Association for Computing Machinery (ACM)</a:t>
            </a:r>
            <a:endParaRPr lang="en-US">
              <a:ea typeface="Calibri" panose="020F0502020204030204"/>
              <a:cs typeface="Calibri" panose="020F0502020204030204"/>
            </a:endParaRPr>
          </a:p>
          <a:p>
            <a:pPr algn="just"/>
            <a:r>
              <a:rPr lang="en-US">
                <a:ea typeface="Calibri" panose="020F0502020204030204"/>
                <a:cs typeface="Calibri" panose="020F0502020204030204"/>
              </a:rPr>
              <a:t>Institute of Electrical and Electronics Engineers Computer Society (IEEE-CS)</a:t>
            </a:r>
            <a:endParaRPr lang="en-US">
              <a:ea typeface="Calibri" panose="020F0502020204030204"/>
              <a:cs typeface="Calibri" panose="020F0502020204030204"/>
            </a:endParaRPr>
          </a:p>
          <a:p>
            <a:pPr algn="just"/>
            <a:r>
              <a:rPr lang="en-US">
                <a:ea typeface="Calibri" panose="020F0502020204030204"/>
                <a:cs typeface="Calibri" panose="020F0502020204030204"/>
              </a:rPr>
              <a:t>Association of Information Technology Professionals (ATP)</a:t>
            </a:r>
            <a:endParaRPr lang="en-US">
              <a:ea typeface="Calibri" panose="020F0502020204030204"/>
              <a:cs typeface="Calibri" panose="020F0502020204030204"/>
            </a:endParaRPr>
          </a:p>
          <a:p>
            <a:pPr algn="just"/>
            <a:r>
              <a:rPr lang="en-US" err="1">
                <a:ea typeface="Calibri" panose="020F0502020204030204"/>
                <a:cs typeface="Calibri" panose="020F0502020204030204"/>
              </a:rPr>
              <a:t>SysAdmin</a:t>
            </a:r>
            <a:r>
              <a:rPr lang="en-US">
                <a:ea typeface="Calibri" panose="020F0502020204030204"/>
                <a:cs typeface="Calibri" panose="020F0502020204030204"/>
              </a:rPr>
              <a:t>, Audit, Network, And Security (SANS) Institute</a:t>
            </a:r>
            <a:endParaRPr lang="en-US">
              <a:ea typeface="Calibri" panose="020F0502020204030204"/>
              <a:cs typeface="Calibri" panose="020F0502020204030204"/>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ea typeface="Calibri Light" panose="020F0302020204030204"/>
                <a:cs typeface="Calibri Light" panose="020F0302020204030204"/>
              </a:rPr>
              <a:t>Certification</a:t>
            </a:r>
            <a:endParaRPr lang="en-US" b="1">
              <a:ea typeface="Calibri Light" panose="020F0302020204030204"/>
              <a:cs typeface="Calibri Light" panose="020F0302020204030204"/>
            </a:endParaRPr>
          </a:p>
        </p:txBody>
      </p:sp>
      <p:sp>
        <p:nvSpPr>
          <p:cNvPr id="3" name="Content Placeholder 2"/>
          <p:cNvSpPr>
            <a:spLocks noGrp="1"/>
          </p:cNvSpPr>
          <p:nvPr>
            <p:ph idx="1"/>
          </p:nvPr>
        </p:nvSpPr>
        <p:spPr/>
        <p:txBody>
          <a:bodyPr vert="horz" lIns="91440" tIns="45720" rIns="91440" bIns="45720" rtlCol="0" anchor="t">
            <a:normAutofit fontScale="92500"/>
          </a:bodyPr>
          <a:lstStyle/>
          <a:p>
            <a:r>
              <a:rPr lang="en-US">
                <a:ea typeface="Calibri" panose="020F0502020204030204"/>
                <a:cs typeface="Calibri" panose="020F0502020204030204"/>
              </a:rPr>
              <a:t>Certification indicated that a professional possesses a particular set of skills, knowledge or abilities, in the opinion of the certify</a:t>
            </a:r>
            <a:endParaRPr lang="en-US">
              <a:ea typeface="Calibri" panose="020F0502020204030204"/>
              <a:cs typeface="Calibri" panose="020F0502020204030204"/>
            </a:endParaRPr>
          </a:p>
          <a:p>
            <a:r>
              <a:rPr lang="en-US">
                <a:ea typeface="Calibri" panose="020F0502020204030204"/>
                <a:cs typeface="Calibri" panose="020F0502020204030204"/>
              </a:rPr>
              <a:t>IT – related certifications may or may not include a requirement to adhere to a code of ethics whereas such a requirement is standard with licensing</a:t>
            </a:r>
            <a:endParaRPr lang="en-US">
              <a:ea typeface="Calibri" panose="020F0502020204030204"/>
              <a:cs typeface="Calibri" panose="020F0502020204030204"/>
            </a:endParaRPr>
          </a:p>
          <a:p>
            <a:r>
              <a:rPr lang="en-US">
                <a:ea typeface="Calibri" panose="020F0502020204030204"/>
                <a:cs typeface="Calibri" panose="020F0502020204030204"/>
              </a:rPr>
              <a:t>Numerous companies and professional organizations offer certifications, and opinions are divided on their value</a:t>
            </a:r>
            <a:endParaRPr lang="en-US">
              <a:ea typeface="Calibri" panose="020F0502020204030204"/>
              <a:cs typeface="Calibri" panose="020F0502020204030204"/>
            </a:endParaRPr>
          </a:p>
          <a:p>
            <a:pPr>
              <a:buFont typeface="Wingdings" panose="05000000000000000000" pitchFamily="34" charset="0"/>
              <a:buChar char="Ø"/>
            </a:pPr>
            <a:r>
              <a:rPr lang="en-US">
                <a:ea typeface="Calibri" panose="020F0502020204030204"/>
                <a:cs typeface="Calibri" panose="020F0502020204030204"/>
              </a:rPr>
              <a:t>Many employers view them as a benchmark</a:t>
            </a:r>
            <a:endParaRPr lang="en-US">
              <a:ea typeface="Calibri" panose="020F0502020204030204"/>
              <a:cs typeface="Calibri" panose="020F0502020204030204"/>
            </a:endParaRPr>
          </a:p>
          <a:p>
            <a:pPr>
              <a:buFont typeface="Wingdings" panose="05000000000000000000" pitchFamily="34" charset="0"/>
              <a:buChar char="Ø"/>
            </a:pPr>
            <a:r>
              <a:rPr lang="en-US">
                <a:ea typeface="Calibri" panose="020F0502020204030204"/>
                <a:cs typeface="Calibri" panose="020F0502020204030204"/>
              </a:rPr>
              <a:t>Some hiring managers are rather cynical about the value of certifications</a:t>
            </a:r>
            <a:endParaRPr lang="en-US">
              <a:ea typeface="Calibri" panose="020F0502020204030204"/>
              <a:cs typeface="Calibri" panose="020F0502020204030204"/>
            </a:endParaRPr>
          </a:p>
          <a:p>
            <a:pPr>
              <a:buFont typeface="Wingdings" panose="05000000000000000000" pitchFamily="34" charset="0"/>
              <a:buChar char="Ø"/>
            </a:pPr>
            <a:r>
              <a:rPr lang="en-US">
                <a:ea typeface="Calibri" panose="020F0502020204030204"/>
                <a:cs typeface="Calibri" panose="020F0502020204030204"/>
              </a:rPr>
              <a:t>Certifications provides a structured way to employees to motivate to learn new skills</a:t>
            </a:r>
            <a:endParaRPr lang="en-US">
              <a:ea typeface="Calibri" panose="020F0502020204030204"/>
              <a:cs typeface="Calibri" panose="020F0502020204030204"/>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ea typeface="Calibri Light" panose="020F0302020204030204"/>
                <a:cs typeface="Calibri Light" panose="020F0302020204030204"/>
              </a:rPr>
              <a:t>Vendor certifications</a:t>
            </a:r>
            <a:endParaRPr lang="en-US" b="1">
              <a:ea typeface="Calibri Light" panose="020F0302020204030204"/>
              <a:cs typeface="Calibri Light" panose="020F0302020204030204"/>
            </a:endParaRPr>
          </a:p>
        </p:txBody>
      </p:sp>
      <p:sp>
        <p:nvSpPr>
          <p:cNvPr id="3" name="Content Placeholder 2"/>
          <p:cNvSpPr>
            <a:spLocks noGrp="1"/>
          </p:cNvSpPr>
          <p:nvPr>
            <p:ph idx="1"/>
          </p:nvPr>
        </p:nvSpPr>
        <p:spPr/>
        <p:txBody>
          <a:bodyPr vert="horz" lIns="91440" tIns="45720" rIns="91440" bIns="45720" rtlCol="0" anchor="t">
            <a:normAutofit/>
          </a:bodyPr>
          <a:lstStyle/>
          <a:p>
            <a:r>
              <a:rPr lang="en-US">
                <a:ea typeface="Calibri" panose="020F0502020204030204"/>
                <a:cs typeface="Calibri" panose="020F0502020204030204"/>
              </a:rPr>
              <a:t>Many IT vendors- such as Cisco, IBM, Microsoft, SAP and Oracle- offer certification programs for those who use their products.</a:t>
            </a:r>
            <a:endParaRPr lang="en-US">
              <a:ea typeface="Calibri" panose="020F0502020204030204"/>
              <a:cs typeface="Calibri" panose="020F0502020204030204"/>
            </a:endParaRPr>
          </a:p>
          <a:p>
            <a:r>
              <a:rPr lang="en-US">
                <a:ea typeface="Calibri" panose="020F0502020204030204"/>
                <a:cs typeface="Calibri" panose="020F0502020204030204"/>
              </a:rPr>
              <a:t>Workers with vendor certification can represent themselves as a certified user of the manufacturer products.</a:t>
            </a:r>
            <a:endParaRPr lang="en-US">
              <a:ea typeface="Calibri" panose="020F0502020204030204"/>
              <a:cs typeface="Calibri" panose="020F0502020204030204"/>
            </a:endParaRPr>
          </a:p>
          <a:p>
            <a:r>
              <a:rPr lang="en-US">
                <a:ea typeface="Calibri" panose="020F0502020204030204"/>
                <a:cs typeface="Calibri" panose="020F0502020204030204"/>
              </a:rPr>
              <a:t>This might substantially improve an IT </a:t>
            </a:r>
            <a:r>
              <a:rPr lang="en-US" err="1">
                <a:ea typeface="Calibri" panose="020F0502020204030204"/>
                <a:cs typeface="Calibri" panose="020F0502020204030204"/>
              </a:rPr>
              <a:t>workers's</a:t>
            </a:r>
            <a:r>
              <a:rPr lang="en-US">
                <a:ea typeface="Calibri" panose="020F0502020204030204"/>
                <a:cs typeface="Calibri" panose="020F0502020204030204"/>
              </a:rPr>
              <a:t> salary and career prospects.</a:t>
            </a:r>
            <a:endParaRPr lang="en-US">
              <a:ea typeface="Calibri" panose="020F0502020204030204"/>
              <a:cs typeface="Calibri" panose="020F050202020403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pPr marL="0" indent="0" algn="just">
              <a:lnSpc>
                <a:spcPct val="170000"/>
              </a:lnSpc>
              <a:buNone/>
            </a:pPr>
            <a:r>
              <a:rPr lang="en-US" sz="2800" b="1" i="0" u="none" strike="noStrike">
                <a:solidFill>
                  <a:srgbClr val="212121"/>
                </a:solidFill>
                <a:effectLst/>
                <a:latin typeface="Times New Roman" panose="02020603050405020304" pitchFamily="18" charset="0"/>
                <a:cs typeface="Times New Roman" panose="02020603050405020304" pitchFamily="18" charset="0"/>
              </a:rPr>
              <a:t>Personal Responsibility</a:t>
            </a:r>
            <a:r>
              <a:rPr lang="en-US" sz="2800" b="0" i="0" u="none" strike="noStrike">
                <a:solidFill>
                  <a:srgbClr val="212121"/>
                </a:solidFill>
                <a:effectLst/>
                <a:latin typeface="Times New Roman" panose="02020603050405020304" pitchFamily="18" charset="0"/>
                <a:cs typeface="Times New Roman" panose="02020603050405020304" pitchFamily="18" charset="0"/>
              </a:rPr>
              <a:t>: Employees are expected to act responsibly with honesty, diligence, punctuality, and willingness to perform excepted duties. Individuals should settle dues in time and avoid criminal acts.</a:t>
            </a:r>
            <a:endParaRPr lang="en-US" sz="2800" b="0" i="0" u="none" strike="noStrike">
              <a:solidFill>
                <a:srgbClr val="212121"/>
              </a:solidFill>
              <a:effectLst/>
              <a:latin typeface="Times New Roman" panose="02020603050405020304" pitchFamily="18" charset="0"/>
              <a:cs typeface="Times New Roman" panose="02020603050405020304" pitchFamily="18" charset="0"/>
            </a:endParaRPr>
          </a:p>
          <a:p>
            <a:pPr marL="0" indent="0" algn="just">
              <a:lnSpc>
                <a:spcPct val="170000"/>
              </a:lnSpc>
              <a:buNone/>
            </a:pPr>
            <a:r>
              <a:rPr lang="en-US" sz="2800" b="1" i="0" u="none" strike="noStrike">
                <a:solidFill>
                  <a:srgbClr val="212121"/>
                </a:solidFill>
                <a:effectLst/>
                <a:latin typeface="Times New Roman" panose="02020603050405020304" pitchFamily="18" charset="0"/>
                <a:cs typeface="Times New Roman" panose="02020603050405020304" pitchFamily="18" charset="0"/>
              </a:rPr>
              <a:t>Technology Ethics</a:t>
            </a:r>
            <a:r>
              <a:rPr lang="en-US" sz="2800" b="0" i="0" u="none" strike="noStrike">
                <a:solidFill>
                  <a:srgbClr val="212121"/>
                </a:solidFill>
                <a:effectLst/>
                <a:latin typeface="Times New Roman" panose="02020603050405020304" pitchFamily="18" charset="0"/>
                <a:cs typeface="Times New Roman" panose="02020603050405020304" pitchFamily="18" charset="0"/>
              </a:rPr>
              <a:t>: In the 21</a:t>
            </a:r>
            <a:r>
              <a:rPr lang="en-US" sz="2800" b="0" i="0" u="none" strike="noStrike" baseline="30000">
                <a:solidFill>
                  <a:srgbClr val="212121"/>
                </a:solidFill>
                <a:effectLst/>
                <a:latin typeface="Times New Roman" panose="02020603050405020304" pitchFamily="18" charset="0"/>
                <a:cs typeface="Times New Roman" panose="02020603050405020304" pitchFamily="18" charset="0"/>
              </a:rPr>
              <a:t>st</a:t>
            </a:r>
            <a:r>
              <a:rPr lang="en-US" sz="2800" b="0" i="0" u="none" strike="noStrike">
                <a:solidFill>
                  <a:srgbClr val="212121"/>
                </a:solidFill>
                <a:effectLst/>
                <a:latin typeface="Times New Roman" panose="02020603050405020304" pitchFamily="18" charset="0"/>
                <a:cs typeface="Times New Roman" panose="02020603050405020304" pitchFamily="18" charset="0"/>
              </a:rPr>
              <a:t> century, companies have adopted e-commerce practices. Technology ethics includes customer-privacy, personal information, and intellectual property fair practices.</a:t>
            </a:r>
            <a:endParaRPr lang="en-US" sz="2800" b="0" i="0" u="none" strike="noStrike">
              <a:solidFill>
                <a:srgbClr val="212121"/>
              </a:solidFill>
              <a:effectLst/>
              <a:latin typeface="Times New Roman" panose="02020603050405020304" pitchFamily="18" charset="0"/>
              <a:cs typeface="Times New Roman" panose="02020603050405020304" pitchFamily="18" charset="0"/>
            </a:endParaRPr>
          </a:p>
          <a:p>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ea typeface="Calibri Light" panose="020F0302020204030204"/>
                <a:cs typeface="Calibri Light" panose="020F0302020204030204"/>
              </a:rPr>
              <a:t>Licensing of IT Professionals</a:t>
            </a:r>
            <a:endParaRPr lang="en-US" b="1">
              <a:ea typeface="Calibri Light" panose="020F0302020204030204"/>
              <a:cs typeface="Calibri Light" panose="020F0302020204030204"/>
            </a:endParaRPr>
          </a:p>
        </p:txBody>
      </p:sp>
      <p:sp>
        <p:nvSpPr>
          <p:cNvPr id="3" name="Content Placeholder 2"/>
          <p:cNvSpPr>
            <a:spLocks noGrp="1"/>
          </p:cNvSpPr>
          <p:nvPr>
            <p:ph idx="1"/>
          </p:nvPr>
        </p:nvSpPr>
        <p:spPr/>
        <p:txBody>
          <a:bodyPr vert="horz" lIns="91440" tIns="45720" rIns="91440" bIns="45720" rtlCol="0" anchor="t">
            <a:normAutofit/>
          </a:bodyPr>
          <a:lstStyle/>
          <a:p>
            <a:pPr algn="just"/>
            <a:r>
              <a:rPr lang="en-US">
                <a:ea typeface="Calibri" panose="020F0502020204030204"/>
                <a:cs typeface="Calibri" panose="020F0502020204030204"/>
              </a:rPr>
              <a:t>Licensing is a form of regulation that is typically required by the government, and is mandatory for certain professions, for example, doctors, nurses, accountants.</a:t>
            </a:r>
            <a:endParaRPr lang="en-US"/>
          </a:p>
          <a:p>
            <a:pPr algn="just"/>
            <a:r>
              <a:rPr lang="en-US">
                <a:ea typeface="Calibri" panose="020F0502020204030204"/>
                <a:cs typeface="Calibri" panose="020F0502020204030204"/>
              </a:rPr>
              <a:t>It is a legal authorization to practice a profession.</a:t>
            </a:r>
            <a:endParaRPr lang="en-US">
              <a:ea typeface="Calibri" panose="020F0502020204030204"/>
              <a:cs typeface="Calibri" panose="020F0502020204030204"/>
            </a:endParaRPr>
          </a:p>
          <a:p>
            <a:pPr algn="just"/>
            <a:endParaRPr lang="en-US">
              <a:ea typeface="Calibri" panose="020F0502020204030204"/>
              <a:cs typeface="Calibri" panose="020F0502020204030204"/>
            </a:endParaRPr>
          </a:p>
          <a:p>
            <a:pPr marL="0" indent="0" algn="just">
              <a:buNone/>
            </a:pPr>
            <a:r>
              <a:rPr lang="en-US">
                <a:ea typeface="Calibri" panose="020F0502020204030204"/>
                <a:cs typeface="Calibri" panose="020F0502020204030204"/>
              </a:rPr>
              <a:t>Certification and licensing are often used as a way for individuals to demonstrate their qualifications, and for employers and clients to ensure that professionals are qualified to perform their work.</a:t>
            </a:r>
            <a:endParaRPr lang="en-US">
              <a:ea typeface="Calibri" panose="020F0502020204030204"/>
              <a:cs typeface="Calibri" panose="020F0502020204030204"/>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a typeface="Calibri Light" panose="020F0302020204030204"/>
                <a:cs typeface="Calibri Light" panose="020F0302020204030204"/>
              </a:rPr>
              <a:t>IT professionals Malpractice</a:t>
            </a:r>
            <a:endParaRPr lang="en-US" b="1" dirty="0">
              <a:ea typeface="Calibri Light" panose="020F0302020204030204"/>
              <a:cs typeface="Calibri Light" panose="020F0302020204030204"/>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a:ea typeface="Calibri" panose="020F0502020204030204"/>
                <a:cs typeface="Calibri" panose="020F0502020204030204"/>
              </a:rPr>
              <a:t>For an IT worker to become licensed raises some potential legal issues as:</a:t>
            </a:r>
            <a:endParaRPr lang="en-US">
              <a:ea typeface="Calibri" panose="020F0502020204030204"/>
              <a:cs typeface="Calibri" panose="020F0502020204030204"/>
            </a:endParaRPr>
          </a:p>
          <a:p>
            <a:pPr marL="514350" indent="-514350">
              <a:buAutoNum type="romanLcPeriod"/>
            </a:pPr>
            <a:r>
              <a:rPr lang="en-US" b="1">
                <a:ea typeface="Calibri" panose="020F0502020204030204"/>
                <a:cs typeface="Calibri" panose="020F0502020204030204"/>
              </a:rPr>
              <a:t>Negligence :</a:t>
            </a:r>
            <a:r>
              <a:rPr lang="en-US">
                <a:ea typeface="Calibri" panose="020F0502020204030204"/>
                <a:cs typeface="Calibri" panose="020F0502020204030204"/>
              </a:rPr>
              <a:t> not doing something that a reasonable person would do or doing something that a reasonable person would not do</a:t>
            </a:r>
            <a:endParaRPr lang="en-US">
              <a:ea typeface="Calibri" panose="020F0502020204030204"/>
              <a:cs typeface="Calibri" panose="020F0502020204030204"/>
            </a:endParaRPr>
          </a:p>
          <a:p>
            <a:pPr marL="514350" indent="-514350">
              <a:buAutoNum type="romanLcPeriod"/>
            </a:pPr>
            <a:r>
              <a:rPr lang="en-US" b="1">
                <a:ea typeface="Calibri" panose="020F0502020204030204"/>
                <a:cs typeface="Calibri" panose="020F0502020204030204"/>
              </a:rPr>
              <a:t>A breach of the duty of care:</a:t>
            </a:r>
            <a:r>
              <a:rPr lang="en-US">
                <a:ea typeface="Calibri" panose="020F0502020204030204"/>
                <a:cs typeface="Calibri" panose="020F0502020204030204"/>
              </a:rPr>
              <a:t> failure to act as a reasonable person would act.</a:t>
            </a:r>
            <a:endParaRPr lang="en-US">
              <a:ea typeface="Calibri" panose="020F0502020204030204"/>
              <a:cs typeface="Calibri" panose="020F0502020204030204"/>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b="1">
                <a:ea typeface="Calibri Light" panose="020F0302020204030204"/>
                <a:cs typeface="Calibri Light" panose="020F0302020204030204"/>
              </a:rPr>
              <a:t>Encouraging ethical use of IT resources among users</a:t>
            </a:r>
            <a:endParaRPr lang="en-US" b="1">
              <a:ea typeface="Calibri Light" panose="020F0302020204030204"/>
              <a:cs typeface="Calibri Light" panose="020F0302020204030204"/>
            </a:endParaRPr>
          </a:p>
        </p:txBody>
      </p:sp>
      <p:sp>
        <p:nvSpPr>
          <p:cNvPr id="3" name="Content Placeholder 2"/>
          <p:cNvSpPr>
            <a:spLocks noGrp="1"/>
          </p:cNvSpPr>
          <p:nvPr>
            <p:ph idx="1"/>
          </p:nvPr>
        </p:nvSpPr>
        <p:spPr>
          <a:xfrm>
            <a:off x="838200" y="1696229"/>
            <a:ext cx="10515600" cy="5156469"/>
          </a:xfrm>
        </p:spPr>
        <p:txBody>
          <a:bodyPr vert="horz" lIns="91440" tIns="45720" rIns="91440" bIns="45720" rtlCol="0" anchor="t">
            <a:normAutofit fontScale="92500"/>
          </a:bodyPr>
          <a:lstStyle/>
          <a:p>
            <a:pPr marL="0" indent="0">
              <a:buNone/>
            </a:pPr>
            <a:r>
              <a:rPr lang="en-US" sz="2600">
                <a:ea typeface="Calibri" panose="020F0502020204030204"/>
                <a:cs typeface="Calibri" panose="020F0502020204030204"/>
              </a:rPr>
              <a:t>Some of the common ethical issues with IT users are:</a:t>
            </a:r>
            <a:endParaRPr lang="en-US" sz="2600">
              <a:ea typeface="Calibri" panose="020F0502020204030204"/>
              <a:cs typeface="Calibri" panose="020F0502020204030204"/>
            </a:endParaRPr>
          </a:p>
          <a:p>
            <a:pPr>
              <a:buFont typeface="Calibri,Sans-Serif"/>
              <a:buChar char="-"/>
            </a:pPr>
            <a:r>
              <a:rPr lang="en-US" sz="2600">
                <a:ea typeface="Calibri" panose="020F0502020204030204"/>
                <a:cs typeface="Calibri" panose="020F0502020204030204"/>
              </a:rPr>
              <a:t>Software piracy</a:t>
            </a:r>
            <a:endParaRPr lang="en-US" sz="2600">
              <a:ea typeface="Calibri" panose="020F0502020204030204"/>
              <a:cs typeface="Calibri" panose="020F0502020204030204"/>
            </a:endParaRPr>
          </a:p>
          <a:p>
            <a:pPr>
              <a:buFont typeface="Calibri,Sans-Serif"/>
              <a:buChar char="-"/>
            </a:pPr>
            <a:r>
              <a:rPr lang="en-US" sz="2600">
                <a:ea typeface="Calibri" panose="020F0502020204030204"/>
                <a:cs typeface="Calibri" panose="020F0502020204030204"/>
              </a:rPr>
              <a:t>Inappropriate use of computing resources</a:t>
            </a:r>
            <a:endParaRPr lang="en-US" sz="2600">
              <a:ea typeface="Calibri" panose="020F0502020204030204"/>
              <a:cs typeface="Calibri" panose="020F0502020204030204"/>
            </a:endParaRPr>
          </a:p>
          <a:p>
            <a:pPr>
              <a:buFont typeface="Calibri,Sans-Serif"/>
              <a:buChar char="-"/>
            </a:pPr>
            <a:r>
              <a:rPr lang="en-US" sz="2600">
                <a:ea typeface="Calibri" panose="020F0502020204030204"/>
                <a:cs typeface="Calibri" panose="020F0502020204030204"/>
              </a:rPr>
              <a:t>Inappropriate sharing of information</a:t>
            </a:r>
            <a:endParaRPr lang="en-US" sz="2600">
              <a:ea typeface="Calibri" panose="020F0502020204030204"/>
              <a:cs typeface="Calibri" panose="020F0502020204030204"/>
            </a:endParaRPr>
          </a:p>
          <a:p>
            <a:pPr marL="0" indent="0">
              <a:buNone/>
            </a:pPr>
            <a:r>
              <a:rPr lang="en-US" sz="2600">
                <a:ea typeface="Calibri" panose="020F0502020204030204"/>
                <a:cs typeface="Calibri" panose="020F0502020204030204"/>
              </a:rPr>
              <a:t>Here are some steps that can be taken to encourage ethical use of IT resources among users:</a:t>
            </a:r>
            <a:endParaRPr lang="en-US" sz="2600">
              <a:ea typeface="Calibri" panose="020F0502020204030204"/>
              <a:cs typeface="Calibri" panose="020F0502020204030204"/>
            </a:endParaRPr>
          </a:p>
          <a:p>
            <a:pPr algn="just">
              <a:buFont typeface="Wingdings,Sans-Serif"/>
              <a:buChar char="§"/>
            </a:pPr>
            <a:r>
              <a:rPr lang="en-US" sz="2600" b="1">
                <a:ea typeface="Calibri" panose="020F0502020204030204"/>
                <a:cs typeface="Calibri" panose="020F0502020204030204"/>
              </a:rPr>
              <a:t>Developing a code of conduct</a:t>
            </a:r>
            <a:r>
              <a:rPr lang="en-US" sz="2600">
                <a:ea typeface="Calibri" panose="020F0502020204030204"/>
                <a:cs typeface="Calibri" panose="020F0502020204030204"/>
              </a:rPr>
              <a:t> that clearly outlines the acceptable use of IT resources and the consequences for violations</a:t>
            </a:r>
            <a:endParaRPr lang="en-US" sz="2600">
              <a:ea typeface="Calibri" panose="020F0502020204030204"/>
              <a:cs typeface="Calibri" panose="020F0502020204030204"/>
            </a:endParaRPr>
          </a:p>
          <a:p>
            <a:pPr algn="just">
              <a:buFont typeface="Wingdings,Sans-Serif"/>
              <a:buChar char="§"/>
            </a:pPr>
            <a:r>
              <a:rPr lang="en-US" sz="2600" b="1">
                <a:ea typeface="Calibri" panose="020F0502020204030204"/>
                <a:cs typeface="Calibri" panose="020F0502020204030204"/>
              </a:rPr>
              <a:t>Providing training and educations</a:t>
            </a:r>
            <a:r>
              <a:rPr lang="en-US" sz="2600">
                <a:ea typeface="Calibri" panose="020F0502020204030204"/>
                <a:cs typeface="Calibri" panose="020F0502020204030204"/>
              </a:rPr>
              <a:t> to users on the ethical use of IT resources, including topics such as security, data privacy and intellectual property</a:t>
            </a:r>
            <a:endParaRPr lang="en-US" sz="2600">
              <a:ea typeface="Calibri" panose="020F0502020204030204"/>
              <a:cs typeface="Calibri" panose="020F0502020204030204"/>
            </a:endParaRPr>
          </a:p>
          <a:p>
            <a:pPr algn="just">
              <a:buFont typeface="Wingdings,Sans-Serif"/>
              <a:buChar char="§"/>
            </a:pPr>
            <a:r>
              <a:rPr lang="en-US" sz="2600" b="1">
                <a:ea typeface="Calibri" panose="020F0502020204030204"/>
                <a:cs typeface="Calibri" panose="020F0502020204030204"/>
              </a:rPr>
              <a:t>Establishing security measures</a:t>
            </a:r>
            <a:r>
              <a:rPr lang="en-US" sz="2600">
                <a:ea typeface="Calibri" panose="020F0502020204030204"/>
                <a:cs typeface="Calibri" panose="020F0502020204030204"/>
              </a:rPr>
              <a:t> such as firewalls, antivirus software and user authentication to protect IT resources from unauthorized access and misuse</a:t>
            </a:r>
            <a:endParaRPr lang="en-US"/>
          </a:p>
          <a:p>
            <a:pPr marL="0" indent="0">
              <a:buNone/>
            </a:pPr>
            <a:endParaRPr lang="en-US">
              <a:ea typeface="Calibri" panose="020F0502020204030204"/>
              <a:cs typeface="Calibri" panose="020F0502020204030204"/>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1825625"/>
            <a:ext cx="10515600" cy="5027073"/>
          </a:xfrm>
        </p:spPr>
        <p:txBody>
          <a:bodyPr vert="horz" lIns="91440" tIns="45720" rIns="91440" bIns="45720" rtlCol="0" anchor="t">
            <a:normAutofit/>
          </a:bodyPr>
          <a:lstStyle/>
          <a:p>
            <a:pPr algn="just"/>
            <a:r>
              <a:rPr lang="en-US" b="1" dirty="0">
                <a:ea typeface="Calibri" panose="020F0502020204030204"/>
                <a:cs typeface="Calibri" panose="020F0502020204030204"/>
              </a:rPr>
              <a:t>Encouraging reporting</a:t>
            </a:r>
            <a:r>
              <a:rPr lang="en-US" dirty="0">
                <a:ea typeface="Calibri" panose="020F0502020204030204"/>
                <a:cs typeface="Calibri" panose="020F0502020204030204"/>
              </a:rPr>
              <a:t> of any suspicious and unethical activity related to the use of IT resources</a:t>
            </a:r>
            <a:endParaRPr lang="en-US" dirty="0"/>
          </a:p>
          <a:p>
            <a:pPr algn="just"/>
            <a:r>
              <a:rPr lang="en-US" b="1" dirty="0">
                <a:ea typeface="Calibri" panose="020F0502020204030204"/>
                <a:cs typeface="Calibri" panose="020F0502020204030204"/>
              </a:rPr>
              <a:t>Monitoring and auditing</a:t>
            </a:r>
            <a:r>
              <a:rPr lang="en-US" dirty="0">
                <a:ea typeface="Calibri" panose="020F0502020204030204"/>
                <a:cs typeface="Calibri" panose="020F0502020204030204"/>
              </a:rPr>
              <a:t> of IT resources to detect and prevent any unauthorized access or misuse</a:t>
            </a:r>
            <a:endParaRPr lang="en-US" dirty="0">
              <a:ea typeface="Calibri" panose="020F0502020204030204"/>
              <a:cs typeface="Calibri" panose="020F0502020204030204"/>
            </a:endParaRPr>
          </a:p>
          <a:p>
            <a:pPr algn="just"/>
            <a:r>
              <a:rPr lang="en-US" b="1" dirty="0">
                <a:ea typeface="Calibri" panose="020F0502020204030204"/>
                <a:cs typeface="Calibri" panose="020F0502020204030204"/>
              </a:rPr>
              <a:t>Holding users accountable </a:t>
            </a:r>
            <a:r>
              <a:rPr lang="en-US" dirty="0">
                <a:ea typeface="Calibri" panose="020F0502020204030204"/>
                <a:cs typeface="Calibri" panose="020F0502020204030204"/>
              </a:rPr>
              <a:t>for their actions and take appropriate action such as disciplinary measures, if violations of the code of conduct occur</a:t>
            </a:r>
            <a:endParaRPr lang="en-US" dirty="0">
              <a:ea typeface="Calibri" panose="020F0502020204030204"/>
              <a:cs typeface="Calibri" panose="020F0502020204030204"/>
            </a:endParaRPr>
          </a:p>
          <a:p>
            <a:pPr algn="just"/>
            <a:r>
              <a:rPr lang="en-US" b="1" dirty="0">
                <a:ea typeface="Calibri" panose="020F0502020204030204"/>
                <a:cs typeface="Calibri" panose="020F0502020204030204"/>
              </a:rPr>
              <a:t>Continuously review</a:t>
            </a:r>
            <a:r>
              <a:rPr lang="en-US" dirty="0">
                <a:ea typeface="Calibri" panose="020F0502020204030204"/>
                <a:cs typeface="Calibri" panose="020F0502020204030204"/>
              </a:rPr>
              <a:t> and access the use of IT resources, taking into account feedback from users and make adjustments as needed</a:t>
            </a:r>
            <a:endParaRPr lang="en-US" dirty="0">
              <a:ea typeface="Calibri" panose="020F0502020204030204"/>
              <a:cs typeface="Calibri" panose="020F0502020204030204"/>
            </a:endParaRPr>
          </a:p>
          <a:p>
            <a:pPr algn="just"/>
            <a:r>
              <a:rPr lang="en-US" b="1" dirty="0">
                <a:ea typeface="Calibri" panose="020F0502020204030204"/>
                <a:cs typeface="Calibri" panose="020F0502020204030204"/>
              </a:rPr>
              <a:t>Creating a culture of ethics</a:t>
            </a:r>
            <a:r>
              <a:rPr lang="en-US" dirty="0">
                <a:ea typeface="Calibri" panose="020F0502020204030204"/>
                <a:cs typeface="Calibri" panose="020F0502020204030204"/>
              </a:rPr>
              <a:t> in the organization by promoting ethical behavior and decision-making </a:t>
            </a:r>
            <a:endParaRPr lang="en-US" dirty="0">
              <a:ea typeface="Calibri" panose="020F0502020204030204"/>
              <a:cs typeface="Calibri" panose="020F0502020204030204"/>
            </a:endParaRPr>
          </a:p>
          <a:p>
            <a:pPr algn="just"/>
            <a:endParaRPr lang="en-US" dirty="0">
              <a:ea typeface="Calibri" panose="020F0502020204030204"/>
              <a:cs typeface="Calibri" panose="020F0502020204030204"/>
            </a:endParaRPr>
          </a:p>
          <a:p>
            <a:pPr algn="just"/>
            <a:endParaRPr lang="en-US" dirty="0">
              <a:ea typeface="Calibri" panose="020F0502020204030204"/>
              <a:cs typeface="Calibri" panose="020F0502020204030204"/>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Content Placeholder 4" descr="A close-up of a questionnaire&#10;&#10;Description automatically generated"/>
          <p:cNvPicPr>
            <a:picLocks noGrp="1" noChangeAspect="1"/>
          </p:cNvPicPr>
          <p:nvPr>
            <p:ph idx="1"/>
          </p:nvPr>
        </p:nvPicPr>
        <p:blipFill rotWithShape="1">
          <a:blip r:embed="rId1"/>
          <a:srcRect t="8389" b="8906"/>
          <a:stretch>
            <a:fillRect/>
          </a:stretch>
        </p:blipFill>
        <p:spPr>
          <a:xfrm>
            <a:off x="20" y="1282"/>
            <a:ext cx="12191980" cy="6856718"/>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p:cNvSpPr>
            <a:spLocks noGrp="1" noRot="1" noChangeAspect="1" noMove="1" noResize="1" noEditPoints="1" noAdjustHandles="1" noChangeArrowheads="1" noChangeShapeType="1" noTextEdit="1"/>
          </p:cNvSpPr>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a:spLocks noGrp="1" noRot="1" noChangeAspect="1" noMove="1" noResize="1" noEditPoints="1" noAdjustHandles="1" noChangeArrowheads="1" noChangeShapeType="1" noTextEdit="1"/>
          </p:cNvSpPr>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590662" y="4267832"/>
            <a:ext cx="4805996" cy="1297115"/>
          </a:xfrm>
        </p:spPr>
        <p:txBody>
          <a:bodyPr vert="horz" lIns="91440" tIns="45720" rIns="91440" bIns="45720" rtlCol="0" anchor="t">
            <a:normAutofit/>
          </a:bodyPr>
          <a:lstStyle/>
          <a:p>
            <a:r>
              <a:rPr lang="en-US" sz="4000" kern="1200" dirty="0">
                <a:solidFill>
                  <a:schemeClr val="tx2"/>
                </a:solidFill>
                <a:latin typeface="+mj-lt"/>
                <a:ea typeface="+mj-ea"/>
                <a:cs typeface="+mj-cs"/>
              </a:rPr>
              <a:t>Thank You</a:t>
            </a:r>
            <a:endParaRPr lang="en-US" sz="4000" kern="1200" dirty="0">
              <a:solidFill>
                <a:schemeClr val="tx2"/>
              </a:solidFill>
              <a:latin typeface="+mj-lt"/>
              <a:ea typeface="+mj-ea"/>
              <a:cs typeface="+mj-cs"/>
            </a:endParaRPr>
          </a:p>
        </p:txBody>
      </p:sp>
      <p:pic>
        <p:nvPicPr>
          <p:cNvPr id="7" name="Graphic 6" descr="Smiling Face with No Fill"/>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p:cNvGrpSpPr>
            <a:grpSpLocks noGrp="1" noRot="1" noChangeAspect="1" noMove="1" noResize="1" noUngrp="1"/>
          </p:cNvGrpSpPr>
          <p:nvPr/>
        </p:nvGrpSpPr>
        <p:grpSpPr>
          <a:xfrm>
            <a:off x="-4253" y="-5977"/>
            <a:ext cx="6238675" cy="6863979"/>
            <a:chOff x="305" y="-5977"/>
            <a:chExt cx="6238675" cy="6863979"/>
          </a:xfrm>
        </p:grpSpPr>
        <p:sp>
          <p:nvSpPr>
            <p:cNvPr id="15" name="Freeform: Shape 14"/>
            <p:cNvSpPr/>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p:cNvSpPr/>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p:cNvSpPr/>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just">
              <a:lnSpc>
                <a:spcPct val="150000"/>
              </a:lnSpc>
              <a:buNone/>
            </a:pPr>
            <a:r>
              <a:rPr lang="en-US" b="1" i="0" u="none" strike="noStrike">
                <a:solidFill>
                  <a:srgbClr val="212121"/>
                </a:solidFill>
                <a:effectLst/>
                <a:latin typeface="-apple-system"/>
              </a:rPr>
              <a:t>Fairness</a:t>
            </a:r>
            <a:r>
              <a:rPr lang="en-US" b="0" i="0" u="none" strike="noStrike">
                <a:solidFill>
                  <a:srgbClr val="212121"/>
                </a:solidFill>
                <a:effectLst/>
                <a:latin typeface="-apple-system"/>
              </a:rPr>
              <a:t>: Favoritism is highly unethical. Every individual possesses certain personal bias. But at the workplace, personal beliefs and biases should not affect decision-making. The firm has to ensure fair chances of growth and promotion for all.</a:t>
            </a:r>
            <a:endParaRPr lang="en-US" b="0" i="0" u="none" strike="noStrike">
              <a:solidFill>
                <a:srgbClr val="212121"/>
              </a:solidFill>
              <a:effectLst/>
              <a:latin typeface="-apple-system"/>
            </a:endParaRPr>
          </a:p>
          <a:p>
            <a:pPr marL="0" indent="0" algn="just">
              <a:lnSpc>
                <a:spcPct val="150000"/>
              </a:lnSpc>
              <a:buNone/>
            </a:pPr>
            <a:r>
              <a:rPr lang="en-US" b="1" i="0" u="none" strike="noStrike">
                <a:solidFill>
                  <a:srgbClr val="212121"/>
                </a:solidFill>
                <a:effectLst/>
                <a:latin typeface="-apple-system"/>
              </a:rPr>
              <a:t>Trustworthiness and Transparency</a:t>
            </a:r>
            <a:r>
              <a:rPr lang="en-US" b="0" i="0" u="none" strike="noStrike">
                <a:solidFill>
                  <a:srgbClr val="212121"/>
                </a:solidFill>
                <a:effectLst/>
                <a:latin typeface="-apple-system"/>
              </a:rPr>
              <a:t>: Businesses should maintain transparency in business practices and </a:t>
            </a:r>
            <a:r>
              <a:rPr lang="en-US" b="1" i="0" u="sng" strike="noStrike">
                <a:solidFill>
                  <a:srgbClr val="0CA0A0"/>
                </a:solidFill>
                <a:effectLst/>
                <a:latin typeface="-apple-system"/>
                <a:hlinkClick r:id="rId1"/>
              </a:rPr>
              <a:t>financial reports</a:t>
            </a:r>
            <a:r>
              <a:rPr lang="en-US" b="0" i="0" u="none" strike="noStrike">
                <a:solidFill>
                  <a:srgbClr val="212121"/>
                </a:solidFill>
                <a:effectLst/>
                <a:latin typeface="-apple-system"/>
              </a:rPr>
              <a:t>.</a:t>
            </a:r>
            <a:endParaRPr lang="en-US" b="0" i="0" u="none" strike="noStrike">
              <a:solidFill>
                <a:srgbClr val="212121"/>
              </a:solidFill>
              <a:effectLst/>
              <a:latin typeface="-apple-system"/>
            </a:endParaRPr>
          </a:p>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Corporate Social Responsibility</a:t>
            </a:r>
            <a:endParaRPr lang="en-US"/>
          </a:p>
        </p:txBody>
      </p:sp>
      <p:sp>
        <p:nvSpPr>
          <p:cNvPr id="3" name="Content Placeholder 2"/>
          <p:cNvSpPr>
            <a:spLocks noGrp="1"/>
          </p:cNvSpPr>
          <p:nvPr>
            <p:ph idx="1"/>
          </p:nvPr>
        </p:nvSpPr>
        <p:spPr/>
        <p:txBody>
          <a:bodyPr/>
          <a:lstStyle/>
          <a:p>
            <a:pPr algn="just"/>
            <a:r>
              <a:rPr lang="en-US"/>
              <a:t>Corporate social responsibility (CSR) refers to strategies that companies put into action as part of corporate governance that are designed to ensure the company’s operations are ethical and beneficial for society.</a:t>
            </a:r>
            <a:endParaRPr lang="en-US"/>
          </a:p>
          <a:p>
            <a:pPr algn="just"/>
            <a:r>
              <a:rPr lang="en-US"/>
              <a:t>Generally, corporate social responsibility initiatives are categorized as follow:</a:t>
            </a:r>
            <a:endParaRPr lang="en-US"/>
          </a:p>
          <a:p>
            <a:pPr marL="514350" indent="-514350" algn="just">
              <a:buAutoNum type="arabicPeriod"/>
            </a:pPr>
            <a:r>
              <a:rPr lang="en-US" b="1"/>
              <a:t>Environmental responsibility: </a:t>
            </a:r>
            <a:r>
              <a:rPr lang="en-US"/>
              <a:t>Environmental responsibility initiatives aim to reduce pollution and greenhouse gas emissions and the sustainable use of natural resources.</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pPr>
              <a:lnSpc>
                <a:spcPct val="160000"/>
              </a:lnSpc>
            </a:pPr>
            <a:r>
              <a:rPr lang="en-US" b="1"/>
              <a:t>Human Right Responsibility: </a:t>
            </a:r>
            <a:r>
              <a:rPr lang="en-US"/>
              <a:t>Human right responsibility initiatives involve providing fair labour practices (e.g, equal pay for equal work) and fair trade practice and disavowing child labor.</a:t>
            </a:r>
            <a:endParaRPr lang="en-US"/>
          </a:p>
          <a:p>
            <a:pPr>
              <a:lnSpc>
                <a:spcPct val="160000"/>
              </a:lnSpc>
            </a:pPr>
            <a:r>
              <a:rPr lang="en-US" b="1"/>
              <a:t>Philanthropic responsibility: </a:t>
            </a:r>
            <a:r>
              <a:rPr lang="en-US"/>
              <a:t>Philanthropic responsibility can include things such as funding educational programs, supporting health initiatives, donating to causes and supporting community beautification projects.</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lnSpc>
                <a:spcPct val="150000"/>
              </a:lnSpc>
            </a:pPr>
            <a:r>
              <a:rPr lang="en-US" b="1"/>
              <a:t>Economic Responsibility: </a:t>
            </a:r>
            <a:r>
              <a:rPr lang="en-US"/>
              <a:t>Economic responsibility initiative involve improving the firm’s business operating while participating in sustainable practies- for example, using a new manufacturing  process to minimize wastage</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Fostering Corporate Social Responsibility and Good Business Ethics</a:t>
            </a:r>
            <a:endParaRPr lang="en-US"/>
          </a:p>
        </p:txBody>
      </p:sp>
      <p:sp>
        <p:nvSpPr>
          <p:cNvPr id="3" name="Content Placeholder 2"/>
          <p:cNvSpPr>
            <a:spLocks noGrp="1"/>
          </p:cNvSpPr>
          <p:nvPr>
            <p:ph idx="1"/>
          </p:nvPr>
        </p:nvSpPr>
        <p:spPr/>
        <p:txBody>
          <a:bodyPr>
            <a:normAutofit fontScale="70000" lnSpcReduction="20000"/>
          </a:bodyPr>
          <a:lstStyle/>
          <a:p>
            <a:r>
              <a:rPr lang="en-US" b="1"/>
              <a:t>Benefits</a:t>
            </a:r>
            <a:endParaRPr lang="en-US" b="1"/>
          </a:p>
          <a:p>
            <a:pPr>
              <a:buFont typeface="Wingdings" panose="05000000000000000000" pitchFamily="2" charset="2"/>
              <a:buChar char="v"/>
            </a:pPr>
            <a:r>
              <a:rPr lang="en-US" b="1"/>
              <a:t>Strong Brand Image, Recognition and reputation</a:t>
            </a:r>
            <a:endParaRPr lang="en-US" b="1"/>
          </a:p>
          <a:p>
            <a:pPr marL="457200" lvl="1" indent="0">
              <a:buNone/>
            </a:pPr>
            <a:r>
              <a:rPr lang="en-US"/>
              <a:t>CSR adds value to firms by establishing and maintaining a good corporate reputation and brand equity.</a:t>
            </a:r>
            <a:endParaRPr lang="en-US"/>
          </a:p>
          <a:p>
            <a:pPr>
              <a:buFont typeface="Wingdings" panose="05000000000000000000" pitchFamily="2" charset="2"/>
              <a:buChar char="v"/>
            </a:pPr>
            <a:r>
              <a:rPr lang="en-US" b="1"/>
              <a:t>Increase Customer Loyalty and sales</a:t>
            </a:r>
            <a:endParaRPr lang="en-US" b="1"/>
          </a:p>
          <a:p>
            <a:pPr marL="457200" lvl="1" indent="0">
              <a:buNone/>
            </a:pPr>
            <a:r>
              <a:rPr lang="en-US"/>
              <a:t>Customer of a firm that practices CSR feel that they are helping the firm support good causes.</a:t>
            </a:r>
            <a:endParaRPr lang="en-US"/>
          </a:p>
          <a:p>
            <a:pPr>
              <a:buFont typeface="Wingdings" panose="05000000000000000000" pitchFamily="2" charset="2"/>
              <a:buChar char="v"/>
            </a:pPr>
            <a:r>
              <a:rPr lang="en-US" b="1"/>
              <a:t>O</a:t>
            </a:r>
            <a:r>
              <a:rPr lang="en-US" b="1"/>
              <a:t>perational cost saving</a:t>
            </a:r>
            <a:endParaRPr lang="en-US" b="1"/>
          </a:p>
          <a:p>
            <a:pPr marL="457200" lvl="1" indent="0">
              <a:buNone/>
            </a:pPr>
            <a:r>
              <a:rPr lang="en-US"/>
              <a:t>I</a:t>
            </a:r>
            <a:r>
              <a:rPr lang="en-US"/>
              <a:t>nvesting in oprational efficiencies result in operational cost saving as well as reducing environmental impact.</a:t>
            </a:r>
            <a:endParaRPr lang="en-US"/>
          </a:p>
          <a:p>
            <a:pPr>
              <a:buFont typeface="Wingdings" panose="05000000000000000000" pitchFamily="2" charset="2"/>
              <a:buChar char="v"/>
            </a:pPr>
            <a:r>
              <a:rPr lang="en-US" b="1"/>
              <a:t>Retaining key and talented employees</a:t>
            </a:r>
            <a:endParaRPr lang="en-US" b="1"/>
          </a:p>
          <a:p>
            <a:pPr marL="457200" lvl="1" indent="0">
              <a:buNone/>
            </a:pPr>
            <a:r>
              <a:rPr lang="en-US"/>
              <a:t>Employee often stay longer and are more committed to their firm knowing that they are working for a business that practices CSR.</a:t>
            </a:r>
            <a:endParaRPr lang="en-US"/>
          </a:p>
          <a:p>
            <a:pPr>
              <a:buFont typeface="Wingdings" panose="05000000000000000000" pitchFamily="2" charset="2"/>
              <a:buChar char="v"/>
            </a:pPr>
            <a:r>
              <a:rPr lang="en-US" b="1"/>
              <a:t>E</a:t>
            </a:r>
            <a:r>
              <a:rPr lang="en-US" b="1"/>
              <a:t>asier access to funding</a:t>
            </a:r>
            <a:endParaRPr lang="en-US" b="1"/>
          </a:p>
          <a:p>
            <a:pPr marL="457200" lvl="1" indent="0">
              <a:buNone/>
            </a:pPr>
            <a:r>
              <a:rPr lang="en-US"/>
              <a:t>M</a:t>
            </a:r>
            <a:r>
              <a:rPr lang="en-US"/>
              <a:t>any investors are more willing to support a business that practices CSR.</a:t>
            </a:r>
            <a:endParaRPr lang="en-US"/>
          </a:p>
          <a:p>
            <a:pPr>
              <a:buFont typeface="Wingdings" panose="05000000000000000000" pitchFamily="2" charset="2"/>
              <a:buChar char="v"/>
            </a:pPr>
            <a:r>
              <a:rPr lang="en-US" b="1"/>
              <a:t>R</a:t>
            </a:r>
            <a:r>
              <a:rPr lang="en-US" b="1"/>
              <a:t>educe regulatory burden/ load</a:t>
            </a:r>
            <a:endParaRPr lang="en-US" b="1"/>
          </a:p>
          <a:p>
            <a:pPr marL="457200" lvl="1" indent="0">
              <a:buNone/>
            </a:pPr>
            <a:r>
              <a:rPr lang="en-US"/>
              <a:t>S</a:t>
            </a:r>
            <a:r>
              <a:rPr lang="en-US"/>
              <a:t>trong relationships with regulatory bodies can help reduce a firm’s regulatory burden</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19451</Words>
  <Application>WPS Presentation</Application>
  <PresentationFormat>Widescreen</PresentationFormat>
  <Paragraphs>299</Paragraphs>
  <Slides>45</Slides>
  <Notes>1</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45</vt:i4>
      </vt:variant>
    </vt:vector>
  </HeadingPairs>
  <TitlesOfParts>
    <vt:vector size="62" baseType="lpstr">
      <vt:lpstr>Arial</vt:lpstr>
      <vt:lpstr>SimSun</vt:lpstr>
      <vt:lpstr>Wingdings</vt:lpstr>
      <vt:lpstr>Times New Roman</vt:lpstr>
      <vt:lpstr>-apple-system</vt:lpstr>
      <vt:lpstr>Segoe Print</vt:lpstr>
      <vt:lpstr>Calibri Light</vt:lpstr>
      <vt:lpstr>Calibri</vt:lpstr>
      <vt:lpstr>Microsoft YaHei</vt:lpstr>
      <vt:lpstr>Arial Unicode MS</vt:lpstr>
      <vt:lpstr>Calibri Light</vt:lpstr>
      <vt:lpstr>Calibri</vt:lpstr>
      <vt:lpstr>Wingdings</vt:lpstr>
      <vt:lpstr>Wingdings,Sans-Serif</vt:lpstr>
      <vt:lpstr>Calibri,Sans-Serif</vt:lpstr>
      <vt:lpstr>Wingdings,Sans-Serif</vt:lpstr>
      <vt:lpstr>Office Theme</vt:lpstr>
      <vt:lpstr>Day-2</vt:lpstr>
      <vt:lpstr>Types of Business Ethics</vt:lpstr>
      <vt:lpstr>PowerPoint 演示文稿</vt:lpstr>
      <vt:lpstr>PowerPoint 演示文稿</vt:lpstr>
      <vt:lpstr>PowerPoint 演示文稿</vt:lpstr>
      <vt:lpstr>Corporate Social Responsibility</vt:lpstr>
      <vt:lpstr>PowerPoint 演示文稿</vt:lpstr>
      <vt:lpstr>PowerPoint 演示文稿</vt:lpstr>
      <vt:lpstr>Fostering Corporate Social Responsibility and Good Business Ethics</vt:lpstr>
      <vt:lpstr>Improving Business Ethics</vt:lpstr>
      <vt:lpstr>The Ethics Resource Center has defined the following characteristics of a successful ethics program:</vt:lpstr>
      <vt:lpstr>Some of the action's corporations can take to improve business ethics</vt:lpstr>
      <vt:lpstr>PowerPoint 演示文稿</vt:lpstr>
      <vt:lpstr>PowerPoint 演示文稿</vt:lpstr>
      <vt:lpstr>Steps to improve business ethics</vt:lpstr>
      <vt:lpstr>Ethical consideration in decision making</vt:lpstr>
      <vt:lpstr>PowerPoint 演示文稿</vt:lpstr>
      <vt:lpstr>Steps involved in ethical decision making process are:</vt:lpstr>
      <vt:lpstr>PowerPoint 演示文稿</vt:lpstr>
      <vt:lpstr>PowerPoint 演示文稿</vt:lpstr>
      <vt:lpstr>PowerPoint 演示文稿</vt:lpstr>
      <vt:lpstr>Ethics in Information Technology (IT)</vt:lpstr>
      <vt:lpstr>PowerPoint 演示文稿</vt:lpstr>
      <vt:lpstr>PowerPoint 演示文稿</vt:lpstr>
      <vt:lpstr>PowerPoint 演示文稿</vt:lpstr>
      <vt:lpstr>Managing IT worker relationship</vt:lpstr>
      <vt:lpstr>PowerPoint 演示文稿</vt:lpstr>
      <vt:lpstr>PowerPoint 演示文稿</vt:lpstr>
      <vt:lpstr>PowerPoint 演示文稿</vt:lpstr>
      <vt:lpstr>PowerPoint 演示文稿</vt:lpstr>
      <vt:lpstr>PowerPoint 演示文稿</vt:lpstr>
      <vt:lpstr>PowerPoint 演示文稿</vt:lpstr>
      <vt:lpstr>Encouraging Professionalism of IT workers</vt:lpstr>
      <vt:lpstr>PowerPoint 演示文稿</vt:lpstr>
      <vt:lpstr>Professional Codes of Ethics</vt:lpstr>
      <vt:lpstr>Benefits of professional code of ethics:</vt:lpstr>
      <vt:lpstr>Professional Organizations</vt:lpstr>
      <vt:lpstr>Certification</vt:lpstr>
      <vt:lpstr>Vendor certifications</vt:lpstr>
      <vt:lpstr>Licensing of IT Professionals</vt:lpstr>
      <vt:lpstr>IT professionals Malpractice</vt:lpstr>
      <vt:lpstr>Encouraging ethical use of IT resources among users</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1572</dc:creator>
  <cp:lastModifiedBy>lenovo</cp:lastModifiedBy>
  <cp:revision>2</cp:revision>
  <dcterms:created xsi:type="dcterms:W3CDTF">2023-10-02T16:08:00Z</dcterms:created>
  <dcterms:modified xsi:type="dcterms:W3CDTF">2025-02-23T14:17:49Z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E82AC8AC4BE84BC89585F09165B7B931_12</vt:lpwstr>
  </property>
  <property fmtid="{D5CDD505-2E9C-101B-9397-08002B2CF9AE}" pid="3" name="KSOProductBuildVer">
    <vt:lpwstr>1033-12.2.0.19805</vt:lpwstr>
  </property>
</Properties>
</file>