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385ED7-9D5F-4109-9BC6-989D8EB71A1A}">
  <a:tblStyle styleId="{74385ED7-9D5F-4109-9BC6-989D8EB71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12551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12551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844414bc_0_7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844414b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44414bc_0_7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44414bc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844414bc_0_8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844414bc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844414bc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844414bc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844414bc_0_1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844414bc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844414bc_0_9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844414bc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844414bc_0_9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844414bc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844414bc_0_10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844414bc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844414bc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844414bc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844414bc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844414bc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844414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844414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844414bc_0_10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844414bc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844414bc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844414bc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844414bc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844414bc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968d4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968d4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844414bc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844414bc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7a7b2de3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7a7b2de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844414b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844414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844414bc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844414b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844414bc_0_3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844414b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844414bc_0_5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844414b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844414bc_0_5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844414b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844414bc_0_6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844414b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1.gif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ech.kakao.com/2016/07/13/coding-for-ssd-part-1/" TargetMode="External"/><Relationship Id="rId4" Type="http://schemas.openxmlformats.org/officeDocument/2006/relationships/hyperlink" Target="http://forensic-proof.com/slides" TargetMode="External"/><Relationship Id="rId5" Type="http://schemas.openxmlformats.org/officeDocument/2006/relationships/hyperlink" Target="http://d2.naver.com/helloworld/162498" TargetMode="External"/><Relationship Id="rId6" Type="http://schemas.openxmlformats.org/officeDocument/2006/relationships/hyperlink" Target="http://d2.naver.com/helloworld/7005" TargetMode="External"/><Relationship Id="rId7" Type="http://schemas.openxmlformats.org/officeDocument/2006/relationships/hyperlink" Target="http://www.intel.co.kr/content/www/kr/ko/support/server-products/000005782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drive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논리 섹터 크기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fsutil fsinfo ntfsinfo 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섹터당 바이트: 512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parted /dev/sdb 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섹터 크기(논리/물리적): 512B/4096B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디스크 크기 증가가 가능했던 이유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플래터 기록방식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데이터 인코딩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ZBR(Zone Bit Recording)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양면 기록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공정의 발달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집적도 향상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Floppy Disk</a:t>
            </a:r>
            <a:endParaRPr/>
          </a:p>
        </p:txBody>
      </p:sp>
      <p:pic>
        <p:nvPicPr>
          <p:cNvPr descr="450px-Floppy_disk_2009_G1.jpg"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0" y="1271238"/>
            <a:ext cx="42862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l_save_icon.gif"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350" y="1357713"/>
            <a:ext cx="27622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d_icons.jpg" id="122" name="Google Shape;1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650" y="3287300"/>
            <a:ext cx="2815650" cy="9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57525" y="167025"/>
            <a:ext cx="1983600" cy="28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</a:t>
            </a:r>
            <a:r>
              <a:rPr lang="en" sz="6000">
                <a:solidFill>
                  <a:srgbClr val="B7B7B7"/>
                </a:solidFill>
              </a:rPr>
              <a:t>olid</a:t>
            </a:r>
            <a:r>
              <a:rPr lang="en" sz="6000"/>
              <a:t> </a:t>
            </a:r>
            <a:r>
              <a:rPr b="1" lang="en" sz="6000"/>
              <a:t>S</a:t>
            </a:r>
            <a:r>
              <a:rPr lang="en" sz="6000">
                <a:solidFill>
                  <a:srgbClr val="B7B7B7"/>
                </a:solidFill>
              </a:rPr>
              <a:t>tate</a:t>
            </a:r>
            <a:r>
              <a:rPr lang="en" sz="6000"/>
              <a:t> </a:t>
            </a:r>
            <a:r>
              <a:rPr b="1" lang="en" sz="6000"/>
              <a:t>D</a:t>
            </a:r>
            <a:r>
              <a:rPr lang="en" sz="6000">
                <a:solidFill>
                  <a:srgbClr val="B7B7B7"/>
                </a:solidFill>
              </a:rPr>
              <a:t>rive</a:t>
            </a:r>
            <a:endParaRPr sz="6000">
              <a:solidFill>
                <a:srgbClr val="B7B7B7"/>
              </a:solidFill>
            </a:endParaRPr>
          </a:p>
        </p:txBody>
      </p:sp>
      <p:pic>
        <p:nvPicPr>
          <p:cNvPr descr="SSD_ssdgosu.jpg"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25" y="1226850"/>
            <a:ext cx="6826975" cy="38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인터페이스별로</a:t>
            </a:r>
            <a:endParaRPr/>
          </a:p>
        </p:txBody>
      </p:sp>
      <p:pic>
        <p:nvPicPr>
          <p:cNvPr descr="slant.jpg"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4030326" cy="2184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l-ssd-750-series-half-height-half-length-add-in-card-2-100576407-large.jpg"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25" y="2304924"/>
            <a:ext cx="4199275" cy="26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NAND 플래시 메모리 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수명제한(Wearing-off)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SLC, MLC, TLC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Program/Erase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962250" cy="3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ding_for_ssd_part2_2.jpg"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23" y="343000"/>
            <a:ext cx="7752150" cy="4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삼성 SSD 840 Pro (512GB) - 2013.08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SATA 3.0 인터페이스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SSD 컨트롤러 (삼성 MDX S4LN021X01-8030)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RAM 모듈 (256MB DDR2 삼성 K4P4G324EB-FGC2)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MLC NAND - 플래시 모듈, 각 모듈은 64GB (삼성 K9PHGY8U7A-CCK0)</a:t>
            </a:r>
            <a:endParaRPr/>
          </a:p>
        </p:txBody>
      </p:sp>
      <p:pic>
        <p:nvPicPr>
          <p:cNvPr descr="coding_for_ssd_part2_3.jpg"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5" y="2663225"/>
            <a:ext cx="4088929" cy="207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ing_for_ssd_part2_4.jpg"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25" y="2663225"/>
            <a:ext cx="3104851" cy="20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Micron P420m Enterprise PCIe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lane PCI Express 2.0</a:t>
            </a:r>
            <a:r>
              <a:rPr lang="en"/>
              <a:t> 인터페이스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SSD 컨트롤러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RAM 모듈 (DRAM DDR3)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 MLC NAND - 플래시 모듈, 각 모듈은 32GB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2TB (provisioning제외 1.4TB 사용)</a:t>
            </a:r>
            <a:endParaRPr/>
          </a:p>
        </p:txBody>
      </p:sp>
      <p:pic>
        <p:nvPicPr>
          <p:cNvPr descr="coding_for_ssd_part2_6.jpg"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25" y="2546300"/>
            <a:ext cx="3388075" cy="21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57075" y="2150850"/>
            <a:ext cx="357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Harddisk</a:t>
            </a:r>
            <a:endParaRPr/>
          </a:p>
        </p:txBody>
      </p:sp>
      <p:pic>
        <p:nvPicPr>
          <p:cNvPr descr="hard-disk-platter.jp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00" y="0"/>
            <a:ext cx="487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Access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Read/Write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단위 (2KB, 4KB, 8KB, 16KB)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단위 (256KB~4MB)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128~256개의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overwritten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Read-Modify-Write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state - free, stale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Wear leveling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FTL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Translation Layer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HDD와 동일한 인터페이스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Logical block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LBA &lt;-&gt; PBA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Block &amp; Page 레벨 매핑의 trade-off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Log structured filesystem과 비슷한 형태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Garbage-collection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lphaLcPeriod"/>
            </a:pPr>
            <a:r>
              <a:rPr lang="en"/>
              <a:t>stale -&gt; free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 외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ext4 ~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NTFS Windows 7</a:t>
            </a:r>
            <a:r>
              <a:rPr lang="en"/>
              <a:t>(PCIe 제외)</a:t>
            </a:r>
            <a:r>
              <a:rPr lang="en"/>
              <a:t> ~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GC의 erase작업이 효율적으로 처리 될 수 있도록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컨트롤러, OS, 파일시스템에서 모두 지원해야 기능할 수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Over-provisioning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성능 및 wear leveling에 도움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NCQ(Native Command Queuing)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HDD에도 있던 기술이지만 SSD에서도 좋음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 vs SATA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 b="15274" l="0" r="0" t="5461"/>
          <a:stretch/>
        </p:blipFill>
        <p:spPr>
          <a:xfrm>
            <a:off x="960338" y="1152475"/>
            <a:ext cx="7223324" cy="37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4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Kakao Tech - 개발자를 위한 SSD(Coding for SSD)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Forensic-proof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Naver D2 - SSD는 소프트웨어 아키텍처를 어떻게 바꾸고 있는가?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Naver D2 - SSD를 쓰면 DBMS가 빨라질까?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Intel - SAS vs SATA Spec 비교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디스크의 구조</a:t>
            </a:r>
            <a:endParaRPr/>
          </a:p>
        </p:txBody>
      </p:sp>
      <p:pic>
        <p:nvPicPr>
          <p:cNvPr descr="harddisk.jp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875" y="1506138"/>
            <a:ext cx="51625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디스크의 기하학</a:t>
            </a:r>
            <a:endParaRPr/>
          </a:p>
        </p:txBody>
      </p:sp>
      <p:pic>
        <p:nvPicPr>
          <p:cNvPr descr="harddisk2.jpg"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00" y="1518550"/>
            <a:ext cx="47434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CHS vs LBA</a:t>
            </a:r>
            <a:endParaRPr/>
          </a:p>
        </p:txBody>
      </p:sp>
      <p:pic>
        <p:nvPicPr>
          <p:cNvPr descr="03_chs_lba.gif"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190500"/>
            <a:ext cx="55721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 확인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1559400" y="17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{74385ED7-9D5F-4109-9BC6-989D8EB71A1A}</a:tableStyleId>
              </a:tblPr>
              <a:tblGrid>
                <a:gridCol w="61150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fdisk -lu /dev/sda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Disk /dev/sda: 32.2 GB, 32212254720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255 heads, 63 sectors/track, 3916 cylinders, total 62914560 sectors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Units = sectors of 1 * 512 = 512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Sector size (logical/physical): 512 bytes / 512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I/O size (minimum/optimal): 512 bytes / 512 bytes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Disk identifier: 0x00060d5a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Device Boot      Start         End      Blocks   Id  System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/dev/sda1            2048    20482047    10240000   83  Linux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/dev/sda2        20482048    30722047     5120000   83  Linux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/dev/sda3        30722048    34818047     2048000   82  Linux swap / Solaris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/dev/sda4        34818048    62914559    14048256    5  Extended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/dev/sda5        34820096    36868095     1024000   83  Linux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/dev/sda6   *    36870144    62914559    13022208   83  Linux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Format</a:t>
            </a:r>
            <a:endParaRPr/>
          </a:p>
        </p:txBody>
      </p:sp>
      <p:pic>
        <p:nvPicPr>
          <p:cNvPr descr="adv_format.jpg" id="90" name="Google Shape;90;p19"/>
          <p:cNvPicPr preferRelativeResize="0"/>
          <p:nvPr/>
        </p:nvPicPr>
        <p:blipFill rotWithShape="1">
          <a:blip r:embed="rId3">
            <a:alphaModFix/>
          </a:blip>
          <a:srcRect b="32400" l="0" r="0" t="0"/>
          <a:stretch/>
        </p:blipFill>
        <p:spPr>
          <a:xfrm>
            <a:off x="2533250" y="1150950"/>
            <a:ext cx="4077500" cy="3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4K Read-Modify-Write</a:t>
            </a:r>
            <a:endParaRPr/>
          </a:p>
        </p:txBody>
      </p:sp>
      <p:pic>
        <p:nvPicPr>
          <p:cNvPr descr="33.png"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3192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AF로 얻을 수 있는 효율성</a:t>
            </a:r>
            <a:endParaRPr/>
          </a:p>
        </p:txBody>
      </p:sp>
      <p:pic>
        <p:nvPicPr>
          <p:cNvPr descr="Afdia1.jpg"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77988"/>
            <a:ext cx="5943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