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7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0F88F2-848C-45F5-A629-0B086812A4E7}" type="doc">
      <dgm:prSet loTypeId="urn:microsoft.com/office/officeart/2005/8/layout/bProcess4" loCatId="process" qsTypeId="urn:microsoft.com/office/officeart/2005/8/quickstyle/simple1" qsCatId="simple" csTypeId="urn:microsoft.com/office/officeart/2005/8/colors/accent1_1" csCatId="accent1" phldr="1"/>
      <dgm:spPr/>
      <dgm:t>
        <a:bodyPr/>
        <a:lstStyle/>
        <a:p>
          <a:endParaRPr lang="es-EC"/>
        </a:p>
      </dgm:t>
    </dgm:pt>
    <dgm:pt modelId="{4440E415-AD05-46D7-9D05-9ECC1D63ECB9}">
      <dgm:prSet phldrT="[Texto]" custT="1"/>
      <dgm:spPr/>
      <dgm:t>
        <a:bodyPr/>
        <a:lstStyle/>
        <a:p>
          <a:r>
            <a:rPr lang="es-EC" sz="1100" dirty="0"/>
            <a:t>Recopilación de información</a:t>
          </a:r>
        </a:p>
      </dgm:t>
    </dgm:pt>
    <dgm:pt modelId="{47287578-610E-4AAC-8974-12C99CCC10E5}" type="parTrans" cxnId="{86A21B05-CDED-4CA3-9711-AA873AA0D7BC}">
      <dgm:prSet/>
      <dgm:spPr/>
      <dgm:t>
        <a:bodyPr/>
        <a:lstStyle/>
        <a:p>
          <a:endParaRPr lang="es-EC"/>
        </a:p>
      </dgm:t>
    </dgm:pt>
    <dgm:pt modelId="{4507EC5A-B3C5-48C1-BC65-8BD83CC358F5}" type="sibTrans" cxnId="{86A21B05-CDED-4CA3-9711-AA873AA0D7BC}">
      <dgm:prSet/>
      <dgm:spPr/>
      <dgm:t>
        <a:bodyPr/>
        <a:lstStyle/>
        <a:p>
          <a:endParaRPr lang="es-EC"/>
        </a:p>
      </dgm:t>
    </dgm:pt>
    <dgm:pt modelId="{01C69194-D07E-43E5-A104-AD69835A5E5B}">
      <dgm:prSet phldrT="[Texto]" custT="1"/>
      <dgm:spPr/>
      <dgm:t>
        <a:bodyPr/>
        <a:lstStyle/>
        <a:p>
          <a:r>
            <a:rPr lang="es-EC" sz="1100" dirty="0"/>
            <a:t>Evaluar las distintas alternativas</a:t>
          </a:r>
        </a:p>
      </dgm:t>
    </dgm:pt>
    <dgm:pt modelId="{36F49815-43EB-4FE1-B121-AEAF7280C32E}" type="parTrans" cxnId="{27120DFE-C65E-468C-A6DE-0855FC1BF0ED}">
      <dgm:prSet/>
      <dgm:spPr/>
      <dgm:t>
        <a:bodyPr/>
        <a:lstStyle/>
        <a:p>
          <a:endParaRPr lang="es-EC"/>
        </a:p>
      </dgm:t>
    </dgm:pt>
    <dgm:pt modelId="{C8D81CE9-0F70-4BC5-8DC0-F444E07C9A93}" type="sibTrans" cxnId="{27120DFE-C65E-468C-A6DE-0855FC1BF0ED}">
      <dgm:prSet/>
      <dgm:spPr/>
      <dgm:t>
        <a:bodyPr/>
        <a:lstStyle/>
        <a:p>
          <a:endParaRPr lang="es-EC"/>
        </a:p>
      </dgm:t>
    </dgm:pt>
    <dgm:pt modelId="{3E787CF6-70C6-4751-BB6C-F22C0CD74E01}">
      <dgm:prSet phldrT="[Texto]" custT="1"/>
      <dgm:spPr/>
      <dgm:t>
        <a:bodyPr/>
        <a:lstStyle/>
        <a:p>
          <a:r>
            <a:rPr lang="es-EC" sz="1100" dirty="0"/>
            <a:t>Investigar y configurar GNPy</a:t>
          </a:r>
        </a:p>
      </dgm:t>
    </dgm:pt>
    <dgm:pt modelId="{86B911AE-9E39-4AC2-992E-AADACE6783E7}" type="parTrans" cxnId="{94563B0F-DFE9-4B40-A8AB-6C8282631379}">
      <dgm:prSet/>
      <dgm:spPr/>
      <dgm:t>
        <a:bodyPr/>
        <a:lstStyle/>
        <a:p>
          <a:endParaRPr lang="es-EC"/>
        </a:p>
      </dgm:t>
    </dgm:pt>
    <dgm:pt modelId="{15A13BE0-CBA2-403F-A541-122D7FCE8BC5}" type="sibTrans" cxnId="{94563B0F-DFE9-4B40-A8AB-6C8282631379}">
      <dgm:prSet/>
      <dgm:spPr/>
      <dgm:t>
        <a:bodyPr/>
        <a:lstStyle/>
        <a:p>
          <a:endParaRPr lang="es-EC"/>
        </a:p>
      </dgm:t>
    </dgm:pt>
    <dgm:pt modelId="{4283D283-9BD4-4ACB-9FBD-3F25BC3854FA}">
      <dgm:prSet phldrT="[Texto]" custT="1"/>
      <dgm:spPr/>
      <dgm:t>
        <a:bodyPr/>
        <a:lstStyle/>
        <a:p>
          <a:r>
            <a:rPr lang="es-EC" sz="1100" dirty="0"/>
            <a:t>Realizar pruebas con escenarios típicos en redes ópticas</a:t>
          </a:r>
        </a:p>
      </dgm:t>
    </dgm:pt>
    <dgm:pt modelId="{BAB14FB0-5206-4DF9-B9A1-69B0F6656BE7}" type="parTrans" cxnId="{5FBDA212-FD37-43B5-A127-E162CF7FE761}">
      <dgm:prSet/>
      <dgm:spPr/>
      <dgm:t>
        <a:bodyPr/>
        <a:lstStyle/>
        <a:p>
          <a:endParaRPr lang="es-EC"/>
        </a:p>
      </dgm:t>
    </dgm:pt>
    <dgm:pt modelId="{E5D6DD0B-0CED-4F3D-9B5E-4224CC4F7551}" type="sibTrans" cxnId="{5FBDA212-FD37-43B5-A127-E162CF7FE761}">
      <dgm:prSet/>
      <dgm:spPr/>
      <dgm:t>
        <a:bodyPr/>
        <a:lstStyle/>
        <a:p>
          <a:endParaRPr lang="es-EC"/>
        </a:p>
      </dgm:t>
    </dgm:pt>
    <dgm:pt modelId="{9E53C5D8-F3B3-4EB0-B1E3-C40D49EFC330}">
      <dgm:prSet phldrT="[Texto]" custT="1"/>
      <dgm:spPr/>
      <dgm:t>
        <a:bodyPr/>
        <a:lstStyle/>
        <a:p>
          <a:r>
            <a:rPr lang="es-EC" sz="1000" dirty="0"/>
            <a:t>Implementar funciones específicas como medición de parámetros ópticos, asignación de canales, cálculo de margen óptico, etc.</a:t>
          </a:r>
        </a:p>
      </dgm:t>
    </dgm:pt>
    <dgm:pt modelId="{7EB9F130-447E-495F-A096-C9314F46306F}" type="parTrans" cxnId="{F1B1940E-748D-4D8E-BED0-38EFB275BE51}">
      <dgm:prSet/>
      <dgm:spPr/>
      <dgm:t>
        <a:bodyPr/>
        <a:lstStyle/>
        <a:p>
          <a:endParaRPr lang="es-EC"/>
        </a:p>
      </dgm:t>
    </dgm:pt>
    <dgm:pt modelId="{AF8EA3DF-655B-4EBC-B97B-95B7E8553152}" type="sibTrans" cxnId="{F1B1940E-748D-4D8E-BED0-38EFB275BE51}">
      <dgm:prSet/>
      <dgm:spPr/>
      <dgm:t>
        <a:bodyPr/>
        <a:lstStyle/>
        <a:p>
          <a:endParaRPr lang="es-EC"/>
        </a:p>
      </dgm:t>
    </dgm:pt>
    <dgm:pt modelId="{B0AAD593-ED46-48A3-92CA-B2952F9FC951}">
      <dgm:prSet phldrT="[Texto]" custT="1"/>
      <dgm:spPr/>
      <dgm:t>
        <a:bodyPr/>
        <a:lstStyle/>
        <a:p>
          <a:r>
            <a:rPr lang="es-EC" sz="1200" dirty="0"/>
            <a:t>Diseño base del simulador utilizando GNPy</a:t>
          </a:r>
        </a:p>
      </dgm:t>
    </dgm:pt>
    <dgm:pt modelId="{58EA1320-7CBC-4ADA-B61D-5E7F1117CBA4}" type="parTrans" cxnId="{507DF78A-F02C-4104-A6D5-15CBB6BB4496}">
      <dgm:prSet/>
      <dgm:spPr/>
      <dgm:t>
        <a:bodyPr/>
        <a:lstStyle/>
        <a:p>
          <a:endParaRPr lang="es-EC"/>
        </a:p>
      </dgm:t>
    </dgm:pt>
    <dgm:pt modelId="{0E4B1A17-73CE-42E1-AD46-CC5480945AF0}" type="sibTrans" cxnId="{507DF78A-F02C-4104-A6D5-15CBB6BB4496}">
      <dgm:prSet/>
      <dgm:spPr/>
      <dgm:t>
        <a:bodyPr/>
        <a:lstStyle/>
        <a:p>
          <a:endParaRPr lang="es-EC"/>
        </a:p>
      </dgm:t>
    </dgm:pt>
    <dgm:pt modelId="{86610886-D790-4774-881B-EE21FF528EB1}">
      <dgm:prSet phldrT="[Texto]" custT="1"/>
      <dgm:spPr/>
      <dgm:t>
        <a:bodyPr/>
        <a:lstStyle/>
        <a:p>
          <a:r>
            <a:rPr lang="es-EC" sz="1100" dirty="0"/>
            <a:t>Desarrollar guías prácticas para el laboratorio de Telecomunicaciones</a:t>
          </a:r>
        </a:p>
      </dgm:t>
    </dgm:pt>
    <dgm:pt modelId="{E3FBEE27-FFDF-4380-853A-E17F30D946E4}" type="parTrans" cxnId="{00FDAF09-5BB9-462E-BAAF-7CF14EC73067}">
      <dgm:prSet/>
      <dgm:spPr/>
      <dgm:t>
        <a:bodyPr/>
        <a:lstStyle/>
        <a:p>
          <a:endParaRPr lang="es-EC"/>
        </a:p>
      </dgm:t>
    </dgm:pt>
    <dgm:pt modelId="{B631DAC0-210B-484A-94B1-FB777C1D0A16}" type="sibTrans" cxnId="{00FDAF09-5BB9-462E-BAAF-7CF14EC73067}">
      <dgm:prSet/>
      <dgm:spPr/>
      <dgm:t>
        <a:bodyPr/>
        <a:lstStyle/>
        <a:p>
          <a:endParaRPr lang="es-EC"/>
        </a:p>
      </dgm:t>
    </dgm:pt>
    <dgm:pt modelId="{42B5CD4C-9352-4C4D-AAB5-BEF54DAFB935}">
      <dgm:prSet phldrT="[Texto]"/>
      <dgm:spPr/>
      <dgm:t>
        <a:bodyPr/>
        <a:lstStyle/>
        <a:p>
          <a:r>
            <a:rPr lang="es-EC" dirty="0"/>
            <a:t>Establecer posibles mejoras del simulador y trabajos futuros.</a:t>
          </a:r>
        </a:p>
      </dgm:t>
    </dgm:pt>
    <dgm:pt modelId="{BBE076B1-F2DB-4056-970D-C7B90D5357D4}" type="parTrans" cxnId="{CB9E0F24-DF21-4792-A402-FD6A973A406F}">
      <dgm:prSet/>
      <dgm:spPr/>
      <dgm:t>
        <a:bodyPr/>
        <a:lstStyle/>
        <a:p>
          <a:endParaRPr lang="es-EC"/>
        </a:p>
      </dgm:t>
    </dgm:pt>
    <dgm:pt modelId="{BCAD98DF-58A5-415D-ABA7-485C52EE39B3}" type="sibTrans" cxnId="{CB9E0F24-DF21-4792-A402-FD6A973A406F}">
      <dgm:prSet/>
      <dgm:spPr/>
      <dgm:t>
        <a:bodyPr/>
        <a:lstStyle/>
        <a:p>
          <a:endParaRPr lang="es-EC"/>
        </a:p>
      </dgm:t>
    </dgm:pt>
    <dgm:pt modelId="{18DFAABB-8AB3-404A-B3AD-5BA534A7CA09}" type="pres">
      <dgm:prSet presAssocID="{8A0F88F2-848C-45F5-A629-0B086812A4E7}" presName="Name0" presStyleCnt="0">
        <dgm:presLayoutVars>
          <dgm:dir/>
          <dgm:resizeHandles/>
        </dgm:presLayoutVars>
      </dgm:prSet>
      <dgm:spPr/>
    </dgm:pt>
    <dgm:pt modelId="{EE79BCFF-EC5A-419E-A9D2-61EC4DA329BE}" type="pres">
      <dgm:prSet presAssocID="{4440E415-AD05-46D7-9D05-9ECC1D63ECB9}" presName="compNode" presStyleCnt="0"/>
      <dgm:spPr/>
    </dgm:pt>
    <dgm:pt modelId="{E01099A5-446A-46AA-BFD2-9ACBA87F3CC9}" type="pres">
      <dgm:prSet presAssocID="{4440E415-AD05-46D7-9D05-9ECC1D63ECB9}" presName="dummyConnPt" presStyleCnt="0"/>
      <dgm:spPr/>
    </dgm:pt>
    <dgm:pt modelId="{9EE295F2-7C79-4559-ABB2-B1F4423D3B26}" type="pres">
      <dgm:prSet presAssocID="{4440E415-AD05-46D7-9D05-9ECC1D63ECB9}" presName="node" presStyleLbl="node1" presStyleIdx="0" presStyleCnt="8">
        <dgm:presLayoutVars>
          <dgm:bulletEnabled val="1"/>
        </dgm:presLayoutVars>
      </dgm:prSet>
      <dgm:spPr/>
    </dgm:pt>
    <dgm:pt modelId="{C87A8EBD-2A02-4BE9-9247-1456A3B5FE96}" type="pres">
      <dgm:prSet presAssocID="{4507EC5A-B3C5-48C1-BC65-8BD83CC358F5}" presName="sibTrans" presStyleLbl="bgSibTrans2D1" presStyleIdx="0" presStyleCnt="7"/>
      <dgm:spPr/>
    </dgm:pt>
    <dgm:pt modelId="{0E0B6370-F2B1-4825-B612-BE2A901D8234}" type="pres">
      <dgm:prSet presAssocID="{01C69194-D07E-43E5-A104-AD69835A5E5B}" presName="compNode" presStyleCnt="0"/>
      <dgm:spPr/>
    </dgm:pt>
    <dgm:pt modelId="{611697B8-9951-4BC8-9B5C-2FF1B1447E9F}" type="pres">
      <dgm:prSet presAssocID="{01C69194-D07E-43E5-A104-AD69835A5E5B}" presName="dummyConnPt" presStyleCnt="0"/>
      <dgm:spPr/>
    </dgm:pt>
    <dgm:pt modelId="{81472049-2AB5-48F8-BA23-C02D1F1C65AC}" type="pres">
      <dgm:prSet presAssocID="{01C69194-D07E-43E5-A104-AD69835A5E5B}" presName="node" presStyleLbl="node1" presStyleIdx="1" presStyleCnt="8">
        <dgm:presLayoutVars>
          <dgm:bulletEnabled val="1"/>
        </dgm:presLayoutVars>
      </dgm:prSet>
      <dgm:spPr/>
    </dgm:pt>
    <dgm:pt modelId="{CA81E119-35F3-4F62-AE51-B5EF3949A615}" type="pres">
      <dgm:prSet presAssocID="{C8D81CE9-0F70-4BC5-8DC0-F444E07C9A93}" presName="sibTrans" presStyleLbl="bgSibTrans2D1" presStyleIdx="1" presStyleCnt="7"/>
      <dgm:spPr/>
    </dgm:pt>
    <dgm:pt modelId="{9EFBAF51-E2F2-498E-AE5A-7B5ED1BCD611}" type="pres">
      <dgm:prSet presAssocID="{3E787CF6-70C6-4751-BB6C-F22C0CD74E01}" presName="compNode" presStyleCnt="0"/>
      <dgm:spPr/>
    </dgm:pt>
    <dgm:pt modelId="{A1BBB78F-D631-441C-B29F-79FBCEBBAD11}" type="pres">
      <dgm:prSet presAssocID="{3E787CF6-70C6-4751-BB6C-F22C0CD74E01}" presName="dummyConnPt" presStyleCnt="0"/>
      <dgm:spPr/>
    </dgm:pt>
    <dgm:pt modelId="{CA204814-1EE9-4EEA-9474-67CFAF599506}" type="pres">
      <dgm:prSet presAssocID="{3E787CF6-70C6-4751-BB6C-F22C0CD74E01}" presName="node" presStyleLbl="node1" presStyleIdx="2" presStyleCnt="8">
        <dgm:presLayoutVars>
          <dgm:bulletEnabled val="1"/>
        </dgm:presLayoutVars>
      </dgm:prSet>
      <dgm:spPr/>
    </dgm:pt>
    <dgm:pt modelId="{341B5EB3-EC7D-4E9A-B84B-70D20574E635}" type="pres">
      <dgm:prSet presAssocID="{15A13BE0-CBA2-403F-A541-122D7FCE8BC5}" presName="sibTrans" presStyleLbl="bgSibTrans2D1" presStyleIdx="2" presStyleCnt="7"/>
      <dgm:spPr/>
    </dgm:pt>
    <dgm:pt modelId="{2A7CBB24-3BB6-4A86-B20A-E6D136F315AA}" type="pres">
      <dgm:prSet presAssocID="{4283D283-9BD4-4ACB-9FBD-3F25BC3854FA}" presName="compNode" presStyleCnt="0"/>
      <dgm:spPr/>
    </dgm:pt>
    <dgm:pt modelId="{EFB89FE1-8A17-42BC-8E83-4284ABFE36E4}" type="pres">
      <dgm:prSet presAssocID="{4283D283-9BD4-4ACB-9FBD-3F25BC3854FA}" presName="dummyConnPt" presStyleCnt="0"/>
      <dgm:spPr/>
    </dgm:pt>
    <dgm:pt modelId="{728F4487-F396-4D83-B91B-0C4553BD33A0}" type="pres">
      <dgm:prSet presAssocID="{4283D283-9BD4-4ACB-9FBD-3F25BC3854FA}" presName="node" presStyleLbl="node1" presStyleIdx="3" presStyleCnt="8">
        <dgm:presLayoutVars>
          <dgm:bulletEnabled val="1"/>
        </dgm:presLayoutVars>
      </dgm:prSet>
      <dgm:spPr/>
    </dgm:pt>
    <dgm:pt modelId="{9F8345AB-746E-40C5-B686-1CC64244FC1D}" type="pres">
      <dgm:prSet presAssocID="{E5D6DD0B-0CED-4F3D-9B5E-4224CC4F7551}" presName="sibTrans" presStyleLbl="bgSibTrans2D1" presStyleIdx="3" presStyleCnt="7"/>
      <dgm:spPr/>
    </dgm:pt>
    <dgm:pt modelId="{66C9C342-A8B0-47D5-B806-D7F62718BF98}" type="pres">
      <dgm:prSet presAssocID="{9E53C5D8-F3B3-4EB0-B1E3-C40D49EFC330}" presName="compNode" presStyleCnt="0"/>
      <dgm:spPr/>
    </dgm:pt>
    <dgm:pt modelId="{FC89F43A-E400-49E8-8216-A3E79A8E462F}" type="pres">
      <dgm:prSet presAssocID="{9E53C5D8-F3B3-4EB0-B1E3-C40D49EFC330}" presName="dummyConnPt" presStyleCnt="0"/>
      <dgm:spPr/>
    </dgm:pt>
    <dgm:pt modelId="{01B445E3-AD50-4F64-A16A-F9A314A212E0}" type="pres">
      <dgm:prSet presAssocID="{9E53C5D8-F3B3-4EB0-B1E3-C40D49EFC330}" presName="node" presStyleLbl="node1" presStyleIdx="4" presStyleCnt="8">
        <dgm:presLayoutVars>
          <dgm:bulletEnabled val="1"/>
        </dgm:presLayoutVars>
      </dgm:prSet>
      <dgm:spPr/>
    </dgm:pt>
    <dgm:pt modelId="{04337D51-41C3-403A-A6D9-4B2EC5D33C68}" type="pres">
      <dgm:prSet presAssocID="{AF8EA3DF-655B-4EBC-B97B-95B7E8553152}" presName="sibTrans" presStyleLbl="bgSibTrans2D1" presStyleIdx="4" presStyleCnt="7"/>
      <dgm:spPr/>
    </dgm:pt>
    <dgm:pt modelId="{7446A381-816B-41AA-A928-DE1BB2661B93}" type="pres">
      <dgm:prSet presAssocID="{B0AAD593-ED46-48A3-92CA-B2952F9FC951}" presName="compNode" presStyleCnt="0"/>
      <dgm:spPr/>
    </dgm:pt>
    <dgm:pt modelId="{A0BAA952-B1A7-4700-AED5-0505BFBBFF7C}" type="pres">
      <dgm:prSet presAssocID="{B0AAD593-ED46-48A3-92CA-B2952F9FC951}" presName="dummyConnPt" presStyleCnt="0"/>
      <dgm:spPr/>
    </dgm:pt>
    <dgm:pt modelId="{F472E306-6163-44B9-9779-A6422B9350AC}" type="pres">
      <dgm:prSet presAssocID="{B0AAD593-ED46-48A3-92CA-B2952F9FC951}" presName="node" presStyleLbl="node1" presStyleIdx="5" presStyleCnt="8">
        <dgm:presLayoutVars>
          <dgm:bulletEnabled val="1"/>
        </dgm:presLayoutVars>
      </dgm:prSet>
      <dgm:spPr/>
    </dgm:pt>
    <dgm:pt modelId="{4D814585-D842-46DC-A467-E6B98C3F2427}" type="pres">
      <dgm:prSet presAssocID="{0E4B1A17-73CE-42E1-AD46-CC5480945AF0}" presName="sibTrans" presStyleLbl="bgSibTrans2D1" presStyleIdx="5" presStyleCnt="7"/>
      <dgm:spPr/>
    </dgm:pt>
    <dgm:pt modelId="{B7D2E6AB-CE44-4DC0-A198-3C19CE31755F}" type="pres">
      <dgm:prSet presAssocID="{86610886-D790-4774-881B-EE21FF528EB1}" presName="compNode" presStyleCnt="0"/>
      <dgm:spPr/>
    </dgm:pt>
    <dgm:pt modelId="{C1C300CF-A4D8-494F-B58E-81D44175930D}" type="pres">
      <dgm:prSet presAssocID="{86610886-D790-4774-881B-EE21FF528EB1}" presName="dummyConnPt" presStyleCnt="0"/>
      <dgm:spPr/>
    </dgm:pt>
    <dgm:pt modelId="{1F933C97-9FC3-4E5E-9256-3FE54E911FCA}" type="pres">
      <dgm:prSet presAssocID="{86610886-D790-4774-881B-EE21FF528EB1}" presName="node" presStyleLbl="node1" presStyleIdx="6" presStyleCnt="8">
        <dgm:presLayoutVars>
          <dgm:bulletEnabled val="1"/>
        </dgm:presLayoutVars>
      </dgm:prSet>
      <dgm:spPr/>
    </dgm:pt>
    <dgm:pt modelId="{427C7D77-2A4D-4726-927A-DDC2BDF62B9C}" type="pres">
      <dgm:prSet presAssocID="{B631DAC0-210B-484A-94B1-FB777C1D0A16}" presName="sibTrans" presStyleLbl="bgSibTrans2D1" presStyleIdx="6" presStyleCnt="7"/>
      <dgm:spPr/>
    </dgm:pt>
    <dgm:pt modelId="{CD066BB7-3D09-469D-BF9D-B2C8310C525A}" type="pres">
      <dgm:prSet presAssocID="{42B5CD4C-9352-4C4D-AAB5-BEF54DAFB935}" presName="compNode" presStyleCnt="0"/>
      <dgm:spPr/>
    </dgm:pt>
    <dgm:pt modelId="{C05ADAB7-6BF3-45ED-9FB0-7EE0346C32EC}" type="pres">
      <dgm:prSet presAssocID="{42B5CD4C-9352-4C4D-AAB5-BEF54DAFB935}" presName="dummyConnPt" presStyleCnt="0"/>
      <dgm:spPr/>
    </dgm:pt>
    <dgm:pt modelId="{D707E5A0-9379-4E9D-9774-1005616359A3}" type="pres">
      <dgm:prSet presAssocID="{42B5CD4C-9352-4C4D-AAB5-BEF54DAFB935}" presName="node" presStyleLbl="node1" presStyleIdx="7" presStyleCnt="8">
        <dgm:presLayoutVars>
          <dgm:bulletEnabled val="1"/>
        </dgm:presLayoutVars>
      </dgm:prSet>
      <dgm:spPr/>
    </dgm:pt>
  </dgm:ptLst>
  <dgm:cxnLst>
    <dgm:cxn modelId="{86A21B05-CDED-4CA3-9711-AA873AA0D7BC}" srcId="{8A0F88F2-848C-45F5-A629-0B086812A4E7}" destId="{4440E415-AD05-46D7-9D05-9ECC1D63ECB9}" srcOrd="0" destOrd="0" parTransId="{47287578-610E-4AAC-8974-12C99CCC10E5}" sibTransId="{4507EC5A-B3C5-48C1-BC65-8BD83CC358F5}"/>
    <dgm:cxn modelId="{00FDAF09-5BB9-462E-BAAF-7CF14EC73067}" srcId="{8A0F88F2-848C-45F5-A629-0B086812A4E7}" destId="{86610886-D790-4774-881B-EE21FF528EB1}" srcOrd="6" destOrd="0" parTransId="{E3FBEE27-FFDF-4380-853A-E17F30D946E4}" sibTransId="{B631DAC0-210B-484A-94B1-FB777C1D0A16}"/>
    <dgm:cxn modelId="{B35C370D-A90B-4711-9E82-78277CCDCBC6}" type="presOf" srcId="{C8D81CE9-0F70-4BC5-8DC0-F444E07C9A93}" destId="{CA81E119-35F3-4F62-AE51-B5EF3949A615}" srcOrd="0" destOrd="0" presId="urn:microsoft.com/office/officeart/2005/8/layout/bProcess4"/>
    <dgm:cxn modelId="{F1B1940E-748D-4D8E-BED0-38EFB275BE51}" srcId="{8A0F88F2-848C-45F5-A629-0B086812A4E7}" destId="{9E53C5D8-F3B3-4EB0-B1E3-C40D49EFC330}" srcOrd="4" destOrd="0" parTransId="{7EB9F130-447E-495F-A096-C9314F46306F}" sibTransId="{AF8EA3DF-655B-4EBC-B97B-95B7E8553152}"/>
    <dgm:cxn modelId="{94563B0F-DFE9-4B40-A8AB-6C8282631379}" srcId="{8A0F88F2-848C-45F5-A629-0B086812A4E7}" destId="{3E787CF6-70C6-4751-BB6C-F22C0CD74E01}" srcOrd="2" destOrd="0" parTransId="{86B911AE-9E39-4AC2-992E-AADACE6783E7}" sibTransId="{15A13BE0-CBA2-403F-A541-122D7FCE8BC5}"/>
    <dgm:cxn modelId="{5FBDA212-FD37-43B5-A127-E162CF7FE761}" srcId="{8A0F88F2-848C-45F5-A629-0B086812A4E7}" destId="{4283D283-9BD4-4ACB-9FBD-3F25BC3854FA}" srcOrd="3" destOrd="0" parTransId="{BAB14FB0-5206-4DF9-B9A1-69B0F6656BE7}" sibTransId="{E5D6DD0B-0CED-4F3D-9B5E-4224CC4F7551}"/>
    <dgm:cxn modelId="{7FAC7122-74D4-4C0A-942E-44850CA228F1}" type="presOf" srcId="{0E4B1A17-73CE-42E1-AD46-CC5480945AF0}" destId="{4D814585-D842-46DC-A467-E6B98C3F2427}" srcOrd="0" destOrd="0" presId="urn:microsoft.com/office/officeart/2005/8/layout/bProcess4"/>
    <dgm:cxn modelId="{CB9E0F24-DF21-4792-A402-FD6A973A406F}" srcId="{8A0F88F2-848C-45F5-A629-0B086812A4E7}" destId="{42B5CD4C-9352-4C4D-AAB5-BEF54DAFB935}" srcOrd="7" destOrd="0" parTransId="{BBE076B1-F2DB-4056-970D-C7B90D5357D4}" sibTransId="{BCAD98DF-58A5-415D-ABA7-485C52EE39B3}"/>
    <dgm:cxn modelId="{296C0467-360C-49A5-905F-3B6DF567E0C5}" type="presOf" srcId="{E5D6DD0B-0CED-4F3D-9B5E-4224CC4F7551}" destId="{9F8345AB-746E-40C5-B686-1CC64244FC1D}" srcOrd="0" destOrd="0" presId="urn:microsoft.com/office/officeart/2005/8/layout/bProcess4"/>
    <dgm:cxn modelId="{F4D5D16A-D909-412C-8155-6425932541AF}" type="presOf" srcId="{86610886-D790-4774-881B-EE21FF528EB1}" destId="{1F933C97-9FC3-4E5E-9256-3FE54E911FCA}" srcOrd="0" destOrd="0" presId="urn:microsoft.com/office/officeart/2005/8/layout/bProcess4"/>
    <dgm:cxn modelId="{C65C7276-419A-4561-BA3F-0A9F74D8714B}" type="presOf" srcId="{3E787CF6-70C6-4751-BB6C-F22C0CD74E01}" destId="{CA204814-1EE9-4EEA-9474-67CFAF599506}" srcOrd="0" destOrd="0" presId="urn:microsoft.com/office/officeart/2005/8/layout/bProcess4"/>
    <dgm:cxn modelId="{77701257-E36F-4364-AE1D-51BBD02826ED}" type="presOf" srcId="{9E53C5D8-F3B3-4EB0-B1E3-C40D49EFC330}" destId="{01B445E3-AD50-4F64-A16A-F9A314A212E0}" srcOrd="0" destOrd="0" presId="urn:microsoft.com/office/officeart/2005/8/layout/bProcess4"/>
    <dgm:cxn modelId="{09FCD558-D66F-45CB-A4CC-53C189287560}" type="presOf" srcId="{42B5CD4C-9352-4C4D-AAB5-BEF54DAFB935}" destId="{D707E5A0-9379-4E9D-9774-1005616359A3}" srcOrd="0" destOrd="0" presId="urn:microsoft.com/office/officeart/2005/8/layout/bProcess4"/>
    <dgm:cxn modelId="{9BD34589-1791-415F-AE5B-6199A0637341}" type="presOf" srcId="{AF8EA3DF-655B-4EBC-B97B-95B7E8553152}" destId="{04337D51-41C3-403A-A6D9-4B2EC5D33C68}" srcOrd="0" destOrd="0" presId="urn:microsoft.com/office/officeart/2005/8/layout/bProcess4"/>
    <dgm:cxn modelId="{507DF78A-F02C-4104-A6D5-15CBB6BB4496}" srcId="{8A0F88F2-848C-45F5-A629-0B086812A4E7}" destId="{B0AAD593-ED46-48A3-92CA-B2952F9FC951}" srcOrd="5" destOrd="0" parTransId="{58EA1320-7CBC-4ADA-B61D-5E7F1117CBA4}" sibTransId="{0E4B1A17-73CE-42E1-AD46-CC5480945AF0}"/>
    <dgm:cxn modelId="{D9712392-A4C7-40DB-A830-2836860A34D7}" type="presOf" srcId="{4440E415-AD05-46D7-9D05-9ECC1D63ECB9}" destId="{9EE295F2-7C79-4559-ABB2-B1F4423D3B26}" srcOrd="0" destOrd="0" presId="urn:microsoft.com/office/officeart/2005/8/layout/bProcess4"/>
    <dgm:cxn modelId="{46EBF598-20FB-4C36-9C1A-550DF0DC2113}" type="presOf" srcId="{15A13BE0-CBA2-403F-A541-122D7FCE8BC5}" destId="{341B5EB3-EC7D-4E9A-B84B-70D20574E635}" srcOrd="0" destOrd="0" presId="urn:microsoft.com/office/officeart/2005/8/layout/bProcess4"/>
    <dgm:cxn modelId="{76CA67A8-53C6-4B50-96CA-7EE514B4CE5C}" type="presOf" srcId="{B0AAD593-ED46-48A3-92CA-B2952F9FC951}" destId="{F472E306-6163-44B9-9779-A6422B9350AC}" srcOrd="0" destOrd="0" presId="urn:microsoft.com/office/officeart/2005/8/layout/bProcess4"/>
    <dgm:cxn modelId="{CF27A0B4-FC3B-432D-8B90-5BC6FFB254F2}" type="presOf" srcId="{8A0F88F2-848C-45F5-A629-0B086812A4E7}" destId="{18DFAABB-8AB3-404A-B3AD-5BA534A7CA09}" srcOrd="0" destOrd="0" presId="urn:microsoft.com/office/officeart/2005/8/layout/bProcess4"/>
    <dgm:cxn modelId="{3C196EC6-34D3-4B06-B658-66B7F841C437}" type="presOf" srcId="{4507EC5A-B3C5-48C1-BC65-8BD83CC358F5}" destId="{C87A8EBD-2A02-4BE9-9247-1456A3B5FE96}" srcOrd="0" destOrd="0" presId="urn:microsoft.com/office/officeart/2005/8/layout/bProcess4"/>
    <dgm:cxn modelId="{2433E2D2-92A9-4525-B2FA-4B47BE2AA8FC}" type="presOf" srcId="{4283D283-9BD4-4ACB-9FBD-3F25BC3854FA}" destId="{728F4487-F396-4D83-B91B-0C4553BD33A0}" srcOrd="0" destOrd="0" presId="urn:microsoft.com/office/officeart/2005/8/layout/bProcess4"/>
    <dgm:cxn modelId="{B4CB76DA-7701-40D0-B687-C45FB2153184}" type="presOf" srcId="{01C69194-D07E-43E5-A104-AD69835A5E5B}" destId="{81472049-2AB5-48F8-BA23-C02D1F1C65AC}" srcOrd="0" destOrd="0" presId="urn:microsoft.com/office/officeart/2005/8/layout/bProcess4"/>
    <dgm:cxn modelId="{27120DFE-C65E-468C-A6DE-0855FC1BF0ED}" srcId="{8A0F88F2-848C-45F5-A629-0B086812A4E7}" destId="{01C69194-D07E-43E5-A104-AD69835A5E5B}" srcOrd="1" destOrd="0" parTransId="{36F49815-43EB-4FE1-B121-AEAF7280C32E}" sibTransId="{C8D81CE9-0F70-4BC5-8DC0-F444E07C9A93}"/>
    <dgm:cxn modelId="{9D2A5FFF-2DC3-4217-85B7-4AAC10D7FF7B}" type="presOf" srcId="{B631DAC0-210B-484A-94B1-FB777C1D0A16}" destId="{427C7D77-2A4D-4726-927A-DDC2BDF62B9C}" srcOrd="0" destOrd="0" presId="urn:microsoft.com/office/officeart/2005/8/layout/bProcess4"/>
    <dgm:cxn modelId="{CC67E03C-43E5-43C3-8762-2DFA3D282F14}" type="presParOf" srcId="{18DFAABB-8AB3-404A-B3AD-5BA534A7CA09}" destId="{EE79BCFF-EC5A-419E-A9D2-61EC4DA329BE}" srcOrd="0" destOrd="0" presId="urn:microsoft.com/office/officeart/2005/8/layout/bProcess4"/>
    <dgm:cxn modelId="{C482C835-1367-46D2-971B-D1F2AE3B3855}" type="presParOf" srcId="{EE79BCFF-EC5A-419E-A9D2-61EC4DA329BE}" destId="{E01099A5-446A-46AA-BFD2-9ACBA87F3CC9}" srcOrd="0" destOrd="0" presId="urn:microsoft.com/office/officeart/2005/8/layout/bProcess4"/>
    <dgm:cxn modelId="{95427F1A-B0F0-461E-976B-8C56A7204BCC}" type="presParOf" srcId="{EE79BCFF-EC5A-419E-A9D2-61EC4DA329BE}" destId="{9EE295F2-7C79-4559-ABB2-B1F4423D3B26}" srcOrd="1" destOrd="0" presId="urn:microsoft.com/office/officeart/2005/8/layout/bProcess4"/>
    <dgm:cxn modelId="{8C7B3E0B-20F4-4718-A351-C1CCF08F53DF}" type="presParOf" srcId="{18DFAABB-8AB3-404A-B3AD-5BA534A7CA09}" destId="{C87A8EBD-2A02-4BE9-9247-1456A3B5FE96}" srcOrd="1" destOrd="0" presId="urn:microsoft.com/office/officeart/2005/8/layout/bProcess4"/>
    <dgm:cxn modelId="{9DCA1569-0517-41FF-B0D9-0B9986DBA553}" type="presParOf" srcId="{18DFAABB-8AB3-404A-B3AD-5BA534A7CA09}" destId="{0E0B6370-F2B1-4825-B612-BE2A901D8234}" srcOrd="2" destOrd="0" presId="urn:microsoft.com/office/officeart/2005/8/layout/bProcess4"/>
    <dgm:cxn modelId="{7B8D9192-3320-453D-811D-0910F9EC19FC}" type="presParOf" srcId="{0E0B6370-F2B1-4825-B612-BE2A901D8234}" destId="{611697B8-9951-4BC8-9B5C-2FF1B1447E9F}" srcOrd="0" destOrd="0" presId="urn:microsoft.com/office/officeart/2005/8/layout/bProcess4"/>
    <dgm:cxn modelId="{38AB6E2C-AD50-474A-B3BB-7C22CA5A9875}" type="presParOf" srcId="{0E0B6370-F2B1-4825-B612-BE2A901D8234}" destId="{81472049-2AB5-48F8-BA23-C02D1F1C65AC}" srcOrd="1" destOrd="0" presId="urn:microsoft.com/office/officeart/2005/8/layout/bProcess4"/>
    <dgm:cxn modelId="{FD7DA9F7-A14A-4BBE-B7A6-786B8434845A}" type="presParOf" srcId="{18DFAABB-8AB3-404A-B3AD-5BA534A7CA09}" destId="{CA81E119-35F3-4F62-AE51-B5EF3949A615}" srcOrd="3" destOrd="0" presId="urn:microsoft.com/office/officeart/2005/8/layout/bProcess4"/>
    <dgm:cxn modelId="{77EE70DF-BF5D-4FEF-AA24-717E0A519454}" type="presParOf" srcId="{18DFAABB-8AB3-404A-B3AD-5BA534A7CA09}" destId="{9EFBAF51-E2F2-498E-AE5A-7B5ED1BCD611}" srcOrd="4" destOrd="0" presId="urn:microsoft.com/office/officeart/2005/8/layout/bProcess4"/>
    <dgm:cxn modelId="{39981F77-3A52-42EE-A201-B473BBA0592D}" type="presParOf" srcId="{9EFBAF51-E2F2-498E-AE5A-7B5ED1BCD611}" destId="{A1BBB78F-D631-441C-B29F-79FBCEBBAD11}" srcOrd="0" destOrd="0" presId="urn:microsoft.com/office/officeart/2005/8/layout/bProcess4"/>
    <dgm:cxn modelId="{4FE4E4C2-6866-4EF1-ADAA-FABC0A918465}" type="presParOf" srcId="{9EFBAF51-E2F2-498E-AE5A-7B5ED1BCD611}" destId="{CA204814-1EE9-4EEA-9474-67CFAF599506}" srcOrd="1" destOrd="0" presId="urn:microsoft.com/office/officeart/2005/8/layout/bProcess4"/>
    <dgm:cxn modelId="{63C00844-61E0-4DB3-814E-DEDCF9411756}" type="presParOf" srcId="{18DFAABB-8AB3-404A-B3AD-5BA534A7CA09}" destId="{341B5EB3-EC7D-4E9A-B84B-70D20574E635}" srcOrd="5" destOrd="0" presId="urn:microsoft.com/office/officeart/2005/8/layout/bProcess4"/>
    <dgm:cxn modelId="{D44A064C-3334-4F09-847A-C9AAC4AD0343}" type="presParOf" srcId="{18DFAABB-8AB3-404A-B3AD-5BA534A7CA09}" destId="{2A7CBB24-3BB6-4A86-B20A-E6D136F315AA}" srcOrd="6" destOrd="0" presId="urn:microsoft.com/office/officeart/2005/8/layout/bProcess4"/>
    <dgm:cxn modelId="{96007B40-0DC2-43DE-9380-14F3F54FAAB0}" type="presParOf" srcId="{2A7CBB24-3BB6-4A86-B20A-E6D136F315AA}" destId="{EFB89FE1-8A17-42BC-8E83-4284ABFE36E4}" srcOrd="0" destOrd="0" presId="urn:microsoft.com/office/officeart/2005/8/layout/bProcess4"/>
    <dgm:cxn modelId="{610C3EC3-5D76-4ACF-8D05-90CB614FCB84}" type="presParOf" srcId="{2A7CBB24-3BB6-4A86-B20A-E6D136F315AA}" destId="{728F4487-F396-4D83-B91B-0C4553BD33A0}" srcOrd="1" destOrd="0" presId="urn:microsoft.com/office/officeart/2005/8/layout/bProcess4"/>
    <dgm:cxn modelId="{775DC5DA-DC10-4041-8F3C-29C58CD56362}" type="presParOf" srcId="{18DFAABB-8AB3-404A-B3AD-5BA534A7CA09}" destId="{9F8345AB-746E-40C5-B686-1CC64244FC1D}" srcOrd="7" destOrd="0" presId="urn:microsoft.com/office/officeart/2005/8/layout/bProcess4"/>
    <dgm:cxn modelId="{DC231442-E6E9-4429-9ED9-7AC0CE341883}" type="presParOf" srcId="{18DFAABB-8AB3-404A-B3AD-5BA534A7CA09}" destId="{66C9C342-A8B0-47D5-B806-D7F62718BF98}" srcOrd="8" destOrd="0" presId="urn:microsoft.com/office/officeart/2005/8/layout/bProcess4"/>
    <dgm:cxn modelId="{CBB912EF-0489-4081-8519-D8B11234384B}" type="presParOf" srcId="{66C9C342-A8B0-47D5-B806-D7F62718BF98}" destId="{FC89F43A-E400-49E8-8216-A3E79A8E462F}" srcOrd="0" destOrd="0" presId="urn:microsoft.com/office/officeart/2005/8/layout/bProcess4"/>
    <dgm:cxn modelId="{86ED16AD-A56F-4F27-870E-84CC42DD05AA}" type="presParOf" srcId="{66C9C342-A8B0-47D5-B806-D7F62718BF98}" destId="{01B445E3-AD50-4F64-A16A-F9A314A212E0}" srcOrd="1" destOrd="0" presId="urn:microsoft.com/office/officeart/2005/8/layout/bProcess4"/>
    <dgm:cxn modelId="{B7815197-09EF-4D27-A986-EE7991409C05}" type="presParOf" srcId="{18DFAABB-8AB3-404A-B3AD-5BA534A7CA09}" destId="{04337D51-41C3-403A-A6D9-4B2EC5D33C68}" srcOrd="9" destOrd="0" presId="urn:microsoft.com/office/officeart/2005/8/layout/bProcess4"/>
    <dgm:cxn modelId="{B6CED3A7-9890-4890-8DCC-49DF5595B585}" type="presParOf" srcId="{18DFAABB-8AB3-404A-B3AD-5BA534A7CA09}" destId="{7446A381-816B-41AA-A928-DE1BB2661B93}" srcOrd="10" destOrd="0" presId="urn:microsoft.com/office/officeart/2005/8/layout/bProcess4"/>
    <dgm:cxn modelId="{08581D85-07B2-45E1-A8B4-55487AF67683}" type="presParOf" srcId="{7446A381-816B-41AA-A928-DE1BB2661B93}" destId="{A0BAA952-B1A7-4700-AED5-0505BFBBFF7C}" srcOrd="0" destOrd="0" presId="urn:microsoft.com/office/officeart/2005/8/layout/bProcess4"/>
    <dgm:cxn modelId="{5D76D4E5-C3FD-49EB-B582-CB038DCEC0B2}" type="presParOf" srcId="{7446A381-816B-41AA-A928-DE1BB2661B93}" destId="{F472E306-6163-44B9-9779-A6422B9350AC}" srcOrd="1" destOrd="0" presId="urn:microsoft.com/office/officeart/2005/8/layout/bProcess4"/>
    <dgm:cxn modelId="{04AC31A7-1E91-4924-8940-13EA9357883F}" type="presParOf" srcId="{18DFAABB-8AB3-404A-B3AD-5BA534A7CA09}" destId="{4D814585-D842-46DC-A467-E6B98C3F2427}" srcOrd="11" destOrd="0" presId="urn:microsoft.com/office/officeart/2005/8/layout/bProcess4"/>
    <dgm:cxn modelId="{480CB669-734D-4B78-A367-CCA0D75EE7EF}" type="presParOf" srcId="{18DFAABB-8AB3-404A-B3AD-5BA534A7CA09}" destId="{B7D2E6AB-CE44-4DC0-A198-3C19CE31755F}" srcOrd="12" destOrd="0" presId="urn:microsoft.com/office/officeart/2005/8/layout/bProcess4"/>
    <dgm:cxn modelId="{3251B7BC-06B7-42A7-B541-8CEB1912892A}" type="presParOf" srcId="{B7D2E6AB-CE44-4DC0-A198-3C19CE31755F}" destId="{C1C300CF-A4D8-494F-B58E-81D44175930D}" srcOrd="0" destOrd="0" presId="urn:microsoft.com/office/officeart/2005/8/layout/bProcess4"/>
    <dgm:cxn modelId="{2E13164A-1F4F-40E0-B81E-B382D9F3FF1E}" type="presParOf" srcId="{B7D2E6AB-CE44-4DC0-A198-3C19CE31755F}" destId="{1F933C97-9FC3-4E5E-9256-3FE54E911FCA}" srcOrd="1" destOrd="0" presId="urn:microsoft.com/office/officeart/2005/8/layout/bProcess4"/>
    <dgm:cxn modelId="{581AB432-F315-4438-BA9B-70EA033C9D6B}" type="presParOf" srcId="{18DFAABB-8AB3-404A-B3AD-5BA534A7CA09}" destId="{427C7D77-2A4D-4726-927A-DDC2BDF62B9C}" srcOrd="13" destOrd="0" presId="urn:microsoft.com/office/officeart/2005/8/layout/bProcess4"/>
    <dgm:cxn modelId="{50CD0BF5-BE35-462A-BB6B-ACC4636F04D1}" type="presParOf" srcId="{18DFAABB-8AB3-404A-B3AD-5BA534A7CA09}" destId="{CD066BB7-3D09-469D-BF9D-B2C8310C525A}" srcOrd="14" destOrd="0" presId="urn:microsoft.com/office/officeart/2005/8/layout/bProcess4"/>
    <dgm:cxn modelId="{AEFE4754-2D0D-4EB7-BFB2-7D4602D2787A}" type="presParOf" srcId="{CD066BB7-3D09-469D-BF9D-B2C8310C525A}" destId="{C05ADAB7-6BF3-45ED-9FB0-7EE0346C32EC}" srcOrd="0" destOrd="0" presId="urn:microsoft.com/office/officeart/2005/8/layout/bProcess4"/>
    <dgm:cxn modelId="{2D427A57-ACAA-44F5-85C8-72B573815F4C}" type="presParOf" srcId="{CD066BB7-3D09-469D-BF9D-B2C8310C525A}" destId="{D707E5A0-9379-4E9D-9774-1005616359A3}" srcOrd="1" destOrd="0" presId="urn:microsoft.com/office/officeart/2005/8/layout/b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A8EBD-2A02-4BE9-9247-1456A3B5FE96}">
      <dsp:nvSpPr>
        <dsp:cNvPr id="0" name=""/>
        <dsp:cNvSpPr/>
      </dsp:nvSpPr>
      <dsp:spPr>
        <a:xfrm rot="5400000">
          <a:off x="-225378" y="1514812"/>
          <a:ext cx="1008921" cy="1222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E295F2-7C79-4559-ABB2-B1F4423D3B26}">
      <dsp:nvSpPr>
        <dsp:cNvPr id="0" name=""/>
        <dsp:cNvSpPr/>
      </dsp:nvSpPr>
      <dsp:spPr>
        <a:xfrm>
          <a:off x="2502" y="864692"/>
          <a:ext cx="1358330" cy="814998"/>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C" sz="1100" kern="1200" dirty="0"/>
            <a:t>Recopilación de información</a:t>
          </a:r>
        </a:p>
      </dsp:txBody>
      <dsp:txXfrm>
        <a:off x="26372" y="888562"/>
        <a:ext cx="1310590" cy="767258"/>
      </dsp:txXfrm>
    </dsp:sp>
    <dsp:sp modelId="{CA81E119-35F3-4F62-AE51-B5EF3949A615}">
      <dsp:nvSpPr>
        <dsp:cNvPr id="0" name=""/>
        <dsp:cNvSpPr/>
      </dsp:nvSpPr>
      <dsp:spPr>
        <a:xfrm rot="5400000">
          <a:off x="-225378" y="2533560"/>
          <a:ext cx="1008921" cy="1222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472049-2AB5-48F8-BA23-C02D1F1C65AC}">
      <dsp:nvSpPr>
        <dsp:cNvPr id="0" name=""/>
        <dsp:cNvSpPr/>
      </dsp:nvSpPr>
      <dsp:spPr>
        <a:xfrm>
          <a:off x="2502" y="1883440"/>
          <a:ext cx="1358330" cy="814998"/>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C" sz="1100" kern="1200" dirty="0"/>
            <a:t>Evaluar las distintas alternativas</a:t>
          </a:r>
        </a:p>
      </dsp:txBody>
      <dsp:txXfrm>
        <a:off x="26372" y="1907310"/>
        <a:ext cx="1310590" cy="767258"/>
      </dsp:txXfrm>
    </dsp:sp>
    <dsp:sp modelId="{341B5EB3-EC7D-4E9A-B84B-70D20574E635}">
      <dsp:nvSpPr>
        <dsp:cNvPr id="0" name=""/>
        <dsp:cNvSpPr/>
      </dsp:nvSpPr>
      <dsp:spPr>
        <a:xfrm>
          <a:off x="283995" y="3042934"/>
          <a:ext cx="1796753" cy="1222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204814-1EE9-4EEA-9474-67CFAF599506}">
      <dsp:nvSpPr>
        <dsp:cNvPr id="0" name=""/>
        <dsp:cNvSpPr/>
      </dsp:nvSpPr>
      <dsp:spPr>
        <a:xfrm>
          <a:off x="2502" y="2902188"/>
          <a:ext cx="1358330" cy="814998"/>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C" sz="1100" kern="1200" dirty="0"/>
            <a:t>Investigar y configurar GNPy</a:t>
          </a:r>
        </a:p>
      </dsp:txBody>
      <dsp:txXfrm>
        <a:off x="26372" y="2926058"/>
        <a:ext cx="1310590" cy="767258"/>
      </dsp:txXfrm>
    </dsp:sp>
    <dsp:sp modelId="{9F8345AB-746E-40C5-B686-1CC64244FC1D}">
      <dsp:nvSpPr>
        <dsp:cNvPr id="0" name=""/>
        <dsp:cNvSpPr/>
      </dsp:nvSpPr>
      <dsp:spPr>
        <a:xfrm rot="16200000">
          <a:off x="1581200" y="2533560"/>
          <a:ext cx="1008921" cy="1222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8F4487-F396-4D83-B91B-0C4553BD33A0}">
      <dsp:nvSpPr>
        <dsp:cNvPr id="0" name=""/>
        <dsp:cNvSpPr/>
      </dsp:nvSpPr>
      <dsp:spPr>
        <a:xfrm>
          <a:off x="1809082" y="2902188"/>
          <a:ext cx="1358330" cy="814998"/>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C" sz="1100" kern="1200" dirty="0"/>
            <a:t>Realizar pruebas con escenarios típicos en redes ópticas</a:t>
          </a:r>
        </a:p>
      </dsp:txBody>
      <dsp:txXfrm>
        <a:off x="1832952" y="2926058"/>
        <a:ext cx="1310590" cy="767258"/>
      </dsp:txXfrm>
    </dsp:sp>
    <dsp:sp modelId="{04337D51-41C3-403A-A6D9-4B2EC5D33C68}">
      <dsp:nvSpPr>
        <dsp:cNvPr id="0" name=""/>
        <dsp:cNvSpPr/>
      </dsp:nvSpPr>
      <dsp:spPr>
        <a:xfrm rot="16200000">
          <a:off x="1581200" y="1514812"/>
          <a:ext cx="1008921" cy="1222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1B445E3-AD50-4F64-A16A-F9A314A212E0}">
      <dsp:nvSpPr>
        <dsp:cNvPr id="0" name=""/>
        <dsp:cNvSpPr/>
      </dsp:nvSpPr>
      <dsp:spPr>
        <a:xfrm>
          <a:off x="1809082" y="1883440"/>
          <a:ext cx="1358330" cy="814998"/>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dirty="0"/>
            <a:t>Implementar funciones específicas como medición de parámetros ópticos, asignación de canales, cálculo de margen óptico, etc.</a:t>
          </a:r>
        </a:p>
      </dsp:txBody>
      <dsp:txXfrm>
        <a:off x="1832952" y="1907310"/>
        <a:ext cx="1310590" cy="767258"/>
      </dsp:txXfrm>
    </dsp:sp>
    <dsp:sp modelId="{4D814585-D842-46DC-A467-E6B98C3F2427}">
      <dsp:nvSpPr>
        <dsp:cNvPr id="0" name=""/>
        <dsp:cNvSpPr/>
      </dsp:nvSpPr>
      <dsp:spPr>
        <a:xfrm>
          <a:off x="2090574" y="1005438"/>
          <a:ext cx="1796753" cy="1222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72E306-6163-44B9-9779-A6422B9350AC}">
      <dsp:nvSpPr>
        <dsp:cNvPr id="0" name=""/>
        <dsp:cNvSpPr/>
      </dsp:nvSpPr>
      <dsp:spPr>
        <a:xfrm>
          <a:off x="1809082" y="864692"/>
          <a:ext cx="1358330" cy="814998"/>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C" sz="1200" kern="1200" dirty="0"/>
            <a:t>Diseño base del simulador utilizando GNPy</a:t>
          </a:r>
        </a:p>
      </dsp:txBody>
      <dsp:txXfrm>
        <a:off x="1832952" y="888562"/>
        <a:ext cx="1310590" cy="767258"/>
      </dsp:txXfrm>
    </dsp:sp>
    <dsp:sp modelId="{427C7D77-2A4D-4726-927A-DDC2BDF62B9C}">
      <dsp:nvSpPr>
        <dsp:cNvPr id="0" name=""/>
        <dsp:cNvSpPr/>
      </dsp:nvSpPr>
      <dsp:spPr>
        <a:xfrm rot="5400000">
          <a:off x="3387780" y="1514812"/>
          <a:ext cx="1008921" cy="12224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F933C97-9FC3-4E5E-9256-3FE54E911FCA}">
      <dsp:nvSpPr>
        <dsp:cNvPr id="0" name=""/>
        <dsp:cNvSpPr/>
      </dsp:nvSpPr>
      <dsp:spPr>
        <a:xfrm>
          <a:off x="3615661" y="864692"/>
          <a:ext cx="1358330" cy="814998"/>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C" sz="1100" kern="1200" dirty="0"/>
            <a:t>Desarrollar guías prácticas para el laboratorio de Telecomunicaciones</a:t>
          </a:r>
        </a:p>
      </dsp:txBody>
      <dsp:txXfrm>
        <a:off x="3639531" y="888562"/>
        <a:ext cx="1310590" cy="767258"/>
      </dsp:txXfrm>
    </dsp:sp>
    <dsp:sp modelId="{D707E5A0-9379-4E9D-9774-1005616359A3}">
      <dsp:nvSpPr>
        <dsp:cNvPr id="0" name=""/>
        <dsp:cNvSpPr/>
      </dsp:nvSpPr>
      <dsp:spPr>
        <a:xfrm>
          <a:off x="3615661" y="1883440"/>
          <a:ext cx="1358330" cy="814998"/>
        </a:xfrm>
        <a:prstGeom prst="roundRect">
          <a:avLst>
            <a:gd name="adj" fmla="val 10000"/>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C" sz="1200" kern="1200" dirty="0"/>
            <a:t>Establecer posibles mejoras del simulador y trabajos futuros.</a:t>
          </a:r>
        </a:p>
      </dsp:txBody>
      <dsp:txXfrm>
        <a:off x="3639531" y="1907310"/>
        <a:ext cx="1310590" cy="76725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24FCB71-CA2C-4F3E-9D7F-D397FC862B68}" type="datetimeFigureOut">
              <a:rPr lang="es-EC" smtClean="0"/>
              <a:t>27/1/2025</a:t>
            </a:fld>
            <a:endParaRPr lang="es-EC"/>
          </a:p>
        </p:txBody>
      </p:sp>
      <p:sp>
        <p:nvSpPr>
          <p:cNvPr id="5" name="Footer Placeholder 4"/>
          <p:cNvSpPr>
            <a:spLocks noGrp="1"/>
          </p:cNvSpPr>
          <p:nvPr>
            <p:ph type="ftr" sz="quarter" idx="11"/>
          </p:nvPr>
        </p:nvSpPr>
        <p:spPr>
          <a:xfrm>
            <a:off x="2692397" y="5037663"/>
            <a:ext cx="5214635" cy="279400"/>
          </a:xfrm>
        </p:spPr>
        <p:txBody>
          <a:bodyPr/>
          <a:lstStyle/>
          <a:p>
            <a:endParaRPr lang="es-EC"/>
          </a:p>
        </p:txBody>
      </p:sp>
      <p:sp>
        <p:nvSpPr>
          <p:cNvPr id="6" name="Slide Number Placeholder 5"/>
          <p:cNvSpPr>
            <a:spLocks noGrp="1"/>
          </p:cNvSpPr>
          <p:nvPr>
            <p:ph type="sldNum" sz="quarter" idx="12"/>
          </p:nvPr>
        </p:nvSpPr>
        <p:spPr>
          <a:xfrm>
            <a:off x="8956900" y="5037663"/>
            <a:ext cx="551167" cy="279400"/>
          </a:xfrm>
        </p:spPr>
        <p:txBody>
          <a:bodyPr/>
          <a:lstStyle/>
          <a:p>
            <a:fld id="{D6BB4163-8021-4183-A204-AD2B6F2CAA92}" type="slidenum">
              <a:rPr lang="es-EC" smtClean="0"/>
              <a:t>‹Nº›</a:t>
            </a:fld>
            <a:endParaRPr lang="es-EC"/>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121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4FCB71-CA2C-4F3E-9D7F-D397FC862B68}" type="datetimeFigureOut">
              <a:rPr lang="es-EC" smtClean="0"/>
              <a:t>27/1/2025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6BB4163-8021-4183-A204-AD2B6F2CAA92}" type="slidenum">
              <a:rPr lang="es-EC" smtClean="0"/>
              <a:t>‹Nº›</a:t>
            </a:fld>
            <a:endParaRPr lang="es-EC"/>
          </a:p>
        </p:txBody>
      </p:sp>
    </p:spTree>
    <p:extLst>
      <p:ext uri="{BB962C8B-B14F-4D97-AF65-F5344CB8AC3E}">
        <p14:creationId xmlns:p14="http://schemas.microsoft.com/office/powerpoint/2010/main" val="15192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24FCB71-CA2C-4F3E-9D7F-D397FC862B68}" type="datetimeFigureOut">
              <a:rPr lang="es-EC" smtClean="0"/>
              <a:t>27/1/2025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6BB4163-8021-4183-A204-AD2B6F2CAA92}" type="slidenum">
              <a:rPr lang="es-EC" smtClean="0"/>
              <a:t>‹Nº›</a:t>
            </a:fld>
            <a:endParaRPr lang="es-EC"/>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8827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24FCB71-CA2C-4F3E-9D7F-D397FC862B68}" type="datetimeFigureOut">
              <a:rPr lang="es-EC" smtClean="0"/>
              <a:t>27/1/2025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6BB4163-8021-4183-A204-AD2B6F2CAA92}" type="slidenum">
              <a:rPr lang="es-EC" smtClean="0"/>
              <a:t>‹Nº›</a:t>
            </a:fld>
            <a:endParaRPr lang="es-EC"/>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9230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24FCB71-CA2C-4F3E-9D7F-D397FC862B68}" type="datetimeFigureOut">
              <a:rPr lang="es-EC" smtClean="0"/>
              <a:t>27/1/2025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6BB4163-8021-4183-A204-AD2B6F2CAA92}" type="slidenum">
              <a:rPr lang="es-EC" smtClean="0"/>
              <a:t>‹Nº›</a:t>
            </a:fld>
            <a:endParaRPr lang="es-EC"/>
          </a:p>
        </p:txBody>
      </p:sp>
    </p:spTree>
    <p:extLst>
      <p:ext uri="{BB962C8B-B14F-4D97-AF65-F5344CB8AC3E}">
        <p14:creationId xmlns:p14="http://schemas.microsoft.com/office/powerpoint/2010/main" val="1655519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24FCB71-CA2C-4F3E-9D7F-D397FC862B68}" type="datetimeFigureOut">
              <a:rPr lang="es-EC" smtClean="0"/>
              <a:t>27/1/2025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6BB4163-8021-4183-A204-AD2B6F2CAA92}" type="slidenum">
              <a:rPr lang="es-EC" smtClean="0"/>
              <a:t>‹Nº›</a:t>
            </a:fld>
            <a:endParaRPr lang="es-EC"/>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3624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24FCB71-CA2C-4F3E-9D7F-D397FC862B68}" type="datetimeFigureOut">
              <a:rPr lang="es-EC" smtClean="0"/>
              <a:t>27/1/2025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6BB4163-8021-4183-A204-AD2B6F2CAA92}" type="slidenum">
              <a:rPr lang="es-EC" smtClean="0"/>
              <a:t>‹Nº›</a:t>
            </a:fld>
            <a:endParaRPr lang="es-EC"/>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5515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4FCB71-CA2C-4F3E-9D7F-D397FC862B68}" type="datetimeFigureOut">
              <a:rPr lang="es-EC" smtClean="0"/>
              <a:t>27/1/2025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6BB4163-8021-4183-A204-AD2B6F2CAA92}" type="slidenum">
              <a:rPr lang="es-EC" smtClean="0"/>
              <a:t>‹Nº›</a:t>
            </a:fld>
            <a:endParaRPr lang="es-EC"/>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0728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4FCB71-CA2C-4F3E-9D7F-D397FC862B68}" type="datetimeFigureOut">
              <a:rPr lang="es-EC" smtClean="0"/>
              <a:t>27/1/2025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6BB4163-8021-4183-A204-AD2B6F2CAA92}" type="slidenum">
              <a:rPr lang="es-EC" smtClean="0"/>
              <a:t>‹Nº›</a:t>
            </a:fld>
            <a:endParaRPr lang="es-EC"/>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5351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4FCB71-CA2C-4F3E-9D7F-D397FC862B68}" type="datetimeFigureOut">
              <a:rPr lang="es-EC" smtClean="0"/>
              <a:t>27/1/2025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6BB4163-8021-4183-A204-AD2B6F2CAA92}" type="slidenum">
              <a:rPr lang="es-EC" smtClean="0"/>
              <a:t>‹Nº›</a:t>
            </a:fld>
            <a:endParaRPr lang="es-EC"/>
          </a:p>
        </p:txBody>
      </p:sp>
    </p:spTree>
    <p:extLst>
      <p:ext uri="{BB962C8B-B14F-4D97-AF65-F5344CB8AC3E}">
        <p14:creationId xmlns:p14="http://schemas.microsoft.com/office/powerpoint/2010/main" val="12242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24FCB71-CA2C-4F3E-9D7F-D397FC862B68}" type="datetimeFigureOut">
              <a:rPr lang="es-EC" smtClean="0"/>
              <a:t>27/1/2025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6BB4163-8021-4183-A204-AD2B6F2CAA92}" type="slidenum">
              <a:rPr lang="es-EC" smtClean="0"/>
              <a:t>‹Nº›</a:t>
            </a:fld>
            <a:endParaRPr lang="es-EC"/>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021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24FCB71-CA2C-4F3E-9D7F-D397FC862B68}" type="datetimeFigureOut">
              <a:rPr lang="es-EC" smtClean="0"/>
              <a:t>27/1/2025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6BB4163-8021-4183-A204-AD2B6F2CAA92}" type="slidenum">
              <a:rPr lang="es-EC" smtClean="0"/>
              <a:t>‹Nº›</a:t>
            </a:fld>
            <a:endParaRPr lang="es-EC"/>
          </a:p>
        </p:txBody>
      </p:sp>
    </p:spTree>
    <p:extLst>
      <p:ext uri="{BB962C8B-B14F-4D97-AF65-F5344CB8AC3E}">
        <p14:creationId xmlns:p14="http://schemas.microsoft.com/office/powerpoint/2010/main" val="271303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24FCB71-CA2C-4F3E-9D7F-D397FC862B68}" type="datetimeFigureOut">
              <a:rPr lang="es-EC" smtClean="0"/>
              <a:t>27/1/2025</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D6BB4163-8021-4183-A204-AD2B6F2CAA92}" type="slidenum">
              <a:rPr lang="es-EC" smtClean="0"/>
              <a:t>‹Nº›</a:t>
            </a:fld>
            <a:endParaRPr lang="es-EC"/>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9478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24FCB71-CA2C-4F3E-9D7F-D397FC862B68}" type="datetimeFigureOut">
              <a:rPr lang="es-EC" smtClean="0"/>
              <a:t>27/1/2025</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D6BB4163-8021-4183-A204-AD2B6F2CAA92}" type="slidenum">
              <a:rPr lang="es-EC" smtClean="0"/>
              <a:t>‹Nº›</a:t>
            </a:fld>
            <a:endParaRPr lang="es-EC"/>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8154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4FCB71-CA2C-4F3E-9D7F-D397FC862B68}" type="datetimeFigureOut">
              <a:rPr lang="es-EC" smtClean="0"/>
              <a:t>27/1/2025</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D6BB4163-8021-4183-A204-AD2B6F2CAA92}" type="slidenum">
              <a:rPr lang="es-EC" smtClean="0"/>
              <a:t>‹Nº›</a:t>
            </a:fld>
            <a:endParaRPr lang="es-EC"/>
          </a:p>
        </p:txBody>
      </p:sp>
    </p:spTree>
    <p:extLst>
      <p:ext uri="{BB962C8B-B14F-4D97-AF65-F5344CB8AC3E}">
        <p14:creationId xmlns:p14="http://schemas.microsoft.com/office/powerpoint/2010/main" val="1632477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4FCB71-CA2C-4F3E-9D7F-D397FC862B68}" type="datetimeFigureOut">
              <a:rPr lang="es-EC" smtClean="0"/>
              <a:t>27/1/2025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6BB4163-8021-4183-A204-AD2B6F2CAA92}" type="slidenum">
              <a:rPr lang="es-EC" smtClean="0"/>
              <a:t>‹Nº›</a:t>
            </a:fld>
            <a:endParaRPr lang="es-EC"/>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0985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4FCB71-CA2C-4F3E-9D7F-D397FC862B68}" type="datetimeFigureOut">
              <a:rPr lang="es-EC" smtClean="0"/>
              <a:t>27/1/2025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6BB4163-8021-4183-A204-AD2B6F2CAA92}" type="slidenum">
              <a:rPr lang="es-EC" smtClean="0"/>
              <a:t>‹Nº›</a:t>
            </a:fld>
            <a:endParaRPr lang="es-EC"/>
          </a:p>
        </p:txBody>
      </p:sp>
    </p:spTree>
    <p:extLst>
      <p:ext uri="{BB962C8B-B14F-4D97-AF65-F5344CB8AC3E}">
        <p14:creationId xmlns:p14="http://schemas.microsoft.com/office/powerpoint/2010/main" val="3751293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4FCB71-CA2C-4F3E-9D7F-D397FC862B68}" type="datetimeFigureOut">
              <a:rPr lang="es-EC" smtClean="0"/>
              <a:t>27/1/2025</a:t>
            </a:fld>
            <a:endParaRPr lang="es-EC"/>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C"/>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BB4163-8021-4183-A204-AD2B6F2CAA92}" type="slidenum">
              <a:rPr lang="es-EC" smtClean="0"/>
              <a:t>‹Nº›</a:t>
            </a:fld>
            <a:endParaRPr lang="es-EC"/>
          </a:p>
        </p:txBody>
      </p:sp>
    </p:spTree>
    <p:extLst>
      <p:ext uri="{BB962C8B-B14F-4D97-AF65-F5344CB8AC3E}">
        <p14:creationId xmlns:p14="http://schemas.microsoft.com/office/powerpoint/2010/main" val="4065374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Telecominfraproject/gnpy."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gnpy.readthedocs.io/en/mast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s-EC"/>
          </a:p>
        </p:txBody>
      </p:sp>
      <p:grpSp>
        <p:nvGrpSpPr>
          <p:cNvPr id="14" name="Group 13">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ítulo 1">
            <a:extLst>
              <a:ext uri="{FF2B5EF4-FFF2-40B4-BE49-F238E27FC236}">
                <a16:creationId xmlns:a16="http://schemas.microsoft.com/office/drawing/2014/main" id="{548B9CDD-F921-2800-C36E-58DDE108D166}"/>
              </a:ext>
            </a:extLst>
          </p:cNvPr>
          <p:cNvSpPr>
            <a:spLocks noGrp="1"/>
          </p:cNvSpPr>
          <p:nvPr>
            <p:ph type="ctrTitle"/>
          </p:nvPr>
        </p:nvSpPr>
        <p:spPr>
          <a:xfrm>
            <a:off x="2692398" y="1871131"/>
            <a:ext cx="6815669" cy="1515533"/>
          </a:xfrm>
        </p:spPr>
        <p:txBody>
          <a:bodyPr>
            <a:normAutofit fontScale="90000"/>
          </a:bodyPr>
          <a:lstStyle/>
          <a:p>
            <a:r>
              <a:rPr lang="es-EC" dirty="0">
                <a:solidFill>
                  <a:schemeClr val="bg1"/>
                </a:solidFill>
              </a:rPr>
              <a:t>Defensa Anteproyecto capstone</a:t>
            </a:r>
          </a:p>
        </p:txBody>
      </p:sp>
      <p:sp>
        <p:nvSpPr>
          <p:cNvPr id="3" name="Subtítulo 2">
            <a:extLst>
              <a:ext uri="{FF2B5EF4-FFF2-40B4-BE49-F238E27FC236}">
                <a16:creationId xmlns:a16="http://schemas.microsoft.com/office/drawing/2014/main" id="{CB30D2F4-E5DF-2DAC-E6B2-29CF5C84FC16}"/>
              </a:ext>
            </a:extLst>
          </p:cNvPr>
          <p:cNvSpPr>
            <a:spLocks noGrp="1"/>
          </p:cNvSpPr>
          <p:nvPr>
            <p:ph type="subTitle" idx="1"/>
          </p:nvPr>
        </p:nvSpPr>
        <p:spPr>
          <a:xfrm>
            <a:off x="2692398" y="3657597"/>
            <a:ext cx="6815669" cy="1320802"/>
          </a:xfrm>
        </p:spPr>
        <p:txBody>
          <a:bodyPr>
            <a:normAutofit/>
          </a:bodyPr>
          <a:lstStyle/>
          <a:p>
            <a:r>
              <a:rPr lang="es-ES" dirty="0">
                <a:solidFill>
                  <a:schemeClr val="bg1"/>
                </a:solidFill>
              </a:rPr>
              <a:t>Integrante: Carlos Proaño </a:t>
            </a:r>
            <a:endParaRPr lang="es-EC" dirty="0">
              <a:solidFill>
                <a:schemeClr val="bg1"/>
              </a:solidFill>
            </a:endParaRPr>
          </a:p>
        </p:txBody>
      </p:sp>
      <p:cxnSp>
        <p:nvCxnSpPr>
          <p:cNvPr id="20" name="Straight Connector 19">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6980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1CF603-4C80-A310-6AFE-49E2E042FEF3}"/>
              </a:ext>
            </a:extLst>
          </p:cNvPr>
          <p:cNvSpPr>
            <a:spLocks noGrp="1"/>
          </p:cNvSpPr>
          <p:nvPr>
            <p:ph type="title"/>
          </p:nvPr>
        </p:nvSpPr>
        <p:spPr/>
        <p:txBody>
          <a:bodyPr/>
          <a:lstStyle/>
          <a:p>
            <a:r>
              <a:rPr lang="es-ES" dirty="0"/>
              <a:t>Planificación y costos del proyecto</a:t>
            </a:r>
            <a:endParaRPr lang="es-EC" dirty="0"/>
          </a:p>
        </p:txBody>
      </p:sp>
      <p:pic>
        <p:nvPicPr>
          <p:cNvPr id="4" name="Marcador de contenido 3" descr="Imagen que contiene Tabla&#10;&#10;Descripción generada automáticamente">
            <a:extLst>
              <a:ext uri="{FF2B5EF4-FFF2-40B4-BE49-F238E27FC236}">
                <a16:creationId xmlns:a16="http://schemas.microsoft.com/office/drawing/2014/main" id="{A0A739D4-4277-A31D-5633-99D19F63C717}"/>
              </a:ext>
            </a:extLst>
          </p:cNvPr>
          <p:cNvPicPr>
            <a:picLocks noGrp="1" noChangeAspect="1"/>
          </p:cNvPicPr>
          <p:nvPr>
            <p:ph idx="1"/>
          </p:nvPr>
        </p:nvPicPr>
        <p:blipFill>
          <a:blip r:embed="rId2"/>
          <a:srcRect t="22279"/>
          <a:stretch/>
        </p:blipFill>
        <p:spPr>
          <a:xfrm>
            <a:off x="1879502" y="2743200"/>
            <a:ext cx="8649563" cy="3477168"/>
          </a:xfrm>
          <a:prstGeom prst="rect">
            <a:avLst/>
          </a:prstGeom>
        </p:spPr>
      </p:pic>
      <p:sp>
        <p:nvSpPr>
          <p:cNvPr id="5" name="Título 1">
            <a:extLst>
              <a:ext uri="{FF2B5EF4-FFF2-40B4-BE49-F238E27FC236}">
                <a16:creationId xmlns:a16="http://schemas.microsoft.com/office/drawing/2014/main" id="{25E96DBE-531B-A343-11FD-215CC3147E9F}"/>
              </a:ext>
            </a:extLst>
          </p:cNvPr>
          <p:cNvSpPr txBox="1">
            <a:spLocks/>
          </p:cNvSpPr>
          <p:nvPr/>
        </p:nvSpPr>
        <p:spPr>
          <a:xfrm>
            <a:off x="1403685" y="2285999"/>
            <a:ext cx="9601196" cy="51958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ES" sz="1200" dirty="0"/>
              <a:t>Fecha de inicio: 24 de Marzo del 2025                                                                                                                        Fecha de finalización: 13 de julio del 2025</a:t>
            </a:r>
            <a:endParaRPr lang="es-EC" sz="1200" dirty="0"/>
          </a:p>
        </p:txBody>
      </p:sp>
    </p:spTree>
    <p:extLst>
      <p:ext uri="{BB962C8B-B14F-4D97-AF65-F5344CB8AC3E}">
        <p14:creationId xmlns:p14="http://schemas.microsoft.com/office/powerpoint/2010/main" val="416730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10">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12">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EC"/>
            </a:p>
          </p:txBody>
        </p:sp>
        <p:pic>
          <p:nvPicPr>
            <p:cNvPr id="14" name="Picture 13">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ítulo 1">
            <a:extLst>
              <a:ext uri="{FF2B5EF4-FFF2-40B4-BE49-F238E27FC236}">
                <a16:creationId xmlns:a16="http://schemas.microsoft.com/office/drawing/2014/main" id="{F36D3805-9F91-13DD-4BAE-690C793F823F}"/>
              </a:ext>
            </a:extLst>
          </p:cNvPr>
          <p:cNvSpPr>
            <a:spLocks noGrp="1"/>
          </p:cNvSpPr>
          <p:nvPr>
            <p:ph type="title"/>
          </p:nvPr>
        </p:nvSpPr>
        <p:spPr>
          <a:xfrm>
            <a:off x="7535825" y="982132"/>
            <a:ext cx="3360772" cy="1303867"/>
          </a:xfrm>
        </p:spPr>
        <p:txBody>
          <a:bodyPr>
            <a:normAutofit/>
          </a:bodyPr>
          <a:lstStyle/>
          <a:p>
            <a:pPr>
              <a:lnSpc>
                <a:spcPct val="90000"/>
              </a:lnSpc>
            </a:pPr>
            <a:r>
              <a:rPr lang="es-ES" sz="3100">
                <a:solidFill>
                  <a:srgbClr val="262626"/>
                </a:solidFill>
              </a:rPr>
              <a:t>Planificación y costos del proyecto </a:t>
            </a:r>
            <a:endParaRPr lang="es-EC" sz="3100">
              <a:solidFill>
                <a:srgbClr val="262626"/>
              </a:solidFill>
            </a:endParaRPr>
          </a:p>
        </p:txBody>
      </p:sp>
      <p:sp>
        <p:nvSpPr>
          <p:cNvPr id="24" name="Rectangle 16">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18">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Marcador de contenido 2">
            <a:extLst>
              <a:ext uri="{FF2B5EF4-FFF2-40B4-BE49-F238E27FC236}">
                <a16:creationId xmlns:a16="http://schemas.microsoft.com/office/drawing/2014/main" id="{BEB9EE53-1EC8-D979-1449-242BDD5E6C13}"/>
              </a:ext>
            </a:extLst>
          </p:cNvPr>
          <p:cNvSpPr>
            <a:spLocks noGrp="1"/>
          </p:cNvSpPr>
          <p:nvPr>
            <p:ph idx="1"/>
          </p:nvPr>
        </p:nvSpPr>
        <p:spPr>
          <a:xfrm>
            <a:off x="7535824" y="2556932"/>
            <a:ext cx="3360771" cy="3318936"/>
          </a:xfrm>
        </p:spPr>
        <p:txBody>
          <a:bodyPr>
            <a:normAutofit/>
          </a:bodyPr>
          <a:lstStyle/>
          <a:p>
            <a:r>
              <a:rPr lang="es-EC">
                <a:solidFill>
                  <a:srgbClr val="262626"/>
                </a:solidFill>
              </a:rPr>
              <a:t>Análisis del costo de la opción seleccionada: </a:t>
            </a:r>
          </a:p>
          <a:p>
            <a:endParaRPr lang="es-EC">
              <a:solidFill>
                <a:srgbClr val="262626"/>
              </a:solidFill>
            </a:endParaRPr>
          </a:p>
        </p:txBody>
      </p:sp>
      <p:graphicFrame>
        <p:nvGraphicFramePr>
          <p:cNvPr id="4" name="Tabla 3">
            <a:extLst>
              <a:ext uri="{FF2B5EF4-FFF2-40B4-BE49-F238E27FC236}">
                <a16:creationId xmlns:a16="http://schemas.microsoft.com/office/drawing/2014/main" id="{B3BA2B60-AB9D-9B5E-E0F7-BE320C4E4E32}"/>
              </a:ext>
            </a:extLst>
          </p:cNvPr>
          <p:cNvGraphicFramePr>
            <a:graphicFrameLocks noGrp="1"/>
          </p:cNvGraphicFramePr>
          <p:nvPr>
            <p:extLst>
              <p:ext uri="{D42A27DB-BD31-4B8C-83A1-F6EECF244321}">
                <p14:modId xmlns:p14="http://schemas.microsoft.com/office/powerpoint/2010/main" val="2418154497"/>
              </p:ext>
            </p:extLst>
          </p:nvPr>
        </p:nvGraphicFramePr>
        <p:xfrm>
          <a:off x="1683761" y="1410208"/>
          <a:ext cx="4736622" cy="3858783"/>
        </p:xfrm>
        <a:graphic>
          <a:graphicData uri="http://schemas.openxmlformats.org/drawingml/2006/table">
            <a:tbl>
              <a:tblPr firstRow="1" firstCol="1" bandRow="1">
                <a:tableStyleId>{5C22544A-7EE6-4342-B048-85BDC9FD1C3A}</a:tableStyleId>
              </a:tblPr>
              <a:tblGrid>
                <a:gridCol w="1782686">
                  <a:extLst>
                    <a:ext uri="{9D8B030D-6E8A-4147-A177-3AD203B41FA5}">
                      <a16:colId xmlns:a16="http://schemas.microsoft.com/office/drawing/2014/main" val="847049007"/>
                    </a:ext>
                  </a:extLst>
                </a:gridCol>
                <a:gridCol w="2182552">
                  <a:extLst>
                    <a:ext uri="{9D8B030D-6E8A-4147-A177-3AD203B41FA5}">
                      <a16:colId xmlns:a16="http://schemas.microsoft.com/office/drawing/2014/main" val="1989863515"/>
                    </a:ext>
                  </a:extLst>
                </a:gridCol>
                <a:gridCol w="771384">
                  <a:extLst>
                    <a:ext uri="{9D8B030D-6E8A-4147-A177-3AD203B41FA5}">
                      <a16:colId xmlns:a16="http://schemas.microsoft.com/office/drawing/2014/main" val="3876100810"/>
                    </a:ext>
                  </a:extLst>
                </a:gridCol>
              </a:tblGrid>
              <a:tr h="311008">
                <a:tc>
                  <a:txBody>
                    <a:bodyPr/>
                    <a:lstStyle/>
                    <a:p>
                      <a:pPr algn="just">
                        <a:lnSpc>
                          <a:spcPct val="115000"/>
                        </a:lnSpc>
                        <a:spcAft>
                          <a:spcPts val="1000"/>
                        </a:spcAft>
                      </a:pPr>
                      <a:r>
                        <a:rPr lang="es-EC" sz="1600">
                          <a:effectLst/>
                        </a:rPr>
                        <a:t>ítem</a:t>
                      </a:r>
                      <a:endParaRPr lang="es-EC"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91398" marR="91398" marT="0" marB="0"/>
                </a:tc>
                <a:tc>
                  <a:txBody>
                    <a:bodyPr/>
                    <a:lstStyle/>
                    <a:p>
                      <a:pPr algn="just">
                        <a:lnSpc>
                          <a:spcPct val="115000"/>
                        </a:lnSpc>
                        <a:spcAft>
                          <a:spcPts val="1000"/>
                        </a:spcAft>
                      </a:pPr>
                      <a:r>
                        <a:rPr lang="es-EC" sz="1600">
                          <a:effectLst/>
                        </a:rPr>
                        <a:t>Detalle</a:t>
                      </a:r>
                      <a:endParaRPr lang="es-EC"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91398" marR="91398" marT="0" marB="0"/>
                </a:tc>
                <a:tc>
                  <a:txBody>
                    <a:bodyPr/>
                    <a:lstStyle/>
                    <a:p>
                      <a:pPr algn="just">
                        <a:lnSpc>
                          <a:spcPct val="115000"/>
                        </a:lnSpc>
                        <a:spcAft>
                          <a:spcPts val="1000"/>
                        </a:spcAft>
                      </a:pPr>
                      <a:r>
                        <a:rPr lang="es-EC" sz="1600">
                          <a:effectLst/>
                        </a:rPr>
                        <a:t>Total</a:t>
                      </a:r>
                      <a:endParaRPr lang="es-EC"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91398" marR="91398" marT="0" marB="0"/>
                </a:tc>
                <a:extLst>
                  <a:ext uri="{0D108BD9-81ED-4DB2-BD59-A6C34878D82A}">
                    <a16:rowId xmlns:a16="http://schemas.microsoft.com/office/drawing/2014/main" val="1436479037"/>
                  </a:ext>
                </a:extLst>
              </a:tr>
              <a:tr h="591296">
                <a:tc>
                  <a:txBody>
                    <a:bodyPr/>
                    <a:lstStyle/>
                    <a:p>
                      <a:pPr algn="just">
                        <a:lnSpc>
                          <a:spcPct val="115000"/>
                        </a:lnSpc>
                        <a:spcAft>
                          <a:spcPts val="1000"/>
                        </a:spcAft>
                      </a:pPr>
                      <a:r>
                        <a:rPr lang="es-EC" sz="1600">
                          <a:effectLst/>
                        </a:rPr>
                        <a:t>Hardware</a:t>
                      </a:r>
                      <a:endParaRPr lang="es-EC"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91398" marR="91398" marT="0" marB="0"/>
                </a:tc>
                <a:tc>
                  <a:txBody>
                    <a:bodyPr/>
                    <a:lstStyle/>
                    <a:p>
                      <a:pPr algn="just">
                        <a:lnSpc>
                          <a:spcPct val="115000"/>
                        </a:lnSpc>
                        <a:spcAft>
                          <a:spcPts val="1000"/>
                        </a:spcAft>
                      </a:pPr>
                      <a:r>
                        <a:rPr lang="es-EC" sz="1600">
                          <a:effectLst/>
                        </a:rPr>
                        <a:t>Computadora del laboratorio.</a:t>
                      </a:r>
                      <a:endParaRPr lang="es-EC"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91398" marR="91398" marT="0" marB="0"/>
                </a:tc>
                <a:tc>
                  <a:txBody>
                    <a:bodyPr/>
                    <a:lstStyle/>
                    <a:p>
                      <a:pPr algn="just">
                        <a:lnSpc>
                          <a:spcPct val="115000"/>
                        </a:lnSpc>
                        <a:spcAft>
                          <a:spcPts val="1000"/>
                        </a:spcAft>
                      </a:pPr>
                      <a:r>
                        <a:rPr lang="es-EC" sz="1600">
                          <a:effectLst/>
                        </a:rPr>
                        <a:t>$ 0</a:t>
                      </a:r>
                      <a:endParaRPr lang="es-EC"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91398" marR="91398" marT="0" marB="0"/>
                </a:tc>
                <a:extLst>
                  <a:ext uri="{0D108BD9-81ED-4DB2-BD59-A6C34878D82A}">
                    <a16:rowId xmlns:a16="http://schemas.microsoft.com/office/drawing/2014/main" val="3887026701"/>
                  </a:ext>
                </a:extLst>
              </a:tr>
              <a:tr h="591296">
                <a:tc>
                  <a:txBody>
                    <a:bodyPr/>
                    <a:lstStyle/>
                    <a:p>
                      <a:pPr algn="just">
                        <a:lnSpc>
                          <a:spcPct val="115000"/>
                        </a:lnSpc>
                        <a:spcAft>
                          <a:spcPts val="1000"/>
                        </a:spcAft>
                      </a:pPr>
                      <a:r>
                        <a:rPr lang="es-EC" sz="1600" dirty="0">
                          <a:effectLst/>
                        </a:rPr>
                        <a:t>GNPy</a:t>
                      </a:r>
                      <a:endParaRPr lang="es-EC"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1398" marR="91398" marT="0" marB="0"/>
                </a:tc>
                <a:tc>
                  <a:txBody>
                    <a:bodyPr/>
                    <a:lstStyle/>
                    <a:p>
                      <a:pPr algn="just">
                        <a:lnSpc>
                          <a:spcPct val="115000"/>
                        </a:lnSpc>
                        <a:spcAft>
                          <a:spcPts val="1000"/>
                        </a:spcAft>
                      </a:pPr>
                      <a:r>
                        <a:rPr lang="es-EC" sz="1600">
                          <a:effectLst/>
                        </a:rPr>
                        <a:t>Herramienta gratuita de simulación óptica.</a:t>
                      </a:r>
                      <a:endParaRPr lang="es-EC"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91398" marR="91398" marT="0" marB="0"/>
                </a:tc>
                <a:tc>
                  <a:txBody>
                    <a:bodyPr/>
                    <a:lstStyle/>
                    <a:p>
                      <a:pPr algn="just">
                        <a:lnSpc>
                          <a:spcPct val="115000"/>
                        </a:lnSpc>
                        <a:spcAft>
                          <a:spcPts val="1000"/>
                        </a:spcAft>
                      </a:pPr>
                      <a:r>
                        <a:rPr lang="es-EC" sz="1600">
                          <a:effectLst/>
                        </a:rPr>
                        <a:t>$ 0</a:t>
                      </a:r>
                      <a:endParaRPr lang="es-EC"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91398" marR="91398" marT="0" marB="0"/>
                </a:tc>
                <a:extLst>
                  <a:ext uri="{0D108BD9-81ED-4DB2-BD59-A6C34878D82A}">
                    <a16:rowId xmlns:a16="http://schemas.microsoft.com/office/drawing/2014/main" val="1092274097"/>
                  </a:ext>
                </a:extLst>
              </a:tr>
              <a:tr h="871583">
                <a:tc>
                  <a:txBody>
                    <a:bodyPr/>
                    <a:lstStyle/>
                    <a:p>
                      <a:pPr algn="just">
                        <a:lnSpc>
                          <a:spcPct val="115000"/>
                        </a:lnSpc>
                        <a:spcAft>
                          <a:spcPts val="1000"/>
                        </a:spcAft>
                      </a:pPr>
                      <a:r>
                        <a:rPr lang="es-EC" sz="1600">
                          <a:effectLst/>
                        </a:rPr>
                        <a:t>Python</a:t>
                      </a:r>
                      <a:endParaRPr lang="es-EC"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91398" marR="91398" marT="0" marB="0"/>
                </a:tc>
                <a:tc>
                  <a:txBody>
                    <a:bodyPr/>
                    <a:lstStyle/>
                    <a:p>
                      <a:pPr algn="just">
                        <a:lnSpc>
                          <a:spcPct val="115000"/>
                        </a:lnSpc>
                        <a:spcAft>
                          <a:spcPts val="1000"/>
                        </a:spcAft>
                      </a:pPr>
                      <a:r>
                        <a:rPr lang="es-EC" sz="1600">
                          <a:effectLst/>
                        </a:rPr>
                        <a:t>Lenguaje de programación, gratuito.</a:t>
                      </a:r>
                      <a:endParaRPr lang="es-EC"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91398" marR="91398" marT="0" marB="0"/>
                </a:tc>
                <a:tc>
                  <a:txBody>
                    <a:bodyPr/>
                    <a:lstStyle/>
                    <a:p>
                      <a:pPr algn="just">
                        <a:lnSpc>
                          <a:spcPct val="115000"/>
                        </a:lnSpc>
                        <a:spcAft>
                          <a:spcPts val="1000"/>
                        </a:spcAft>
                      </a:pPr>
                      <a:r>
                        <a:rPr lang="es-EC" sz="1600">
                          <a:effectLst/>
                        </a:rPr>
                        <a:t>$ 0</a:t>
                      </a:r>
                      <a:endParaRPr lang="es-EC"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91398" marR="91398" marT="0" marB="0"/>
                </a:tc>
                <a:extLst>
                  <a:ext uri="{0D108BD9-81ED-4DB2-BD59-A6C34878D82A}">
                    <a16:rowId xmlns:a16="http://schemas.microsoft.com/office/drawing/2014/main" val="265426123"/>
                  </a:ext>
                </a:extLst>
              </a:tr>
              <a:tr h="591296">
                <a:tc>
                  <a:txBody>
                    <a:bodyPr/>
                    <a:lstStyle/>
                    <a:p>
                      <a:pPr algn="just">
                        <a:lnSpc>
                          <a:spcPct val="115000"/>
                        </a:lnSpc>
                        <a:spcAft>
                          <a:spcPts val="1000"/>
                        </a:spcAft>
                      </a:pPr>
                      <a:r>
                        <a:rPr lang="es-EC" sz="1600">
                          <a:effectLst/>
                        </a:rPr>
                        <a:t>Bibliotecas Adicionales</a:t>
                      </a:r>
                      <a:endParaRPr lang="es-EC"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91398" marR="91398" marT="0" marB="0"/>
                </a:tc>
                <a:tc>
                  <a:txBody>
                    <a:bodyPr/>
                    <a:lstStyle/>
                    <a:p>
                      <a:pPr algn="just">
                        <a:lnSpc>
                          <a:spcPct val="115000"/>
                        </a:lnSpc>
                        <a:spcAft>
                          <a:spcPts val="1000"/>
                        </a:spcAft>
                      </a:pPr>
                      <a:r>
                        <a:rPr lang="es-EC" sz="1600">
                          <a:effectLst/>
                        </a:rPr>
                        <a:t>Todas de código abierto.</a:t>
                      </a:r>
                      <a:endParaRPr lang="es-EC"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91398" marR="91398" marT="0" marB="0"/>
                </a:tc>
                <a:tc>
                  <a:txBody>
                    <a:bodyPr/>
                    <a:lstStyle/>
                    <a:p>
                      <a:pPr algn="just">
                        <a:lnSpc>
                          <a:spcPct val="115000"/>
                        </a:lnSpc>
                        <a:spcAft>
                          <a:spcPts val="1000"/>
                        </a:spcAft>
                      </a:pPr>
                      <a:r>
                        <a:rPr lang="es-EC" sz="1600">
                          <a:effectLst/>
                        </a:rPr>
                        <a:t>$ 0</a:t>
                      </a:r>
                      <a:endParaRPr lang="es-EC"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91398" marR="91398" marT="0" marB="0"/>
                </a:tc>
                <a:extLst>
                  <a:ext uri="{0D108BD9-81ED-4DB2-BD59-A6C34878D82A}">
                    <a16:rowId xmlns:a16="http://schemas.microsoft.com/office/drawing/2014/main" val="2452082232"/>
                  </a:ext>
                </a:extLst>
              </a:tr>
              <a:tr h="591296">
                <a:tc>
                  <a:txBody>
                    <a:bodyPr/>
                    <a:lstStyle/>
                    <a:p>
                      <a:pPr algn="just">
                        <a:lnSpc>
                          <a:spcPct val="115000"/>
                        </a:lnSpc>
                        <a:spcAft>
                          <a:spcPts val="1000"/>
                        </a:spcAft>
                      </a:pPr>
                      <a:r>
                        <a:rPr lang="es-EC" sz="1600">
                          <a:effectLst/>
                        </a:rPr>
                        <a:t>Documentación </a:t>
                      </a:r>
                      <a:endParaRPr lang="es-EC"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91398" marR="91398" marT="0" marB="0"/>
                </a:tc>
                <a:tc>
                  <a:txBody>
                    <a:bodyPr/>
                    <a:lstStyle/>
                    <a:p>
                      <a:pPr algn="just">
                        <a:lnSpc>
                          <a:spcPct val="115000"/>
                        </a:lnSpc>
                        <a:spcAft>
                          <a:spcPts val="1000"/>
                        </a:spcAft>
                      </a:pPr>
                      <a:r>
                        <a:rPr lang="es-EC" sz="1600">
                          <a:effectLst/>
                        </a:rPr>
                        <a:t>Impresión de documentos</a:t>
                      </a:r>
                      <a:endParaRPr lang="es-EC"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91398" marR="91398" marT="0" marB="0"/>
                </a:tc>
                <a:tc>
                  <a:txBody>
                    <a:bodyPr/>
                    <a:lstStyle/>
                    <a:p>
                      <a:pPr algn="just">
                        <a:lnSpc>
                          <a:spcPct val="115000"/>
                        </a:lnSpc>
                        <a:spcAft>
                          <a:spcPts val="1000"/>
                        </a:spcAft>
                      </a:pPr>
                      <a:r>
                        <a:rPr lang="es-EC" sz="1600">
                          <a:effectLst/>
                        </a:rPr>
                        <a:t>$ 5</a:t>
                      </a:r>
                      <a:endParaRPr lang="es-EC"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91398" marR="91398" marT="0" marB="0"/>
                </a:tc>
                <a:extLst>
                  <a:ext uri="{0D108BD9-81ED-4DB2-BD59-A6C34878D82A}">
                    <a16:rowId xmlns:a16="http://schemas.microsoft.com/office/drawing/2014/main" val="175831161"/>
                  </a:ext>
                </a:extLst>
              </a:tr>
              <a:tr h="311008">
                <a:tc gridSpan="2">
                  <a:txBody>
                    <a:bodyPr/>
                    <a:lstStyle/>
                    <a:p>
                      <a:pPr algn="just">
                        <a:lnSpc>
                          <a:spcPct val="115000"/>
                        </a:lnSpc>
                        <a:spcAft>
                          <a:spcPts val="1000"/>
                        </a:spcAft>
                      </a:pPr>
                      <a:r>
                        <a:rPr lang="es-EC" sz="1600">
                          <a:effectLst/>
                        </a:rPr>
                        <a:t> </a:t>
                      </a:r>
                      <a:endParaRPr lang="es-EC" sz="1500">
                        <a:effectLst/>
                        <a:latin typeface="Calibri" panose="020F0502020204030204" pitchFamily="34" charset="0"/>
                        <a:ea typeface="Times New Roman" panose="02020603050405020304" pitchFamily="18" charset="0"/>
                        <a:cs typeface="Times New Roman" panose="02020603050405020304" pitchFamily="18" charset="0"/>
                      </a:endParaRPr>
                    </a:p>
                  </a:txBody>
                  <a:tcPr marL="91398" marR="91398" marT="0" marB="0"/>
                </a:tc>
                <a:tc hMerge="1">
                  <a:txBody>
                    <a:bodyPr/>
                    <a:lstStyle/>
                    <a:p>
                      <a:endParaRPr lang="es-EC"/>
                    </a:p>
                  </a:txBody>
                  <a:tcPr/>
                </a:tc>
                <a:tc>
                  <a:txBody>
                    <a:bodyPr/>
                    <a:lstStyle/>
                    <a:p>
                      <a:pPr algn="just">
                        <a:lnSpc>
                          <a:spcPct val="115000"/>
                        </a:lnSpc>
                        <a:spcAft>
                          <a:spcPts val="1000"/>
                        </a:spcAft>
                      </a:pPr>
                      <a:r>
                        <a:rPr lang="es-EC" sz="1600" dirty="0">
                          <a:effectLst/>
                        </a:rPr>
                        <a:t>$ 5</a:t>
                      </a:r>
                      <a:endParaRPr lang="es-EC" sz="15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1398" marR="91398" marT="0" marB="0"/>
                </a:tc>
                <a:extLst>
                  <a:ext uri="{0D108BD9-81ED-4DB2-BD59-A6C34878D82A}">
                    <a16:rowId xmlns:a16="http://schemas.microsoft.com/office/drawing/2014/main" val="3475661269"/>
                  </a:ext>
                </a:extLst>
              </a:tr>
            </a:tbl>
          </a:graphicData>
        </a:graphic>
      </p:graphicFrame>
    </p:spTree>
    <p:extLst>
      <p:ext uri="{BB962C8B-B14F-4D97-AF65-F5344CB8AC3E}">
        <p14:creationId xmlns:p14="http://schemas.microsoft.com/office/powerpoint/2010/main" val="4256866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5B474-94D7-1825-7802-C68F0A9B10D5}"/>
              </a:ext>
            </a:extLst>
          </p:cNvPr>
          <p:cNvSpPr>
            <a:spLocks noGrp="1"/>
          </p:cNvSpPr>
          <p:nvPr>
            <p:ph type="title"/>
          </p:nvPr>
        </p:nvSpPr>
        <p:spPr>
          <a:xfrm>
            <a:off x="1295402" y="982132"/>
            <a:ext cx="9601196" cy="1303867"/>
          </a:xfrm>
        </p:spPr>
        <p:txBody>
          <a:bodyPr>
            <a:normAutofit/>
          </a:bodyPr>
          <a:lstStyle/>
          <a:p>
            <a:r>
              <a:rPr lang="es-EC">
                <a:solidFill>
                  <a:srgbClr val="262626"/>
                </a:solidFill>
              </a:rPr>
              <a:t>Descripción de estudios realizados</a:t>
            </a:r>
          </a:p>
        </p:txBody>
      </p:sp>
      <p:sp>
        <p:nvSpPr>
          <p:cNvPr id="3" name="Marcador de contenido 2">
            <a:extLst>
              <a:ext uri="{FF2B5EF4-FFF2-40B4-BE49-F238E27FC236}">
                <a16:creationId xmlns:a16="http://schemas.microsoft.com/office/drawing/2014/main" id="{30D7B5BA-FD67-BAF9-578D-F0BEDE5B9701}"/>
              </a:ext>
            </a:extLst>
          </p:cNvPr>
          <p:cNvSpPr>
            <a:spLocks noGrp="1"/>
          </p:cNvSpPr>
          <p:nvPr>
            <p:ph idx="1"/>
          </p:nvPr>
        </p:nvSpPr>
        <p:spPr>
          <a:xfrm>
            <a:off x="1295401" y="2556932"/>
            <a:ext cx="6368715" cy="3318936"/>
          </a:xfrm>
        </p:spPr>
        <p:txBody>
          <a:bodyPr>
            <a:normAutofit fontScale="92500" lnSpcReduction="20000"/>
          </a:bodyPr>
          <a:lstStyle/>
          <a:p>
            <a:pPr algn="just"/>
            <a:r>
              <a:rPr lang="es-ES" b="0" i="0" dirty="0">
                <a:solidFill>
                  <a:srgbClr val="152540"/>
                </a:solidFill>
                <a:effectLst/>
              </a:rPr>
              <a:t>Un ejemplo de manera práctica se presenta en la demostración de un sistema automatizado para la provisión de rutas de extremo a extremo en redes ópticas desagregadas y multi-proveedor. Este sistema integra el simulador GNPy, que estima la calidad de transmisión (QoT), con el controlador de red SDN ONOS. El resultado fue que los usuarios puedan solicitar un servicio óptico, y ONOS calcule las rutas posibles basándose en los resultados de </a:t>
            </a:r>
            <a:r>
              <a:rPr lang="es-ES" b="0" i="0" dirty="0" err="1">
                <a:solidFill>
                  <a:srgbClr val="152540"/>
                </a:solidFill>
                <a:effectLst/>
              </a:rPr>
              <a:t>GNPy</a:t>
            </a:r>
            <a:r>
              <a:rPr lang="es-ES" b="0" i="0" dirty="0">
                <a:solidFill>
                  <a:srgbClr val="152540"/>
                </a:solidFill>
                <a:effectLst/>
              </a:rPr>
              <a:t>, esto demostró la viabilidad de integrar </a:t>
            </a:r>
            <a:r>
              <a:rPr lang="es-ES" b="0" i="0" dirty="0" err="1">
                <a:solidFill>
                  <a:srgbClr val="152540"/>
                </a:solidFill>
                <a:effectLst/>
              </a:rPr>
              <a:t>GNPy</a:t>
            </a:r>
            <a:r>
              <a:rPr lang="es-ES" b="0" i="0" dirty="0">
                <a:solidFill>
                  <a:srgbClr val="152540"/>
                </a:solidFill>
                <a:effectLst/>
              </a:rPr>
              <a:t> y ONOS para redes ópticas desagregadas. (</a:t>
            </a:r>
            <a:r>
              <a:rPr lang="es-EC" dirty="0">
                <a:solidFill>
                  <a:srgbClr val="152540"/>
                </a:solidFill>
              </a:rPr>
              <a:t>Ferrari et al., 2020</a:t>
            </a:r>
            <a:r>
              <a:rPr lang="es-ES" dirty="0">
                <a:solidFill>
                  <a:srgbClr val="152540"/>
                </a:solidFill>
              </a:rPr>
              <a:t>)</a:t>
            </a:r>
            <a:endParaRPr lang="es-EC" dirty="0">
              <a:solidFill>
                <a:srgbClr val="152540"/>
              </a:solidFill>
            </a:endParaRPr>
          </a:p>
        </p:txBody>
      </p:sp>
      <p:pic>
        <p:nvPicPr>
          <p:cNvPr id="5" name="Imagen 4">
            <a:extLst>
              <a:ext uri="{FF2B5EF4-FFF2-40B4-BE49-F238E27FC236}">
                <a16:creationId xmlns:a16="http://schemas.microsoft.com/office/drawing/2014/main" id="{539D3063-6C14-2BEF-A8DC-F3A29C947DBC}"/>
              </a:ext>
            </a:extLst>
          </p:cNvPr>
          <p:cNvPicPr>
            <a:picLocks noChangeAspect="1"/>
          </p:cNvPicPr>
          <p:nvPr/>
        </p:nvPicPr>
        <p:blipFill>
          <a:blip r:embed="rId3"/>
          <a:stretch>
            <a:fillRect/>
          </a:stretch>
        </p:blipFill>
        <p:spPr>
          <a:xfrm>
            <a:off x="8085026" y="3221622"/>
            <a:ext cx="2739728" cy="1811756"/>
          </a:xfrm>
          <a:prstGeom prst="rect">
            <a:avLst/>
          </a:prstGeom>
          <a:ln w="57150" cmpd="thickThin">
            <a:solidFill>
              <a:srgbClr val="7F7F7F"/>
            </a:solidFill>
            <a:miter lim="800000"/>
          </a:ln>
        </p:spPr>
      </p:pic>
    </p:spTree>
    <p:extLst>
      <p:ext uri="{BB962C8B-B14F-4D97-AF65-F5344CB8AC3E}">
        <p14:creationId xmlns:p14="http://schemas.microsoft.com/office/powerpoint/2010/main" val="1138798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B3AF12-B3F6-DBC3-0F32-FE815D9472BA}"/>
              </a:ext>
            </a:extLst>
          </p:cNvPr>
          <p:cNvSpPr>
            <a:spLocks noGrp="1"/>
          </p:cNvSpPr>
          <p:nvPr>
            <p:ph type="title"/>
          </p:nvPr>
        </p:nvSpPr>
        <p:spPr/>
        <p:txBody>
          <a:bodyPr>
            <a:normAutofit fontScale="90000"/>
          </a:bodyPr>
          <a:lstStyle/>
          <a:p>
            <a:r>
              <a:rPr lang="es-ES"/>
              <a:t>Lista de asignaturas para cumplir las propuestas</a:t>
            </a:r>
            <a:endParaRPr lang="es-EC" dirty="0"/>
          </a:p>
        </p:txBody>
      </p:sp>
      <p:sp>
        <p:nvSpPr>
          <p:cNvPr id="3" name="Marcador de contenido 2">
            <a:extLst>
              <a:ext uri="{FF2B5EF4-FFF2-40B4-BE49-F238E27FC236}">
                <a16:creationId xmlns:a16="http://schemas.microsoft.com/office/drawing/2014/main" id="{780FA2B0-004C-9411-F77D-4AD82E155A06}"/>
              </a:ext>
            </a:extLst>
          </p:cNvPr>
          <p:cNvSpPr>
            <a:spLocks noGrp="1"/>
          </p:cNvSpPr>
          <p:nvPr>
            <p:ph idx="1"/>
          </p:nvPr>
        </p:nvSpPr>
        <p:spPr/>
        <p:txBody>
          <a:bodyPr/>
          <a:lstStyle/>
          <a:p>
            <a:r>
              <a:rPr lang="es-ES" dirty="0"/>
              <a:t>Las materias principales que me ayudara a cumplir las propuestas son:</a:t>
            </a:r>
          </a:p>
          <a:p>
            <a:r>
              <a:rPr lang="es-EC" dirty="0"/>
              <a:t>Comunicaciones ópticas.</a:t>
            </a:r>
          </a:p>
          <a:p>
            <a:r>
              <a:rPr lang="es-EC" dirty="0"/>
              <a:t>Hardware para sistemas de comunicación.</a:t>
            </a:r>
          </a:p>
          <a:p>
            <a:r>
              <a:rPr lang="es-EC" dirty="0"/>
              <a:t>Inteligencia Artificial aplicada a las telecomunicaciones.</a:t>
            </a:r>
          </a:p>
          <a:p>
            <a:r>
              <a:rPr lang="es-EC" dirty="0"/>
              <a:t>Gestión de proyectos de telecomunicaciones.</a:t>
            </a:r>
          </a:p>
        </p:txBody>
      </p:sp>
    </p:spTree>
    <p:extLst>
      <p:ext uri="{BB962C8B-B14F-4D97-AF65-F5344CB8AC3E}">
        <p14:creationId xmlns:p14="http://schemas.microsoft.com/office/powerpoint/2010/main" val="2973164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9207AF8-D95D-7911-6444-F11443A7BE86}"/>
              </a:ext>
            </a:extLst>
          </p:cNvPr>
          <p:cNvSpPr>
            <a:spLocks noGrp="1"/>
          </p:cNvSpPr>
          <p:nvPr>
            <p:ph type="title"/>
          </p:nvPr>
        </p:nvSpPr>
        <p:spPr>
          <a:xfrm>
            <a:off x="804421" y="796374"/>
            <a:ext cx="10583158" cy="880027"/>
          </a:xfrm>
        </p:spPr>
        <p:txBody>
          <a:bodyPr>
            <a:normAutofit/>
          </a:bodyPr>
          <a:lstStyle/>
          <a:p>
            <a:r>
              <a:rPr lang="es-ES">
                <a:solidFill>
                  <a:srgbClr val="FFFFFF"/>
                </a:solidFill>
              </a:rPr>
              <a:t>Bibliografía </a:t>
            </a:r>
            <a:endParaRPr lang="es-EC">
              <a:solidFill>
                <a:srgbClr val="FFFFFF"/>
              </a:solidFill>
            </a:endParaRPr>
          </a:p>
        </p:txBody>
      </p:sp>
      <p:sp>
        <p:nvSpPr>
          <p:cNvPr id="12" name="Rectangle 11">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14"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79DB769-A260-3AB3-8098-35EC7B64E214}"/>
              </a:ext>
            </a:extLst>
          </p:cNvPr>
          <p:cNvSpPr>
            <a:spLocks noGrp="1"/>
          </p:cNvSpPr>
          <p:nvPr>
            <p:ph idx="1"/>
          </p:nvPr>
        </p:nvSpPr>
        <p:spPr>
          <a:xfrm>
            <a:off x="1295401" y="2946011"/>
            <a:ext cx="9601196" cy="3263612"/>
          </a:xfrm>
        </p:spPr>
        <p:txBody>
          <a:bodyPr>
            <a:normAutofit fontScale="47500" lnSpcReduction="20000"/>
          </a:bodyPr>
          <a:lstStyle/>
          <a:p>
            <a:pPr algn="just">
              <a:lnSpc>
                <a:spcPct val="90000"/>
              </a:lnSpc>
            </a:pPr>
            <a:r>
              <a:rPr lang="es-EC" sz="3800" b="0" i="0" dirty="0">
                <a:effectLst/>
              </a:rPr>
              <a:t> A. Ferrari et al., "GNPy: an open </a:t>
            </a:r>
            <a:r>
              <a:rPr lang="es-EC" sz="3800" b="0" i="0" dirty="0" err="1">
                <a:effectLst/>
              </a:rPr>
              <a:t>source</a:t>
            </a:r>
            <a:r>
              <a:rPr lang="es-EC" sz="3800" b="0" i="0" dirty="0">
                <a:effectLst/>
              </a:rPr>
              <a:t> planning </a:t>
            </a:r>
            <a:r>
              <a:rPr lang="es-EC" sz="3800" b="0" i="0" dirty="0" err="1">
                <a:effectLst/>
              </a:rPr>
              <a:t>tool</a:t>
            </a:r>
            <a:r>
              <a:rPr lang="es-EC" sz="3800" b="0" i="0" dirty="0">
                <a:effectLst/>
              </a:rPr>
              <a:t> </a:t>
            </a:r>
            <a:r>
              <a:rPr lang="es-EC" sz="3800" b="0" i="0" dirty="0" err="1">
                <a:effectLst/>
              </a:rPr>
              <a:t>for</a:t>
            </a:r>
            <a:r>
              <a:rPr lang="es-EC" sz="3800" b="0" i="0" dirty="0">
                <a:effectLst/>
              </a:rPr>
              <a:t> open </a:t>
            </a:r>
            <a:r>
              <a:rPr lang="es-EC" sz="3800" b="0" i="0" dirty="0" err="1">
                <a:effectLst/>
              </a:rPr>
              <a:t>optical</a:t>
            </a:r>
            <a:r>
              <a:rPr lang="es-EC" sz="3800" b="0" i="0" dirty="0">
                <a:effectLst/>
              </a:rPr>
              <a:t> </a:t>
            </a:r>
            <a:r>
              <a:rPr lang="es-EC" sz="3800" b="0" i="0" dirty="0" err="1">
                <a:effectLst/>
              </a:rPr>
              <a:t>networks</a:t>
            </a:r>
            <a:r>
              <a:rPr lang="es-EC" sz="3800" b="0" i="0" dirty="0">
                <a:effectLst/>
              </a:rPr>
              <a:t>," 2020 International </a:t>
            </a:r>
            <a:r>
              <a:rPr lang="es-EC" sz="3800" b="0" i="0" dirty="0" err="1">
                <a:effectLst/>
              </a:rPr>
              <a:t>Conference</a:t>
            </a:r>
            <a:r>
              <a:rPr lang="es-EC" sz="3800" b="0" i="0" dirty="0">
                <a:effectLst/>
              </a:rPr>
              <a:t> </a:t>
            </a:r>
            <a:r>
              <a:rPr lang="es-EC" sz="3800" b="0" i="0" dirty="0" err="1">
                <a:effectLst/>
              </a:rPr>
              <a:t>on</a:t>
            </a:r>
            <a:r>
              <a:rPr lang="es-EC" sz="3800" b="0" i="0" dirty="0">
                <a:effectLst/>
              </a:rPr>
              <a:t> </a:t>
            </a:r>
            <a:r>
              <a:rPr lang="es-EC" sz="3800" b="0" i="0" dirty="0" err="1">
                <a:effectLst/>
              </a:rPr>
              <a:t>Optical</a:t>
            </a:r>
            <a:r>
              <a:rPr lang="es-EC" sz="3800" b="0" i="0" dirty="0">
                <a:effectLst/>
              </a:rPr>
              <a:t> Network </a:t>
            </a:r>
            <a:r>
              <a:rPr lang="es-EC" sz="3800" b="0" i="0" dirty="0" err="1">
                <a:effectLst/>
              </a:rPr>
              <a:t>Design</a:t>
            </a:r>
            <a:r>
              <a:rPr lang="es-EC" sz="3800" b="0" i="0" dirty="0">
                <a:effectLst/>
              </a:rPr>
              <a:t> and </a:t>
            </a:r>
            <a:r>
              <a:rPr lang="es-EC" sz="3800" b="0" i="0" dirty="0" err="1">
                <a:effectLst/>
              </a:rPr>
              <a:t>Modeling</a:t>
            </a:r>
            <a:r>
              <a:rPr lang="es-EC" sz="3800" b="0" i="0" dirty="0">
                <a:effectLst/>
              </a:rPr>
              <a:t> (ONDM), Barcelona, </a:t>
            </a:r>
            <a:r>
              <a:rPr lang="es-EC" sz="3800" b="0" i="0" dirty="0" err="1">
                <a:effectLst/>
              </a:rPr>
              <a:t>Spain</a:t>
            </a:r>
            <a:r>
              <a:rPr lang="es-EC" sz="3800" b="0" i="0" dirty="0">
                <a:effectLst/>
              </a:rPr>
              <a:t>, 2020, pp. 1-6, </a:t>
            </a:r>
            <a:r>
              <a:rPr lang="es-EC" sz="3800" b="0" i="0" dirty="0" err="1">
                <a:effectLst/>
              </a:rPr>
              <a:t>doi</a:t>
            </a:r>
            <a:r>
              <a:rPr lang="es-EC" sz="3800" b="0" i="0" dirty="0">
                <a:effectLst/>
              </a:rPr>
              <a:t>: 10.23919/ONDM48393.2020.9133027.</a:t>
            </a:r>
            <a:endParaRPr lang="es-EC" sz="3800" dirty="0">
              <a:effectLst/>
            </a:endParaRPr>
          </a:p>
          <a:p>
            <a:pPr algn="just">
              <a:lnSpc>
                <a:spcPct val="90000"/>
              </a:lnSpc>
            </a:pPr>
            <a:r>
              <a:rPr lang="es-EC" sz="3800" b="0" i="0" dirty="0">
                <a:effectLst/>
              </a:rPr>
              <a:t>Telecom Infra Project. (2020). </a:t>
            </a:r>
            <a:r>
              <a:rPr lang="es-EC" sz="3800" b="0" i="0" dirty="0">
                <a:effectLst/>
                <a:hlinkClick r:id="rId3"/>
              </a:rPr>
              <a:t>GNPy</a:t>
            </a:r>
            <a:r>
              <a:rPr lang="es-EC" sz="3800" dirty="0"/>
              <a:t>.</a:t>
            </a:r>
            <a:endParaRPr lang="es-EC" sz="3800" b="0" i="0" dirty="0">
              <a:effectLst/>
            </a:endParaRPr>
          </a:p>
          <a:p>
            <a:pPr algn="just">
              <a:lnSpc>
                <a:spcPct val="90000"/>
              </a:lnSpc>
            </a:pPr>
            <a:r>
              <a:rPr lang="es-EC" sz="3800" b="0" i="0" dirty="0" err="1">
                <a:effectLst/>
              </a:rPr>
              <a:t>Kundrát</a:t>
            </a:r>
            <a:r>
              <a:rPr lang="es-EC" sz="3800" b="0" i="0" dirty="0">
                <a:effectLst/>
              </a:rPr>
              <a:t>, J., Campanella, A., Le </a:t>
            </a:r>
            <a:r>
              <a:rPr lang="es-EC" sz="3800" b="0" i="0" dirty="0" err="1">
                <a:effectLst/>
              </a:rPr>
              <a:t>Rouzic</a:t>
            </a:r>
            <a:r>
              <a:rPr lang="es-EC" sz="3800" b="0" i="0" dirty="0">
                <a:effectLst/>
              </a:rPr>
              <a:t>, E., Ferrari, A., </a:t>
            </a:r>
            <a:r>
              <a:rPr lang="es-EC" sz="3800" b="0" i="0" dirty="0" err="1">
                <a:effectLst/>
              </a:rPr>
              <a:t>Havliš</a:t>
            </a:r>
            <a:r>
              <a:rPr lang="es-EC" sz="3800" b="0" i="0" dirty="0">
                <a:effectLst/>
              </a:rPr>
              <a:t>, O., </a:t>
            </a:r>
            <a:r>
              <a:rPr lang="es-EC" sz="3800" b="0" i="0" dirty="0" err="1">
                <a:effectLst/>
              </a:rPr>
              <a:t>Hažlinský</a:t>
            </a:r>
            <a:r>
              <a:rPr lang="es-EC" sz="3800" b="0" i="0" dirty="0">
                <a:effectLst/>
              </a:rPr>
              <a:t>, M., ... &amp; Curri, V. (2020, March). </a:t>
            </a:r>
            <a:r>
              <a:rPr lang="es-EC" sz="3800" b="0" i="0" dirty="0" err="1">
                <a:effectLst/>
              </a:rPr>
              <a:t>Physical-layer</a:t>
            </a:r>
            <a:r>
              <a:rPr lang="es-EC" sz="3800" b="0" i="0" dirty="0">
                <a:effectLst/>
              </a:rPr>
              <a:t> </a:t>
            </a:r>
            <a:r>
              <a:rPr lang="es-EC" sz="3800" b="0" i="0" dirty="0" err="1">
                <a:effectLst/>
              </a:rPr>
              <a:t>awareness</a:t>
            </a:r>
            <a:r>
              <a:rPr lang="es-EC" sz="3800" b="0" i="0" dirty="0">
                <a:effectLst/>
              </a:rPr>
              <a:t>: GNPy and ONOS </a:t>
            </a:r>
            <a:r>
              <a:rPr lang="es-EC" sz="3800" b="0" i="0" dirty="0" err="1">
                <a:effectLst/>
              </a:rPr>
              <a:t>for</a:t>
            </a:r>
            <a:r>
              <a:rPr lang="es-EC" sz="3800" b="0" i="0" dirty="0">
                <a:effectLst/>
              </a:rPr>
              <a:t> </a:t>
            </a:r>
            <a:r>
              <a:rPr lang="es-EC" sz="3800" b="0" i="0" dirty="0" err="1">
                <a:effectLst/>
              </a:rPr>
              <a:t>end-to-end</a:t>
            </a:r>
            <a:r>
              <a:rPr lang="es-EC" sz="3800" b="0" i="0" dirty="0">
                <a:effectLst/>
              </a:rPr>
              <a:t> </a:t>
            </a:r>
            <a:r>
              <a:rPr lang="es-EC" sz="3800" b="0" i="0" dirty="0" err="1">
                <a:effectLst/>
              </a:rPr>
              <a:t>circuits</a:t>
            </a:r>
            <a:r>
              <a:rPr lang="es-EC" sz="3800" b="0" i="0" dirty="0">
                <a:effectLst/>
              </a:rPr>
              <a:t> in </a:t>
            </a:r>
            <a:r>
              <a:rPr lang="es-EC" sz="3800" b="0" i="0" dirty="0" err="1">
                <a:effectLst/>
              </a:rPr>
              <a:t>disaggregated</a:t>
            </a:r>
            <a:r>
              <a:rPr lang="es-EC" sz="3800" b="0" i="0" dirty="0">
                <a:effectLst/>
              </a:rPr>
              <a:t> </a:t>
            </a:r>
            <a:r>
              <a:rPr lang="es-EC" sz="3800" b="0" i="0" dirty="0" err="1">
                <a:effectLst/>
              </a:rPr>
              <a:t>networks</a:t>
            </a:r>
            <a:r>
              <a:rPr lang="es-EC" sz="3800" b="0" i="0" dirty="0">
                <a:effectLst/>
              </a:rPr>
              <a:t>. In 2020 </a:t>
            </a:r>
            <a:r>
              <a:rPr lang="es-EC" sz="3800" b="0" i="0" dirty="0" err="1">
                <a:effectLst/>
              </a:rPr>
              <a:t>Optical</a:t>
            </a:r>
            <a:r>
              <a:rPr lang="es-EC" sz="3800" b="0" i="0" dirty="0">
                <a:effectLst/>
              </a:rPr>
              <a:t> </a:t>
            </a:r>
            <a:r>
              <a:rPr lang="es-EC" sz="3800" b="0" i="0" dirty="0" err="1">
                <a:effectLst/>
              </a:rPr>
              <a:t>Fiber</a:t>
            </a:r>
            <a:r>
              <a:rPr lang="es-EC" sz="3800" b="0" i="0" dirty="0">
                <a:effectLst/>
              </a:rPr>
              <a:t> </a:t>
            </a:r>
            <a:r>
              <a:rPr lang="es-EC" sz="3800" b="0" i="0" dirty="0" err="1">
                <a:effectLst/>
              </a:rPr>
              <a:t>Communications</a:t>
            </a:r>
            <a:r>
              <a:rPr lang="es-EC" sz="3800" b="0" i="0" dirty="0">
                <a:effectLst/>
              </a:rPr>
              <a:t> </a:t>
            </a:r>
            <a:r>
              <a:rPr lang="es-EC" sz="3800" b="0" i="0" dirty="0" err="1">
                <a:effectLst/>
              </a:rPr>
              <a:t>Conference</a:t>
            </a:r>
            <a:r>
              <a:rPr lang="es-EC" sz="3800" b="0" i="0" dirty="0">
                <a:effectLst/>
              </a:rPr>
              <a:t> and </a:t>
            </a:r>
            <a:r>
              <a:rPr lang="es-EC" sz="3800" b="0" i="0" dirty="0" err="1">
                <a:effectLst/>
              </a:rPr>
              <a:t>Exhibition</a:t>
            </a:r>
            <a:r>
              <a:rPr lang="es-EC" sz="3800" b="0" i="0" dirty="0">
                <a:effectLst/>
              </a:rPr>
              <a:t> (OFC) (pp. 1-3). IEEE.</a:t>
            </a:r>
            <a:endParaRPr lang="es-EC" sz="3800" dirty="0">
              <a:effectLst/>
            </a:endParaRPr>
          </a:p>
          <a:p>
            <a:pPr algn="just">
              <a:lnSpc>
                <a:spcPct val="90000"/>
              </a:lnSpc>
            </a:pPr>
            <a:r>
              <a:rPr lang="es-EC" sz="3800" b="0" i="0" dirty="0" err="1">
                <a:effectLst/>
              </a:rPr>
              <a:t>D’Amico</a:t>
            </a:r>
            <a:r>
              <a:rPr lang="es-EC" sz="3800" b="0" i="0" dirty="0">
                <a:effectLst/>
              </a:rPr>
              <a:t>, A., London, E., Le </a:t>
            </a:r>
            <a:r>
              <a:rPr lang="es-EC" sz="3800" b="0" i="0" dirty="0" err="1">
                <a:effectLst/>
              </a:rPr>
              <a:t>Guyader</a:t>
            </a:r>
            <a:r>
              <a:rPr lang="es-EC" sz="3800" b="0" i="0" dirty="0">
                <a:effectLst/>
              </a:rPr>
              <a:t>, B., Frank, F., Le </a:t>
            </a:r>
            <a:r>
              <a:rPr lang="es-EC" sz="3800" b="0" i="0" dirty="0" err="1">
                <a:effectLst/>
              </a:rPr>
              <a:t>Rouzic</a:t>
            </a:r>
            <a:r>
              <a:rPr lang="es-EC" sz="3800" b="0" i="0" dirty="0">
                <a:effectLst/>
              </a:rPr>
              <a:t>, E., </a:t>
            </a:r>
            <a:r>
              <a:rPr lang="es-EC" sz="3800" b="0" i="0" dirty="0" err="1">
                <a:effectLst/>
              </a:rPr>
              <a:t>Pincemin</a:t>
            </a:r>
            <a:r>
              <a:rPr lang="es-EC" sz="3800" b="0" i="0" dirty="0">
                <a:effectLst/>
              </a:rPr>
              <a:t>, E., ... &amp; Curri, V. (2022). Experimental </a:t>
            </a:r>
            <a:r>
              <a:rPr lang="es-EC" sz="3800" b="0" i="0" dirty="0" err="1">
                <a:effectLst/>
              </a:rPr>
              <a:t>validation</a:t>
            </a:r>
            <a:r>
              <a:rPr lang="es-EC" sz="3800" b="0" i="0" dirty="0">
                <a:effectLst/>
              </a:rPr>
              <a:t> </a:t>
            </a:r>
            <a:r>
              <a:rPr lang="es-EC" sz="3800" b="0" i="0" dirty="0" err="1">
                <a:effectLst/>
              </a:rPr>
              <a:t>of</a:t>
            </a:r>
            <a:r>
              <a:rPr lang="es-EC" sz="3800" b="0" i="0" dirty="0">
                <a:effectLst/>
              </a:rPr>
              <a:t> GNPy in a </a:t>
            </a:r>
            <a:r>
              <a:rPr lang="es-EC" sz="3800" b="0" i="0" dirty="0" err="1">
                <a:effectLst/>
              </a:rPr>
              <a:t>multi-vendor</a:t>
            </a:r>
            <a:r>
              <a:rPr lang="es-EC" sz="3800" b="0" i="0" dirty="0">
                <a:effectLst/>
              </a:rPr>
              <a:t> </a:t>
            </a:r>
            <a:r>
              <a:rPr lang="es-EC" sz="3800" b="0" i="0" dirty="0" err="1">
                <a:effectLst/>
              </a:rPr>
              <a:t>flex-grid</a:t>
            </a:r>
            <a:r>
              <a:rPr lang="es-EC" sz="3800" b="0" i="0" dirty="0">
                <a:effectLst/>
              </a:rPr>
              <a:t> </a:t>
            </a:r>
            <a:r>
              <a:rPr lang="es-EC" sz="3800" b="0" i="0" dirty="0" err="1">
                <a:effectLst/>
              </a:rPr>
              <a:t>flex-rate</a:t>
            </a:r>
            <a:r>
              <a:rPr lang="es-EC" sz="3800" b="0" i="0" dirty="0">
                <a:effectLst/>
              </a:rPr>
              <a:t> WDM </a:t>
            </a:r>
            <a:r>
              <a:rPr lang="es-EC" sz="3800" b="0" i="0" dirty="0" err="1">
                <a:effectLst/>
              </a:rPr>
              <a:t>optical</a:t>
            </a:r>
            <a:r>
              <a:rPr lang="es-EC" sz="3800" b="0" i="0" dirty="0">
                <a:effectLst/>
              </a:rPr>
              <a:t> </a:t>
            </a:r>
            <a:r>
              <a:rPr lang="es-EC" sz="3800" b="0" i="0" dirty="0" err="1">
                <a:effectLst/>
              </a:rPr>
              <a:t>transport</a:t>
            </a:r>
            <a:r>
              <a:rPr lang="es-EC" sz="3800" b="0" i="0" dirty="0">
                <a:effectLst/>
              </a:rPr>
              <a:t> </a:t>
            </a:r>
            <a:r>
              <a:rPr lang="es-EC" sz="3800" b="0" i="0" dirty="0" err="1">
                <a:effectLst/>
              </a:rPr>
              <a:t>scenario</a:t>
            </a:r>
            <a:r>
              <a:rPr lang="es-EC" sz="3800" b="0" i="0" dirty="0">
                <a:effectLst/>
              </a:rPr>
              <a:t>. </a:t>
            </a:r>
            <a:r>
              <a:rPr lang="es-EC" sz="3800" b="0" i="0" dirty="0" err="1">
                <a:effectLst/>
              </a:rPr>
              <a:t>Journal</a:t>
            </a:r>
            <a:r>
              <a:rPr lang="es-EC" sz="3800" b="0" i="0" dirty="0">
                <a:effectLst/>
              </a:rPr>
              <a:t> </a:t>
            </a:r>
            <a:r>
              <a:rPr lang="es-EC" sz="3800" b="0" i="0" dirty="0" err="1">
                <a:effectLst/>
              </a:rPr>
              <a:t>of</a:t>
            </a:r>
            <a:r>
              <a:rPr lang="es-EC" sz="3800" b="0" i="0" dirty="0">
                <a:effectLst/>
              </a:rPr>
              <a:t> </a:t>
            </a:r>
            <a:r>
              <a:rPr lang="es-EC" sz="3800" b="0" i="0" dirty="0" err="1">
                <a:effectLst/>
              </a:rPr>
              <a:t>Optical</a:t>
            </a:r>
            <a:r>
              <a:rPr lang="es-EC" sz="3800" b="0" i="0" dirty="0">
                <a:effectLst/>
              </a:rPr>
              <a:t> </a:t>
            </a:r>
            <a:r>
              <a:rPr lang="es-EC" sz="3800" b="0" i="0" dirty="0" err="1">
                <a:effectLst/>
              </a:rPr>
              <a:t>Communications</a:t>
            </a:r>
            <a:r>
              <a:rPr lang="es-EC" sz="3800" b="0" i="0" dirty="0">
                <a:effectLst/>
              </a:rPr>
              <a:t> and </a:t>
            </a:r>
            <a:r>
              <a:rPr lang="es-EC" sz="3800" b="0" i="0" dirty="0" err="1">
                <a:effectLst/>
              </a:rPr>
              <a:t>Networking</a:t>
            </a:r>
            <a:r>
              <a:rPr lang="es-EC" sz="3800" b="0" i="0" dirty="0">
                <a:effectLst/>
              </a:rPr>
              <a:t>, 14(3), 79-88.</a:t>
            </a:r>
          </a:p>
          <a:p>
            <a:pPr algn="just">
              <a:lnSpc>
                <a:spcPct val="90000"/>
              </a:lnSpc>
            </a:pPr>
            <a:r>
              <a:rPr lang="en-US" sz="3800" dirty="0">
                <a:effectLst/>
                <a:ea typeface="Times New Roman" panose="02020603050405020304" pitchFamily="18" charset="0"/>
                <a:cs typeface="Times New Roman" panose="02020603050405020304" pitchFamily="18" charset="0"/>
              </a:rPr>
              <a:t>-</a:t>
            </a:r>
            <a:r>
              <a:rPr lang="en-US" sz="3800" dirty="0" err="1">
                <a:effectLst/>
                <a:ea typeface="Times New Roman" panose="02020603050405020304" pitchFamily="18" charset="0"/>
                <a:cs typeface="Times New Roman" panose="02020603050405020304" pitchFamily="18" charset="0"/>
              </a:rPr>
              <a:t>GNPy</a:t>
            </a:r>
            <a:r>
              <a:rPr lang="en-US" sz="3800" dirty="0">
                <a:effectLst/>
                <a:ea typeface="Times New Roman" panose="02020603050405020304" pitchFamily="18" charset="0"/>
                <a:cs typeface="Times New Roman" panose="02020603050405020304" pitchFamily="18" charset="0"/>
              </a:rPr>
              <a:t>: Optical Route Planning Library — </a:t>
            </a:r>
            <a:r>
              <a:rPr lang="en-US" sz="3800" dirty="0">
                <a:effectLst/>
                <a:ea typeface="Times New Roman" panose="02020603050405020304" pitchFamily="18" charset="0"/>
                <a:cs typeface="Times New Roman" panose="02020603050405020304" pitchFamily="18" charset="0"/>
                <a:hlinkClick r:id="rId4"/>
              </a:rPr>
              <a:t>gnpy  documentation</a:t>
            </a:r>
            <a:r>
              <a:rPr lang="en-US" sz="3800" dirty="0">
                <a:effectLst/>
                <a:ea typeface="Times New Roman" panose="02020603050405020304" pitchFamily="18" charset="0"/>
                <a:cs typeface="Times New Roman" panose="02020603050405020304" pitchFamily="18" charset="0"/>
              </a:rPr>
              <a:t>. </a:t>
            </a:r>
            <a:endParaRPr lang="es-EC" sz="3800" dirty="0">
              <a:effectLst/>
            </a:endParaRPr>
          </a:p>
          <a:p>
            <a:pPr>
              <a:lnSpc>
                <a:spcPct val="90000"/>
              </a:lnSpc>
            </a:pPr>
            <a:endParaRPr lang="es-EC" sz="1300" dirty="0"/>
          </a:p>
        </p:txBody>
      </p:sp>
    </p:spTree>
    <p:extLst>
      <p:ext uri="{BB962C8B-B14F-4D97-AF65-F5344CB8AC3E}">
        <p14:creationId xmlns:p14="http://schemas.microsoft.com/office/powerpoint/2010/main" val="1460332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1708EBE-8F1C-4F88-9893-363C6C692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3008F04-25AC-4851-913F-8E3AE20B17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1" name="Picture 20">
              <a:extLst>
                <a:ext uri="{FF2B5EF4-FFF2-40B4-BE49-F238E27FC236}">
                  <a16:creationId xmlns:a16="http://schemas.microsoft.com/office/drawing/2014/main" id="{9EFFDCD6-F7ED-482D-907C-CD48B9B1DD4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Rectangle 21">
              <a:extLst>
                <a:ext uri="{FF2B5EF4-FFF2-40B4-BE49-F238E27FC236}">
                  <a16:creationId xmlns:a16="http://schemas.microsoft.com/office/drawing/2014/main" id="{D5765067-14FA-421E-B823-BC9850AB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EC"/>
            </a:p>
          </p:txBody>
        </p:sp>
        <p:pic>
          <p:nvPicPr>
            <p:cNvPr id="23" name="Picture 22">
              <a:extLst>
                <a:ext uri="{FF2B5EF4-FFF2-40B4-BE49-F238E27FC236}">
                  <a16:creationId xmlns:a16="http://schemas.microsoft.com/office/drawing/2014/main" id="{105C27D4-E19A-481A-BB00-A276CC012FA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4" name="Picture 23">
              <a:extLst>
                <a:ext uri="{FF2B5EF4-FFF2-40B4-BE49-F238E27FC236}">
                  <a16:creationId xmlns:a16="http://schemas.microsoft.com/office/drawing/2014/main" id="{13A9933D-84D7-4A15-B34D-2D7B08120A4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ítulo 1">
            <a:extLst>
              <a:ext uri="{FF2B5EF4-FFF2-40B4-BE49-F238E27FC236}">
                <a16:creationId xmlns:a16="http://schemas.microsoft.com/office/drawing/2014/main" id="{2BCDC122-21B4-A588-F92A-85AEF0599200}"/>
              </a:ext>
            </a:extLst>
          </p:cNvPr>
          <p:cNvSpPr>
            <a:spLocks noGrp="1"/>
          </p:cNvSpPr>
          <p:nvPr>
            <p:ph type="title"/>
          </p:nvPr>
        </p:nvSpPr>
        <p:spPr>
          <a:xfrm>
            <a:off x="1184928" y="883591"/>
            <a:ext cx="4842190" cy="1774814"/>
          </a:xfrm>
        </p:spPr>
        <p:txBody>
          <a:bodyPr>
            <a:noAutofit/>
          </a:bodyPr>
          <a:lstStyle/>
          <a:p>
            <a:pPr>
              <a:lnSpc>
                <a:spcPct val="90000"/>
              </a:lnSpc>
            </a:pPr>
            <a:r>
              <a:rPr lang="es-ES" sz="2800" dirty="0"/>
              <a:t>Implementación de un simulador de redes ópticas basado en software libre y desarrollo de guías para el laboratorio de Telecomunicaciones UDLA. </a:t>
            </a:r>
            <a:endParaRPr lang="es-EC" sz="2800" dirty="0"/>
          </a:p>
        </p:txBody>
      </p:sp>
      <p:cxnSp>
        <p:nvCxnSpPr>
          <p:cNvPr id="26" name="Straight Connector 25">
            <a:extLst>
              <a:ext uri="{FF2B5EF4-FFF2-40B4-BE49-F238E27FC236}">
                <a16:creationId xmlns:a16="http://schemas.microsoft.com/office/drawing/2014/main" id="{34C3C3E8-6B5D-49DA-997A-3582B89C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46233" y="2838638"/>
            <a:ext cx="4663440" cy="0"/>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Imagen 12" descr="Oopt Gnpy">
            <a:extLst>
              <a:ext uri="{FF2B5EF4-FFF2-40B4-BE49-F238E27FC236}">
                <a16:creationId xmlns:a16="http://schemas.microsoft.com/office/drawing/2014/main" id="{15487BF4-6CDB-A215-5BB1-DFC330C71D6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8222" t="23582" r="4222" b="40507"/>
          <a:stretch/>
        </p:blipFill>
        <p:spPr bwMode="auto">
          <a:xfrm>
            <a:off x="3677953" y="4999484"/>
            <a:ext cx="6536281" cy="1111845"/>
          </a:xfrm>
          <a:prstGeom prst="rect">
            <a:avLst/>
          </a:prstGeom>
          <a:noFill/>
          <a:ln w="57150" cmpd="thickThin">
            <a:noFill/>
            <a:miter lim="800000"/>
          </a:ln>
          <a:extLst>
            <a:ext uri="{53640926-AAD7-44D8-BBD7-CCE9431645EC}">
              <a14:shadowObscured xmlns:a14="http://schemas.microsoft.com/office/drawing/2010/main"/>
            </a:ext>
          </a:extLst>
        </p:spPr>
      </p:pic>
      <p:sp>
        <p:nvSpPr>
          <p:cNvPr id="3" name="Marcador de contenido 2">
            <a:extLst>
              <a:ext uri="{FF2B5EF4-FFF2-40B4-BE49-F238E27FC236}">
                <a16:creationId xmlns:a16="http://schemas.microsoft.com/office/drawing/2014/main" id="{35530876-E04E-4B91-AF5D-6D63DE8B56CD}"/>
              </a:ext>
            </a:extLst>
          </p:cNvPr>
          <p:cNvSpPr>
            <a:spLocks noGrp="1"/>
          </p:cNvSpPr>
          <p:nvPr>
            <p:ph idx="1"/>
          </p:nvPr>
        </p:nvSpPr>
        <p:spPr>
          <a:xfrm>
            <a:off x="6604033" y="1158023"/>
            <a:ext cx="4528947" cy="4696335"/>
          </a:xfrm>
        </p:spPr>
        <p:txBody>
          <a:bodyPr>
            <a:normAutofit/>
          </a:bodyPr>
          <a:lstStyle/>
          <a:p>
            <a:pPr marL="0" indent="0">
              <a:buNone/>
            </a:pPr>
            <a:r>
              <a:rPr lang="es-ES" b="1" dirty="0"/>
              <a:t>Introducción</a:t>
            </a:r>
            <a:r>
              <a:rPr lang="es-ES" dirty="0"/>
              <a:t> </a:t>
            </a:r>
          </a:p>
          <a:p>
            <a:pPr algn="just"/>
            <a:r>
              <a:rPr lang="es-ES" dirty="0"/>
              <a:t>Una alternativa para la comprobación de los conceptos teóricos, en el desarrollo e implementación de sistemas y subsistemas ópticos son los simuladores después de los dispositivos e implementos físicos. </a:t>
            </a:r>
          </a:p>
          <a:p>
            <a:endParaRPr lang="es-EC" dirty="0"/>
          </a:p>
        </p:txBody>
      </p:sp>
      <p:sp>
        <p:nvSpPr>
          <p:cNvPr id="6" name="Rectangle 1">
            <a:extLst>
              <a:ext uri="{FF2B5EF4-FFF2-40B4-BE49-F238E27FC236}">
                <a16:creationId xmlns:a16="http://schemas.microsoft.com/office/drawing/2014/main" id="{0D348BAA-D18D-B280-CBE2-9449B05AE70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pic>
        <p:nvPicPr>
          <p:cNvPr id="1032" name="Picture 8" descr="¿En qué consiste realmente la Fibra Óptica?">
            <a:extLst>
              <a:ext uri="{FF2B5EF4-FFF2-40B4-BE49-F238E27FC236}">
                <a16:creationId xmlns:a16="http://schemas.microsoft.com/office/drawing/2014/main" id="{8BC39E68-BD3A-42F4-5737-FB04D83783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5465" y="3018872"/>
            <a:ext cx="2857710" cy="1603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934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060" name="Rectangle 2059">
            <a:extLst>
              <a:ext uri="{FF2B5EF4-FFF2-40B4-BE49-F238E27FC236}">
                <a16:creationId xmlns:a16="http://schemas.microsoft.com/office/drawing/2014/main" id="{428C1455-18F2-4B6A-B07E-2B31728BC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2" name="Group 2061">
            <a:extLst>
              <a:ext uri="{FF2B5EF4-FFF2-40B4-BE49-F238E27FC236}">
                <a16:creationId xmlns:a16="http://schemas.microsoft.com/office/drawing/2014/main" id="{74C7D59C-11EB-4B8B-B5DD-A73CB6958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063" name="Picture 2062">
              <a:extLst>
                <a:ext uri="{FF2B5EF4-FFF2-40B4-BE49-F238E27FC236}">
                  <a16:creationId xmlns:a16="http://schemas.microsoft.com/office/drawing/2014/main" id="{246E6BC9-FAE3-4F4B-B4B0-78753079BDD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64" name="Rectangle 2063">
              <a:extLst>
                <a:ext uri="{FF2B5EF4-FFF2-40B4-BE49-F238E27FC236}">
                  <a16:creationId xmlns:a16="http://schemas.microsoft.com/office/drawing/2014/main" id="{A969418E-DB10-4886-85CE-BB603C895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EC"/>
            </a:p>
          </p:txBody>
        </p:sp>
        <p:pic>
          <p:nvPicPr>
            <p:cNvPr id="2065" name="Picture 2064">
              <a:extLst>
                <a:ext uri="{FF2B5EF4-FFF2-40B4-BE49-F238E27FC236}">
                  <a16:creationId xmlns:a16="http://schemas.microsoft.com/office/drawing/2014/main" id="{9B775CB6-A84D-4EFF-AA4B-123FD2944E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066" name="Picture 2065">
              <a:extLst>
                <a:ext uri="{FF2B5EF4-FFF2-40B4-BE49-F238E27FC236}">
                  <a16:creationId xmlns:a16="http://schemas.microsoft.com/office/drawing/2014/main" id="{0297512A-9FDF-4EA1-8247-FA7BE647B5C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ítulo 1">
            <a:extLst>
              <a:ext uri="{FF2B5EF4-FFF2-40B4-BE49-F238E27FC236}">
                <a16:creationId xmlns:a16="http://schemas.microsoft.com/office/drawing/2014/main" id="{F9CF0593-8F30-1F22-7113-B57DDDD04140}"/>
              </a:ext>
            </a:extLst>
          </p:cNvPr>
          <p:cNvSpPr>
            <a:spLocks noGrp="1"/>
          </p:cNvSpPr>
          <p:nvPr>
            <p:ph type="title"/>
          </p:nvPr>
        </p:nvSpPr>
        <p:spPr>
          <a:xfrm>
            <a:off x="6412198" y="982132"/>
            <a:ext cx="4752626" cy="1303867"/>
          </a:xfrm>
        </p:spPr>
        <p:txBody>
          <a:bodyPr vert="horz" lIns="91440" tIns="45720" rIns="91440" bIns="45720" rtlCol="0" anchor="ctr">
            <a:normAutofit/>
          </a:bodyPr>
          <a:lstStyle/>
          <a:p>
            <a:pPr>
              <a:lnSpc>
                <a:spcPct val="90000"/>
              </a:lnSpc>
            </a:pPr>
            <a:r>
              <a:rPr lang="es-EC" sz="4100" noProof="0" dirty="0"/>
              <a:t>Impacto del proyecto en la sociedad</a:t>
            </a:r>
          </a:p>
        </p:txBody>
      </p:sp>
      <p:sp>
        <p:nvSpPr>
          <p:cNvPr id="2068" name="Rectangle 2067">
            <a:extLst>
              <a:ext uri="{FF2B5EF4-FFF2-40B4-BE49-F238E27FC236}">
                <a16:creationId xmlns:a16="http://schemas.microsoft.com/office/drawing/2014/main" id="{829FB2B0-46A7-41CD-996A-B837EB0B4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976495" cy="4641088"/>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Rectangle 2069">
            <a:extLst>
              <a:ext uri="{FF2B5EF4-FFF2-40B4-BE49-F238E27FC236}">
                <a16:creationId xmlns:a16="http://schemas.microsoft.com/office/drawing/2014/main" id="{5593735B-142F-4703-AF97-9E4693978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3147" y="1254050"/>
            <a:ext cx="2021427" cy="1511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5" descr="reducción de costes reducción de costes optimización de costes concepto ...">
            <a:extLst>
              <a:ext uri="{FF2B5EF4-FFF2-40B4-BE49-F238E27FC236}">
                <a16:creationId xmlns:a16="http://schemas.microsoft.com/office/drawing/2014/main" id="{D71AF33F-07CB-C3D2-31DA-18CA7A62FC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10462" r="9" b="14749"/>
          <a:stretch/>
        </p:blipFill>
        <p:spPr bwMode="auto">
          <a:xfrm>
            <a:off x="3893147" y="1254050"/>
            <a:ext cx="2021427" cy="1511938"/>
          </a:xfrm>
          <a:prstGeom prst="rect">
            <a:avLst/>
          </a:prstGeom>
          <a:noFill/>
          <a:extLst>
            <a:ext uri="{909E8E84-426E-40DD-AFC4-6F175D3DCCD1}">
              <a14:hiddenFill xmlns:a14="http://schemas.microsoft.com/office/drawing/2010/main">
                <a:solidFill>
                  <a:srgbClr val="FFFFFF"/>
                </a:solidFill>
              </a14:hiddenFill>
            </a:ext>
          </a:extLst>
        </p:spPr>
      </p:pic>
      <p:cxnSp>
        <p:nvCxnSpPr>
          <p:cNvPr id="2072" name="Straight Connector 2071">
            <a:extLst>
              <a:ext uri="{FF2B5EF4-FFF2-40B4-BE49-F238E27FC236}">
                <a16:creationId xmlns:a16="http://schemas.microsoft.com/office/drawing/2014/main" id="{6D0B581B-6F81-44B8-8D75-3D6C15057D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951" y="2400639"/>
            <a:ext cx="4389120" cy="0"/>
          </a:xfrm>
          <a:prstGeom prst="line">
            <a:avLst/>
          </a:prstGeom>
        </p:spPr>
        <p:style>
          <a:lnRef idx="2">
            <a:schemeClr val="accent1"/>
          </a:lnRef>
          <a:fillRef idx="0">
            <a:schemeClr val="accent1"/>
          </a:fillRef>
          <a:effectRef idx="1">
            <a:schemeClr val="accent1"/>
          </a:effectRef>
          <a:fontRef idx="minor">
            <a:schemeClr val="tx1"/>
          </a:fontRef>
        </p:style>
      </p:cxnSp>
      <p:sp>
        <p:nvSpPr>
          <p:cNvPr id="2074" name="Rectangle 2073">
            <a:extLst>
              <a:ext uri="{FF2B5EF4-FFF2-40B4-BE49-F238E27FC236}">
                <a16:creationId xmlns:a16="http://schemas.microsoft.com/office/drawing/2014/main" id="{F877318F-7135-4A7B-9C3B-68736EED2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7209" y="3922106"/>
            <a:ext cx="2494212" cy="16557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descr="Open Source Technology Trends In 2017 - DevOpsCube">
            <a:extLst>
              <a:ext uri="{FF2B5EF4-FFF2-40B4-BE49-F238E27FC236}">
                <a16:creationId xmlns:a16="http://schemas.microsoft.com/office/drawing/2014/main" id="{6EC53A68-540D-9777-689F-157EB98093D1}"/>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t="3072" r="8" b="26"/>
          <a:stretch/>
        </p:blipFill>
        <p:spPr bwMode="auto">
          <a:xfrm>
            <a:off x="1247209" y="3922106"/>
            <a:ext cx="2494212" cy="1655734"/>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Qué es la huella de carbono? - Ambientum Portal Lider Medioambiente">
            <a:extLst>
              <a:ext uri="{FF2B5EF4-FFF2-40B4-BE49-F238E27FC236}">
                <a16:creationId xmlns:a16="http://schemas.microsoft.com/office/drawing/2014/main" id="{3CA70408-3EBA-7A9F-330D-FA860EAF67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17973" r="31901" b="4"/>
          <a:stretch/>
        </p:blipFill>
        <p:spPr bwMode="auto">
          <a:xfrm>
            <a:off x="3910152" y="2919155"/>
            <a:ext cx="1996622" cy="2658685"/>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2">
            <a:extLst>
              <a:ext uri="{FF2B5EF4-FFF2-40B4-BE49-F238E27FC236}">
                <a16:creationId xmlns:a16="http://schemas.microsoft.com/office/drawing/2014/main" id="{587394B2-EFE1-BE77-C31F-E58DA083C96E}"/>
              </a:ext>
            </a:extLst>
          </p:cNvPr>
          <p:cNvSpPr txBox="1">
            <a:spLocks/>
          </p:cNvSpPr>
          <p:nvPr/>
        </p:nvSpPr>
        <p:spPr>
          <a:xfrm>
            <a:off x="6412198" y="2556932"/>
            <a:ext cx="4752626"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buNone/>
            </a:pPr>
            <a:r>
              <a:rPr lang="es-EC" noProof="0" dirty="0"/>
              <a:t>El desarrollo del proyecto pretende cubrir diversos medios como:</a:t>
            </a:r>
          </a:p>
          <a:p>
            <a:pPr marL="0" indent="0" algn="just"/>
            <a:r>
              <a:rPr lang="es-EC" noProof="0" dirty="0"/>
              <a:t>Ámbito social, ámbito económico, ámbito ambiental, entre otros.</a:t>
            </a:r>
          </a:p>
          <a:p>
            <a:pPr marL="0" indent="0"/>
            <a:endParaRPr lang="en-US" dirty="0"/>
          </a:p>
          <a:p>
            <a:endParaRPr lang="en-US" dirty="0"/>
          </a:p>
        </p:txBody>
      </p:sp>
    </p:spTree>
    <p:extLst>
      <p:ext uri="{BB962C8B-B14F-4D97-AF65-F5344CB8AC3E}">
        <p14:creationId xmlns:p14="http://schemas.microsoft.com/office/powerpoint/2010/main" val="2443723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16F1A1B1-D72D-4219-AE30-3EDB2FD2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81" name="Group 3080">
            <a:extLst>
              <a:ext uri="{FF2B5EF4-FFF2-40B4-BE49-F238E27FC236}">
                <a16:creationId xmlns:a16="http://schemas.microsoft.com/office/drawing/2014/main" id="{601FE7BE-30C9-47E1-AA23-7FC5DE0C9D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082" name="Picture 3081">
              <a:extLst>
                <a:ext uri="{FF2B5EF4-FFF2-40B4-BE49-F238E27FC236}">
                  <a16:creationId xmlns:a16="http://schemas.microsoft.com/office/drawing/2014/main" id="{58256DDC-2B46-4CBD-98CD-4843A1D36C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083" name="Rectangle 3082">
              <a:extLst>
                <a:ext uri="{FF2B5EF4-FFF2-40B4-BE49-F238E27FC236}">
                  <a16:creationId xmlns:a16="http://schemas.microsoft.com/office/drawing/2014/main" id="{AB299BC9-AA13-472C-B2CB-8B1A49F1D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EC"/>
            </a:p>
          </p:txBody>
        </p:sp>
        <p:pic>
          <p:nvPicPr>
            <p:cNvPr id="3084" name="Picture 3083">
              <a:extLst>
                <a:ext uri="{FF2B5EF4-FFF2-40B4-BE49-F238E27FC236}">
                  <a16:creationId xmlns:a16="http://schemas.microsoft.com/office/drawing/2014/main" id="{CCEA125A-C8E0-43E9-A034-878F58FA988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085" name="Picture 3084">
              <a:extLst>
                <a:ext uri="{FF2B5EF4-FFF2-40B4-BE49-F238E27FC236}">
                  <a16:creationId xmlns:a16="http://schemas.microsoft.com/office/drawing/2014/main" id="{BC268254-A470-41D9-884E-9DE377E94B9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ítulo 1">
            <a:extLst>
              <a:ext uri="{FF2B5EF4-FFF2-40B4-BE49-F238E27FC236}">
                <a16:creationId xmlns:a16="http://schemas.microsoft.com/office/drawing/2014/main" id="{325DEDD3-7F4D-ACB6-7832-0A072A202744}"/>
              </a:ext>
            </a:extLst>
          </p:cNvPr>
          <p:cNvSpPr>
            <a:spLocks noGrp="1"/>
          </p:cNvSpPr>
          <p:nvPr>
            <p:ph type="title"/>
          </p:nvPr>
        </p:nvSpPr>
        <p:spPr>
          <a:xfrm>
            <a:off x="1170564" y="982132"/>
            <a:ext cx="4667015" cy="1303867"/>
          </a:xfrm>
        </p:spPr>
        <p:txBody>
          <a:bodyPr>
            <a:normAutofit/>
          </a:bodyPr>
          <a:lstStyle/>
          <a:p>
            <a:pPr>
              <a:lnSpc>
                <a:spcPct val="90000"/>
              </a:lnSpc>
            </a:pPr>
            <a:r>
              <a:rPr lang="es-EC" sz="4100"/>
              <a:t>Análisis Posibles soluciones</a:t>
            </a:r>
          </a:p>
        </p:txBody>
      </p:sp>
      <p:cxnSp>
        <p:nvCxnSpPr>
          <p:cNvPr id="3087" name="Straight Connector 3086">
            <a:extLst>
              <a:ext uri="{FF2B5EF4-FFF2-40B4-BE49-F238E27FC236}">
                <a16:creationId xmlns:a16="http://schemas.microsoft.com/office/drawing/2014/main" id="{1F510FDE-DE95-4B70-9D1C-7214BFCC34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92391" y="2400639"/>
            <a:ext cx="402336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Marcador de contenido 2">
            <a:extLst>
              <a:ext uri="{FF2B5EF4-FFF2-40B4-BE49-F238E27FC236}">
                <a16:creationId xmlns:a16="http://schemas.microsoft.com/office/drawing/2014/main" id="{B024DAB8-BE42-03B6-5CB0-243AC233B4CB}"/>
              </a:ext>
            </a:extLst>
          </p:cNvPr>
          <p:cNvSpPr>
            <a:spLocks noGrp="1"/>
          </p:cNvSpPr>
          <p:nvPr>
            <p:ph idx="1"/>
          </p:nvPr>
        </p:nvSpPr>
        <p:spPr>
          <a:xfrm>
            <a:off x="1167385" y="2556932"/>
            <a:ext cx="4673373" cy="3318936"/>
          </a:xfrm>
        </p:spPr>
        <p:txBody>
          <a:bodyPr>
            <a:normAutofit lnSpcReduction="10000"/>
          </a:bodyPr>
          <a:lstStyle/>
          <a:p>
            <a:pPr algn="just"/>
            <a:r>
              <a:rPr lang="es-ES" b="0" i="0" dirty="0">
                <a:effectLst/>
              </a:rPr>
              <a:t>Para satisfacer la necesidad de un simulador de redes ópticas en la universidad, se han considerado tres posibles soluciones: la implementación de un simulador basado en GNPy (Python), el uso de simuladores comerciales con licencias educativas, y el desarrollo de un simulador propio desde cero. </a:t>
            </a:r>
            <a:endParaRPr lang="es-EC" dirty="0"/>
          </a:p>
        </p:txBody>
      </p:sp>
      <p:pic>
        <p:nvPicPr>
          <p:cNvPr id="5" name="Imagen 4" descr="How To Download Python On A Laptop">
            <a:extLst>
              <a:ext uri="{FF2B5EF4-FFF2-40B4-BE49-F238E27FC236}">
                <a16:creationId xmlns:a16="http://schemas.microsoft.com/office/drawing/2014/main" id="{7CD83361-38CB-8C3E-451A-2F83BAC21C7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6917" t="6530" r="13039" b="6807"/>
          <a:stretch/>
        </p:blipFill>
        <p:spPr bwMode="auto">
          <a:xfrm>
            <a:off x="6312185" y="1621902"/>
            <a:ext cx="2254829" cy="1394911"/>
          </a:xfrm>
          <a:prstGeom prst="rect">
            <a:avLst/>
          </a:prstGeom>
          <a:noFill/>
          <a:ln>
            <a:solidFill>
              <a:schemeClr val="accent1"/>
            </a:solidFill>
          </a:ln>
          <a:extLst>
            <a:ext uri="{53640926-AAD7-44D8-BBD7-CCE9431645EC}">
              <a14:shadowObscured xmlns:a14="http://schemas.microsoft.com/office/drawing/2010/main"/>
            </a:ext>
          </a:extLst>
        </p:spPr>
      </p:pic>
      <p:pic>
        <p:nvPicPr>
          <p:cNvPr id="4" name="Imagen 3" descr="Oopt Gnpy">
            <a:extLst>
              <a:ext uri="{FF2B5EF4-FFF2-40B4-BE49-F238E27FC236}">
                <a16:creationId xmlns:a16="http://schemas.microsoft.com/office/drawing/2014/main" id="{90137581-C184-DEF3-55A8-026A637AA85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553" r="71778" b="5471"/>
          <a:stretch/>
        </p:blipFill>
        <p:spPr bwMode="auto">
          <a:xfrm>
            <a:off x="6510012" y="3533776"/>
            <a:ext cx="1859301" cy="1981200"/>
          </a:xfrm>
          <a:prstGeom prst="rect">
            <a:avLst/>
          </a:prstGeom>
          <a:noFill/>
          <a:ln>
            <a:solidFill>
              <a:schemeClr val="accent1"/>
            </a:solidFill>
          </a:ln>
          <a:extLst>
            <a:ext uri="{53640926-AAD7-44D8-BBD7-CCE9431645EC}">
              <a14:shadowObscured xmlns:a14="http://schemas.microsoft.com/office/drawing/2010/main"/>
            </a:ext>
          </a:extLst>
        </p:spPr>
      </p:pic>
      <p:pic>
        <p:nvPicPr>
          <p:cNvPr id="3074" name="Picture 2" descr="Opnet simulation | Introduction to Opnet Modeller | Network Simulation ...">
            <a:extLst>
              <a:ext uri="{FF2B5EF4-FFF2-40B4-BE49-F238E27FC236}">
                <a16:creationId xmlns:a16="http://schemas.microsoft.com/office/drawing/2014/main" id="{55ABDA64-3D9D-36AC-3ADB-F1B8B91FCD5B}"/>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8724859" y="2779682"/>
            <a:ext cx="2254829" cy="1324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429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6A7C02-C709-DB93-5286-7069FA67EADE}"/>
              </a:ext>
            </a:extLst>
          </p:cNvPr>
          <p:cNvSpPr>
            <a:spLocks noGrp="1"/>
          </p:cNvSpPr>
          <p:nvPr>
            <p:ph type="title"/>
          </p:nvPr>
        </p:nvSpPr>
        <p:spPr>
          <a:xfrm>
            <a:off x="1295401" y="416648"/>
            <a:ext cx="9601196" cy="1303867"/>
          </a:xfrm>
        </p:spPr>
        <p:txBody>
          <a:bodyPr/>
          <a:lstStyle/>
          <a:p>
            <a:r>
              <a:rPr lang="es-EC" dirty="0"/>
              <a:t>Diagrama de Bloques</a:t>
            </a:r>
          </a:p>
        </p:txBody>
      </p:sp>
      <p:sp>
        <p:nvSpPr>
          <p:cNvPr id="17" name="Rectángulo 16">
            <a:extLst>
              <a:ext uri="{FF2B5EF4-FFF2-40B4-BE49-F238E27FC236}">
                <a16:creationId xmlns:a16="http://schemas.microsoft.com/office/drawing/2014/main" id="{7138C8EE-6FB5-2A2B-2261-E77E6889CCD6}"/>
              </a:ext>
            </a:extLst>
          </p:cNvPr>
          <p:cNvSpPr/>
          <p:nvPr/>
        </p:nvSpPr>
        <p:spPr>
          <a:xfrm>
            <a:off x="1295401" y="2153653"/>
            <a:ext cx="9601196" cy="40327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4136" name="Imagen 3" descr="Oopt Gnpy">
            <a:extLst>
              <a:ext uri="{FF2B5EF4-FFF2-40B4-BE49-F238E27FC236}">
                <a16:creationId xmlns:a16="http://schemas.microsoft.com/office/drawing/2014/main" id="{D28844E8-5DC1-7458-D6AB-2485A4D39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1777"/>
          <a:stretch>
            <a:fillRect/>
          </a:stretch>
        </p:blipFill>
        <p:spPr bwMode="auto">
          <a:xfrm>
            <a:off x="8778135" y="3429000"/>
            <a:ext cx="981075" cy="110966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4122" name="Imagen 4" descr="How To Download Python On A Laptop">
            <a:extLst>
              <a:ext uri="{FF2B5EF4-FFF2-40B4-BE49-F238E27FC236}">
                <a16:creationId xmlns:a16="http://schemas.microsoft.com/office/drawing/2014/main" id="{357899DD-5E29-7698-1DBF-BEAC2F947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917" t="6531" r="13039" b="6807"/>
          <a:stretch>
            <a:fillRect/>
          </a:stretch>
        </p:blipFill>
        <p:spPr bwMode="auto">
          <a:xfrm>
            <a:off x="5727936" y="3893250"/>
            <a:ext cx="2032000" cy="12573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18" name="Bocadillo: ovalado 8">
            <a:extLst>
              <a:ext uri="{FF2B5EF4-FFF2-40B4-BE49-F238E27FC236}">
                <a16:creationId xmlns:a16="http://schemas.microsoft.com/office/drawing/2014/main" id="{61E58195-9B29-1669-CDE9-2B8377A677C1}"/>
              </a:ext>
            </a:extLst>
          </p:cNvPr>
          <p:cNvSpPr>
            <a:spLocks noChangeArrowheads="1"/>
          </p:cNvSpPr>
          <p:nvPr/>
        </p:nvSpPr>
        <p:spPr bwMode="auto">
          <a:xfrm>
            <a:off x="8731878" y="1457003"/>
            <a:ext cx="1638300" cy="828675"/>
          </a:xfrm>
          <a:prstGeom prst="wedgeEllipseCallout">
            <a:avLst>
              <a:gd name="adj1" fmla="val -36856"/>
              <a:gd name="adj2" fmla="val 61528"/>
            </a:avLst>
          </a:prstGeom>
          <a:solidFill>
            <a:srgbClr val="FFFFFF"/>
          </a:solidFill>
          <a:ln w="25400">
            <a:solidFill>
              <a:srgbClr val="9BBB59"/>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C" altLang="es-EC" sz="11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Descripción de la red y condiciones de funcionamiento</a:t>
            </a:r>
            <a:endParaRPr kumimoji="0" lang="es-EC" altLang="es-EC" sz="2800" b="0" i="0" u="none" strike="noStrike" cap="none" normalizeH="0" baseline="0" dirty="0">
              <a:ln>
                <a:noFill/>
              </a:ln>
              <a:solidFill>
                <a:schemeClr val="tx1"/>
              </a:solidFill>
              <a:effectLst/>
            </a:endParaRPr>
          </a:p>
        </p:txBody>
      </p:sp>
      <p:sp>
        <p:nvSpPr>
          <p:cNvPr id="19" name="Bocadillo: ovalado 9">
            <a:extLst>
              <a:ext uri="{FF2B5EF4-FFF2-40B4-BE49-F238E27FC236}">
                <a16:creationId xmlns:a16="http://schemas.microsoft.com/office/drawing/2014/main" id="{315D8EE1-03F7-63F6-E74E-ABF3D32B0E9B}"/>
              </a:ext>
            </a:extLst>
          </p:cNvPr>
          <p:cNvSpPr>
            <a:spLocks noChangeArrowheads="1"/>
          </p:cNvSpPr>
          <p:nvPr/>
        </p:nvSpPr>
        <p:spPr bwMode="auto">
          <a:xfrm>
            <a:off x="8560248" y="5015250"/>
            <a:ext cx="1450026" cy="964445"/>
          </a:xfrm>
          <a:prstGeom prst="wedgeEllipseCallout">
            <a:avLst>
              <a:gd name="adj1" fmla="val 1880"/>
              <a:gd name="adj2" fmla="val -80755"/>
            </a:avLst>
          </a:prstGeom>
          <a:solidFill>
            <a:srgbClr val="FFFFFF"/>
          </a:solidFill>
          <a:ln w="25400">
            <a:solidFill>
              <a:srgbClr val="9BBB59"/>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C" sz="11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Modelamiento del sistema a través de GNPy</a:t>
            </a:r>
            <a:endParaRPr kumimoji="0" lang="es-ES" altLang="es-EC" sz="2800" b="0" i="0" u="none" strike="noStrike" cap="none" normalizeH="0" baseline="0" dirty="0">
              <a:ln>
                <a:noFill/>
              </a:ln>
              <a:solidFill>
                <a:schemeClr val="tx1"/>
              </a:solidFill>
              <a:effectLst/>
            </a:endParaRPr>
          </a:p>
        </p:txBody>
      </p:sp>
      <p:sp>
        <p:nvSpPr>
          <p:cNvPr id="20" name="Bocadillo: ovalado 10">
            <a:extLst>
              <a:ext uri="{FF2B5EF4-FFF2-40B4-BE49-F238E27FC236}">
                <a16:creationId xmlns:a16="http://schemas.microsoft.com/office/drawing/2014/main" id="{4C607823-556D-2694-EE2C-F3534A315F3D}"/>
              </a:ext>
            </a:extLst>
          </p:cNvPr>
          <p:cNvSpPr>
            <a:spLocks noChangeArrowheads="1"/>
          </p:cNvSpPr>
          <p:nvPr/>
        </p:nvSpPr>
        <p:spPr bwMode="auto">
          <a:xfrm>
            <a:off x="5713035" y="5329989"/>
            <a:ext cx="1450026" cy="826921"/>
          </a:xfrm>
          <a:prstGeom prst="wedgeEllipseCallout">
            <a:avLst>
              <a:gd name="adj1" fmla="val -10250"/>
              <a:gd name="adj2" fmla="val -61139"/>
            </a:avLst>
          </a:prstGeom>
          <a:solidFill>
            <a:srgbClr val="FFFFFF"/>
          </a:solidFill>
          <a:ln w="25400">
            <a:solidFill>
              <a:srgbClr val="9BBB59"/>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C" sz="1100" b="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Análisis del código y depuración </a:t>
            </a:r>
            <a:endParaRPr kumimoji="0" lang="es-ES" altLang="es-EC" sz="2800" b="0" i="0" u="none" strike="noStrike" cap="none" normalizeH="0" baseline="0" dirty="0">
              <a:ln>
                <a:noFill/>
              </a:ln>
              <a:solidFill>
                <a:schemeClr val="tx1"/>
              </a:solidFill>
              <a:effectLst/>
            </a:endParaRPr>
          </a:p>
        </p:txBody>
      </p:sp>
      <p:sp>
        <p:nvSpPr>
          <p:cNvPr id="21" name="AutoShape 30">
            <a:extLst>
              <a:ext uri="{FF2B5EF4-FFF2-40B4-BE49-F238E27FC236}">
                <a16:creationId xmlns:a16="http://schemas.microsoft.com/office/drawing/2014/main" id="{0E862BBD-F380-94CF-6339-F04EC4499D4A}"/>
              </a:ext>
            </a:extLst>
          </p:cNvPr>
          <p:cNvSpPr>
            <a:spLocks noChangeArrowheads="1"/>
          </p:cNvSpPr>
          <p:nvPr/>
        </p:nvSpPr>
        <p:spPr bwMode="auto">
          <a:xfrm>
            <a:off x="2849850" y="5445040"/>
            <a:ext cx="1200150" cy="647700"/>
          </a:xfrm>
          <a:prstGeom prst="wedgeEllipseCallout">
            <a:avLst>
              <a:gd name="adj1" fmla="val 2919"/>
              <a:gd name="adj2" fmla="val -78126"/>
            </a:avLst>
          </a:prstGeom>
          <a:solidFill>
            <a:srgbClr val="FFFFFF"/>
          </a:solidFill>
          <a:ln w="25400">
            <a:solidFill>
              <a:srgbClr val="9BBB59"/>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s-ES" altLang="es-EC" sz="1100" dirty="0">
                <a:cs typeface="Times New Roman" panose="02020603050405020304" pitchFamily="18" charset="0"/>
              </a:rPr>
              <a:t>Análisis de resultados</a:t>
            </a:r>
            <a:endParaRPr kumimoji="0" lang="es-ES" altLang="es-EC" sz="2800" b="0" i="0" u="none" strike="noStrike" cap="none" normalizeH="0" baseline="0" dirty="0">
              <a:ln>
                <a:noFill/>
              </a:ln>
              <a:solidFill>
                <a:schemeClr val="tx1"/>
              </a:solidFill>
              <a:effectLst/>
            </a:endParaRPr>
          </a:p>
        </p:txBody>
      </p:sp>
      <p:sp>
        <p:nvSpPr>
          <p:cNvPr id="22" name="Flecha: a la derecha 21">
            <a:extLst>
              <a:ext uri="{FF2B5EF4-FFF2-40B4-BE49-F238E27FC236}">
                <a16:creationId xmlns:a16="http://schemas.microsoft.com/office/drawing/2014/main" id="{2459EF75-67B4-CB9D-35B4-FDCE0B09727F}"/>
              </a:ext>
            </a:extLst>
          </p:cNvPr>
          <p:cNvSpPr/>
          <p:nvPr/>
        </p:nvSpPr>
        <p:spPr>
          <a:xfrm rot="4551431">
            <a:off x="8764510" y="2943561"/>
            <a:ext cx="390525" cy="276225"/>
          </a:xfrm>
          <a:prstGeom prst="rightArrow">
            <a:avLst/>
          </a:prstGeom>
          <a:solidFill>
            <a:schemeClr val="accent1"/>
          </a:solidFill>
          <a:ln>
            <a:solidFill>
              <a:schemeClr val="accent1"/>
            </a:solidFill>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C"/>
          </a:p>
        </p:txBody>
      </p:sp>
      <p:sp>
        <p:nvSpPr>
          <p:cNvPr id="23" name="Flecha: a la derecha 22">
            <a:extLst>
              <a:ext uri="{FF2B5EF4-FFF2-40B4-BE49-F238E27FC236}">
                <a16:creationId xmlns:a16="http://schemas.microsoft.com/office/drawing/2014/main" id="{C67D88B0-3911-9121-80D5-3A7A807F36D1}"/>
              </a:ext>
            </a:extLst>
          </p:cNvPr>
          <p:cNvSpPr/>
          <p:nvPr/>
        </p:nvSpPr>
        <p:spPr>
          <a:xfrm rot="10449343">
            <a:off x="7866100" y="4095603"/>
            <a:ext cx="390525" cy="276860"/>
          </a:xfrm>
          <a:prstGeom prst="rightArrow">
            <a:avLst>
              <a:gd name="adj1" fmla="val 50000"/>
              <a:gd name="adj2" fmla="val 56766"/>
            </a:avLst>
          </a:prstGeom>
          <a:solidFill>
            <a:schemeClr val="accent1"/>
          </a:solidFill>
          <a:ln>
            <a:solidFill>
              <a:schemeClr val="accent1"/>
            </a:solidFill>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C"/>
          </a:p>
        </p:txBody>
      </p:sp>
      <p:sp>
        <p:nvSpPr>
          <p:cNvPr id="24" name="Flecha: a la derecha 23">
            <a:extLst>
              <a:ext uri="{FF2B5EF4-FFF2-40B4-BE49-F238E27FC236}">
                <a16:creationId xmlns:a16="http://schemas.microsoft.com/office/drawing/2014/main" id="{5918695B-79E5-1E8C-C31C-D660D434769C}"/>
              </a:ext>
            </a:extLst>
          </p:cNvPr>
          <p:cNvSpPr/>
          <p:nvPr/>
        </p:nvSpPr>
        <p:spPr>
          <a:xfrm rot="10800000">
            <a:off x="4709737" y="4521900"/>
            <a:ext cx="390525" cy="276860"/>
          </a:xfrm>
          <a:prstGeom prst="rightArrow">
            <a:avLst>
              <a:gd name="adj1" fmla="val 50000"/>
              <a:gd name="adj2" fmla="val 56766"/>
            </a:avLst>
          </a:prstGeom>
          <a:solidFill>
            <a:schemeClr val="accent1"/>
          </a:solidFill>
          <a:ln>
            <a:solidFill>
              <a:schemeClr val="accent1"/>
            </a:solidFill>
          </a:ln>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C"/>
          </a:p>
        </p:txBody>
      </p:sp>
      <p:sp>
        <p:nvSpPr>
          <p:cNvPr id="25" name="Cuadro de texto 14">
            <a:extLst>
              <a:ext uri="{FF2B5EF4-FFF2-40B4-BE49-F238E27FC236}">
                <a16:creationId xmlns:a16="http://schemas.microsoft.com/office/drawing/2014/main" id="{A756C2B5-A55F-0421-E20F-A1E05B9FEF3E}"/>
              </a:ext>
            </a:extLst>
          </p:cNvPr>
          <p:cNvSpPr txBox="1">
            <a:spLocks noChangeArrowheads="1"/>
          </p:cNvSpPr>
          <p:nvPr/>
        </p:nvSpPr>
        <p:spPr bwMode="auto">
          <a:xfrm>
            <a:off x="2419004" y="1738257"/>
            <a:ext cx="276225" cy="304800"/>
          </a:xfrm>
          <a:prstGeom prst="rect">
            <a:avLst/>
          </a:prstGeom>
          <a:solidFill>
            <a:srgbClr val="FFFFFF"/>
          </a:solidFill>
          <a:ln w="6350">
            <a:solidFill>
              <a:srgbClr val="92D05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C"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1</a:t>
            </a:r>
            <a:endParaRPr kumimoji="0" lang="es-ES" altLang="es-EC" sz="1800" b="0" i="0" u="none" strike="noStrike" cap="none" normalizeH="0" baseline="0">
              <a:ln>
                <a:noFill/>
              </a:ln>
              <a:solidFill>
                <a:schemeClr val="tx1"/>
              </a:solidFill>
              <a:effectLst/>
              <a:latin typeface="Arial" panose="020B0604020202020204" pitchFamily="34" charset="0"/>
            </a:endParaRPr>
          </a:p>
        </p:txBody>
      </p:sp>
      <p:sp>
        <p:nvSpPr>
          <p:cNvPr id="26" name="Text Box 32">
            <a:extLst>
              <a:ext uri="{FF2B5EF4-FFF2-40B4-BE49-F238E27FC236}">
                <a16:creationId xmlns:a16="http://schemas.microsoft.com/office/drawing/2014/main" id="{BD66A9AB-15C6-2C28-ED6A-0E5BC47CFA1E}"/>
              </a:ext>
            </a:extLst>
          </p:cNvPr>
          <p:cNvSpPr txBox="1">
            <a:spLocks noChangeArrowheads="1"/>
          </p:cNvSpPr>
          <p:nvPr/>
        </p:nvSpPr>
        <p:spPr bwMode="auto">
          <a:xfrm>
            <a:off x="8422136" y="3366571"/>
            <a:ext cx="276225" cy="304800"/>
          </a:xfrm>
          <a:prstGeom prst="rect">
            <a:avLst/>
          </a:prstGeom>
          <a:solidFill>
            <a:srgbClr val="FFFFFF"/>
          </a:solidFill>
          <a:ln w="6350">
            <a:solidFill>
              <a:srgbClr val="92D05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C"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kumimoji="0" lang="es-ES" altLang="es-EC" sz="1800" b="0" i="0" u="none" strike="noStrike" cap="none" normalizeH="0" baseline="0" dirty="0">
              <a:ln>
                <a:noFill/>
              </a:ln>
              <a:solidFill>
                <a:schemeClr val="tx1"/>
              </a:solidFill>
              <a:effectLst/>
              <a:latin typeface="Arial" panose="020B0604020202020204" pitchFamily="34" charset="0"/>
            </a:endParaRPr>
          </a:p>
        </p:txBody>
      </p:sp>
      <p:sp>
        <p:nvSpPr>
          <p:cNvPr id="27" name="Text Box 34">
            <a:extLst>
              <a:ext uri="{FF2B5EF4-FFF2-40B4-BE49-F238E27FC236}">
                <a16:creationId xmlns:a16="http://schemas.microsoft.com/office/drawing/2014/main" id="{7071A6B8-7A4E-A52A-2868-5EACBCC8ED3A}"/>
              </a:ext>
            </a:extLst>
          </p:cNvPr>
          <p:cNvSpPr txBox="1">
            <a:spLocks noChangeArrowheads="1"/>
          </p:cNvSpPr>
          <p:nvPr/>
        </p:nvSpPr>
        <p:spPr bwMode="auto">
          <a:xfrm>
            <a:off x="5397455" y="3481291"/>
            <a:ext cx="276225" cy="304800"/>
          </a:xfrm>
          <a:prstGeom prst="rect">
            <a:avLst/>
          </a:prstGeom>
          <a:solidFill>
            <a:srgbClr val="FFFFFF"/>
          </a:solidFill>
          <a:ln w="6350">
            <a:solidFill>
              <a:srgbClr val="92D05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C"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3</a:t>
            </a:r>
            <a:endParaRPr kumimoji="0" lang="es-ES" altLang="es-EC" sz="1800" b="0" i="0" u="none" strike="noStrike" cap="none" normalizeH="0" baseline="0" dirty="0">
              <a:ln>
                <a:noFill/>
              </a:ln>
              <a:solidFill>
                <a:schemeClr val="tx1"/>
              </a:solidFill>
              <a:effectLst/>
              <a:latin typeface="Arial" panose="020B0604020202020204" pitchFamily="34" charset="0"/>
            </a:endParaRPr>
          </a:p>
        </p:txBody>
      </p:sp>
      <p:sp>
        <p:nvSpPr>
          <p:cNvPr id="28" name="Text Box 33">
            <a:extLst>
              <a:ext uri="{FF2B5EF4-FFF2-40B4-BE49-F238E27FC236}">
                <a16:creationId xmlns:a16="http://schemas.microsoft.com/office/drawing/2014/main" id="{1BFAB80C-31CA-70AE-1FBD-734EDF255E09}"/>
              </a:ext>
            </a:extLst>
          </p:cNvPr>
          <p:cNvSpPr txBox="1">
            <a:spLocks noChangeArrowheads="1"/>
          </p:cNvSpPr>
          <p:nvPr/>
        </p:nvSpPr>
        <p:spPr bwMode="auto">
          <a:xfrm>
            <a:off x="2387541" y="3479134"/>
            <a:ext cx="276225" cy="304800"/>
          </a:xfrm>
          <a:prstGeom prst="rect">
            <a:avLst/>
          </a:prstGeom>
          <a:solidFill>
            <a:srgbClr val="FFFFFF"/>
          </a:solidFill>
          <a:ln w="6350">
            <a:solidFill>
              <a:srgbClr val="92D05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C"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4</a:t>
            </a:r>
            <a:endParaRPr kumimoji="0" lang="es-ES" altLang="es-EC" sz="1800" b="0" i="0" u="none" strike="noStrike" cap="none" normalizeH="0" baseline="0">
              <a:ln>
                <a:noFill/>
              </a:ln>
              <a:solidFill>
                <a:schemeClr val="tx1"/>
              </a:solidFill>
              <a:effectLst/>
              <a:latin typeface="Arial" panose="020B0604020202020204" pitchFamily="34" charset="0"/>
            </a:endParaRPr>
          </a:p>
        </p:txBody>
      </p:sp>
      <p:sp>
        <p:nvSpPr>
          <p:cNvPr id="29" name="Rectangle 41">
            <a:extLst>
              <a:ext uri="{FF2B5EF4-FFF2-40B4-BE49-F238E27FC236}">
                <a16:creationId xmlns:a16="http://schemas.microsoft.com/office/drawing/2014/main" id="{94A3630A-24A7-C926-3982-8F0A20870EA1}"/>
              </a:ext>
            </a:extLst>
          </p:cNvPr>
          <p:cNvSpPr>
            <a:spLocks noChangeArrowheads="1"/>
          </p:cNvSpPr>
          <p:nvPr/>
        </p:nvSpPr>
        <p:spPr bwMode="auto">
          <a:xfrm>
            <a:off x="2173706" y="7010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sp>
        <p:nvSpPr>
          <p:cNvPr id="30" name="Rectangle 50">
            <a:extLst>
              <a:ext uri="{FF2B5EF4-FFF2-40B4-BE49-F238E27FC236}">
                <a16:creationId xmlns:a16="http://schemas.microsoft.com/office/drawing/2014/main" id="{2C098519-8C44-FDB9-79D4-AAE5EB3A231D}"/>
              </a:ext>
            </a:extLst>
          </p:cNvPr>
          <p:cNvSpPr>
            <a:spLocks noChangeArrowheads="1"/>
          </p:cNvSpPr>
          <p:nvPr/>
        </p:nvSpPr>
        <p:spPr bwMode="auto">
          <a:xfrm>
            <a:off x="2173706" y="11582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pic>
        <p:nvPicPr>
          <p:cNvPr id="4148" name="Picture 52">
            <a:extLst>
              <a:ext uri="{FF2B5EF4-FFF2-40B4-BE49-F238E27FC236}">
                <a16:creationId xmlns:a16="http://schemas.microsoft.com/office/drawing/2014/main" id="{8471FC1A-8881-C400-2EAF-320C54B82D9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788" t="24152" r="5707" b="41225"/>
          <a:stretch/>
        </p:blipFill>
        <p:spPr bwMode="auto">
          <a:xfrm>
            <a:off x="2408923" y="2119565"/>
            <a:ext cx="6226701" cy="106706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35" name="Imagen 34">
            <a:extLst>
              <a:ext uri="{FF2B5EF4-FFF2-40B4-BE49-F238E27FC236}">
                <a16:creationId xmlns:a16="http://schemas.microsoft.com/office/drawing/2014/main" id="{A54229A9-F9B0-B511-33F3-D5160D2E5FB8}"/>
              </a:ext>
            </a:extLst>
          </p:cNvPr>
          <p:cNvPicPr>
            <a:picLocks noChangeAspect="1"/>
          </p:cNvPicPr>
          <p:nvPr/>
        </p:nvPicPr>
        <p:blipFill>
          <a:blip r:embed="rId5"/>
          <a:stretch>
            <a:fillRect/>
          </a:stretch>
        </p:blipFill>
        <p:spPr>
          <a:xfrm>
            <a:off x="2419004" y="4020698"/>
            <a:ext cx="2197649" cy="1035929"/>
          </a:xfrm>
          <a:prstGeom prst="rect">
            <a:avLst/>
          </a:prstGeom>
          <a:ln>
            <a:solidFill>
              <a:schemeClr val="accent1"/>
            </a:solidFill>
          </a:ln>
        </p:spPr>
      </p:pic>
    </p:spTree>
    <p:extLst>
      <p:ext uri="{BB962C8B-B14F-4D97-AF65-F5344CB8AC3E}">
        <p14:creationId xmlns:p14="http://schemas.microsoft.com/office/powerpoint/2010/main" val="86194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2" name="Título 1">
            <a:extLst>
              <a:ext uri="{FF2B5EF4-FFF2-40B4-BE49-F238E27FC236}">
                <a16:creationId xmlns:a16="http://schemas.microsoft.com/office/drawing/2014/main" id="{B61C1892-B36B-E697-DA5C-771B45FD13E3}"/>
              </a:ext>
            </a:extLst>
          </p:cNvPr>
          <p:cNvSpPr>
            <a:spLocks noGrp="1"/>
          </p:cNvSpPr>
          <p:nvPr>
            <p:ph type="title"/>
          </p:nvPr>
        </p:nvSpPr>
        <p:spPr>
          <a:xfrm>
            <a:off x="952108" y="954756"/>
            <a:ext cx="2730414" cy="4946003"/>
          </a:xfrm>
        </p:spPr>
        <p:txBody>
          <a:bodyPr>
            <a:normAutofit/>
          </a:bodyPr>
          <a:lstStyle/>
          <a:p>
            <a:r>
              <a:rPr lang="es-ES">
                <a:solidFill>
                  <a:srgbClr val="FFFFFF"/>
                </a:solidFill>
              </a:rPr>
              <a:t>Objetivos</a:t>
            </a:r>
            <a:endParaRPr lang="es-EC">
              <a:solidFill>
                <a:srgbClr val="FFFFFF"/>
              </a:solidFill>
            </a:endParaRPr>
          </a:p>
        </p:txBody>
      </p:sp>
      <p:sp>
        <p:nvSpPr>
          <p:cNvPr id="23" name="Rectangle 22">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C2332EA6-A728-5244-CA43-2EF4F00BE652}"/>
              </a:ext>
            </a:extLst>
          </p:cNvPr>
          <p:cNvSpPr>
            <a:spLocks noGrp="1"/>
          </p:cNvSpPr>
          <p:nvPr>
            <p:ph idx="1"/>
          </p:nvPr>
        </p:nvSpPr>
        <p:spPr>
          <a:xfrm>
            <a:off x="5140934" y="469900"/>
            <a:ext cx="5953630" cy="5405968"/>
          </a:xfrm>
        </p:spPr>
        <p:txBody>
          <a:bodyPr anchor="ctr">
            <a:normAutofit fontScale="77500" lnSpcReduction="20000"/>
          </a:bodyPr>
          <a:lstStyle/>
          <a:p>
            <a:pPr marL="0" indent="0" algn="just">
              <a:lnSpc>
                <a:spcPct val="90000"/>
              </a:lnSpc>
              <a:buNone/>
            </a:pPr>
            <a:r>
              <a:rPr lang="es-ES" sz="1900" b="1" i="0" dirty="0">
                <a:effectLst/>
              </a:rPr>
              <a:t>Objetivo General:</a:t>
            </a:r>
            <a:endParaRPr lang="es-ES" sz="1900" b="1" dirty="0"/>
          </a:p>
          <a:p>
            <a:pPr marL="342900" lvl="0" indent="-342900" algn="just">
              <a:lnSpc>
                <a:spcPct val="150000"/>
              </a:lnSpc>
              <a:spcAft>
                <a:spcPts val="1000"/>
              </a:spcAft>
              <a:buFont typeface="Symbol" panose="05050102010706020507" pitchFamily="18" charset="2"/>
              <a:buChar char=""/>
            </a:pPr>
            <a:r>
              <a:rPr lang="es-EC" sz="1900" dirty="0"/>
              <a:t>Implementar casos de estudio en un simulador de redes ópticas basado en software libre y desarrollo de guías prácticas para el laboratorio de Telecomunicaciones UDLA. </a:t>
            </a:r>
          </a:p>
          <a:p>
            <a:pPr marL="0" indent="0" algn="just">
              <a:lnSpc>
                <a:spcPct val="90000"/>
              </a:lnSpc>
              <a:buNone/>
            </a:pPr>
            <a:r>
              <a:rPr lang="es-ES" sz="1900" b="1" i="0" dirty="0">
                <a:effectLst/>
              </a:rPr>
              <a:t>Objetivo Específicos:</a:t>
            </a:r>
            <a:endParaRPr lang="es-ES" sz="1900" b="1" dirty="0"/>
          </a:p>
          <a:p>
            <a:pPr marL="342900" lvl="0" indent="-342900" algn="just">
              <a:lnSpc>
                <a:spcPct val="115000"/>
              </a:lnSpc>
              <a:buFont typeface="Symbol" panose="05050102010706020507" pitchFamily="18" charset="2"/>
              <a:buChar char=""/>
            </a:pPr>
            <a:r>
              <a:rPr lang="es-EC" sz="1900" dirty="0"/>
              <a:t>Estudiar los escenarios de redes ópticas relevantes para el proceso de enseñanza-aprendizaje y que puedan ser implementados en el simulador </a:t>
            </a:r>
            <a:r>
              <a:rPr lang="es-EC" sz="1900" dirty="0" err="1"/>
              <a:t>GNPy</a:t>
            </a:r>
            <a:r>
              <a:rPr lang="es-EC" sz="1900" dirty="0"/>
              <a:t> de redes ópticas basado en software libre.</a:t>
            </a:r>
          </a:p>
          <a:p>
            <a:pPr marL="342900" lvl="0" indent="-342900" algn="just">
              <a:lnSpc>
                <a:spcPct val="115000"/>
              </a:lnSpc>
              <a:buFont typeface="Symbol" panose="05050102010706020507" pitchFamily="18" charset="2"/>
              <a:buChar char=""/>
            </a:pPr>
            <a:r>
              <a:rPr lang="es-EC" sz="1900" dirty="0"/>
              <a:t>Conocer la programación, librerías e interacción con las diversas estructuras de datos de los elementos de red disponibles en la herramienta </a:t>
            </a:r>
            <a:r>
              <a:rPr lang="es-EC" sz="1900" dirty="0" err="1"/>
              <a:t>GNPy</a:t>
            </a:r>
            <a:r>
              <a:rPr lang="es-EC" sz="1900" dirty="0"/>
              <a:t> basada en software libre.</a:t>
            </a:r>
          </a:p>
          <a:p>
            <a:pPr marL="342900" lvl="0" indent="-342900" algn="just">
              <a:lnSpc>
                <a:spcPct val="115000"/>
              </a:lnSpc>
              <a:buFont typeface="Symbol" panose="05050102010706020507" pitchFamily="18" charset="2"/>
              <a:buChar char=""/>
            </a:pPr>
            <a:r>
              <a:rPr lang="es-EC" sz="1900" dirty="0"/>
              <a:t>Implementar diferentes casos de estudio de redes ópticas en el simulador </a:t>
            </a:r>
            <a:r>
              <a:rPr lang="es-EC" sz="1900" dirty="0" err="1"/>
              <a:t>GNPy</a:t>
            </a:r>
            <a:r>
              <a:rPr lang="es-EC" sz="1900" dirty="0"/>
              <a:t> que permita la configuración, diseño, estudio, parametrización y ejecución de sistemas de transmisión ópticos a través de software libre. </a:t>
            </a:r>
          </a:p>
          <a:p>
            <a:pPr marL="342900" lvl="0" indent="-342900" algn="just">
              <a:lnSpc>
                <a:spcPct val="115000"/>
              </a:lnSpc>
              <a:spcAft>
                <a:spcPts val="1000"/>
              </a:spcAft>
              <a:buFont typeface="Symbol" panose="05050102010706020507" pitchFamily="18" charset="2"/>
              <a:buChar char=""/>
            </a:pPr>
            <a:r>
              <a:rPr lang="es-EC" sz="1900" dirty="0"/>
              <a:t>Desarrollar guías prácticas de laboratorio que sean didácticas y apoyen el proceso de enseñanza-aprendizaje de la materia de Comunicaciones Ópticas de la carrera de Ingeniería en </a:t>
            </a:r>
            <a:r>
              <a:rPr lang="es-EC" sz="1900" dirty="0" err="1"/>
              <a:t>Networking</a:t>
            </a:r>
            <a:r>
              <a:rPr lang="es-EC" sz="1900" dirty="0"/>
              <a:t> y Telecomunicaciones de la UDLA.</a:t>
            </a:r>
          </a:p>
          <a:p>
            <a:pPr>
              <a:lnSpc>
                <a:spcPct val="90000"/>
              </a:lnSpc>
            </a:pPr>
            <a:endParaRPr lang="es-EC" sz="1700" dirty="0"/>
          </a:p>
        </p:txBody>
      </p:sp>
    </p:spTree>
    <p:extLst>
      <p:ext uri="{BB962C8B-B14F-4D97-AF65-F5344CB8AC3E}">
        <p14:creationId xmlns:p14="http://schemas.microsoft.com/office/powerpoint/2010/main" val="3876137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DE1C0516-F768-FF3D-B2F0-16B31FD8D445}"/>
            </a:ext>
          </a:extLst>
        </p:cNvPr>
        <p:cNvGrpSpPr/>
        <p:nvPr/>
      </p:nvGrpSpPr>
      <p:grpSpPr>
        <a:xfrm>
          <a:off x="0" y="0"/>
          <a:ext cx="0" cy="0"/>
          <a:chOff x="0" y="0"/>
          <a:chExt cx="0" cy="0"/>
        </a:xfrm>
      </p:grpSpPr>
      <p:sp useBgFill="1">
        <p:nvSpPr>
          <p:cNvPr id="2060" name="Rectangle 2059">
            <a:extLst>
              <a:ext uri="{FF2B5EF4-FFF2-40B4-BE49-F238E27FC236}">
                <a16:creationId xmlns:a16="http://schemas.microsoft.com/office/drawing/2014/main" id="{7F24033D-98F9-F2E9-0BDA-831395C53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2" name="Group 2061">
            <a:extLst>
              <a:ext uri="{FF2B5EF4-FFF2-40B4-BE49-F238E27FC236}">
                <a16:creationId xmlns:a16="http://schemas.microsoft.com/office/drawing/2014/main" id="{C0431711-3CC4-F2CB-05B9-841FE55D73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063" name="Picture 2062">
              <a:extLst>
                <a:ext uri="{FF2B5EF4-FFF2-40B4-BE49-F238E27FC236}">
                  <a16:creationId xmlns:a16="http://schemas.microsoft.com/office/drawing/2014/main" id="{29D81FA9-3616-0F09-4055-6E91910FBE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64" name="Rectangle 2063">
              <a:extLst>
                <a:ext uri="{FF2B5EF4-FFF2-40B4-BE49-F238E27FC236}">
                  <a16:creationId xmlns:a16="http://schemas.microsoft.com/office/drawing/2014/main" id="{1CAF1164-4085-9F0B-2E3D-6E59EF93F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s-EC"/>
            </a:p>
          </p:txBody>
        </p:sp>
        <p:pic>
          <p:nvPicPr>
            <p:cNvPr id="2065" name="Picture 2064">
              <a:extLst>
                <a:ext uri="{FF2B5EF4-FFF2-40B4-BE49-F238E27FC236}">
                  <a16:creationId xmlns:a16="http://schemas.microsoft.com/office/drawing/2014/main" id="{3494D9F6-791D-F30E-269A-8A1549F16B8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066" name="Picture 2065">
              <a:extLst>
                <a:ext uri="{FF2B5EF4-FFF2-40B4-BE49-F238E27FC236}">
                  <a16:creationId xmlns:a16="http://schemas.microsoft.com/office/drawing/2014/main" id="{1F58F031-073E-C417-C7DC-A5BE4FB9CF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ítulo 1">
            <a:extLst>
              <a:ext uri="{FF2B5EF4-FFF2-40B4-BE49-F238E27FC236}">
                <a16:creationId xmlns:a16="http://schemas.microsoft.com/office/drawing/2014/main" id="{B8971515-FB57-CFCC-6BAB-C52958C1439C}"/>
              </a:ext>
            </a:extLst>
          </p:cNvPr>
          <p:cNvSpPr>
            <a:spLocks noGrp="1"/>
          </p:cNvSpPr>
          <p:nvPr>
            <p:ph type="title"/>
          </p:nvPr>
        </p:nvSpPr>
        <p:spPr>
          <a:xfrm>
            <a:off x="6412198" y="982132"/>
            <a:ext cx="4752626" cy="1303867"/>
          </a:xfrm>
        </p:spPr>
        <p:txBody>
          <a:bodyPr vert="horz" lIns="91440" tIns="45720" rIns="91440" bIns="45720" rtlCol="0" anchor="ctr">
            <a:normAutofit/>
          </a:bodyPr>
          <a:lstStyle/>
          <a:p>
            <a:pPr>
              <a:lnSpc>
                <a:spcPct val="90000"/>
              </a:lnSpc>
            </a:pPr>
            <a:r>
              <a:rPr lang="es-ES" sz="4100" noProof="0" dirty="0"/>
              <a:t>Alcance</a:t>
            </a:r>
            <a:endParaRPr lang="es-EC" sz="4100" noProof="0" dirty="0"/>
          </a:p>
        </p:txBody>
      </p:sp>
      <p:sp>
        <p:nvSpPr>
          <p:cNvPr id="2068" name="Rectangle 2067">
            <a:extLst>
              <a:ext uri="{FF2B5EF4-FFF2-40B4-BE49-F238E27FC236}">
                <a16:creationId xmlns:a16="http://schemas.microsoft.com/office/drawing/2014/main" id="{F111298C-A963-FCA0-CEE3-0612117DD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976495" cy="4641088"/>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Rectangle 2069">
            <a:extLst>
              <a:ext uri="{FF2B5EF4-FFF2-40B4-BE49-F238E27FC236}">
                <a16:creationId xmlns:a16="http://schemas.microsoft.com/office/drawing/2014/main" id="{BC47E1CE-3932-CF7B-16B3-5A6600A5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3147" y="1254050"/>
            <a:ext cx="2021427" cy="1511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72" name="Straight Connector 2071">
            <a:extLst>
              <a:ext uri="{FF2B5EF4-FFF2-40B4-BE49-F238E27FC236}">
                <a16:creationId xmlns:a16="http://schemas.microsoft.com/office/drawing/2014/main" id="{D7841332-072D-EB36-0B40-FDA2C35DBE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951" y="2400639"/>
            <a:ext cx="4389120" cy="0"/>
          </a:xfrm>
          <a:prstGeom prst="line">
            <a:avLst/>
          </a:prstGeom>
        </p:spPr>
        <p:style>
          <a:lnRef idx="2">
            <a:schemeClr val="accent1"/>
          </a:lnRef>
          <a:fillRef idx="0">
            <a:schemeClr val="accent1"/>
          </a:fillRef>
          <a:effectRef idx="1">
            <a:schemeClr val="accent1"/>
          </a:effectRef>
          <a:fontRef idx="minor">
            <a:schemeClr val="tx1"/>
          </a:fontRef>
        </p:style>
      </p:cxnSp>
      <p:sp>
        <p:nvSpPr>
          <p:cNvPr id="2074" name="Rectangle 2073">
            <a:extLst>
              <a:ext uri="{FF2B5EF4-FFF2-40B4-BE49-F238E27FC236}">
                <a16:creationId xmlns:a16="http://schemas.microsoft.com/office/drawing/2014/main" id="{C2F6ED5A-84E6-2BD3-E1BB-79B5096D3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7209" y="3922106"/>
            <a:ext cx="2494212" cy="165573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arcador de contenido 2">
            <a:extLst>
              <a:ext uri="{FF2B5EF4-FFF2-40B4-BE49-F238E27FC236}">
                <a16:creationId xmlns:a16="http://schemas.microsoft.com/office/drawing/2014/main" id="{E2FD74F3-BBAF-3704-B811-448FC7F2EA27}"/>
              </a:ext>
            </a:extLst>
          </p:cNvPr>
          <p:cNvSpPr txBox="1">
            <a:spLocks/>
          </p:cNvSpPr>
          <p:nvPr/>
        </p:nvSpPr>
        <p:spPr>
          <a:xfrm>
            <a:off x="6412198" y="2556932"/>
            <a:ext cx="4752626"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s-ES" dirty="0"/>
              <a:t>Para el desarrollo de este proyecto, se realizará un análisis detallado de las necesidades relacionadas con la simulación y optimización de enlaces de comunicación. </a:t>
            </a:r>
            <a:endParaRPr lang="es-EC" dirty="0"/>
          </a:p>
          <a:p>
            <a:pPr marL="0" indent="0">
              <a:buNone/>
            </a:pPr>
            <a:endParaRPr lang="en-US" dirty="0"/>
          </a:p>
          <a:p>
            <a:endParaRPr lang="en-US" dirty="0"/>
          </a:p>
        </p:txBody>
      </p:sp>
      <p:sp>
        <p:nvSpPr>
          <p:cNvPr id="7" name="Rectángulo 6">
            <a:extLst>
              <a:ext uri="{FF2B5EF4-FFF2-40B4-BE49-F238E27FC236}">
                <a16:creationId xmlns:a16="http://schemas.microsoft.com/office/drawing/2014/main" id="{F872474D-E17B-B682-4B38-B1AB5C7AB130}"/>
              </a:ext>
            </a:extLst>
          </p:cNvPr>
          <p:cNvSpPr/>
          <p:nvPr/>
        </p:nvSpPr>
        <p:spPr>
          <a:xfrm>
            <a:off x="1092643" y="1092200"/>
            <a:ext cx="4976495" cy="4641088"/>
          </a:xfrm>
          <a:prstGeom prst="rect">
            <a:avLst/>
          </a:prstGeom>
          <a:solidFill>
            <a:srgbClr val="EAEAE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graphicFrame>
        <p:nvGraphicFramePr>
          <p:cNvPr id="8" name="Diagrama 7">
            <a:extLst>
              <a:ext uri="{FF2B5EF4-FFF2-40B4-BE49-F238E27FC236}">
                <a16:creationId xmlns:a16="http://schemas.microsoft.com/office/drawing/2014/main" id="{98020BA5-B40F-064B-0E9D-2E35A9DC4C6F}"/>
              </a:ext>
            </a:extLst>
          </p:cNvPr>
          <p:cNvGraphicFramePr/>
          <p:nvPr>
            <p:extLst>
              <p:ext uri="{D42A27DB-BD31-4B8C-83A1-F6EECF244321}">
                <p14:modId xmlns:p14="http://schemas.microsoft.com/office/powerpoint/2010/main" val="4044920985"/>
              </p:ext>
            </p:extLst>
          </p:nvPr>
        </p:nvGraphicFramePr>
        <p:xfrm>
          <a:off x="1092516" y="1151409"/>
          <a:ext cx="4976495" cy="458187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CuadroTexto 8">
            <a:extLst>
              <a:ext uri="{FF2B5EF4-FFF2-40B4-BE49-F238E27FC236}">
                <a16:creationId xmlns:a16="http://schemas.microsoft.com/office/drawing/2014/main" id="{7D9882C8-B29D-AC38-C674-ABFC17FBC2D7}"/>
              </a:ext>
            </a:extLst>
          </p:cNvPr>
          <p:cNvSpPr txBox="1"/>
          <p:nvPr/>
        </p:nvSpPr>
        <p:spPr>
          <a:xfrm>
            <a:off x="1067242" y="1071347"/>
            <a:ext cx="1650684" cy="369332"/>
          </a:xfrm>
          <a:prstGeom prst="rect">
            <a:avLst/>
          </a:prstGeom>
          <a:noFill/>
          <a:ln>
            <a:solidFill>
              <a:schemeClr val="accent1"/>
            </a:solidFill>
          </a:ln>
        </p:spPr>
        <p:txBody>
          <a:bodyPr wrap="square" rtlCol="0">
            <a:spAutoFit/>
          </a:bodyPr>
          <a:lstStyle/>
          <a:p>
            <a:r>
              <a:rPr lang="es-ES" dirty="0"/>
              <a:t>Inicio</a:t>
            </a:r>
            <a:endParaRPr lang="es-EC" dirty="0"/>
          </a:p>
        </p:txBody>
      </p:sp>
      <p:sp>
        <p:nvSpPr>
          <p:cNvPr id="10" name="CuadroTexto 9">
            <a:extLst>
              <a:ext uri="{FF2B5EF4-FFF2-40B4-BE49-F238E27FC236}">
                <a16:creationId xmlns:a16="http://schemas.microsoft.com/office/drawing/2014/main" id="{9CA091A3-205B-5600-F41F-E5DFB5581D5F}"/>
              </a:ext>
            </a:extLst>
          </p:cNvPr>
          <p:cNvSpPr txBox="1"/>
          <p:nvPr/>
        </p:nvSpPr>
        <p:spPr>
          <a:xfrm>
            <a:off x="2717926" y="1071347"/>
            <a:ext cx="1650684" cy="369332"/>
          </a:xfrm>
          <a:prstGeom prst="rect">
            <a:avLst/>
          </a:prstGeom>
          <a:noFill/>
          <a:ln>
            <a:solidFill>
              <a:schemeClr val="accent1"/>
            </a:solidFill>
          </a:ln>
        </p:spPr>
        <p:txBody>
          <a:bodyPr wrap="square" rtlCol="0">
            <a:spAutoFit/>
          </a:bodyPr>
          <a:lstStyle/>
          <a:p>
            <a:r>
              <a:rPr lang="es-ES" dirty="0"/>
              <a:t>Desarrollo</a:t>
            </a:r>
            <a:endParaRPr lang="es-EC" dirty="0"/>
          </a:p>
        </p:txBody>
      </p:sp>
      <p:sp>
        <p:nvSpPr>
          <p:cNvPr id="11" name="CuadroTexto 10">
            <a:extLst>
              <a:ext uri="{FF2B5EF4-FFF2-40B4-BE49-F238E27FC236}">
                <a16:creationId xmlns:a16="http://schemas.microsoft.com/office/drawing/2014/main" id="{C56779EE-7E95-65BA-CAD3-48C47A92BA9F}"/>
              </a:ext>
            </a:extLst>
          </p:cNvPr>
          <p:cNvSpPr txBox="1"/>
          <p:nvPr/>
        </p:nvSpPr>
        <p:spPr>
          <a:xfrm>
            <a:off x="4368610" y="1071347"/>
            <a:ext cx="1716137" cy="369332"/>
          </a:xfrm>
          <a:prstGeom prst="rect">
            <a:avLst/>
          </a:prstGeom>
          <a:noFill/>
          <a:ln>
            <a:solidFill>
              <a:schemeClr val="accent1"/>
            </a:solidFill>
          </a:ln>
        </p:spPr>
        <p:txBody>
          <a:bodyPr wrap="square" rtlCol="0">
            <a:spAutoFit/>
          </a:bodyPr>
          <a:lstStyle/>
          <a:p>
            <a:r>
              <a:rPr lang="es-ES" dirty="0"/>
              <a:t>Finalización </a:t>
            </a:r>
            <a:endParaRPr lang="es-EC" dirty="0"/>
          </a:p>
        </p:txBody>
      </p:sp>
      <p:cxnSp>
        <p:nvCxnSpPr>
          <p:cNvPr id="13" name="Conector recto 12">
            <a:extLst>
              <a:ext uri="{FF2B5EF4-FFF2-40B4-BE49-F238E27FC236}">
                <a16:creationId xmlns:a16="http://schemas.microsoft.com/office/drawing/2014/main" id="{F38F132D-6C48-DA13-90F9-E6CB37DFC3C9}"/>
              </a:ext>
            </a:extLst>
          </p:cNvPr>
          <p:cNvCxnSpPr/>
          <p:nvPr/>
        </p:nvCxnSpPr>
        <p:spPr>
          <a:xfrm>
            <a:off x="2717926" y="1440679"/>
            <a:ext cx="0" cy="4292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9D15824C-06B5-16DE-0323-5C389B1B4AD4}"/>
              </a:ext>
            </a:extLst>
          </p:cNvPr>
          <p:cNvCxnSpPr/>
          <p:nvPr/>
        </p:nvCxnSpPr>
        <p:spPr>
          <a:xfrm>
            <a:off x="4368610" y="1440679"/>
            <a:ext cx="0" cy="42926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72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175C56-7C0F-6777-33B9-76F30C74C397}"/>
              </a:ext>
            </a:extLst>
          </p:cNvPr>
          <p:cNvSpPr>
            <a:spLocks noGrp="1"/>
          </p:cNvSpPr>
          <p:nvPr>
            <p:ph type="title"/>
          </p:nvPr>
        </p:nvSpPr>
        <p:spPr/>
        <p:txBody>
          <a:bodyPr/>
          <a:lstStyle/>
          <a:p>
            <a:r>
              <a:rPr lang="es-ES" dirty="0"/>
              <a:t>Diagrama de Bloques </a:t>
            </a:r>
            <a:endParaRPr lang="es-EC" dirty="0"/>
          </a:p>
        </p:txBody>
      </p:sp>
      <p:sp>
        <p:nvSpPr>
          <p:cNvPr id="6" name="Rectángulo: esquinas redondeadas 5">
            <a:extLst>
              <a:ext uri="{FF2B5EF4-FFF2-40B4-BE49-F238E27FC236}">
                <a16:creationId xmlns:a16="http://schemas.microsoft.com/office/drawing/2014/main" id="{9F6E081D-08AF-79AD-6C3D-C6D060338355}"/>
              </a:ext>
            </a:extLst>
          </p:cNvPr>
          <p:cNvSpPr/>
          <p:nvPr/>
        </p:nvSpPr>
        <p:spPr>
          <a:xfrm>
            <a:off x="2323599" y="3321719"/>
            <a:ext cx="3733800" cy="2819400"/>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C"/>
          </a:p>
        </p:txBody>
      </p:sp>
      <p:sp>
        <p:nvSpPr>
          <p:cNvPr id="7" name="Cuadro de texto 3">
            <a:extLst>
              <a:ext uri="{FF2B5EF4-FFF2-40B4-BE49-F238E27FC236}">
                <a16:creationId xmlns:a16="http://schemas.microsoft.com/office/drawing/2014/main" id="{2C25F63C-0C8D-635A-04A9-C98B38DE430F}"/>
              </a:ext>
            </a:extLst>
          </p:cNvPr>
          <p:cNvSpPr txBox="1">
            <a:spLocks noChangeArrowheads="1"/>
          </p:cNvSpPr>
          <p:nvPr/>
        </p:nvSpPr>
        <p:spPr bwMode="auto">
          <a:xfrm>
            <a:off x="2318317" y="4689860"/>
            <a:ext cx="3733801" cy="314325"/>
          </a:xfrm>
          <a:prstGeom prst="rect">
            <a:avLst/>
          </a:prstGeom>
          <a:solidFill>
            <a:srgbClr val="FF0000"/>
          </a:solidFill>
          <a:ln w="6350">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C" sz="1200" b="0" i="0" u="none" strike="noStrike" cap="none" normalizeH="0" baseline="0">
                <a:ln>
                  <a:noFill/>
                </a:ln>
                <a:solidFill>
                  <a:srgbClr val="FFFFFF"/>
                </a:solidFill>
                <a:effectLst/>
                <a:latin typeface="Aptos" panose="020B0004020202020204" pitchFamily="34" charset="0"/>
                <a:ea typeface="Aptos" panose="020B0004020202020204" pitchFamily="34" charset="0"/>
                <a:cs typeface="Times New Roman" panose="02020603050405020304" pitchFamily="18" charset="0"/>
              </a:rPr>
              <a:t>Problema</a:t>
            </a:r>
            <a:endParaRPr kumimoji="0" lang="es-ES" altLang="es-EC" sz="1800" b="0" i="0" u="none" strike="noStrike" cap="none" normalizeH="0" baseline="0">
              <a:ln>
                <a:noFill/>
              </a:ln>
              <a:solidFill>
                <a:schemeClr val="tx1"/>
              </a:solidFill>
              <a:effectLst/>
              <a:latin typeface="Arial" panose="020B0604020202020204" pitchFamily="34" charset="0"/>
            </a:endParaRPr>
          </a:p>
        </p:txBody>
      </p:sp>
      <p:sp>
        <p:nvSpPr>
          <p:cNvPr id="8" name="Cuadro de texto 6">
            <a:extLst>
              <a:ext uri="{FF2B5EF4-FFF2-40B4-BE49-F238E27FC236}">
                <a16:creationId xmlns:a16="http://schemas.microsoft.com/office/drawing/2014/main" id="{095E666F-0F75-1B15-4B87-6DE672D7EA98}"/>
              </a:ext>
            </a:extLst>
          </p:cNvPr>
          <p:cNvSpPr>
            <a:spLocks noChangeArrowheads="1"/>
          </p:cNvSpPr>
          <p:nvPr/>
        </p:nvSpPr>
        <p:spPr bwMode="auto">
          <a:xfrm>
            <a:off x="2498211" y="5079081"/>
            <a:ext cx="1009651" cy="1028700"/>
          </a:xfrm>
          <a:prstGeom prst="roundRect">
            <a:avLst>
              <a:gd name="adj" fmla="val 16667"/>
            </a:avLst>
          </a:prstGeom>
          <a:gradFill rotWithShape="1">
            <a:gsLst>
              <a:gs pos="0">
                <a:srgbClr val="F5B8A4"/>
              </a:gs>
              <a:gs pos="50000">
                <a:srgbClr val="F2AB96"/>
              </a:gs>
              <a:gs pos="100000">
                <a:srgbClr val="F59E81"/>
              </a:gs>
            </a:gsLst>
            <a:lin ang="5400000"/>
          </a:gradFill>
          <a:ln w="6350">
            <a:solidFill>
              <a:srgbClr val="E97132"/>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EC" sz="9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Herramientas existentes son costosas o limitadas en flexibilidad.</a:t>
            </a:r>
            <a:endParaRPr kumimoji="0" lang="es-EC" altLang="es-EC" sz="1800" b="0" i="0" u="none" strike="noStrike" cap="none" normalizeH="0" baseline="0" dirty="0">
              <a:ln>
                <a:noFill/>
              </a:ln>
              <a:solidFill>
                <a:schemeClr val="tx1"/>
              </a:solidFill>
              <a:effectLst/>
              <a:latin typeface="Arial" panose="020B0604020202020204" pitchFamily="34" charset="0"/>
            </a:endParaRPr>
          </a:p>
        </p:txBody>
      </p:sp>
      <p:sp>
        <p:nvSpPr>
          <p:cNvPr id="9" name="AutoShape 16">
            <a:extLst>
              <a:ext uri="{FF2B5EF4-FFF2-40B4-BE49-F238E27FC236}">
                <a16:creationId xmlns:a16="http://schemas.microsoft.com/office/drawing/2014/main" id="{80922482-9DF6-5256-9182-17A60E2001CC}"/>
              </a:ext>
            </a:extLst>
          </p:cNvPr>
          <p:cNvSpPr>
            <a:spLocks noChangeArrowheads="1"/>
          </p:cNvSpPr>
          <p:nvPr/>
        </p:nvSpPr>
        <p:spPr bwMode="auto">
          <a:xfrm>
            <a:off x="3595168" y="5079081"/>
            <a:ext cx="1009650" cy="1028700"/>
          </a:xfrm>
          <a:prstGeom prst="roundRect">
            <a:avLst>
              <a:gd name="adj" fmla="val 16667"/>
            </a:avLst>
          </a:prstGeom>
          <a:gradFill rotWithShape="1">
            <a:gsLst>
              <a:gs pos="0">
                <a:srgbClr val="F5B8A4"/>
              </a:gs>
              <a:gs pos="50000">
                <a:srgbClr val="F2AB96"/>
              </a:gs>
              <a:gs pos="100000">
                <a:srgbClr val="F59E81"/>
              </a:gs>
            </a:gsLst>
            <a:lin ang="5400000"/>
          </a:gradFill>
          <a:ln w="6350">
            <a:solidFill>
              <a:srgbClr val="E97132"/>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EC" sz="900" b="0" i="0" u="none" strike="noStrike" cap="none" normalizeH="0" baseline="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Dificultad para evaluar el desempeño de enlaces ópticos.</a:t>
            </a:r>
            <a:endParaRPr kumimoji="0" lang="es-EC" altLang="es-EC" sz="1800" b="0" i="0" u="none" strike="noStrike" cap="none" normalizeH="0" baseline="0">
              <a:ln>
                <a:noFill/>
              </a:ln>
              <a:solidFill>
                <a:schemeClr val="tx1"/>
              </a:solidFill>
              <a:effectLst/>
              <a:latin typeface="Arial" panose="020B0604020202020204" pitchFamily="34" charset="0"/>
            </a:endParaRPr>
          </a:p>
        </p:txBody>
      </p:sp>
      <p:sp>
        <p:nvSpPr>
          <p:cNvPr id="10" name="AutoShape 15">
            <a:extLst>
              <a:ext uri="{FF2B5EF4-FFF2-40B4-BE49-F238E27FC236}">
                <a16:creationId xmlns:a16="http://schemas.microsoft.com/office/drawing/2014/main" id="{1F5FEB5E-D47D-14F6-ECFE-D42A79804A16}"/>
              </a:ext>
            </a:extLst>
          </p:cNvPr>
          <p:cNvSpPr>
            <a:spLocks noChangeArrowheads="1"/>
          </p:cNvSpPr>
          <p:nvPr/>
        </p:nvSpPr>
        <p:spPr bwMode="auto">
          <a:xfrm>
            <a:off x="4679113" y="5068604"/>
            <a:ext cx="1209675" cy="1028700"/>
          </a:xfrm>
          <a:prstGeom prst="roundRect">
            <a:avLst>
              <a:gd name="adj" fmla="val 16667"/>
            </a:avLst>
          </a:prstGeom>
          <a:gradFill rotWithShape="1">
            <a:gsLst>
              <a:gs pos="0">
                <a:srgbClr val="F5B8A4"/>
              </a:gs>
              <a:gs pos="50000">
                <a:srgbClr val="F2AB96"/>
              </a:gs>
              <a:gs pos="100000">
                <a:srgbClr val="F59E81"/>
              </a:gs>
            </a:gsLst>
            <a:lin ang="5400000"/>
          </a:gradFill>
          <a:ln w="6350">
            <a:solidFill>
              <a:srgbClr val="E97132"/>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EC" sz="9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Falta de accesibilidad a soluciones de código abierto para redes ópticas</a:t>
            </a:r>
            <a:endParaRPr kumimoji="0" lang="es-EC" altLang="es-EC" sz="1800" b="0" i="0" u="none" strike="noStrike" cap="none" normalizeH="0" baseline="0" dirty="0">
              <a:ln>
                <a:noFill/>
              </a:ln>
              <a:solidFill>
                <a:schemeClr val="tx1"/>
              </a:solidFill>
              <a:effectLst/>
              <a:latin typeface="Arial" panose="020B0604020202020204" pitchFamily="34" charset="0"/>
            </a:endParaRPr>
          </a:p>
        </p:txBody>
      </p:sp>
      <p:sp>
        <p:nvSpPr>
          <p:cNvPr id="11" name="Rectángulo: esquinas redondeadas 10">
            <a:extLst>
              <a:ext uri="{FF2B5EF4-FFF2-40B4-BE49-F238E27FC236}">
                <a16:creationId xmlns:a16="http://schemas.microsoft.com/office/drawing/2014/main" id="{933CD7CB-681C-F42A-64CA-4E02F090801B}"/>
              </a:ext>
            </a:extLst>
          </p:cNvPr>
          <p:cNvSpPr/>
          <p:nvPr/>
        </p:nvSpPr>
        <p:spPr>
          <a:xfrm>
            <a:off x="6280418" y="3321719"/>
            <a:ext cx="3733800" cy="2819400"/>
          </a:xfrm>
          <a:prstGeom prst="roundRect">
            <a:avLst/>
          </a:prstGeom>
          <a:ln w="28575">
            <a:solidFill>
              <a:schemeClr val="accent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C"/>
          </a:p>
        </p:txBody>
      </p:sp>
      <p:sp>
        <p:nvSpPr>
          <p:cNvPr id="12" name="Text Box 13">
            <a:extLst>
              <a:ext uri="{FF2B5EF4-FFF2-40B4-BE49-F238E27FC236}">
                <a16:creationId xmlns:a16="http://schemas.microsoft.com/office/drawing/2014/main" id="{9B3C1B7F-8FBD-908C-7FA1-44305153A12D}"/>
              </a:ext>
            </a:extLst>
          </p:cNvPr>
          <p:cNvSpPr txBox="1">
            <a:spLocks noChangeArrowheads="1"/>
          </p:cNvSpPr>
          <p:nvPr/>
        </p:nvSpPr>
        <p:spPr bwMode="auto">
          <a:xfrm>
            <a:off x="2614093" y="3083379"/>
            <a:ext cx="2971800" cy="314325"/>
          </a:xfrm>
          <a:prstGeom prst="rect">
            <a:avLst/>
          </a:prstGeom>
          <a:solidFill>
            <a:srgbClr val="FF0000"/>
          </a:solidFill>
          <a:ln w="6350">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C" sz="1200" b="0" i="0" u="none" strike="noStrike" cap="none" normalizeH="0" baseline="0">
                <a:ln>
                  <a:noFill/>
                </a:ln>
                <a:solidFill>
                  <a:srgbClr val="FFFFFF"/>
                </a:solidFill>
                <a:effectLst/>
                <a:latin typeface="Aptos" panose="020B0004020202020204" pitchFamily="34" charset="0"/>
                <a:ea typeface="Aptos" panose="020B0004020202020204" pitchFamily="34" charset="0"/>
                <a:cs typeface="Times New Roman" panose="02020603050405020304" pitchFamily="18" charset="0"/>
              </a:rPr>
              <a:t>Falta de simuladores de redes ópticas</a:t>
            </a:r>
            <a:endParaRPr kumimoji="0" lang="es-ES" altLang="es-EC" sz="1800" b="0" i="0" u="none" strike="noStrike" cap="none" normalizeH="0" baseline="0">
              <a:ln>
                <a:noFill/>
              </a:ln>
              <a:solidFill>
                <a:schemeClr val="tx1"/>
              </a:solidFill>
              <a:effectLst/>
              <a:latin typeface="Arial" panose="020B0604020202020204" pitchFamily="34" charset="0"/>
            </a:endParaRPr>
          </a:p>
        </p:txBody>
      </p:sp>
      <p:sp>
        <p:nvSpPr>
          <p:cNvPr id="13" name="Text Box 12">
            <a:extLst>
              <a:ext uri="{FF2B5EF4-FFF2-40B4-BE49-F238E27FC236}">
                <a16:creationId xmlns:a16="http://schemas.microsoft.com/office/drawing/2014/main" id="{A55EC6B0-7821-B04D-92A2-B6E6C9154103}"/>
              </a:ext>
            </a:extLst>
          </p:cNvPr>
          <p:cNvSpPr txBox="1">
            <a:spLocks noChangeArrowheads="1"/>
          </p:cNvSpPr>
          <p:nvPr/>
        </p:nvSpPr>
        <p:spPr bwMode="auto">
          <a:xfrm>
            <a:off x="6606107" y="3007394"/>
            <a:ext cx="2971800" cy="495300"/>
          </a:xfrm>
          <a:prstGeom prst="rect">
            <a:avLst/>
          </a:prstGeom>
          <a:solidFill>
            <a:srgbClr val="4EA72E"/>
          </a:solidFill>
          <a:ln w="6350">
            <a:solidFill>
              <a:srgbClr val="4EA72E"/>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EC"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Simulador de redes ópticas basado en software libre</a:t>
            </a:r>
            <a:endParaRPr kumimoji="0" lang="es-ES" altLang="es-EC" sz="1800" b="0" i="0" u="none" strike="noStrike" cap="none" normalizeH="0" baseline="0" dirty="0">
              <a:ln>
                <a:noFill/>
              </a:ln>
              <a:solidFill>
                <a:schemeClr val="bg1"/>
              </a:solidFill>
              <a:effectLst/>
              <a:latin typeface="Arial" panose="020B0604020202020204" pitchFamily="34" charset="0"/>
            </a:endParaRPr>
          </a:p>
        </p:txBody>
      </p:sp>
      <p:pic>
        <p:nvPicPr>
          <p:cNvPr id="6155" name="Imagen 4" descr="How To Download Python On A Laptop">
            <a:extLst>
              <a:ext uri="{FF2B5EF4-FFF2-40B4-BE49-F238E27FC236}">
                <a16:creationId xmlns:a16="http://schemas.microsoft.com/office/drawing/2014/main" id="{AEAE4106-7D32-0C5C-66F2-F0A7DFB9B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917" t="6531" r="13039" b="6807"/>
          <a:stretch>
            <a:fillRect/>
          </a:stretch>
        </p:blipFill>
        <p:spPr bwMode="auto">
          <a:xfrm>
            <a:off x="3437390" y="3495794"/>
            <a:ext cx="1266825" cy="784225"/>
          </a:xfrm>
          <a:prstGeom prst="rect">
            <a:avLst/>
          </a:prstGeom>
          <a:noFill/>
          <a:extLst>
            <a:ext uri="{909E8E84-426E-40DD-AFC4-6F175D3DCCD1}">
              <a14:hiddenFill xmlns:a14="http://schemas.microsoft.com/office/drawing/2010/main">
                <a:solidFill>
                  <a:srgbClr val="FFFFFF"/>
                </a:solidFill>
              </a14:hiddenFill>
            </a:ext>
          </a:extLst>
        </p:spPr>
      </p:pic>
      <p:pic>
        <p:nvPicPr>
          <p:cNvPr id="6154" name="Imagen 3" descr="Oopt Gnpy">
            <a:extLst>
              <a:ext uri="{FF2B5EF4-FFF2-40B4-BE49-F238E27FC236}">
                <a16:creationId xmlns:a16="http://schemas.microsoft.com/office/drawing/2014/main" id="{AA554D7F-3011-525B-6DC4-E3DE9C2C95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71777"/>
          <a:stretch>
            <a:fillRect/>
          </a:stretch>
        </p:blipFill>
        <p:spPr bwMode="auto">
          <a:xfrm>
            <a:off x="5103379" y="3652588"/>
            <a:ext cx="777875" cy="881062"/>
          </a:xfrm>
          <a:prstGeom prst="rect">
            <a:avLst/>
          </a:prstGeom>
          <a:noFill/>
          <a:extLst>
            <a:ext uri="{909E8E84-426E-40DD-AFC4-6F175D3DCCD1}">
              <a14:hiddenFill xmlns:a14="http://schemas.microsoft.com/office/drawing/2010/main">
                <a:solidFill>
                  <a:srgbClr val="FFFFFF"/>
                </a:solidFill>
              </a14:hiddenFill>
            </a:ext>
          </a:extLst>
        </p:spPr>
      </p:pic>
      <p:sp>
        <p:nvSpPr>
          <p:cNvPr id="14" name="AutoShape 3">
            <a:extLst>
              <a:ext uri="{FF2B5EF4-FFF2-40B4-BE49-F238E27FC236}">
                <a16:creationId xmlns:a16="http://schemas.microsoft.com/office/drawing/2014/main" id="{40F35EE3-C0EA-90AE-1273-9A2815262703}"/>
              </a:ext>
            </a:extLst>
          </p:cNvPr>
          <p:cNvSpPr>
            <a:spLocks noChangeArrowheads="1"/>
          </p:cNvSpPr>
          <p:nvPr/>
        </p:nvSpPr>
        <p:spPr bwMode="auto">
          <a:xfrm>
            <a:off x="6430282" y="4964883"/>
            <a:ext cx="1276350" cy="933450"/>
          </a:xfrm>
          <a:prstGeom prst="roundRect">
            <a:avLst>
              <a:gd name="adj" fmla="val 16667"/>
            </a:avLst>
          </a:prstGeom>
          <a:solidFill>
            <a:srgbClr val="92D050"/>
          </a:solidFill>
          <a:ln w="12700">
            <a:solidFill>
              <a:schemeClr val="accent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EC" sz="9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Uso de GNPy como base para modelar topologías estándar y personalizadas.</a:t>
            </a:r>
            <a:endParaRPr kumimoji="0" lang="es-EC" altLang="es-EC" sz="1800" b="0" i="0" u="none" strike="noStrike" cap="none" normalizeH="0" baseline="0" dirty="0">
              <a:ln>
                <a:noFill/>
              </a:ln>
              <a:solidFill>
                <a:schemeClr val="tx1"/>
              </a:solidFill>
              <a:effectLst/>
              <a:latin typeface="Arial" panose="020B0604020202020204" pitchFamily="34" charset="0"/>
            </a:endParaRPr>
          </a:p>
        </p:txBody>
      </p:sp>
      <p:sp>
        <p:nvSpPr>
          <p:cNvPr id="15" name="AutoShape 9">
            <a:extLst>
              <a:ext uri="{FF2B5EF4-FFF2-40B4-BE49-F238E27FC236}">
                <a16:creationId xmlns:a16="http://schemas.microsoft.com/office/drawing/2014/main" id="{9C043490-9BB8-DEC8-A937-257245353D13}"/>
              </a:ext>
            </a:extLst>
          </p:cNvPr>
          <p:cNvSpPr>
            <a:spLocks noChangeArrowheads="1"/>
          </p:cNvSpPr>
          <p:nvPr/>
        </p:nvSpPr>
        <p:spPr bwMode="auto">
          <a:xfrm>
            <a:off x="7432743" y="3599123"/>
            <a:ext cx="1447800" cy="800100"/>
          </a:xfrm>
          <a:prstGeom prst="roundRect">
            <a:avLst>
              <a:gd name="adj" fmla="val 16667"/>
            </a:avLst>
          </a:prstGeom>
          <a:solidFill>
            <a:srgbClr val="92D050"/>
          </a:solidFill>
          <a:ln w="12700">
            <a:solidFill>
              <a:schemeClr val="accent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EC" sz="9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Simulación escalable y accesible para estudiantes y profesores.</a:t>
            </a:r>
            <a:endParaRPr kumimoji="0" lang="es-EC" altLang="es-EC" sz="1800" b="0" i="0" u="none" strike="noStrike" cap="none" normalizeH="0" baseline="0" dirty="0">
              <a:ln>
                <a:noFill/>
              </a:ln>
              <a:solidFill>
                <a:schemeClr val="tx1"/>
              </a:solidFill>
              <a:effectLst/>
              <a:latin typeface="Arial" panose="020B0604020202020204" pitchFamily="34" charset="0"/>
            </a:endParaRPr>
          </a:p>
        </p:txBody>
      </p:sp>
      <p:sp>
        <p:nvSpPr>
          <p:cNvPr id="16" name="AutoShape 1">
            <a:extLst>
              <a:ext uri="{FF2B5EF4-FFF2-40B4-BE49-F238E27FC236}">
                <a16:creationId xmlns:a16="http://schemas.microsoft.com/office/drawing/2014/main" id="{B4FF259F-1CA2-BFB6-DF1C-F264434D4D33}"/>
              </a:ext>
            </a:extLst>
          </p:cNvPr>
          <p:cNvSpPr>
            <a:spLocks noChangeArrowheads="1"/>
          </p:cNvSpPr>
          <p:nvPr/>
        </p:nvSpPr>
        <p:spPr bwMode="auto">
          <a:xfrm>
            <a:off x="7896914" y="4847022"/>
            <a:ext cx="1762125" cy="933451"/>
          </a:xfrm>
          <a:prstGeom prst="roundRect">
            <a:avLst>
              <a:gd name="adj" fmla="val 16667"/>
            </a:avLst>
          </a:prstGeom>
          <a:solidFill>
            <a:srgbClr val="92D050"/>
          </a:solidFill>
          <a:ln w="12700">
            <a:solidFill>
              <a:schemeClr val="accent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EC" sz="9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Accesibilidad y flexibilidad: Una herramienta de código abierto que ofrezca precisión en los cálculos,</a:t>
            </a:r>
            <a:r>
              <a:rPr kumimoji="0" lang="es-EC" altLang="es-EC" sz="900" b="0" i="0" u="none" strike="noStrike" cap="none" normalizeH="0" baseline="0" dirty="0">
                <a:ln>
                  <a:noFill/>
                </a:ln>
                <a:solidFill>
                  <a:srgbClr val="000000"/>
                </a:solidFill>
                <a:effectLst/>
                <a:latin typeface="Aptos" panose="020B0004020202020204" pitchFamily="34" charset="0"/>
                <a:ea typeface="Aptos" panose="020B0004020202020204" pitchFamily="34" charset="0"/>
                <a:cs typeface="Times New Roman" panose="02020603050405020304" pitchFamily="18" charset="0"/>
              </a:rPr>
              <a:t> </a:t>
            </a:r>
            <a:r>
              <a:rPr kumimoji="0" lang="es-EC" altLang="es-EC" sz="9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escalabilidad y adaptabilidad a diferentes escenarios de red.</a:t>
            </a:r>
            <a:endParaRPr kumimoji="0" lang="es-EC" altLang="es-EC" sz="1800" b="0" i="0" u="none" strike="noStrike" cap="none" normalizeH="0" baseline="0" dirty="0">
              <a:ln>
                <a:noFill/>
              </a:ln>
              <a:solidFill>
                <a:schemeClr val="tx1"/>
              </a:solidFill>
              <a:effectLst/>
              <a:latin typeface="Arial" panose="020B0604020202020204" pitchFamily="34" charset="0"/>
            </a:endParaRPr>
          </a:p>
        </p:txBody>
      </p:sp>
      <p:cxnSp>
        <p:nvCxnSpPr>
          <p:cNvPr id="17" name="Conector: curvado 16">
            <a:extLst>
              <a:ext uri="{FF2B5EF4-FFF2-40B4-BE49-F238E27FC236}">
                <a16:creationId xmlns:a16="http://schemas.microsoft.com/office/drawing/2014/main" id="{D0BF5CB5-88C5-E2A8-30C4-448F7AB435A4}"/>
              </a:ext>
            </a:extLst>
          </p:cNvPr>
          <p:cNvCxnSpPr/>
          <p:nvPr/>
        </p:nvCxnSpPr>
        <p:spPr>
          <a:xfrm>
            <a:off x="5857374" y="3826544"/>
            <a:ext cx="1485900" cy="371475"/>
          </a:xfrm>
          <a:prstGeom prst="curved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curvado 17">
            <a:extLst>
              <a:ext uri="{FF2B5EF4-FFF2-40B4-BE49-F238E27FC236}">
                <a16:creationId xmlns:a16="http://schemas.microsoft.com/office/drawing/2014/main" id="{1D64FCFB-AEC3-9A86-1C7C-316F93AF195A}"/>
              </a:ext>
            </a:extLst>
          </p:cNvPr>
          <p:cNvCxnSpPr/>
          <p:nvPr/>
        </p:nvCxnSpPr>
        <p:spPr>
          <a:xfrm>
            <a:off x="4685799" y="4407569"/>
            <a:ext cx="1762125" cy="586105"/>
          </a:xfrm>
          <a:prstGeom prst="curvedConnector3">
            <a:avLst>
              <a:gd name="adj1" fmla="val 7963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6151" name="Imagen 11" descr="Símbolo De Visto Bueno - Banco de fotos e imágenes de stock - iStock">
            <a:extLst>
              <a:ext uri="{FF2B5EF4-FFF2-40B4-BE49-F238E27FC236}">
                <a16:creationId xmlns:a16="http://schemas.microsoft.com/office/drawing/2014/main" id="{0D1B2102-E1D1-4987-B193-A47F322D86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165" r="50633"/>
          <a:stretch>
            <a:fillRect/>
          </a:stretch>
        </p:blipFill>
        <p:spPr bwMode="auto">
          <a:xfrm>
            <a:off x="6683794" y="4314661"/>
            <a:ext cx="327025" cy="35401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ector: curvado 18">
            <a:extLst>
              <a:ext uri="{FF2B5EF4-FFF2-40B4-BE49-F238E27FC236}">
                <a16:creationId xmlns:a16="http://schemas.microsoft.com/office/drawing/2014/main" id="{3913C0AD-AA3D-3F2A-1C0D-0024F3DF1F5E}"/>
              </a:ext>
            </a:extLst>
          </p:cNvPr>
          <p:cNvCxnSpPr/>
          <p:nvPr/>
        </p:nvCxnSpPr>
        <p:spPr>
          <a:xfrm flipH="1">
            <a:off x="3064995" y="4313357"/>
            <a:ext cx="409575" cy="673735"/>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Conector: curvado 19">
            <a:extLst>
              <a:ext uri="{FF2B5EF4-FFF2-40B4-BE49-F238E27FC236}">
                <a16:creationId xmlns:a16="http://schemas.microsoft.com/office/drawing/2014/main" id="{0B5B14B7-8928-31AE-1D4D-E063B68B33BB}"/>
              </a:ext>
            </a:extLst>
          </p:cNvPr>
          <p:cNvCxnSpPr/>
          <p:nvPr/>
        </p:nvCxnSpPr>
        <p:spPr>
          <a:xfrm>
            <a:off x="4796539" y="4163093"/>
            <a:ext cx="352425" cy="790575"/>
          </a:xfrm>
          <a:prstGeom prst="curvedConnector3">
            <a:avLst>
              <a:gd name="adj1" fmla="val 26313"/>
            </a:avLst>
          </a:prstGeom>
          <a:ln>
            <a:tailEnd type="triangle"/>
          </a:ln>
        </p:spPr>
        <p:style>
          <a:lnRef idx="1">
            <a:schemeClr val="accent2"/>
          </a:lnRef>
          <a:fillRef idx="0">
            <a:schemeClr val="accent2"/>
          </a:fillRef>
          <a:effectRef idx="0">
            <a:schemeClr val="accent2"/>
          </a:effectRef>
          <a:fontRef idx="minor">
            <a:schemeClr val="tx1"/>
          </a:fontRef>
        </p:style>
      </p:cxnSp>
      <p:pic>
        <p:nvPicPr>
          <p:cNvPr id="6148" name="Imagen 14" descr="Símbolo De Visto Bueno - Banco de fotos e imágenes de stock - iStock">
            <a:extLst>
              <a:ext uri="{FF2B5EF4-FFF2-40B4-BE49-F238E27FC236}">
                <a16:creationId xmlns:a16="http://schemas.microsoft.com/office/drawing/2014/main" id="{F1F4AAB3-1301-0528-6F7B-0FEF8AEBF7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49156"/>
          <a:stretch>
            <a:fillRect/>
          </a:stretch>
        </p:blipFill>
        <p:spPr bwMode="auto">
          <a:xfrm>
            <a:off x="3911166" y="4358867"/>
            <a:ext cx="304800" cy="30003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4825C60A-7770-6930-15D6-B4221514DA53}"/>
              </a:ext>
            </a:extLst>
          </p:cNvPr>
          <p:cNvSpPr>
            <a:spLocks noChangeArrowheads="1"/>
          </p:cNvSpPr>
          <p:nvPr/>
        </p:nvSpPr>
        <p:spPr bwMode="auto">
          <a:xfrm>
            <a:off x="1780674" y="204536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sp>
        <p:nvSpPr>
          <p:cNvPr id="22" name="Rectangle 28">
            <a:extLst>
              <a:ext uri="{FF2B5EF4-FFF2-40B4-BE49-F238E27FC236}">
                <a16:creationId xmlns:a16="http://schemas.microsoft.com/office/drawing/2014/main" id="{D664FADA-AAFE-F19B-2578-5E589998A1E7}"/>
              </a:ext>
            </a:extLst>
          </p:cNvPr>
          <p:cNvSpPr>
            <a:spLocks noChangeArrowheads="1"/>
          </p:cNvSpPr>
          <p:nvPr/>
        </p:nvSpPr>
        <p:spPr bwMode="auto">
          <a:xfrm>
            <a:off x="1780674" y="250256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C" altLang="es-EC"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EC" altLang="es-EC" sz="1800" b="0" i="0" u="none" strike="noStrike" cap="none" normalizeH="0" baseline="0">
                <a:ln>
                  <a:noFill/>
                </a:ln>
                <a:solidFill>
                  <a:schemeClr val="tx1"/>
                </a:solidFill>
                <a:effectLst/>
                <a:latin typeface="Arial" panose="020B0604020202020204" pitchFamily="34" charset="0"/>
              </a:rPr>
            </a:br>
            <a:endParaRPr kumimoji="0" lang="es-EC" altLang="es-EC"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C" altLang="es-EC"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492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FFEFA1-A807-9949-7E39-96BE5414DA7B}"/>
              </a:ext>
            </a:extLst>
          </p:cNvPr>
          <p:cNvSpPr>
            <a:spLocks noGrp="1"/>
          </p:cNvSpPr>
          <p:nvPr>
            <p:ph type="title"/>
          </p:nvPr>
        </p:nvSpPr>
        <p:spPr>
          <a:xfrm>
            <a:off x="1295402" y="982132"/>
            <a:ext cx="9601196" cy="1303867"/>
          </a:xfrm>
        </p:spPr>
        <p:txBody>
          <a:bodyPr>
            <a:normAutofit/>
          </a:bodyPr>
          <a:lstStyle/>
          <a:p>
            <a:r>
              <a:rPr lang="es-ES">
                <a:solidFill>
                  <a:srgbClr val="262626"/>
                </a:solidFill>
              </a:rPr>
              <a:t>Matriz de riesgo</a:t>
            </a:r>
            <a:endParaRPr lang="es-EC">
              <a:solidFill>
                <a:srgbClr val="262626"/>
              </a:solidFill>
            </a:endParaRPr>
          </a:p>
        </p:txBody>
      </p:sp>
      <p:graphicFrame>
        <p:nvGraphicFramePr>
          <p:cNvPr id="4" name="Marcador de contenido 3">
            <a:extLst>
              <a:ext uri="{FF2B5EF4-FFF2-40B4-BE49-F238E27FC236}">
                <a16:creationId xmlns:a16="http://schemas.microsoft.com/office/drawing/2014/main" id="{28F52EA2-89EE-2E11-15A1-3B013037A371}"/>
              </a:ext>
            </a:extLst>
          </p:cNvPr>
          <p:cNvGraphicFramePr>
            <a:graphicFrameLocks noGrp="1"/>
          </p:cNvGraphicFramePr>
          <p:nvPr>
            <p:ph idx="1"/>
            <p:extLst>
              <p:ext uri="{D42A27DB-BD31-4B8C-83A1-F6EECF244321}">
                <p14:modId xmlns:p14="http://schemas.microsoft.com/office/powerpoint/2010/main" val="3017483718"/>
              </p:ext>
            </p:extLst>
          </p:nvPr>
        </p:nvGraphicFramePr>
        <p:xfrm>
          <a:off x="1295400" y="2913317"/>
          <a:ext cx="9601201" cy="2512925"/>
        </p:xfrm>
        <a:graphic>
          <a:graphicData uri="http://schemas.openxmlformats.org/drawingml/2006/table">
            <a:tbl>
              <a:tblPr firstRow="1" firstCol="1" bandRow="1"/>
              <a:tblGrid>
                <a:gridCol w="1224704">
                  <a:extLst>
                    <a:ext uri="{9D8B030D-6E8A-4147-A177-3AD203B41FA5}">
                      <a16:colId xmlns:a16="http://schemas.microsoft.com/office/drawing/2014/main" val="945444195"/>
                    </a:ext>
                  </a:extLst>
                </a:gridCol>
                <a:gridCol w="475759">
                  <a:extLst>
                    <a:ext uri="{9D8B030D-6E8A-4147-A177-3AD203B41FA5}">
                      <a16:colId xmlns:a16="http://schemas.microsoft.com/office/drawing/2014/main" val="3953112730"/>
                    </a:ext>
                  </a:extLst>
                </a:gridCol>
                <a:gridCol w="2041061">
                  <a:extLst>
                    <a:ext uri="{9D8B030D-6E8A-4147-A177-3AD203B41FA5}">
                      <a16:colId xmlns:a16="http://schemas.microsoft.com/office/drawing/2014/main" val="1874542497"/>
                    </a:ext>
                  </a:extLst>
                </a:gridCol>
                <a:gridCol w="1628571">
                  <a:extLst>
                    <a:ext uri="{9D8B030D-6E8A-4147-A177-3AD203B41FA5}">
                      <a16:colId xmlns:a16="http://schemas.microsoft.com/office/drawing/2014/main" val="3747255709"/>
                    </a:ext>
                  </a:extLst>
                </a:gridCol>
                <a:gridCol w="1407694">
                  <a:extLst>
                    <a:ext uri="{9D8B030D-6E8A-4147-A177-3AD203B41FA5}">
                      <a16:colId xmlns:a16="http://schemas.microsoft.com/office/drawing/2014/main" val="981494898"/>
                    </a:ext>
                  </a:extLst>
                </a:gridCol>
                <a:gridCol w="1540043">
                  <a:extLst>
                    <a:ext uri="{9D8B030D-6E8A-4147-A177-3AD203B41FA5}">
                      <a16:colId xmlns:a16="http://schemas.microsoft.com/office/drawing/2014/main" val="2870435352"/>
                    </a:ext>
                  </a:extLst>
                </a:gridCol>
                <a:gridCol w="1283369">
                  <a:extLst>
                    <a:ext uri="{9D8B030D-6E8A-4147-A177-3AD203B41FA5}">
                      <a16:colId xmlns:a16="http://schemas.microsoft.com/office/drawing/2014/main" val="1989411755"/>
                    </a:ext>
                  </a:extLst>
                </a:gridCol>
              </a:tblGrid>
              <a:tr h="366247">
                <a:tc gridSpan="2">
                  <a:txBody>
                    <a:bodyPr/>
                    <a:lstStyle/>
                    <a:p>
                      <a:pPr algn="l" fontAlgn="ctr">
                        <a:lnSpc>
                          <a:spcPct val="115000"/>
                        </a:lnSpc>
                        <a:spcAft>
                          <a:spcPts val="1000"/>
                        </a:spcAft>
                      </a:pPr>
                      <a:r>
                        <a:rPr lang="es-EC" sz="1300" b="0" i="0" u="none" strike="noStrike">
                          <a:effectLst/>
                          <a:latin typeface="Calibri" panose="020F0502020204030204" pitchFamily="34" charset="0"/>
                          <a:ea typeface="Times New Roman" panose="02020603050405020304" pitchFamily="18" charset="0"/>
                          <a:cs typeface="Times New Roman" panose="02020603050405020304" pitchFamily="18" charset="0"/>
                        </a:rPr>
                        <a:t> </a:t>
                      </a:r>
                      <a:endParaRPr lang="es-EC" sz="2100" b="0" i="0" u="none" strike="noStrike">
                        <a:effectLst/>
                        <a:latin typeface="Arial" panose="020B0604020202020204" pitchFamily="34" charset="0"/>
                      </a:endParaRPr>
                    </a:p>
                  </a:txBody>
                  <a:tcPr marL="94022" marR="94022" marT="47012" marB="47012">
                    <a:lnL>
                      <a:noFill/>
                    </a:lnL>
                    <a:lnR w="12700" cap="flat" cmpd="sng" algn="ctr">
                      <a:solidFill>
                        <a:srgbClr val="000000"/>
                      </a:solidFill>
                      <a:prstDash val="solid"/>
                      <a:round/>
                      <a:headEnd type="none" w="med" len="med"/>
                      <a:tailEnd type="none" w="med" len="med"/>
                    </a:lnR>
                    <a:lnT>
                      <a:noFill/>
                    </a:lnT>
                    <a:lnB>
                      <a:noFill/>
                    </a:lnB>
                    <a:noFill/>
                  </a:tcPr>
                </a:tc>
                <a:tc hMerge="1">
                  <a:txBody>
                    <a:bodyPr/>
                    <a:lstStyle/>
                    <a:p>
                      <a:endParaRPr lang="es-EC"/>
                    </a:p>
                  </a:txBody>
                  <a:tcPr/>
                </a:tc>
                <a:tc>
                  <a:txBody>
                    <a:bodyPr/>
                    <a:lstStyle/>
                    <a:p>
                      <a:pPr algn="just" fontAlgn="t">
                        <a:lnSpc>
                          <a:spcPct val="115000"/>
                        </a:lnSpc>
                        <a:spcAft>
                          <a:spcPts val="1000"/>
                        </a:spcAft>
                      </a:pPr>
                      <a:r>
                        <a:rPr lang="es-EC" sz="13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Insignificante</a:t>
                      </a:r>
                      <a:endParaRPr lang="es-EC" sz="2100" b="0" i="0" u="none" strike="noStrike">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6228"/>
                    </a:solidFill>
                  </a:tcPr>
                </a:tc>
                <a:tc>
                  <a:txBody>
                    <a:bodyPr/>
                    <a:lstStyle/>
                    <a:p>
                      <a:pPr algn="just" fontAlgn="t">
                        <a:lnSpc>
                          <a:spcPct val="115000"/>
                        </a:lnSpc>
                        <a:spcAft>
                          <a:spcPts val="1000"/>
                        </a:spcAft>
                      </a:pPr>
                      <a:r>
                        <a:rPr lang="es-EC" sz="13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Menor</a:t>
                      </a:r>
                      <a:endParaRPr lang="es-EC" sz="2100" b="0" i="0" u="none" strike="noStrike">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just" fontAlgn="t">
                        <a:lnSpc>
                          <a:spcPct val="115000"/>
                        </a:lnSpc>
                        <a:spcAft>
                          <a:spcPts val="1000"/>
                        </a:spcAft>
                      </a:pPr>
                      <a:r>
                        <a:rPr lang="es-EC" sz="13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Moderado</a:t>
                      </a:r>
                      <a:endParaRPr lang="es-EC" sz="2100" b="0" i="0" u="none" strike="noStrike" dirty="0">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just" fontAlgn="t">
                        <a:lnSpc>
                          <a:spcPct val="115000"/>
                        </a:lnSpc>
                        <a:spcAft>
                          <a:spcPts val="1000"/>
                        </a:spcAft>
                      </a:pPr>
                      <a:r>
                        <a:rPr lang="es-EC" sz="13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Importante</a:t>
                      </a:r>
                      <a:endParaRPr lang="es-EC" sz="2100" b="0" i="0" u="none" strike="noStrike" dirty="0">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fontAlgn="t">
                        <a:lnSpc>
                          <a:spcPct val="115000"/>
                        </a:lnSpc>
                        <a:spcAft>
                          <a:spcPts val="1000"/>
                        </a:spcAft>
                      </a:pPr>
                      <a:r>
                        <a:rPr lang="es-EC" sz="13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Catastrófico</a:t>
                      </a:r>
                      <a:endParaRPr lang="es-EC" sz="2100" b="0" i="0" u="none" strike="noStrike" dirty="0">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835544901"/>
                  </a:ext>
                </a:extLst>
              </a:tr>
              <a:tr h="366247">
                <a:tc gridSpan="2">
                  <a:txBody>
                    <a:bodyPr/>
                    <a:lstStyle/>
                    <a:p>
                      <a:pPr algn="just" fontAlgn="t">
                        <a:lnSpc>
                          <a:spcPct val="115000"/>
                        </a:lnSpc>
                        <a:spcAft>
                          <a:spcPts val="1000"/>
                        </a:spcAft>
                      </a:pPr>
                      <a:r>
                        <a:rPr lang="es-EC"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2100" b="0" i="0" u="none" strike="noStrike">
                        <a:effectLst/>
                        <a:latin typeface="Arial" panose="020B0604020202020204" pitchFamily="34" charset="0"/>
                      </a:endParaRPr>
                    </a:p>
                  </a:txBody>
                  <a:tcPr marL="94022" marR="94022" marT="47012" marB="47012">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hMerge="1">
                  <a:txBody>
                    <a:bodyPr/>
                    <a:lstStyle/>
                    <a:p>
                      <a:endParaRPr lang="es-EC"/>
                    </a:p>
                  </a:txBody>
                  <a:tcPr/>
                </a:tc>
                <a:tc gridSpan="5">
                  <a:txBody>
                    <a:bodyPr/>
                    <a:lstStyle/>
                    <a:p>
                      <a:pPr algn="just" fontAlgn="t">
                        <a:lnSpc>
                          <a:spcPct val="115000"/>
                        </a:lnSpc>
                        <a:spcAft>
                          <a:spcPts val="1000"/>
                        </a:spcAft>
                      </a:pPr>
                      <a:r>
                        <a:rPr lang="es-EC"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Impacto</a:t>
                      </a:r>
                      <a:endParaRPr lang="es-EC" sz="2100" b="0" i="0" u="none" strike="noStrike">
                        <a:effectLst/>
                        <a:latin typeface="Arial" panose="020B0604020202020204" pitchFamily="34" charset="0"/>
                      </a:endParaRPr>
                    </a:p>
                  </a:txBody>
                  <a:tcPr marL="94022" marR="94022" marT="47012" marB="4701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s-EC"/>
                    </a:p>
                  </a:txBody>
                  <a:tcPr/>
                </a:tc>
                <a:tc hMerge="1">
                  <a:txBody>
                    <a:bodyPr/>
                    <a:lstStyle/>
                    <a:p>
                      <a:endParaRPr lang="es-EC"/>
                    </a:p>
                  </a:txBody>
                  <a:tcPr/>
                </a:tc>
                <a:tc hMerge="1">
                  <a:txBody>
                    <a:bodyPr/>
                    <a:lstStyle/>
                    <a:p>
                      <a:endParaRPr lang="es-EC"/>
                    </a:p>
                  </a:txBody>
                  <a:tcPr/>
                </a:tc>
                <a:tc hMerge="1">
                  <a:txBody>
                    <a:bodyPr/>
                    <a:lstStyle/>
                    <a:p>
                      <a:endParaRPr lang="es-EC"/>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186952375"/>
                  </a:ext>
                </a:extLst>
              </a:tr>
              <a:tr h="282017">
                <a:tc>
                  <a:txBody>
                    <a:bodyPr/>
                    <a:lstStyle/>
                    <a:p>
                      <a:pPr algn="just" fontAlgn="t">
                        <a:lnSpc>
                          <a:spcPct val="115000"/>
                        </a:lnSpc>
                        <a:spcAft>
                          <a:spcPts val="1000"/>
                        </a:spcAft>
                      </a:pPr>
                      <a:r>
                        <a:rPr lang="es-EC" sz="13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Muy probable</a:t>
                      </a:r>
                      <a:endParaRPr lang="es-EC" sz="2100" b="0" i="0" u="none" strike="noStrike">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rowSpan="5">
                  <a:txBody>
                    <a:bodyPr/>
                    <a:lstStyle/>
                    <a:p>
                      <a:pPr marL="73152" marR="73152" algn="ctr" fontAlgn="t">
                        <a:lnSpc>
                          <a:spcPct val="115000"/>
                        </a:lnSpc>
                        <a:spcAft>
                          <a:spcPts val="1000"/>
                        </a:spcAft>
                      </a:pPr>
                      <a:r>
                        <a:rPr lang="es-EC" sz="13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Probabilidad</a:t>
                      </a:r>
                      <a:endParaRPr lang="es-EC" sz="2100" b="0" i="0" u="none" strike="noStrike" dirty="0">
                        <a:effectLst/>
                        <a:latin typeface="Arial" panose="020B0604020202020204" pitchFamily="34" charset="0"/>
                      </a:endParaRPr>
                    </a:p>
                  </a:txBody>
                  <a:tcPr marL="94022" marR="94022" marT="47012" marB="47012"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fontAlgn="t">
                        <a:lnSpc>
                          <a:spcPct val="115000"/>
                        </a:lnSpc>
                        <a:spcAft>
                          <a:spcPts val="1000"/>
                        </a:spcAft>
                      </a:pPr>
                      <a:r>
                        <a:rPr lang="es-EC"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2100" b="0" i="0" u="none" strike="noStrike">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just" fontAlgn="t">
                        <a:lnSpc>
                          <a:spcPct val="115000"/>
                        </a:lnSpc>
                        <a:spcAft>
                          <a:spcPts val="1000"/>
                        </a:spcAft>
                      </a:pPr>
                      <a:r>
                        <a:rPr lang="es-EC"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400" b="0" i="0" u="none" strike="noStrike" dirty="0">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just" fontAlgn="t">
                        <a:lnSpc>
                          <a:spcPct val="115000"/>
                        </a:lnSpc>
                        <a:spcAft>
                          <a:spcPts val="1000"/>
                        </a:spcAft>
                      </a:pPr>
                      <a:r>
                        <a:rPr lang="es-EC"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400" b="0" i="0" u="none" strike="noStrike" dirty="0">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just" fontAlgn="t">
                        <a:lnSpc>
                          <a:spcPct val="115000"/>
                        </a:lnSpc>
                        <a:spcAft>
                          <a:spcPts val="1000"/>
                        </a:spcAft>
                      </a:pPr>
                      <a:r>
                        <a:rPr lang="es-EC"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400" b="0" i="0" u="none" strike="noStrike" dirty="0">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just" fontAlgn="t">
                        <a:lnSpc>
                          <a:spcPct val="115000"/>
                        </a:lnSpc>
                        <a:spcAft>
                          <a:spcPts val="1000"/>
                        </a:spcAft>
                      </a:pPr>
                      <a:r>
                        <a:rPr lang="es-EC"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2100" b="0" i="0" u="none" strike="noStrike">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619718674"/>
                  </a:ext>
                </a:extLst>
              </a:tr>
              <a:tr h="282017">
                <a:tc>
                  <a:txBody>
                    <a:bodyPr/>
                    <a:lstStyle/>
                    <a:p>
                      <a:pPr algn="just" fontAlgn="t">
                        <a:lnSpc>
                          <a:spcPct val="115000"/>
                        </a:lnSpc>
                        <a:spcAft>
                          <a:spcPts val="1000"/>
                        </a:spcAft>
                      </a:pPr>
                      <a:r>
                        <a:rPr lang="es-EC" sz="13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Probable</a:t>
                      </a:r>
                      <a:endParaRPr lang="es-EC" sz="2100" b="0" i="0" u="none" strike="noStrike">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vMerge="1">
                  <a:txBody>
                    <a:bodyPr/>
                    <a:lstStyle/>
                    <a:p>
                      <a:endParaRPr lang="es-EC"/>
                    </a:p>
                  </a:txBody>
                  <a:tcPr/>
                </a:tc>
                <a:tc>
                  <a:txBody>
                    <a:bodyPr/>
                    <a:lstStyle/>
                    <a:p>
                      <a:pPr algn="just" fontAlgn="t">
                        <a:lnSpc>
                          <a:spcPct val="115000"/>
                        </a:lnSpc>
                        <a:spcAft>
                          <a:spcPts val="1000"/>
                        </a:spcAft>
                      </a:pPr>
                      <a:r>
                        <a:rPr lang="es-EC"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2100" b="0" i="0" u="none" strike="noStrike">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6228"/>
                    </a:solidFill>
                  </a:tcPr>
                </a:tc>
                <a:tc>
                  <a:txBody>
                    <a:bodyPr/>
                    <a:lstStyle/>
                    <a:p>
                      <a:pPr algn="just" fontAlgn="t">
                        <a:lnSpc>
                          <a:spcPct val="115000"/>
                        </a:lnSpc>
                        <a:spcAft>
                          <a:spcPts val="1000"/>
                        </a:spcAft>
                      </a:pPr>
                      <a:r>
                        <a:rPr lang="es-EC"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400" b="0" i="0" u="none" strike="noStrike" dirty="0">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just" fontAlgn="t">
                        <a:lnSpc>
                          <a:spcPct val="115000"/>
                        </a:lnSpc>
                        <a:spcAft>
                          <a:spcPts val="1000"/>
                        </a:spcAft>
                      </a:pPr>
                      <a:r>
                        <a:rPr lang="es-EC"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400" b="0" i="0" u="none" strike="noStrike" dirty="0">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just" fontAlgn="t">
                        <a:lnSpc>
                          <a:spcPct val="115000"/>
                        </a:lnSpc>
                        <a:spcAft>
                          <a:spcPts val="1000"/>
                        </a:spcAft>
                      </a:pPr>
                      <a:r>
                        <a:rPr lang="es-EC"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400" b="0" i="0" u="none" strike="noStrike" dirty="0">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just" fontAlgn="t">
                        <a:lnSpc>
                          <a:spcPct val="115000"/>
                        </a:lnSpc>
                        <a:spcAft>
                          <a:spcPts val="1000"/>
                        </a:spcAft>
                      </a:pPr>
                      <a:r>
                        <a:rPr lang="es-EC"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2100" b="0" i="0" u="none" strike="noStrike">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730267334"/>
                  </a:ext>
                </a:extLst>
              </a:tr>
              <a:tr h="282017">
                <a:tc>
                  <a:txBody>
                    <a:bodyPr/>
                    <a:lstStyle/>
                    <a:p>
                      <a:pPr algn="just" fontAlgn="t">
                        <a:lnSpc>
                          <a:spcPct val="115000"/>
                        </a:lnSpc>
                        <a:spcAft>
                          <a:spcPts val="1000"/>
                        </a:spcAft>
                      </a:pPr>
                      <a:r>
                        <a:rPr lang="es-EC" sz="13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Posible</a:t>
                      </a:r>
                      <a:endParaRPr lang="es-EC" sz="2100" b="0" i="0" u="none" strike="noStrike">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vMerge="1">
                  <a:txBody>
                    <a:bodyPr/>
                    <a:lstStyle/>
                    <a:p>
                      <a:endParaRPr lang="es-EC"/>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a:txBody>
                    <a:bodyPr/>
                    <a:lstStyle/>
                    <a:p>
                      <a:pPr algn="just" fontAlgn="t">
                        <a:lnSpc>
                          <a:spcPct val="115000"/>
                        </a:lnSpc>
                        <a:spcAft>
                          <a:spcPts val="1000"/>
                        </a:spcAft>
                      </a:pPr>
                      <a:r>
                        <a:rPr lang="es-EC"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2100" b="0" i="0" u="none" strike="noStrike">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6228"/>
                    </a:solidFill>
                  </a:tcPr>
                </a:tc>
                <a:tc>
                  <a:txBody>
                    <a:bodyPr/>
                    <a:lstStyle/>
                    <a:p>
                      <a:pPr algn="just" fontAlgn="t">
                        <a:lnSpc>
                          <a:spcPct val="115000"/>
                        </a:lnSpc>
                        <a:spcAft>
                          <a:spcPts val="1000"/>
                        </a:spcAft>
                      </a:pPr>
                      <a:r>
                        <a:rPr lang="es-EC"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400" b="0" i="0" u="none" strike="noStrike">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just" fontAlgn="t">
                        <a:lnSpc>
                          <a:spcPct val="115000"/>
                        </a:lnSpc>
                        <a:spcAft>
                          <a:spcPts val="1000"/>
                        </a:spcAft>
                      </a:pPr>
                      <a:r>
                        <a:rPr lang="es-EC" sz="13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Soporte</a:t>
                      </a:r>
                      <a:endParaRPr lang="es-EC" sz="1400" b="0" i="0" u="none" strike="noStrike">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just" fontAlgn="t">
                        <a:lnSpc>
                          <a:spcPct val="115000"/>
                        </a:lnSpc>
                        <a:spcAft>
                          <a:spcPts val="1000"/>
                        </a:spcAft>
                      </a:pPr>
                      <a:r>
                        <a:rPr lang="es-EC"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400" b="0" i="0" u="none" strike="noStrike">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just" fontAlgn="t">
                        <a:lnSpc>
                          <a:spcPct val="115000"/>
                        </a:lnSpc>
                        <a:spcAft>
                          <a:spcPts val="1000"/>
                        </a:spcAft>
                      </a:pPr>
                      <a:r>
                        <a:rPr lang="es-EC"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2100" b="0" i="0" u="none" strike="noStrike">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184440789"/>
                  </a:ext>
                </a:extLst>
              </a:tr>
              <a:tr h="392959">
                <a:tc>
                  <a:txBody>
                    <a:bodyPr/>
                    <a:lstStyle/>
                    <a:p>
                      <a:pPr algn="just" fontAlgn="t">
                        <a:lnSpc>
                          <a:spcPct val="115000"/>
                        </a:lnSpc>
                        <a:spcAft>
                          <a:spcPts val="1000"/>
                        </a:spcAft>
                      </a:pPr>
                      <a:r>
                        <a:rPr lang="es-EC" sz="13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 es probable</a:t>
                      </a:r>
                      <a:endParaRPr lang="es-EC" sz="2100" b="0" i="0" u="none" strike="noStrike">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vMerge="1">
                  <a:txBody>
                    <a:bodyPr/>
                    <a:lstStyle/>
                    <a:p>
                      <a:endParaRPr lang="es-EC"/>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a:txBody>
                    <a:bodyPr/>
                    <a:lstStyle/>
                    <a:p>
                      <a:pPr algn="just" fontAlgn="t">
                        <a:lnSpc>
                          <a:spcPct val="115000"/>
                        </a:lnSpc>
                        <a:spcAft>
                          <a:spcPts val="1000"/>
                        </a:spcAft>
                      </a:pPr>
                      <a:r>
                        <a:rPr lang="es-EC" sz="13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2100" b="0" i="0" u="none" strike="noStrike" dirty="0">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6228"/>
                    </a:solidFill>
                  </a:tcPr>
                </a:tc>
                <a:tc>
                  <a:txBody>
                    <a:bodyPr/>
                    <a:lstStyle/>
                    <a:p>
                      <a:pPr algn="just" fontAlgn="t">
                        <a:lnSpc>
                          <a:spcPct val="115000"/>
                        </a:lnSpc>
                        <a:spcAft>
                          <a:spcPts val="1000"/>
                        </a:spcAft>
                      </a:pPr>
                      <a:r>
                        <a:rPr lang="es-EC" sz="13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Interoperabilidad</a:t>
                      </a:r>
                      <a:endParaRPr lang="es-EC" sz="1400" b="0" i="0" u="none" strike="noStrike" dirty="0">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6228"/>
                    </a:solidFill>
                  </a:tcPr>
                </a:tc>
                <a:tc>
                  <a:txBody>
                    <a:bodyPr/>
                    <a:lstStyle/>
                    <a:p>
                      <a:pPr algn="just" fontAlgn="t">
                        <a:lnSpc>
                          <a:spcPct val="115000"/>
                        </a:lnSpc>
                        <a:spcAft>
                          <a:spcPts val="1000"/>
                        </a:spcAft>
                      </a:pPr>
                      <a:r>
                        <a:rPr lang="es-EC"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400" b="0" i="0" u="none" strike="noStrike" dirty="0">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just" fontAlgn="t">
                        <a:lnSpc>
                          <a:spcPct val="115000"/>
                        </a:lnSpc>
                        <a:spcAft>
                          <a:spcPts val="1000"/>
                        </a:spcAft>
                      </a:pPr>
                      <a:r>
                        <a:rPr lang="es-EC" sz="13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Actualización y Mantenimiento</a:t>
                      </a:r>
                      <a:endParaRPr lang="es-EC" sz="1400" b="0" i="0" u="none" strike="noStrike" dirty="0">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just" fontAlgn="t">
                        <a:lnSpc>
                          <a:spcPct val="115000"/>
                        </a:lnSpc>
                        <a:spcAft>
                          <a:spcPts val="1000"/>
                        </a:spcAft>
                      </a:pPr>
                      <a:r>
                        <a:rPr lang="es-EC"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2100" b="0" i="0" u="none" strike="noStrike">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010940609"/>
                  </a:ext>
                </a:extLst>
              </a:tr>
              <a:tr h="468911">
                <a:tc>
                  <a:txBody>
                    <a:bodyPr/>
                    <a:lstStyle/>
                    <a:p>
                      <a:pPr algn="just" fontAlgn="t">
                        <a:lnSpc>
                          <a:spcPct val="115000"/>
                        </a:lnSpc>
                        <a:spcAft>
                          <a:spcPts val="1000"/>
                        </a:spcAft>
                      </a:pPr>
                      <a:r>
                        <a:rPr lang="es-EC" sz="13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Muy Improbable</a:t>
                      </a:r>
                      <a:endParaRPr lang="es-EC" sz="2100" b="0" i="0" u="none" strike="noStrike" dirty="0">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6228"/>
                    </a:solidFill>
                  </a:tcPr>
                </a:tc>
                <a:tc vMerge="1">
                  <a:txBody>
                    <a:bodyPr/>
                    <a:lstStyle/>
                    <a:p>
                      <a:endParaRPr lang="es-EC"/>
                    </a:p>
                  </a:txBody>
                  <a:tcPr/>
                </a:tc>
                <a:tc>
                  <a:txBody>
                    <a:bodyPr/>
                    <a:lstStyle/>
                    <a:p>
                      <a:pPr algn="just" fontAlgn="t">
                        <a:lnSpc>
                          <a:spcPct val="115000"/>
                        </a:lnSpc>
                        <a:spcAft>
                          <a:spcPts val="1000"/>
                        </a:spcAft>
                      </a:pPr>
                      <a:r>
                        <a:rPr lang="es-EC" sz="13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2100" b="0" i="0" u="none" strike="noStrike" dirty="0">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6228"/>
                    </a:solidFill>
                  </a:tcPr>
                </a:tc>
                <a:tc>
                  <a:txBody>
                    <a:bodyPr/>
                    <a:lstStyle/>
                    <a:p>
                      <a:pPr algn="just" fontAlgn="t">
                        <a:lnSpc>
                          <a:spcPct val="115000"/>
                        </a:lnSpc>
                        <a:spcAft>
                          <a:spcPts val="1000"/>
                        </a:spcAft>
                      </a:pPr>
                      <a:r>
                        <a:rPr lang="es-EC" sz="13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400" b="0" i="0" u="none" strike="noStrike" dirty="0">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6228"/>
                    </a:solidFill>
                  </a:tcPr>
                </a:tc>
                <a:tc>
                  <a:txBody>
                    <a:bodyPr/>
                    <a:lstStyle/>
                    <a:p>
                      <a:pPr algn="just" fontAlgn="t">
                        <a:lnSpc>
                          <a:spcPct val="115000"/>
                        </a:lnSpc>
                        <a:spcAft>
                          <a:spcPts val="1000"/>
                        </a:spcAft>
                      </a:pPr>
                      <a:r>
                        <a:rPr lang="es-EC" sz="13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400" b="0" i="0" u="none" strike="noStrike" dirty="0">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6228"/>
                    </a:solidFill>
                  </a:tcPr>
                </a:tc>
                <a:tc>
                  <a:txBody>
                    <a:bodyPr/>
                    <a:lstStyle/>
                    <a:p>
                      <a:pPr algn="just" fontAlgn="t">
                        <a:lnSpc>
                          <a:spcPct val="115000"/>
                        </a:lnSpc>
                        <a:spcAft>
                          <a:spcPts val="1000"/>
                        </a:spcAft>
                      </a:pPr>
                      <a:r>
                        <a:rPr lang="es-EC" sz="13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1400" b="0" i="0" u="none" strike="noStrike" dirty="0">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just" fontAlgn="t">
                        <a:lnSpc>
                          <a:spcPct val="115000"/>
                        </a:lnSpc>
                        <a:spcAft>
                          <a:spcPts val="1000"/>
                        </a:spcAft>
                      </a:pPr>
                      <a:r>
                        <a:rPr lang="es-EC" sz="13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C" sz="2100" b="0" i="0" u="none" strike="noStrike" dirty="0">
                        <a:effectLst/>
                        <a:latin typeface="Arial" panose="020B0604020202020204" pitchFamily="34" charset="0"/>
                      </a:endParaRPr>
                    </a:p>
                  </a:txBody>
                  <a:tcPr marL="70517" marR="70517" marT="979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004014609"/>
                  </a:ext>
                </a:extLst>
              </a:tr>
            </a:tbl>
          </a:graphicData>
        </a:graphic>
      </p:graphicFrame>
    </p:spTree>
    <p:extLst>
      <p:ext uri="{BB962C8B-B14F-4D97-AF65-F5344CB8AC3E}">
        <p14:creationId xmlns:p14="http://schemas.microsoft.com/office/powerpoint/2010/main" val="36746826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666</TotalTime>
  <Words>988</Words>
  <Application>Microsoft Office PowerPoint</Application>
  <PresentationFormat>Panorámica</PresentationFormat>
  <Paragraphs>130</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Aptos</vt:lpstr>
      <vt:lpstr>Arial</vt:lpstr>
      <vt:lpstr>Calibri</vt:lpstr>
      <vt:lpstr>Garamond</vt:lpstr>
      <vt:lpstr>Symbol</vt:lpstr>
      <vt:lpstr>Times New Roman</vt:lpstr>
      <vt:lpstr>Orgánico</vt:lpstr>
      <vt:lpstr>Defensa Anteproyecto capstone</vt:lpstr>
      <vt:lpstr>Implementación de un simulador de redes ópticas basado en software libre y desarrollo de guías para el laboratorio de Telecomunicaciones UDLA. </vt:lpstr>
      <vt:lpstr>Impacto del proyecto en la sociedad</vt:lpstr>
      <vt:lpstr>Análisis Posibles soluciones</vt:lpstr>
      <vt:lpstr>Diagrama de Bloques</vt:lpstr>
      <vt:lpstr>Objetivos</vt:lpstr>
      <vt:lpstr>Alcance</vt:lpstr>
      <vt:lpstr>Diagrama de Bloques </vt:lpstr>
      <vt:lpstr>Matriz de riesgo</vt:lpstr>
      <vt:lpstr>Planificación y costos del proyecto</vt:lpstr>
      <vt:lpstr>Planificación y costos del proyecto </vt:lpstr>
      <vt:lpstr>Descripción de estudios realizados</vt:lpstr>
      <vt:lpstr>Lista de asignaturas para cumplir las propuestas</vt:lpstr>
      <vt:lpstr>Bibliografía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(Estudiante) Carlos Andrés Proaño Altamirano</dc:creator>
  <cp:lastModifiedBy>(Estudiante) Carlos Andrés Proaño Altamirano</cp:lastModifiedBy>
  <cp:revision>4</cp:revision>
  <dcterms:created xsi:type="dcterms:W3CDTF">2025-01-26T20:48:57Z</dcterms:created>
  <dcterms:modified xsi:type="dcterms:W3CDTF">2025-01-27T18:12:08Z</dcterms:modified>
</cp:coreProperties>
</file>