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8" r:id="rId6"/>
    <p:sldId id="260" r:id="rId7"/>
    <p:sldId id="273" r:id="rId8"/>
    <p:sldId id="259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mazon.com/UNIX-Philosophy-Mike-Gancarz-ebook/dp/B002OL2G4Gv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the unix philosophy">
            <a:extLst>
              <a:ext uri="{FF2B5EF4-FFF2-40B4-BE49-F238E27FC236}">
                <a16:creationId xmlns:a16="http://schemas.microsoft.com/office/drawing/2014/main" id="{5F01A585-A218-45B9-9F4C-3508DEB374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8" t="1740" r="-2" b="18504"/>
          <a:stretch/>
        </p:blipFill>
        <p:spPr bwMode="auto"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F24D4A-C792-4EF3-B3E8-A164733E5A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38229" y="1612761"/>
            <a:ext cx="3887839" cy="2372168"/>
          </a:xfrm>
        </p:spPr>
        <p:txBody>
          <a:bodyPr>
            <a:normAutofit/>
          </a:bodyPr>
          <a:lstStyle/>
          <a:p>
            <a:r>
              <a:rPr lang="en-US" dirty="0"/>
              <a:t>The UNIX Philosophy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F99C49-2813-404F-B403-0060276A0A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17988" y="4050833"/>
            <a:ext cx="4413681" cy="1096899"/>
          </a:xfrm>
        </p:spPr>
        <p:txBody>
          <a:bodyPr>
            <a:normAutofit fontScale="62500" lnSpcReduction="20000"/>
          </a:bodyPr>
          <a:lstStyle/>
          <a:p>
            <a:r>
              <a:rPr lang="en-US" sz="3200" i="1" dirty="0"/>
              <a:t>What it is and why it still matters for solid system, software and solution design</a:t>
            </a:r>
          </a:p>
          <a:p>
            <a:r>
              <a:rPr lang="en-US" dirty="0"/>
              <a:t>Scott McCrory – 8/26/2019</a:t>
            </a:r>
          </a:p>
        </p:txBody>
      </p:sp>
    </p:spTree>
    <p:extLst>
      <p:ext uri="{BB962C8B-B14F-4D97-AF65-F5344CB8AC3E}">
        <p14:creationId xmlns:p14="http://schemas.microsoft.com/office/powerpoint/2010/main" val="4072150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D9BDD-228E-4FD4-8466-18D11707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4. Choose portability over 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54BE2-21DB-4C07-9273-501431306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1754659"/>
            <a:ext cx="4412232" cy="485208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Don’t over-optimize, just don’t.  Next quarter’s hardware will run faster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This is true of IaaS, PaaS and SaaS offerings too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The most efficient way is rarely portable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Increased portability overcomes the lack of speed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Portable software also reduces the need for user training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Good programs never die – they’re just ported to new hardware platforms</a:t>
            </a:r>
          </a:p>
        </p:txBody>
      </p:sp>
      <p:pic>
        <p:nvPicPr>
          <p:cNvPr id="7170" name="Picture 2" descr="Image result for computer evolution">
            <a:extLst>
              <a:ext uri="{FF2B5EF4-FFF2-40B4-BE49-F238E27FC236}">
                <a16:creationId xmlns:a16="http://schemas.microsoft.com/office/drawing/2014/main" id="{A7016591-EA4E-44C5-BDCF-67A6825D32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" r="13891"/>
          <a:stretch/>
        </p:blipFill>
        <p:spPr bwMode="auto"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447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0968E-1894-49E1-B37B-1C7F3781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en-US" dirty="0"/>
              <a:t>5. Store numerical data in flat ASCII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8D7B4-230F-433E-BD86-6B88EC4E6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2160589"/>
            <a:ext cx="6424440" cy="450382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Said more modernly, “Store data in portable, easy-to-leverage forms”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Useful data must go somewhere – bits that sit on disks forever help no one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Common interchange formats don’t require special conversions and are easily read and edited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Flat ASCII files are more reusable than proprietary binary formats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Can you think of other examples?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File operations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Databases with universal driver availability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RESTful web services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pic>
        <p:nvPicPr>
          <p:cNvPr id="8194" name="Picture 2" descr="Image result for magnetic tape">
            <a:extLst>
              <a:ext uri="{FF2B5EF4-FFF2-40B4-BE49-F238E27FC236}">
                <a16:creationId xmlns:a16="http://schemas.microsoft.com/office/drawing/2014/main" id="{C7E2907B-D4CA-4037-ADB7-29E87AD832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73" r="24181" b="2"/>
          <a:stretch/>
        </p:blipFill>
        <p:spPr bwMode="auto">
          <a:xfrm>
            <a:off x="20" y="10"/>
            <a:ext cx="2734036" cy="6867719"/>
          </a:xfrm>
          <a:custGeom>
            <a:avLst/>
            <a:gdLst>
              <a:gd name="connsiteX0" fmla="*/ 0 w 2734056"/>
              <a:gd name="connsiteY0" fmla="*/ 0 h 6858000"/>
              <a:gd name="connsiteX1" fmla="*/ 1674254 w 2734056"/>
              <a:gd name="connsiteY1" fmla="*/ 0 h 6858000"/>
              <a:gd name="connsiteX2" fmla="*/ 2734056 w 2734056"/>
              <a:gd name="connsiteY2" fmla="*/ 6850199 h 6858000"/>
              <a:gd name="connsiteX3" fmla="*/ 2734056 w 2734056"/>
              <a:gd name="connsiteY3" fmla="*/ 6858000 h 6858000"/>
              <a:gd name="connsiteX4" fmla="*/ 461457 w 2734056"/>
              <a:gd name="connsiteY4" fmla="*/ 6858000 h 6858000"/>
              <a:gd name="connsiteX5" fmla="*/ 0 w 2734056"/>
              <a:gd name="connsiteY5" fmla="*/ 413411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69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7B455-780E-4CDD-96C4-11AB8CBC9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2807" y="1664040"/>
            <a:ext cx="5746077" cy="4637906"/>
          </a:xfrm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Good programmers write good code; great programmers “borrow” good code</a:t>
            </a:r>
          </a:p>
          <a:p>
            <a:r>
              <a:rPr lang="en-US" sz="2800" dirty="0">
                <a:solidFill>
                  <a:schemeClr val="tx1"/>
                </a:solidFill>
              </a:rPr>
              <a:t>Avoid the not-invented-here syndrome</a:t>
            </a:r>
          </a:p>
          <a:p>
            <a:r>
              <a:rPr lang="en-US" sz="2800" dirty="0">
                <a:solidFill>
                  <a:schemeClr val="tx1"/>
                </a:solidFill>
              </a:rPr>
              <a:t>Allow others to use your code to leverage their own work</a:t>
            </a:r>
          </a:p>
          <a:p>
            <a:r>
              <a:rPr lang="en-US" sz="2800" dirty="0">
                <a:solidFill>
                  <a:schemeClr val="tx1"/>
                </a:solidFill>
              </a:rPr>
              <a:t>Automate everything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9218" name="Picture 2" descr="Image result for code reuse">
            <a:extLst>
              <a:ext uri="{FF2B5EF4-FFF2-40B4-BE49-F238E27FC236}">
                <a16:creationId xmlns:a16="http://schemas.microsoft.com/office/drawing/2014/main" id="{2E018576-C5B6-4616-8D50-D3C00C9F7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5" y="1951727"/>
            <a:ext cx="3176784" cy="3247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6D36ED67-B17F-4A90-8FD5-2342B12BF902}"/>
              </a:ext>
            </a:extLst>
          </p:cNvPr>
          <p:cNvSpPr txBox="1">
            <a:spLocks/>
          </p:cNvSpPr>
          <p:nvPr/>
        </p:nvSpPr>
        <p:spPr>
          <a:xfrm>
            <a:off x="230659" y="624308"/>
            <a:ext cx="9226380" cy="9177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6. Use software leverage to your advantage</a:t>
            </a:r>
          </a:p>
        </p:txBody>
      </p:sp>
    </p:spTree>
    <p:extLst>
      <p:ext uri="{BB962C8B-B14F-4D97-AF65-F5344CB8AC3E}">
        <p14:creationId xmlns:p14="http://schemas.microsoft.com/office/powerpoint/2010/main" val="3099098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mage result for shell script">
            <a:extLst>
              <a:ext uri="{FF2B5EF4-FFF2-40B4-BE49-F238E27FC236}">
                <a16:creationId xmlns:a16="http://schemas.microsoft.com/office/drawing/2014/main" id="{EBC1206E-46F8-4688-B9F5-072B68BB1D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710" b="-2"/>
          <a:stretch/>
        </p:blipFill>
        <p:spPr bwMode="auto"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BB5A60-04D8-4359-B5FF-3CD663A8E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599"/>
            <a:ext cx="3851123" cy="1466335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7. Use shell scripts to increase leverage and portability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9D775-5C3C-4944-B0DC-0A7AC4658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911" y="2160589"/>
            <a:ext cx="4926562" cy="3880773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Shell scripts give you awesome leverage</a:t>
            </a:r>
          </a:p>
          <a:p>
            <a:r>
              <a:rPr lang="en-US" sz="2400" dirty="0"/>
              <a:t>Shell scripts are more portable than compiled opcode (like C)</a:t>
            </a:r>
          </a:p>
          <a:p>
            <a:r>
              <a:rPr lang="en-US" sz="2400" dirty="0"/>
              <a:t>Resist the desire to rewrite shell scripts into compiled opcode</a:t>
            </a:r>
          </a:p>
          <a:p>
            <a:r>
              <a:rPr lang="en-US" sz="2400" dirty="0"/>
              <a:t>Perl’s and Python’s successes followed scripts because of this principle.  Puppet (Ruby) may follow the same path</a:t>
            </a:r>
          </a:p>
        </p:txBody>
      </p:sp>
    </p:spTree>
    <p:extLst>
      <p:ext uri="{BB962C8B-B14F-4D97-AF65-F5344CB8AC3E}">
        <p14:creationId xmlns:p14="http://schemas.microsoft.com/office/powerpoint/2010/main" val="2099827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 descr="Image result for scotty mouse">
            <a:extLst>
              <a:ext uri="{FF2B5EF4-FFF2-40B4-BE49-F238E27FC236}">
                <a16:creationId xmlns:a16="http://schemas.microsoft.com/office/drawing/2014/main" id="{A4C09FC1-F003-43F7-B381-8842BDD01C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1" r="347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A7C536-3CAC-45E8-A1EF-E90EB33B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8. Avoid captive user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C6BF8-B481-4C06-B0A8-BA04EC68E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7569"/>
            <a:ext cx="10723834" cy="4393794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CUIs assume that the user is human</a:t>
            </a:r>
          </a:p>
          <a:p>
            <a:r>
              <a:rPr lang="en-US" sz="2800" dirty="0">
                <a:solidFill>
                  <a:srgbClr val="FFFFFF"/>
                </a:solidFill>
              </a:rPr>
              <a:t>CUI command parsers are often big and ugly (especially if they’re web sites)</a:t>
            </a:r>
          </a:p>
          <a:p>
            <a:r>
              <a:rPr lang="en-US" sz="2800" dirty="0">
                <a:solidFill>
                  <a:srgbClr val="FFFFFF"/>
                </a:solidFill>
              </a:rPr>
              <a:t>CUIs tend to adopt a “big is beautiful” approach (see small is beautiful)</a:t>
            </a:r>
          </a:p>
          <a:p>
            <a:r>
              <a:rPr lang="en-US" sz="2800" dirty="0">
                <a:solidFill>
                  <a:srgbClr val="FFFFFF"/>
                </a:solidFill>
              </a:rPr>
              <a:t>Programs with CUIs are hard to combine with other programs</a:t>
            </a:r>
          </a:p>
          <a:p>
            <a:r>
              <a:rPr lang="en-US" sz="2800" dirty="0">
                <a:solidFill>
                  <a:srgbClr val="FFFFFF"/>
                </a:solidFill>
              </a:rPr>
              <a:t>CUIs don’t scale well</a:t>
            </a:r>
          </a:p>
          <a:p>
            <a:r>
              <a:rPr lang="en-US" sz="2800" dirty="0">
                <a:solidFill>
                  <a:srgbClr val="FFFFFF"/>
                </a:solidFill>
              </a:rPr>
              <a:t>CUIs don’t take advantage of software leverage</a:t>
            </a:r>
          </a:p>
          <a:p>
            <a:r>
              <a:rPr lang="en-US" sz="2800" dirty="0">
                <a:solidFill>
                  <a:srgbClr val="FFFFFF"/>
                </a:solidFill>
              </a:rPr>
              <a:t>Lesson: Decouple your UIs and put the screen scraper down!</a:t>
            </a:r>
          </a:p>
        </p:txBody>
      </p:sp>
    </p:spTree>
    <p:extLst>
      <p:ext uri="{BB962C8B-B14F-4D97-AF65-F5344CB8AC3E}">
        <p14:creationId xmlns:p14="http://schemas.microsoft.com/office/powerpoint/2010/main" val="1859713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D479A-0970-4F88-9948-212B4144A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470469"/>
            <a:ext cx="6699111" cy="100410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9. Make every program a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1844D-F105-46B1-95D5-AE06B2C6B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3" y="1655805"/>
            <a:ext cx="9887155" cy="48383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Every program since the dawn of computing is a filter</a:t>
            </a:r>
          </a:p>
          <a:p>
            <a:pPr>
              <a:lnSpc>
                <a:spcPct val="90000"/>
              </a:lnSpc>
            </a:pPr>
            <a:r>
              <a:rPr lang="en-US" sz="2400" i="1" dirty="0">
                <a:solidFill>
                  <a:schemeClr val="tx1"/>
                </a:solidFill>
              </a:rPr>
              <a:t>Say it again: </a:t>
            </a:r>
            <a:r>
              <a:rPr lang="en-US" sz="2400" dirty="0">
                <a:solidFill>
                  <a:schemeClr val="tx1"/>
                </a:solidFill>
              </a:rPr>
              <a:t>Every program is a filter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Programs don’t create data, people do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Computers convert data from one form to another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In UNIX, streams are magic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Stdin for data input</a:t>
            </a:r>
          </a:p>
          <a:p>
            <a:pPr lvl="1">
              <a:lnSpc>
                <a:spcPct val="90000"/>
              </a:lnSpc>
            </a:pPr>
            <a:r>
              <a:rPr lang="en-US" sz="2400" dirty="0" err="1">
                <a:solidFill>
                  <a:schemeClr val="tx1"/>
                </a:solidFill>
              </a:rPr>
              <a:t>Stdout</a:t>
            </a:r>
            <a:r>
              <a:rPr lang="en-US" sz="2400" dirty="0">
                <a:solidFill>
                  <a:schemeClr val="tx1"/>
                </a:solidFill>
              </a:rPr>
              <a:t> for data output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Stderr for out-of-band information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solidFill>
                  <a:schemeClr val="tx1"/>
                </a:solidFill>
              </a:rPr>
              <a:t>In some ways, is Microservices’ Kafka the new Streams?</a:t>
            </a: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098" name="Picture 2" descr="Image result for unix filter">
            <a:extLst>
              <a:ext uri="{FF2B5EF4-FFF2-40B4-BE49-F238E27FC236}">
                <a16:creationId xmlns:a16="http://schemas.microsoft.com/office/drawing/2014/main" id="{1FC61E4F-3C69-41BB-93F3-B1590F8FD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267" y="3630752"/>
            <a:ext cx="3646588" cy="1075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814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306F6-0A4B-4F65-AED1-93D85B032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3" y="609600"/>
            <a:ext cx="4064439" cy="1320800"/>
          </a:xfrm>
        </p:spPr>
        <p:txBody>
          <a:bodyPr>
            <a:normAutofit/>
          </a:bodyPr>
          <a:lstStyle/>
          <a:p>
            <a:r>
              <a:rPr lang="en-US" dirty="0"/>
              <a:t>Wrap-Up and 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F1B6E-FEA8-4242-AF33-A7F2080E7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2" y="1515762"/>
            <a:ext cx="4391609" cy="5165124"/>
          </a:xfrm>
        </p:spPr>
        <p:txBody>
          <a:bodyPr>
            <a:normAutofit/>
          </a:bodyPr>
          <a:lstStyle/>
          <a:p>
            <a:r>
              <a:rPr lang="en-US" sz="2800" dirty="0"/>
              <a:t>The Punchline</a:t>
            </a:r>
          </a:p>
          <a:p>
            <a:pPr lvl="1"/>
            <a:r>
              <a:rPr lang="en-US" sz="2400" dirty="0"/>
              <a:t>The UNIX Philosophy is just as relevant today as it was set forth in the 1970s, well-beyond operating system design</a:t>
            </a:r>
          </a:p>
          <a:p>
            <a:pPr lvl="1"/>
            <a:r>
              <a:rPr lang="en-US" sz="2400" dirty="0"/>
              <a:t>This is true of every part of I.T., not just software</a:t>
            </a:r>
          </a:p>
          <a:p>
            <a:pPr lvl="1"/>
            <a:r>
              <a:rPr lang="en-US" sz="2400" dirty="0"/>
              <a:t>Cohesion and Decoupling get you far – embrace them relentlessly</a:t>
            </a:r>
          </a:p>
          <a:p>
            <a:r>
              <a:rPr lang="en-US" sz="2800" dirty="0"/>
              <a:t>Open Discussion</a:t>
            </a:r>
          </a:p>
        </p:txBody>
      </p:sp>
      <p:pic>
        <p:nvPicPr>
          <p:cNvPr id="3074" name="Picture 2" descr="Image result for question">
            <a:extLst>
              <a:ext uri="{FF2B5EF4-FFF2-40B4-BE49-F238E27FC236}">
                <a16:creationId xmlns:a16="http://schemas.microsoft.com/office/drawing/2014/main" id="{F7E20940-0232-4267-AD4F-418377A408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3" r="22926" b="-1"/>
          <a:stretch/>
        </p:blipFill>
        <p:spPr bwMode="auto"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50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A7534-D62D-44DB-8F05-A6BE4B2B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322189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1B51C-8BDA-4869-A7A4-609D9CEAD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404" y="1697797"/>
            <a:ext cx="5049795" cy="4661814"/>
          </a:xfrm>
        </p:spPr>
        <p:txBody>
          <a:bodyPr>
            <a:normAutofit fontScale="92500"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The Book and Approach</a:t>
            </a:r>
          </a:p>
          <a:p>
            <a:r>
              <a:rPr lang="en-US" sz="3200" dirty="0">
                <a:solidFill>
                  <a:schemeClr val="tx1"/>
                </a:solidFill>
              </a:rPr>
              <a:t>Who am I and What is This About?</a:t>
            </a:r>
          </a:p>
          <a:p>
            <a:r>
              <a:rPr lang="en-US" sz="3200" dirty="0">
                <a:solidFill>
                  <a:schemeClr val="tx1"/>
                </a:solidFill>
              </a:rPr>
              <a:t>First, a Few Credits</a:t>
            </a:r>
          </a:p>
          <a:p>
            <a:r>
              <a:rPr lang="en-US" sz="3200" dirty="0">
                <a:solidFill>
                  <a:schemeClr val="tx1"/>
                </a:solidFill>
              </a:rPr>
              <a:t>The Unix Philosophy in a Nutshell</a:t>
            </a:r>
          </a:p>
          <a:p>
            <a:r>
              <a:rPr lang="en-US" sz="3200" dirty="0">
                <a:solidFill>
                  <a:schemeClr val="tx1"/>
                </a:solidFill>
              </a:rPr>
              <a:t>The Tenants, One by One</a:t>
            </a:r>
          </a:p>
          <a:p>
            <a:r>
              <a:rPr lang="en-US" sz="3200" dirty="0">
                <a:solidFill>
                  <a:schemeClr val="tx1"/>
                </a:solidFill>
              </a:rPr>
              <a:t>Wrap-Up and Q&amp;A</a:t>
            </a:r>
          </a:p>
          <a:p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42" name="Graphic 41" descr="Books">
            <a:extLst>
              <a:ext uri="{FF2B5EF4-FFF2-40B4-BE49-F238E27FC236}">
                <a16:creationId xmlns:a16="http://schemas.microsoft.com/office/drawing/2014/main" id="{023F9A06-14DC-41B4-8253-3A5079827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17616" y="972608"/>
            <a:ext cx="4900269" cy="490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001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067CA-8904-408A-BE17-214435E7A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Book and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202FF-B46D-492C-BB18-D1A7D6D96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1092"/>
            <a:ext cx="8596668" cy="4794421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/>
              <a:t>Early Unix developers were important in bringing the concepts of modularity and reusability into software engineering practice, spawning a "software tools" movement</a:t>
            </a:r>
          </a:p>
          <a:p>
            <a:r>
              <a:rPr lang="en-US" sz="2000" dirty="0"/>
              <a:t>In 1984, Rob Pike and Brian W. Kernighan published "</a:t>
            </a:r>
            <a:r>
              <a:rPr lang="en-US" sz="2000" b="1" dirty="0"/>
              <a:t>Program Design in the Unix Environment</a:t>
            </a:r>
            <a:r>
              <a:rPr lang="en-US" sz="2000" dirty="0"/>
              <a:t>" in AT&amp;T Bell Laboratories’ Technical Journal, in which they argued the Unix philosophy of building small, focused programs that do only one thing but do this thing well, communicate via stdin/</a:t>
            </a:r>
            <a:r>
              <a:rPr lang="en-US" sz="2000" dirty="0" err="1"/>
              <a:t>stdout</a:t>
            </a:r>
            <a:r>
              <a:rPr lang="en-US" sz="2000" dirty="0"/>
              <a:t>, and connect through pipes</a:t>
            </a:r>
          </a:p>
          <a:p>
            <a:r>
              <a:rPr lang="en-US" sz="2000" dirty="0"/>
              <a:t>Mike </a:t>
            </a:r>
            <a:r>
              <a:rPr lang="en-US" sz="2000" dirty="0" err="1"/>
              <a:t>Gancarz</a:t>
            </a:r>
            <a:r>
              <a:rPr lang="en-US" sz="2000" dirty="0"/>
              <a:t> followed it up in 1995 with </a:t>
            </a:r>
            <a:r>
              <a:rPr lang="en-US" sz="2000" b="1" dirty="0"/>
              <a:t>“The UNIX Philosophy” </a:t>
            </a:r>
            <a:r>
              <a:rPr lang="en-US" sz="2000" dirty="0"/>
              <a:t>which drew in Ken Thompson’s cultural norms and approaches to minimalist, modular software</a:t>
            </a:r>
          </a:p>
          <a:p>
            <a:r>
              <a:rPr lang="en-US" sz="2000" dirty="0"/>
              <a:t>The Unix philosophy emphasizes building simple, short, clear, modular, and extensible code that can be easily maintained and repurposed by developers other than its creators. </a:t>
            </a:r>
          </a:p>
          <a:p>
            <a:r>
              <a:rPr lang="en-US" sz="2000" dirty="0"/>
              <a:t>Think: Cohesion and Decoupling; Composability as opposed to monolithic design</a:t>
            </a:r>
          </a:p>
          <a:p>
            <a:r>
              <a:rPr lang="en-US" sz="2000" b="1" i="1" dirty="0"/>
              <a:t>It still applies today!  Microservices anyone?</a:t>
            </a:r>
          </a:p>
          <a:p>
            <a:r>
              <a:rPr lang="en-US" sz="2000" i="1" dirty="0">
                <a:hlinkClick r:id="rId2"/>
              </a:rPr>
              <a:t>https://www.amazon.com/UNIX-Philosophy-Mike-Gancarz-ebook/dp/B002OL2G4Gv</a:t>
            </a:r>
            <a:r>
              <a:rPr lang="en-US" sz="20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36064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95754-65E4-4DC6-A692-6F6010157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US" sz="3300"/>
              <a:t>Who am I and what is this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BBED5-A2A6-48BB-A5B6-DDFF922D1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042985"/>
            <a:ext cx="4502848" cy="4753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I’m Scott McCrory, Sr. I.T. Enterprise Architect at Huntington National Bank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35 years in I.T. as a developer, system administrator, network engineer, solution delivery manager and architect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Target Audience: Developers, but also system engineers, solution architects, enterprise architects and anyone else implementing I.T.</a:t>
            </a:r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0635B2-1B58-4C7D-8125-E8A80D57DE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00" r="2" b="2"/>
          <a:stretch/>
        </p:blipFill>
        <p:spPr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05053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71106-43E2-4B27-8BAC-064F83E24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en-US" dirty="0"/>
              <a:t>First, a Few 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E545E-629A-4096-B4A3-737F60BCB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1" y="1418253"/>
            <a:ext cx="7162185" cy="523447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UNIX will go down as one of the most successful I.T. inventions ever.  As much as 70% of the Internet is composed of *nix</a:t>
            </a:r>
          </a:p>
          <a:p>
            <a:pPr>
              <a:lnSpc>
                <a:spcPct val="90000"/>
              </a:lnSpc>
            </a:pPr>
            <a:r>
              <a:rPr lang="en-US" dirty="0"/>
              <a:t>Most people credit Ken Thompson of AT&amp;T with inventing the UNIX operating system, and in a sense they’re right - Thompson wrote the first UNIX version in 1969 on a DEC PDP-7 minicomputer</a:t>
            </a:r>
          </a:p>
          <a:p>
            <a:pPr>
              <a:lnSpc>
                <a:spcPct val="90000"/>
              </a:lnSpc>
            </a:pPr>
            <a:r>
              <a:rPr lang="en-US" dirty="0"/>
              <a:t>He then rewrote it in 1972 from assembly language into B and later into Dennis Richie’s C for </a:t>
            </a:r>
            <a:r>
              <a:rPr lang="en-US" b="1" dirty="0"/>
              <a:t>portability</a:t>
            </a:r>
            <a:r>
              <a:rPr lang="en-US" dirty="0"/>
              <a:t>, thus setting a precedent later extended by a cast of thousands including: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Alfred </a:t>
            </a:r>
            <a:r>
              <a:rPr lang="en-US" sz="1800" dirty="0" err="1"/>
              <a:t>Aho</a:t>
            </a:r>
            <a:r>
              <a:rPr lang="en-US" sz="1800" dirty="0"/>
              <a:t>: Pattern scanning, parsing, sorting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Eric Allman: Electronic mail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Kenneth Arnold: Screen updating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Lorinda Cherry: Interactive calculator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Larry Wall: Patch utility, Perl command language, </a:t>
            </a:r>
            <a:r>
              <a:rPr lang="en-US" sz="1800" dirty="0" err="1"/>
              <a:t>rn</a:t>
            </a:r>
            <a:r>
              <a:rPr lang="en-US" sz="1800" dirty="0"/>
              <a:t> network news reader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And MANY more…</a:t>
            </a:r>
          </a:p>
        </p:txBody>
      </p:sp>
      <p:pic>
        <p:nvPicPr>
          <p:cNvPr id="6146" name="Picture 2" descr="Pdp7-oslo-2005.jpeg">
            <a:extLst>
              <a:ext uri="{FF2B5EF4-FFF2-40B4-BE49-F238E27FC236}">
                <a16:creationId xmlns:a16="http://schemas.microsoft.com/office/drawing/2014/main" id="{C80672C3-EFC0-4B26-8E56-4E1ED21CBD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22" r="34135" b="9092"/>
          <a:stretch/>
        </p:blipFill>
        <p:spPr bwMode="auto">
          <a:xfrm>
            <a:off x="20" y="10"/>
            <a:ext cx="2734036" cy="6867719"/>
          </a:xfrm>
          <a:custGeom>
            <a:avLst/>
            <a:gdLst>
              <a:gd name="connsiteX0" fmla="*/ 0 w 2734056"/>
              <a:gd name="connsiteY0" fmla="*/ 0 h 6858000"/>
              <a:gd name="connsiteX1" fmla="*/ 1674254 w 2734056"/>
              <a:gd name="connsiteY1" fmla="*/ 0 h 6858000"/>
              <a:gd name="connsiteX2" fmla="*/ 2734056 w 2734056"/>
              <a:gd name="connsiteY2" fmla="*/ 6850199 h 6858000"/>
              <a:gd name="connsiteX3" fmla="*/ 2734056 w 2734056"/>
              <a:gd name="connsiteY3" fmla="*/ 6858000 h 6858000"/>
              <a:gd name="connsiteX4" fmla="*/ 461457 w 2734056"/>
              <a:gd name="connsiteY4" fmla="*/ 6858000 h 6858000"/>
              <a:gd name="connsiteX5" fmla="*/ 0 w 2734056"/>
              <a:gd name="connsiteY5" fmla="*/ 413411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  <a:noFill/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84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6455A-F89C-48E3-8C1A-50D39E379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795" y="609600"/>
            <a:ext cx="7272207" cy="1320800"/>
          </a:xfrm>
        </p:spPr>
        <p:txBody>
          <a:bodyPr>
            <a:normAutofit/>
          </a:bodyPr>
          <a:lstStyle/>
          <a:p>
            <a:r>
              <a:rPr lang="en-US" dirty="0"/>
              <a:t>The UNIX Philosophy in a Nutshell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41FAD-BF58-4AA8-95A3-38E261BBF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1631093"/>
            <a:ext cx="7019368" cy="506627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Small is Beautiful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Make each program do one thing well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Build a prototype as soon as possible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Choose portability over efficiency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Store numerical data in flat ASCII files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Use software leverage to your advantage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Use shell scripts to increase leverage and portability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Avoid captive user interfaces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Make every program a filter</a:t>
            </a:r>
          </a:p>
        </p:txBody>
      </p:sp>
      <p:pic>
        <p:nvPicPr>
          <p:cNvPr id="1026" name="Picture 2" descr="Image result for Ken Thompson">
            <a:extLst>
              <a:ext uri="{FF2B5EF4-FFF2-40B4-BE49-F238E27FC236}">
                <a16:creationId xmlns:a16="http://schemas.microsoft.com/office/drawing/2014/main" id="{F62DCE03-B542-4382-927D-C6C6C8613B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31" r="36252"/>
          <a:stretch/>
        </p:blipFill>
        <p:spPr bwMode="auto">
          <a:xfrm>
            <a:off x="20" y="10"/>
            <a:ext cx="2734036" cy="6867719"/>
          </a:xfrm>
          <a:custGeom>
            <a:avLst/>
            <a:gdLst>
              <a:gd name="connsiteX0" fmla="*/ 0 w 2734056"/>
              <a:gd name="connsiteY0" fmla="*/ 0 h 6858000"/>
              <a:gd name="connsiteX1" fmla="*/ 1674254 w 2734056"/>
              <a:gd name="connsiteY1" fmla="*/ 0 h 6858000"/>
              <a:gd name="connsiteX2" fmla="*/ 2734056 w 2734056"/>
              <a:gd name="connsiteY2" fmla="*/ 6850199 h 6858000"/>
              <a:gd name="connsiteX3" fmla="*/ 2734056 w 2734056"/>
              <a:gd name="connsiteY3" fmla="*/ 6858000 h 6858000"/>
              <a:gd name="connsiteX4" fmla="*/ 461457 w 2734056"/>
              <a:gd name="connsiteY4" fmla="*/ 6858000 h 6858000"/>
              <a:gd name="connsiteX5" fmla="*/ 0 w 2734056"/>
              <a:gd name="connsiteY5" fmla="*/ 413411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160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A2CBE-0D53-4B2A-985D-F9F14D96A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330425"/>
            <a:ext cx="5422246" cy="137560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1. Small is Beautiful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BFDFA-6AF4-47AC-9B51-21ED06AFA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1583931"/>
            <a:ext cx="9598830" cy="3078681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Small programs are easy to understand</a:t>
            </a:r>
          </a:p>
          <a:p>
            <a:r>
              <a:rPr lang="en-US" sz="2800" dirty="0">
                <a:solidFill>
                  <a:schemeClr val="tx1"/>
                </a:solidFill>
              </a:rPr>
              <a:t>Small programs are easy to maintain</a:t>
            </a:r>
          </a:p>
          <a:p>
            <a:r>
              <a:rPr lang="en-US" sz="2800" dirty="0">
                <a:solidFill>
                  <a:schemeClr val="tx1"/>
                </a:solidFill>
              </a:rPr>
              <a:t>Small programs consume fewer system resources</a:t>
            </a:r>
          </a:p>
          <a:p>
            <a:r>
              <a:rPr lang="en-US" sz="2800" dirty="0">
                <a:solidFill>
                  <a:schemeClr val="tx1"/>
                </a:solidFill>
              </a:rPr>
              <a:t>Small programs are easier to combine with other tools</a:t>
            </a:r>
          </a:p>
          <a:p>
            <a:r>
              <a:rPr lang="en-US" sz="2800" dirty="0">
                <a:solidFill>
                  <a:schemeClr val="tx1"/>
                </a:solidFill>
              </a:rPr>
              <a:t>OOP classes, Microservices, server tiers, containers…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2050" name="Picture 2" descr="Image result for c hello world">
            <a:extLst>
              <a:ext uri="{FF2B5EF4-FFF2-40B4-BE49-F238E27FC236}">
                <a16:creationId xmlns:a16="http://schemas.microsoft.com/office/drawing/2014/main" id="{11F7068A-DD78-4DDD-8F12-258A8D24F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968" y="4589594"/>
            <a:ext cx="4245578" cy="212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839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software modules">
            <a:extLst>
              <a:ext uri="{FF2B5EF4-FFF2-40B4-BE49-F238E27FC236}">
                <a16:creationId xmlns:a16="http://schemas.microsoft.com/office/drawing/2014/main" id="{CBDAECE8-646E-4C32-B262-93F881225C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99"/>
          <a:stretch/>
        </p:blipFill>
        <p:spPr bwMode="auto"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E38BC3-DE8B-49B6-90A8-EA758216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2. Make each program do one thing well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8F87A-A949-40FE-92EC-AB2F03D3D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8801"/>
            <a:ext cx="4501156" cy="4805264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The best program does one task in its life and does it well</a:t>
            </a:r>
          </a:p>
          <a:p>
            <a:r>
              <a:rPr lang="en-US" sz="2400" dirty="0"/>
              <a:t>This is again true of OOP libraries, packages, classes, methods, build jobs, containers and deployment scripts</a:t>
            </a:r>
          </a:p>
          <a:p>
            <a:r>
              <a:rPr lang="en-US" sz="2400" dirty="0"/>
              <a:t>Avoid creeping featurism</a:t>
            </a:r>
          </a:p>
          <a:p>
            <a:r>
              <a:rPr lang="en-US" sz="2400" dirty="0"/>
              <a:t>Don’t be like “ls” and make assumptions about screen width and formatting</a:t>
            </a:r>
          </a:p>
          <a:p>
            <a:r>
              <a:rPr lang="en-US" sz="2400" dirty="0"/>
              <a:t>Aspire to High Cohesion and Loose Decoupling</a:t>
            </a:r>
          </a:p>
        </p:txBody>
      </p:sp>
    </p:spTree>
    <p:extLst>
      <p:ext uri="{BB962C8B-B14F-4D97-AF65-F5344CB8AC3E}">
        <p14:creationId xmlns:p14="http://schemas.microsoft.com/office/powerpoint/2010/main" val="3371835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result for prototype">
            <a:extLst>
              <a:ext uri="{FF2B5EF4-FFF2-40B4-BE49-F238E27FC236}">
                <a16:creationId xmlns:a16="http://schemas.microsoft.com/office/drawing/2014/main" id="{CDBB3463-85C3-4294-A6FE-A115EB8C35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0" r="3053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BA9D06-065A-4636-9FC2-2CE8E5814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 Build a prototype as soon as possible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A496A-C51B-4438-90F6-72E851E9A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5232"/>
            <a:ext cx="8596668" cy="4703805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Let’s admit it, we’re human</a:t>
            </a:r>
          </a:p>
          <a:p>
            <a:pPr lvl="1"/>
            <a:r>
              <a:rPr lang="en-US" sz="2400" dirty="0">
                <a:solidFill>
                  <a:srgbClr val="FFFFFF"/>
                </a:solidFill>
              </a:rPr>
              <a:t>Everyone is on a learning curve</a:t>
            </a:r>
          </a:p>
          <a:p>
            <a:pPr lvl="1"/>
            <a:r>
              <a:rPr lang="en-US" sz="2400" dirty="0">
                <a:solidFill>
                  <a:srgbClr val="FFFFFF"/>
                </a:solidFill>
              </a:rPr>
              <a:t>Even the masters know that change is inevitable</a:t>
            </a:r>
          </a:p>
          <a:p>
            <a:pPr lvl="1"/>
            <a:r>
              <a:rPr lang="en-US" sz="2400" dirty="0">
                <a:solidFill>
                  <a:srgbClr val="FFFFFF"/>
                </a:solidFill>
              </a:rPr>
              <a:t>There’s a reason why it’s called “</a:t>
            </a:r>
            <a:r>
              <a:rPr lang="en-US" sz="2400" u="sng" dirty="0">
                <a:solidFill>
                  <a:srgbClr val="FFFFFF"/>
                </a:solidFill>
              </a:rPr>
              <a:t>soft</a:t>
            </a:r>
            <a:r>
              <a:rPr lang="en-US" sz="2400" dirty="0">
                <a:solidFill>
                  <a:srgbClr val="FFFFFF"/>
                </a:solidFill>
              </a:rPr>
              <a:t>ware”</a:t>
            </a:r>
          </a:p>
          <a:p>
            <a:r>
              <a:rPr lang="en-US" sz="2800" dirty="0">
                <a:solidFill>
                  <a:srgbClr val="FFFFFF"/>
                </a:solidFill>
              </a:rPr>
              <a:t>Prototyping is a learning process</a:t>
            </a:r>
          </a:p>
          <a:p>
            <a:pPr lvl="1"/>
            <a:r>
              <a:rPr lang="en-US" sz="2400" dirty="0">
                <a:solidFill>
                  <a:srgbClr val="FFFFFF"/>
                </a:solidFill>
              </a:rPr>
              <a:t>Early prototyping reduces risk</a:t>
            </a:r>
          </a:p>
          <a:p>
            <a:pPr lvl="1"/>
            <a:r>
              <a:rPr lang="en-US" sz="2400" dirty="0">
                <a:solidFill>
                  <a:srgbClr val="FFFFFF"/>
                </a:solidFill>
              </a:rPr>
              <a:t>It typically takes </a:t>
            </a:r>
            <a:r>
              <a:rPr lang="en-US" sz="2400" u="sng" dirty="0">
                <a:solidFill>
                  <a:srgbClr val="FFFFFF"/>
                </a:solidFill>
              </a:rPr>
              <a:t>three</a:t>
            </a:r>
            <a:r>
              <a:rPr lang="en-US" sz="2400" dirty="0">
                <a:solidFill>
                  <a:srgbClr val="FFFFFF"/>
                </a:solidFill>
              </a:rPr>
              <a:t> iterations to get something right</a:t>
            </a:r>
          </a:p>
          <a:p>
            <a:pPr lvl="1"/>
            <a:r>
              <a:rPr lang="en-US" sz="2400" dirty="0">
                <a:solidFill>
                  <a:srgbClr val="FFFFFF"/>
                </a:solidFill>
              </a:rPr>
              <a:t>Let’s get the first two out of the way early </a:t>
            </a:r>
            <a:r>
              <a:rPr lang="en-US" sz="2400" dirty="0">
                <a:solidFill>
                  <a:srgbClr val="FFFFFF"/>
                </a:solidFill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en-US" sz="2400" dirty="0">
                <a:solidFill>
                  <a:srgbClr val="FFFFFF"/>
                </a:solidFill>
                <a:sym typeface="Wingdings" panose="05000000000000000000" pitchFamily="2" charset="2"/>
              </a:rPr>
              <a:t>Budget for refactoring</a:t>
            </a: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3198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9C4FC1E27B604AB083C5A2EF450DFC" ma:contentTypeVersion="0" ma:contentTypeDescription="Create a new document." ma:contentTypeScope="" ma:versionID="33e62442aba9e8183c430b9529e0569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216D02C-A6EB-45B3-A6B2-3D1DF222F307}">
  <ds:schemaRefs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8ED9177-9849-439D-B4A9-EBD14F4EE1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218C08F-A677-43C3-BF8E-C9EC5ECE98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303</TotalTime>
  <Words>1133</Words>
  <Application>Microsoft Office PowerPoint</Application>
  <PresentationFormat>Widescreen</PresentationFormat>
  <Paragraphs>114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</vt:lpstr>
      <vt:lpstr>The UNIX Philosophy</vt:lpstr>
      <vt:lpstr>Agenda</vt:lpstr>
      <vt:lpstr>The Book and Approach</vt:lpstr>
      <vt:lpstr>Who am I and what is this about?</vt:lpstr>
      <vt:lpstr>First, a Few Credits</vt:lpstr>
      <vt:lpstr>The UNIX Philosophy in a Nutshell</vt:lpstr>
      <vt:lpstr>1. Small is Beautiful</vt:lpstr>
      <vt:lpstr>2. Make each program do one thing well</vt:lpstr>
      <vt:lpstr>3. Build a prototype as soon as possible</vt:lpstr>
      <vt:lpstr>4. Choose portability over efficiency</vt:lpstr>
      <vt:lpstr>5. Store numerical data in flat ASCII files</vt:lpstr>
      <vt:lpstr>PowerPoint Presentation</vt:lpstr>
      <vt:lpstr>7. Use shell scripts to increase leverage and portability</vt:lpstr>
      <vt:lpstr>8. Avoid captive user interfaces</vt:lpstr>
      <vt:lpstr>9. Make every program a filter</vt:lpstr>
      <vt:lpstr>Wrap-Up and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UNIX Philosophy</dc:title>
  <dc:creator>Scott McCrory</dc:creator>
  <cp:lastModifiedBy>Scott McCrory</cp:lastModifiedBy>
  <cp:revision>4</cp:revision>
  <dcterms:created xsi:type="dcterms:W3CDTF">2019-03-15T18:05:43Z</dcterms:created>
  <dcterms:modified xsi:type="dcterms:W3CDTF">2019-08-26T17:25:09Z</dcterms:modified>
</cp:coreProperties>
</file>