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73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73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7" y="4050831"/>
            <a:ext cx="4174350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1/13/2021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400635"/>
            <a:ext cx="4670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The Huntington National Bank is Member FDIC.    ®, Huntington® and     Huntington. Welcome.® are federally registered service marks of Huntington Bancshares Incorporated.  © 2019 Huntington Bancshares Incorporated.</a:t>
            </a:r>
          </a:p>
        </p:txBody>
      </p:sp>
      <p:pic>
        <p:nvPicPr>
          <p:cNvPr id="1026" name="Picture 2" descr="Honeycomb_black">
            <a:extLst>
              <a:ext uri="{FF2B5EF4-FFF2-40B4-BE49-F238E27FC236}">
                <a16:creationId xmlns:a16="http://schemas.microsoft.com/office/drawing/2014/main" id="{FBC20317-00EE-43B4-AA0E-67349CAB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1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oneycomb_black">
            <a:extLst>
              <a:ext uri="{FF2B5EF4-FFF2-40B4-BE49-F238E27FC236}">
                <a16:creationId xmlns:a16="http://schemas.microsoft.com/office/drawing/2014/main" id="{FF7410C4-92BB-4F3A-AF87-0E00A6F2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0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143434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4. Choose portability over efficiency</a:t>
            </a:r>
          </a:p>
        </p:txBody>
      </p:sp>
      <p:pic>
        <p:nvPicPr>
          <p:cNvPr id="5" name="Graphic 4" descr="Suitcase">
            <a:extLst>
              <a:ext uri="{FF2B5EF4-FFF2-40B4-BE49-F238E27FC236}">
                <a16:creationId xmlns:a16="http://schemas.microsoft.com/office/drawing/2014/main" id="{86D6376C-6F4D-483F-BDE9-D16D3AD33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828" y="2124635"/>
            <a:ext cx="4914669" cy="433891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The most efficient way is rarely portable; increased portability almost always </a:t>
            </a:r>
            <a:r>
              <a:rPr lang="en-US" sz="2000" u="sng" dirty="0">
                <a:solidFill>
                  <a:srgbClr val="FFFFFF"/>
                </a:solidFill>
              </a:rPr>
              <a:t>overcomes</a:t>
            </a:r>
            <a:r>
              <a:rPr lang="en-US" sz="2000" dirty="0">
                <a:solidFill>
                  <a:srgbClr val="FFFFFF"/>
                </a:solidFill>
              </a:rPr>
              <a:t> the lack of speed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sz="2000" i="1" dirty="0">
                <a:solidFill>
                  <a:srgbClr val="FFFFFF"/>
                </a:solidFill>
              </a:rPr>
              <a:t>This is also true of competing IaaS, PaaS and SaaS offerings, so carefully rationalize couplings going in</a:t>
            </a:r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 dirty="0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 i="1" dirty="0"/>
              <a:t>Common interchange formats </a:t>
            </a:r>
            <a:r>
              <a:rPr lang="en-US" dirty="0"/>
              <a:t>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 dirty="0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 dirty="0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RESTful web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Identity and Access Management standards (e.g. SAML &amp; OAuth)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59331"/>
            <a:ext cx="5696137" cy="388203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are in good part due to this principle.  Puppet, Ansible, PowerShell and others are following a similar path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we’re at it - Automate everything – DevOps, CI and CD, testing, API documentation…</a:t>
            </a:r>
          </a:p>
          <a:p>
            <a:endParaRPr lang="en-US" sz="2400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78172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 command parsers are often big and ugly (especially if they’re HTML)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Programs with CUIs are hard to combine with other programs without delicate Robotic Process Automation screen scraping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Lesson: Decouple your UIs and make integration easier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</a:t>
            </a:r>
            <a:r>
              <a:rPr lang="en-US" sz="2400" u="sng" dirty="0">
                <a:solidFill>
                  <a:schemeClr val="tx1"/>
                </a:solidFill>
              </a:rPr>
              <a:t>streams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u="sng" dirty="0">
                <a:solidFill>
                  <a:schemeClr val="tx1"/>
                </a:solidFill>
              </a:rPr>
              <a:t>pipes</a:t>
            </a:r>
            <a:r>
              <a:rPr lang="en-US" sz="2400" dirty="0">
                <a:solidFill>
                  <a:schemeClr val="tx1"/>
                </a:solidFill>
              </a:rPr>
              <a:t>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EDW and Analytics tiers, ETL, AOP, layered architectures, …?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The two concepts of Cohesion and Decoupling alone get you very far – embrace them relentlessly!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2" y="2042985"/>
            <a:ext cx="4795049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37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”A lot of today is just like yesterday”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and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Early midrange engineers tackled the concepts of distributed development, modularity and reusability, spawning a huge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for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 and connect through “pipes”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wrote </a:t>
            </a:r>
            <a:r>
              <a:rPr lang="en-US" sz="2000" b="1" dirty="0"/>
              <a:t>“The UNIX Philosophy”</a:t>
            </a:r>
            <a:r>
              <a:rPr lang="en-US" sz="2000" dirty="0"/>
              <a:t> in 1995, underscoring simple, short, clear, modular, and extensible code that’s easily maintained and repurposed by developers other than its creators </a:t>
            </a:r>
          </a:p>
          <a:p>
            <a:r>
              <a:rPr lang="en-US" sz="2000" b="1" dirty="0"/>
              <a:t>The main theme here</a:t>
            </a:r>
            <a:r>
              <a:rPr lang="en-US" sz="2000" dirty="0"/>
              <a:t>: Cohesion and Decoupling - Composability as opposed to monolithic design</a:t>
            </a:r>
          </a:p>
          <a:p>
            <a:r>
              <a:rPr lang="en-US" sz="2000" b="1" i="1" dirty="0">
                <a:solidFill>
                  <a:srgbClr val="00B050"/>
                </a:solidFill>
              </a:rPr>
              <a:t>These concepts still apply today – let’s discuss…!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  <p:pic>
        <p:nvPicPr>
          <p:cNvPr id="1026" name="Picture 2" descr="Paperback The UNIX Philosophy Book">
            <a:extLst>
              <a:ext uri="{FF2B5EF4-FFF2-40B4-BE49-F238E27FC236}">
                <a16:creationId xmlns:a16="http://schemas.microsoft.com/office/drawing/2014/main" id="{285CE364-FD4B-4EA8-A80F-759B2E10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46" y="1864762"/>
            <a:ext cx="22193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Additional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is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– he wrote the first UNIX version in 1969 on a DEC PDP-7 minicomputer. 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 and Brian </a:t>
            </a:r>
            <a:r>
              <a:rPr lang="en-US" dirty="0" err="1"/>
              <a:t>Kerninghan’s</a:t>
            </a:r>
            <a:r>
              <a:rPr lang="en-US" dirty="0"/>
              <a:t> C for </a:t>
            </a:r>
            <a:r>
              <a:rPr lang="en-US" b="1" dirty="0"/>
              <a:t>portability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set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Doug </a:t>
            </a:r>
            <a:r>
              <a:rPr lang="en-US" sz="1800" dirty="0" err="1"/>
              <a:t>McIllroy</a:t>
            </a:r>
            <a:r>
              <a:rPr lang="en-US" sz="1800" dirty="0"/>
              <a:t>: Pipelines, spell, diff, sort, join, graph, tr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Joe </a:t>
            </a:r>
            <a:r>
              <a:rPr lang="en-US" sz="1800" dirty="0" err="1"/>
              <a:t>Ossanna</a:t>
            </a:r>
            <a:r>
              <a:rPr lang="en-US" sz="1800" dirty="0"/>
              <a:t>: Multics and </a:t>
            </a:r>
            <a:r>
              <a:rPr lang="en-US" sz="1800" dirty="0" err="1"/>
              <a:t>troff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calculator, </a:t>
            </a:r>
            <a:r>
              <a:rPr lang="en-US" sz="1800" dirty="0" err="1"/>
              <a:t>bc</a:t>
            </a:r>
            <a:r>
              <a:rPr lang="en-US" sz="1800" dirty="0"/>
              <a:t>, dc, </a:t>
            </a:r>
            <a:r>
              <a:rPr lang="en-US" sz="1800" dirty="0" err="1"/>
              <a:t>eqn</a:t>
            </a:r>
            <a:r>
              <a:rPr lang="en-US" sz="1800" dirty="0"/>
              <a:t>, </a:t>
            </a:r>
            <a:r>
              <a:rPr lang="en-US" sz="1800" dirty="0" err="1"/>
              <a:t>plotutils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 following a shared design philosophy…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The UNIX Philosophy in a Nutshell (</a:t>
            </a:r>
            <a:r>
              <a:rPr lang="en-US" sz="3300" dirty="0" err="1">
                <a:solidFill>
                  <a:schemeClr val="bg1"/>
                </a:solidFill>
              </a:rPr>
              <a:t>Gancarz</a:t>
            </a:r>
            <a:r>
              <a:rPr lang="en-US" sz="33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4203045" cy="42312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73229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Libraries, microservices and containers</a:t>
            </a:r>
          </a:p>
          <a:p>
            <a:pPr>
              <a:lnSpc>
                <a:spcPct val="90000"/>
              </a:lnSpc>
            </a:pPr>
            <a:r>
              <a:rPr lang="en-US" dirty="0"/>
              <a:t>Also: Scoped </a:t>
            </a:r>
            <a:r>
              <a:rPr lang="en-US" dirty="0" err="1"/>
              <a:t>datamarts</a:t>
            </a:r>
            <a:r>
              <a:rPr lang="en-US" dirty="0"/>
              <a:t>, server tiers, purpose-built VLAN segments</a:t>
            </a:r>
          </a:p>
          <a:p>
            <a:pPr>
              <a:lnSpc>
                <a:spcPct val="90000"/>
              </a:lnSpc>
            </a:pPr>
            <a:r>
              <a:rPr lang="en-US" dirty="0"/>
              <a:t>Avoid giant monoliths: Modularity is your friend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685458"/>
            <a:ext cx="4454390" cy="41953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Like #1, 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This is again true of OOP’s libraries, packages, classes and methods, containers, ETL jobs, data schemas, deployment scripts and segmented infrastructure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Let’s talk for a moment about pipes…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Don’t be like “ls” and make assumptions about screen width and formatting (upward coupling)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Avoid giant monoliths (again!): Modularity is your friend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939"/>
            <a:ext cx="9605184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There’s a reason why it’s called “</a:t>
            </a:r>
            <a:r>
              <a:rPr lang="en-US" sz="1800" u="sng" dirty="0">
                <a:solidFill>
                  <a:srgbClr val="FFFFFF"/>
                </a:solidFill>
              </a:rPr>
              <a:t>soft</a:t>
            </a:r>
            <a:r>
              <a:rPr lang="en-US" sz="1800" dirty="0">
                <a:solidFill>
                  <a:srgbClr val="FFFFFF"/>
                </a:solidFill>
              </a:rPr>
              <a:t>ware”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So, think about prototyping as a learning process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It typically takes </a:t>
            </a:r>
            <a:r>
              <a:rPr lang="en-US" sz="1800" u="sng" dirty="0">
                <a:solidFill>
                  <a:srgbClr val="FFFFFF"/>
                </a:solidFill>
              </a:rPr>
              <a:t>three</a:t>
            </a:r>
            <a:r>
              <a:rPr lang="en-US" sz="1800" dirty="0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 sz="1800" dirty="0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 sz="18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Sounds like Agile MVPs, doesn’t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2300</Words>
  <Application>Microsoft Office PowerPoint</Application>
  <PresentationFormat>Widescreen</PresentationFormat>
  <Paragraphs>162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Who am I and what is this about?</vt:lpstr>
      <vt:lpstr>The Book and Approach</vt:lpstr>
      <vt:lpstr>First, a Few Additional Credits</vt:lpstr>
      <vt:lpstr>The UNIX Philosophy in a Nutshell (Gancarz)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</cp:lastModifiedBy>
  <cp:revision>11</cp:revision>
  <dcterms:created xsi:type="dcterms:W3CDTF">2020-12-07T15:24:19Z</dcterms:created>
  <dcterms:modified xsi:type="dcterms:W3CDTF">2021-01-13T20:02:23Z</dcterms:modified>
</cp:coreProperties>
</file>