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0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55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E26E-66A7-4B62-B7F0-7F248595D5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091E-F325-4F04-BDD6-B7B60A9A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#/media/File:Ken_Thompson_(sitting)_and_Dennis_Ritchie_at_PDP-11_(2876612463)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tape#/media/File:Tapesticker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ycling#/media/File:Recycling_symbol.sv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#/media/File:Windows_PowerShell_1.0_PD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#/media/File:Reactable_Multitouch.jp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eline_(Unix)#/media/File:Pipeline.sv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service/licens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illustrations/banner-header-question-mark-109083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#/media/File:Milkau_B%C3%BCcherschrank_mit_angekettetem_Buch_aus_der_Bibliothek_von_Cesena_109-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/media/File:Pdp7-oslo-2005.jpe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an_Kernighan#/media/File:Brian_Kernighan_in_2012_at_Bell_Labs_1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C_Programming_Language#/media/File:Hello_World_Brian_Kernighan_1978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ing_and_plumbing_fitting#/media/File:Kupferfittings_4062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style used from stock MS PowerPoint installation.  Photo of </a:t>
            </a:r>
            <a:r>
              <a:rPr lang="en-US" dirty="0" err="1"/>
              <a:t>Kerningham</a:t>
            </a:r>
            <a:r>
              <a:rPr lang="en-US" dirty="0"/>
              <a:t> and Richie licensed under Creative Commons from Wikipedia at </a:t>
            </a:r>
            <a:r>
              <a:rPr lang="en-US" dirty="0">
                <a:hlinkClick r:id="rId3"/>
              </a:rPr>
              <a:t>https://en.wikipedia.org/wiki/Unix#/media/File:Ken_Thompson_(sitting)_and_Dennis_Ritchie_at_PDP-11_(2876612463).jpg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Magnetic tape image licensed by Creative Commons from Wikipedia: </a:t>
            </a:r>
            <a:r>
              <a:rPr lang="en-US" dirty="0">
                <a:hlinkClick r:id="rId3"/>
              </a:rPr>
              <a:t>https://en.wikipedia.org/wiki/Magnetic_tape#/media/File:Tapesticker.jpg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recycling icon licensed under public domain from Wikipedia at </a:t>
            </a:r>
            <a:r>
              <a:rPr lang="en-US" dirty="0">
                <a:hlinkClick r:id="rId3"/>
              </a:rPr>
              <a:t>https://en.wikipedia.org/wiki/Recycling#/media/File:Recycling_symbol.svg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image licensed under public domain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https://en.wikipedia.org/wiki/PowerShell#/media/File:Windows_PowerShell_1.0_PD.png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licensed under Creative Commons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https://en.wikipedia.org/wiki/User_interface#/media/File:Reactable_Multitouch.jpg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Public Domain from Wikipedia at </a:t>
            </a:r>
            <a:r>
              <a:rPr lang="en-US" dirty="0">
                <a:hlinkClick r:id="rId3"/>
              </a:rPr>
              <a:t>https://en.wikipedia.org/wiki/Pipeline_(Unix)#/media/File:Pipeline.svg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licensed under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Pixabay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License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for commercial use, No attribution required; from </a:t>
            </a:r>
            <a:r>
              <a:rPr lang="en-US" dirty="0">
                <a:hlinkClick r:id="rId4"/>
              </a:rPr>
              <a:t>https://pixabay.com/illustrations/banner-header-question-mark-1090830/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image licensed under Public Domain from </a:t>
            </a:r>
            <a:r>
              <a:rPr lang="en-US" dirty="0" err="1"/>
              <a:t>WikiPedia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https://en.wikipedia.org/wiki/Book#/media/File:Milkau_B%C3%BCcherschrank_mit_angekettetem_Buch_aus_der_Bibliothek_von_Cesena_109-2.jpg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by Scott McCrory, employee of Huntington National Bank: scott.mccrory@huntington.com. 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Creative Commons: </a:t>
            </a:r>
            <a:r>
              <a:rPr lang="en-US" dirty="0">
                <a:hlinkClick r:id="rId3"/>
              </a:rPr>
              <a:t>https://en.wikipedia.org/wiki/PDP-7#/media/File:Pdp7-oslo-2005.jpeg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Richie and </a:t>
            </a:r>
            <a:r>
              <a:rPr lang="en-US" dirty="0" err="1"/>
              <a:t>Kerningham’s</a:t>
            </a:r>
            <a:r>
              <a:rPr lang="en-US" dirty="0"/>
              <a:t> photo licensed under Creative Commons at </a:t>
            </a:r>
            <a:r>
              <a:rPr lang="en-US" dirty="0">
                <a:hlinkClick r:id="rId3"/>
              </a:rPr>
              <a:t>https://en.wikipedia.org/wiki/Brian_Kernighan#/media/File:Brian_Kernighan_in_2012_at_Bell_Labs_1.jpg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1978 Brian </a:t>
            </a:r>
            <a:r>
              <a:rPr lang="en-US" dirty="0" err="1"/>
              <a:t>Kerningham</a:t>
            </a:r>
            <a:r>
              <a:rPr lang="en-US" dirty="0"/>
              <a:t> code image licensed under Public Domain from Wikipedia at </a:t>
            </a:r>
            <a:r>
              <a:rPr lang="en-US" dirty="0">
                <a:hlinkClick r:id="rId3"/>
              </a:rPr>
              <a:t>https://en.wikipedia.org/wiki/The_C_Programming_Language#/media/File:Hello_World_Brian_Kernighan_1978.jpg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fitting image licensed under Creative Commons from Wikipedia: </a:t>
            </a:r>
            <a:r>
              <a:rPr lang="en-US" dirty="0">
                <a:hlinkClick r:id="rId3"/>
              </a:rPr>
              <a:t>https://en.wikipedia.org/wiki/Piping_and_plumbing_fitting#/media/File:Kupferfittings_4062.jpg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Background image by </a:t>
            </a:r>
            <a:r>
              <a:rPr lang="en-US" sz="1200" i="1" dirty="0" err="1"/>
              <a:t>By</a:t>
            </a:r>
            <a:r>
              <a:rPr lang="en-US" sz="1200" i="1" dirty="0"/>
              <a:t> Josemontero9 - Juan José Montero Rodríguez - Own work, CC BY-SA 4.0, https://commons.wikimedia.org/w/index.php?curid=5630443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stock clipart suggested by PowerPoint Design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8/8f/Ken_Thompson_%28sitting%29_and_Dennis_Ritchie_at_PDP-11_%282876612463%29.jpg/1280px-Ken_Thompson_%28sitting%29_and_Dennis_Ritchie_at_PDP-11_%282876612463%29.jpg">
            <a:extLst>
              <a:ext uri="{FF2B5EF4-FFF2-40B4-BE49-F238E27FC236}">
                <a16:creationId xmlns:a16="http://schemas.microsoft.com/office/drawing/2014/main" id="{4E8581AF-DB1C-46C2-B955-0A30136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 b="90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7" y="4050831"/>
            <a:ext cx="4174350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What it is and why it still matters for solid system, software and solution design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Scott McCrory – 10/4/2019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DB34B-213C-4E32-B001-9A80C1E2B198}"/>
              </a:ext>
            </a:extLst>
          </p:cNvPr>
          <p:cNvSpPr/>
          <p:nvPr/>
        </p:nvSpPr>
        <p:spPr>
          <a:xfrm>
            <a:off x="7557247" y="6418730"/>
            <a:ext cx="46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Image by Peter Hamer - Ken Thompson (sitting) and Dennis Ritchie at PDP-11Uploaded by Magnus </a:t>
            </a:r>
            <a:r>
              <a:rPr lang="en-US" sz="800" i="1" dirty="0" err="1">
                <a:solidFill>
                  <a:schemeClr val="bg1"/>
                </a:solidFill>
              </a:rPr>
              <a:t>Manske</a:t>
            </a:r>
            <a:r>
              <a:rPr lang="en-US" sz="800" i="1" dirty="0">
                <a:solidFill>
                  <a:schemeClr val="bg1"/>
                </a:solidFill>
              </a:rPr>
              <a:t>, CC BY-SA 2.0,  https://commons.wikimedia.org/w/index.php?curid=24512134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3B9E7-6970-454E-B9BD-8B8BEE039657}"/>
              </a:ext>
            </a:extLst>
          </p:cNvPr>
          <p:cNvSpPr/>
          <p:nvPr/>
        </p:nvSpPr>
        <p:spPr>
          <a:xfrm>
            <a:off x="0" y="6400635"/>
            <a:ext cx="453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The Huntington National Bank is Member FDIC. ®, Huntington® and  Huntington. Welcome.® are federally registered service marks of Huntington Bancshares Incorporated.  © 2019 Huntington Bancshares Incorporated.</a:t>
            </a:r>
          </a:p>
        </p:txBody>
      </p:sp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4. Choose portability over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320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most efficient way is rarely portable; conversely increased portability overcomes the lack of speed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</a:rPr>
              <a:t>This is also true of competing IaaS, PaaS and SaaS offerings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BD41D6C-0868-498F-863A-6B8D51316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5. Store numerical data in flat ASCII files</a:t>
            </a:r>
          </a:p>
        </p:txBody>
      </p:sp>
      <p:pic>
        <p:nvPicPr>
          <p:cNvPr id="2050" name="Picture 2" descr="https://upload.wikimedia.org/wikipedia/commons/thumb/a/ae/Tapesticker.jpg/1920px-Tapesticker.jpg">
            <a:extLst>
              <a:ext uri="{FF2B5EF4-FFF2-40B4-BE49-F238E27FC236}">
                <a16:creationId xmlns:a16="http://schemas.microsoft.com/office/drawing/2014/main" id="{299E00BC-DB26-4F12-8931-858195CE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142" r="36660" b="-1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Isosceles Triangle 7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/>
              <a:t>Common interchange formats 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/>
              <a:t>RESTful web services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9864-A145-47F1-9A47-472E4BE41A4C}"/>
              </a:ext>
            </a:extLst>
          </p:cNvPr>
          <p:cNvSpPr/>
          <p:nvPr/>
        </p:nvSpPr>
        <p:spPr>
          <a:xfrm>
            <a:off x="8148918" y="6556856"/>
            <a:ext cx="39803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CC BY-SA 3.0, https://commons.wikimedia.org/w/index.php?curid=121719</a:t>
            </a:r>
          </a:p>
        </p:txBody>
      </p:sp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 – </a:t>
            </a:r>
            <a:r>
              <a:rPr lang="en-US" sz="2800" dirty="0" err="1">
                <a:solidFill>
                  <a:schemeClr val="tx1"/>
                </a:solidFill>
              </a:rPr>
              <a:t>hellooo</a:t>
            </a:r>
            <a:r>
              <a:rPr lang="en-US" sz="2800" dirty="0">
                <a:solidFill>
                  <a:schemeClr val="tx1"/>
                </a:solidFill>
              </a:rPr>
              <a:t> DevOps, CI and CD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  <p:pic>
        <p:nvPicPr>
          <p:cNvPr id="6146" name="Picture 2" descr="https://upload.wikimedia.org/wikipedia/commons/thumb/7/7b/Recycling_symbol.svg/1024px-Recycling_symbol.svg.png">
            <a:extLst>
              <a:ext uri="{FF2B5EF4-FFF2-40B4-BE49-F238E27FC236}">
                <a16:creationId xmlns:a16="http://schemas.microsoft.com/office/drawing/2014/main" id="{55341A73-1F30-413C-B4AD-7136F43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8" y="2326711"/>
            <a:ext cx="26151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6B677-6D5B-4C58-923F-6C93C70205E3}"/>
              </a:ext>
            </a:extLst>
          </p:cNvPr>
          <p:cNvSpPr/>
          <p:nvPr/>
        </p:nvSpPr>
        <p:spPr>
          <a:xfrm>
            <a:off x="6983507" y="6549431"/>
            <a:ext cx="51256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Krdan</a:t>
            </a:r>
            <a:r>
              <a:rPr lang="en-US" sz="800" i="1" dirty="0"/>
              <a:t> - Own work, Public Domain, https://commons.wikimedia.org/w/index.php?curid=1566238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7. Use shell scripts to increase leverage and portability</a:t>
            </a:r>
          </a:p>
        </p:txBody>
      </p:sp>
      <p:pic>
        <p:nvPicPr>
          <p:cNvPr id="7172" name="Picture 4" descr="Windows PowerShell 1.0 PD.png">
            <a:extLst>
              <a:ext uri="{FF2B5EF4-FFF2-40B4-BE49-F238E27FC236}">
                <a16:creationId xmlns:a16="http://schemas.microsoft.com/office/drawing/2014/main" id="{0FBF2049-9BF0-478A-8724-82A7EA5B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7474" y="2159331"/>
            <a:ext cx="2915973" cy="3084372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Puppet, Ansible, PowerShell and others are following a similar path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9F15-CEBD-4D42-B84C-2A051FA5B39C}"/>
              </a:ext>
            </a:extLst>
          </p:cNvPr>
          <p:cNvSpPr/>
          <p:nvPr/>
        </p:nvSpPr>
        <p:spPr>
          <a:xfrm>
            <a:off x="3935505" y="6513606"/>
            <a:ext cx="82020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Microsoft Corporation - Screenshot taken by </a:t>
            </a:r>
            <a:r>
              <a:rPr lang="en-US" sz="800" i="1" dirty="0" err="1"/>
              <a:t>User:Ghettoblaster</a:t>
            </a:r>
            <a:r>
              <a:rPr lang="en-US" sz="800" i="1" dirty="0"/>
              <a:t> from </a:t>
            </a:r>
            <a:r>
              <a:rPr lang="en-US" sz="800" i="1" dirty="0" err="1"/>
              <a:t>en.wikipedia</a:t>
            </a:r>
            <a:r>
              <a:rPr lang="en-US" sz="800" i="1" dirty="0"/>
              <a:t>, Public Domain, https://commons.wikimedia.org/w/index.php?curid=11757570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upload.wikimedia.org/wikipedia/commons/thumb/e/e3/Reactable_Multitouch.jpg/1280px-Reactable_Multitouch.jpg">
            <a:extLst>
              <a:ext uri="{FF2B5EF4-FFF2-40B4-BE49-F238E27FC236}">
                <a16:creationId xmlns:a16="http://schemas.microsoft.com/office/drawing/2014/main" id="{9266A1F3-EDDD-48EE-917D-DF3EABB20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43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>
                <a:solidFill>
                  <a:srgbClr val="FFFFFF"/>
                </a:solidFill>
              </a:rPr>
              <a:t>CUI command parsers are often big and ugly (especially if they’re web sites)</a:t>
            </a:r>
          </a:p>
          <a:p>
            <a:r>
              <a:rPr lang="en-US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>
                <a:solidFill>
                  <a:srgbClr val="FFFFFF"/>
                </a:solidFill>
              </a:rPr>
              <a:t>Lesson: Decouple your UIs and put the screen scraper down!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7-BDB5-400B-BE91-F654DE3F128B}"/>
              </a:ext>
            </a:extLst>
          </p:cNvPr>
          <p:cNvSpPr txBox="1"/>
          <p:nvPr/>
        </p:nvSpPr>
        <p:spPr>
          <a:xfrm>
            <a:off x="5192576" y="6544241"/>
            <a:ext cx="6952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Daniel Williams from NYC, USA - The </a:t>
            </a:r>
            <a:r>
              <a:rPr lang="en-US" sz="800" i="1" dirty="0" err="1"/>
              <a:t>Reactable</a:t>
            </a:r>
            <a:r>
              <a:rPr lang="en-US" sz="800" i="1" dirty="0"/>
              <a:t>, CC BY-SA 2.0, https://commons.wikimedia.org/w/index.php?curid=2429598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and pipes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MDM, EDW and Analytics tiers, ETL, AOP, security layers…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upload.wikimedia.org/wikipedia/commons/thumb/f/f6/Pipeline.svg/1024px-Pipeline.svg.png">
            <a:extLst>
              <a:ext uri="{FF2B5EF4-FFF2-40B4-BE49-F238E27FC236}">
                <a16:creationId xmlns:a16="http://schemas.microsoft.com/office/drawing/2014/main" id="{A8BA3644-E1F3-4DD7-9CB6-B258FE9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2477278"/>
            <a:ext cx="2639232" cy="25052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5687-4243-4356-8438-53DE78833BD5}"/>
              </a:ext>
            </a:extLst>
          </p:cNvPr>
          <p:cNvSpPr txBox="1"/>
          <p:nvPr/>
        </p:nvSpPr>
        <p:spPr>
          <a:xfrm>
            <a:off x="6391839" y="6571129"/>
            <a:ext cx="5694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TyIzaeL</a:t>
            </a:r>
            <a:r>
              <a:rPr lang="en-US" sz="800" i="1" dirty="0"/>
              <a:t> - </a:t>
            </a:r>
            <a:r>
              <a:rPr lang="en-US" sz="800" i="1" dirty="0" err="1"/>
              <a:t>en:File:Pipeline.svg</a:t>
            </a:r>
            <a:r>
              <a:rPr lang="en-US" sz="800" i="1" dirty="0"/>
              <a:t>, Public Domain, https://commons.wikimedia.org/w/index.php?curid=11524651</a:t>
            </a:r>
          </a:p>
        </p:txBody>
      </p:sp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pic>
        <p:nvPicPr>
          <p:cNvPr id="12290" name="Picture 2" descr="Banner, Header, Question Mark, Question, Problem, Many">
            <a:extLst>
              <a:ext uri="{FF2B5EF4-FFF2-40B4-BE49-F238E27FC236}">
                <a16:creationId xmlns:a16="http://schemas.microsoft.com/office/drawing/2014/main" id="{AFBCC25B-B14C-4E73-9F09-82C24334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r="33189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Cohesion and Decoupling get you far – embrace them relentlessly</a:t>
            </a:r>
          </a:p>
          <a:p>
            <a:r>
              <a:rPr lang="en-US" sz="2800" dirty="0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077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328" y="1891647"/>
            <a:ext cx="42571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Book and Approach</a:t>
            </a:r>
          </a:p>
          <a:p>
            <a:r>
              <a:rPr lang="en-US" sz="2800" dirty="0"/>
              <a:t>Who am I and What is This About?</a:t>
            </a:r>
          </a:p>
          <a:p>
            <a:r>
              <a:rPr lang="en-US" sz="2800" dirty="0"/>
              <a:t>First, a Few Credits</a:t>
            </a:r>
          </a:p>
          <a:p>
            <a:r>
              <a:rPr lang="en-US" sz="2800" dirty="0"/>
              <a:t>The Unix Philosophy in a Nutshell</a:t>
            </a:r>
          </a:p>
          <a:p>
            <a:r>
              <a:rPr lang="en-US" sz="2800" dirty="0"/>
              <a:t>The Tenants, One by One</a:t>
            </a:r>
          </a:p>
          <a:p>
            <a:r>
              <a:rPr lang="en-US" sz="2800" dirty="0"/>
              <a:t>Wrap-Up and Q&amp;A</a:t>
            </a:r>
          </a:p>
          <a:p>
            <a:endParaRPr lang="en-US" sz="2800" dirty="0"/>
          </a:p>
        </p:txBody>
      </p:sp>
      <p:pic>
        <p:nvPicPr>
          <p:cNvPr id="3074" name="Picture 2" descr="https://upload.wikimedia.org/wikipedia/commons/d/d4/Milkau_B%C3%BCcherschrank_mit_angekettetem_Buch_aus_der_Bibliothek_von_Cesena_109-2.jpg">
            <a:extLst>
              <a:ext uri="{FF2B5EF4-FFF2-40B4-BE49-F238E27FC236}">
                <a16:creationId xmlns:a16="http://schemas.microsoft.com/office/drawing/2014/main" id="{94C08C32-457B-4A7A-9407-4511B0D8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r="-2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F5DB-3023-4F62-8997-F1DCF43769E5}"/>
              </a:ext>
            </a:extLst>
          </p:cNvPr>
          <p:cNvSpPr txBox="1"/>
          <p:nvPr/>
        </p:nvSpPr>
        <p:spPr>
          <a:xfrm>
            <a:off x="6472518" y="6360475"/>
            <a:ext cx="57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Image by John Willis Clark - http://www.ib.hu-berlin.de/~wumsta/Milkau/109-2.jpg: Fritz-</a:t>
            </a:r>
            <a:r>
              <a:rPr lang="en-US" sz="800" i="1" dirty="0" err="1"/>
              <a:t>Milkau</a:t>
            </a:r>
            <a:r>
              <a:rPr lang="en-US" sz="800" i="1" dirty="0"/>
              <a:t>-</a:t>
            </a:r>
            <a:r>
              <a:rPr lang="en-US" sz="800" i="1" dirty="0" err="1"/>
              <a:t>Dia-Sammlung</a:t>
            </a:r>
            <a:r>
              <a:rPr lang="en-US" sz="800" i="1" dirty="0"/>
              <a:t>, </a:t>
            </a:r>
            <a:r>
              <a:rPr lang="en-US" sz="800" i="1" dirty="0" err="1"/>
              <a:t>erstellt</a:t>
            </a:r>
            <a:r>
              <a:rPr lang="en-US" sz="800" i="1" dirty="0"/>
              <a:t> in der </a:t>
            </a:r>
            <a:r>
              <a:rPr lang="en-US" sz="800" i="1" dirty="0" err="1"/>
              <a:t>Photographischen</a:t>
            </a:r>
            <a:r>
              <a:rPr lang="en-US" sz="800" i="1" dirty="0"/>
              <a:t> </a:t>
            </a:r>
            <a:r>
              <a:rPr lang="en-US" sz="800" i="1" dirty="0" err="1"/>
              <a:t>Werkstatt</a:t>
            </a:r>
            <a:r>
              <a:rPr lang="en-US" sz="800" i="1" dirty="0"/>
              <a:t> der </a:t>
            </a:r>
            <a:r>
              <a:rPr lang="en-US" sz="800" i="1" dirty="0" err="1"/>
              <a:t>Preußischen</a:t>
            </a:r>
            <a:r>
              <a:rPr lang="en-US" sz="800" i="1" dirty="0"/>
              <a:t> </a:t>
            </a:r>
            <a:r>
              <a:rPr lang="en-US" sz="800" i="1" dirty="0" err="1"/>
              <a:t>Staatsbibliothek</a:t>
            </a:r>
            <a:r>
              <a:rPr lang="en-US" sz="800" i="1" dirty="0"/>
              <a:t> von 1926-1933originally from The Care of Books by John Willis Clark (Fig 94, p132), Public Domain, https://commons.wikimedia.org/w/index.php?curid=135286</a:t>
            </a:r>
          </a:p>
        </p:txBody>
      </p:sp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Early Unix developers were important in bringing the concepts of modularity and reusability into software engineering practice, spawning a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, and connect through pipes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Philosophy” </a:t>
            </a:r>
            <a:r>
              <a:rPr lang="en-US" sz="2000" dirty="0"/>
              <a:t>which drew in Ken Thompson’s cultural norms and approaches to minimalist, modular software</a:t>
            </a:r>
          </a:p>
          <a:p>
            <a:r>
              <a:rPr lang="en-US" sz="2000" dirty="0"/>
              <a:t>The Unix philosophy emphasizes building simple, short, clear, modular, and extensible code that can be easily maintained and repurposed by developers other than its creators. </a:t>
            </a:r>
          </a:p>
          <a:p>
            <a:r>
              <a:rPr lang="en-US" sz="2000" dirty="0"/>
              <a:t>Think: Cohesion and Decoupling; Composability as opposed to monolithic design</a:t>
            </a:r>
          </a:p>
          <a:p>
            <a:r>
              <a:rPr lang="en-US" sz="2000" b="1" i="1" dirty="0"/>
              <a:t>It still applies today!  Microservices anyone?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042985"/>
            <a:ext cx="4502848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35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but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- Thompson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BE1989-74F9-4FE6-9F8B-DA70421D9851}"/>
              </a:ext>
            </a:extLst>
          </p:cNvPr>
          <p:cNvSpPr/>
          <p:nvPr/>
        </p:nvSpPr>
        <p:spPr>
          <a:xfrm>
            <a:off x="7107776" y="6483450"/>
            <a:ext cx="508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Toresbe</a:t>
            </a:r>
            <a:r>
              <a:rPr lang="en-US" sz="800" i="1" dirty="0"/>
              <a:t> - From </a:t>
            </a:r>
            <a:r>
              <a:rPr lang="en-US" sz="800" i="1" dirty="0" err="1"/>
              <a:t>english</a:t>
            </a:r>
            <a:r>
              <a:rPr lang="en-US" sz="800" i="1" dirty="0"/>
              <a:t> Wikipedia. Original description was: The Oslo PDP-7, before restoration started. I took the picture., CC SA 1.0, https://commons.wikimedia.org/w/index.php?curid=1963657</a:t>
            </a:r>
          </a:p>
        </p:txBody>
      </p:sp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Small is Beautiful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each program do one thing well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Build a prototype as soon as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Choose portability over efficiency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Store numerical data in flat ASCII files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software leverage to your advantage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shell scripts to increase leverage and portability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Avoid captive user interfaces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every program a filter</a:t>
            </a:r>
          </a:p>
        </p:txBody>
      </p:sp>
      <p:pic>
        <p:nvPicPr>
          <p:cNvPr id="1028" name="Picture 4" descr="https://upload.wikimedia.org/wikipedia/commons/1/1b/Ken_Thompson_and_Dennis_Ritchie--1973.jpg">
            <a:extLst>
              <a:ext uri="{FF2B5EF4-FFF2-40B4-BE49-F238E27FC236}">
                <a16:creationId xmlns:a16="http://schemas.microsoft.com/office/drawing/2014/main" id="{83237E1E-FC5A-41E0-B45E-03D6D17B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57534"/>
            <a:ext cx="5143500" cy="33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4CDEE-1321-4AC3-B2EC-613A599B4E96}"/>
              </a:ext>
            </a:extLst>
          </p:cNvPr>
          <p:cNvSpPr/>
          <p:nvPr/>
        </p:nvSpPr>
        <p:spPr>
          <a:xfrm>
            <a:off x="7727575" y="6480035"/>
            <a:ext cx="370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Ben Lowe - https://www.flickr.com/photos/blowe/7984191331/, CC BY 2.0, https://commons.wikimedia.org/w/index.php?curid=31595770</a:t>
            </a:r>
          </a:p>
        </p:txBody>
      </p:sp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Small programs are easy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easy to maintain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consume fewer system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easier to combine with other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OOP classes, microservices, server tiers, containers…</a:t>
            </a:r>
          </a:p>
          <a:p>
            <a:pPr>
              <a:lnSpc>
                <a:spcPct val="90000"/>
              </a:lnSpc>
            </a:pPr>
            <a:r>
              <a:rPr lang="en-US" dirty="0"/>
              <a:t>Avoid monoliths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22" name="Picture 2" descr="https://upload.wikimedia.org/wikipedia/commons/2/21/Hello_World_Brian_Kernighan_1978.jpg">
            <a:extLst>
              <a:ext uri="{FF2B5EF4-FFF2-40B4-BE49-F238E27FC236}">
                <a16:creationId xmlns:a16="http://schemas.microsoft.com/office/drawing/2014/main" id="{6720705D-8347-403A-823F-5030BE59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6820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7B701-3CBF-4EED-9309-3490BB38C2B2}"/>
              </a:ext>
            </a:extLst>
          </p:cNvPr>
          <p:cNvSpPr/>
          <p:nvPr/>
        </p:nvSpPr>
        <p:spPr>
          <a:xfrm>
            <a:off x="7019364" y="6446548"/>
            <a:ext cx="513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Brian Kernighan - https://learn.co/tracks/introduction-to-ruby/ruby-basics/introduction/hello-world, Public Domain, https://commons.wikimedia.org/w/index.php?curid=56193395</a:t>
            </a:r>
          </a:p>
        </p:txBody>
      </p:sp>
    </p:spTree>
    <p:extLst>
      <p:ext uri="{BB962C8B-B14F-4D97-AF65-F5344CB8AC3E}">
        <p14:creationId xmlns:p14="http://schemas.microsoft.com/office/powerpoint/2010/main" val="38658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best program does one task in its life and does it well</a:t>
            </a:r>
          </a:p>
          <a:p>
            <a:pPr>
              <a:lnSpc>
                <a:spcPct val="90000"/>
              </a:lnSpc>
            </a:pPr>
            <a:r>
              <a:rPr lang="en-US" sz="1700"/>
              <a:t>This is again true of OOP libraries, packages, classes, methods, build jobs, containers and deployment scripts</a:t>
            </a:r>
          </a:p>
          <a:p>
            <a:pPr>
              <a:lnSpc>
                <a:spcPct val="90000"/>
              </a:lnSpc>
            </a:pPr>
            <a:r>
              <a:rPr lang="en-US" sz="1700"/>
              <a:t>Do avoid creeping featurism</a:t>
            </a:r>
          </a:p>
          <a:p>
            <a:pPr>
              <a:lnSpc>
                <a:spcPct val="90000"/>
              </a:lnSpc>
            </a:pPr>
            <a:r>
              <a:rPr lang="en-US" sz="1700"/>
              <a:t>Do aspire to High Cohesion and Loose Decoupling</a:t>
            </a:r>
          </a:p>
          <a:p>
            <a:pPr>
              <a:lnSpc>
                <a:spcPct val="90000"/>
              </a:lnSpc>
            </a:pPr>
            <a:r>
              <a:rPr lang="en-US" sz="1700"/>
              <a:t>Don’t be like “ls” and make assumptions about screen width and formatting</a:t>
            </a:r>
          </a:p>
          <a:p>
            <a:pPr>
              <a:lnSpc>
                <a:spcPct val="90000"/>
              </a:lnSpc>
            </a:pPr>
            <a:r>
              <a:rPr lang="en-US" sz="1700"/>
              <a:t>Avoid monoliths (again)!</a:t>
            </a:r>
          </a:p>
        </p:txBody>
      </p:sp>
      <p:pic>
        <p:nvPicPr>
          <p:cNvPr id="4" name="Picture 4" descr="See caption">
            <a:extLst>
              <a:ext uri="{FF2B5EF4-FFF2-40B4-BE49-F238E27FC236}">
                <a16:creationId xmlns:a16="http://schemas.microsoft.com/office/drawing/2014/main" id="{E7D7E51C-544F-457F-9019-5E3D9522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22544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18BB2-8E45-403E-854D-6AC7DC60E8A3}"/>
              </a:ext>
            </a:extLst>
          </p:cNvPr>
          <p:cNvSpPr/>
          <p:nvPr/>
        </p:nvSpPr>
        <p:spPr>
          <a:xfrm>
            <a:off x="6734307" y="6548735"/>
            <a:ext cx="53949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Torsten</a:t>
            </a:r>
            <a:r>
              <a:rPr lang="en-US" sz="800" i="1" dirty="0"/>
              <a:t> </a:t>
            </a:r>
            <a:r>
              <a:rPr lang="en-US" sz="800" i="1" dirty="0" err="1"/>
              <a:t>Bätge</a:t>
            </a:r>
            <a:r>
              <a:rPr lang="en-US" sz="800" i="1" dirty="0"/>
              <a:t> - Own work, CC BY-SA 3.0, https://commons.wikimedia.org/w/index.php?curid=1929467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upload.wikimedia.org/wikipedia/commons/9/96/Protoboard_circuito_multivibradores.jpg">
            <a:extLst>
              <a:ext uri="{FF2B5EF4-FFF2-40B4-BE49-F238E27FC236}">
                <a16:creationId xmlns:a16="http://schemas.microsoft.com/office/drawing/2014/main" id="{C98E7300-F73F-4E1F-9EBE-76200757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32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There’s a reason why it’s called “</a:t>
            </a:r>
            <a:r>
              <a:rPr lang="en-US" u="sng">
                <a:solidFill>
                  <a:srgbClr val="FFFFFF"/>
                </a:solidFill>
              </a:rPr>
              <a:t>soft</a:t>
            </a:r>
            <a:r>
              <a:rPr lang="en-US">
                <a:solidFill>
                  <a:srgbClr val="FFFFFF"/>
                </a:solidFill>
              </a:rPr>
              <a:t>ware”</a:t>
            </a:r>
          </a:p>
          <a:p>
            <a:r>
              <a:rPr lang="en-US">
                <a:solidFill>
                  <a:srgbClr val="FFFFFF"/>
                </a:solidFill>
              </a:rPr>
              <a:t>Think about prototyping as a learning process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It typically takes </a:t>
            </a:r>
            <a:r>
              <a:rPr lang="en-US" u="sng">
                <a:solidFill>
                  <a:srgbClr val="FFFFFF"/>
                </a:solidFill>
              </a:rPr>
              <a:t>three</a:t>
            </a:r>
            <a:r>
              <a:rPr lang="en-US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558D-1038-489C-830A-89B9D44873D0}"/>
              </a:ext>
            </a:extLst>
          </p:cNvPr>
          <p:cNvSpPr txBox="1"/>
          <p:nvPr/>
        </p:nvSpPr>
        <p:spPr>
          <a:xfrm>
            <a:off x="4653077" y="6642546"/>
            <a:ext cx="7601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</a:t>
            </a:r>
            <a:r>
              <a:rPr lang="en-US" sz="800" i="1" dirty="0" err="1"/>
              <a:t>By</a:t>
            </a:r>
            <a:r>
              <a:rPr lang="en-US" sz="800" i="1" dirty="0"/>
              <a:t> Josemontero9 - Juan José Montero Rodríguez - Own work, CC BY-SA 4.0, https://commons.wikimedia.org/w/index.php?curid=5630443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6D02C-A6EB-45B3-A6B2-3D1DF222F3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2184</Words>
  <Application>Microsoft Office PowerPoint</Application>
  <PresentationFormat>Widescreen</PresentationFormat>
  <Paragraphs>156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The UNIX Philosophy</vt:lpstr>
      <vt:lpstr>Agenda</vt:lpstr>
      <vt:lpstr>The Book and Approach</vt:lpstr>
      <vt:lpstr>Who am I and what is this about?</vt:lpstr>
      <vt:lpstr>First, a Few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 McCrory</cp:lastModifiedBy>
  <cp:revision>5</cp:revision>
  <dcterms:created xsi:type="dcterms:W3CDTF">2019-09-11T13:56:31Z</dcterms:created>
  <dcterms:modified xsi:type="dcterms:W3CDTF">2019-10-01T15:28:24Z</dcterms:modified>
</cp:coreProperties>
</file>