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60" r:id="rId7"/>
    <p:sldId id="273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UNIX-Philosophy-Mike-Gancarz-ebook/dp/B002OL2G4G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e unix philosophy">
            <a:extLst>
              <a:ext uri="{FF2B5EF4-FFF2-40B4-BE49-F238E27FC236}">
                <a16:creationId xmlns:a16="http://schemas.microsoft.com/office/drawing/2014/main" id="{5F01A585-A218-45B9-9F4C-3508DEB37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 t="1740" r="-2" b="18504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24D4A-C792-4EF3-B3E8-A164733E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8229" y="1612761"/>
            <a:ext cx="3887839" cy="2372168"/>
          </a:xfrm>
        </p:spPr>
        <p:txBody>
          <a:bodyPr>
            <a:normAutofit/>
          </a:bodyPr>
          <a:lstStyle/>
          <a:p>
            <a:r>
              <a:rPr lang="en-US" dirty="0"/>
              <a:t>The UNIX Philosophy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9C49-2813-404F-B403-0060276A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7988" y="4050833"/>
            <a:ext cx="4413681" cy="1096899"/>
          </a:xfrm>
        </p:spPr>
        <p:txBody>
          <a:bodyPr>
            <a:normAutofit fontScale="62500" lnSpcReduction="20000"/>
          </a:bodyPr>
          <a:lstStyle/>
          <a:p>
            <a:r>
              <a:rPr lang="en-US" sz="3200" i="1" dirty="0"/>
              <a:t>What it is and why it still matters for solid system, software and solution design</a:t>
            </a:r>
          </a:p>
          <a:p>
            <a:r>
              <a:rPr lang="en-US" dirty="0"/>
              <a:t>Scott McCrory </a:t>
            </a:r>
            <a:r>
              <a:rPr lang="en-US"/>
              <a:t>– 9/5/2019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5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9BDD-228E-4FD4-8466-18D11707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4. Choose portability over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4BE2-21DB-4C07-9273-50143130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1754659"/>
            <a:ext cx="4412232" cy="4852087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Don’t over-optimize, just don’t.  Next quarter’s hardware will run faster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most efficient way is rarely portable; conversely increased portability overcomes the lack of speed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Portable software also reduces the need for user training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Good programs never die – they’re just ported to new hardware platforms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This is also true of competing IaaS, PaaS and SaaS offerings</a:t>
            </a:r>
          </a:p>
        </p:txBody>
      </p:sp>
      <p:pic>
        <p:nvPicPr>
          <p:cNvPr id="7170" name="Picture 2" descr="Image result for computer evolution">
            <a:extLst>
              <a:ext uri="{FF2B5EF4-FFF2-40B4-BE49-F238E27FC236}">
                <a16:creationId xmlns:a16="http://schemas.microsoft.com/office/drawing/2014/main" id="{A7016591-EA4E-44C5-BDCF-67A6825D3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r="13891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47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968E-1894-49E1-B37B-1C7F3781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5. Store numerical data in flat ASCII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D7B4-230F-433E-BD86-6B88EC4E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1" y="2160589"/>
            <a:ext cx="6864889" cy="450382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Said more generically, “Store data in portable, easy-to-leverage forms”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Useful data must go somewhere – bits that sit on disks forever help nobody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Common interchange formats don’t require special conversions and are easily read and edited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Flat ASCII files are more reusable than proprietary binary formats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Can you think of other examples?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File operations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Databases with universal driver availability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RESTful web services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8194" name="Picture 2" descr="Image result for magnetic tape">
            <a:extLst>
              <a:ext uri="{FF2B5EF4-FFF2-40B4-BE49-F238E27FC236}">
                <a16:creationId xmlns:a16="http://schemas.microsoft.com/office/drawing/2014/main" id="{C7E2907B-D4CA-4037-ADB7-29E87AD83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3" r="24181" b="2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6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B455-780E-4CDD-96C4-11AB8CB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807" y="1664040"/>
            <a:ext cx="5746077" cy="4637906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Good programmers write good code; great programmers “borrow” good code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Avoid the not-invented-here syndrome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Allow others to use your code to leverage their own 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Automate everything – </a:t>
            </a:r>
            <a:r>
              <a:rPr lang="en-US" sz="2800" dirty="0" err="1">
                <a:solidFill>
                  <a:schemeClr val="tx1"/>
                </a:solidFill>
              </a:rPr>
              <a:t>hellooo</a:t>
            </a:r>
            <a:r>
              <a:rPr lang="en-US" sz="2800" dirty="0">
                <a:solidFill>
                  <a:schemeClr val="tx1"/>
                </a:solidFill>
              </a:rPr>
              <a:t> DevOps, CI and CD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9218" name="Picture 2" descr="Image result for code reuse">
            <a:extLst>
              <a:ext uri="{FF2B5EF4-FFF2-40B4-BE49-F238E27FC236}">
                <a16:creationId xmlns:a16="http://schemas.microsoft.com/office/drawing/2014/main" id="{2E018576-C5B6-4616-8D50-D3C00C9F7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39" y="2189528"/>
            <a:ext cx="2656668" cy="271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D36ED67-B17F-4A90-8FD5-2342B12BF902}"/>
              </a:ext>
            </a:extLst>
          </p:cNvPr>
          <p:cNvSpPr txBox="1">
            <a:spLocks/>
          </p:cNvSpPr>
          <p:nvPr/>
        </p:nvSpPr>
        <p:spPr>
          <a:xfrm>
            <a:off x="230659" y="624308"/>
            <a:ext cx="9226380" cy="917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6. Use software leverage to your advantage</a:t>
            </a:r>
          </a:p>
        </p:txBody>
      </p:sp>
    </p:spTree>
    <p:extLst>
      <p:ext uri="{BB962C8B-B14F-4D97-AF65-F5344CB8AC3E}">
        <p14:creationId xmlns:p14="http://schemas.microsoft.com/office/powerpoint/2010/main" val="309909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shell script">
            <a:extLst>
              <a:ext uri="{FF2B5EF4-FFF2-40B4-BE49-F238E27FC236}">
                <a16:creationId xmlns:a16="http://schemas.microsoft.com/office/drawing/2014/main" id="{EBC1206E-46F8-4688-B9F5-072B68BB1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10" b="-2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B5A60-04D8-4359-B5FF-3CD663A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3851123" cy="146633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7. Use shell scripts to increase leverage and 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D775-5C3C-4944-B0DC-0A7AC465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1" y="2160589"/>
            <a:ext cx="4926562" cy="388077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“Shell scripts” provide awesome leverage and are more portable than compiled opcode</a:t>
            </a:r>
          </a:p>
          <a:p>
            <a:r>
              <a:rPr lang="en-US" sz="2400" dirty="0"/>
              <a:t>Resist the desire to rewrite shell scripts into compiled opcode</a:t>
            </a:r>
          </a:p>
          <a:p>
            <a:r>
              <a:rPr lang="en-US" sz="2400" dirty="0"/>
              <a:t>Perl’s and Python’s successes followed scripts because of this principle.  Puppet, Ansible, PowerShell and others are following a similar path</a:t>
            </a:r>
          </a:p>
        </p:txBody>
      </p:sp>
    </p:spTree>
    <p:extLst>
      <p:ext uri="{BB962C8B-B14F-4D97-AF65-F5344CB8AC3E}">
        <p14:creationId xmlns:p14="http://schemas.microsoft.com/office/powerpoint/2010/main" val="209982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Image result for scotty mouse">
            <a:extLst>
              <a:ext uri="{FF2B5EF4-FFF2-40B4-BE49-F238E27FC236}">
                <a16:creationId xmlns:a16="http://schemas.microsoft.com/office/drawing/2014/main" id="{A4C09FC1-F003-43F7-B381-8842BDD01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" r="347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7C536-3CAC-45E8-A1EF-E90EB33B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 Avoid captive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6BF8-B481-4C06-B0A8-BA04EC6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569"/>
            <a:ext cx="10723834" cy="4393794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CUIs assume that the user is human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CUI command parsers are often big and ugly (especially if they’re web sites)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CUIs tend to adopt a “big is beautiful” approach (see small is beautiful)</a:t>
            </a:r>
          </a:p>
          <a:p>
            <a:r>
              <a:rPr lang="en-US" sz="2800" dirty="0">
                <a:solidFill>
                  <a:srgbClr val="FFFFFF"/>
                </a:solidFill>
              </a:rPr>
              <a:t>Programs with CUIs are hard to combine with other programs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CUIs don’t scale well</a:t>
            </a:r>
          </a:p>
          <a:p>
            <a:r>
              <a:rPr lang="en-US" sz="2800" dirty="0">
                <a:solidFill>
                  <a:srgbClr val="FFFFFF"/>
                </a:solidFill>
              </a:rPr>
              <a:t>CUIs don’t take advantage of software leverage</a:t>
            </a:r>
          </a:p>
          <a:p>
            <a:r>
              <a:rPr lang="en-US" sz="2800" dirty="0">
                <a:solidFill>
                  <a:srgbClr val="FFFFFF"/>
                </a:solidFill>
              </a:rPr>
              <a:t>Lesson: Decouple your UIs and put the screen scraper down!</a:t>
            </a:r>
          </a:p>
        </p:txBody>
      </p:sp>
    </p:spTree>
    <p:extLst>
      <p:ext uri="{BB962C8B-B14F-4D97-AF65-F5344CB8AC3E}">
        <p14:creationId xmlns:p14="http://schemas.microsoft.com/office/powerpoint/2010/main" val="185971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479A-0970-4F88-9948-212B4144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470469"/>
            <a:ext cx="6699111" cy="100410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9. Make every program a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844D-F105-46B1-95D5-AE06B2C6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3" y="1655805"/>
            <a:ext cx="9887155" cy="4838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Every program since the dawn of computing is a filter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Say it again: </a:t>
            </a:r>
            <a:r>
              <a:rPr lang="en-US" sz="2400" dirty="0">
                <a:solidFill>
                  <a:schemeClr val="tx1"/>
                </a:solidFill>
              </a:rPr>
              <a:t>Every program is a filter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Programs don’t create data, people do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Computers convert data from one form to another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In UNIX, streams and pipes are magic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Stdin for data input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Stdout</a:t>
            </a:r>
            <a:r>
              <a:rPr lang="en-US" sz="2400" dirty="0">
                <a:solidFill>
                  <a:schemeClr val="tx1"/>
                </a:solidFill>
              </a:rPr>
              <a:t> for data output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Stderr for out-of-band output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Other examples: Separate data collection and reporting components using MDM, EDW and Analytics tiers, ETL, AOP, security layers…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Image result for unix filter">
            <a:extLst>
              <a:ext uri="{FF2B5EF4-FFF2-40B4-BE49-F238E27FC236}">
                <a16:creationId xmlns:a16="http://schemas.microsoft.com/office/drawing/2014/main" id="{1FC61E4F-3C69-41BB-93F3-B1590F8F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71" y="3832088"/>
            <a:ext cx="3646588" cy="10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8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06F6-0A4B-4F65-AED1-93D85B03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3" y="609600"/>
            <a:ext cx="4064439" cy="1320800"/>
          </a:xfrm>
        </p:spPr>
        <p:txBody>
          <a:bodyPr>
            <a:normAutofit/>
          </a:bodyPr>
          <a:lstStyle/>
          <a:p>
            <a:r>
              <a:rPr lang="en-US" dirty="0"/>
              <a:t>Wrap-Up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1B6E-FEA8-4242-AF33-A7F2080E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0" y="1515762"/>
            <a:ext cx="4420159" cy="516512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Punchline</a:t>
            </a:r>
          </a:p>
          <a:p>
            <a:pPr lvl="1"/>
            <a:r>
              <a:rPr lang="en-US" sz="2400" dirty="0"/>
              <a:t>The UNIX Philosophy is just as relevant today as it was set forth in the 1970s and goes well-beyond OS design</a:t>
            </a:r>
          </a:p>
          <a:p>
            <a:pPr lvl="1"/>
            <a:r>
              <a:rPr lang="en-US" sz="2400" dirty="0"/>
              <a:t>Try to apply it to every part of I.T., not just software</a:t>
            </a:r>
          </a:p>
          <a:p>
            <a:pPr lvl="1"/>
            <a:r>
              <a:rPr lang="en-US" sz="2400" dirty="0"/>
              <a:t>Cohesion and Decoupling get you far – embrace them relentlessly</a:t>
            </a:r>
          </a:p>
          <a:p>
            <a:r>
              <a:rPr lang="en-US" sz="2800" dirty="0"/>
              <a:t>Open Discussion</a:t>
            </a:r>
          </a:p>
        </p:txBody>
      </p:sp>
      <p:pic>
        <p:nvPicPr>
          <p:cNvPr id="3074" name="Picture 2" descr="Image result for question">
            <a:extLst>
              <a:ext uri="{FF2B5EF4-FFF2-40B4-BE49-F238E27FC236}">
                <a16:creationId xmlns:a16="http://schemas.microsoft.com/office/drawing/2014/main" id="{F7E20940-0232-4267-AD4F-418377A40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3" r="22926" b="-1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5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7534-D62D-44DB-8F05-A6BE4B2B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322189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B51C-8BDA-4869-A7A4-609D9CE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04" y="1697797"/>
            <a:ext cx="5049795" cy="4661814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Book and Approach</a:t>
            </a:r>
          </a:p>
          <a:p>
            <a:r>
              <a:rPr lang="en-US" sz="3200" dirty="0">
                <a:solidFill>
                  <a:schemeClr val="tx1"/>
                </a:solidFill>
              </a:rPr>
              <a:t>Who am I and What is This About?</a:t>
            </a:r>
          </a:p>
          <a:p>
            <a:r>
              <a:rPr lang="en-US" sz="3200" dirty="0">
                <a:solidFill>
                  <a:schemeClr val="tx1"/>
                </a:solidFill>
              </a:rPr>
              <a:t>First, a Few Credits</a:t>
            </a:r>
          </a:p>
          <a:p>
            <a:r>
              <a:rPr lang="en-US" sz="3200" dirty="0">
                <a:solidFill>
                  <a:schemeClr val="tx1"/>
                </a:solidFill>
              </a:rPr>
              <a:t>The Unix Philosophy in a Nutshell</a:t>
            </a:r>
          </a:p>
          <a:p>
            <a:r>
              <a:rPr lang="en-US" sz="3200" dirty="0">
                <a:solidFill>
                  <a:schemeClr val="tx1"/>
                </a:solidFill>
              </a:rPr>
              <a:t>The Tenants, One by One</a:t>
            </a:r>
          </a:p>
          <a:p>
            <a:r>
              <a:rPr lang="en-US" sz="3200" dirty="0">
                <a:solidFill>
                  <a:schemeClr val="tx1"/>
                </a:solidFill>
              </a:rPr>
              <a:t>Wrap-Up and Q&amp;A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2" name="Graphic 41" descr="Books">
            <a:extLst>
              <a:ext uri="{FF2B5EF4-FFF2-40B4-BE49-F238E27FC236}">
                <a16:creationId xmlns:a16="http://schemas.microsoft.com/office/drawing/2014/main" id="{023F9A06-14DC-41B4-8253-3A507982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67CA-8904-408A-BE17-214435E7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02FF-B46D-492C-BB18-D1A7D6D9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092"/>
            <a:ext cx="8596668" cy="479442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Early Unix developers were important in bringing the concepts of modularity and reusability into software engineering practice, spawning a "software tools" movement</a:t>
            </a:r>
          </a:p>
          <a:p>
            <a:r>
              <a:rPr lang="en-US" sz="2000" dirty="0"/>
              <a:t>In 1984, Rob Pike and Brian W. Kernighan published "</a:t>
            </a:r>
            <a:r>
              <a:rPr lang="en-US" sz="2000" b="1" dirty="0"/>
              <a:t>Program Design in the Unix Environment</a:t>
            </a:r>
            <a:r>
              <a:rPr lang="en-US" sz="2000" dirty="0"/>
              <a:t>" in AT&amp;T Bell Laboratories’ Technical Journal, in which they argued the Unix philosophy of building small, focused programs that do only one thing but do this thing well, communicate via stdin/</a:t>
            </a:r>
            <a:r>
              <a:rPr lang="en-US" sz="2000" dirty="0" err="1"/>
              <a:t>stdout</a:t>
            </a:r>
            <a:r>
              <a:rPr lang="en-US" sz="2000" dirty="0"/>
              <a:t>, and connect through pipes</a:t>
            </a:r>
          </a:p>
          <a:p>
            <a:r>
              <a:rPr lang="en-US" sz="2000" dirty="0"/>
              <a:t>Mike </a:t>
            </a:r>
            <a:r>
              <a:rPr lang="en-US" sz="2000" dirty="0" err="1"/>
              <a:t>Gancarz</a:t>
            </a:r>
            <a:r>
              <a:rPr lang="en-US" sz="2000" dirty="0"/>
              <a:t> followed it up in 1995 with </a:t>
            </a:r>
            <a:r>
              <a:rPr lang="en-US" sz="2000" b="1" dirty="0"/>
              <a:t>“The UNIX Philosophy” </a:t>
            </a:r>
            <a:r>
              <a:rPr lang="en-US" sz="2000" dirty="0"/>
              <a:t>which drew in Ken Thompson’s cultural norms and approaches to minimalist, modular software</a:t>
            </a:r>
          </a:p>
          <a:p>
            <a:r>
              <a:rPr lang="en-US" sz="2000" dirty="0"/>
              <a:t>The Unix philosophy emphasizes building simple, short, clear, modular, and extensible code that can be easily maintained and repurposed by developers other than its creators. </a:t>
            </a:r>
          </a:p>
          <a:p>
            <a:r>
              <a:rPr lang="en-US" sz="2000" dirty="0"/>
              <a:t>Think: Cohesion and Decoupling; Composability as opposed to monolithic design</a:t>
            </a:r>
          </a:p>
          <a:p>
            <a:r>
              <a:rPr lang="en-US" sz="2000" b="1" i="1" dirty="0"/>
              <a:t>It still applies today!  Microservices anyone?</a:t>
            </a:r>
          </a:p>
          <a:p>
            <a:r>
              <a:rPr lang="en-US" sz="2000" i="1" dirty="0">
                <a:hlinkClick r:id="rId2"/>
              </a:rPr>
              <a:t>https://www.amazon.com/UNIX-Philosophy-Mike-Gancarz-ebook/dp/B002OL2G4Gv</a:t>
            </a:r>
            <a:r>
              <a:rPr lang="en-US" sz="2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06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5754-65E4-4DC6-A692-6F601015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sz="3300"/>
              <a:t>Who am I and what is this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ED5-A2A6-48BB-A5B6-DDFF922D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042985"/>
            <a:ext cx="4502848" cy="4753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I’m Scott McCrory, Sr. I.T. Enterprise Architect at Huntington National Bank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35 years in I.T. as a developer, system administrator, network engineer, solution delivery manager and architect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Target Audience: Developers, but also system engineers, solution architects, enterprise architects and anyone else implementing I.T.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635B2-1B58-4C7D-8125-E8A80D57D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0" r="2" b="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5053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1106-43E2-4B27-8BAC-064F83E2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First, a Few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545E-629A-4096-B4A3-737F60BC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1" y="1418253"/>
            <a:ext cx="7162185" cy="5234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UNIX will go down as one of the most successful I.T. inventions ever.  As much as 70% of the Internet is composed of *nix</a:t>
            </a:r>
          </a:p>
          <a:p>
            <a:pPr>
              <a:lnSpc>
                <a:spcPct val="90000"/>
              </a:lnSpc>
            </a:pPr>
            <a:r>
              <a:rPr lang="en-US" dirty="0"/>
              <a:t>Most people credit Ken Thompson of AT&amp;T with inventing the UNIX operating system, and in a sense they’re right - Thompson wrote the first UNIX version in 1969 on a DEC PDP-7 minicomputer</a:t>
            </a:r>
          </a:p>
          <a:p>
            <a:pPr>
              <a:lnSpc>
                <a:spcPct val="90000"/>
              </a:lnSpc>
            </a:pPr>
            <a:r>
              <a:rPr lang="en-US" dirty="0"/>
              <a:t>He then rewrote it in 1972 from assembly language into B and later into Dennis Richie’s C for </a:t>
            </a:r>
            <a:r>
              <a:rPr lang="en-US" b="1" dirty="0"/>
              <a:t>portability</a:t>
            </a:r>
            <a:r>
              <a:rPr lang="en-US" dirty="0"/>
              <a:t>, thus setting a precedent later extended by a cast of thousands including: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Alfred </a:t>
            </a:r>
            <a:r>
              <a:rPr lang="en-US" sz="1800" dirty="0" err="1"/>
              <a:t>Aho</a:t>
            </a:r>
            <a:r>
              <a:rPr lang="en-US" sz="1800" dirty="0"/>
              <a:t>: Pattern scanning, parsing, sorting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Eric Allman: Electronic mail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Kenneth Arnold: Screen updating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Lorinda Cherry: Interactive calculator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Larry Wall: Patch utility, Perl command language, </a:t>
            </a:r>
            <a:r>
              <a:rPr lang="en-US" sz="1800" dirty="0" err="1"/>
              <a:t>rn</a:t>
            </a:r>
            <a:r>
              <a:rPr lang="en-US" sz="1800" dirty="0"/>
              <a:t> network news reader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And MANY, MANY more…</a:t>
            </a:r>
          </a:p>
        </p:txBody>
      </p:sp>
      <p:pic>
        <p:nvPicPr>
          <p:cNvPr id="6146" name="Picture 2" descr="Pdp7-oslo-2005.jpeg">
            <a:extLst>
              <a:ext uri="{FF2B5EF4-FFF2-40B4-BE49-F238E27FC236}">
                <a16:creationId xmlns:a16="http://schemas.microsoft.com/office/drawing/2014/main" id="{C80672C3-EFC0-4B26-8E56-4E1ED21CB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r="34135" b="9092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455A-F89C-48E3-8C1A-50D39E37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5" y="609600"/>
            <a:ext cx="7272207" cy="1320800"/>
          </a:xfrm>
        </p:spPr>
        <p:txBody>
          <a:bodyPr>
            <a:normAutofit/>
          </a:bodyPr>
          <a:lstStyle/>
          <a:p>
            <a:r>
              <a:rPr lang="en-US" dirty="0"/>
              <a:t>The UNIX Philosophy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1FAD-BF58-4AA8-95A3-38E261BB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631093"/>
            <a:ext cx="7019368" cy="50662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Small is Beautiful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each program do one thing well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Build a prototype as soon as possible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portability over efficiency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Store numerical data in flat ASCII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software leverage to your advantage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shell scripts to increase leverage and portability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Avoid captive user 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every program a filter</a:t>
            </a:r>
          </a:p>
        </p:txBody>
      </p:sp>
      <p:pic>
        <p:nvPicPr>
          <p:cNvPr id="1026" name="Picture 2" descr="Image result for Ken Thompson">
            <a:extLst>
              <a:ext uri="{FF2B5EF4-FFF2-40B4-BE49-F238E27FC236}">
                <a16:creationId xmlns:a16="http://schemas.microsoft.com/office/drawing/2014/main" id="{F62DCE03-B542-4382-927D-C6C6C8613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1" r="36252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6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CBE-0D53-4B2A-985D-F9F14D9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330425"/>
            <a:ext cx="5422246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1. Small is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FDFA-6AF4-47AC-9B51-21ED06AF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1583931"/>
            <a:ext cx="9598830" cy="307868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Small programs are easy to understand</a:t>
            </a:r>
          </a:p>
          <a:p>
            <a:r>
              <a:rPr lang="en-US" sz="2800" dirty="0">
                <a:solidFill>
                  <a:schemeClr val="tx1"/>
                </a:solidFill>
              </a:rPr>
              <a:t>Small programs are easy to maintain</a:t>
            </a:r>
          </a:p>
          <a:p>
            <a:r>
              <a:rPr lang="en-US" sz="2800" dirty="0">
                <a:solidFill>
                  <a:schemeClr val="tx1"/>
                </a:solidFill>
              </a:rPr>
              <a:t>Small programs consume fewer system resources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Small programs are easier to combine with other tools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Examples: OOP classes, microservices, server tiers, containers…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Avoid monoliths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c hello world">
            <a:extLst>
              <a:ext uri="{FF2B5EF4-FFF2-40B4-BE49-F238E27FC236}">
                <a16:creationId xmlns:a16="http://schemas.microsoft.com/office/drawing/2014/main" id="{11F7068A-DD78-4DDD-8F12-258A8D24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968" y="4589594"/>
            <a:ext cx="4245578" cy="212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3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software modules">
            <a:extLst>
              <a:ext uri="{FF2B5EF4-FFF2-40B4-BE49-F238E27FC236}">
                <a16:creationId xmlns:a16="http://schemas.microsoft.com/office/drawing/2014/main" id="{CBDAECE8-646E-4C32-B262-93F881225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9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38BC3-DE8B-49B6-90A8-EA758216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2. Make each program do one thing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F87A-A949-40FE-92EC-AB2F03D3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4501156" cy="48052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best program does one task in its life and does it well</a:t>
            </a:r>
          </a:p>
          <a:p>
            <a:r>
              <a:rPr lang="en-US" sz="2400" dirty="0"/>
              <a:t>This is again true of OOP libraries, packages, classes, methods, build jobs, containers and deployment scripts</a:t>
            </a:r>
          </a:p>
          <a:p>
            <a:r>
              <a:rPr lang="en-US" sz="2400" dirty="0"/>
              <a:t>Do avoid creeping featurism</a:t>
            </a:r>
          </a:p>
          <a:p>
            <a:r>
              <a:rPr lang="en-US" sz="2400" dirty="0"/>
              <a:t>Do aspire to High Cohesion and Loose Decoupling</a:t>
            </a:r>
          </a:p>
          <a:p>
            <a:r>
              <a:rPr lang="en-US" sz="2400" dirty="0"/>
              <a:t>Don’t be like “ls” and make assumptions about screen width and formatting</a:t>
            </a:r>
          </a:p>
          <a:p>
            <a:r>
              <a:rPr lang="en-US" sz="2400" dirty="0"/>
              <a:t>Avoid monoliths (again)!</a:t>
            </a:r>
          </a:p>
        </p:txBody>
      </p:sp>
    </p:spTree>
    <p:extLst>
      <p:ext uri="{BB962C8B-B14F-4D97-AF65-F5344CB8AC3E}">
        <p14:creationId xmlns:p14="http://schemas.microsoft.com/office/powerpoint/2010/main" val="337183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prototype">
            <a:extLst>
              <a:ext uri="{FF2B5EF4-FFF2-40B4-BE49-F238E27FC236}">
                <a16:creationId xmlns:a16="http://schemas.microsoft.com/office/drawing/2014/main" id="{CDBB3463-85C3-4294-A6FE-A115EB8C3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0" r="305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A9D06-065A-4636-9FC2-2CE8E581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Build a prototype as soon as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496A-C51B-4438-90F6-72E851E9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5232"/>
            <a:ext cx="8596668" cy="47038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Let’s admit it, we’re human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Everyone is on a learning curve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Even the masters know that change is inevitable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There’s a reason why it’s called “</a:t>
            </a:r>
            <a:r>
              <a:rPr lang="en-US" sz="2400" u="sng" dirty="0">
                <a:solidFill>
                  <a:srgbClr val="FFFFFF"/>
                </a:solidFill>
              </a:rPr>
              <a:t>soft</a:t>
            </a:r>
            <a:r>
              <a:rPr lang="en-US" sz="2400" dirty="0">
                <a:solidFill>
                  <a:srgbClr val="FFFFFF"/>
                </a:solidFill>
              </a:rPr>
              <a:t>ware”</a:t>
            </a:r>
          </a:p>
          <a:p>
            <a:r>
              <a:rPr lang="en-US" sz="2800" dirty="0">
                <a:solidFill>
                  <a:srgbClr val="FFFFFF"/>
                </a:solidFill>
              </a:rPr>
              <a:t>Think about prototyping as a learning process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Early prototyping reduces risk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It typically takes </a:t>
            </a:r>
            <a:r>
              <a:rPr lang="en-US" sz="2400" u="sng" dirty="0">
                <a:solidFill>
                  <a:srgbClr val="FFFFFF"/>
                </a:solidFill>
              </a:rPr>
              <a:t>three</a:t>
            </a:r>
            <a:r>
              <a:rPr lang="en-US" sz="2400" dirty="0">
                <a:solidFill>
                  <a:srgbClr val="FFFFFF"/>
                </a:solidFill>
              </a:rPr>
              <a:t> iterations to get something right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Budget for refactoring, then l</a:t>
            </a:r>
            <a:r>
              <a:rPr lang="en-US" sz="2400" dirty="0">
                <a:solidFill>
                  <a:srgbClr val="FFFFFF"/>
                </a:solidFill>
              </a:rPr>
              <a:t>et’s get the first two iterations out of the way early </a:t>
            </a:r>
            <a:r>
              <a:rPr lang="en-US" sz="24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409331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C4FC1E27B604AB083C5A2EF450DFC" ma:contentTypeVersion="0" ma:contentTypeDescription="Create a new document." ma:contentTypeScope="" ma:versionID="33e62442aba9e8183c430b9529e056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16D02C-A6EB-45B3-A6B2-3D1DF222F307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18C08F-A677-43C3-BF8E-C9EC5ECE98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ED9177-9849-439D-B4A9-EBD14F4EE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</TotalTime>
  <Words>1174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The UNIX Philosophy</vt:lpstr>
      <vt:lpstr>Agenda</vt:lpstr>
      <vt:lpstr>The Book and Approach</vt:lpstr>
      <vt:lpstr>Who am I and what is this about?</vt:lpstr>
      <vt:lpstr>First, a Few Credits</vt:lpstr>
      <vt:lpstr>The UNIX Philosophy in a Nutshell</vt:lpstr>
      <vt:lpstr>1. Small is Beautiful</vt:lpstr>
      <vt:lpstr>2. Make each program do one thing well</vt:lpstr>
      <vt:lpstr>3. Build a prototype as soon as possible</vt:lpstr>
      <vt:lpstr>4. Choose portability over efficiency</vt:lpstr>
      <vt:lpstr>5. Store numerical data in flat ASCII files</vt:lpstr>
      <vt:lpstr>PowerPoint Presentation</vt:lpstr>
      <vt:lpstr>7. Use shell scripts to increase leverage and portability</vt:lpstr>
      <vt:lpstr>8. Avoid captive user interfaces</vt:lpstr>
      <vt:lpstr>9. Make every program a filter</vt:lpstr>
      <vt:lpstr>Wrap-Up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Philosophy</dc:title>
  <dc:creator>Scott McCrory</dc:creator>
  <cp:lastModifiedBy>Scott McCrory</cp:lastModifiedBy>
  <cp:revision>7</cp:revision>
  <dcterms:created xsi:type="dcterms:W3CDTF">2019-03-15T18:05:43Z</dcterms:created>
  <dcterms:modified xsi:type="dcterms:W3CDTF">2019-09-05T17:48:49Z</dcterms:modified>
</cp:coreProperties>
</file>