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56" r:id="rId5"/>
    <p:sldId id="258" r:id="rId6"/>
    <p:sldId id="260" r:id="rId7"/>
    <p:sldId id="273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55" autoAdjust="0"/>
  </p:normalViewPr>
  <p:slideViewPr>
    <p:cSldViewPr snapToGrid="0">
      <p:cViewPr varScale="1">
        <p:scale>
          <a:sx n="107" d="100"/>
          <a:sy n="10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5E26E-66A7-4B62-B7F0-7F248595D5F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B091E-F325-4F04-BDD6-B7B60A9A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6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#/media/File:Ken_Thompson_(sitting)_and_Dennis_Ritchie_at_PDP-11_(2876612463).jp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gnetic_tape#/media/File:Tapesticker.jp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ycling#/media/File:Recycling_symbol.sv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werShell#/media/File:Windows_PowerShell_1.0_PD.pn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_interface#/media/File:Reactable_Multitouch.jpg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peline_(Unix)#/media/File:Pipeline.sv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service/license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ixabay.com/illustrations/banner-header-question-mark-109083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ok#/media/File:Milkau_B%C3%BCcherschrank_mit_angekettetem_Buch_aus_der_Bibliothek_von_Cesena_109-2.jp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DP-7#/media/File:Pdp7-oslo-2005.jpe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ian_Kernighan#/media/File:Brian_Kernighan_in_2012_at_Bell_Labs_1.jp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_C_Programming_Language#/media/File:Hello_World_Brian_Kernighan_1978.jp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ping_and_plumbing_fitting#/media/File:Kupferfittings_4062.jp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style used from stock MS PowerPoint installation.  Photo of </a:t>
            </a:r>
            <a:r>
              <a:rPr lang="en-US" dirty="0" err="1"/>
              <a:t>Kerningham</a:t>
            </a:r>
            <a:r>
              <a:rPr lang="en-US" dirty="0"/>
              <a:t> and Richie licensed under Creative Commons from Wikipedia at </a:t>
            </a:r>
            <a:r>
              <a:rPr lang="en-US" dirty="0">
                <a:hlinkClick r:id="rId3"/>
              </a:rPr>
              <a:t>https://en.wikipedia.org/wiki/Unix#/media/File:Ken_Thompson_(sitting)_and_Dennis_Ritchie_at_PDP-11_(2876612463).jpg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Magnetic tape image licensed by Creative Commons from Wikipedia: </a:t>
            </a:r>
            <a:r>
              <a:rPr lang="en-US" dirty="0">
                <a:hlinkClick r:id="rId3"/>
              </a:rPr>
              <a:t>https://en.wikipedia.org/wiki/Magnetic_tape#/media/File:Tapesticker.jpg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81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International recycling icon licensed under public domain from Wikipedia at </a:t>
            </a:r>
            <a:r>
              <a:rPr lang="en-US" dirty="0">
                <a:hlinkClick r:id="rId3"/>
              </a:rPr>
              <a:t>https://en.wikipedia.org/wiki/Recycling#/media/File:Recycling_symbol.svg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28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script image licensed under public domain from </a:t>
            </a:r>
            <a:r>
              <a:rPr lang="en-US" dirty="0" err="1"/>
              <a:t>WikiPedia</a:t>
            </a:r>
            <a:r>
              <a:rPr lang="en-US" dirty="0"/>
              <a:t> at </a:t>
            </a:r>
            <a:r>
              <a:rPr lang="en-US" dirty="0">
                <a:hlinkClick r:id="rId3"/>
              </a:rPr>
              <a:t>https://en.wikipedia.org/wiki/PowerShell#/media/File:Windows_PowerShell_1.0_PD.png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1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image licensed under Creative Commons from </a:t>
            </a:r>
            <a:r>
              <a:rPr lang="en-US" dirty="0" err="1"/>
              <a:t>WikiPedia</a:t>
            </a:r>
            <a:r>
              <a:rPr lang="en-US" dirty="0"/>
              <a:t> at </a:t>
            </a:r>
            <a:r>
              <a:rPr lang="en-US" dirty="0">
                <a:hlinkClick r:id="rId3"/>
              </a:rPr>
              <a:t>https://en.wikipedia.org/wiki/User_interface#/media/File:Reactable_Multitouch.jpg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20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licensed under Public Domain from Wikipedia at </a:t>
            </a:r>
            <a:r>
              <a:rPr lang="en-US" dirty="0">
                <a:hlinkClick r:id="rId3"/>
              </a:rPr>
              <a:t>https://en.wikipedia.org/wiki/Pipeline_(Unix)#/media/File:Pipeline.svg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92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licensed under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Pixabay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License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for commercial use, No attribution required; from </a:t>
            </a:r>
            <a:r>
              <a:rPr lang="en-US" dirty="0">
                <a:hlinkClick r:id="rId4"/>
              </a:rPr>
              <a:t>https://pixabay.com/illustrations/banner-header-question-mark-1090830/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 image licensed under Public Domain from </a:t>
            </a:r>
            <a:r>
              <a:rPr lang="en-US" dirty="0" err="1"/>
              <a:t>WikiPedia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https://en.wikipedia.org/wiki/Book#/media/File:Milkau_B%C3%BCcherschrank_mit_angekettetem_Buch_aus_der_Bibliothek_von_Cesena_109-2.jpg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licensed by Scott McCrory, employee of Huntington National Bank: scott.mccrory@huntington.com.  Own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9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licensed under Creative Commons: </a:t>
            </a:r>
            <a:r>
              <a:rPr lang="en-US" dirty="0">
                <a:hlinkClick r:id="rId3"/>
              </a:rPr>
              <a:t>https://en.wikipedia.org/wiki/PDP-7#/media/File:Pdp7-oslo-2005.jpeg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Richie and </a:t>
            </a:r>
            <a:r>
              <a:rPr lang="en-US" dirty="0" err="1"/>
              <a:t>Kerningham’s</a:t>
            </a:r>
            <a:r>
              <a:rPr lang="en-US" dirty="0"/>
              <a:t> photo licensed under Creative Commons at </a:t>
            </a:r>
            <a:r>
              <a:rPr lang="en-US" dirty="0">
                <a:hlinkClick r:id="rId3"/>
              </a:rPr>
              <a:t>https://en.wikipedia.org/wiki/Brian_Kernighan#/media/File:Brian_Kernighan_in_2012_at_Bell_Labs_1.jpg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7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1978 Brian </a:t>
            </a:r>
            <a:r>
              <a:rPr lang="en-US" dirty="0" err="1"/>
              <a:t>Kerningham</a:t>
            </a:r>
            <a:r>
              <a:rPr lang="en-US" dirty="0"/>
              <a:t> code image licensed under Public Domain from Wikipedia at </a:t>
            </a:r>
            <a:r>
              <a:rPr lang="en-US" dirty="0">
                <a:hlinkClick r:id="rId3"/>
              </a:rPr>
              <a:t>https://en.wikipedia.org/wiki/The_C_Programming_Language#/media/File:Hello_World_Brian_Kernighan_1978.jpg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90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Pipe fitting image licensed under Creative Commons from Wikipedia: </a:t>
            </a:r>
            <a:r>
              <a:rPr lang="en-US" dirty="0">
                <a:hlinkClick r:id="rId3"/>
              </a:rPr>
              <a:t>https://en.wikipedia.org/wiki/Piping_and_plumbing_fitting#/media/File:Kupferfittings_4062.jpg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Background image by </a:t>
            </a:r>
            <a:r>
              <a:rPr lang="en-US" sz="1200" i="1" dirty="0" err="1"/>
              <a:t>By</a:t>
            </a:r>
            <a:r>
              <a:rPr lang="en-US" sz="1200" i="1" dirty="0"/>
              <a:t> Josemontero9 - Juan José Montero Rodríguez - Own work, CC BY-SA 4.0, https://commons.wikimedia.org/w/index.php?curid=5630443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0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stock clipart suggested by PowerPoint Design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7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UNIX-Philosophy-Mike-Gancarz-ebook/dp/B002OL2G4G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upload.wikimedia.org/wikipedia/commons/thumb/8/8f/Ken_Thompson_%28sitting%29_and_Dennis_Ritchie_at_PDP-11_%282876612463%29.jpg/1280px-Ken_Thompson_%28sitting%29_and_Dennis_Ritchie_at_PDP-11_%282876612463%29.jpg">
            <a:extLst>
              <a:ext uri="{FF2B5EF4-FFF2-40B4-BE49-F238E27FC236}">
                <a16:creationId xmlns:a16="http://schemas.microsoft.com/office/drawing/2014/main" id="{4E8581AF-DB1C-46C2-B955-0A30136D0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86" b="9089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F24D4A-C792-4EF3-B3E8-A164733E5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The UNIX Philosophy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99C49-2813-404F-B403-0060276A0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707" y="4050831"/>
            <a:ext cx="4174350" cy="10969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i="1" dirty="0"/>
              <a:t>What it is and why it still matters for solid system, software and solution design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Scott McCrory – 10/4/2019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DB34B-213C-4E32-B001-9A80C1E2B198}"/>
              </a:ext>
            </a:extLst>
          </p:cNvPr>
          <p:cNvSpPr/>
          <p:nvPr/>
        </p:nvSpPr>
        <p:spPr>
          <a:xfrm>
            <a:off x="7557247" y="6418730"/>
            <a:ext cx="4616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Image by Peter Hamer - Ken Thompson (sitting) and Dennis Ritchie at PDP-11Uploaded by Magnus </a:t>
            </a:r>
            <a:r>
              <a:rPr lang="en-US" sz="800" i="1" dirty="0" err="1">
                <a:solidFill>
                  <a:schemeClr val="bg1"/>
                </a:solidFill>
              </a:rPr>
              <a:t>Manske</a:t>
            </a:r>
            <a:r>
              <a:rPr lang="en-US" sz="800" i="1" dirty="0">
                <a:solidFill>
                  <a:schemeClr val="bg1"/>
                </a:solidFill>
              </a:rPr>
              <a:t>, CC BY-SA 2.0,  https://commons.wikimedia.org/w/index.php?curid=24512134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C3B9E7-6970-454E-B9BD-8B8BEE039657}"/>
              </a:ext>
            </a:extLst>
          </p:cNvPr>
          <p:cNvSpPr/>
          <p:nvPr/>
        </p:nvSpPr>
        <p:spPr>
          <a:xfrm>
            <a:off x="0" y="6400635"/>
            <a:ext cx="4670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The Huntington National Bank is Member FDIC.    ®, Huntington® and     Huntington. Welcome.® are federally registered service marks of Huntington Bancshares Incorporated.  © 2019 Huntington Bancshares Incorporated.</a:t>
            </a:r>
          </a:p>
        </p:txBody>
      </p:sp>
      <p:pic>
        <p:nvPicPr>
          <p:cNvPr id="1026" name="Picture 2" descr="Honeycomb_black">
            <a:extLst>
              <a:ext uri="{FF2B5EF4-FFF2-40B4-BE49-F238E27FC236}">
                <a16:creationId xmlns:a16="http://schemas.microsoft.com/office/drawing/2014/main" id="{FBC20317-00EE-43B4-AA0E-67349CAB9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071" y="6444677"/>
            <a:ext cx="1047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Honeycomb_black">
            <a:extLst>
              <a:ext uri="{FF2B5EF4-FFF2-40B4-BE49-F238E27FC236}">
                <a16:creationId xmlns:a16="http://schemas.microsoft.com/office/drawing/2014/main" id="{FF7410C4-92BB-4F3A-AF87-0E00A6F2B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00" y="6444677"/>
            <a:ext cx="1047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15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D9BDD-228E-4FD4-8466-18D11707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4. Choose portability over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4BE2-21DB-4C07-9273-501431306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43208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Don’t over-optimize, just don’t.  Next quarter’s hardware will run faster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The most efficient way is rarely portable; conversely increased portability overcomes the lack of speed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Portable software also reduces the need for user training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Good programs never die – they’re just ported to new hardware platforms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bg1"/>
                </a:solidFill>
              </a:rPr>
              <a:t>This is also true of competing IaaS, PaaS and SaaS offerings</a:t>
            </a: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7BD41D6C-0868-498F-863A-6B8D51316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968E-1894-49E1-B37B-1C7F3781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/>
              <a:t>5. Store numerical data in flat ASCII files</a:t>
            </a:r>
          </a:p>
        </p:txBody>
      </p:sp>
      <p:pic>
        <p:nvPicPr>
          <p:cNvPr id="2050" name="Picture 2" descr="https://upload.wikimedia.org/wikipedia/commons/thumb/a/ae/Tapesticker.jpg/1920px-Tapesticker.jpg">
            <a:extLst>
              <a:ext uri="{FF2B5EF4-FFF2-40B4-BE49-F238E27FC236}">
                <a16:creationId xmlns:a16="http://schemas.microsoft.com/office/drawing/2014/main" id="{299E00BC-DB26-4F12-8931-858195CEF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9" t="142" r="36660" b="-1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Isosceles Triangle 72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D7B4-230F-433E-BD86-6B88EC4E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Said more generically, “Store data in portable, easy-to-leverage forms”</a:t>
            </a:r>
          </a:p>
          <a:p>
            <a:pPr>
              <a:lnSpc>
                <a:spcPct val="90000"/>
              </a:lnSpc>
            </a:pPr>
            <a:r>
              <a:rPr lang="en-US"/>
              <a:t>Useful data must go somewhere – bits that sit on disks forever help nobody</a:t>
            </a:r>
          </a:p>
          <a:p>
            <a:pPr>
              <a:lnSpc>
                <a:spcPct val="90000"/>
              </a:lnSpc>
            </a:pPr>
            <a:r>
              <a:rPr lang="en-US"/>
              <a:t>Common interchange formats don’t require special conversions and are easily read and edited</a:t>
            </a:r>
          </a:p>
          <a:p>
            <a:pPr>
              <a:lnSpc>
                <a:spcPct val="90000"/>
              </a:lnSpc>
            </a:pPr>
            <a:r>
              <a:rPr lang="en-US"/>
              <a:t>Flat ASCII files are more reusable than proprietary binary formats</a:t>
            </a:r>
          </a:p>
          <a:p>
            <a:pPr>
              <a:lnSpc>
                <a:spcPct val="90000"/>
              </a:lnSpc>
            </a:pPr>
            <a:r>
              <a:rPr lang="en-US"/>
              <a:t>Can you think of other examples?</a:t>
            </a:r>
          </a:p>
          <a:p>
            <a:pPr lvl="1">
              <a:lnSpc>
                <a:spcPct val="90000"/>
              </a:lnSpc>
            </a:pPr>
            <a:r>
              <a:rPr lang="en-US"/>
              <a:t>File operations</a:t>
            </a:r>
          </a:p>
          <a:p>
            <a:pPr lvl="1">
              <a:lnSpc>
                <a:spcPct val="90000"/>
              </a:lnSpc>
            </a:pPr>
            <a:r>
              <a:rPr lang="en-US"/>
              <a:t>Databases with universal driver availability</a:t>
            </a:r>
          </a:p>
          <a:p>
            <a:pPr lvl="1">
              <a:lnSpc>
                <a:spcPct val="90000"/>
              </a:lnSpc>
            </a:pPr>
            <a:r>
              <a:rPr lang="en-US"/>
              <a:t>RESTful web services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B9864-A145-47F1-9A47-472E4BE41A4C}"/>
              </a:ext>
            </a:extLst>
          </p:cNvPr>
          <p:cNvSpPr/>
          <p:nvPr/>
        </p:nvSpPr>
        <p:spPr>
          <a:xfrm>
            <a:off x="8148918" y="6556856"/>
            <a:ext cx="39803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CC BY-SA 3.0, https://commons.wikimedia.org/w/index.php?curid=121719</a:t>
            </a:r>
          </a:p>
        </p:txBody>
      </p:sp>
    </p:spTree>
    <p:extLst>
      <p:ext uri="{BB962C8B-B14F-4D97-AF65-F5344CB8AC3E}">
        <p14:creationId xmlns:p14="http://schemas.microsoft.com/office/powerpoint/2010/main" val="11196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B455-780E-4CDD-96C4-11AB8CBC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807" y="1664040"/>
            <a:ext cx="5746077" cy="4637906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Good programmers write good code; great programmers “borrow” good code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Avoid the not-invented-here syndrome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Allow others to use your code to leverage their own work</a:t>
            </a:r>
          </a:p>
          <a:p>
            <a:r>
              <a:rPr lang="en-US" sz="2800" dirty="0">
                <a:solidFill>
                  <a:schemeClr val="tx1"/>
                </a:solidFill>
              </a:rPr>
              <a:t>Automate everything – </a:t>
            </a:r>
            <a:r>
              <a:rPr lang="en-US" sz="2800" dirty="0" err="1">
                <a:solidFill>
                  <a:schemeClr val="tx1"/>
                </a:solidFill>
              </a:rPr>
              <a:t>hellooo</a:t>
            </a:r>
            <a:r>
              <a:rPr lang="en-US" sz="2800" dirty="0">
                <a:solidFill>
                  <a:schemeClr val="tx1"/>
                </a:solidFill>
              </a:rPr>
              <a:t> DevOps, CI and CD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D36ED67-B17F-4A90-8FD5-2342B12BF902}"/>
              </a:ext>
            </a:extLst>
          </p:cNvPr>
          <p:cNvSpPr txBox="1">
            <a:spLocks/>
          </p:cNvSpPr>
          <p:nvPr/>
        </p:nvSpPr>
        <p:spPr>
          <a:xfrm>
            <a:off x="230659" y="624308"/>
            <a:ext cx="9226380" cy="917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6. Use software leverage to your advantage</a:t>
            </a:r>
          </a:p>
        </p:txBody>
      </p:sp>
      <p:pic>
        <p:nvPicPr>
          <p:cNvPr id="6146" name="Picture 2" descr="https://upload.wikimedia.org/wikipedia/commons/thumb/7/7b/Recycling_symbol.svg/1024px-Recycling_symbol.svg.png">
            <a:extLst>
              <a:ext uri="{FF2B5EF4-FFF2-40B4-BE49-F238E27FC236}">
                <a16:creationId xmlns:a16="http://schemas.microsoft.com/office/drawing/2014/main" id="{55341A73-1F30-413C-B4AD-7136F430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8" y="2326711"/>
            <a:ext cx="2615176" cy="25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6B677-6D5B-4C58-923F-6C93C70205E3}"/>
              </a:ext>
            </a:extLst>
          </p:cNvPr>
          <p:cNvSpPr/>
          <p:nvPr/>
        </p:nvSpPr>
        <p:spPr>
          <a:xfrm>
            <a:off x="6983507" y="6549431"/>
            <a:ext cx="51256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Krdan</a:t>
            </a:r>
            <a:r>
              <a:rPr lang="en-US" sz="800" i="1" dirty="0"/>
              <a:t> - Own work, Public Domain, https://commons.wikimedia.org/w/index.php?curid=1566238</a:t>
            </a:r>
          </a:p>
        </p:txBody>
      </p:sp>
    </p:spTree>
    <p:extLst>
      <p:ext uri="{BB962C8B-B14F-4D97-AF65-F5344CB8AC3E}">
        <p14:creationId xmlns:p14="http://schemas.microsoft.com/office/powerpoint/2010/main" val="309909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5A60-04D8-4359-B5FF-3CD663A8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7. Use shell scripts to increase leverage and portability</a:t>
            </a:r>
          </a:p>
        </p:txBody>
      </p:sp>
      <p:pic>
        <p:nvPicPr>
          <p:cNvPr id="7172" name="Picture 4" descr="Windows PowerShell 1.0 PD.png">
            <a:extLst>
              <a:ext uri="{FF2B5EF4-FFF2-40B4-BE49-F238E27FC236}">
                <a16:creationId xmlns:a16="http://schemas.microsoft.com/office/drawing/2014/main" id="{0FBF2049-9BF0-478A-8724-82A7EA5BA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17474" y="2159331"/>
            <a:ext cx="2915973" cy="3084372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D775-5C3C-4944-B0DC-0A7AC4658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“Shell scripts” provide awesome leverage and are more portable than compiled opcode</a:t>
            </a:r>
          </a:p>
          <a:p>
            <a:r>
              <a:rPr lang="en-US" sz="2400" dirty="0"/>
              <a:t>Resist the desire to rewrite shell scripts into compiled opcode</a:t>
            </a:r>
          </a:p>
          <a:p>
            <a:r>
              <a:rPr lang="en-US" sz="2400" dirty="0"/>
              <a:t>Perl’s and Python’s successes followed scripts because of this principle.  Puppet, Ansible, PowerShell and others are following a similar path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589F15-CEBD-4D42-B84C-2A051FA5B39C}"/>
              </a:ext>
            </a:extLst>
          </p:cNvPr>
          <p:cNvSpPr/>
          <p:nvPr/>
        </p:nvSpPr>
        <p:spPr>
          <a:xfrm>
            <a:off x="3935505" y="6513606"/>
            <a:ext cx="820205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Microsoft Corporation - Screenshot taken by </a:t>
            </a:r>
            <a:r>
              <a:rPr lang="en-US" sz="800" i="1" dirty="0" err="1"/>
              <a:t>User:Ghettoblaster</a:t>
            </a:r>
            <a:r>
              <a:rPr lang="en-US" sz="800" i="1" dirty="0"/>
              <a:t> from </a:t>
            </a:r>
            <a:r>
              <a:rPr lang="en-US" sz="800" i="1" dirty="0" err="1"/>
              <a:t>en.wikipedia</a:t>
            </a:r>
            <a:r>
              <a:rPr lang="en-US" sz="800" i="1" dirty="0"/>
              <a:t>, Public Domain, https://commons.wikimedia.org/w/index.php?curid=11757570</a:t>
            </a:r>
          </a:p>
        </p:txBody>
      </p:sp>
    </p:spTree>
    <p:extLst>
      <p:ext uri="{BB962C8B-B14F-4D97-AF65-F5344CB8AC3E}">
        <p14:creationId xmlns:p14="http://schemas.microsoft.com/office/powerpoint/2010/main" val="209982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s://upload.wikimedia.org/wikipedia/commons/thumb/e/e3/Reactable_Multitouch.jpg/1280px-Reactable_Multitouch.jpg">
            <a:extLst>
              <a:ext uri="{FF2B5EF4-FFF2-40B4-BE49-F238E27FC236}">
                <a16:creationId xmlns:a16="http://schemas.microsoft.com/office/drawing/2014/main" id="{9266A1F3-EDDD-48EE-917D-DF3EABB20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4" b="437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7C536-3CAC-45E8-A1EF-E90EB33B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8. Avoid captive 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6BF8-B481-4C06-B0A8-BA04EC68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CUIs assume that the user is human</a:t>
            </a:r>
          </a:p>
          <a:p>
            <a:r>
              <a:rPr lang="en-US">
                <a:solidFill>
                  <a:srgbClr val="FFFFFF"/>
                </a:solidFill>
              </a:rPr>
              <a:t>CUI command parsers are often big and ugly (especially if they’re web sites)</a:t>
            </a:r>
          </a:p>
          <a:p>
            <a:r>
              <a:rPr lang="en-US">
                <a:solidFill>
                  <a:srgbClr val="FFFFFF"/>
                </a:solidFill>
              </a:rPr>
              <a:t>CUIs tend to adopt a “big is beautiful” approach (see small is beautiful)</a:t>
            </a:r>
          </a:p>
          <a:p>
            <a:r>
              <a:rPr lang="en-US">
                <a:solidFill>
                  <a:srgbClr val="FFFFFF"/>
                </a:solidFill>
              </a:rPr>
              <a:t>Programs with CUIs are hard to combine with other programs</a:t>
            </a:r>
          </a:p>
          <a:p>
            <a:r>
              <a:rPr lang="en-US">
                <a:solidFill>
                  <a:srgbClr val="FFFFFF"/>
                </a:solidFill>
              </a:rPr>
              <a:t>CUIs don’t scale well</a:t>
            </a:r>
          </a:p>
          <a:p>
            <a:r>
              <a:rPr lang="en-US">
                <a:solidFill>
                  <a:srgbClr val="FFFFFF"/>
                </a:solidFill>
              </a:rPr>
              <a:t>CUIs don’t take advantage of software leverage</a:t>
            </a:r>
          </a:p>
          <a:p>
            <a:r>
              <a:rPr lang="en-US">
                <a:solidFill>
                  <a:srgbClr val="FFFFFF"/>
                </a:solidFill>
              </a:rPr>
              <a:t>Lesson: Decouple your UIs and put the screen scraper down!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7ED47-BDB5-400B-BE91-F654DE3F128B}"/>
              </a:ext>
            </a:extLst>
          </p:cNvPr>
          <p:cNvSpPr txBox="1"/>
          <p:nvPr/>
        </p:nvSpPr>
        <p:spPr>
          <a:xfrm>
            <a:off x="5192576" y="6544241"/>
            <a:ext cx="6952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Background image by Daniel Williams from NYC, USA - The </a:t>
            </a:r>
            <a:r>
              <a:rPr lang="en-US" sz="800" i="1" dirty="0" err="1"/>
              <a:t>Reactable</a:t>
            </a:r>
            <a:r>
              <a:rPr lang="en-US" sz="800" i="1" dirty="0"/>
              <a:t>, CC BY-SA 2.0, https://commons.wikimedia.org/w/index.php?curid=2429598</a:t>
            </a:r>
          </a:p>
        </p:txBody>
      </p:sp>
    </p:spTree>
    <p:extLst>
      <p:ext uri="{BB962C8B-B14F-4D97-AF65-F5344CB8AC3E}">
        <p14:creationId xmlns:p14="http://schemas.microsoft.com/office/powerpoint/2010/main" val="185971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479A-0970-4F88-9948-212B4144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470469"/>
            <a:ext cx="6699111" cy="100410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9. Make every program a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844D-F105-46B1-95D5-AE06B2C6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3" y="1655805"/>
            <a:ext cx="9887155" cy="4838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Every program since the dawn of computing is a filter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Say it again: </a:t>
            </a:r>
            <a:r>
              <a:rPr lang="en-US" sz="2400" dirty="0">
                <a:solidFill>
                  <a:schemeClr val="tx1"/>
                </a:solidFill>
              </a:rPr>
              <a:t>Every program is a filter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Programs don’t create data, people do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Computers convert data from one form to another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In UNIX, streams and pipes are magic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Stdin for data input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Stdout</a:t>
            </a:r>
            <a:r>
              <a:rPr lang="en-US" sz="2400" dirty="0">
                <a:solidFill>
                  <a:schemeClr val="tx1"/>
                </a:solidFill>
              </a:rPr>
              <a:t> for data output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Stderr for out-of-band output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</a:rPr>
              <a:t>Other examples: Separate data collection and reporting components using MDM, EDW and Analytics tiers, ETL, AOP, security layers…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1266" name="Picture 2" descr="https://upload.wikimedia.org/wikipedia/commons/thumb/f/f6/Pipeline.svg/1024px-Pipeline.svg.png">
            <a:extLst>
              <a:ext uri="{FF2B5EF4-FFF2-40B4-BE49-F238E27FC236}">
                <a16:creationId xmlns:a16="http://schemas.microsoft.com/office/drawing/2014/main" id="{A8BA3644-E1F3-4DD7-9CB6-B258FE931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709" y="2477278"/>
            <a:ext cx="2639232" cy="250527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D5687-4243-4356-8438-53DE78833BD5}"/>
              </a:ext>
            </a:extLst>
          </p:cNvPr>
          <p:cNvSpPr txBox="1"/>
          <p:nvPr/>
        </p:nvSpPr>
        <p:spPr>
          <a:xfrm>
            <a:off x="6391839" y="6571129"/>
            <a:ext cx="5694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TyIzaeL</a:t>
            </a:r>
            <a:r>
              <a:rPr lang="en-US" sz="800" i="1" dirty="0"/>
              <a:t> - </a:t>
            </a:r>
            <a:r>
              <a:rPr lang="en-US" sz="800" i="1" dirty="0" err="1"/>
              <a:t>en:File:Pipeline.svg</a:t>
            </a:r>
            <a:r>
              <a:rPr lang="en-US" sz="800" i="1" dirty="0"/>
              <a:t>, Public Domain, https://commons.wikimedia.org/w/index.php?curid=11524651</a:t>
            </a:r>
          </a:p>
        </p:txBody>
      </p:sp>
    </p:spTree>
    <p:extLst>
      <p:ext uri="{BB962C8B-B14F-4D97-AF65-F5344CB8AC3E}">
        <p14:creationId xmlns:p14="http://schemas.microsoft.com/office/powerpoint/2010/main" val="355881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06F6-0A4B-4F65-AED1-93D85B03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Wrap-Up and Q&amp;A</a:t>
            </a:r>
          </a:p>
        </p:txBody>
      </p:sp>
      <p:pic>
        <p:nvPicPr>
          <p:cNvPr id="12290" name="Picture 2" descr="Banner, Header, Question Mark, Question, Problem, Many">
            <a:extLst>
              <a:ext uri="{FF2B5EF4-FFF2-40B4-BE49-F238E27FC236}">
                <a16:creationId xmlns:a16="http://schemas.microsoft.com/office/drawing/2014/main" id="{AFBCC25B-B14C-4E73-9F09-82C24334B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1" r="33189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1B6E-FEA8-4242-AF33-A7F2080E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1930400"/>
            <a:ext cx="6424440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Punchline</a:t>
            </a:r>
          </a:p>
          <a:p>
            <a:pPr lvl="1"/>
            <a:r>
              <a:rPr lang="en-US" sz="2400" dirty="0"/>
              <a:t>The UNIX Philosophy is just as relevant today as it was set forth in the 1970s and goes well-beyond OS design</a:t>
            </a:r>
          </a:p>
          <a:p>
            <a:pPr lvl="1"/>
            <a:r>
              <a:rPr lang="en-US" sz="2400" dirty="0"/>
              <a:t>Try to apply it to every part of I.T., not just software</a:t>
            </a:r>
          </a:p>
          <a:p>
            <a:pPr lvl="1"/>
            <a:r>
              <a:rPr lang="en-US" sz="2400" dirty="0"/>
              <a:t>Cohesion and Decoupling get you far – embrace them relentlessly</a:t>
            </a:r>
          </a:p>
          <a:p>
            <a:r>
              <a:rPr lang="en-US" sz="2800" dirty="0"/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0775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7534-D62D-44DB-8F05-A6BE4B2B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B51C-8BDA-4869-A7A4-609D9CEA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328" y="1891647"/>
            <a:ext cx="4257166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Book and Approach</a:t>
            </a:r>
          </a:p>
          <a:p>
            <a:r>
              <a:rPr lang="en-US" sz="2800" dirty="0"/>
              <a:t>Who am I and What is This About?</a:t>
            </a:r>
          </a:p>
          <a:p>
            <a:r>
              <a:rPr lang="en-US" sz="2800" dirty="0"/>
              <a:t>First, a Few Credits</a:t>
            </a:r>
          </a:p>
          <a:p>
            <a:r>
              <a:rPr lang="en-US" sz="2800" dirty="0"/>
              <a:t>The Unix Philosophy in a Nutshell</a:t>
            </a:r>
          </a:p>
          <a:p>
            <a:r>
              <a:rPr lang="en-US" sz="2800" dirty="0"/>
              <a:t>The Tenants, One by One</a:t>
            </a:r>
          </a:p>
          <a:p>
            <a:r>
              <a:rPr lang="en-US" sz="2800" dirty="0"/>
              <a:t>Wrap-Up and Q&amp;A</a:t>
            </a:r>
          </a:p>
          <a:p>
            <a:endParaRPr lang="en-US" sz="2800" dirty="0"/>
          </a:p>
        </p:txBody>
      </p:sp>
      <p:pic>
        <p:nvPicPr>
          <p:cNvPr id="3074" name="Picture 2" descr="https://upload.wikimedia.org/wikipedia/commons/d/d4/Milkau_B%C3%BCcherschrank_mit_angekettetem_Buch_aus_der_Bibliothek_von_Cesena_109-2.jpg">
            <a:extLst>
              <a:ext uri="{FF2B5EF4-FFF2-40B4-BE49-F238E27FC236}">
                <a16:creationId xmlns:a16="http://schemas.microsoft.com/office/drawing/2014/main" id="{94C08C32-457B-4A7A-9407-4511B0D80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" r="-2" b="-2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1F5DB-3023-4F62-8997-F1DCF43769E5}"/>
              </a:ext>
            </a:extLst>
          </p:cNvPr>
          <p:cNvSpPr txBox="1"/>
          <p:nvPr/>
        </p:nvSpPr>
        <p:spPr>
          <a:xfrm>
            <a:off x="6472518" y="6360475"/>
            <a:ext cx="571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Image by John Willis Clark - http://www.ib.hu-berlin.de/~wumsta/Milkau/109-2.jpg: Fritz-</a:t>
            </a:r>
            <a:r>
              <a:rPr lang="en-US" sz="800" i="1" dirty="0" err="1"/>
              <a:t>Milkau</a:t>
            </a:r>
            <a:r>
              <a:rPr lang="en-US" sz="800" i="1" dirty="0"/>
              <a:t>-</a:t>
            </a:r>
            <a:r>
              <a:rPr lang="en-US" sz="800" i="1" dirty="0" err="1"/>
              <a:t>Dia-Sammlung</a:t>
            </a:r>
            <a:r>
              <a:rPr lang="en-US" sz="800" i="1" dirty="0"/>
              <a:t>, </a:t>
            </a:r>
            <a:r>
              <a:rPr lang="en-US" sz="800" i="1" dirty="0" err="1"/>
              <a:t>erstellt</a:t>
            </a:r>
            <a:r>
              <a:rPr lang="en-US" sz="800" i="1" dirty="0"/>
              <a:t> in der </a:t>
            </a:r>
            <a:r>
              <a:rPr lang="en-US" sz="800" i="1" dirty="0" err="1"/>
              <a:t>Photographischen</a:t>
            </a:r>
            <a:r>
              <a:rPr lang="en-US" sz="800" i="1" dirty="0"/>
              <a:t> </a:t>
            </a:r>
            <a:r>
              <a:rPr lang="en-US" sz="800" i="1" dirty="0" err="1"/>
              <a:t>Werkstatt</a:t>
            </a:r>
            <a:r>
              <a:rPr lang="en-US" sz="800" i="1" dirty="0"/>
              <a:t> der </a:t>
            </a:r>
            <a:r>
              <a:rPr lang="en-US" sz="800" i="1" dirty="0" err="1"/>
              <a:t>Preußischen</a:t>
            </a:r>
            <a:r>
              <a:rPr lang="en-US" sz="800" i="1" dirty="0"/>
              <a:t> </a:t>
            </a:r>
            <a:r>
              <a:rPr lang="en-US" sz="800" i="1" dirty="0" err="1"/>
              <a:t>Staatsbibliothek</a:t>
            </a:r>
            <a:r>
              <a:rPr lang="en-US" sz="800" i="1" dirty="0"/>
              <a:t> von 1926-1933originally from The Care of Books by John Willis Clark (Fig 94, p132), Public Domain, https://commons.wikimedia.org/w/index.php?curid=135286</a:t>
            </a:r>
          </a:p>
        </p:txBody>
      </p:sp>
    </p:spTree>
    <p:extLst>
      <p:ext uri="{BB962C8B-B14F-4D97-AF65-F5344CB8AC3E}">
        <p14:creationId xmlns:p14="http://schemas.microsoft.com/office/powerpoint/2010/main" val="145400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67CA-8904-408A-BE17-214435E7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Book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02FF-B46D-492C-BB18-D1A7D6D96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092"/>
            <a:ext cx="8596668" cy="4794421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Early Unix developers were important in bringing the concepts of modularity and reusability into software engineering practice, spawning a "software tools" movement</a:t>
            </a:r>
          </a:p>
          <a:p>
            <a:r>
              <a:rPr lang="en-US" sz="2000" dirty="0"/>
              <a:t>In 1984, Rob Pike and Brian W. Kernighan published "</a:t>
            </a:r>
            <a:r>
              <a:rPr lang="en-US" sz="2000" b="1" dirty="0"/>
              <a:t>Program Design in the Unix Environment</a:t>
            </a:r>
            <a:r>
              <a:rPr lang="en-US" sz="2000" dirty="0"/>
              <a:t>" in AT&amp;T Bell Laboratories’ Technical Journal, in which they argued the Unix philosophy of building small, focused programs that do only one thing but do this thing well, communicate via stdin/</a:t>
            </a:r>
            <a:r>
              <a:rPr lang="en-US" sz="2000" dirty="0" err="1"/>
              <a:t>stdout</a:t>
            </a:r>
            <a:r>
              <a:rPr lang="en-US" sz="2000" dirty="0"/>
              <a:t>, and connect through pipes</a:t>
            </a:r>
          </a:p>
          <a:p>
            <a:r>
              <a:rPr lang="en-US" sz="2000" dirty="0"/>
              <a:t>Mike </a:t>
            </a:r>
            <a:r>
              <a:rPr lang="en-US" sz="2000" dirty="0" err="1"/>
              <a:t>Gancarz</a:t>
            </a:r>
            <a:r>
              <a:rPr lang="en-US" sz="2000" dirty="0"/>
              <a:t> followed it up in 1995 with </a:t>
            </a:r>
            <a:r>
              <a:rPr lang="en-US" sz="2000" b="1" dirty="0"/>
              <a:t>“The UNIX Philosophy” </a:t>
            </a:r>
            <a:r>
              <a:rPr lang="en-US" sz="2000" dirty="0"/>
              <a:t>which drew in Ken Thompson’s cultural norms and approaches to minimalist, modular software</a:t>
            </a:r>
          </a:p>
          <a:p>
            <a:r>
              <a:rPr lang="en-US" sz="2000" dirty="0"/>
              <a:t>The Unix philosophy emphasizes building simple, short, clear, modular, and extensible code that can be easily maintained and repurposed by developers other than its creators. </a:t>
            </a:r>
          </a:p>
          <a:p>
            <a:r>
              <a:rPr lang="en-US" sz="2000" dirty="0"/>
              <a:t>Think: Cohesion and Decoupling; Composability as opposed to monolithic design</a:t>
            </a:r>
          </a:p>
          <a:p>
            <a:r>
              <a:rPr lang="en-US" sz="2000" b="1" i="1" dirty="0"/>
              <a:t>It still applies today!  Microservices anyone?</a:t>
            </a:r>
          </a:p>
          <a:p>
            <a:r>
              <a:rPr lang="en-US" sz="2000" i="1" dirty="0">
                <a:hlinkClick r:id="rId2"/>
              </a:rPr>
              <a:t>https://www.amazon.com/UNIX-Philosophy-Mike-Gancarz-ebook/dp/B002OL2G4Gv</a:t>
            </a:r>
            <a:r>
              <a:rPr lang="en-US" sz="20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06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5754-65E4-4DC6-A692-6F601015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sz="3300"/>
              <a:t>Who am I and what is this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BED5-A2A6-48BB-A5B6-DDFF922D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042985"/>
            <a:ext cx="4502848" cy="4753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I’m Scott McCrory, Sr. I.T. Enterprise Architect at Huntington National Bank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35 years in I.T. as a developer, system administrator, network engineer, solution delivery manager and architect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Target Audience: Developers, but also system engineers, solution architects, enterprise architects and anyone else implementing I.T.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635B2-1B58-4C7D-8125-E8A80D57D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00" r="2" b="2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5053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1106-43E2-4B27-8BAC-064F83E2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First, a Few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545E-629A-4096-B4A3-737F60BC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1" y="1418253"/>
            <a:ext cx="7162185" cy="5234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UNIX will go down as one of the most successful I.T. inventions ever.  As much as 70% of the Internet is composed of *nix</a:t>
            </a:r>
          </a:p>
          <a:p>
            <a:pPr>
              <a:lnSpc>
                <a:spcPct val="90000"/>
              </a:lnSpc>
            </a:pPr>
            <a:r>
              <a:rPr lang="en-US" dirty="0"/>
              <a:t>Most people credit Ken Thompson of AT&amp;T with inventing the UNIX operating system, and in a sense they’re right - Thompson wrote the first UNIX version in 1969 on a DEC PDP-7 minicomputer</a:t>
            </a:r>
          </a:p>
          <a:p>
            <a:pPr>
              <a:lnSpc>
                <a:spcPct val="90000"/>
              </a:lnSpc>
            </a:pPr>
            <a:r>
              <a:rPr lang="en-US" dirty="0"/>
              <a:t>He then rewrote it in 1972 from assembly language into B and later into Dennis Richie’s C for </a:t>
            </a:r>
            <a:r>
              <a:rPr lang="en-US" b="1" dirty="0"/>
              <a:t>portability</a:t>
            </a:r>
            <a:r>
              <a:rPr lang="en-US" dirty="0"/>
              <a:t>, thus setting a precedent later extended by a cast of thousands including: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Alfred </a:t>
            </a:r>
            <a:r>
              <a:rPr lang="en-US" sz="1800" dirty="0" err="1"/>
              <a:t>Aho</a:t>
            </a:r>
            <a:r>
              <a:rPr lang="en-US" sz="1800" dirty="0"/>
              <a:t>: Pattern scanning, parsing, sorting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Eric Allman: Electronic mail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Kenneth Arnold: Screen updating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Lorinda Cherry: Interactive calculator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Larry Wall: Patch utility, Perl command language, </a:t>
            </a:r>
            <a:r>
              <a:rPr lang="en-US" sz="1800" dirty="0" err="1"/>
              <a:t>rn</a:t>
            </a:r>
            <a:r>
              <a:rPr lang="en-US" sz="1800" dirty="0"/>
              <a:t> network news reader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And MANY, MANY more…</a:t>
            </a:r>
          </a:p>
        </p:txBody>
      </p:sp>
      <p:pic>
        <p:nvPicPr>
          <p:cNvPr id="6146" name="Picture 2" descr="Pdp7-oslo-2005.jpeg">
            <a:extLst>
              <a:ext uri="{FF2B5EF4-FFF2-40B4-BE49-F238E27FC236}">
                <a16:creationId xmlns:a16="http://schemas.microsoft.com/office/drawing/2014/main" id="{C80672C3-EFC0-4B26-8E56-4E1ED21CB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2" r="34135" b="9092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BE1989-74F9-4FE6-9F8B-DA70421D9851}"/>
              </a:ext>
            </a:extLst>
          </p:cNvPr>
          <p:cNvSpPr/>
          <p:nvPr/>
        </p:nvSpPr>
        <p:spPr>
          <a:xfrm>
            <a:off x="7107776" y="6483450"/>
            <a:ext cx="5084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Toresbe</a:t>
            </a:r>
            <a:r>
              <a:rPr lang="en-US" sz="800" i="1" dirty="0"/>
              <a:t> - From </a:t>
            </a:r>
            <a:r>
              <a:rPr lang="en-US" sz="800" i="1" dirty="0" err="1"/>
              <a:t>english</a:t>
            </a:r>
            <a:r>
              <a:rPr lang="en-US" sz="800" i="1" dirty="0"/>
              <a:t> Wikipedia. Original description was: The Oslo PDP-7, before restoration started. I took the picture., CC SA 1.0, https://commons.wikimedia.org/w/index.php?curid=1963657</a:t>
            </a:r>
          </a:p>
        </p:txBody>
      </p:sp>
    </p:spTree>
    <p:extLst>
      <p:ext uri="{BB962C8B-B14F-4D97-AF65-F5344CB8AC3E}">
        <p14:creationId xmlns:p14="http://schemas.microsoft.com/office/powerpoint/2010/main" val="35518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6455A-F89C-48E3-8C1A-50D39E37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The UNIX Philosophy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1FAD-BF58-4AA8-95A3-38E261BB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Small is Beautiful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Make each program do one thing well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Build a prototype as soon as possible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Choose portability over efficiency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Store numerical data in flat ASCII files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Use software leverage to your advantage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Use shell scripts to increase leverage and portability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Avoid captive user interfaces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Make every program a filter</a:t>
            </a:r>
          </a:p>
        </p:txBody>
      </p:sp>
      <p:pic>
        <p:nvPicPr>
          <p:cNvPr id="1028" name="Picture 4" descr="https://upload.wikimedia.org/wikipedia/commons/1/1b/Ken_Thompson_and_Dennis_Ritchie--1973.jpg">
            <a:extLst>
              <a:ext uri="{FF2B5EF4-FFF2-40B4-BE49-F238E27FC236}">
                <a16:creationId xmlns:a16="http://schemas.microsoft.com/office/drawing/2014/main" id="{83237E1E-FC5A-41E0-B45E-03D6D17BA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757534"/>
            <a:ext cx="5143500" cy="33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4CDEE-1321-4AC3-B2EC-613A599B4E96}"/>
              </a:ext>
            </a:extLst>
          </p:cNvPr>
          <p:cNvSpPr/>
          <p:nvPr/>
        </p:nvSpPr>
        <p:spPr>
          <a:xfrm>
            <a:off x="7727575" y="6480035"/>
            <a:ext cx="370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Ben Lowe - https://www.flickr.com/photos/blowe/7984191331/, CC BY 2.0, https://commons.wikimedia.org/w/index.php?curid=31595770</a:t>
            </a:r>
          </a:p>
        </p:txBody>
      </p:sp>
    </p:spTree>
    <p:extLst>
      <p:ext uri="{BB962C8B-B14F-4D97-AF65-F5344CB8AC3E}">
        <p14:creationId xmlns:p14="http://schemas.microsoft.com/office/powerpoint/2010/main" val="217216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2CBE-0D53-4B2A-985D-F9F14D96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1. Small is Beautiful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FDFA-6AF4-47AC-9B51-21ED06AFA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Small programs are easy to understand</a:t>
            </a:r>
          </a:p>
          <a:p>
            <a:pPr>
              <a:lnSpc>
                <a:spcPct val="90000"/>
              </a:lnSpc>
            </a:pPr>
            <a:r>
              <a:rPr lang="en-US" dirty="0"/>
              <a:t>Small programs are easy to maintain</a:t>
            </a:r>
          </a:p>
          <a:p>
            <a:pPr>
              <a:lnSpc>
                <a:spcPct val="90000"/>
              </a:lnSpc>
            </a:pPr>
            <a:r>
              <a:rPr lang="en-US" dirty="0"/>
              <a:t>Small programs consume fewer system resources</a:t>
            </a:r>
          </a:p>
          <a:p>
            <a:pPr>
              <a:lnSpc>
                <a:spcPct val="90000"/>
              </a:lnSpc>
            </a:pPr>
            <a:r>
              <a:rPr lang="en-US" dirty="0"/>
              <a:t>Small programs are easier to combine with other tools</a:t>
            </a:r>
          </a:p>
          <a:p>
            <a:pPr>
              <a:lnSpc>
                <a:spcPct val="90000"/>
              </a:lnSpc>
            </a:pPr>
            <a:r>
              <a:rPr lang="en-US" dirty="0"/>
              <a:t>Examples: OOP classes, microservices, server tiers, containers…</a:t>
            </a:r>
          </a:p>
          <a:p>
            <a:pPr>
              <a:lnSpc>
                <a:spcPct val="90000"/>
              </a:lnSpc>
            </a:pPr>
            <a:r>
              <a:rPr lang="en-US" dirty="0"/>
              <a:t>Avoid monoliths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122" name="Picture 2" descr="https://upload.wikimedia.org/wikipedia/commons/2/21/Hello_World_Brian_Kernighan_1978.jpg">
            <a:extLst>
              <a:ext uri="{FF2B5EF4-FFF2-40B4-BE49-F238E27FC236}">
                <a16:creationId xmlns:a16="http://schemas.microsoft.com/office/drawing/2014/main" id="{6720705D-8347-403A-823F-5030BE597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" r="6820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7B701-3CBF-4EED-9309-3490BB38C2B2}"/>
              </a:ext>
            </a:extLst>
          </p:cNvPr>
          <p:cNvSpPr/>
          <p:nvPr/>
        </p:nvSpPr>
        <p:spPr>
          <a:xfrm>
            <a:off x="7019364" y="6446548"/>
            <a:ext cx="51367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Brian Kernighan - https://learn.co/tracks/introduction-to-ruby/ruby-basics/introduction/hello-world, Public Domain, https://commons.wikimedia.org/w/index.php?curid=56193395</a:t>
            </a:r>
          </a:p>
        </p:txBody>
      </p:sp>
    </p:spTree>
    <p:extLst>
      <p:ext uri="{BB962C8B-B14F-4D97-AF65-F5344CB8AC3E}">
        <p14:creationId xmlns:p14="http://schemas.microsoft.com/office/powerpoint/2010/main" val="3865839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8BC3-DE8B-49B6-90A8-EA758216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2. Make each program do one thing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F87A-A949-40FE-92EC-AB2F03D3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The best program does one task in its life and does it well</a:t>
            </a:r>
          </a:p>
          <a:p>
            <a:pPr>
              <a:lnSpc>
                <a:spcPct val="90000"/>
              </a:lnSpc>
            </a:pPr>
            <a:r>
              <a:rPr lang="en-US" sz="1700"/>
              <a:t>This is again true of OOP libraries, packages, classes, methods, build jobs, containers and deployment scripts</a:t>
            </a:r>
          </a:p>
          <a:p>
            <a:pPr>
              <a:lnSpc>
                <a:spcPct val="90000"/>
              </a:lnSpc>
            </a:pPr>
            <a:r>
              <a:rPr lang="en-US" sz="1700"/>
              <a:t>Do avoid creeping featurism</a:t>
            </a:r>
          </a:p>
          <a:p>
            <a:pPr>
              <a:lnSpc>
                <a:spcPct val="90000"/>
              </a:lnSpc>
            </a:pPr>
            <a:r>
              <a:rPr lang="en-US" sz="1700"/>
              <a:t>Do aspire to High Cohesion and Loose Decoupling</a:t>
            </a:r>
          </a:p>
          <a:p>
            <a:pPr>
              <a:lnSpc>
                <a:spcPct val="90000"/>
              </a:lnSpc>
            </a:pPr>
            <a:r>
              <a:rPr lang="en-US" sz="1700"/>
              <a:t>Don’t be like “ls” and make assumptions about screen width and formatting</a:t>
            </a:r>
          </a:p>
          <a:p>
            <a:pPr>
              <a:lnSpc>
                <a:spcPct val="90000"/>
              </a:lnSpc>
            </a:pPr>
            <a:r>
              <a:rPr lang="en-US" sz="1700"/>
              <a:t>Avoid monoliths (again)!</a:t>
            </a:r>
          </a:p>
        </p:txBody>
      </p:sp>
      <p:pic>
        <p:nvPicPr>
          <p:cNvPr id="4" name="Picture 4" descr="See caption">
            <a:extLst>
              <a:ext uri="{FF2B5EF4-FFF2-40B4-BE49-F238E27FC236}">
                <a16:creationId xmlns:a16="http://schemas.microsoft.com/office/drawing/2014/main" id="{E7D7E51C-544F-457F-9019-5E3D9522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5" r="22544" b="-2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18BB2-8E45-403E-854D-6AC7DC60E8A3}"/>
              </a:ext>
            </a:extLst>
          </p:cNvPr>
          <p:cNvSpPr/>
          <p:nvPr/>
        </p:nvSpPr>
        <p:spPr>
          <a:xfrm>
            <a:off x="6734307" y="6548735"/>
            <a:ext cx="53949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Torsten</a:t>
            </a:r>
            <a:r>
              <a:rPr lang="en-US" sz="800" i="1" dirty="0"/>
              <a:t> </a:t>
            </a:r>
            <a:r>
              <a:rPr lang="en-US" sz="800" i="1" dirty="0" err="1"/>
              <a:t>Bätge</a:t>
            </a:r>
            <a:r>
              <a:rPr lang="en-US" sz="800" i="1" dirty="0"/>
              <a:t> - Own work, CC BY-SA 3.0, https://commons.wikimedia.org/w/index.php?curid=1929467</a:t>
            </a:r>
          </a:p>
        </p:txBody>
      </p:sp>
    </p:spTree>
    <p:extLst>
      <p:ext uri="{BB962C8B-B14F-4D97-AF65-F5344CB8AC3E}">
        <p14:creationId xmlns:p14="http://schemas.microsoft.com/office/powerpoint/2010/main" val="3371835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ttps://upload.wikimedia.org/wikipedia/commons/9/96/Protoboard_circuito_multivibradores.jpg">
            <a:extLst>
              <a:ext uri="{FF2B5EF4-FFF2-40B4-BE49-F238E27FC236}">
                <a16:creationId xmlns:a16="http://schemas.microsoft.com/office/drawing/2014/main" id="{C98E7300-F73F-4E1F-9EBE-762007571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8" b="1320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A9D06-065A-4636-9FC2-2CE8E581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3. Build a prototype as soon as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496A-C51B-4438-90F6-72E851E9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admit it, we’re human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Everyone is on a learning curve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Even the masters know that change is inevitable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There’s a reason why it’s called “</a:t>
            </a:r>
            <a:r>
              <a:rPr lang="en-US" u="sng">
                <a:solidFill>
                  <a:srgbClr val="FFFFFF"/>
                </a:solidFill>
              </a:rPr>
              <a:t>soft</a:t>
            </a:r>
            <a:r>
              <a:rPr lang="en-US">
                <a:solidFill>
                  <a:srgbClr val="FFFFFF"/>
                </a:solidFill>
              </a:rPr>
              <a:t>ware”</a:t>
            </a:r>
          </a:p>
          <a:p>
            <a:r>
              <a:rPr lang="en-US">
                <a:solidFill>
                  <a:srgbClr val="FFFFFF"/>
                </a:solidFill>
              </a:rPr>
              <a:t>Think about prototyping as a learning process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Early prototyping reduces risk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It typically takes </a:t>
            </a:r>
            <a:r>
              <a:rPr lang="en-US" u="sng">
                <a:solidFill>
                  <a:srgbClr val="FFFFFF"/>
                </a:solidFill>
              </a:rPr>
              <a:t>three</a:t>
            </a:r>
            <a:r>
              <a:rPr lang="en-US">
                <a:solidFill>
                  <a:srgbClr val="FFFFFF"/>
                </a:solidFill>
              </a:rPr>
              <a:t> iterations to get something right</a:t>
            </a:r>
          </a:p>
          <a:p>
            <a:pPr lvl="1"/>
            <a:r>
              <a:rPr lang="en-US">
                <a:solidFill>
                  <a:srgbClr val="FFFFFF"/>
                </a:solidFill>
                <a:sym typeface="Wingdings" panose="05000000000000000000" pitchFamily="2" charset="2"/>
              </a:rPr>
              <a:t>Budget for refactoring, then l</a:t>
            </a:r>
            <a:r>
              <a:rPr lang="en-US">
                <a:solidFill>
                  <a:srgbClr val="FFFFFF"/>
                </a:solidFill>
              </a:rPr>
              <a:t>et’s get the first two iterations out of the way early </a:t>
            </a:r>
            <a:r>
              <a:rPr lang="en-US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D558D-1038-489C-830A-89B9D44873D0}"/>
              </a:ext>
            </a:extLst>
          </p:cNvPr>
          <p:cNvSpPr txBox="1"/>
          <p:nvPr/>
        </p:nvSpPr>
        <p:spPr>
          <a:xfrm>
            <a:off x="4653077" y="6642546"/>
            <a:ext cx="76017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Background image by </a:t>
            </a:r>
            <a:r>
              <a:rPr lang="en-US" sz="800" i="1" dirty="0" err="1"/>
              <a:t>By</a:t>
            </a:r>
            <a:r>
              <a:rPr lang="en-US" sz="800" i="1" dirty="0"/>
              <a:t> Josemontero9 - Juan José Montero Rodríguez - Own work, CC BY-SA 4.0, https://commons.wikimedia.org/w/index.php?curid=5630443</a:t>
            </a:r>
          </a:p>
        </p:txBody>
      </p:sp>
    </p:spTree>
    <p:extLst>
      <p:ext uri="{BB962C8B-B14F-4D97-AF65-F5344CB8AC3E}">
        <p14:creationId xmlns:p14="http://schemas.microsoft.com/office/powerpoint/2010/main" val="4093319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C4FC1E27B604AB083C5A2EF450DFC" ma:contentTypeVersion="0" ma:contentTypeDescription="Create a new document." ma:contentTypeScope="" ma:versionID="33e62442aba9e8183c430b9529e056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ED9177-9849-439D-B4A9-EBD14F4EE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16D02C-A6EB-45B3-A6B2-3D1DF222F30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18C08F-A677-43C3-BF8E-C9EC5ECE98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2184</Words>
  <Application>Microsoft Office PowerPoint</Application>
  <PresentationFormat>Widescreen</PresentationFormat>
  <Paragraphs>156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The UNIX Philosophy</vt:lpstr>
      <vt:lpstr>Agenda</vt:lpstr>
      <vt:lpstr>The Book and Approach</vt:lpstr>
      <vt:lpstr>Who am I and what is this about?</vt:lpstr>
      <vt:lpstr>First, a Few Credits</vt:lpstr>
      <vt:lpstr>The UNIX Philosophy in a Nutshell</vt:lpstr>
      <vt:lpstr>1. Small is Beautiful</vt:lpstr>
      <vt:lpstr>2. Make each program do one thing well</vt:lpstr>
      <vt:lpstr>3. Build a prototype as soon as possible</vt:lpstr>
      <vt:lpstr>4. Choose portability over efficiency</vt:lpstr>
      <vt:lpstr>5. Store numerical data in flat ASCII files</vt:lpstr>
      <vt:lpstr>PowerPoint Presentation</vt:lpstr>
      <vt:lpstr>7. Use shell scripts to increase leverage and portability</vt:lpstr>
      <vt:lpstr>8. Avoid captive user interfaces</vt:lpstr>
      <vt:lpstr>9. Make every program a filter</vt:lpstr>
      <vt:lpstr>Wrap-Up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UNIX Philosophy</dc:title>
  <dc:creator>Scott McCrory</dc:creator>
  <cp:lastModifiedBy>Cassandra Ponder</cp:lastModifiedBy>
  <cp:revision>6</cp:revision>
  <dcterms:created xsi:type="dcterms:W3CDTF">2019-09-11T13:56:31Z</dcterms:created>
  <dcterms:modified xsi:type="dcterms:W3CDTF">2019-10-02T15:05:58Z</dcterms:modified>
</cp:coreProperties>
</file>