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73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73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7" y="4050831"/>
            <a:ext cx="4174350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1/13/2021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400635"/>
            <a:ext cx="4670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The Huntington National Bank is Member FDIC.    ®, Huntington® and     Huntington. Welcome.® are federally registered service marks of Huntington Bancshares Incorporated.  © 2019 Huntington Bancshares Incorporated.</a:t>
            </a:r>
          </a:p>
        </p:txBody>
      </p:sp>
      <p:pic>
        <p:nvPicPr>
          <p:cNvPr id="1026" name="Picture 2" descr="Honeycomb_black">
            <a:extLst>
              <a:ext uri="{FF2B5EF4-FFF2-40B4-BE49-F238E27FC236}">
                <a16:creationId xmlns:a16="http://schemas.microsoft.com/office/drawing/2014/main" id="{FBC20317-00EE-43B4-AA0E-67349CAB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1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oneycomb_black">
            <a:extLst>
              <a:ext uri="{FF2B5EF4-FFF2-40B4-BE49-F238E27FC236}">
                <a16:creationId xmlns:a16="http://schemas.microsoft.com/office/drawing/2014/main" id="{FF7410C4-92BB-4F3A-AF87-0E00A6F2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0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143434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4. Choose portability over efficiency</a:t>
            </a:r>
          </a:p>
        </p:txBody>
      </p:sp>
      <p:pic>
        <p:nvPicPr>
          <p:cNvPr id="5" name="Graphic 4" descr="Suitcase">
            <a:extLst>
              <a:ext uri="{FF2B5EF4-FFF2-40B4-BE49-F238E27FC236}">
                <a16:creationId xmlns:a16="http://schemas.microsoft.com/office/drawing/2014/main" id="{86D6376C-6F4D-483F-BDE9-D16D3AD33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753" y="2124635"/>
            <a:ext cx="4757376" cy="433891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The most efficient way is rarely portable; conversely increased portability </a:t>
            </a:r>
            <a:r>
              <a:rPr lang="en-US" sz="2000" u="sng" dirty="0">
                <a:solidFill>
                  <a:srgbClr val="FFFFFF"/>
                </a:solidFill>
              </a:rPr>
              <a:t>overcomes</a:t>
            </a:r>
            <a:r>
              <a:rPr lang="en-US" sz="2000" dirty="0">
                <a:solidFill>
                  <a:srgbClr val="FFFFFF"/>
                </a:solidFill>
              </a:rPr>
              <a:t> the lack of speed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FFFFFF"/>
                </a:solidFill>
              </a:rPr>
              <a:t>This is also true of competing IaaS, PaaS and SaaS offerings.  Carefully rationalize couplings going in!</a:t>
            </a:r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 dirty="0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 i="1" dirty="0"/>
              <a:t>Common interchange formats </a:t>
            </a:r>
            <a:r>
              <a:rPr lang="en-US" dirty="0"/>
              <a:t>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 dirty="0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 dirty="0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RESTful web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Identity and Access Management standards (e.g. SAML &amp; OAuth)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DevOps, CI and CD, testing, documentation…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78172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 command parsers are often big and ugly (especially if they’re HTML)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Lesson: Decouple your UIs and put the screen scraper down until last resort!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EDW and Analytics tiers, ETL, AOP, layered architectures, …?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very far – embrace them relentlessly!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2" y="2042985"/>
            <a:ext cx="4795049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37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”So much of today is like yesterday”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and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Early Unix developers evolved the concepts of modularity and reusability into software engineering, spawning a big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 and connect through “pipes”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Philosophy,” </a:t>
            </a:r>
            <a:r>
              <a:rPr lang="en-US" sz="2000" dirty="0"/>
              <a:t>emphasizing simple, short, clear, modular, and extensible code that’s easily maintained and repurposed by developers other than its creators </a:t>
            </a:r>
          </a:p>
          <a:p>
            <a:r>
              <a:rPr lang="en-US" sz="2000" dirty="0"/>
              <a:t>Cohesion and Decoupling; Composability as opposed to monolithic design</a:t>
            </a:r>
          </a:p>
          <a:p>
            <a:r>
              <a:rPr lang="en-US" sz="2000" b="1" i="1" dirty="0">
                <a:solidFill>
                  <a:srgbClr val="00B050"/>
                </a:solidFill>
              </a:rPr>
              <a:t>It still applies today – let’s discuss…!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Additional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– he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Thompson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4203045" cy="42312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73229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Libraries, microservices, containers, data marts, server tiers and groupings, purpose-built VLAN segments, 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685458"/>
            <a:ext cx="4454390" cy="4195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This is again true of OOP libraries, packages, classes, methods, build jobs, containers, ETL jobs, data schemas, deployment scripts and segmented infrastructure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Don’t be like “ls” and make assumptions about screen width and formatting (upward coupling)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05184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There’s a reason why it’s called “</a:t>
            </a:r>
            <a:r>
              <a:rPr lang="en-US" sz="1800" u="sng" dirty="0">
                <a:solidFill>
                  <a:srgbClr val="FFFFFF"/>
                </a:solidFill>
              </a:rPr>
              <a:t>soft</a:t>
            </a:r>
            <a:r>
              <a:rPr lang="en-US" sz="1800" dirty="0">
                <a:solidFill>
                  <a:srgbClr val="FFFFFF"/>
                </a:solidFill>
              </a:rPr>
              <a:t>ware”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It typically takes </a:t>
            </a:r>
            <a:r>
              <a:rPr lang="en-US" sz="1800" u="sng" dirty="0">
                <a:solidFill>
                  <a:srgbClr val="FFFFFF"/>
                </a:solidFill>
              </a:rPr>
              <a:t>three</a:t>
            </a:r>
            <a:r>
              <a:rPr lang="en-US" sz="1800" dirty="0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 sz="1800" dirty="0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16D02C-A6EB-45B3-A6B2-3D1DF222F30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2220</Words>
  <Application>Microsoft Office PowerPoint</Application>
  <PresentationFormat>Widescreen</PresentationFormat>
  <Paragraphs>157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Who am I and what is this about?</vt:lpstr>
      <vt:lpstr>The Book and Approach</vt:lpstr>
      <vt:lpstr>First, a Few Additional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2</cp:revision>
  <dcterms:created xsi:type="dcterms:W3CDTF">2020-12-07T15:24:19Z</dcterms:created>
  <dcterms:modified xsi:type="dcterms:W3CDTF">2020-12-07T15:37:39Z</dcterms:modified>
</cp:coreProperties>
</file>