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79" r:id="rId7"/>
    <p:sldId id="258" r:id="rId8"/>
    <p:sldId id="286" r:id="rId9"/>
    <p:sldId id="287" r:id="rId10"/>
    <p:sldId id="292" r:id="rId11"/>
    <p:sldId id="288" r:id="rId12"/>
    <p:sldId id="289" r:id="rId13"/>
    <p:sldId id="290" r:id="rId14"/>
    <p:sldId id="291" r:id="rId15"/>
    <p:sldId id="29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655" autoAdjust="0"/>
  </p:normalViewPr>
  <p:slideViewPr>
    <p:cSldViewPr snapToGrid="0">
      <p:cViewPr varScale="1">
        <p:scale>
          <a:sx n="100" d="100"/>
          <a:sy n="100" d="100"/>
        </p:scale>
        <p:origin x="990" y="90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2/24/2025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2/24/2025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5590E-1A71-5308-9116-AE4AC4D91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1C9BE3-45F8-A10F-E968-01BED8B934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71A9DE-A4A2-CD87-5CE9-21EB61B3A0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C7AB8-8481-6B02-F0A4-B738793991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056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FCC90C-AEC7-D191-1D06-2756895CD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D933B8-638F-D5E5-4257-4A7C965C09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06D423-64C7-D20E-59CF-42765839BC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E24A9-5F68-DA57-F6C0-2150078B2E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237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074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316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en-US" dirty="0"/>
              <a:t>Kotlin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10D288-0F59-BF08-1421-76DC245543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Lets Try!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6C50E1C-093C-3B7E-4088-5EC3A3B70B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199" y="3238103"/>
            <a:ext cx="7590817" cy="2850181"/>
          </a:xfrm>
        </p:spPr>
        <p:txBody>
          <a:bodyPr>
            <a:normAutofit/>
          </a:bodyPr>
          <a:lstStyle/>
          <a:p>
            <a:r>
              <a:rPr lang="en-ZA" sz="4400" dirty="0"/>
              <a:t>https://play.kotlinlang.org/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FFC2E-52D1-CB62-A3E1-E0E277150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698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C3AFF-ABA1-EB48-E594-F2981E3A5D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What I want you to do…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CCDF3A-6EC3-0358-6B73-665F1E5D5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199" y="3238103"/>
            <a:ext cx="6600825" cy="3343672"/>
          </a:xfrm>
        </p:spPr>
        <p:txBody>
          <a:bodyPr/>
          <a:lstStyle/>
          <a:p>
            <a:r>
              <a:rPr lang="en-ZA" dirty="0"/>
              <a:t>Write code that stores the length and width of a rectangle (you can choose the sizes) in variables.</a:t>
            </a:r>
          </a:p>
          <a:p>
            <a:r>
              <a:rPr lang="en-ZA" dirty="0"/>
              <a:t>Using these variables, calculate:</a:t>
            </a:r>
          </a:p>
          <a:p>
            <a:pPr marL="342900" indent="-342900">
              <a:buFont typeface="+mj-lt"/>
              <a:buAutoNum type="arabicPeriod"/>
            </a:pPr>
            <a:r>
              <a:rPr lang="en-ZA" dirty="0"/>
              <a:t>The perimeter (2 * length + 2 * width)</a:t>
            </a:r>
          </a:p>
          <a:p>
            <a:pPr marL="342900" indent="-342900">
              <a:buFont typeface="+mj-lt"/>
              <a:buAutoNum type="arabicPeriod"/>
            </a:pPr>
            <a:r>
              <a:rPr lang="en-ZA" dirty="0"/>
              <a:t>The area (length * width)</a:t>
            </a:r>
          </a:p>
          <a:p>
            <a:r>
              <a:rPr lang="en-ZA" dirty="0"/>
              <a:t>Print out the answers to these calculations.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52C24-0B5A-AD3F-1C69-C4F3D7825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292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4E327-C453-6440-6393-4456C70F92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Second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59E6C-89FB-7335-907B-90A454CCC8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6438900" cy="2850181"/>
          </a:xfrm>
        </p:spPr>
        <p:txBody>
          <a:bodyPr>
            <a:normAutofit lnSpcReduction="10000"/>
          </a:bodyPr>
          <a:lstStyle/>
          <a:p>
            <a:r>
              <a:rPr lang="en-ZA" dirty="0"/>
              <a:t>Write a small program for your local gym to help calculate the BMI of users.</a:t>
            </a:r>
          </a:p>
          <a:p>
            <a:r>
              <a:rPr lang="en-ZA" dirty="0"/>
              <a:t>You need the weight in kilograms (kg), and height in metres.</a:t>
            </a:r>
          </a:p>
          <a:p>
            <a:r>
              <a:rPr lang="en-ZA" dirty="0"/>
              <a:t>The calculation for BMI is weight/height^2</a:t>
            </a:r>
          </a:p>
          <a:p>
            <a:r>
              <a:rPr lang="en-ZA" dirty="0"/>
              <a:t>		(weight divided by height squared)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7BAF3-741F-2B6B-A99F-D28E6BB2E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263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/>
          <a:p>
            <a:r>
              <a:rPr lang="en-US" dirty="0"/>
              <a:t>Kotlin – the Language</a:t>
            </a:r>
          </a:p>
          <a:p>
            <a:r>
              <a:rPr lang="en-US" dirty="0"/>
              <a:t>Variables</a:t>
            </a:r>
          </a:p>
          <a:p>
            <a:r>
              <a:rPr lang="en-US" dirty="0"/>
              <a:t>Data Types</a:t>
            </a:r>
          </a:p>
          <a:p>
            <a:r>
              <a:rPr lang="en-US" dirty="0"/>
              <a:t>Operators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FA5E-469B-2BFC-9D4E-BD1EC6E48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Kotlin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A4D60-531B-EDFB-B6AD-949E167503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The language we speak to the computer!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What we are going to be using for this module.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Java, but easier to read.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A76DC4-E530-7122-E185-56B076468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4263" y="5116530"/>
            <a:ext cx="1505164" cy="150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r>
              <a:rPr lang="en-US" dirty="0" err="1"/>
              <a:t>val</a:t>
            </a:r>
            <a:r>
              <a:rPr lang="en-US" dirty="0"/>
              <a:t> – Can store any kind of data, however, it can only be set once!</a:t>
            </a:r>
          </a:p>
          <a:p>
            <a:r>
              <a:rPr lang="en-US" dirty="0"/>
              <a:t>If you try and change the value, you’ll get an error.</a:t>
            </a:r>
          </a:p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505971C2-EA6B-CD2C-FA30-6DE23BF09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318" y="3795636"/>
            <a:ext cx="3581900" cy="10955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EEB42C-0C55-8FFF-D574-04A3323AD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2318" y="5485511"/>
            <a:ext cx="3600953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8434A5-3437-C20A-BBC9-1B4AD92BA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CDECD-AB98-3007-B43C-300C27CC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Variables, CONT.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4C21A-D450-C7B2-D4CA-837B52FF1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7" y="2763078"/>
            <a:ext cx="7802157" cy="3407051"/>
          </a:xfrm>
        </p:spPr>
        <p:txBody>
          <a:bodyPr>
            <a:normAutofit/>
          </a:bodyPr>
          <a:lstStyle/>
          <a:p>
            <a:r>
              <a:rPr lang="en-US" dirty="0"/>
              <a:t> var – Can also store any type of data, but this time, can be changed!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A311584A-ED3A-64F2-0D04-F64616F94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4A51A2DF-92CD-16D7-82F2-7CC742FB3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318" y="4224659"/>
            <a:ext cx="4801270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749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4CCAE0-4EDA-5E06-EFEF-B8040538E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3962B-B74E-D042-8650-9C2006A99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Variables, CONT.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5EB07-33E9-2EC2-8A05-C66B6503B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7" y="2763078"/>
            <a:ext cx="7802157" cy="3407051"/>
          </a:xfrm>
        </p:spPr>
        <p:txBody>
          <a:bodyPr>
            <a:normAutofit/>
          </a:bodyPr>
          <a:lstStyle/>
          <a:p>
            <a:r>
              <a:rPr lang="en-US" dirty="0"/>
              <a:t>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Variables can also be set to a certain type, meaning they can only store a specific kind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9E6388F-AF99-13B1-9924-31E9C8C5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163C91F-7072-6228-1F60-25FCF68EC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907317"/>
              </p:ext>
            </p:extLst>
          </p:nvPr>
        </p:nvGraphicFramePr>
        <p:xfrm>
          <a:off x="171613" y="4131309"/>
          <a:ext cx="685591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59845">
                  <a:extLst>
                    <a:ext uri="{9D8B030D-6E8A-4147-A177-3AD203B41FA5}">
                      <a16:colId xmlns:a16="http://schemas.microsoft.com/office/drawing/2014/main" val="3386391433"/>
                    </a:ext>
                  </a:extLst>
                </a:gridCol>
                <a:gridCol w="3761783">
                  <a:extLst>
                    <a:ext uri="{9D8B030D-6E8A-4147-A177-3AD203B41FA5}">
                      <a16:colId xmlns:a16="http://schemas.microsoft.com/office/drawing/2014/main" val="2683393347"/>
                    </a:ext>
                  </a:extLst>
                </a:gridCol>
                <a:gridCol w="2034282">
                  <a:extLst>
                    <a:ext uri="{9D8B030D-6E8A-4147-A177-3AD203B41FA5}">
                      <a16:colId xmlns:a16="http://schemas.microsoft.com/office/drawing/2014/main" val="1971370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Explanation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005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Text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“Hello!”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041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Numbers, with NO decimals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829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Numbers, WITH decimals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12.50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894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True or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22645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ZA" dirty="0"/>
                        <a:t>Any many more we will learn about as the semester continues!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462402"/>
                  </a:ext>
                </a:extLst>
              </a:tr>
            </a:tbl>
          </a:graphicData>
        </a:graphic>
      </p:graphicFrame>
      <p:pic>
        <p:nvPicPr>
          <p:cNvPr id="7" name="Picture 6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BE2791E5-8501-2FE2-2796-8A3762DEA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881" y="4466603"/>
            <a:ext cx="4706007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917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4685-5111-7B10-3990-FD2A8F87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59C79-6D3F-4E7F-096F-7AEA4BFC3D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b="0" dirty="0"/>
              <a:t>When outputting, we will use </a:t>
            </a:r>
            <a:r>
              <a:rPr lang="en-ZA" b="0" dirty="0" err="1"/>
              <a:t>println</a:t>
            </a:r>
            <a:r>
              <a:rPr lang="en-ZA" b="0" dirty="0"/>
              <a:t>() (And later, Log)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b="0" dirty="0"/>
              <a:t>Between the brackets, we need to give it what we want to show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ZA" b="0" dirty="0"/>
            </a:br>
            <a:br>
              <a:rPr lang="en-ZA" b="0" dirty="0"/>
            </a:br>
            <a:br>
              <a:rPr lang="en-ZA" b="0" dirty="0"/>
            </a:br>
            <a:endParaRPr lang="en-ZA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b="0" dirty="0"/>
              <a:t>We can also output information from variables</a:t>
            </a:r>
          </a:p>
          <a:p>
            <a:endParaRPr lang="en-ZA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DD9C4-9B63-193D-2706-40B338D2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00B150EE-FA60-D28F-76E0-3F3F21C8D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43" y="5354445"/>
            <a:ext cx="3962953" cy="1381318"/>
          </a:xfrm>
          <a:prstGeom prst="rect">
            <a:avLst/>
          </a:prstGeom>
        </p:spPr>
      </p:pic>
      <p:pic>
        <p:nvPicPr>
          <p:cNvPr id="8" name="Picture 7" descr="A computer screen with white text&#10;&#10;AI-generated content may be incorrect.">
            <a:extLst>
              <a:ext uri="{FF2B5EF4-FFF2-40B4-BE49-F238E27FC236}">
                <a16:creationId xmlns:a16="http://schemas.microsoft.com/office/drawing/2014/main" id="{F691DD39-7D2A-62F6-0084-674A530A6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318" y="3552070"/>
            <a:ext cx="2876951" cy="952633"/>
          </a:xfrm>
          <a:prstGeom prst="rect">
            <a:avLst/>
          </a:prstGeom>
        </p:spPr>
      </p:pic>
      <p:pic>
        <p:nvPicPr>
          <p:cNvPr id="10" name="Picture 9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06F0AC74-BB2F-86E4-B655-EB7FB24DDF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3778" y="5354445"/>
            <a:ext cx="7678222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24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A6444E-0EA9-FCF3-D326-A6A5F565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Spot the Issues!</a:t>
            </a:r>
          </a:p>
        </p:txBody>
      </p:sp>
      <p:pic>
        <p:nvPicPr>
          <p:cNvPr id="11" name="Content Placeholder 10" descr="A computer screen shot of a number&#10;&#10;AI-generated content may be incorrect.">
            <a:extLst>
              <a:ext uri="{FF2B5EF4-FFF2-40B4-BE49-F238E27FC236}">
                <a16:creationId xmlns:a16="http://schemas.microsoft.com/office/drawing/2014/main" id="{B6DF0F8E-8F3F-9939-2552-1C5703F71E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23759" y="3201462"/>
            <a:ext cx="6144482" cy="253400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61643-110A-9E6A-E673-5CF56F224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C6FBA8-A780-2A70-49F1-9DA7B8481760}"/>
              </a:ext>
            </a:extLst>
          </p:cNvPr>
          <p:cNvCxnSpPr>
            <a:cxnSpLocks/>
          </p:cNvCxnSpPr>
          <p:nvPr/>
        </p:nvCxnSpPr>
        <p:spPr>
          <a:xfrm flipH="1">
            <a:off x="6205591" y="2260315"/>
            <a:ext cx="1664413" cy="1168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0083948B-C94E-BA04-B25D-570508C162FD}"/>
              </a:ext>
            </a:extLst>
          </p:cNvPr>
          <p:cNvSpPr/>
          <p:nvPr/>
        </p:nvSpPr>
        <p:spPr>
          <a:xfrm>
            <a:off x="5558319" y="3554858"/>
            <a:ext cx="832207" cy="26712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C9BE25-3C73-6F55-81BF-58FCF6881F77}"/>
              </a:ext>
            </a:extLst>
          </p:cNvPr>
          <p:cNvSpPr txBox="1"/>
          <p:nvPr/>
        </p:nvSpPr>
        <p:spPr>
          <a:xfrm>
            <a:off x="7870003" y="1671721"/>
            <a:ext cx="2363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This must be Int to store a number!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09080D5-A416-8C18-5F94-85EBBA1550EF}"/>
              </a:ext>
            </a:extLst>
          </p:cNvPr>
          <p:cNvSpPr/>
          <p:nvPr/>
        </p:nvSpPr>
        <p:spPr>
          <a:xfrm>
            <a:off x="3606229" y="3986373"/>
            <a:ext cx="2198670" cy="36987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FD3D61-4EB8-7033-2E18-F8E7C474F57B}"/>
              </a:ext>
            </a:extLst>
          </p:cNvPr>
          <p:cNvCxnSpPr/>
          <p:nvPr/>
        </p:nvCxnSpPr>
        <p:spPr>
          <a:xfrm>
            <a:off x="2250040" y="3986373"/>
            <a:ext cx="1232899" cy="205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5E83C6C-2951-8761-4800-0F3E207B086B}"/>
              </a:ext>
            </a:extLst>
          </p:cNvPr>
          <p:cNvSpPr txBox="1"/>
          <p:nvPr/>
        </p:nvSpPr>
        <p:spPr>
          <a:xfrm>
            <a:off x="0" y="3626777"/>
            <a:ext cx="249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Variables of type “</a:t>
            </a:r>
            <a:r>
              <a:rPr lang="en-ZA" dirty="0" err="1"/>
              <a:t>val</a:t>
            </a:r>
            <a:r>
              <a:rPr lang="en-ZA" dirty="0"/>
              <a:t>” cannot be changed!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8BCC12C-398F-7EB9-0BB2-919A5579C676}"/>
              </a:ext>
            </a:extLst>
          </p:cNvPr>
          <p:cNvSpPr/>
          <p:nvPr/>
        </p:nvSpPr>
        <p:spPr>
          <a:xfrm>
            <a:off x="3606229" y="4438435"/>
            <a:ext cx="595901" cy="36987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F98962-E11C-45D9-7D8D-16944865BB40}"/>
              </a:ext>
            </a:extLst>
          </p:cNvPr>
          <p:cNvCxnSpPr/>
          <p:nvPr/>
        </p:nvCxnSpPr>
        <p:spPr>
          <a:xfrm flipV="1">
            <a:off x="1931542" y="4808305"/>
            <a:ext cx="1551397" cy="842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1464CAF-A71D-9AAD-3749-8BC9D362CD3D}"/>
              </a:ext>
            </a:extLst>
          </p:cNvPr>
          <p:cNvSpPr txBox="1"/>
          <p:nvPr/>
        </p:nvSpPr>
        <p:spPr>
          <a:xfrm>
            <a:off x="133564" y="5897366"/>
            <a:ext cx="2280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The answer never needs to change, so it should be “</a:t>
            </a:r>
            <a:r>
              <a:rPr lang="en-ZA" dirty="0" err="1"/>
              <a:t>val</a:t>
            </a:r>
            <a:r>
              <a:rPr lang="en-ZA" dirty="0"/>
              <a:t>”!</a:t>
            </a:r>
          </a:p>
        </p:txBody>
      </p:sp>
      <p:pic>
        <p:nvPicPr>
          <p:cNvPr id="29" name="Picture 2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C1BA9E5-4E6A-F573-35CB-4368796C7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759" y="5786836"/>
            <a:ext cx="5066746" cy="105619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6E2D925-325B-8B9B-8B93-7425C91220B2}"/>
              </a:ext>
            </a:extLst>
          </p:cNvPr>
          <p:cNvSpPr txBox="1"/>
          <p:nvPr/>
        </p:nvSpPr>
        <p:spPr>
          <a:xfrm>
            <a:off x="8610599" y="6123398"/>
            <a:ext cx="2588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Unhappy computer!</a:t>
            </a:r>
          </a:p>
        </p:txBody>
      </p:sp>
    </p:spTree>
    <p:extLst>
      <p:ext uri="{BB962C8B-B14F-4D97-AF65-F5344CB8AC3E}">
        <p14:creationId xmlns:p14="http://schemas.microsoft.com/office/powerpoint/2010/main" val="391421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9" grpId="0" animBg="1"/>
      <p:bldP spid="22" grpId="0"/>
      <p:bldP spid="24" grpId="0" animBg="1"/>
      <p:bldP spid="27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CD9AA-1AAF-6481-1346-4A02A476F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How it should look…</a:t>
            </a:r>
          </a:p>
        </p:txBody>
      </p:sp>
      <p:pic>
        <p:nvPicPr>
          <p:cNvPr id="6" name="Content Placeholder 5" descr="A computer screen with numbers and symbols&#10;&#10;AI-generated content may be incorrect.">
            <a:extLst>
              <a:ext uri="{FF2B5EF4-FFF2-40B4-BE49-F238E27FC236}">
                <a16:creationId xmlns:a16="http://schemas.microsoft.com/office/drawing/2014/main" id="{FC954D37-0CCA-EDB3-C9FE-7D5247B697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70437" y="3305013"/>
            <a:ext cx="6192114" cy="232442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5607DF-DAD0-48F6-B70E-D03899016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 descr="A grey and black background with white text&#10;&#10;AI-generated content may be incorrect.">
            <a:extLst>
              <a:ext uri="{FF2B5EF4-FFF2-40B4-BE49-F238E27FC236}">
                <a16:creationId xmlns:a16="http://schemas.microsoft.com/office/drawing/2014/main" id="{8583ED97-3998-0BCF-EB6F-4BA9D3292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141" y="5771998"/>
            <a:ext cx="2467319" cy="10860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239874-A9F0-0ADB-2A24-748C8FFEECAA}"/>
              </a:ext>
            </a:extLst>
          </p:cNvPr>
          <p:cNvSpPr txBox="1"/>
          <p:nvPr/>
        </p:nvSpPr>
        <p:spPr>
          <a:xfrm>
            <a:off x="4834647" y="6099243"/>
            <a:ext cx="345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Much better!</a:t>
            </a:r>
          </a:p>
        </p:txBody>
      </p:sp>
    </p:spTree>
    <p:extLst>
      <p:ext uri="{BB962C8B-B14F-4D97-AF65-F5344CB8AC3E}">
        <p14:creationId xmlns:p14="http://schemas.microsoft.com/office/powerpoint/2010/main" val="393559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256</TotalTime>
  <Words>383</Words>
  <Application>Microsoft Office PowerPoint</Application>
  <PresentationFormat>Widescreen</PresentationFormat>
  <Paragraphs>78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Tenorite</vt:lpstr>
      <vt:lpstr>Custom</vt:lpstr>
      <vt:lpstr>Kotlin</vt:lpstr>
      <vt:lpstr>Topics</vt:lpstr>
      <vt:lpstr>Kotlin</vt:lpstr>
      <vt:lpstr>Variables</vt:lpstr>
      <vt:lpstr>Variables, CONT.</vt:lpstr>
      <vt:lpstr>Variables, CONT.</vt:lpstr>
      <vt:lpstr>Output</vt:lpstr>
      <vt:lpstr>Spot the Issues!</vt:lpstr>
      <vt:lpstr>How it should look…</vt:lpstr>
      <vt:lpstr>Lets Try!</vt:lpstr>
      <vt:lpstr>What I want you to do…</vt:lpstr>
      <vt:lpstr>Second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Glynn Arthur Rudman</dc:creator>
  <cp:lastModifiedBy>Glynn Arthur Rudman</cp:lastModifiedBy>
  <cp:revision>8</cp:revision>
  <dcterms:created xsi:type="dcterms:W3CDTF">2025-02-24T11:30:19Z</dcterms:created>
  <dcterms:modified xsi:type="dcterms:W3CDTF">2025-02-24T15:47:03Z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