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432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Kotlin CONT.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67E7-AF1F-6E4E-D35F-C6280BA3B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0"/>
            <a:ext cx="5410200" cy="641689"/>
          </a:xfrm>
        </p:spPr>
        <p:txBody>
          <a:bodyPr/>
          <a:lstStyle/>
          <a:p>
            <a:r>
              <a:rPr lang="en-ZA" dirty="0"/>
              <a:t>YOUR TURN AGAIN…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0F76-3FE0-EA6E-EBE3-BA9526C6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837803"/>
            <a:ext cx="7848600" cy="5518547"/>
          </a:xfrm>
        </p:spPr>
        <p:txBody>
          <a:bodyPr/>
          <a:lstStyle/>
          <a:p>
            <a:r>
              <a:rPr lang="en-ZA" dirty="0"/>
              <a:t>Write a small program for your local gym to help calculate the BMI of users.</a:t>
            </a:r>
          </a:p>
          <a:p>
            <a:r>
              <a:rPr lang="en-ZA" dirty="0"/>
              <a:t>You need the weight in kilograms (kg), and height in metres.</a:t>
            </a:r>
          </a:p>
          <a:p>
            <a:r>
              <a:rPr lang="en-ZA" dirty="0"/>
              <a:t>The calculation for BMI is weight/height^2</a:t>
            </a:r>
          </a:p>
          <a:p>
            <a:r>
              <a:rPr lang="en-ZA" dirty="0"/>
              <a:t>		(weight divided by height squared)</a:t>
            </a:r>
          </a:p>
          <a:p>
            <a:endParaRPr lang="en-ZA" dirty="0"/>
          </a:p>
          <a:p>
            <a:r>
              <a:rPr lang="en-ZA" dirty="0"/>
              <a:t>Based on the answer to the calculation, print out what BMI range the user falls into.</a:t>
            </a:r>
          </a:p>
          <a:p>
            <a:endParaRPr lang="en-ZA" dirty="0"/>
          </a:p>
          <a:p>
            <a:r>
              <a:rPr lang="en-ZA" sz="2400" dirty="0"/>
              <a:t>ONCE AGAIN, REUSE YOUR ANSWER FROM LAST WEEK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B3304-A221-3B08-E66E-B5136D9A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“if” statements</a:t>
            </a:r>
          </a:p>
          <a:p>
            <a:r>
              <a:rPr lang="en-US" dirty="0"/>
              <a:t>Nested “</a:t>
            </a:r>
            <a:r>
              <a:rPr lang="en-US" dirty="0" err="1"/>
              <a:t>if”s</a:t>
            </a:r>
            <a:endParaRPr lang="en-US" dirty="0"/>
          </a:p>
          <a:p>
            <a:r>
              <a:rPr lang="en-US" dirty="0"/>
              <a:t>“when” statements</a:t>
            </a:r>
          </a:p>
          <a:p>
            <a:r>
              <a:rPr lang="en-US" dirty="0"/>
              <a:t>“AND”, “OR”</a:t>
            </a:r>
          </a:p>
          <a:p>
            <a:r>
              <a:rPr lang="en-US" dirty="0"/>
              <a:t>Comments!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097A06-1DAB-1F18-321A-FA5BD41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If?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1AED84-524E-9519-CC34-351CEDACD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Making the computer think!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3B7A94-121C-7801-22BB-782B2501DB4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Used to make decide something based on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123C-8ED5-EB41-EAD0-E468AEB74D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8418BBEB-50EA-1EDD-75F0-1230D5ED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59" y="387920"/>
            <a:ext cx="4591691" cy="2314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27D3DC-8A2C-CBFA-6D6D-7C08AF660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59" y="2842999"/>
            <a:ext cx="2362530" cy="400106"/>
          </a:xfrm>
          <a:prstGeom prst="rect">
            <a:avLst/>
          </a:prstGeom>
        </p:spPr>
      </p:pic>
      <p:pic>
        <p:nvPicPr>
          <p:cNvPr id="16" name="Picture 15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8F3645CE-5A93-C3AF-6699-8E785DB0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59" y="3349545"/>
            <a:ext cx="4591691" cy="2400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029357-D996-14BE-BE42-DE6E732C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659" y="5889559"/>
            <a:ext cx="2257740" cy="46679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62954-C388-4053-192F-FE7EEE4EA73E}"/>
              </a:ext>
            </a:extLst>
          </p:cNvPr>
          <p:cNvCxnSpPr>
            <a:cxnSpLocks/>
          </p:cNvCxnSpPr>
          <p:nvPr/>
        </p:nvCxnSpPr>
        <p:spPr>
          <a:xfrm>
            <a:off x="4943475" y="418620"/>
            <a:ext cx="2676525" cy="781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1EC7D3-E332-516B-C924-2F035AA22BD0}"/>
              </a:ext>
            </a:extLst>
          </p:cNvPr>
          <p:cNvSpPr txBox="1"/>
          <p:nvPr/>
        </p:nvSpPr>
        <p:spPr>
          <a:xfrm>
            <a:off x="2342525" y="55463"/>
            <a:ext cx="2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Checking whether the number has a remainder when dividing by 2!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9C3EF9-51A0-D2F0-FDA6-3F4B80FED27C}"/>
              </a:ext>
            </a:extLst>
          </p:cNvPr>
          <p:cNvCxnSpPr/>
          <p:nvPr/>
        </p:nvCxnSpPr>
        <p:spPr>
          <a:xfrm flipH="1">
            <a:off x="8391525" y="2960877"/>
            <a:ext cx="1428750" cy="82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6DFF68-D8D2-85BF-45A2-CF7E0F843948}"/>
              </a:ext>
            </a:extLst>
          </p:cNvPr>
          <p:cNvSpPr txBox="1"/>
          <p:nvPr/>
        </p:nvSpPr>
        <p:spPr>
          <a:xfrm>
            <a:off x="9991725" y="2702818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Correct output!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6BBA15-31E1-92D6-F84D-796AA557822F}"/>
              </a:ext>
            </a:extLst>
          </p:cNvPr>
          <p:cNvCxnSpPr>
            <a:cxnSpLocks/>
          </p:cNvCxnSpPr>
          <p:nvPr/>
        </p:nvCxnSpPr>
        <p:spPr>
          <a:xfrm flipH="1">
            <a:off x="9601200" y="3800475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F5561-8449-1275-4B3F-FD0DD6B660A2}"/>
              </a:ext>
            </a:extLst>
          </p:cNvPr>
          <p:cNvSpPr txBox="1"/>
          <p:nvPr/>
        </p:nvSpPr>
        <p:spPr>
          <a:xfrm>
            <a:off x="10582275" y="360118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Even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192A8B-D424-4B73-9A43-3B7FCA9A40FC}"/>
              </a:ext>
            </a:extLst>
          </p:cNvPr>
          <p:cNvCxnSpPr>
            <a:cxnSpLocks/>
          </p:cNvCxnSpPr>
          <p:nvPr/>
        </p:nvCxnSpPr>
        <p:spPr>
          <a:xfrm flipH="1">
            <a:off x="9696450" y="714375"/>
            <a:ext cx="892302" cy="95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AFBF83-A55C-AD31-DAB1-821C817CB94E}"/>
              </a:ext>
            </a:extLst>
          </p:cNvPr>
          <p:cNvSpPr txBox="1"/>
          <p:nvPr/>
        </p:nvSpPr>
        <p:spPr>
          <a:xfrm>
            <a:off x="10671428" y="471160"/>
            <a:ext cx="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Odd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BD3CF9-9BEE-CC25-4964-E8B5543C69C4}"/>
              </a:ext>
            </a:extLst>
          </p:cNvPr>
          <p:cNvCxnSpPr>
            <a:cxnSpLocks/>
          </p:cNvCxnSpPr>
          <p:nvPr/>
        </p:nvCxnSpPr>
        <p:spPr>
          <a:xfrm flipV="1">
            <a:off x="4743450" y="4410075"/>
            <a:ext cx="1676400" cy="81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DCE343-4465-AB09-466A-2EB01700DDD7}"/>
              </a:ext>
            </a:extLst>
          </p:cNvPr>
          <p:cNvSpPr txBox="1"/>
          <p:nvPr/>
        </p:nvSpPr>
        <p:spPr>
          <a:xfrm>
            <a:off x="3546459" y="4911042"/>
            <a:ext cx="189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Check for remainder…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2B1A56-E054-1929-0238-CD3906CC6C8E}"/>
              </a:ext>
            </a:extLst>
          </p:cNvPr>
          <p:cNvCxnSpPr/>
          <p:nvPr/>
        </p:nvCxnSpPr>
        <p:spPr>
          <a:xfrm flipH="1">
            <a:off x="8391525" y="6122954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801106-178A-CFCA-A383-1D7BC28CC8E9}"/>
              </a:ext>
            </a:extLst>
          </p:cNvPr>
          <p:cNvSpPr txBox="1"/>
          <p:nvPr/>
        </p:nvSpPr>
        <p:spPr>
          <a:xfrm>
            <a:off x="9696450" y="5889559"/>
            <a:ext cx="17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Correct output!</a:t>
            </a:r>
          </a:p>
        </p:txBody>
      </p:sp>
    </p:spTree>
    <p:extLst>
      <p:ext uri="{BB962C8B-B14F-4D97-AF65-F5344CB8AC3E}">
        <p14:creationId xmlns:p14="http://schemas.microsoft.com/office/powerpoint/2010/main" val="2976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1" grpId="0"/>
      <p:bldP spid="34" grpId="0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0318-00F9-2281-0268-84A241F5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Nested IF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E9DFA-A2C4-F360-AE8D-F5FD5E86A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“if” inside “if” inside “if”…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AD94-4F50-28B2-BAA3-E004838A01D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You can stack as many inside each other as you need!</a:t>
            </a:r>
          </a:p>
          <a:p>
            <a:pPr marL="0" indent="0">
              <a:buNone/>
            </a:pPr>
            <a:r>
              <a:rPr lang="en-ZA" dirty="0"/>
              <a:t>Try not to stack too many though, makes it complicated to read…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0A16-6F87-39A6-6CAA-B18CE304F0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computer screen shot of numbers&#10;&#10;AI-generated content may be incorrect.">
            <a:extLst>
              <a:ext uri="{FF2B5EF4-FFF2-40B4-BE49-F238E27FC236}">
                <a16:creationId xmlns:a16="http://schemas.microsoft.com/office/drawing/2014/main" id="{FB90254A-ABDE-A9DD-EE82-EFDE410B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261604"/>
            <a:ext cx="5792008" cy="4772691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3A7A5D4-BBB0-4593-E3D0-A6185D7F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5331492"/>
            <a:ext cx="3286584" cy="92405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276F52-80D4-A3D7-C7C3-B9F1928D4250}"/>
              </a:ext>
            </a:extLst>
          </p:cNvPr>
          <p:cNvCxnSpPr/>
          <p:nvPr/>
        </p:nvCxnSpPr>
        <p:spPr>
          <a:xfrm flipH="1">
            <a:off x="6553200" y="558801"/>
            <a:ext cx="3495675" cy="117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A977E2-663A-640A-0689-314719514BB7}"/>
              </a:ext>
            </a:extLst>
          </p:cNvPr>
          <p:cNvSpPr txBox="1"/>
          <p:nvPr/>
        </p:nvSpPr>
        <p:spPr>
          <a:xfrm>
            <a:off x="10048875" y="261604"/>
            <a:ext cx="121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Positive, Odd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C301D-9CC6-B2C2-2974-5879FAD7D6F9}"/>
              </a:ext>
            </a:extLst>
          </p:cNvPr>
          <p:cNvCxnSpPr>
            <a:cxnSpLocks/>
          </p:cNvCxnSpPr>
          <p:nvPr/>
        </p:nvCxnSpPr>
        <p:spPr>
          <a:xfrm flipH="1" flipV="1">
            <a:off x="6998104" y="1209675"/>
            <a:ext cx="3050771" cy="15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DC3EDD-C3A4-61EC-BA0C-BE5F2F434868}"/>
              </a:ext>
            </a:extLst>
          </p:cNvPr>
          <p:cNvSpPr txBox="1"/>
          <p:nvPr/>
        </p:nvSpPr>
        <p:spPr>
          <a:xfrm>
            <a:off x="10048875" y="1019167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First check if</a:t>
            </a:r>
          </a:p>
          <a:p>
            <a:r>
              <a:rPr lang="en-ZA" dirty="0"/>
              <a:t>the number positive…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1E6211-9898-714A-5870-EEBB5F99C62A}"/>
              </a:ext>
            </a:extLst>
          </p:cNvPr>
          <p:cNvCxnSpPr/>
          <p:nvPr/>
        </p:nvCxnSpPr>
        <p:spPr>
          <a:xfrm flipH="1" flipV="1">
            <a:off x="7810500" y="1857375"/>
            <a:ext cx="2409825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05E2D-F391-AEF8-5329-7447A47FE947}"/>
              </a:ext>
            </a:extLst>
          </p:cNvPr>
          <p:cNvSpPr txBox="1"/>
          <p:nvPr/>
        </p:nvSpPr>
        <p:spPr>
          <a:xfrm>
            <a:off x="10297150" y="1989228"/>
            <a:ext cx="152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If it is, then check if its odd or even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A8D841-CDDD-264D-7C0F-F7DF64B9494B}"/>
              </a:ext>
            </a:extLst>
          </p:cNvPr>
          <p:cNvCxnSpPr>
            <a:cxnSpLocks/>
          </p:cNvCxnSpPr>
          <p:nvPr/>
        </p:nvCxnSpPr>
        <p:spPr>
          <a:xfrm flipH="1" flipV="1">
            <a:off x="7743825" y="3312161"/>
            <a:ext cx="2305050" cy="79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FF9EC2-D835-D330-A0BD-008C77D3040C}"/>
              </a:ext>
            </a:extLst>
          </p:cNvPr>
          <p:cNvSpPr txBox="1"/>
          <p:nvPr/>
        </p:nvSpPr>
        <p:spPr>
          <a:xfrm>
            <a:off x="10065558" y="3177869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If it isn’t, check if its negative…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14E893-4D64-5080-8B1A-EE6D691BF1B1}"/>
              </a:ext>
            </a:extLst>
          </p:cNvPr>
          <p:cNvCxnSpPr>
            <a:cxnSpLocks/>
          </p:cNvCxnSpPr>
          <p:nvPr/>
        </p:nvCxnSpPr>
        <p:spPr>
          <a:xfrm flipH="1" flipV="1">
            <a:off x="5845579" y="4069800"/>
            <a:ext cx="4374746" cy="103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809D1E-058D-96B6-FC8C-03ED77A34532}"/>
              </a:ext>
            </a:extLst>
          </p:cNvPr>
          <p:cNvSpPr txBox="1"/>
          <p:nvPr/>
        </p:nvSpPr>
        <p:spPr>
          <a:xfrm>
            <a:off x="10220325" y="3871106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Finally, if its neither, it has to be 0!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8AF204-1CF9-CE92-090F-C943414EA449}"/>
              </a:ext>
            </a:extLst>
          </p:cNvPr>
          <p:cNvSpPr/>
          <p:nvPr/>
        </p:nvSpPr>
        <p:spPr>
          <a:xfrm>
            <a:off x="6448425" y="907935"/>
            <a:ext cx="304800" cy="587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C4EF90-826C-5D76-AF2A-5CAD13585BF4}"/>
              </a:ext>
            </a:extLst>
          </p:cNvPr>
          <p:cNvSpPr/>
          <p:nvPr/>
        </p:nvSpPr>
        <p:spPr>
          <a:xfrm>
            <a:off x="4752975" y="3058353"/>
            <a:ext cx="304800" cy="587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72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/>
      <p:bldP spid="29" grpId="0"/>
      <p:bldP spid="32" grpId="0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04B6-C73F-7A2E-E4EE-5AC04F54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B4DC-3BCB-59EE-5129-92627D42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95" y="3018027"/>
            <a:ext cx="2722880" cy="351284"/>
          </a:xfrm>
        </p:spPr>
        <p:txBody>
          <a:bodyPr/>
          <a:lstStyle/>
          <a:p>
            <a:r>
              <a:rPr lang="en-ZA" dirty="0"/>
              <a:t>Another way to decide!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1E8C-DF59-F042-5BCE-D4FD03A1BD6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2395" y="3449185"/>
            <a:ext cx="2722880" cy="2907164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Similar to “if” “else”, but a nicer way to read if you have more than 3 options.</a:t>
            </a:r>
          </a:p>
          <a:p>
            <a:pPr marL="0" indent="0">
              <a:buNone/>
            </a:pPr>
            <a:r>
              <a:rPr lang="en-ZA" b="1" i="1" dirty="0"/>
              <a:t>YOU</a:t>
            </a:r>
            <a:r>
              <a:rPr lang="en-ZA" dirty="0"/>
              <a:t> get to decide which you’d like to use (unless a rubric specifies otherwise!)</a:t>
            </a:r>
            <a:endParaRPr lang="en-ZA" b="1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9CBCA-93AA-52B5-7125-D68E467872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A5591920-DBB4-2DDD-F728-12F7F9D4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28"/>
          <a:stretch/>
        </p:blipFill>
        <p:spPr>
          <a:xfrm>
            <a:off x="2863850" y="3018027"/>
            <a:ext cx="6637544" cy="24482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E29C4-A096-8AE6-219F-A1F59CB19D25}"/>
              </a:ext>
            </a:extLst>
          </p:cNvPr>
          <p:cNvCxnSpPr>
            <a:cxnSpLocks/>
          </p:cNvCxnSpPr>
          <p:nvPr/>
        </p:nvCxnSpPr>
        <p:spPr>
          <a:xfrm flipH="1">
            <a:off x="8467725" y="4242160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4C5C342-7426-7143-2BD6-0409FD1387EE}"/>
              </a:ext>
            </a:extLst>
          </p:cNvPr>
          <p:cNvSpPr txBox="1"/>
          <p:nvPr/>
        </p:nvSpPr>
        <p:spPr>
          <a:xfrm>
            <a:off x="9744075" y="4057494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“if” between 1 and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22955-4399-094D-C431-7D5ADB2C620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929235" y="4519159"/>
            <a:ext cx="1814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D58EA8-6368-209F-2BD9-C9436CD44FD3}"/>
              </a:ext>
            </a:extLst>
          </p:cNvPr>
          <p:cNvSpPr txBox="1"/>
          <p:nvPr/>
        </p:nvSpPr>
        <p:spPr>
          <a:xfrm>
            <a:off x="9744075" y="4334493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“if” 6 or 7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26EA52-3A02-BFF0-BDE6-9A46C246CB44}"/>
              </a:ext>
            </a:extLst>
          </p:cNvPr>
          <p:cNvCxnSpPr>
            <a:cxnSpLocks/>
          </p:cNvCxnSpPr>
          <p:nvPr/>
        </p:nvCxnSpPr>
        <p:spPr>
          <a:xfrm flipH="1">
            <a:off x="9391650" y="4754985"/>
            <a:ext cx="352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10D9FC-2329-8B04-62BC-BBD55BA5E3C1}"/>
              </a:ext>
            </a:extLst>
          </p:cNvPr>
          <p:cNvSpPr txBox="1"/>
          <p:nvPr/>
        </p:nvSpPr>
        <p:spPr>
          <a:xfrm>
            <a:off x="9744075" y="4570319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“else”…</a:t>
            </a:r>
          </a:p>
        </p:txBody>
      </p:sp>
    </p:spTree>
    <p:extLst>
      <p:ext uri="{BB962C8B-B14F-4D97-AF65-F5344CB8AC3E}">
        <p14:creationId xmlns:p14="http://schemas.microsoft.com/office/powerpoint/2010/main" val="17319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814A-7CDE-F3FD-FFD2-97F9C30E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164F-5DDF-9D63-5AEF-464142B6D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It works like you’d expect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2F61A-B6DD-47F2-4BCC-8CB430F0E03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Represented by &amp;&amp;</a:t>
            </a:r>
          </a:p>
          <a:p>
            <a:pPr marL="0" indent="0">
              <a:buNone/>
            </a:pPr>
            <a:r>
              <a:rPr lang="en-ZA" dirty="0"/>
              <a:t>You can chain as many as you’d like together.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DBE1-A968-2A0B-E6BC-174F449E22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10882CF7-594B-54DB-901A-6BCD751B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53" y="110781"/>
            <a:ext cx="5353797" cy="2676899"/>
          </a:xfrm>
          <a:prstGeom prst="rect">
            <a:avLst/>
          </a:prstGeom>
        </p:spPr>
      </p:pic>
      <p:pic>
        <p:nvPicPr>
          <p:cNvPr id="13" name="Picture 12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96F05267-6AFA-4AA8-57EF-FA871C89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53" y="3254973"/>
            <a:ext cx="5201376" cy="2953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01A2AF-6590-07AD-A74C-3E986FC33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53" y="6284597"/>
            <a:ext cx="2324424" cy="323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A0F4DE-483A-0F92-2D15-1E5797800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553" y="2864142"/>
            <a:ext cx="2629267" cy="31436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01B5CE-D5D7-5F87-08BE-AB0F929CFCC3}"/>
              </a:ext>
            </a:extLst>
          </p:cNvPr>
          <p:cNvCxnSpPr>
            <a:cxnSpLocks/>
          </p:cNvCxnSpPr>
          <p:nvPr/>
        </p:nvCxnSpPr>
        <p:spPr>
          <a:xfrm flipH="1" flipV="1">
            <a:off x="9925050" y="1343025"/>
            <a:ext cx="597853" cy="50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64D469-562A-4419-C85D-C5FF1AF83B5D}"/>
              </a:ext>
            </a:extLst>
          </p:cNvPr>
          <p:cNvSpPr txBox="1"/>
          <p:nvPr/>
        </p:nvSpPr>
        <p:spPr>
          <a:xfrm>
            <a:off x="10522903" y="18455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Only valid if both are true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DD911E-2639-CB2D-D8F6-C2AE275032BE}"/>
              </a:ext>
            </a:extLst>
          </p:cNvPr>
          <p:cNvCxnSpPr/>
          <p:nvPr/>
        </p:nvCxnSpPr>
        <p:spPr>
          <a:xfrm flipH="1">
            <a:off x="9553575" y="4000500"/>
            <a:ext cx="819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D4E994-E3E7-2F52-AC8C-665D4C8E7CCC}"/>
              </a:ext>
            </a:extLst>
          </p:cNvPr>
          <p:cNvSpPr txBox="1"/>
          <p:nvPr/>
        </p:nvSpPr>
        <p:spPr>
          <a:xfrm>
            <a:off x="10394305" y="3794007"/>
            <a:ext cx="169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 longer true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2648C-0868-4CA1-87E9-8D88ED927C58}"/>
              </a:ext>
            </a:extLst>
          </p:cNvPr>
          <p:cNvCxnSpPr>
            <a:cxnSpLocks/>
          </p:cNvCxnSpPr>
          <p:nvPr/>
        </p:nvCxnSpPr>
        <p:spPr>
          <a:xfrm flipH="1">
            <a:off x="7534275" y="6299199"/>
            <a:ext cx="3257550" cy="147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30D4D0-3EAD-9964-E46C-F892720BECE9}"/>
              </a:ext>
            </a:extLst>
          </p:cNvPr>
          <p:cNvSpPr txBox="1"/>
          <p:nvPr/>
        </p:nvSpPr>
        <p:spPr>
          <a:xfrm>
            <a:off x="10867126" y="5800213"/>
            <a:ext cx="169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Output changed!</a:t>
            </a:r>
          </a:p>
        </p:txBody>
      </p:sp>
    </p:spTree>
    <p:extLst>
      <p:ext uri="{BB962C8B-B14F-4D97-AF65-F5344CB8AC3E}">
        <p14:creationId xmlns:p14="http://schemas.microsoft.com/office/powerpoint/2010/main" val="7266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46D-2AF8-E2E2-6DC9-672ADDCD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E1F3-8B4B-4BFC-E3AD-8AE76257E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Also works how you’d expect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F8F06-1D76-4A38-F990-6ECB75CEABA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Represented by ||</a:t>
            </a:r>
          </a:p>
          <a:p>
            <a:pPr marL="0" indent="0">
              <a:buNone/>
            </a:pPr>
            <a:r>
              <a:rPr lang="en-ZA" dirty="0"/>
              <a:t>(hold shift and press \)</a:t>
            </a:r>
          </a:p>
          <a:p>
            <a:pPr marL="0" indent="0">
              <a:buNone/>
            </a:pPr>
            <a:r>
              <a:rPr lang="en-ZA" dirty="0"/>
              <a:t>Can also use as many as you’d like together, even in combination with “AND” (&amp;&amp;)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870-0BAB-9B51-2BBE-B40D2A40B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10DA2D9-7B6F-9331-ACEF-C14BBF53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27" y="2339661"/>
            <a:ext cx="4629796" cy="25721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D85F45-EFA1-756F-C3B9-97E113D07675}"/>
              </a:ext>
            </a:extLst>
          </p:cNvPr>
          <p:cNvCxnSpPr>
            <a:cxnSpLocks/>
          </p:cNvCxnSpPr>
          <p:nvPr/>
        </p:nvCxnSpPr>
        <p:spPr>
          <a:xfrm flipH="1">
            <a:off x="8343900" y="2647950"/>
            <a:ext cx="1066800" cy="209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879E14-9C5C-AD3A-8375-4B17270CD4DF}"/>
              </a:ext>
            </a:extLst>
          </p:cNvPr>
          <p:cNvSpPr txBox="1"/>
          <p:nvPr/>
        </p:nvSpPr>
        <p:spPr>
          <a:xfrm>
            <a:off x="9610725" y="2209800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Notice how only weekend is true!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8721FA-3B81-363F-DF5C-61DA41017FF6}"/>
              </a:ext>
            </a:extLst>
          </p:cNvPr>
          <p:cNvCxnSpPr>
            <a:cxnSpLocks/>
          </p:cNvCxnSpPr>
          <p:nvPr/>
        </p:nvCxnSpPr>
        <p:spPr>
          <a:xfrm flipH="1">
            <a:off x="8048625" y="3429000"/>
            <a:ext cx="1362075" cy="77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247CED-A418-4CA0-C44C-488BBDEA3D88}"/>
              </a:ext>
            </a:extLst>
          </p:cNvPr>
          <p:cNvSpPr txBox="1"/>
          <p:nvPr/>
        </p:nvSpPr>
        <p:spPr>
          <a:xfrm>
            <a:off x="9410700" y="2967335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Because we used “or”, only one condition has to be true</a:t>
            </a:r>
          </a:p>
        </p:txBody>
      </p:sp>
      <p:pic>
        <p:nvPicPr>
          <p:cNvPr id="19" name="Picture 18" descr="A close up of words&#10;&#10;AI-generated content may be incorrect.">
            <a:extLst>
              <a:ext uri="{FF2B5EF4-FFF2-40B4-BE49-F238E27FC236}">
                <a16:creationId xmlns:a16="http://schemas.microsoft.com/office/drawing/2014/main" id="{2CC18253-3C16-DFE7-B7DA-C1661C4A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27" y="5148226"/>
            <a:ext cx="2438740" cy="52394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FD968A-0008-4643-0D64-1B0C6020BF16}"/>
              </a:ext>
            </a:extLst>
          </p:cNvPr>
          <p:cNvCxnSpPr/>
          <p:nvPr/>
        </p:nvCxnSpPr>
        <p:spPr>
          <a:xfrm flipH="1">
            <a:off x="7115175" y="5410200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2CD07-0E90-FF5A-99C1-B2327C8473F3}"/>
              </a:ext>
            </a:extLst>
          </p:cNvPr>
          <p:cNvSpPr txBox="1"/>
          <p:nvPr/>
        </p:nvSpPr>
        <p:spPr>
          <a:xfrm>
            <a:off x="8048625" y="4981575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Even though its only weekend, but not holiday, we can still relax 😎</a:t>
            </a:r>
          </a:p>
        </p:txBody>
      </p:sp>
    </p:spTree>
    <p:extLst>
      <p:ext uri="{BB962C8B-B14F-4D97-AF65-F5344CB8AC3E}">
        <p14:creationId xmlns:p14="http://schemas.microsoft.com/office/powerpoint/2010/main" val="14962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0471-DB1A-6D2E-BBCD-7B3579AC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F978-6D15-7688-3BB8-93745CFA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790825"/>
            <a:ext cx="2722880" cy="521336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Leave yourself a message,</a:t>
            </a:r>
            <a:br>
              <a:rPr lang="en-ZA" dirty="0"/>
            </a:br>
            <a:r>
              <a:rPr lang="en-ZA" dirty="0"/>
              <a:t>in code!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26DBA-6A9F-87C3-C931-12A130FC93A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Add them anywhere by putting // before the line</a:t>
            </a:r>
          </a:p>
          <a:p>
            <a:pPr marL="0" indent="0">
              <a:buNone/>
            </a:pPr>
            <a:r>
              <a:rPr lang="en-ZA" dirty="0"/>
              <a:t>You can cover multiple lines in one go by using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5D23-0320-D670-830C-E1F5ADBABE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44C0F55-2D30-5D93-C2EF-DFFD8B76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71" y="1439706"/>
            <a:ext cx="649695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D251B7-AD70-1B59-329F-33FEDC92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6175" y="136525"/>
            <a:ext cx="4179570" cy="739775"/>
          </a:xfrm>
        </p:spPr>
        <p:txBody>
          <a:bodyPr/>
          <a:lstStyle/>
          <a:p>
            <a:r>
              <a:rPr lang="en-ZA" dirty="0"/>
              <a:t>Your Turn…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54215FD-1F02-EA7C-19BE-64656A396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175" y="876300"/>
            <a:ext cx="8286750" cy="5743575"/>
          </a:xfrm>
        </p:spPr>
        <p:txBody>
          <a:bodyPr>
            <a:normAutofit lnSpcReduction="10000"/>
          </a:bodyPr>
          <a:lstStyle/>
          <a:p>
            <a:r>
              <a:rPr lang="en-ZA" dirty="0"/>
              <a:t>Write code that stores the length and width of a rectangle (you can choose the sizes) in variables.</a:t>
            </a:r>
          </a:p>
          <a:p>
            <a:r>
              <a:rPr lang="en-ZA" dirty="0"/>
              <a:t>Using these variables, calculate: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The perimeter (2 * length + 2 * width)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The area (length * width)</a:t>
            </a:r>
          </a:p>
          <a:p>
            <a:r>
              <a:rPr lang="en-ZA" dirty="0"/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Check whether the area is bigger, smaller, or equal to the perimeter, and print out a message.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Add comments to explain your logic as you go!</a:t>
            </a:r>
          </a:p>
          <a:p>
            <a:pPr marL="342900" indent="-342900">
              <a:buFont typeface="+mj-lt"/>
              <a:buAutoNum type="arabicPeriod"/>
            </a:pPr>
            <a:endParaRPr lang="en-ZA" dirty="0"/>
          </a:p>
          <a:p>
            <a:r>
              <a:rPr lang="en-ZA" sz="2400" dirty="0"/>
              <a:t>FEEL FREE TO REUSE YOUR ANSWER FROM LAST WEEK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9EF0-2B1E-3F96-10A8-AC26B66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65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107</TotalTime>
  <Words>515</Words>
  <Application>Microsoft Office PowerPoint</Application>
  <PresentationFormat>Widescreen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Kotlin CONT.</vt:lpstr>
      <vt:lpstr>TOPICS</vt:lpstr>
      <vt:lpstr>If?</vt:lpstr>
      <vt:lpstr>Nested IF</vt:lpstr>
      <vt:lpstr>WHEN</vt:lpstr>
      <vt:lpstr>AND</vt:lpstr>
      <vt:lpstr>OR</vt:lpstr>
      <vt:lpstr>Comments</vt:lpstr>
      <vt:lpstr>Your Turn…</vt:lpstr>
      <vt:lpstr>YOUR TURN AGAIN…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Glynn Arthur Rudman</dc:creator>
  <cp:lastModifiedBy>Glynn Arthur Rudman</cp:lastModifiedBy>
  <cp:revision>12</cp:revision>
  <dcterms:created xsi:type="dcterms:W3CDTF">2025-02-26T11:04:14Z</dcterms:created>
  <dcterms:modified xsi:type="dcterms:W3CDTF">2025-02-26T12:51:18Z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