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Lst>
  <p:sldSz cx="18288000" cy="10287000"/>
  <p:notesSz cx="6858000" cy="9144000"/>
  <p:embeddedFontLst>
    <p:embeddedFont>
      <p:font typeface="Aileron Regular" charset="1" panose="00000500000000000000"/>
      <p:regular r:id="rId6"/>
      <p:bold r:id="rId7"/>
      <p:italic r:id="rId8"/>
      <p:boldItalic r:id="rId9"/>
    </p:embeddedFont>
    <p:embeddedFont>
      <p:font typeface="Trocchi" charset="1" panose="00000500000000000000"/>
      <p:regular r:id="rId10"/>
    </p:embeddedFont>
    <p:embeddedFont>
      <p:font typeface="Arimo" charset="1" panose="020B0604020202020204"/>
      <p:regular r:id="rId11"/>
      <p:bold r:id="rId12"/>
      <p:italic r:id="rId13"/>
      <p:boldItalic r:id="rId14"/>
    </p:embeddedFont>
    <p:embeddedFont>
      <p:font typeface="Aileron Heavy" charset="1" panose="00000A00000000000000"/>
      <p:regular r:id="rId15"/>
      <p:bold r:id="rId16"/>
      <p:italic r:id="rId17"/>
      <p:boldItalic r:id="rId18"/>
    </p:embeddedFont>
    <p:embeddedFont>
      <p:font typeface="Times Neue Roman" charset="1" panose="0000050000000000000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 Id="rId4" Target="../media/image13.jpeg" Type="http://schemas.openxmlformats.org/officeDocument/2006/relationships/image"/><Relationship Id="rId5" Target="../media/image14.png" Type="http://schemas.openxmlformats.org/officeDocument/2006/relationships/image"/><Relationship Id="rId6"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 Id="rId4" Target="../media/image15.jpeg" Type="http://schemas.openxmlformats.org/officeDocument/2006/relationships/image"/><Relationship Id="rId5" Target="../media/image16.jpeg" Type="http://schemas.openxmlformats.org/officeDocument/2006/relationships/image"/><Relationship Id="rId6" Target="../media/image1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3.pn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000500" y="0"/>
            <a:ext cx="10287000" cy="10287000"/>
          </a:xfrm>
          <a:prstGeom prst="rect">
            <a:avLst/>
          </a:prstGeom>
        </p:spPr>
      </p:pic>
      <p:sp>
        <p:nvSpPr>
          <p:cNvPr name="TextBox 3" id="3"/>
          <p:cNvSpPr txBox="true"/>
          <p:nvPr/>
        </p:nvSpPr>
        <p:spPr>
          <a:xfrm rot="0">
            <a:off x="0" y="680144"/>
            <a:ext cx="4000500" cy="574490"/>
          </a:xfrm>
          <a:prstGeom prst="rect">
            <a:avLst/>
          </a:prstGeom>
        </p:spPr>
        <p:txBody>
          <a:bodyPr anchor="t" rtlCol="false" tIns="0" lIns="0" bIns="0" rIns="0">
            <a:spAutoFit/>
          </a:bodyPr>
          <a:lstStyle/>
          <a:p>
            <a:pPr algn="ctr">
              <a:lnSpc>
                <a:spcPts val="4061"/>
              </a:lnSpc>
            </a:pPr>
            <a:r>
              <a:rPr lang="en-US" sz="4563" spc="-82">
                <a:solidFill>
                  <a:srgbClr val="FFFFFF"/>
                </a:solidFill>
                <a:latin typeface="Arimo"/>
              </a:rPr>
              <a:t>Aniruddha</a:t>
            </a:r>
          </a:p>
          <a:p>
            <a:pPr algn="ctr">
              <a:lnSpc>
                <a:spcPts val="4061"/>
              </a:lnSpc>
            </a:pPr>
            <a:r>
              <a:rPr lang="en-US" sz="4563" spc="-82">
                <a:solidFill>
                  <a:srgbClr val="FFFFFF"/>
                </a:solidFill>
                <a:latin typeface="Arimo"/>
              </a:rPr>
              <a:t>(1st Year) </a:t>
            </a:r>
          </a:p>
        </p:txBody>
      </p:sp>
      <p:sp>
        <p:nvSpPr>
          <p:cNvPr name="TextBox 4" id="4"/>
          <p:cNvSpPr txBox="true"/>
          <p:nvPr/>
        </p:nvSpPr>
        <p:spPr>
          <a:xfrm rot="0">
            <a:off x="0" y="4659229"/>
            <a:ext cx="4000500" cy="1083632"/>
          </a:xfrm>
          <a:prstGeom prst="rect">
            <a:avLst/>
          </a:prstGeom>
        </p:spPr>
        <p:txBody>
          <a:bodyPr anchor="t" rtlCol="false" tIns="0" lIns="0" bIns="0" rIns="0">
            <a:spAutoFit/>
          </a:bodyPr>
          <a:lstStyle/>
          <a:p>
            <a:pPr algn="ctr">
              <a:lnSpc>
                <a:spcPts val="4061"/>
              </a:lnSpc>
            </a:pPr>
            <a:r>
              <a:rPr lang="en-US" sz="4563" spc="-82">
                <a:solidFill>
                  <a:srgbClr val="FFFFFF"/>
                </a:solidFill>
                <a:latin typeface="Arimo"/>
              </a:rPr>
              <a:t>G</a:t>
            </a:r>
            <a:r>
              <a:rPr lang="en-US" sz="4563" spc="-82">
                <a:solidFill>
                  <a:srgbClr val="FFFFFF"/>
                </a:solidFill>
                <a:latin typeface="Arimo"/>
              </a:rPr>
              <a:t>ita</a:t>
            </a:r>
          </a:p>
          <a:p>
            <a:pPr algn="ctr">
              <a:lnSpc>
                <a:spcPts val="4061"/>
              </a:lnSpc>
            </a:pPr>
            <a:r>
              <a:rPr lang="en-US" sz="4563" spc="-82">
                <a:solidFill>
                  <a:srgbClr val="FFFFFF"/>
                </a:solidFill>
                <a:latin typeface="Arimo"/>
              </a:rPr>
              <a:t>(1st Year) </a:t>
            </a:r>
          </a:p>
        </p:txBody>
      </p:sp>
      <p:sp>
        <p:nvSpPr>
          <p:cNvPr name="TextBox 5" id="5"/>
          <p:cNvSpPr txBox="true"/>
          <p:nvPr/>
        </p:nvSpPr>
        <p:spPr>
          <a:xfrm rot="0">
            <a:off x="0" y="8174668"/>
            <a:ext cx="4000500" cy="1083632"/>
          </a:xfrm>
          <a:prstGeom prst="rect">
            <a:avLst/>
          </a:prstGeom>
        </p:spPr>
        <p:txBody>
          <a:bodyPr anchor="t" rtlCol="false" tIns="0" lIns="0" bIns="0" rIns="0">
            <a:spAutoFit/>
          </a:bodyPr>
          <a:lstStyle/>
          <a:p>
            <a:pPr algn="ctr">
              <a:lnSpc>
                <a:spcPts val="4061"/>
              </a:lnSpc>
            </a:pPr>
            <a:r>
              <a:rPr lang="en-US" sz="4563" spc="-82">
                <a:solidFill>
                  <a:srgbClr val="FFFFFF"/>
                </a:solidFill>
                <a:latin typeface="Arimo"/>
              </a:rPr>
              <a:t>A</a:t>
            </a:r>
            <a:r>
              <a:rPr lang="en-US" sz="4563" spc="-82">
                <a:solidFill>
                  <a:srgbClr val="FFFFFF"/>
                </a:solidFill>
                <a:latin typeface="Arimo"/>
              </a:rPr>
              <a:t>aishika</a:t>
            </a:r>
          </a:p>
          <a:p>
            <a:pPr algn="ctr">
              <a:lnSpc>
                <a:spcPts val="4061"/>
              </a:lnSpc>
            </a:pPr>
            <a:r>
              <a:rPr lang="en-US" sz="4563" spc="-82">
                <a:solidFill>
                  <a:srgbClr val="FFFFFF"/>
                </a:solidFill>
                <a:latin typeface="Arimo"/>
              </a:rPr>
              <a:t>(1st Year) </a:t>
            </a:r>
          </a:p>
        </p:txBody>
      </p:sp>
      <p:sp>
        <p:nvSpPr>
          <p:cNvPr name="TextBox 6" id="6"/>
          <p:cNvSpPr txBox="true"/>
          <p:nvPr/>
        </p:nvSpPr>
        <p:spPr>
          <a:xfrm rot="0">
            <a:off x="14287500" y="3084017"/>
            <a:ext cx="4000500" cy="1083632"/>
          </a:xfrm>
          <a:prstGeom prst="rect">
            <a:avLst/>
          </a:prstGeom>
        </p:spPr>
        <p:txBody>
          <a:bodyPr anchor="t" rtlCol="false" tIns="0" lIns="0" bIns="0" rIns="0">
            <a:spAutoFit/>
          </a:bodyPr>
          <a:lstStyle/>
          <a:p>
            <a:pPr algn="ctr">
              <a:lnSpc>
                <a:spcPts val="4061"/>
              </a:lnSpc>
            </a:pPr>
            <a:r>
              <a:rPr lang="en-US" sz="4563" spc="-82">
                <a:solidFill>
                  <a:srgbClr val="FFFFFF"/>
                </a:solidFill>
                <a:latin typeface="Arimo"/>
              </a:rPr>
              <a:t>R</a:t>
            </a:r>
            <a:r>
              <a:rPr lang="en-US" sz="4563" spc="-82">
                <a:solidFill>
                  <a:srgbClr val="FFFFFF"/>
                </a:solidFill>
                <a:latin typeface="Arimo"/>
              </a:rPr>
              <a:t>ishabh M.</a:t>
            </a:r>
          </a:p>
          <a:p>
            <a:pPr algn="ctr">
              <a:lnSpc>
                <a:spcPts val="4061"/>
              </a:lnSpc>
            </a:pPr>
            <a:r>
              <a:rPr lang="en-US" sz="4563" spc="-82">
                <a:solidFill>
                  <a:srgbClr val="FFFFFF"/>
                </a:solidFill>
                <a:latin typeface="Arimo"/>
              </a:rPr>
              <a:t>(2nd Year) </a:t>
            </a:r>
          </a:p>
        </p:txBody>
      </p:sp>
      <p:sp>
        <p:nvSpPr>
          <p:cNvPr name="TextBox 7" id="7"/>
          <p:cNvSpPr txBox="true"/>
          <p:nvPr/>
        </p:nvSpPr>
        <p:spPr>
          <a:xfrm rot="0">
            <a:off x="14287500" y="6720337"/>
            <a:ext cx="4000500" cy="1083632"/>
          </a:xfrm>
          <a:prstGeom prst="rect">
            <a:avLst/>
          </a:prstGeom>
        </p:spPr>
        <p:txBody>
          <a:bodyPr anchor="t" rtlCol="false" tIns="0" lIns="0" bIns="0" rIns="0">
            <a:spAutoFit/>
          </a:bodyPr>
          <a:lstStyle/>
          <a:p>
            <a:pPr algn="ctr">
              <a:lnSpc>
                <a:spcPts val="4061"/>
              </a:lnSpc>
            </a:pPr>
            <a:r>
              <a:rPr lang="en-US" sz="4563" spc="-82">
                <a:solidFill>
                  <a:srgbClr val="FFFFFF"/>
                </a:solidFill>
                <a:latin typeface="Arimo"/>
              </a:rPr>
              <a:t>R</a:t>
            </a:r>
            <a:r>
              <a:rPr lang="en-US" sz="4563" spc="-82">
                <a:solidFill>
                  <a:srgbClr val="FFFFFF"/>
                </a:solidFill>
                <a:latin typeface="Arimo"/>
              </a:rPr>
              <a:t>ishabh V.</a:t>
            </a:r>
          </a:p>
          <a:p>
            <a:pPr algn="ctr">
              <a:lnSpc>
                <a:spcPts val="4061"/>
              </a:lnSpc>
            </a:pPr>
            <a:r>
              <a:rPr lang="en-US" sz="4563" spc="-82">
                <a:solidFill>
                  <a:srgbClr val="FFFFFF"/>
                </a:solidFill>
                <a:latin typeface="Arimo"/>
              </a:rPr>
              <a:t>(3rd Year) </a:t>
            </a:r>
          </a:p>
        </p:txBody>
      </p:sp>
      <p:sp>
        <p:nvSpPr>
          <p:cNvPr name="TextBox 8" id="8"/>
          <p:cNvSpPr txBox="true"/>
          <p:nvPr/>
        </p:nvSpPr>
        <p:spPr>
          <a:xfrm rot="0">
            <a:off x="1028700" y="1718695"/>
            <a:ext cx="1844159" cy="413385"/>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Trocchi"/>
              </a:rPr>
              <a:t>&lt;Full Stack&gt;</a:t>
            </a:r>
          </a:p>
        </p:txBody>
      </p:sp>
      <p:sp>
        <p:nvSpPr>
          <p:cNvPr name="TextBox 9" id="9"/>
          <p:cNvSpPr txBox="true"/>
          <p:nvPr/>
        </p:nvSpPr>
        <p:spPr>
          <a:xfrm rot="0">
            <a:off x="1557933" y="5695236"/>
            <a:ext cx="785693" cy="413385"/>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Trocchi"/>
              </a:rPr>
              <a:t>&lt;IoT&gt;</a:t>
            </a:r>
          </a:p>
        </p:txBody>
      </p:sp>
      <p:sp>
        <p:nvSpPr>
          <p:cNvPr name="TextBox 10" id="10"/>
          <p:cNvSpPr txBox="true"/>
          <p:nvPr/>
        </p:nvSpPr>
        <p:spPr>
          <a:xfrm rot="0">
            <a:off x="208569" y="9210675"/>
            <a:ext cx="3484422" cy="411993"/>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Trocchi"/>
              </a:rPr>
              <a:t>&lt;Graphics &amp; UI&gt;</a:t>
            </a:r>
          </a:p>
        </p:txBody>
      </p:sp>
      <p:sp>
        <p:nvSpPr>
          <p:cNvPr name="TextBox 11" id="11"/>
          <p:cNvSpPr txBox="true"/>
          <p:nvPr/>
        </p:nvSpPr>
        <p:spPr>
          <a:xfrm rot="0">
            <a:off x="15376327" y="4131544"/>
            <a:ext cx="1822847" cy="413385"/>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Trocchi"/>
              </a:rPr>
              <a:t>&lt;Front End&gt;</a:t>
            </a:r>
          </a:p>
        </p:txBody>
      </p:sp>
      <p:sp>
        <p:nvSpPr>
          <p:cNvPr name="TextBox 12" id="12"/>
          <p:cNvSpPr txBox="true"/>
          <p:nvPr/>
        </p:nvSpPr>
        <p:spPr>
          <a:xfrm rot="0">
            <a:off x="14287500" y="7829863"/>
            <a:ext cx="4000500" cy="405266"/>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Trocchi"/>
              </a:rPr>
              <a:t>&lt;Android Development&gt;</a:t>
            </a:r>
          </a:p>
        </p:txBody>
      </p:sp>
      <p:sp>
        <p:nvSpPr>
          <p:cNvPr name="TextBox 13" id="13"/>
          <p:cNvSpPr txBox="true"/>
          <p:nvPr/>
        </p:nvSpPr>
        <p:spPr>
          <a:xfrm rot="0">
            <a:off x="10863860" y="9216903"/>
            <a:ext cx="3200400" cy="725805"/>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ileron Heavy"/>
              </a:rPr>
              <a:t>TEKMUX 3.0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grpSp>
        <p:nvGrpSpPr>
          <p:cNvPr name="Group 2" id="2"/>
          <p:cNvGrpSpPr/>
          <p:nvPr/>
        </p:nvGrpSpPr>
        <p:grpSpPr>
          <a:xfrm rot="0">
            <a:off x="0" y="3352125"/>
            <a:ext cx="16351151" cy="4209455"/>
            <a:chOff x="0" y="0"/>
            <a:chExt cx="21801535" cy="5612607"/>
          </a:xfrm>
        </p:grpSpPr>
        <p:pic>
          <p:nvPicPr>
            <p:cNvPr name="Picture 3" id="3"/>
            <p:cNvPicPr>
              <a:picLocks noChangeAspect="true"/>
            </p:cNvPicPr>
            <p:nvPr/>
          </p:nvPicPr>
          <p:blipFill>
            <a:blip r:embed="rId2">
              <a:alphaModFix amt="60000"/>
            </a:blip>
            <a:srcRect l="0" t="31880" r="0" b="31880"/>
            <a:stretch>
              <a:fillRect/>
            </a:stretch>
          </p:blipFill>
          <p:spPr>
            <a:xfrm>
              <a:off x="0" y="0"/>
              <a:ext cx="7182512" cy="5612607"/>
            </a:xfrm>
            <a:prstGeom prst="rect">
              <a:avLst/>
            </a:prstGeom>
          </p:spPr>
        </p:pic>
        <p:pic>
          <p:nvPicPr>
            <p:cNvPr name="Picture 4" id="4"/>
            <p:cNvPicPr>
              <a:picLocks noChangeAspect="true"/>
            </p:cNvPicPr>
            <p:nvPr/>
          </p:nvPicPr>
          <p:blipFill>
            <a:blip r:embed="rId3">
              <a:alphaModFix amt="60000"/>
            </a:blip>
            <a:srcRect l="0" t="12178" r="0" b="12178"/>
            <a:stretch>
              <a:fillRect/>
            </a:stretch>
          </p:blipFill>
          <p:spPr>
            <a:xfrm>
              <a:off x="7309512" y="0"/>
              <a:ext cx="7182512" cy="5612607"/>
            </a:xfrm>
            <a:prstGeom prst="rect">
              <a:avLst/>
            </a:prstGeom>
          </p:spPr>
        </p:pic>
        <p:pic>
          <p:nvPicPr>
            <p:cNvPr name="Picture 5" id="5"/>
            <p:cNvPicPr>
              <a:picLocks noChangeAspect="true"/>
            </p:cNvPicPr>
            <p:nvPr/>
          </p:nvPicPr>
          <p:blipFill>
            <a:blip r:embed="rId4">
              <a:alphaModFix amt="60000"/>
            </a:blip>
            <a:srcRect l="0" t="20696" r="0" b="20696"/>
            <a:stretch>
              <a:fillRect/>
            </a:stretch>
          </p:blipFill>
          <p:spPr>
            <a:xfrm>
              <a:off x="14619023" y="0"/>
              <a:ext cx="7182512" cy="5612607"/>
            </a:xfrm>
            <a:prstGeom prst="rect">
              <a:avLst/>
            </a:prstGeom>
          </p:spPr>
        </p:pic>
      </p:grpSp>
      <p:pic>
        <p:nvPicPr>
          <p:cNvPr name="Picture 6" id="6"/>
          <p:cNvPicPr>
            <a:picLocks noChangeAspect="true"/>
          </p:cNvPicPr>
          <p:nvPr/>
        </p:nvPicPr>
        <p:blipFill>
          <a:blip r:embed="rId5">
            <a:alphaModFix amt="88000"/>
          </a:blip>
          <a:srcRect l="0" t="0" r="0" b="0"/>
          <a:stretch>
            <a:fillRect/>
          </a:stretch>
        </p:blipFill>
        <p:spPr>
          <a:xfrm flipH="false" flipV="false" rot="0">
            <a:off x="-2523381" y="-2343825"/>
            <a:ext cx="5695950" cy="5695950"/>
          </a:xfrm>
          <a:prstGeom prst="rect">
            <a:avLst/>
          </a:prstGeom>
        </p:spPr>
      </p:pic>
      <p:sp>
        <p:nvSpPr>
          <p:cNvPr name="TextBox 7" id="7"/>
          <p:cNvSpPr txBox="true"/>
          <p:nvPr/>
        </p:nvSpPr>
        <p:spPr>
          <a:xfrm rot="0">
            <a:off x="2569731" y="1057275"/>
            <a:ext cx="13127469" cy="805815"/>
          </a:xfrm>
          <a:prstGeom prst="rect">
            <a:avLst/>
          </a:prstGeom>
        </p:spPr>
        <p:txBody>
          <a:bodyPr anchor="t" rtlCol="false" tIns="0" lIns="0" bIns="0" rIns="0">
            <a:spAutoFit/>
          </a:bodyPr>
          <a:lstStyle/>
          <a:p>
            <a:pPr>
              <a:lnSpc>
                <a:spcPts val="6269"/>
              </a:lnSpc>
            </a:pPr>
            <a:r>
              <a:rPr lang="en-US" b="true" sz="5500" i="false" spc="99">
                <a:solidFill>
                  <a:srgbClr val="FFF6F8"/>
                </a:solidFill>
                <a:latin typeface="Aileron Regular"/>
              </a:rPr>
              <a:t>COMPARING OTHER SMART BINS</a:t>
            </a:r>
          </a:p>
        </p:txBody>
      </p:sp>
      <p:grpSp>
        <p:nvGrpSpPr>
          <p:cNvPr name="Group 8" id="8"/>
          <p:cNvGrpSpPr/>
          <p:nvPr/>
        </p:nvGrpSpPr>
        <p:grpSpPr>
          <a:xfrm rot="0">
            <a:off x="1028700" y="7600432"/>
            <a:ext cx="3766258" cy="1659773"/>
            <a:chOff x="0" y="0"/>
            <a:chExt cx="5021677" cy="2213030"/>
          </a:xfrm>
        </p:grpSpPr>
        <p:sp>
          <p:nvSpPr>
            <p:cNvPr name="TextBox 9" id="9"/>
            <p:cNvSpPr txBox="true"/>
            <p:nvPr/>
          </p:nvSpPr>
          <p:spPr>
            <a:xfrm rot="0">
              <a:off x="0" y="-28575"/>
              <a:ext cx="5021677" cy="675428"/>
            </a:xfrm>
            <a:prstGeom prst="rect">
              <a:avLst/>
            </a:prstGeom>
          </p:spPr>
          <p:txBody>
            <a:bodyPr anchor="t" rtlCol="false" tIns="0" lIns="0" bIns="0" rIns="0">
              <a:spAutoFit/>
            </a:bodyPr>
            <a:lstStyle/>
            <a:p>
              <a:pPr>
                <a:lnSpc>
                  <a:spcPts val="4160"/>
                </a:lnSpc>
              </a:pPr>
              <a:r>
                <a:rPr lang="en-US" b="false" sz="3200" i="false" spc="288">
                  <a:solidFill>
                    <a:srgbClr val="FFF6F8"/>
                  </a:solidFill>
                  <a:latin typeface="Aileron Regular"/>
                </a:rPr>
                <a:t>FUSION (660L)</a:t>
              </a:r>
            </a:p>
          </p:txBody>
        </p:sp>
        <p:sp>
          <p:nvSpPr>
            <p:cNvPr name="TextBox 10" id="10"/>
            <p:cNvSpPr txBox="true"/>
            <p:nvPr/>
          </p:nvSpPr>
          <p:spPr>
            <a:xfrm rot="0">
              <a:off x="0" y="1024734"/>
              <a:ext cx="5021677" cy="1188297"/>
            </a:xfrm>
            <a:prstGeom prst="rect">
              <a:avLst/>
            </a:prstGeom>
          </p:spPr>
          <p:txBody>
            <a:bodyPr anchor="t" rtlCol="false" tIns="0" lIns="0" bIns="0" rIns="0">
              <a:spAutoFit/>
            </a:bodyPr>
            <a:lstStyle/>
            <a:p>
              <a:pPr>
                <a:lnSpc>
                  <a:spcPts val="3640"/>
                </a:lnSpc>
              </a:pPr>
              <a:r>
                <a:rPr lang="en-US" b="false" sz="2600" i="false">
                  <a:solidFill>
                    <a:srgbClr val="FFF6F8"/>
                  </a:solidFill>
                  <a:latin typeface="Aileron Regular"/>
                </a:rPr>
                <a:t>Fusion Prototype</a:t>
              </a:r>
            </a:p>
            <a:p>
              <a:pPr>
                <a:lnSpc>
                  <a:spcPts val="3640"/>
                </a:lnSpc>
              </a:pPr>
              <a:r>
                <a:rPr lang="en-US" b="false" sz="2600" i="false">
                  <a:solidFill>
                    <a:srgbClr val="FFF6F8"/>
                  </a:solidFill>
                  <a:latin typeface="Aileron Regular"/>
                </a:rPr>
                <a:t>Cost: 2000 Rupees</a:t>
              </a:r>
            </a:p>
          </p:txBody>
        </p:sp>
      </p:grpSp>
      <p:grpSp>
        <p:nvGrpSpPr>
          <p:cNvPr name="Group 11" id="11"/>
          <p:cNvGrpSpPr/>
          <p:nvPr/>
        </p:nvGrpSpPr>
        <p:grpSpPr>
          <a:xfrm rot="0">
            <a:off x="5965471" y="7581006"/>
            <a:ext cx="3766258" cy="2116973"/>
            <a:chOff x="0" y="0"/>
            <a:chExt cx="5021677" cy="2822630"/>
          </a:xfrm>
        </p:grpSpPr>
        <p:sp>
          <p:nvSpPr>
            <p:cNvPr name="TextBox 12" id="12"/>
            <p:cNvSpPr txBox="true"/>
            <p:nvPr/>
          </p:nvSpPr>
          <p:spPr>
            <a:xfrm rot="0">
              <a:off x="0" y="-28575"/>
              <a:ext cx="5021677" cy="675428"/>
            </a:xfrm>
            <a:prstGeom prst="rect">
              <a:avLst/>
            </a:prstGeom>
          </p:spPr>
          <p:txBody>
            <a:bodyPr anchor="t" rtlCol="false" tIns="0" lIns="0" bIns="0" rIns="0">
              <a:spAutoFit/>
            </a:bodyPr>
            <a:lstStyle/>
            <a:p>
              <a:pPr>
                <a:lnSpc>
                  <a:spcPts val="4160"/>
                </a:lnSpc>
              </a:pPr>
              <a:r>
                <a:rPr lang="en-US" b="false" sz="3200" i="false" spc="288">
                  <a:solidFill>
                    <a:srgbClr val="FFF6F8"/>
                  </a:solidFill>
                  <a:latin typeface="Aileron Regular"/>
                </a:rPr>
                <a:t>REETRIX (9L)</a:t>
              </a:r>
            </a:p>
          </p:txBody>
        </p:sp>
        <p:sp>
          <p:nvSpPr>
            <p:cNvPr name="TextBox 13" id="13"/>
            <p:cNvSpPr txBox="true"/>
            <p:nvPr/>
          </p:nvSpPr>
          <p:spPr>
            <a:xfrm rot="0">
              <a:off x="0" y="1024734"/>
              <a:ext cx="5021677" cy="1797897"/>
            </a:xfrm>
            <a:prstGeom prst="rect">
              <a:avLst/>
            </a:prstGeom>
          </p:spPr>
          <p:txBody>
            <a:bodyPr anchor="t" rtlCol="false" tIns="0" lIns="0" bIns="0" rIns="0">
              <a:spAutoFit/>
            </a:bodyPr>
            <a:lstStyle/>
            <a:p>
              <a:pPr>
                <a:lnSpc>
                  <a:spcPts val="3640"/>
                </a:lnSpc>
              </a:pPr>
              <a:r>
                <a:rPr lang="en-US" b="false" sz="2600" i="false">
                  <a:solidFill>
                    <a:srgbClr val="FFF6F8"/>
                  </a:solidFill>
                  <a:latin typeface="Aileron Regular"/>
                </a:rPr>
                <a:t>Only Motion Sensor</a:t>
              </a:r>
            </a:p>
            <a:p>
              <a:pPr>
                <a:lnSpc>
                  <a:spcPts val="3640"/>
                </a:lnSpc>
              </a:pPr>
              <a:r>
                <a:rPr lang="en-US" b="false" sz="2600" i="false">
                  <a:solidFill>
                    <a:srgbClr val="FFF6F8"/>
                  </a:solidFill>
                  <a:latin typeface="Aileron Regular"/>
                </a:rPr>
                <a:t>Cost: 4995 Rupees (Amazon)</a:t>
              </a:r>
            </a:p>
          </p:txBody>
        </p:sp>
      </p:grpSp>
      <p:grpSp>
        <p:nvGrpSpPr>
          <p:cNvPr name="Group 14" id="14"/>
          <p:cNvGrpSpPr/>
          <p:nvPr/>
        </p:nvGrpSpPr>
        <p:grpSpPr>
          <a:xfrm rot="0">
            <a:off x="11375671" y="7561580"/>
            <a:ext cx="3766258" cy="2116973"/>
            <a:chOff x="0" y="0"/>
            <a:chExt cx="5021677" cy="2822630"/>
          </a:xfrm>
        </p:grpSpPr>
        <p:sp>
          <p:nvSpPr>
            <p:cNvPr name="TextBox 15" id="15"/>
            <p:cNvSpPr txBox="true"/>
            <p:nvPr/>
          </p:nvSpPr>
          <p:spPr>
            <a:xfrm rot="0">
              <a:off x="0" y="-28575"/>
              <a:ext cx="5021677" cy="675428"/>
            </a:xfrm>
            <a:prstGeom prst="rect">
              <a:avLst/>
            </a:prstGeom>
          </p:spPr>
          <p:txBody>
            <a:bodyPr anchor="t" rtlCol="false" tIns="0" lIns="0" bIns="0" rIns="0">
              <a:spAutoFit/>
            </a:bodyPr>
            <a:lstStyle/>
            <a:p>
              <a:pPr>
                <a:lnSpc>
                  <a:spcPts val="4160"/>
                </a:lnSpc>
              </a:pPr>
              <a:r>
                <a:rPr lang="en-US" b="false" sz="3200" i="false" spc="288">
                  <a:solidFill>
                    <a:srgbClr val="FFF6F8"/>
                  </a:solidFill>
                  <a:latin typeface="Aileron Regular"/>
                </a:rPr>
                <a:t>EKO (6L)</a:t>
              </a:r>
            </a:p>
          </p:txBody>
        </p:sp>
        <p:sp>
          <p:nvSpPr>
            <p:cNvPr name="TextBox 16" id="16"/>
            <p:cNvSpPr txBox="true"/>
            <p:nvPr/>
          </p:nvSpPr>
          <p:spPr>
            <a:xfrm rot="0">
              <a:off x="0" y="1024734"/>
              <a:ext cx="5021677" cy="1797897"/>
            </a:xfrm>
            <a:prstGeom prst="rect">
              <a:avLst/>
            </a:prstGeom>
          </p:spPr>
          <p:txBody>
            <a:bodyPr anchor="t" rtlCol="false" tIns="0" lIns="0" bIns="0" rIns="0">
              <a:spAutoFit/>
            </a:bodyPr>
            <a:lstStyle/>
            <a:p>
              <a:pPr>
                <a:lnSpc>
                  <a:spcPts val="3640"/>
                </a:lnSpc>
              </a:pPr>
              <a:r>
                <a:rPr lang="en-US" b="false" sz="2600" i="false">
                  <a:solidFill>
                    <a:srgbClr val="FFF6F8"/>
                  </a:solidFill>
                  <a:latin typeface="Aileron Regular"/>
                </a:rPr>
                <a:t>Only Motion Sensor</a:t>
              </a:r>
            </a:p>
            <a:p>
              <a:pPr>
                <a:lnSpc>
                  <a:spcPts val="3640"/>
                </a:lnSpc>
              </a:pPr>
              <a:r>
                <a:rPr lang="en-US" b="false" sz="2600" i="false">
                  <a:solidFill>
                    <a:srgbClr val="FFF6F8"/>
                  </a:solidFill>
                  <a:latin typeface="Aileron Regular"/>
                </a:rPr>
                <a:t>Cost: 7750 Rupees (Amazon)</a:t>
              </a:r>
            </a:p>
          </p:txBody>
        </p:sp>
      </p:grpSp>
      <p:grpSp>
        <p:nvGrpSpPr>
          <p:cNvPr name="Group 17" id="17"/>
          <p:cNvGrpSpPr/>
          <p:nvPr/>
        </p:nvGrpSpPr>
        <p:grpSpPr>
          <a:xfrm rot="0">
            <a:off x="16897350" y="1028700"/>
            <a:ext cx="723900" cy="8229600"/>
            <a:chOff x="0" y="0"/>
            <a:chExt cx="965200" cy="10972800"/>
          </a:xfrm>
        </p:grpSpPr>
        <p:sp>
          <p:nvSpPr>
            <p:cNvPr name="AutoShape 18" id="18"/>
            <p:cNvSpPr/>
            <p:nvPr/>
          </p:nvSpPr>
          <p:spPr>
            <a:xfrm rot="0">
              <a:off x="0" y="0"/>
              <a:ext cx="50800" cy="10972800"/>
            </a:xfrm>
            <a:prstGeom prst="rect">
              <a:avLst/>
            </a:prstGeom>
            <a:solidFill>
              <a:srgbClr val="FFF6F8"/>
            </a:solidFill>
          </p:spPr>
        </p:sp>
        <p:sp>
          <p:nvSpPr>
            <p:cNvPr name="TextBox 19" id="19"/>
            <p:cNvSpPr txBox="true"/>
            <p:nvPr/>
          </p:nvSpPr>
          <p:spPr>
            <a:xfrm rot="5400000">
              <a:off x="-4483466" y="5476508"/>
              <a:ext cx="10457277" cy="535305"/>
            </a:xfrm>
            <a:prstGeom prst="rect">
              <a:avLst/>
            </a:prstGeom>
          </p:spPr>
          <p:txBody>
            <a:bodyPr anchor="t" rtlCol="false" tIns="0" lIns="0" bIns="0" rIns="0">
              <a:spAutoFit/>
            </a:bodyPr>
            <a:lstStyle/>
            <a:p>
              <a:pPr algn="r">
                <a:lnSpc>
                  <a:spcPts val="3359"/>
                </a:lnSpc>
              </a:pPr>
              <a:r>
                <a:rPr lang="en-US" b="false" sz="2400" i="false" spc="192">
                  <a:solidFill>
                    <a:srgbClr val="FFF6F8"/>
                  </a:solidFill>
                  <a:latin typeface="Aileron Heavy"/>
                </a:rPr>
                <a:t>WHY YOU SHOULD IMPLEMENT FUSION</a:t>
              </a:r>
            </a:p>
          </p:txBody>
        </p:sp>
      </p:grpSp>
      <p:pic>
        <p:nvPicPr>
          <p:cNvPr name="Picture 20" id="20"/>
          <p:cNvPicPr>
            <a:picLocks noChangeAspect="true"/>
          </p:cNvPicPr>
          <p:nvPr/>
        </p:nvPicPr>
        <p:blipFill>
          <a:blip r:embed="rId6"/>
          <a:srcRect l="0" t="0" r="0" b="0"/>
          <a:stretch>
            <a:fillRect/>
          </a:stretch>
        </p:blipFill>
        <p:spPr>
          <a:xfrm flipH="false" flipV="false" rot="-10800000">
            <a:off x="742950" y="1028700"/>
            <a:ext cx="1104900" cy="11049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74000"/>
          </a:blip>
          <a:srcRect l="0" t="0" r="0" b="0"/>
          <a:stretch>
            <a:fillRect/>
          </a:stretch>
        </p:blipFill>
        <p:spPr>
          <a:xfrm flipH="false" flipV="false" rot="0">
            <a:off x="-866775" y="-1466850"/>
            <a:ext cx="6915150" cy="691515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10800000">
            <a:off x="476250" y="1028700"/>
            <a:ext cx="1104900" cy="1104900"/>
          </a:xfrm>
          <a:prstGeom prst="rect">
            <a:avLst/>
          </a:prstGeom>
        </p:spPr>
      </p:pic>
      <p:grpSp>
        <p:nvGrpSpPr>
          <p:cNvPr name="Group 4" id="4"/>
          <p:cNvGrpSpPr/>
          <p:nvPr/>
        </p:nvGrpSpPr>
        <p:grpSpPr>
          <a:xfrm rot="0">
            <a:off x="4730042" y="585758"/>
            <a:ext cx="12529258" cy="5951628"/>
            <a:chOff x="0" y="0"/>
            <a:chExt cx="16705677" cy="7935504"/>
          </a:xfrm>
        </p:grpSpPr>
        <p:sp>
          <p:nvSpPr>
            <p:cNvPr name="TextBox 5" id="5"/>
            <p:cNvSpPr txBox="true"/>
            <p:nvPr/>
          </p:nvSpPr>
          <p:spPr>
            <a:xfrm rot="0">
              <a:off x="0" y="0"/>
              <a:ext cx="16705677" cy="2580640"/>
            </a:xfrm>
            <a:prstGeom prst="rect">
              <a:avLst/>
            </a:prstGeom>
          </p:spPr>
          <p:txBody>
            <a:bodyPr anchor="t" rtlCol="false" tIns="0" lIns="0" bIns="0" rIns="0">
              <a:spAutoFit/>
            </a:bodyPr>
            <a:lstStyle/>
            <a:p>
              <a:pPr>
                <a:lnSpc>
                  <a:spcPts val="7680"/>
                </a:lnSpc>
              </a:pPr>
              <a:r>
                <a:rPr lang="en-US" b="true" sz="6400" i="false" spc="236">
                  <a:solidFill>
                    <a:srgbClr val="FFF6F8"/>
                  </a:solidFill>
                  <a:latin typeface="Aileron Regular"/>
                </a:rPr>
                <a:t>FUTURE PROSPECTS OF FUSION</a:t>
              </a:r>
            </a:p>
          </p:txBody>
        </p:sp>
        <p:sp>
          <p:nvSpPr>
            <p:cNvPr name="TextBox 6" id="6"/>
            <p:cNvSpPr txBox="true"/>
            <p:nvPr/>
          </p:nvSpPr>
          <p:spPr>
            <a:xfrm rot="0">
              <a:off x="0" y="3196245"/>
              <a:ext cx="16705677" cy="4739259"/>
            </a:xfrm>
            <a:prstGeom prst="rect">
              <a:avLst/>
            </a:prstGeom>
          </p:spPr>
          <p:txBody>
            <a:bodyPr anchor="t" rtlCol="false" tIns="0" lIns="0" bIns="0" rIns="0">
              <a:spAutoFit/>
            </a:bodyPr>
            <a:lstStyle/>
            <a:p>
              <a:pPr marL="594360" indent="-297180" lvl="1">
                <a:lnSpc>
                  <a:spcPts val="3996"/>
                </a:lnSpc>
                <a:buFont typeface="Arial"/>
                <a:buChar char="•"/>
              </a:pPr>
              <a:r>
                <a:rPr lang="en-US" b="false" sz="3600" i="false" spc="-122">
                  <a:solidFill>
                    <a:srgbClr val="FFFFFF"/>
                  </a:solidFill>
                  <a:latin typeface="Arimo"/>
                </a:rPr>
                <a:t>Fusion can be designed to simultaneously monitor multiple garbage bins from one endpoint.</a:t>
              </a:r>
            </a:p>
            <a:p>
              <a:pPr marL="594360" indent="-297180" lvl="1">
                <a:lnSpc>
                  <a:spcPts val="3996"/>
                </a:lnSpc>
                <a:buFont typeface="Arial"/>
                <a:buChar char="•"/>
              </a:pPr>
              <a:r>
                <a:rPr lang="en-US" b="false" sz="3600" i="false" spc="-122">
                  <a:solidFill>
                    <a:srgbClr val="FFFFFF"/>
                  </a:solidFill>
                  <a:latin typeface="Arimo"/>
                </a:rPr>
                <a:t>Fusion can also be designed to directly send GPS coordinates to the Mobile Devices of the Garbage Collectors &amp; reduces communication time from the authorities to Ground Persons.</a:t>
              </a:r>
            </a:p>
            <a:p>
              <a:pPr marL="594360" indent="-297180" lvl="1">
                <a:lnSpc>
                  <a:spcPts val="3996"/>
                </a:lnSpc>
                <a:buFont typeface="Arial"/>
                <a:buChar char="•"/>
              </a:pPr>
              <a:r>
                <a:rPr lang="en-US" b="false" sz="3600" i="false" spc="-122">
                  <a:solidFill>
                    <a:srgbClr val="FFFFFF"/>
                  </a:solidFill>
                  <a:latin typeface="Arimo"/>
                </a:rPr>
                <a:t>Fusion can be reduced to the size of a personal appliance for domestic use as well.</a:t>
              </a:r>
            </a:p>
          </p:txBody>
        </p:sp>
      </p:grpSp>
      <p:grpSp>
        <p:nvGrpSpPr>
          <p:cNvPr name="Group 7" id="7"/>
          <p:cNvGrpSpPr/>
          <p:nvPr/>
        </p:nvGrpSpPr>
        <p:grpSpPr>
          <a:xfrm rot="0">
            <a:off x="0" y="6989582"/>
            <a:ext cx="18288000" cy="3297418"/>
            <a:chOff x="0" y="0"/>
            <a:chExt cx="24384000" cy="4396557"/>
          </a:xfrm>
        </p:grpSpPr>
        <p:pic>
          <p:nvPicPr>
            <p:cNvPr name="Picture 8" id="8"/>
            <p:cNvPicPr>
              <a:picLocks noChangeAspect="true"/>
            </p:cNvPicPr>
            <p:nvPr/>
          </p:nvPicPr>
          <p:blipFill>
            <a:blip r:embed="rId4">
              <a:alphaModFix amt="60000"/>
            </a:blip>
            <a:srcRect l="0" t="8978" r="0" b="8978"/>
            <a:stretch>
              <a:fillRect/>
            </a:stretch>
          </p:blipFill>
          <p:spPr>
            <a:xfrm>
              <a:off x="0" y="0"/>
              <a:ext cx="8043333" cy="4396557"/>
            </a:xfrm>
            <a:prstGeom prst="rect">
              <a:avLst/>
            </a:prstGeom>
          </p:spPr>
        </p:pic>
        <p:pic>
          <p:nvPicPr>
            <p:cNvPr name="Picture 9" id="9"/>
            <p:cNvPicPr>
              <a:picLocks noChangeAspect="true"/>
            </p:cNvPicPr>
            <p:nvPr/>
          </p:nvPicPr>
          <p:blipFill>
            <a:blip r:embed="rId5">
              <a:alphaModFix amt="60000"/>
            </a:blip>
            <a:srcRect l="0" t="4162" r="0" b="4162"/>
            <a:stretch>
              <a:fillRect/>
            </a:stretch>
          </p:blipFill>
          <p:spPr>
            <a:xfrm>
              <a:off x="8170333" y="0"/>
              <a:ext cx="8043333" cy="4396557"/>
            </a:xfrm>
            <a:prstGeom prst="rect">
              <a:avLst/>
            </a:prstGeom>
          </p:spPr>
        </p:pic>
        <p:pic>
          <p:nvPicPr>
            <p:cNvPr name="Picture 10" id="10"/>
            <p:cNvPicPr>
              <a:picLocks noChangeAspect="true"/>
            </p:cNvPicPr>
            <p:nvPr/>
          </p:nvPicPr>
          <p:blipFill>
            <a:blip r:embed="rId6">
              <a:alphaModFix amt="60000"/>
            </a:blip>
            <a:srcRect l="0" t="8978" r="0" b="8978"/>
            <a:stretch>
              <a:fillRect/>
            </a:stretch>
          </p:blipFill>
          <p:spPr>
            <a:xfrm>
              <a:off x="16340667" y="0"/>
              <a:ext cx="8043333" cy="4396557"/>
            </a:xfrm>
            <a:prstGeom prst="rect">
              <a:avLst/>
            </a:prstGeom>
          </p:spPr>
        </p:pic>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250531" y="-7197042"/>
            <a:ext cx="11294210" cy="11294210"/>
          </a:xfrm>
          <a:prstGeom prst="rect">
            <a:avLst/>
          </a:prstGeom>
        </p:spPr>
      </p:pic>
      <p:sp>
        <p:nvSpPr>
          <p:cNvPr name="TextBox 3" id="3"/>
          <p:cNvSpPr txBox="true"/>
          <p:nvPr/>
        </p:nvSpPr>
        <p:spPr>
          <a:xfrm rot="0">
            <a:off x="1028700" y="1019175"/>
            <a:ext cx="6547555" cy="2204085"/>
          </a:xfrm>
          <a:prstGeom prst="rect">
            <a:avLst/>
          </a:prstGeom>
        </p:spPr>
        <p:txBody>
          <a:bodyPr anchor="t" rtlCol="false" tIns="0" lIns="0" bIns="0" rIns="0">
            <a:spAutoFit/>
          </a:bodyPr>
          <a:lstStyle/>
          <a:p>
            <a:pPr>
              <a:lnSpc>
                <a:spcPts val="8640"/>
              </a:lnSpc>
            </a:pPr>
            <a:r>
              <a:rPr lang="en-US" b="true" sz="7200" i="false" spc="144">
                <a:solidFill>
                  <a:srgbClr val="FFF6F8"/>
                </a:solidFill>
                <a:latin typeface="Aileron Regular"/>
              </a:rPr>
              <a:t>PROBLEM STATEMENT</a:t>
            </a:r>
          </a:p>
        </p:txBody>
      </p:sp>
      <p:grpSp>
        <p:nvGrpSpPr>
          <p:cNvPr name="Group 4" id="4"/>
          <p:cNvGrpSpPr/>
          <p:nvPr/>
        </p:nvGrpSpPr>
        <p:grpSpPr>
          <a:xfrm rot="0">
            <a:off x="1489065" y="5161280"/>
            <a:ext cx="15309869" cy="3395980"/>
            <a:chOff x="0" y="0"/>
            <a:chExt cx="20413159" cy="4527973"/>
          </a:xfrm>
        </p:grpSpPr>
        <p:sp>
          <p:nvSpPr>
            <p:cNvPr name="TextBox 5" id="5"/>
            <p:cNvSpPr txBox="true"/>
            <p:nvPr/>
          </p:nvSpPr>
          <p:spPr>
            <a:xfrm rot="0">
              <a:off x="0" y="893022"/>
              <a:ext cx="5580477" cy="2732405"/>
            </a:xfrm>
            <a:prstGeom prst="rect">
              <a:avLst/>
            </a:prstGeom>
          </p:spPr>
          <p:txBody>
            <a:bodyPr anchor="t" rtlCol="false" tIns="0" lIns="0" bIns="0" rIns="0">
              <a:spAutoFit/>
            </a:bodyPr>
            <a:lstStyle/>
            <a:p>
              <a:pPr>
                <a:lnSpc>
                  <a:spcPts val="4079"/>
                </a:lnSpc>
              </a:pPr>
              <a:r>
                <a:rPr lang="en-US" b="true" sz="3400" i="false" spc="125">
                  <a:solidFill>
                    <a:srgbClr val="FFF6F8"/>
                  </a:solidFill>
                  <a:latin typeface="Aileron Regular"/>
                </a:rPr>
                <a:t>Garbage is everywhere, and they are always more in the cities!</a:t>
              </a:r>
            </a:p>
          </p:txBody>
        </p:sp>
        <p:sp>
          <p:nvSpPr>
            <p:cNvPr name="TextBox 6" id="6"/>
            <p:cNvSpPr txBox="true"/>
            <p:nvPr/>
          </p:nvSpPr>
          <p:spPr>
            <a:xfrm rot="0">
              <a:off x="8955335" y="-57150"/>
              <a:ext cx="11457824" cy="4585123"/>
            </a:xfrm>
            <a:prstGeom prst="rect">
              <a:avLst/>
            </a:prstGeom>
          </p:spPr>
          <p:txBody>
            <a:bodyPr anchor="t" rtlCol="false" tIns="0" lIns="0" bIns="0" rIns="0">
              <a:spAutoFit/>
            </a:bodyPr>
            <a:lstStyle/>
            <a:p>
              <a:pPr>
                <a:lnSpc>
                  <a:spcPts val="3919"/>
                </a:lnSpc>
              </a:pPr>
              <a:r>
                <a:rPr lang="en-US" b="false" sz="2800" i="false" spc="56">
                  <a:solidFill>
                    <a:srgbClr val="FFF6F8"/>
                  </a:solidFill>
                  <a:latin typeface="Aileron Regular"/>
                </a:rPr>
                <a:t>62 million tonnes annually averages out to 450 grams of waste per person per day. However, there is a lot of variability in per capita waste generation in India, daily household municipal solid waste (MSW) generation ranges from 170 grams per person in small towns to 620 grams per pe</a:t>
              </a:r>
              <a:r>
                <a:rPr lang="en-US" b="false" sz="2799" i="false" spc="55">
                  <a:solidFill>
                    <a:srgbClr val="FFF6F8"/>
                  </a:solidFill>
                  <a:latin typeface="Aileron Regular"/>
                </a:rPr>
                <a:t>rs</a:t>
              </a:r>
              <a:r>
                <a:rPr lang="en-US" b="false" sz="2800" i="false" spc="56">
                  <a:solidFill>
                    <a:srgbClr val="FFF6F8"/>
                  </a:solidFill>
                  <a:latin typeface="Aileron Regular"/>
                </a:rPr>
                <a:t>on in large cities.</a:t>
              </a:r>
            </a:p>
          </p:txBody>
        </p:sp>
        <p:sp>
          <p:nvSpPr>
            <p:cNvPr name="AutoShape 7" id="7"/>
            <p:cNvSpPr/>
            <p:nvPr/>
          </p:nvSpPr>
          <p:spPr>
            <a:xfrm rot="0">
              <a:off x="5727726" y="2235268"/>
              <a:ext cx="2149127" cy="57437"/>
            </a:xfrm>
            <a:prstGeom prst="rect">
              <a:avLst/>
            </a:prstGeom>
            <a:solidFill>
              <a:srgbClr val="FFF6F8"/>
            </a:solidFill>
          </p:spPr>
        </p:sp>
      </p:grpSp>
      <p:pic>
        <p:nvPicPr>
          <p:cNvPr name="Picture 8" id="8"/>
          <p:cNvPicPr>
            <a:picLocks noChangeAspect="true"/>
          </p:cNvPicPr>
          <p:nvPr/>
        </p:nvPicPr>
        <p:blipFill>
          <a:blip r:embed="rId3"/>
          <a:srcRect l="0" t="0" r="0" b="0"/>
          <a:stretch>
            <a:fillRect/>
          </a:stretch>
        </p:blipFill>
        <p:spPr>
          <a:xfrm flipH="false" flipV="false" rot="-10800000">
            <a:off x="16706850" y="1019175"/>
            <a:ext cx="1104900" cy="11049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28625" y="-4429125"/>
            <a:ext cx="19145250" cy="19145250"/>
          </a:xfrm>
          <a:prstGeom prst="rect">
            <a:avLst/>
          </a:prstGeom>
        </p:spPr>
      </p:pic>
      <p:pic>
        <p:nvPicPr>
          <p:cNvPr name="Picture 3" id="3"/>
          <p:cNvPicPr>
            <a:picLocks noChangeAspect="true"/>
          </p:cNvPicPr>
          <p:nvPr/>
        </p:nvPicPr>
        <p:blipFill>
          <a:blip r:embed="rId3">
            <a:alphaModFix amt="60000"/>
          </a:blip>
          <a:srcRect l="0" t="11034" r="0" b="11034"/>
          <a:stretch>
            <a:fillRect/>
          </a:stretch>
        </p:blipFill>
        <p:spPr>
          <a:xfrm flipH="false" flipV="false" rot="0">
            <a:off x="9265462" y="0"/>
            <a:ext cx="9022538" cy="10553700"/>
          </a:xfrm>
          <a:prstGeom prst="rect">
            <a:avLst/>
          </a:prstGeom>
        </p:spPr>
      </p:pic>
      <p:grpSp>
        <p:nvGrpSpPr>
          <p:cNvPr name="Group 4" id="4"/>
          <p:cNvGrpSpPr/>
          <p:nvPr/>
        </p:nvGrpSpPr>
        <p:grpSpPr>
          <a:xfrm rot="0">
            <a:off x="15056508" y="651792"/>
            <a:ext cx="2806440" cy="8033455"/>
            <a:chOff x="0" y="0"/>
            <a:chExt cx="3741920" cy="10711273"/>
          </a:xfrm>
        </p:grpSpPr>
        <p:sp>
          <p:nvSpPr>
            <p:cNvPr name="TextBox 5" id="5"/>
            <p:cNvSpPr txBox="true"/>
            <p:nvPr/>
          </p:nvSpPr>
          <p:spPr>
            <a:xfrm rot="5400000">
              <a:off x="-2340474" y="4619354"/>
              <a:ext cx="10711273" cy="1472565"/>
            </a:xfrm>
            <a:prstGeom prst="rect">
              <a:avLst/>
            </a:prstGeom>
          </p:spPr>
          <p:txBody>
            <a:bodyPr anchor="t" rtlCol="false" tIns="0" lIns="0" bIns="0" rIns="0">
              <a:spAutoFit/>
            </a:bodyPr>
            <a:lstStyle/>
            <a:p>
              <a:pPr>
                <a:lnSpc>
                  <a:spcPts val="8640"/>
                </a:lnSpc>
              </a:pPr>
              <a:r>
                <a:rPr lang="en-US" b="true" sz="7200" i="false" spc="144">
                  <a:solidFill>
                    <a:srgbClr val="FFF6F8"/>
                  </a:solidFill>
                  <a:latin typeface="Aileron Regular"/>
                </a:rPr>
                <a:t>STATISTICS</a:t>
              </a:r>
            </a:p>
          </p:txBody>
        </p:sp>
        <p:sp>
          <p:nvSpPr>
            <p:cNvPr name="AutoShape 6" id="6"/>
            <p:cNvSpPr/>
            <p:nvPr/>
          </p:nvSpPr>
          <p:spPr>
            <a:xfrm rot="5400000">
              <a:off x="-947233" y="947233"/>
              <a:ext cx="2149127" cy="254661"/>
            </a:xfrm>
            <a:prstGeom prst="rect">
              <a:avLst/>
            </a:prstGeom>
            <a:solidFill>
              <a:srgbClr val="FFF6F8"/>
            </a:solidFill>
          </p:spPr>
        </p:sp>
      </p:grpSp>
      <p:sp>
        <p:nvSpPr>
          <p:cNvPr name="TextBox 7" id="7"/>
          <p:cNvSpPr txBox="true"/>
          <p:nvPr/>
        </p:nvSpPr>
        <p:spPr>
          <a:xfrm rot="0">
            <a:off x="1028700" y="1057275"/>
            <a:ext cx="7004758" cy="5041773"/>
          </a:xfrm>
          <a:prstGeom prst="rect">
            <a:avLst/>
          </a:prstGeom>
        </p:spPr>
        <p:txBody>
          <a:bodyPr anchor="t" rtlCol="false" tIns="0" lIns="0" bIns="0" rIns="0">
            <a:spAutoFit/>
          </a:bodyPr>
          <a:lstStyle/>
          <a:p>
            <a:pPr>
              <a:lnSpc>
                <a:spcPts val="3996"/>
              </a:lnSpc>
            </a:pPr>
            <a:r>
              <a:rPr lang="en-US" sz="3600" i="false">
                <a:solidFill>
                  <a:srgbClr val="FFF6F8"/>
                </a:solidFill>
                <a:latin typeface="Aileron Regular"/>
              </a:rPr>
              <a:t>With rapid urbanisation, the country is facing massive waste management challenge. Over </a:t>
            </a:r>
            <a:r>
              <a:rPr lang="en-US" sz="3600" i="false" b="true">
                <a:solidFill>
                  <a:srgbClr val="FFF6F8"/>
                </a:solidFill>
                <a:latin typeface="Aileron Regular"/>
              </a:rPr>
              <a:t>377 million</a:t>
            </a:r>
            <a:r>
              <a:rPr lang="en-US" sz="3600" i="false">
                <a:solidFill>
                  <a:srgbClr val="FFF6F8"/>
                </a:solidFill>
                <a:latin typeface="Aileron Regular"/>
              </a:rPr>
              <a:t> urban people live in </a:t>
            </a:r>
            <a:r>
              <a:rPr lang="en-US" sz="3600" i="false" b="true">
                <a:solidFill>
                  <a:srgbClr val="FFF6F8"/>
                </a:solidFill>
                <a:latin typeface="Aileron Regular"/>
              </a:rPr>
              <a:t>7,935</a:t>
            </a:r>
            <a:r>
              <a:rPr lang="en-US" sz="3600" i="false">
                <a:solidFill>
                  <a:srgbClr val="FFF6F8"/>
                </a:solidFill>
                <a:latin typeface="Aileron Regular"/>
              </a:rPr>
              <a:t> towns and cities and generate </a:t>
            </a:r>
            <a:r>
              <a:rPr lang="en-US" sz="3600" i="false" b="true">
                <a:solidFill>
                  <a:srgbClr val="FFF6F8"/>
                </a:solidFill>
                <a:latin typeface="Aileron Regular"/>
              </a:rPr>
              <a:t>62 million tonnes</a:t>
            </a:r>
            <a:r>
              <a:rPr lang="en-US" sz="3600" i="false">
                <a:solidFill>
                  <a:srgbClr val="FFF6F8"/>
                </a:solidFill>
                <a:latin typeface="Aileron Regular"/>
              </a:rPr>
              <a:t> of municipal solid waste per annum. Only </a:t>
            </a:r>
            <a:r>
              <a:rPr lang="en-US" sz="3600" i="false" b="true">
                <a:solidFill>
                  <a:srgbClr val="FFF6F8"/>
                </a:solidFill>
                <a:latin typeface="Aileron Regular"/>
              </a:rPr>
              <a:t>43 million tonnes</a:t>
            </a:r>
            <a:r>
              <a:rPr lang="en-US" sz="3600" i="false">
                <a:solidFill>
                  <a:srgbClr val="FFF6F8"/>
                </a:solidFill>
                <a:latin typeface="Aileron Regular"/>
              </a:rPr>
              <a:t> (MT) of the waste is collected, </a:t>
            </a:r>
            <a:r>
              <a:rPr lang="en-US" sz="3600" i="false" b="true">
                <a:solidFill>
                  <a:srgbClr val="FFF6F8"/>
                </a:solidFill>
                <a:latin typeface="Aileron Regular"/>
              </a:rPr>
              <a:t>11.9 MT</a:t>
            </a:r>
            <a:r>
              <a:rPr lang="en-US" sz="3600" i="false">
                <a:solidFill>
                  <a:srgbClr val="FFF6F8"/>
                </a:solidFill>
                <a:latin typeface="Aileron Regular"/>
              </a:rPr>
              <a:t> is treated and </a:t>
            </a:r>
            <a:r>
              <a:rPr lang="en-US" sz="3600" i="false" b="true">
                <a:solidFill>
                  <a:srgbClr val="FFF6F8"/>
                </a:solidFill>
                <a:latin typeface="Aileron Regular"/>
              </a:rPr>
              <a:t>31 MT</a:t>
            </a:r>
            <a:r>
              <a:rPr lang="en-US" sz="3600" i="false">
                <a:solidFill>
                  <a:srgbClr val="FFF6F8"/>
                </a:solidFill>
                <a:latin typeface="Aileron Regular"/>
              </a:rPr>
              <a:t> is dumped in landfill sites.</a:t>
            </a:r>
          </a:p>
        </p:txBody>
      </p:sp>
      <p:sp>
        <p:nvSpPr>
          <p:cNvPr name="TextBox 8" id="8"/>
          <p:cNvSpPr txBox="true"/>
          <p:nvPr/>
        </p:nvSpPr>
        <p:spPr>
          <a:xfrm rot="0">
            <a:off x="1028700" y="6519733"/>
            <a:ext cx="7004758" cy="3030093"/>
          </a:xfrm>
          <a:prstGeom prst="rect">
            <a:avLst/>
          </a:prstGeom>
        </p:spPr>
        <p:txBody>
          <a:bodyPr anchor="t" rtlCol="false" tIns="0" lIns="0" bIns="0" rIns="0">
            <a:spAutoFit/>
          </a:bodyPr>
          <a:lstStyle/>
          <a:p>
            <a:pPr>
              <a:lnSpc>
                <a:spcPts val="3996"/>
              </a:lnSpc>
            </a:pPr>
            <a:r>
              <a:rPr lang="en-US" sz="3600" i="false">
                <a:solidFill>
                  <a:srgbClr val="FFF6F8"/>
                </a:solidFill>
                <a:latin typeface="Aileron Regular"/>
              </a:rPr>
              <a:t>More than </a:t>
            </a:r>
            <a:r>
              <a:rPr lang="en-US" sz="3600" i="false" b="true">
                <a:solidFill>
                  <a:srgbClr val="FFF6F8"/>
                </a:solidFill>
                <a:latin typeface="Aileron Regular"/>
              </a:rPr>
              <a:t>three-fourth</a:t>
            </a:r>
            <a:r>
              <a:rPr lang="en-US" sz="3600" i="false">
                <a:solidFill>
                  <a:srgbClr val="FFF6F8"/>
                </a:solidFill>
                <a:latin typeface="Aileron Regular"/>
              </a:rPr>
              <a:t> of solid waste management budget is allotted to collection and transportation, leaving very little for processing or resource recovery and disposal.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606345" y="-1524000"/>
            <a:ext cx="7772400" cy="7772400"/>
          </a:xfrm>
          <a:prstGeom prst="rect">
            <a:avLst/>
          </a:prstGeom>
        </p:spPr>
      </p:pic>
      <p:sp>
        <p:nvSpPr>
          <p:cNvPr name="TextBox 3" id="3"/>
          <p:cNvSpPr txBox="true"/>
          <p:nvPr/>
        </p:nvSpPr>
        <p:spPr>
          <a:xfrm rot="5400000">
            <a:off x="13963832" y="5297805"/>
            <a:ext cx="7804858" cy="510540"/>
          </a:xfrm>
          <a:prstGeom prst="rect">
            <a:avLst/>
          </a:prstGeom>
        </p:spPr>
        <p:txBody>
          <a:bodyPr anchor="t" rtlCol="false" tIns="0" lIns="0" bIns="0" rIns="0">
            <a:spAutoFit/>
          </a:bodyPr>
          <a:lstStyle/>
          <a:p>
            <a:pPr algn="r">
              <a:lnSpc>
                <a:spcPts val="4079"/>
              </a:lnSpc>
            </a:pPr>
            <a:r>
              <a:rPr lang="en-US" sz="3400" i="false" spc="125">
                <a:solidFill>
                  <a:srgbClr val="FFF6F8"/>
                </a:solidFill>
                <a:latin typeface="Times Neue Roman"/>
              </a:rPr>
              <a:t>A report by</a:t>
            </a:r>
            <a:r>
              <a:rPr lang="en-US" b="true" sz="3400" i="false" spc="125">
                <a:solidFill>
                  <a:srgbClr val="FFF6F8"/>
                </a:solidFill>
                <a:latin typeface="Times Neue Roman"/>
              </a:rPr>
              <a:t> </a:t>
            </a:r>
            <a:r>
              <a:rPr lang="en-US" b="true" sz="3400" i="false" spc="125">
                <a:solidFill>
                  <a:srgbClr val="FF5757"/>
                </a:solidFill>
                <a:latin typeface="Times Neue Roman"/>
              </a:rPr>
              <a:t>Times Of India</a:t>
            </a:r>
          </a:p>
        </p:txBody>
      </p:sp>
      <p:sp>
        <p:nvSpPr>
          <p:cNvPr name="TextBox 4" id="4"/>
          <p:cNvSpPr txBox="true"/>
          <p:nvPr/>
        </p:nvSpPr>
        <p:spPr>
          <a:xfrm rot="0">
            <a:off x="1028700" y="5842487"/>
            <a:ext cx="5595058" cy="3948430"/>
          </a:xfrm>
          <a:prstGeom prst="rect">
            <a:avLst/>
          </a:prstGeom>
        </p:spPr>
        <p:txBody>
          <a:bodyPr anchor="t" rtlCol="false" tIns="0" lIns="0" bIns="0" rIns="0">
            <a:spAutoFit/>
          </a:bodyPr>
          <a:lstStyle/>
          <a:p>
            <a:pPr>
              <a:lnSpc>
                <a:spcPts val="3919"/>
              </a:lnSpc>
            </a:pPr>
            <a:r>
              <a:rPr lang="en-US" b="false" sz="2800" i="false" spc="56">
                <a:solidFill>
                  <a:srgbClr val="FFFFFF"/>
                </a:solidFill>
                <a:latin typeface="Aileron Regular"/>
              </a:rPr>
              <a:t>For instance, Rs 237.4 crore was allocated in the 2016-17 budget for the</a:t>
            </a:r>
          </a:p>
          <a:p>
            <a:pPr>
              <a:lnSpc>
                <a:spcPts val="3919"/>
              </a:lnSpc>
            </a:pPr>
            <a:r>
              <a:rPr lang="en-US" b="false" sz="2800" i="false" spc="56">
                <a:solidFill>
                  <a:srgbClr val="FFFFFF"/>
                </a:solidFill>
                <a:latin typeface="Aileron Regular"/>
              </a:rPr>
              <a:t>solid waste management department project works. The estimate was later</a:t>
            </a:r>
          </a:p>
          <a:p>
            <a:pPr>
              <a:lnSpc>
                <a:spcPts val="3919"/>
              </a:lnSpc>
            </a:pPr>
            <a:r>
              <a:rPr lang="en-US" b="false" sz="2800" i="false" spc="56">
                <a:solidFill>
                  <a:srgbClr val="FFFFFF"/>
                </a:solidFill>
                <a:latin typeface="Aileron Regular"/>
              </a:rPr>
              <a:t>revised to Rs 122 crore, but finally only Rs 69.7 crore was spent.</a:t>
            </a:r>
          </a:p>
        </p:txBody>
      </p:sp>
      <p:grpSp>
        <p:nvGrpSpPr>
          <p:cNvPr name="Group 5" id="5"/>
          <p:cNvGrpSpPr/>
          <p:nvPr/>
        </p:nvGrpSpPr>
        <p:grpSpPr>
          <a:xfrm rot="0">
            <a:off x="6123619" y="2362200"/>
            <a:ext cx="11338345" cy="6381750"/>
            <a:chOff x="0" y="0"/>
            <a:chExt cx="15117794" cy="8509000"/>
          </a:xfrm>
        </p:grpSpPr>
        <p:sp>
          <p:nvSpPr>
            <p:cNvPr name="TextBox 6" id="6"/>
            <p:cNvSpPr txBox="true"/>
            <p:nvPr/>
          </p:nvSpPr>
          <p:spPr>
            <a:xfrm rot="0">
              <a:off x="12792106" y="4783293"/>
              <a:ext cx="2325688" cy="1113790"/>
            </a:xfrm>
            <a:prstGeom prst="rect">
              <a:avLst/>
            </a:prstGeom>
          </p:spPr>
          <p:txBody>
            <a:bodyPr anchor="t" rtlCol="false" tIns="0" lIns="0" bIns="0" rIns="0">
              <a:spAutoFit/>
            </a:bodyPr>
            <a:lstStyle/>
            <a:p>
              <a:pPr algn="ctr">
                <a:lnSpc>
                  <a:spcPts val="3359"/>
                </a:lnSpc>
              </a:pPr>
              <a:r>
                <a:rPr lang="en-US" sz="2400" b="true">
                  <a:solidFill>
                    <a:srgbClr val="FFF6F8"/>
                  </a:solidFill>
                  <a:latin typeface="Arimo"/>
                </a:rPr>
                <a:t>Used Funds</a:t>
              </a:r>
            </a:p>
            <a:p>
              <a:pPr algn="ctr">
                <a:lnSpc>
                  <a:spcPts val="3359"/>
                </a:lnSpc>
              </a:pPr>
              <a:r>
                <a:rPr lang="en-US" sz="2400" b="true">
                  <a:solidFill>
                    <a:srgbClr val="FFF6F8"/>
                  </a:solidFill>
                  <a:latin typeface="Arimo"/>
                </a:rPr>
                <a:t>57%</a:t>
              </a:r>
            </a:p>
          </p:txBody>
        </p:sp>
        <p:sp>
          <p:nvSpPr>
            <p:cNvPr name="TextBox 7" id="7"/>
            <p:cNvSpPr txBox="true"/>
            <p:nvPr/>
          </p:nvSpPr>
          <p:spPr>
            <a:xfrm rot="0">
              <a:off x="0" y="2554767"/>
              <a:ext cx="2822258" cy="1113790"/>
            </a:xfrm>
            <a:prstGeom prst="rect">
              <a:avLst/>
            </a:prstGeom>
          </p:spPr>
          <p:txBody>
            <a:bodyPr anchor="t" rtlCol="false" tIns="0" lIns="0" bIns="0" rIns="0">
              <a:spAutoFit/>
            </a:bodyPr>
            <a:lstStyle/>
            <a:p>
              <a:pPr algn="ctr">
                <a:lnSpc>
                  <a:spcPts val="3359"/>
                </a:lnSpc>
              </a:pPr>
              <a:r>
                <a:rPr lang="en-US" sz="2400" b="true">
                  <a:solidFill>
                    <a:srgbClr val="FFF6F8"/>
                  </a:solidFill>
                  <a:latin typeface="Arimo"/>
                </a:rPr>
                <a:t>Unused Funds</a:t>
              </a:r>
            </a:p>
            <a:p>
              <a:pPr algn="ctr">
                <a:lnSpc>
                  <a:spcPts val="3359"/>
                </a:lnSpc>
              </a:pPr>
              <a:r>
                <a:rPr lang="en-US" sz="2400" b="true">
                  <a:solidFill>
                    <a:srgbClr val="FFF6F8"/>
                  </a:solidFill>
                  <a:latin typeface="Arimo"/>
                </a:rPr>
                <a:t>43%</a:t>
              </a:r>
            </a:p>
          </p:txBody>
        </p:sp>
        <p:grpSp>
          <p:nvGrpSpPr>
            <p:cNvPr name="Group 8" id="8"/>
            <p:cNvGrpSpPr>
              <a:grpSpLocks noChangeAspect="true"/>
            </p:cNvGrpSpPr>
            <p:nvPr/>
          </p:nvGrpSpPr>
          <p:grpSpPr>
            <a:xfrm rot="0">
              <a:off x="3552682" y="0"/>
              <a:ext cx="8509000" cy="8509000"/>
              <a:chOff x="-12700" y="-12700"/>
              <a:chExt cx="25400" cy="25400"/>
            </a:xfrm>
          </p:grpSpPr>
          <p:sp>
            <p:nvSpPr>
              <p:cNvPr name="Freeform 9" id="9"/>
              <p:cNvSpPr/>
              <p:nvPr/>
            </p:nvSpPr>
            <p:spPr>
              <a:xfrm>
                <a:off x="-5975" y="-12700"/>
                <a:ext cx="19723" cy="26394"/>
              </a:xfrm>
              <a:custGeom>
                <a:avLst/>
                <a:gdLst/>
                <a:ahLst/>
                <a:cxnLst/>
                <a:rect r="r" b="b" t="t" l="l"/>
                <a:pathLst>
                  <a:path h="26394" w="19723">
                    <a:moveTo>
                      <a:pt x="5975" y="0"/>
                    </a:moveTo>
                    <a:lnTo>
                      <a:pt x="5975" y="0"/>
                    </a:lnTo>
                    <a:cubicBezTo>
                      <a:pt x="11262" y="0"/>
                      <a:pt x="15995" y="3275"/>
                      <a:pt x="17859" y="8222"/>
                    </a:cubicBezTo>
                    <a:cubicBezTo>
                      <a:pt x="19723" y="13169"/>
                      <a:pt x="18328" y="18754"/>
                      <a:pt x="14355" y="22242"/>
                    </a:cubicBezTo>
                    <a:cubicBezTo>
                      <a:pt x="10383" y="25731"/>
                      <a:pt x="4665" y="26394"/>
                      <a:pt x="0" y="23907"/>
                    </a:cubicBezTo>
                    <a:lnTo>
                      <a:pt x="5975" y="12700"/>
                    </a:lnTo>
                    <a:close/>
                  </a:path>
                </a:pathLst>
              </a:custGeom>
              <a:solidFill>
                <a:srgbClr val="FFF6F8"/>
              </a:solidFill>
            </p:spPr>
          </p:sp>
          <p:sp>
            <p:nvSpPr>
              <p:cNvPr name="Freeform 10" id="10"/>
              <p:cNvSpPr/>
              <p:nvPr/>
            </p:nvSpPr>
            <p:spPr>
              <a:xfrm>
                <a:off x="-13691" y="-12700"/>
                <a:ext cx="13691" cy="24191"/>
              </a:xfrm>
              <a:custGeom>
                <a:avLst/>
                <a:gdLst/>
                <a:ahLst/>
                <a:cxnLst/>
                <a:rect r="r" b="b" t="t" l="l"/>
                <a:pathLst>
                  <a:path h="24191" w="13691">
                    <a:moveTo>
                      <a:pt x="8284" y="24191"/>
                    </a:moveTo>
                    <a:cubicBezTo>
                      <a:pt x="2903" y="21659"/>
                      <a:pt x="0" y="15733"/>
                      <a:pt x="1297" y="9930"/>
                    </a:cubicBezTo>
                    <a:cubicBezTo>
                      <a:pt x="2594" y="4127"/>
                      <a:pt x="7743" y="1"/>
                      <a:pt x="13690" y="0"/>
                    </a:cubicBezTo>
                    <a:lnTo>
                      <a:pt x="13691" y="12700"/>
                    </a:lnTo>
                    <a:close/>
                  </a:path>
                </a:pathLst>
              </a:custGeom>
              <a:solidFill>
                <a:srgbClr val="C9C4CA"/>
              </a:solidFill>
            </p:spPr>
          </p:sp>
          <p:sp>
            <p:nvSpPr>
              <p:cNvPr name="Freeform 11" id="11"/>
              <p:cNvSpPr/>
              <p:nvPr/>
            </p:nvSpPr>
            <p:spPr>
              <a:xfrm>
                <a:off x="0" y="-12700"/>
                <a:ext cx="1" cy="12700"/>
              </a:xfrm>
              <a:custGeom>
                <a:avLst/>
                <a:gdLst/>
                <a:ahLst/>
                <a:cxnLst/>
                <a:rect r="r" b="b" t="t" l="l"/>
                <a:pathLst>
                  <a:path h="12700" w="1">
                    <a:moveTo>
                      <a:pt x="0" y="0"/>
                    </a:moveTo>
                    <a:lnTo>
                      <a:pt x="0" y="0"/>
                    </a:lnTo>
                    <a:cubicBezTo>
                      <a:pt x="0" y="0"/>
                      <a:pt x="1" y="0"/>
                      <a:pt x="1" y="0"/>
                    </a:cubicBezTo>
                    <a:lnTo>
                      <a:pt x="0" y="12700"/>
                    </a:lnTo>
                    <a:close/>
                  </a:path>
                </a:pathLst>
              </a:custGeom>
              <a:solidFill>
                <a:srgbClr val="93959B"/>
              </a:solidFill>
            </p:spPr>
          </p:sp>
        </p:grpSp>
      </p:grpSp>
      <p:grpSp>
        <p:nvGrpSpPr>
          <p:cNvPr name="Group 12" id="12"/>
          <p:cNvGrpSpPr/>
          <p:nvPr/>
        </p:nvGrpSpPr>
        <p:grpSpPr>
          <a:xfrm rot="0">
            <a:off x="1099808" y="1028700"/>
            <a:ext cx="5595055" cy="4669155"/>
            <a:chOff x="0" y="0"/>
            <a:chExt cx="7460073" cy="6225540"/>
          </a:xfrm>
        </p:grpSpPr>
        <p:sp>
          <p:nvSpPr>
            <p:cNvPr name="TextBox 13" id="13"/>
            <p:cNvSpPr txBox="true"/>
            <p:nvPr/>
          </p:nvSpPr>
          <p:spPr>
            <a:xfrm rot="0">
              <a:off x="0" y="-9525"/>
              <a:ext cx="7460073" cy="5130165"/>
            </a:xfrm>
            <a:prstGeom prst="rect">
              <a:avLst/>
            </a:prstGeom>
          </p:spPr>
          <p:txBody>
            <a:bodyPr anchor="t" rtlCol="false" tIns="0" lIns="0" bIns="0" rIns="0">
              <a:spAutoFit/>
            </a:bodyPr>
            <a:lstStyle/>
            <a:p>
              <a:pPr>
                <a:lnSpc>
                  <a:spcPts val="5040"/>
                </a:lnSpc>
              </a:pPr>
              <a:r>
                <a:rPr lang="en-US" b="true" sz="4200" i="false" spc="84">
                  <a:solidFill>
                    <a:srgbClr val="FFF6F8"/>
                  </a:solidFill>
                  <a:latin typeface="Aileron Regular"/>
                </a:rPr>
                <a:t>A closer look at the actual money spent by civic departments over Garbage Disposal</a:t>
              </a:r>
            </a:p>
            <a:p>
              <a:pPr>
                <a:lnSpc>
                  <a:spcPts val="5040"/>
                </a:lnSpc>
              </a:pPr>
              <a:r>
                <a:rPr lang="en-US" b="true" sz="4200" i="false" spc="84">
                  <a:solidFill>
                    <a:srgbClr val="FFF6F8"/>
                  </a:solidFill>
                  <a:latin typeface="Aileron Regular"/>
                </a:rPr>
                <a:t>From 2016-17</a:t>
              </a:r>
            </a:p>
          </p:txBody>
        </p:sp>
        <p:sp>
          <p:nvSpPr>
            <p:cNvPr name="AutoShape 14" id="14"/>
            <p:cNvSpPr/>
            <p:nvPr/>
          </p:nvSpPr>
          <p:spPr>
            <a:xfrm rot="0">
              <a:off x="0" y="5970879"/>
              <a:ext cx="2149127" cy="254661"/>
            </a:xfrm>
            <a:prstGeom prst="rect">
              <a:avLst/>
            </a:prstGeom>
            <a:solidFill>
              <a:srgbClr val="FFF6F8"/>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2592050" y="-24765"/>
            <a:ext cx="5695950" cy="5695950"/>
          </a:xfrm>
          <a:prstGeom prst="rect">
            <a:avLst/>
          </a:prstGeom>
        </p:spPr>
      </p:pic>
      <p:grpSp>
        <p:nvGrpSpPr>
          <p:cNvPr name="Group 3" id="3"/>
          <p:cNvGrpSpPr/>
          <p:nvPr/>
        </p:nvGrpSpPr>
        <p:grpSpPr>
          <a:xfrm rot="0">
            <a:off x="1028700" y="3040983"/>
            <a:ext cx="6773590" cy="4818303"/>
            <a:chOff x="0" y="0"/>
            <a:chExt cx="9031454" cy="6424404"/>
          </a:xfrm>
        </p:grpSpPr>
        <p:sp>
          <p:nvSpPr>
            <p:cNvPr name="TextBox 4" id="4"/>
            <p:cNvSpPr txBox="true"/>
            <p:nvPr/>
          </p:nvSpPr>
          <p:spPr>
            <a:xfrm rot="0">
              <a:off x="0" y="0"/>
              <a:ext cx="9031454" cy="2355479"/>
            </a:xfrm>
            <a:prstGeom prst="rect">
              <a:avLst/>
            </a:prstGeom>
          </p:spPr>
          <p:txBody>
            <a:bodyPr anchor="t" rtlCol="false" tIns="0" lIns="0" bIns="0" rIns="0">
              <a:spAutoFit/>
            </a:bodyPr>
            <a:lstStyle/>
            <a:p>
              <a:pPr>
                <a:lnSpc>
                  <a:spcPts val="6955"/>
                </a:lnSpc>
              </a:pPr>
              <a:r>
                <a:rPr lang="en-US" b="true" sz="5795" i="false" spc="115">
                  <a:solidFill>
                    <a:srgbClr val="FFF6F8"/>
                  </a:solidFill>
                  <a:latin typeface="Aileron Regular"/>
                </a:rPr>
                <a:t>WE SOLVE THIS PROBLEM</a:t>
              </a:r>
            </a:p>
          </p:txBody>
        </p:sp>
        <p:sp>
          <p:nvSpPr>
            <p:cNvPr name="TextBox 5" id="5"/>
            <p:cNvSpPr txBox="true"/>
            <p:nvPr/>
          </p:nvSpPr>
          <p:spPr>
            <a:xfrm rot="0">
              <a:off x="0" y="3913631"/>
              <a:ext cx="9031454" cy="2510773"/>
            </a:xfrm>
            <a:prstGeom prst="rect">
              <a:avLst/>
            </a:prstGeom>
          </p:spPr>
          <p:txBody>
            <a:bodyPr anchor="t" rtlCol="false" tIns="0" lIns="0" bIns="0" rIns="0">
              <a:spAutoFit/>
            </a:bodyPr>
            <a:lstStyle/>
            <a:p>
              <a:pPr>
                <a:lnSpc>
                  <a:spcPts val="7534"/>
                </a:lnSpc>
              </a:pPr>
              <a:r>
                <a:rPr lang="en-US" b="false" sz="5795" i="false" spc="521">
                  <a:solidFill>
                    <a:srgbClr val="FFF6F8"/>
                  </a:solidFill>
                  <a:latin typeface="Aileron Regular"/>
                </a:rPr>
                <a:t>WITH OUR BRAINCHILD</a:t>
              </a:r>
            </a:p>
          </p:txBody>
        </p:sp>
        <p:sp>
          <p:nvSpPr>
            <p:cNvPr name="AutoShape 6" id="6"/>
            <p:cNvSpPr/>
            <p:nvPr/>
          </p:nvSpPr>
          <p:spPr>
            <a:xfrm rot="0">
              <a:off x="0" y="3002832"/>
              <a:ext cx="1730036" cy="205001"/>
            </a:xfrm>
            <a:prstGeom prst="rect">
              <a:avLst/>
            </a:prstGeom>
            <a:solidFill>
              <a:srgbClr val="FFF6F8"/>
            </a:solidFill>
          </p:spPr>
        </p:sp>
      </p:grpSp>
      <p:pic>
        <p:nvPicPr>
          <p:cNvPr name="Picture 7" id="7"/>
          <p:cNvPicPr>
            <a:picLocks noChangeAspect="true"/>
          </p:cNvPicPr>
          <p:nvPr/>
        </p:nvPicPr>
        <p:blipFill>
          <a:blip r:embed="rId3"/>
          <a:srcRect l="0" t="0" r="0" b="0"/>
          <a:stretch>
            <a:fillRect/>
          </a:stretch>
        </p:blipFill>
        <p:spPr>
          <a:xfrm flipH="false" flipV="false" rot="-10800000">
            <a:off x="742950" y="1028700"/>
            <a:ext cx="1104900" cy="1104900"/>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0">
            <a:off x="7976235" y="-24765"/>
            <a:ext cx="10311765" cy="10311765"/>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271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3926086"/>
            <a:ext cx="19145250" cy="19145250"/>
          </a:xfrm>
          <a:prstGeom prst="rect">
            <a:avLst/>
          </a:prstGeom>
        </p:spPr>
      </p:pic>
      <p:sp>
        <p:nvSpPr>
          <p:cNvPr name="TextBox 3" id="3"/>
          <p:cNvSpPr txBox="true"/>
          <p:nvPr/>
        </p:nvSpPr>
        <p:spPr>
          <a:xfrm rot="5400000">
            <a:off x="14278256" y="3585564"/>
            <a:ext cx="5595058" cy="481330"/>
          </a:xfrm>
          <a:prstGeom prst="rect">
            <a:avLst/>
          </a:prstGeom>
        </p:spPr>
        <p:txBody>
          <a:bodyPr anchor="t" rtlCol="false" tIns="0" lIns="0" bIns="0" rIns="0">
            <a:spAutoFit/>
          </a:bodyPr>
          <a:lstStyle/>
          <a:p>
            <a:pPr>
              <a:lnSpc>
                <a:spcPts val="3919"/>
              </a:lnSpc>
            </a:pPr>
            <a:r>
              <a:rPr lang="en-US" b="false" sz="2800" i="false" spc="112">
                <a:solidFill>
                  <a:srgbClr val="FFF6F8"/>
                </a:solidFill>
                <a:latin typeface="Aileron Regular"/>
              </a:rPr>
              <a:t>TEKMUX 3.0</a:t>
            </a:r>
          </a:p>
        </p:txBody>
      </p:sp>
      <p:pic>
        <p:nvPicPr>
          <p:cNvPr name="Picture 4" id="4"/>
          <p:cNvPicPr>
            <a:picLocks noChangeAspect="true"/>
          </p:cNvPicPr>
          <p:nvPr/>
        </p:nvPicPr>
        <p:blipFill>
          <a:blip r:embed="rId3"/>
          <a:srcRect l="0" t="0" r="0" b="0"/>
          <a:stretch>
            <a:fillRect/>
          </a:stretch>
        </p:blipFill>
        <p:spPr>
          <a:xfrm flipH="false" flipV="false" rot="5400000">
            <a:off x="16282670" y="8705850"/>
            <a:ext cx="1104900" cy="1104900"/>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333500" y="1028700"/>
            <a:ext cx="8233616" cy="8233616"/>
          </a:xfrm>
          <a:prstGeom prst="rect">
            <a:avLst/>
          </a:prstGeom>
        </p:spPr>
      </p:pic>
      <p:grpSp>
        <p:nvGrpSpPr>
          <p:cNvPr name="Group 6" id="6"/>
          <p:cNvGrpSpPr/>
          <p:nvPr/>
        </p:nvGrpSpPr>
        <p:grpSpPr>
          <a:xfrm rot="0">
            <a:off x="604520" y="1028700"/>
            <a:ext cx="728980" cy="8229600"/>
            <a:chOff x="0" y="0"/>
            <a:chExt cx="971973" cy="10972800"/>
          </a:xfrm>
        </p:grpSpPr>
        <p:sp>
          <p:nvSpPr>
            <p:cNvPr name="TextBox 7" id="7"/>
            <p:cNvSpPr txBox="true"/>
            <p:nvPr/>
          </p:nvSpPr>
          <p:spPr>
            <a:xfrm rot="-5400000">
              <a:off x="-5170503" y="5236723"/>
              <a:ext cx="10849430" cy="622723"/>
            </a:xfrm>
            <a:prstGeom prst="rect">
              <a:avLst/>
            </a:prstGeom>
          </p:spPr>
          <p:txBody>
            <a:bodyPr anchor="t" rtlCol="false" tIns="0" lIns="0" bIns="0" rIns="0">
              <a:spAutoFit/>
            </a:bodyPr>
            <a:lstStyle/>
            <a:p>
              <a:pPr algn="l" marL="0" indent="0" lvl="0">
                <a:lnSpc>
                  <a:spcPts val="3919"/>
                </a:lnSpc>
                <a:spcBef>
                  <a:spcPct val="0"/>
                </a:spcBef>
                <a:buFont typeface="Arial"/>
                <a:buChar char="•"/>
              </a:pPr>
              <a:r>
                <a:rPr lang="en-US" b="true" sz="2799" spc="195">
                  <a:solidFill>
                    <a:srgbClr val="FFF6F8"/>
                  </a:solidFill>
                  <a:latin typeface="Aileron Regular"/>
                </a:rPr>
                <a:t>TEAM HACKATHANOS</a:t>
              </a:r>
            </a:p>
          </p:txBody>
        </p:sp>
        <p:sp>
          <p:nvSpPr>
            <p:cNvPr name="AutoShape 8" id="8"/>
            <p:cNvSpPr/>
            <p:nvPr/>
          </p:nvSpPr>
          <p:spPr>
            <a:xfrm rot="0">
              <a:off x="921173" y="0"/>
              <a:ext cx="50800" cy="10972800"/>
            </a:xfrm>
            <a:prstGeom prst="rect">
              <a:avLst/>
            </a:prstGeom>
            <a:solidFill>
              <a:srgbClr val="FFF6F8"/>
            </a:solidFill>
          </p:spPr>
        </p:sp>
      </p:grpSp>
      <p:grpSp>
        <p:nvGrpSpPr>
          <p:cNvPr name="Group 9" id="9"/>
          <p:cNvGrpSpPr/>
          <p:nvPr/>
        </p:nvGrpSpPr>
        <p:grpSpPr>
          <a:xfrm rot="0">
            <a:off x="10363762" y="4151010"/>
            <a:ext cx="6471358" cy="2991058"/>
            <a:chOff x="0" y="0"/>
            <a:chExt cx="8628477" cy="3988078"/>
          </a:xfrm>
        </p:grpSpPr>
        <p:sp>
          <p:nvSpPr>
            <p:cNvPr name="TextBox 10" id="10"/>
            <p:cNvSpPr txBox="true"/>
            <p:nvPr/>
          </p:nvSpPr>
          <p:spPr>
            <a:xfrm rot="0">
              <a:off x="0" y="95250"/>
              <a:ext cx="8628477" cy="2885016"/>
            </a:xfrm>
            <a:prstGeom prst="rect">
              <a:avLst/>
            </a:prstGeom>
          </p:spPr>
          <p:txBody>
            <a:bodyPr anchor="t" rtlCol="false" tIns="0" lIns="0" bIns="0" rIns="0">
              <a:spAutoFit/>
            </a:bodyPr>
            <a:lstStyle/>
            <a:p>
              <a:pPr>
                <a:lnSpc>
                  <a:spcPts val="10899"/>
                </a:lnSpc>
              </a:pPr>
              <a:r>
                <a:rPr lang="en-US" b="true" sz="10000" i="false" spc="380">
                  <a:solidFill>
                    <a:srgbClr val="FFF6F8"/>
                  </a:solidFill>
                  <a:latin typeface="Aileron Heavy"/>
                </a:rPr>
                <a:t>FUSION</a:t>
              </a:r>
            </a:p>
            <a:p>
              <a:pPr>
                <a:lnSpc>
                  <a:spcPts val="4578"/>
                </a:lnSpc>
              </a:pPr>
              <a:r>
                <a:rPr lang="en-US" b="true" sz="4200" i="false" spc="159">
                  <a:solidFill>
                    <a:srgbClr val="FFF6F8"/>
                  </a:solidFill>
                  <a:latin typeface="Aileron Heavy"/>
                </a:rPr>
                <a:t>#BEGONE_GARBAGE</a:t>
              </a:r>
            </a:p>
            <a:p>
              <a:pPr>
                <a:lnSpc>
                  <a:spcPts val="1090"/>
                </a:lnSpc>
              </a:pPr>
            </a:p>
          </p:txBody>
        </p:sp>
        <p:sp>
          <p:nvSpPr>
            <p:cNvPr name="AutoShape 11" id="11"/>
            <p:cNvSpPr/>
            <p:nvPr/>
          </p:nvSpPr>
          <p:spPr>
            <a:xfrm rot="0">
              <a:off x="0" y="3733417"/>
              <a:ext cx="2149127" cy="254661"/>
            </a:xfrm>
            <a:prstGeom prst="rect">
              <a:avLst/>
            </a:prstGeom>
            <a:solidFill>
              <a:srgbClr val="FFF6F8"/>
            </a:solidFill>
          </p:spPr>
        </p:sp>
      </p:grpSp>
      <p:pic>
        <p:nvPicPr>
          <p:cNvPr name="Picture 12" id="12"/>
          <p:cNvPicPr>
            <a:picLocks noChangeAspect="true"/>
          </p:cNvPicPr>
          <p:nvPr/>
        </p:nvPicPr>
        <p:blipFill>
          <a:blip r:embed="rId5"/>
          <a:srcRect l="0" t="0" r="0" b="0"/>
          <a:stretch>
            <a:fillRect/>
          </a:stretch>
        </p:blipFill>
        <p:spPr>
          <a:xfrm flipH="false" flipV="false" rot="0">
            <a:off x="1337516" y="1032716"/>
            <a:ext cx="8229600" cy="82296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250531" y="-7197042"/>
            <a:ext cx="11294210" cy="11294210"/>
          </a:xfrm>
          <a:prstGeom prst="rect">
            <a:avLst/>
          </a:prstGeom>
        </p:spPr>
      </p:pic>
      <p:sp>
        <p:nvSpPr>
          <p:cNvPr name="TextBox 3" id="3"/>
          <p:cNvSpPr txBox="true"/>
          <p:nvPr/>
        </p:nvSpPr>
        <p:spPr>
          <a:xfrm rot="0">
            <a:off x="1028700" y="1019175"/>
            <a:ext cx="6547555" cy="2204085"/>
          </a:xfrm>
          <a:prstGeom prst="rect">
            <a:avLst/>
          </a:prstGeom>
        </p:spPr>
        <p:txBody>
          <a:bodyPr anchor="t" rtlCol="false" tIns="0" lIns="0" bIns="0" rIns="0">
            <a:spAutoFit/>
          </a:bodyPr>
          <a:lstStyle/>
          <a:p>
            <a:pPr>
              <a:lnSpc>
                <a:spcPts val="8640"/>
              </a:lnSpc>
            </a:pPr>
            <a:r>
              <a:rPr lang="en-US" b="true" sz="7200" i="false" spc="144">
                <a:solidFill>
                  <a:srgbClr val="FFF6F8"/>
                </a:solidFill>
                <a:latin typeface="Aileron Regular"/>
              </a:rPr>
              <a:t>What exactly is Fusion?</a:t>
            </a:r>
          </a:p>
        </p:txBody>
      </p:sp>
      <p:grpSp>
        <p:nvGrpSpPr>
          <p:cNvPr name="Group 4" id="4"/>
          <p:cNvGrpSpPr/>
          <p:nvPr/>
        </p:nvGrpSpPr>
        <p:grpSpPr>
          <a:xfrm rot="0">
            <a:off x="1489065" y="5408930"/>
            <a:ext cx="15309869" cy="2900680"/>
            <a:chOff x="0" y="0"/>
            <a:chExt cx="20413159" cy="3867573"/>
          </a:xfrm>
        </p:grpSpPr>
        <p:sp>
          <p:nvSpPr>
            <p:cNvPr name="TextBox 5" id="5"/>
            <p:cNvSpPr txBox="true"/>
            <p:nvPr/>
          </p:nvSpPr>
          <p:spPr>
            <a:xfrm rot="0">
              <a:off x="0" y="903182"/>
              <a:ext cx="5580477" cy="2051685"/>
            </a:xfrm>
            <a:prstGeom prst="rect">
              <a:avLst/>
            </a:prstGeom>
          </p:spPr>
          <p:txBody>
            <a:bodyPr anchor="t" rtlCol="false" tIns="0" lIns="0" bIns="0" rIns="0">
              <a:spAutoFit/>
            </a:bodyPr>
            <a:lstStyle/>
            <a:p>
              <a:pPr>
                <a:lnSpc>
                  <a:spcPts val="4079"/>
                </a:lnSpc>
              </a:pPr>
              <a:r>
                <a:rPr lang="en-US" b="true" sz="3400" i="false" spc="125">
                  <a:solidFill>
                    <a:srgbClr val="FFF6F8"/>
                  </a:solidFill>
                  <a:latin typeface="Aileron Regular"/>
                </a:rPr>
                <a:t>Our Solution to Effective Waste Management</a:t>
              </a:r>
            </a:p>
          </p:txBody>
        </p:sp>
        <p:sp>
          <p:nvSpPr>
            <p:cNvPr name="TextBox 6" id="6"/>
            <p:cNvSpPr txBox="true"/>
            <p:nvPr/>
          </p:nvSpPr>
          <p:spPr>
            <a:xfrm rot="0">
              <a:off x="8955335" y="-57150"/>
              <a:ext cx="11457824" cy="3924723"/>
            </a:xfrm>
            <a:prstGeom prst="rect">
              <a:avLst/>
            </a:prstGeom>
          </p:spPr>
          <p:txBody>
            <a:bodyPr anchor="t" rtlCol="false" tIns="0" lIns="0" bIns="0" rIns="0">
              <a:spAutoFit/>
            </a:bodyPr>
            <a:lstStyle/>
            <a:p>
              <a:pPr>
                <a:lnSpc>
                  <a:spcPts val="3919"/>
                </a:lnSpc>
              </a:pPr>
              <a:r>
                <a:rPr lang="en-US" b="false" sz="2800" i="false" spc="56">
                  <a:solidFill>
                    <a:srgbClr val="FFF6F8"/>
                  </a:solidFill>
                  <a:latin typeface="Aileron Regular"/>
                </a:rPr>
                <a:t>Fusion will be a fully automatic garbage monitoring system that will be implemented in cities, consisting  of sensors that will transmit data in real time about the status of Garbage Bins to the given municipal cooperation and raise an alert if a bin is full and requires garbage pick up.</a:t>
              </a:r>
            </a:p>
          </p:txBody>
        </p:sp>
        <p:sp>
          <p:nvSpPr>
            <p:cNvPr name="AutoShape 7" id="7"/>
            <p:cNvSpPr/>
            <p:nvPr/>
          </p:nvSpPr>
          <p:spPr>
            <a:xfrm rot="0">
              <a:off x="5727726" y="1905068"/>
              <a:ext cx="2149127" cy="57437"/>
            </a:xfrm>
            <a:prstGeom prst="rect">
              <a:avLst/>
            </a:prstGeom>
            <a:solidFill>
              <a:srgbClr val="FFF6F8"/>
            </a:solidFill>
          </p:spPr>
        </p:sp>
      </p:grpSp>
      <p:pic>
        <p:nvPicPr>
          <p:cNvPr name="Picture 8" id="8"/>
          <p:cNvPicPr>
            <a:picLocks noChangeAspect="true"/>
          </p:cNvPicPr>
          <p:nvPr/>
        </p:nvPicPr>
        <p:blipFill>
          <a:blip r:embed="rId3"/>
          <a:srcRect l="0" t="0" r="0" b="0"/>
          <a:stretch>
            <a:fillRect/>
          </a:stretch>
        </p:blipFill>
        <p:spPr>
          <a:xfrm flipH="false" flipV="false" rot="-10800000">
            <a:off x="16706850" y="1019175"/>
            <a:ext cx="1104900" cy="11049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28625" y="-4429125"/>
            <a:ext cx="19145250" cy="19145250"/>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0">
            <a:off x="-1593111" y="-3999854"/>
            <a:ext cx="7715250" cy="7715250"/>
          </a:xfrm>
          <a:prstGeom prst="rect">
            <a:avLst/>
          </a:prstGeom>
        </p:spPr>
      </p:pic>
      <p:grpSp>
        <p:nvGrpSpPr>
          <p:cNvPr name="Group 4" id="4"/>
          <p:cNvGrpSpPr/>
          <p:nvPr/>
        </p:nvGrpSpPr>
        <p:grpSpPr>
          <a:xfrm rot="0">
            <a:off x="1857375" y="4513715"/>
            <a:ext cx="5595058" cy="1616575"/>
            <a:chOff x="0" y="0"/>
            <a:chExt cx="7460077" cy="2155434"/>
          </a:xfrm>
        </p:grpSpPr>
        <p:sp>
          <p:nvSpPr>
            <p:cNvPr name="TextBox 5" id="5"/>
            <p:cNvSpPr txBox="true"/>
            <p:nvPr/>
          </p:nvSpPr>
          <p:spPr>
            <a:xfrm rot="0">
              <a:off x="0" y="-9525"/>
              <a:ext cx="7460077" cy="690245"/>
            </a:xfrm>
            <a:prstGeom prst="rect">
              <a:avLst/>
            </a:prstGeom>
          </p:spPr>
          <p:txBody>
            <a:bodyPr anchor="t" rtlCol="false" tIns="0" lIns="0" bIns="0" rIns="0">
              <a:spAutoFit/>
            </a:bodyPr>
            <a:lstStyle/>
            <a:p>
              <a:pPr>
                <a:lnSpc>
                  <a:spcPts val="4079"/>
                </a:lnSpc>
              </a:pPr>
              <a:r>
                <a:rPr lang="en-US" b="true" sz="3400" i="false" spc="125">
                  <a:solidFill>
                    <a:srgbClr val="FFF6F8"/>
                  </a:solidFill>
                  <a:latin typeface="Aileron Regular"/>
                </a:rPr>
                <a:t>COMPONENTS</a:t>
              </a:r>
            </a:p>
          </p:txBody>
        </p:sp>
        <p:sp>
          <p:nvSpPr>
            <p:cNvPr name="TextBox 6" id="6"/>
            <p:cNvSpPr txBox="true"/>
            <p:nvPr/>
          </p:nvSpPr>
          <p:spPr>
            <a:xfrm rot="0">
              <a:off x="0" y="967137"/>
              <a:ext cx="7460077" cy="1188297"/>
            </a:xfrm>
            <a:prstGeom prst="rect">
              <a:avLst/>
            </a:prstGeom>
          </p:spPr>
          <p:txBody>
            <a:bodyPr anchor="t" rtlCol="false" tIns="0" lIns="0" bIns="0" rIns="0">
              <a:spAutoFit/>
            </a:bodyPr>
            <a:lstStyle/>
            <a:p>
              <a:pPr>
                <a:lnSpc>
                  <a:spcPts val="3640"/>
                </a:lnSpc>
              </a:pPr>
              <a:r>
                <a:rPr lang="en-US" b="false" sz="2600" i="false">
                  <a:solidFill>
                    <a:srgbClr val="FFF6F8"/>
                  </a:solidFill>
                  <a:latin typeface="Aileron Regular"/>
                </a:rPr>
                <a:t>Gas Sensors, LDR Sensors, Arduino Board, Raspberry Pi, Monitor.</a:t>
              </a:r>
            </a:p>
          </p:txBody>
        </p:sp>
      </p:grpSp>
      <p:grpSp>
        <p:nvGrpSpPr>
          <p:cNvPr name="Group 7" id="7"/>
          <p:cNvGrpSpPr/>
          <p:nvPr/>
        </p:nvGrpSpPr>
        <p:grpSpPr>
          <a:xfrm rot="0">
            <a:off x="1028700" y="4644950"/>
            <a:ext cx="249765" cy="249765"/>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6F8"/>
            </a:solidFill>
          </p:spPr>
        </p:sp>
      </p:grpSp>
      <p:grpSp>
        <p:nvGrpSpPr>
          <p:cNvPr name="Group 9" id="9"/>
          <p:cNvGrpSpPr/>
          <p:nvPr/>
        </p:nvGrpSpPr>
        <p:grpSpPr>
          <a:xfrm rot="0">
            <a:off x="16897350" y="1028700"/>
            <a:ext cx="723900" cy="8229600"/>
            <a:chOff x="0" y="0"/>
            <a:chExt cx="965200" cy="10972800"/>
          </a:xfrm>
        </p:grpSpPr>
        <p:sp>
          <p:nvSpPr>
            <p:cNvPr name="AutoShape 10" id="10"/>
            <p:cNvSpPr/>
            <p:nvPr/>
          </p:nvSpPr>
          <p:spPr>
            <a:xfrm rot="0">
              <a:off x="0" y="0"/>
              <a:ext cx="50800" cy="10972800"/>
            </a:xfrm>
            <a:prstGeom prst="rect">
              <a:avLst/>
            </a:prstGeom>
            <a:solidFill>
              <a:srgbClr val="FFF6F8"/>
            </a:solidFill>
          </p:spPr>
        </p:sp>
        <p:sp>
          <p:nvSpPr>
            <p:cNvPr name="TextBox 11" id="11"/>
            <p:cNvSpPr txBox="true"/>
            <p:nvPr/>
          </p:nvSpPr>
          <p:spPr>
            <a:xfrm rot="5400000">
              <a:off x="-4483466" y="5476508"/>
              <a:ext cx="10457277" cy="535305"/>
            </a:xfrm>
            <a:prstGeom prst="rect">
              <a:avLst/>
            </a:prstGeom>
          </p:spPr>
          <p:txBody>
            <a:bodyPr anchor="t" rtlCol="false" tIns="0" lIns="0" bIns="0" rIns="0">
              <a:spAutoFit/>
            </a:bodyPr>
            <a:lstStyle/>
            <a:p>
              <a:pPr algn="r">
                <a:lnSpc>
                  <a:spcPts val="3359"/>
                </a:lnSpc>
              </a:pPr>
              <a:r>
                <a:rPr lang="en-US" b="false" sz="2400" i="false" spc="192">
                  <a:solidFill>
                    <a:srgbClr val="FFF6F8"/>
                  </a:solidFill>
                  <a:latin typeface="Aileron Heavy"/>
                </a:rPr>
                <a:t>#BEGONE_GARBAGE</a:t>
              </a:r>
            </a:p>
          </p:txBody>
        </p:sp>
      </p:grpSp>
      <p:sp>
        <p:nvSpPr>
          <p:cNvPr name="TextBox 12" id="12"/>
          <p:cNvSpPr txBox="true"/>
          <p:nvPr/>
        </p:nvSpPr>
        <p:spPr>
          <a:xfrm rot="0">
            <a:off x="1028700" y="1474321"/>
            <a:ext cx="12529258" cy="805815"/>
          </a:xfrm>
          <a:prstGeom prst="rect">
            <a:avLst/>
          </a:prstGeom>
        </p:spPr>
        <p:txBody>
          <a:bodyPr anchor="t" rtlCol="false" tIns="0" lIns="0" bIns="0" rIns="0">
            <a:spAutoFit/>
          </a:bodyPr>
          <a:lstStyle/>
          <a:p>
            <a:pPr>
              <a:lnSpc>
                <a:spcPts val="6269"/>
              </a:lnSpc>
            </a:pPr>
            <a:r>
              <a:rPr lang="en-US" b="true" sz="5500" i="false" spc="99">
                <a:solidFill>
                  <a:srgbClr val="FFF6F8"/>
                </a:solidFill>
                <a:latin typeface="Aileron Regular"/>
              </a:rPr>
              <a:t>WHAT MAKES A FUSION</a:t>
            </a:r>
          </a:p>
        </p:txBody>
      </p:sp>
      <p:grpSp>
        <p:nvGrpSpPr>
          <p:cNvPr name="Group 13" id="13"/>
          <p:cNvGrpSpPr/>
          <p:nvPr/>
        </p:nvGrpSpPr>
        <p:grpSpPr>
          <a:xfrm rot="0">
            <a:off x="1857375" y="7495607"/>
            <a:ext cx="5595058" cy="2530975"/>
            <a:chOff x="0" y="0"/>
            <a:chExt cx="7460077" cy="3374634"/>
          </a:xfrm>
        </p:grpSpPr>
        <p:sp>
          <p:nvSpPr>
            <p:cNvPr name="TextBox 14" id="14"/>
            <p:cNvSpPr txBox="true"/>
            <p:nvPr/>
          </p:nvSpPr>
          <p:spPr>
            <a:xfrm rot="0">
              <a:off x="0" y="-9525"/>
              <a:ext cx="7460077" cy="690245"/>
            </a:xfrm>
            <a:prstGeom prst="rect">
              <a:avLst/>
            </a:prstGeom>
          </p:spPr>
          <p:txBody>
            <a:bodyPr anchor="t" rtlCol="false" tIns="0" lIns="0" bIns="0" rIns="0">
              <a:spAutoFit/>
            </a:bodyPr>
            <a:lstStyle/>
            <a:p>
              <a:pPr>
                <a:lnSpc>
                  <a:spcPts val="4079"/>
                </a:lnSpc>
              </a:pPr>
              <a:r>
                <a:rPr lang="en-US" b="true" sz="3400" i="false" spc="125">
                  <a:solidFill>
                    <a:srgbClr val="FFF6F8"/>
                  </a:solidFill>
                  <a:latin typeface="Aileron Regular"/>
                </a:rPr>
                <a:t>IMPACT</a:t>
              </a:r>
            </a:p>
          </p:txBody>
        </p:sp>
        <p:sp>
          <p:nvSpPr>
            <p:cNvPr name="TextBox 15" id="15"/>
            <p:cNvSpPr txBox="true"/>
            <p:nvPr/>
          </p:nvSpPr>
          <p:spPr>
            <a:xfrm rot="0">
              <a:off x="0" y="967137"/>
              <a:ext cx="7460077" cy="2407497"/>
            </a:xfrm>
            <a:prstGeom prst="rect">
              <a:avLst/>
            </a:prstGeom>
          </p:spPr>
          <p:txBody>
            <a:bodyPr anchor="t" rtlCol="false" tIns="0" lIns="0" bIns="0" rIns="0">
              <a:spAutoFit/>
            </a:bodyPr>
            <a:lstStyle/>
            <a:p>
              <a:pPr>
                <a:lnSpc>
                  <a:spcPts val="3640"/>
                </a:lnSpc>
              </a:pPr>
              <a:r>
                <a:rPr lang="en-US" b="false" sz="2600" i="false">
                  <a:solidFill>
                    <a:srgbClr val="FFF6F8"/>
                  </a:solidFill>
                  <a:latin typeface="Aileron Regular"/>
                </a:rPr>
                <a:t>Exponentially reduces the cost of garbage collection and significantly adds time and money for processing and resource recovery.</a:t>
              </a:r>
            </a:p>
          </p:txBody>
        </p:sp>
      </p:grpSp>
      <p:grpSp>
        <p:nvGrpSpPr>
          <p:cNvPr name="Group 16" id="16"/>
          <p:cNvGrpSpPr/>
          <p:nvPr/>
        </p:nvGrpSpPr>
        <p:grpSpPr>
          <a:xfrm rot="0">
            <a:off x="1153582" y="7650140"/>
            <a:ext cx="249765" cy="249765"/>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6F8"/>
            </a:solidFill>
          </p:spPr>
        </p:sp>
      </p:grpSp>
      <p:grpSp>
        <p:nvGrpSpPr>
          <p:cNvPr name="Group 18" id="18"/>
          <p:cNvGrpSpPr/>
          <p:nvPr/>
        </p:nvGrpSpPr>
        <p:grpSpPr>
          <a:xfrm rot="0">
            <a:off x="9422031" y="4513715"/>
            <a:ext cx="5629812" cy="2530975"/>
            <a:chOff x="0" y="0"/>
            <a:chExt cx="7506416" cy="3374634"/>
          </a:xfrm>
        </p:grpSpPr>
        <p:sp>
          <p:nvSpPr>
            <p:cNvPr name="TextBox 19" id="19"/>
            <p:cNvSpPr txBox="true"/>
            <p:nvPr/>
          </p:nvSpPr>
          <p:spPr>
            <a:xfrm rot="0">
              <a:off x="0" y="-9525"/>
              <a:ext cx="7460077" cy="690245"/>
            </a:xfrm>
            <a:prstGeom prst="rect">
              <a:avLst/>
            </a:prstGeom>
          </p:spPr>
          <p:txBody>
            <a:bodyPr anchor="t" rtlCol="false" tIns="0" lIns="0" bIns="0" rIns="0">
              <a:spAutoFit/>
            </a:bodyPr>
            <a:lstStyle/>
            <a:p>
              <a:pPr>
                <a:lnSpc>
                  <a:spcPts val="4079"/>
                </a:lnSpc>
              </a:pPr>
              <a:r>
                <a:rPr lang="en-US" b="true" sz="3400" i="false" spc="125">
                  <a:solidFill>
                    <a:srgbClr val="FFF6F8"/>
                  </a:solidFill>
                  <a:latin typeface="Aileron Regular"/>
                </a:rPr>
                <a:t>FEATURES</a:t>
              </a:r>
            </a:p>
          </p:txBody>
        </p:sp>
        <p:sp>
          <p:nvSpPr>
            <p:cNvPr name="TextBox 20" id="20"/>
            <p:cNvSpPr txBox="true"/>
            <p:nvPr/>
          </p:nvSpPr>
          <p:spPr>
            <a:xfrm rot="0">
              <a:off x="0" y="967137"/>
              <a:ext cx="7506416" cy="2407497"/>
            </a:xfrm>
            <a:prstGeom prst="rect">
              <a:avLst/>
            </a:prstGeom>
          </p:spPr>
          <p:txBody>
            <a:bodyPr anchor="t" rtlCol="false" tIns="0" lIns="0" bIns="0" rIns="0">
              <a:spAutoFit/>
            </a:bodyPr>
            <a:lstStyle/>
            <a:p>
              <a:pPr>
                <a:lnSpc>
                  <a:spcPts val="3640"/>
                </a:lnSpc>
              </a:pPr>
              <a:r>
                <a:rPr lang="en-US" b="false" sz="2600" i="false">
                  <a:solidFill>
                    <a:srgbClr val="FFF6F8"/>
                  </a:solidFill>
                  <a:latin typeface="Aileron Regular"/>
                </a:rPr>
                <a:t>Reduces effectively the cost of transportation of garbage and ensures that garbage bins don't overflow and spread germs.</a:t>
              </a:r>
            </a:p>
          </p:txBody>
        </p:sp>
      </p:grpSp>
      <p:grpSp>
        <p:nvGrpSpPr>
          <p:cNvPr name="Group 21" id="21"/>
          <p:cNvGrpSpPr/>
          <p:nvPr/>
        </p:nvGrpSpPr>
        <p:grpSpPr>
          <a:xfrm rot="0">
            <a:off x="8649448" y="4644950"/>
            <a:ext cx="249765" cy="249765"/>
            <a:chOff x="0" y="0"/>
            <a:chExt cx="6350000" cy="6350000"/>
          </a:xfrm>
        </p:grpSpPr>
        <p:sp>
          <p:nvSpPr>
            <p:cNvPr name="Freeform 22" id="2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6F8"/>
            </a:solidFill>
          </p:spPr>
        </p:sp>
      </p:grpSp>
      <p:grpSp>
        <p:nvGrpSpPr>
          <p:cNvPr name="Group 23" id="23"/>
          <p:cNvGrpSpPr/>
          <p:nvPr/>
        </p:nvGrpSpPr>
        <p:grpSpPr>
          <a:xfrm rot="0">
            <a:off x="9422031" y="7495607"/>
            <a:ext cx="5699319" cy="1159375"/>
            <a:chOff x="0" y="0"/>
            <a:chExt cx="7599092" cy="1545834"/>
          </a:xfrm>
        </p:grpSpPr>
        <p:sp>
          <p:nvSpPr>
            <p:cNvPr name="TextBox 24" id="24"/>
            <p:cNvSpPr txBox="true"/>
            <p:nvPr/>
          </p:nvSpPr>
          <p:spPr>
            <a:xfrm rot="0">
              <a:off x="0" y="-9525"/>
              <a:ext cx="7599092" cy="690245"/>
            </a:xfrm>
            <a:prstGeom prst="rect">
              <a:avLst/>
            </a:prstGeom>
          </p:spPr>
          <p:txBody>
            <a:bodyPr anchor="t" rtlCol="false" tIns="0" lIns="0" bIns="0" rIns="0">
              <a:spAutoFit/>
            </a:bodyPr>
            <a:lstStyle/>
            <a:p>
              <a:pPr>
                <a:lnSpc>
                  <a:spcPts val="4079"/>
                </a:lnSpc>
              </a:pPr>
              <a:r>
                <a:rPr lang="en-US" b="true" sz="3400" i="false" spc="125">
                  <a:solidFill>
                    <a:srgbClr val="FFF6F8"/>
                  </a:solidFill>
                  <a:latin typeface="Aileron Regular"/>
                </a:rPr>
                <a:t>TEAM HACKATHANOS</a:t>
              </a:r>
            </a:p>
          </p:txBody>
        </p:sp>
        <p:sp>
          <p:nvSpPr>
            <p:cNvPr name="TextBox 25" id="25"/>
            <p:cNvSpPr txBox="true"/>
            <p:nvPr/>
          </p:nvSpPr>
          <p:spPr>
            <a:xfrm rot="0">
              <a:off x="0" y="967137"/>
              <a:ext cx="7599092" cy="578697"/>
            </a:xfrm>
            <a:prstGeom prst="rect">
              <a:avLst/>
            </a:prstGeom>
          </p:spPr>
          <p:txBody>
            <a:bodyPr anchor="t" rtlCol="false" tIns="0" lIns="0" bIns="0" rIns="0">
              <a:spAutoFit/>
            </a:bodyPr>
            <a:lstStyle/>
            <a:p>
              <a:pPr>
                <a:lnSpc>
                  <a:spcPts val="3640"/>
                </a:lnSpc>
              </a:pPr>
              <a:r>
                <a:rPr lang="en-US" b="false" sz="2600" i="false">
                  <a:solidFill>
                    <a:srgbClr val="FFF6F8"/>
                  </a:solidFill>
                  <a:latin typeface="Aileron Regular"/>
                </a:rPr>
                <a:t>Yes, we make the Fusion!</a:t>
              </a:r>
            </a:p>
          </p:txBody>
        </p:sp>
      </p:grpSp>
      <p:grpSp>
        <p:nvGrpSpPr>
          <p:cNvPr name="Group 26" id="26"/>
          <p:cNvGrpSpPr/>
          <p:nvPr/>
        </p:nvGrpSpPr>
        <p:grpSpPr>
          <a:xfrm rot="0">
            <a:off x="8774330" y="7650140"/>
            <a:ext cx="249765" cy="249765"/>
            <a:chOff x="0" y="0"/>
            <a:chExt cx="6350000" cy="6350000"/>
          </a:xfrm>
        </p:grpSpPr>
        <p:sp>
          <p:nvSpPr>
            <p:cNvPr name="Freeform 27" id="2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6F8"/>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120A9"/>
        </a:solidFill>
      </p:bgPr>
    </p:bg>
    <p:spTree>
      <p:nvGrpSpPr>
        <p:cNvPr id="1" name=""/>
        <p:cNvGrpSpPr/>
        <p:nvPr/>
      </p:nvGrpSpPr>
      <p:grpSpPr>
        <a:xfrm>
          <a:off x="0" y="0"/>
          <a:ext cx="0" cy="0"/>
          <a:chOff x="0" y="0"/>
          <a:chExt cx="0" cy="0"/>
        </a:xfrm>
      </p:grpSpPr>
      <p:sp>
        <p:nvSpPr>
          <p:cNvPr name="AutoShape 2" id="2"/>
          <p:cNvSpPr/>
          <p:nvPr/>
        </p:nvSpPr>
        <p:spPr>
          <a:xfrm rot="0">
            <a:off x="2952620" y="4940343"/>
            <a:ext cx="14306680" cy="38100"/>
          </a:xfrm>
          <a:prstGeom prst="rect">
            <a:avLst/>
          </a:prstGeom>
          <a:solidFill>
            <a:srgbClr val="FFF6F8"/>
          </a:solidFill>
        </p:spPr>
      </p:sp>
      <p:pic>
        <p:nvPicPr>
          <p:cNvPr name="Picture 3" id="3"/>
          <p:cNvPicPr>
            <a:picLocks noChangeAspect="true"/>
          </p:cNvPicPr>
          <p:nvPr/>
        </p:nvPicPr>
        <p:blipFill>
          <a:blip r:embed="rId2"/>
          <a:srcRect l="0" t="0" r="0" b="0"/>
          <a:stretch>
            <a:fillRect/>
          </a:stretch>
        </p:blipFill>
        <p:spPr>
          <a:xfrm flipH="false" flipV="false" rot="0">
            <a:off x="-1905000" y="-422535"/>
            <a:ext cx="3810000" cy="3810000"/>
          </a:xfrm>
          <a:prstGeom prst="rect">
            <a:avLst/>
          </a:prstGeom>
        </p:spPr>
      </p:pic>
      <p:sp>
        <p:nvSpPr>
          <p:cNvPr name="TextBox 4" id="4"/>
          <p:cNvSpPr txBox="true"/>
          <p:nvPr/>
        </p:nvSpPr>
        <p:spPr>
          <a:xfrm rot="-5400000">
            <a:off x="-1443050" y="6480698"/>
            <a:ext cx="5441976" cy="517525"/>
          </a:xfrm>
          <a:prstGeom prst="rect">
            <a:avLst/>
          </a:prstGeom>
        </p:spPr>
        <p:txBody>
          <a:bodyPr anchor="t" rtlCol="false" tIns="0" lIns="0" bIns="0" rIns="0">
            <a:spAutoFit/>
          </a:bodyPr>
          <a:lstStyle/>
          <a:p>
            <a:pPr>
              <a:lnSpc>
                <a:spcPts val="4079"/>
              </a:lnSpc>
            </a:pPr>
            <a:r>
              <a:rPr lang="en-US" b="true" sz="3400" i="false" spc="125">
                <a:solidFill>
                  <a:srgbClr val="FFF6F8"/>
                </a:solidFill>
                <a:latin typeface="Aileron Regular"/>
              </a:rPr>
              <a:t>A Sample Timeline</a:t>
            </a:r>
          </a:p>
        </p:txBody>
      </p:sp>
      <p:grpSp>
        <p:nvGrpSpPr>
          <p:cNvPr name="Group 5" id="5"/>
          <p:cNvGrpSpPr/>
          <p:nvPr/>
        </p:nvGrpSpPr>
        <p:grpSpPr>
          <a:xfrm rot="0">
            <a:off x="3518638" y="5796819"/>
            <a:ext cx="3918658" cy="3852874"/>
            <a:chOff x="0" y="0"/>
            <a:chExt cx="5224877" cy="5137165"/>
          </a:xfrm>
        </p:grpSpPr>
        <p:sp>
          <p:nvSpPr>
            <p:cNvPr name="TextBox 6" id="6"/>
            <p:cNvSpPr txBox="true"/>
            <p:nvPr/>
          </p:nvSpPr>
          <p:spPr>
            <a:xfrm rot="0">
              <a:off x="0" y="-28575"/>
              <a:ext cx="5224877" cy="2077508"/>
            </a:xfrm>
            <a:prstGeom prst="rect">
              <a:avLst/>
            </a:prstGeom>
          </p:spPr>
          <p:txBody>
            <a:bodyPr anchor="t" rtlCol="false" tIns="0" lIns="0" bIns="0" rIns="0">
              <a:spAutoFit/>
            </a:bodyPr>
            <a:lstStyle/>
            <a:p>
              <a:pPr>
                <a:lnSpc>
                  <a:spcPts val="4160"/>
                </a:lnSpc>
              </a:pPr>
              <a:r>
                <a:rPr lang="en-US" b="false" sz="3200" i="false" spc="288">
                  <a:solidFill>
                    <a:srgbClr val="FFF6F8"/>
                  </a:solidFill>
                  <a:latin typeface="Aileron Regular"/>
                </a:rPr>
                <a:t>PASSES A SERIAL DATA TO THE RASPBERRY PI</a:t>
              </a:r>
            </a:p>
          </p:txBody>
        </p:sp>
        <p:sp>
          <p:nvSpPr>
            <p:cNvPr name="TextBox 7" id="7"/>
            <p:cNvSpPr txBox="true"/>
            <p:nvPr/>
          </p:nvSpPr>
          <p:spPr>
            <a:xfrm rot="0">
              <a:off x="0" y="2533242"/>
              <a:ext cx="5224877" cy="2603923"/>
            </a:xfrm>
            <a:prstGeom prst="rect">
              <a:avLst/>
            </a:prstGeom>
          </p:spPr>
          <p:txBody>
            <a:bodyPr anchor="t" rtlCol="false" tIns="0" lIns="0" bIns="0" rIns="0">
              <a:spAutoFit/>
            </a:bodyPr>
            <a:lstStyle/>
            <a:p>
              <a:pPr>
                <a:lnSpc>
                  <a:spcPts val="3919"/>
                </a:lnSpc>
              </a:pPr>
              <a:r>
                <a:rPr lang="en-US" b="false" sz="2800" i="false" spc="56">
                  <a:solidFill>
                    <a:srgbClr val="FFF6F8"/>
                  </a:solidFill>
                  <a:latin typeface="Aileron Regular"/>
                </a:rPr>
                <a:t>A python linux daemon reads the serial data and updates it to a web API</a:t>
              </a:r>
            </a:p>
          </p:txBody>
        </p:sp>
      </p:grpSp>
      <p:grpSp>
        <p:nvGrpSpPr>
          <p:cNvPr name="Group 8" id="8"/>
          <p:cNvGrpSpPr/>
          <p:nvPr/>
        </p:nvGrpSpPr>
        <p:grpSpPr>
          <a:xfrm rot="0">
            <a:off x="3518638" y="4792039"/>
            <a:ext cx="368213" cy="368213"/>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6F8"/>
            </a:solidFill>
          </p:spPr>
        </p:sp>
      </p:grpSp>
      <p:grpSp>
        <p:nvGrpSpPr>
          <p:cNvPr name="Group 10" id="10"/>
          <p:cNvGrpSpPr/>
          <p:nvPr/>
        </p:nvGrpSpPr>
        <p:grpSpPr>
          <a:xfrm rot="0">
            <a:off x="8249951" y="5796819"/>
            <a:ext cx="3918658" cy="3822394"/>
            <a:chOff x="0" y="0"/>
            <a:chExt cx="5224877" cy="5096525"/>
          </a:xfrm>
        </p:grpSpPr>
        <p:sp>
          <p:nvSpPr>
            <p:cNvPr name="TextBox 11" id="11"/>
            <p:cNvSpPr txBox="true"/>
            <p:nvPr/>
          </p:nvSpPr>
          <p:spPr>
            <a:xfrm rot="0">
              <a:off x="0" y="-28575"/>
              <a:ext cx="5224877" cy="1376468"/>
            </a:xfrm>
            <a:prstGeom prst="rect">
              <a:avLst/>
            </a:prstGeom>
          </p:spPr>
          <p:txBody>
            <a:bodyPr anchor="t" rtlCol="false" tIns="0" lIns="0" bIns="0" rIns="0">
              <a:spAutoFit/>
            </a:bodyPr>
            <a:lstStyle/>
            <a:p>
              <a:pPr>
                <a:lnSpc>
                  <a:spcPts val="4160"/>
                </a:lnSpc>
              </a:pPr>
              <a:r>
                <a:rPr lang="en-US" b="false" sz="3200" i="false" spc="288">
                  <a:solidFill>
                    <a:srgbClr val="FFF6F8"/>
                  </a:solidFill>
                  <a:latin typeface="Aileron Regular"/>
                </a:rPr>
                <a:t>API PROCESSES DATA</a:t>
              </a:r>
            </a:p>
          </p:txBody>
        </p:sp>
        <p:sp>
          <p:nvSpPr>
            <p:cNvPr name="TextBox 12" id="12"/>
            <p:cNvSpPr txBox="true"/>
            <p:nvPr/>
          </p:nvSpPr>
          <p:spPr>
            <a:xfrm rot="0">
              <a:off x="0" y="1832202"/>
              <a:ext cx="5224877" cy="3264323"/>
            </a:xfrm>
            <a:prstGeom prst="rect">
              <a:avLst/>
            </a:prstGeom>
          </p:spPr>
          <p:txBody>
            <a:bodyPr anchor="t" rtlCol="false" tIns="0" lIns="0" bIns="0" rIns="0">
              <a:spAutoFit/>
            </a:bodyPr>
            <a:lstStyle/>
            <a:p>
              <a:pPr>
                <a:lnSpc>
                  <a:spcPts val="3919"/>
                </a:lnSpc>
              </a:pPr>
            </a:p>
            <a:p>
              <a:pPr>
                <a:lnSpc>
                  <a:spcPts val="3919"/>
                </a:lnSpc>
              </a:pPr>
              <a:r>
                <a:rPr lang="en-US" b="false" sz="2800" i="false" spc="56">
                  <a:solidFill>
                    <a:srgbClr val="FFF6F8"/>
                  </a:solidFill>
                  <a:latin typeface="Aileron Regular"/>
                </a:rPr>
                <a:t>The Web API extracts the required data from the tags and writes to the MySQL database</a:t>
              </a:r>
            </a:p>
          </p:txBody>
        </p:sp>
      </p:grpSp>
      <p:grpSp>
        <p:nvGrpSpPr>
          <p:cNvPr name="Group 13" id="13"/>
          <p:cNvGrpSpPr/>
          <p:nvPr/>
        </p:nvGrpSpPr>
        <p:grpSpPr>
          <a:xfrm rot="0">
            <a:off x="8249951" y="4792039"/>
            <a:ext cx="368213" cy="368213"/>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6F8"/>
            </a:solidFill>
          </p:spPr>
        </p:sp>
      </p:grpSp>
      <p:grpSp>
        <p:nvGrpSpPr>
          <p:cNvPr name="Group 15" id="15"/>
          <p:cNvGrpSpPr/>
          <p:nvPr/>
        </p:nvGrpSpPr>
        <p:grpSpPr>
          <a:xfrm rot="0">
            <a:off x="12806618" y="5796819"/>
            <a:ext cx="3918658" cy="3822394"/>
            <a:chOff x="0" y="0"/>
            <a:chExt cx="5224877" cy="5096525"/>
          </a:xfrm>
        </p:grpSpPr>
        <p:sp>
          <p:nvSpPr>
            <p:cNvPr name="TextBox 16" id="16"/>
            <p:cNvSpPr txBox="true"/>
            <p:nvPr/>
          </p:nvSpPr>
          <p:spPr>
            <a:xfrm rot="0">
              <a:off x="0" y="-28575"/>
              <a:ext cx="5224877" cy="1376468"/>
            </a:xfrm>
            <a:prstGeom prst="rect">
              <a:avLst/>
            </a:prstGeom>
          </p:spPr>
          <p:txBody>
            <a:bodyPr anchor="t" rtlCol="false" tIns="0" lIns="0" bIns="0" rIns="0">
              <a:spAutoFit/>
            </a:bodyPr>
            <a:lstStyle/>
            <a:p>
              <a:pPr>
                <a:lnSpc>
                  <a:spcPts val="4160"/>
                </a:lnSpc>
              </a:pPr>
              <a:r>
                <a:rPr lang="en-US" b="false" sz="3200" i="false" spc="288">
                  <a:solidFill>
                    <a:srgbClr val="FFF6F8"/>
                  </a:solidFill>
                  <a:latin typeface="Aileron Regular"/>
                </a:rPr>
                <a:t>OUTPUT API RETURNS DATA</a:t>
              </a:r>
            </a:p>
          </p:txBody>
        </p:sp>
        <p:sp>
          <p:nvSpPr>
            <p:cNvPr name="TextBox 17" id="17"/>
            <p:cNvSpPr txBox="true"/>
            <p:nvPr/>
          </p:nvSpPr>
          <p:spPr>
            <a:xfrm rot="0">
              <a:off x="0" y="1832202"/>
              <a:ext cx="5224877" cy="3264323"/>
            </a:xfrm>
            <a:prstGeom prst="rect">
              <a:avLst/>
            </a:prstGeom>
          </p:spPr>
          <p:txBody>
            <a:bodyPr anchor="t" rtlCol="false" tIns="0" lIns="0" bIns="0" rIns="0">
              <a:spAutoFit/>
            </a:bodyPr>
            <a:lstStyle/>
            <a:p>
              <a:pPr>
                <a:lnSpc>
                  <a:spcPts val="3919"/>
                </a:lnSpc>
              </a:pPr>
            </a:p>
            <a:p>
              <a:pPr>
                <a:lnSpc>
                  <a:spcPts val="3919"/>
                </a:lnSpc>
              </a:pPr>
              <a:r>
                <a:rPr lang="en-US" b="false" sz="2800" i="false" spc="56">
                  <a:solidFill>
                    <a:srgbClr val="FFF6F8"/>
                  </a:solidFill>
                  <a:latin typeface="Aileron Regular"/>
                </a:rPr>
                <a:t>The web server and android app receive data from an endpoint and raise an alert</a:t>
              </a:r>
            </a:p>
          </p:txBody>
        </p:sp>
      </p:grpSp>
      <p:grpSp>
        <p:nvGrpSpPr>
          <p:cNvPr name="Group 18" id="18"/>
          <p:cNvGrpSpPr/>
          <p:nvPr/>
        </p:nvGrpSpPr>
        <p:grpSpPr>
          <a:xfrm rot="0">
            <a:off x="12806618" y="4792039"/>
            <a:ext cx="368213" cy="368213"/>
            <a:chOff x="0" y="0"/>
            <a:chExt cx="6350000" cy="6350000"/>
          </a:xfrm>
        </p:grpSpPr>
        <p:sp>
          <p:nvSpPr>
            <p:cNvPr name="Freeform 19" id="1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6F8"/>
            </a:solidFill>
          </p:spPr>
        </p:sp>
      </p:grpSp>
      <p:grpSp>
        <p:nvGrpSpPr>
          <p:cNvPr name="Group 20" id="20"/>
          <p:cNvGrpSpPr/>
          <p:nvPr/>
        </p:nvGrpSpPr>
        <p:grpSpPr>
          <a:xfrm rot="0">
            <a:off x="1028700" y="1028700"/>
            <a:ext cx="16230600" cy="4182260"/>
            <a:chOff x="0" y="0"/>
            <a:chExt cx="21640800" cy="5576347"/>
          </a:xfrm>
        </p:grpSpPr>
        <p:sp>
          <p:nvSpPr>
            <p:cNvPr name="TextBox 21" id="21"/>
            <p:cNvSpPr txBox="true"/>
            <p:nvPr/>
          </p:nvSpPr>
          <p:spPr>
            <a:xfrm rot="0">
              <a:off x="0" y="-9525"/>
              <a:ext cx="21640800" cy="4407089"/>
            </a:xfrm>
            <a:prstGeom prst="rect">
              <a:avLst/>
            </a:prstGeom>
          </p:spPr>
          <p:txBody>
            <a:bodyPr anchor="t" rtlCol="false" tIns="0" lIns="0" bIns="0" rIns="0">
              <a:spAutoFit/>
            </a:bodyPr>
            <a:lstStyle/>
            <a:p>
              <a:pPr>
                <a:lnSpc>
                  <a:spcPts val="8656"/>
                </a:lnSpc>
              </a:pPr>
              <a:r>
                <a:rPr lang="en-US" b="true" sz="7213" i="false" spc="144">
                  <a:solidFill>
                    <a:srgbClr val="FFF6F8"/>
                  </a:solidFill>
                  <a:latin typeface="Aileron Regular"/>
                </a:rPr>
                <a:t>WHAT HAPPENS WHEN FUSION SENSES THAT A BIN IS </a:t>
              </a:r>
            </a:p>
            <a:p>
              <a:pPr>
                <a:lnSpc>
                  <a:spcPts val="8656"/>
                </a:lnSpc>
              </a:pPr>
              <a:r>
                <a:rPr lang="en-US" b="true" sz="7213" i="false" spc="144">
                  <a:solidFill>
                    <a:srgbClr val="FFF6F8"/>
                  </a:solidFill>
                  <a:latin typeface="Aileron Regular"/>
                </a:rPr>
                <a:t>"FULL or FOUL"</a:t>
              </a:r>
            </a:p>
          </p:txBody>
        </p:sp>
        <p:sp>
          <p:nvSpPr>
            <p:cNvPr name="AutoShape 22" id="22"/>
            <p:cNvSpPr/>
            <p:nvPr/>
          </p:nvSpPr>
          <p:spPr>
            <a:xfrm rot="0">
              <a:off x="0" y="5321196"/>
              <a:ext cx="2153262" cy="255151"/>
            </a:xfrm>
            <a:prstGeom prst="rect">
              <a:avLst/>
            </a:prstGeom>
            <a:solidFill>
              <a:srgbClr val="FFF6F8"/>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DADjYJEhqyU</dc:identifier>
  <dcterms:modified xsi:type="dcterms:W3CDTF">2011-08-01T06:04:30Z</dcterms:modified>
  <cp:revision>1</cp:revision>
  <dc:title>TEAM HACKATHANOS</dc:title>
</cp:coreProperties>
</file>