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18303a50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18303a50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18303a50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18303a50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18303a50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18303a50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18303a50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18303a50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18303a50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18303a50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18303a50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18303a50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18303a50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18303a50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18303a50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18303a50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18303a50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18303a50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8303a50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8303a5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8303a50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8303a50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8303a50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8303a50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18303a50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18303a50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18303a50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18303a50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18303a50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18303a50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18303a50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18303a50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18303a50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18303a50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Living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RUDDHI RANI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Visualization in PowerBi</a:t>
            </a:r>
            <a:endParaRPr b="1" sz="30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ECECEC"/>
                </a:solidFill>
                <a:highlight>
                  <a:srgbClr val="212121"/>
                </a:highlight>
              </a:rPr>
              <a:t>3.	</a:t>
            </a:r>
            <a:r>
              <a:rPr lang="en" sz="4550">
                <a:solidFill>
                  <a:srgbClr val="ECECEC"/>
                </a:solidFill>
                <a:highlight>
                  <a:srgbClr val="212121"/>
                </a:highlight>
              </a:rPr>
              <a:t>Visualize Key Insights:</a:t>
            </a:r>
            <a:endParaRPr sz="455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65839" lvl="1" marL="914400" rtl="0" algn="l">
              <a:spcBef>
                <a:spcPts val="21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Char char="●"/>
            </a:pPr>
            <a:r>
              <a:rPr lang="en" sz="4550">
                <a:solidFill>
                  <a:srgbClr val="ECECEC"/>
                </a:solidFill>
                <a:highlight>
                  <a:srgbClr val="212121"/>
                </a:highlight>
              </a:rPr>
              <a:t>Use a variety of visualizations such as:</a:t>
            </a:r>
            <a:endParaRPr sz="455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65839" lvl="2" marL="13716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Char char="●"/>
            </a:pPr>
            <a:r>
              <a:rPr lang="en" sz="4550">
                <a:solidFill>
                  <a:srgbClr val="ECECEC"/>
                </a:solidFill>
                <a:highlight>
                  <a:srgbClr val="212121"/>
                </a:highlight>
              </a:rPr>
              <a:t>Bar charts for comparing costs across cities.</a:t>
            </a:r>
            <a:endParaRPr sz="455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65839" lvl="2" marL="13716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Char char="●"/>
            </a:pPr>
            <a:r>
              <a:rPr lang="en" sz="4550">
                <a:solidFill>
                  <a:srgbClr val="ECECEC"/>
                </a:solidFill>
                <a:highlight>
                  <a:srgbClr val="212121"/>
                </a:highlight>
              </a:rPr>
              <a:t>Line charts for trends over time.</a:t>
            </a:r>
            <a:endParaRPr sz="455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65839" lvl="2" marL="13716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Char char="●"/>
            </a:pPr>
            <a:r>
              <a:rPr lang="en" sz="4550">
                <a:solidFill>
                  <a:srgbClr val="ECECEC"/>
                </a:solidFill>
                <a:highlight>
                  <a:srgbClr val="212121"/>
                </a:highlight>
              </a:rPr>
              <a:t>Pie charts for the composition of costs.</a:t>
            </a:r>
            <a:endParaRPr sz="455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65839" lvl="2" marL="13716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Char char="●"/>
            </a:pPr>
            <a:r>
              <a:rPr lang="en" sz="4550">
                <a:solidFill>
                  <a:srgbClr val="ECECEC"/>
                </a:solidFill>
                <a:highlight>
                  <a:srgbClr val="212121"/>
                </a:highlight>
              </a:rPr>
              <a:t>Maps for geographic visualization of cost differences.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00" y="152400"/>
            <a:ext cx="87895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Interpretation</a:t>
            </a:r>
            <a:r>
              <a:rPr b="1" lang="en" sz="3100"/>
              <a:t> of Results</a:t>
            </a:r>
            <a:endParaRPr b="1" sz="3100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41947" lvl="0" marL="457200" rtl="0" algn="l"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AutoNum type="arabicPeriod"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</a:rPr>
              <a:t>Identify Highest and Lowest Costs:</a:t>
            </a:r>
            <a:endParaRPr sz="21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45720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</a:rPr>
              <a:t>Rank cities and countries by overall cost of living and by specific cost components.</a:t>
            </a:r>
            <a:endParaRPr sz="21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41947" lvl="0" marL="457200" rtl="0" algn="l">
              <a:spcBef>
                <a:spcPts val="21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AutoNum type="arabicPeriod"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</a:rPr>
              <a:t>Major Cost Components:</a:t>
            </a:r>
            <a:endParaRPr sz="21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45720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</a:rPr>
              <a:t>Analyze which components (e.g., housing, transportation, food) contribute most to the cost of living in different regions.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Interpretation of Results</a:t>
            </a:r>
            <a:endParaRPr b="1" sz="3000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212750"/>
            <a:ext cx="70389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3.	</a:t>
            </a:r>
            <a:r>
              <a:rPr lang="en" sz="1754">
                <a:solidFill>
                  <a:srgbClr val="ECECEC"/>
                </a:solidFill>
                <a:highlight>
                  <a:srgbClr val="212121"/>
                </a:highlight>
              </a:rPr>
              <a:t>Correlate Factors:</a:t>
            </a:r>
            <a:endParaRPr sz="1754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45720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754">
                <a:solidFill>
                  <a:srgbClr val="ECECEC"/>
                </a:solidFill>
                <a:highlight>
                  <a:srgbClr val="212121"/>
                </a:highlight>
              </a:rPr>
              <a:t>Examine how average salaries, housing costs, and transportation expenses correlate with overall cost of living.</a:t>
            </a:r>
            <a:endParaRPr sz="1754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754">
                <a:solidFill>
                  <a:srgbClr val="ECECEC"/>
                </a:solidFill>
                <a:highlight>
                  <a:srgbClr val="212121"/>
                </a:highlight>
              </a:rPr>
              <a:t>4.	Draw Conclusions:</a:t>
            </a:r>
            <a:endParaRPr sz="1754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45720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754">
                <a:solidFill>
                  <a:srgbClr val="ECECEC"/>
                </a:solidFill>
                <a:highlight>
                  <a:srgbClr val="212121"/>
                </a:highlight>
              </a:rPr>
              <a:t>Summarize key findings and provide actionable insights for individuals and organizations considering relocation or investment decisions.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Results:</a:t>
            </a:r>
            <a:endParaRPr b="1" sz="2800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City with highest cost of living: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Niamey( Niger)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353293.45( total cost)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City with lowest cost of living: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Jodhpur( India)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23033.68( total cost)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Results:</a:t>
            </a:r>
            <a:endParaRPr b="1" sz="2700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5 major cost components in cost of living include: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Toyota and Volkswagen with 24447 and 24105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International Primary School with 8520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Apartment in city and outside with 3560 and 2476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Results</a:t>
            </a:r>
            <a:endParaRPr b="1" sz="3100"/>
          </a:p>
        </p:txBody>
      </p:sp>
      <p:sp>
        <p:nvSpPr>
          <p:cNvPr id="225" name="Google Shape;225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Here we can see a correlation between average salary and total cost of living.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It increases gradually.</a:t>
            </a:r>
            <a:endParaRPr sz="2200"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4835" r="7560" t="0"/>
          <a:stretch/>
        </p:blipFill>
        <p:spPr>
          <a:xfrm>
            <a:off x="442425" y="1649950"/>
            <a:ext cx="4258275" cy="31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Conclusion</a:t>
            </a:r>
            <a:r>
              <a:rPr b="1" lang="en" sz="2200"/>
              <a:t>: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have analyzed , visualized and understood the data properly and found important insights to further work with.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THANK YOU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Abstract</a:t>
            </a:r>
            <a:endParaRPr b="1" sz="3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This project revolves around the analysis of the cost of living in various cities and countries across the globe. The dataset used for this analysis encompasses a wide range of economic indicators, from the price of basic commodities to the cost of housing, transportation, and even entertainment.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Dataset Information</a:t>
            </a:r>
            <a:endParaRPr b="1" sz="33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734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The dataset utilized in this project is sourced from Numbeo, a collaborative online database that provides cost of living information worldwide. </a:t>
            </a:r>
            <a:endParaRPr sz="2200"/>
          </a:p>
          <a:p>
            <a:pPr indent="-34734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It contains 56 columns, including information about cities, countries, and a wide array of cost-related variables, ranging from grocery prices to real estate costs. </a:t>
            </a:r>
            <a:endParaRPr sz="2200"/>
          </a:p>
          <a:p>
            <a:pPr indent="-34734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The dataset is designed to offer a comprehensive view of the economic aspects of various locations, making it a valuable resource for conducting cost of living analyses.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Variable Description</a:t>
            </a:r>
            <a:endParaRPr b="1" sz="31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70550"/>
            <a:ext cx="34032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city Name of the city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countryName of the country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x1 Meal, Inexpensive Restaurant (USD)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x2 Meal for 2 People, Mid-range Restaurant, Three-course (USD)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x3 McMeal at McDonalds (or Equivalent Combo Meal) (USD)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x4 Domestic Beer (0.5 liter draught, in restaurants) (USD)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• x5 Imported Beer (0.33 liter bottle, in restaurants) (USD)</a:t>
            </a:r>
            <a:endParaRPr sz="1600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5" y="1370500"/>
            <a:ext cx="34032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x6 Cappuccino (regular, in restaurants)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x7 Coke/Pepsi (0.33 liter bottle, in restaurants)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x8 Water (0.33 liter bottle, in restaurants)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x9 Milk (regular), (1 liter)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x10 Loaf of Fresh White Bread (500g)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x11 Rice (white),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x12 Eggs (regular) (12) (USD)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526325"/>
            <a:ext cx="34032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x13 Local Cheese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x14 Chicken Fillets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x15 Beef Round (1kg) (or Equivalent Back Leg Red Meat)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x16 Apples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x17 Banana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x18 Oranges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x19 Tomato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x20 Potato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x21 Onion (1kg)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x22 Lettuce (1 head)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25" y="526250"/>
            <a:ext cx="34032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x23 Water (1.5 liter bottle, at the market)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x24 Bottle of Wine (Mid-Range, at the market)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x25 Domestic Beer (0.5 liter bottle, at the market)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x26 Imported Beer (0.33 liter bottle, at the market)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x27 Cigarettes 20 Pack (Marlboro)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x28 One-way Ticket (Local Transport)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x29 Monthly Pass (Regular Price)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x30 Taxi Start (Normal Tariff)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x31 Taxi 1km (Normal Tariff)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x32 Taxi 1hour Waiting (Normal Tariff)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x33 Gasoline (1 liter)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557600"/>
            <a:ext cx="34032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x34 Volkswagen Golf 1.4 90 KW Trendline (Or Equivalent New Car)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x35 Toyota Corolla Sedan 1.6l 97kW Comfort (Or Equivalent New Car)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x36 Basic (Electricity, Heating, Cooling, Water, Garbage) for 85m2 Apartment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x37 1 min. of Prepaid Mobile Tariff Local (No Discounts or Plans)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x38 Internet (60 Mbps or More, Unlimited Data, Cable/ADSL)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x39 Fitness Club, Monthly Fee for 1 Adult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x40 Tennis Court Rent (1 Hour on Weekend)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x41 Cinema, International Release, 1 Seat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x42 Preschool (or Kindergarten), Full Day, Private, Monthly for 1 Child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x43 International Primary School, Yearly for 1 Child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x44 1 Pair of Jeans (Levis 501 Or Similar)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933225" y="307475"/>
            <a:ext cx="3983100" cy="4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x45 1 Summer Dress in a Chain Store (Zara, H&amp;M, ...)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x46 1 Pair of Nike Running Shoes (Mid-Range)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x47 1 Pair of Men Leather Business Shoes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x48 Apartment (1 bedroom) in City Centre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x49 Apartment (1 bedroom) Outside of Centre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x50 Apartment (3 bedrooms) in City Centre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x51 Apartment (3 bedrooms) Outside of Centre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x52 Price per Square Meter to Buy Apartment in City Centre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x53 Price per Square Meter to Buy Apartment Outside of Centre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x54 Average Monthly Net Salary (After Tax) (USD)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x55 Mortgage Interest Rate in Percentages (%), Yearly, for 20 Years Fixed-Rate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data_quality 0 if Numbeo considers that more contributors are needed to increase data quality, else 1data_quality: A binary variable (0 or 1) indicating data quality, with 0 suggesting the need for more contributors and 1 indicating satisfactory data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Processing and Cleaning</a:t>
            </a:r>
            <a:endParaRPr b="1"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Ensure the dataset is free of missing values and inconsistencies.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Standardize the format of the data for consistency.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any outliers that could skew the analysis.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Exploratory Data Analysis</a:t>
            </a:r>
            <a:endParaRPr b="1" sz="32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Calculate summary statistics for each variable.</a:t>
            </a:r>
            <a:endParaRPr sz="2700"/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Identify trends and patterns in the data.</a:t>
            </a:r>
            <a:endParaRPr sz="2700"/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Visualize distributions and relationships among variables.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Data Visualization in PowerBi</a:t>
            </a:r>
            <a:endParaRPr b="1" sz="31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99256" lvl="0" marL="457200" rtl="0" algn="l"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AutoNum type="arabicPeriod"/>
            </a:pPr>
            <a:r>
              <a:rPr lang="en" sz="4300">
                <a:solidFill>
                  <a:srgbClr val="ECECEC"/>
                </a:solidFill>
                <a:highlight>
                  <a:srgbClr val="212121"/>
                </a:highlight>
              </a:rPr>
              <a:t>Setup Power BI:</a:t>
            </a:r>
            <a:endParaRPr sz="43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99256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Char char="●"/>
            </a:pPr>
            <a:r>
              <a:rPr lang="en" sz="4300">
                <a:solidFill>
                  <a:srgbClr val="ECECEC"/>
                </a:solidFill>
                <a:highlight>
                  <a:srgbClr val="212121"/>
                </a:highlight>
              </a:rPr>
              <a:t>Import the cleaned dataset into Power BI.</a:t>
            </a:r>
            <a:endParaRPr sz="43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99256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AutoNum type="arabicPeriod"/>
            </a:pPr>
            <a:r>
              <a:rPr lang="en" sz="4300">
                <a:solidFill>
                  <a:srgbClr val="ECECEC"/>
                </a:solidFill>
                <a:highlight>
                  <a:srgbClr val="212121"/>
                </a:highlight>
              </a:rPr>
              <a:t>Create Interactive Dashboards:</a:t>
            </a:r>
            <a:endParaRPr sz="43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99256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Lato"/>
              <a:buChar char="●"/>
            </a:pPr>
            <a:r>
              <a:rPr lang="en" sz="4300">
                <a:solidFill>
                  <a:srgbClr val="ECECEC"/>
                </a:solidFill>
                <a:highlight>
                  <a:srgbClr val="212121"/>
                </a:highlight>
              </a:rPr>
              <a:t>Develop dashboards that allow users to filter and explore the data by city, country, and different cost components.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