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PT Sans Narrow"/>
      <p:regular r:id="rId37"/>
      <p:bold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67E7CA-42B1-4841-B881-DC32C16743D5}">
  <a:tblStyle styleId="{D767E7CA-42B1-4841-B881-DC32C16743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4.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PTSansNarrow-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penSans-regular.fntdata"/><Relationship Id="rId16" Type="http://schemas.openxmlformats.org/officeDocument/2006/relationships/slide" Target="slides/slide10.xml"/><Relationship Id="rId38" Type="http://schemas.openxmlformats.org/officeDocument/2006/relationships/font" Target="fonts/PTSansNarrow-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53617c95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53617c95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53617c95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53617c95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53617c95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53617c95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53617c95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53617c95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53617c95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53617c95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53617c95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53617c95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53617c95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53617c95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53617c95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53617c95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e53617c95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e53617c95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53617c95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e53617c95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53617c95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53617c95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53617c95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53617c95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53617c95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e53617c95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53617c95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e53617c95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53617c95d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53617c95d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53617c95d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53617c95d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53617c95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e53617c95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53617c95d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e53617c95d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53617c95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53617c95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53617c95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e53617c95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53617c95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e53617c95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53617c95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53617c95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53617c95d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53617c95d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53617c95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53617c95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53617c95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53617c95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53617c95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53617c95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53617c95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53617c95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53617c95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53617c95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53617c95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53617c95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Salary Prediction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Ruddhi Rani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Feature Engineering</a:t>
            </a:r>
            <a:endParaRPr/>
          </a:p>
        </p:txBody>
      </p:sp>
      <p:sp>
        <p:nvSpPr>
          <p:cNvPr id="124" name="Google Shape;124;p22"/>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Objective of FE</a:t>
            </a:r>
            <a:endParaRPr/>
          </a:p>
        </p:txBody>
      </p:sp>
      <p:sp>
        <p:nvSpPr>
          <p:cNvPr id="125" name="Google Shape;125;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74650" lvl="0" marL="457200" rtl="0" algn="l">
              <a:spcBef>
                <a:spcPts val="0"/>
              </a:spcBef>
              <a:spcAft>
                <a:spcPts val="0"/>
              </a:spcAft>
              <a:buSzPts val="2300"/>
              <a:buChar char="❏"/>
            </a:pPr>
            <a:r>
              <a:rPr lang="en" sz="2300"/>
              <a:t>Create new features to enhance model performance.</a:t>
            </a:r>
            <a:endParaRPr sz="2300"/>
          </a:p>
          <a:p>
            <a:pPr indent="-374650" lvl="0" marL="457200" rtl="0" algn="l">
              <a:spcBef>
                <a:spcPts val="0"/>
              </a:spcBef>
              <a:spcAft>
                <a:spcPts val="0"/>
              </a:spcAft>
              <a:buSzPts val="2300"/>
              <a:buChar char="❏"/>
            </a:pPr>
            <a:r>
              <a:rPr lang="en" sz="2300"/>
              <a:t>Transform existing features to provide additional insights.</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Steps of Feature Engineering:</a:t>
            </a:r>
            <a:endParaRPr sz="3822"/>
          </a:p>
        </p:txBody>
      </p:sp>
      <p:sp>
        <p:nvSpPr>
          <p:cNvPr id="131" name="Google Shape;131;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b="1" lang="en" sz="2600"/>
              <a:t>Date Features:</a:t>
            </a:r>
            <a:endParaRPr b="1" sz="2600"/>
          </a:p>
          <a:p>
            <a:pPr indent="-368300" lvl="1" marL="914400" rtl="0" algn="l">
              <a:spcBef>
                <a:spcPts val="0"/>
              </a:spcBef>
              <a:spcAft>
                <a:spcPts val="0"/>
              </a:spcAft>
              <a:buSzPts val="2200"/>
              <a:buChar char="❏"/>
            </a:pPr>
            <a:r>
              <a:rPr lang="en" sz="2200"/>
              <a:t>Calculate TENURE from DOJ and CURRENT DATE to represent the duration of employment in years.</a:t>
            </a:r>
            <a:endParaRPr sz="2200"/>
          </a:p>
          <a:p>
            <a:pPr indent="0" lvl="0" marL="0" rtl="0" algn="l">
              <a:spcBef>
                <a:spcPts val="1200"/>
              </a:spcBef>
              <a:spcAft>
                <a:spcPts val="0"/>
              </a:spcAft>
              <a:buNone/>
            </a:pPr>
            <a:r>
              <a:t/>
            </a:r>
            <a:endParaRPr sz="2200"/>
          </a:p>
          <a:p>
            <a:pPr indent="-393700" lvl="0" marL="457200" rtl="0" algn="l">
              <a:spcBef>
                <a:spcPts val="1200"/>
              </a:spcBef>
              <a:spcAft>
                <a:spcPts val="0"/>
              </a:spcAft>
              <a:buSzPts val="2600"/>
              <a:buChar char="❏"/>
            </a:pPr>
            <a:r>
              <a:rPr b="1" lang="en" sz="2600"/>
              <a:t>Categorical Features:</a:t>
            </a:r>
            <a:endParaRPr b="1" sz="2600"/>
          </a:p>
          <a:p>
            <a:pPr indent="-368300" lvl="1" marL="914400" rtl="0" algn="l">
              <a:spcBef>
                <a:spcPts val="0"/>
              </a:spcBef>
              <a:spcAft>
                <a:spcPts val="0"/>
              </a:spcAft>
              <a:buSzPts val="2200"/>
              <a:buChar char="❏"/>
            </a:pPr>
            <a:r>
              <a:rPr lang="en" sz="2200"/>
              <a:t>Ensure categorical features are treated as strings for proper encoding.</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Steps of Feature Engineering:</a:t>
            </a:r>
            <a:endParaRPr sz="3822"/>
          </a:p>
        </p:txBody>
      </p:sp>
      <p:sp>
        <p:nvSpPr>
          <p:cNvPr id="137" name="Google Shape;137;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b="1" lang="en" sz="2300"/>
              <a:t>Interactions and Transformations:</a:t>
            </a:r>
            <a:endParaRPr b="1" sz="2300"/>
          </a:p>
          <a:p>
            <a:pPr indent="-374650" lvl="1" marL="914400" rtl="0" algn="l">
              <a:spcBef>
                <a:spcPts val="0"/>
              </a:spcBef>
              <a:spcAft>
                <a:spcPts val="0"/>
              </a:spcAft>
              <a:buSzPts val="2300"/>
              <a:buChar char="❏"/>
            </a:pPr>
            <a:r>
              <a:rPr lang="en" sz="2300"/>
              <a:t>Consider interaction terms or polynomial features if necessary.</a:t>
            </a:r>
            <a:endParaRPr sz="2300"/>
          </a:p>
          <a:p>
            <a:pPr indent="-374650" lvl="1" marL="914400" rtl="0" algn="l">
              <a:spcBef>
                <a:spcPts val="0"/>
              </a:spcBef>
              <a:spcAft>
                <a:spcPts val="0"/>
              </a:spcAft>
              <a:buSzPts val="2300"/>
              <a:buChar char="❏"/>
            </a:pPr>
            <a:r>
              <a:rPr lang="en" sz="2300"/>
              <a:t>Example: Interaction between PAST EXP and RATINGS could be insightful.</a:t>
            </a:r>
            <a:endParaRPr sz="2300"/>
          </a:p>
          <a:p>
            <a:pPr indent="0" lvl="0" marL="0" rtl="0" algn="l">
              <a:spcBef>
                <a:spcPts val="1200"/>
              </a:spcBef>
              <a:spcAft>
                <a:spcPts val="1200"/>
              </a:spcAft>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Preprocessing</a:t>
            </a:r>
            <a:endParaRPr/>
          </a:p>
        </p:txBody>
      </p:sp>
      <p:sp>
        <p:nvSpPr>
          <p:cNvPr id="143" name="Google Shape;143;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68300" lvl="0" marL="457200" rtl="0" algn="l">
              <a:spcBef>
                <a:spcPts val="0"/>
              </a:spcBef>
              <a:spcAft>
                <a:spcPts val="0"/>
              </a:spcAft>
              <a:buSzPts val="2200"/>
              <a:buChar char="❏"/>
            </a:pPr>
            <a:r>
              <a:rPr lang="en" sz="2200"/>
              <a:t>Prepare the data for model training.</a:t>
            </a:r>
            <a:endParaRPr sz="2200"/>
          </a:p>
          <a:p>
            <a:pPr indent="-368300" lvl="0" marL="457200" rtl="0" algn="l">
              <a:spcBef>
                <a:spcPts val="0"/>
              </a:spcBef>
              <a:spcAft>
                <a:spcPts val="0"/>
              </a:spcAft>
              <a:buSzPts val="2200"/>
              <a:buChar char="❏"/>
            </a:pPr>
            <a:r>
              <a:rPr lang="en" sz="2200"/>
              <a:t>Handle missing values, encode categorical variables, and scale features.</a:t>
            </a:r>
            <a:endParaRPr sz="2200"/>
          </a:p>
        </p:txBody>
      </p:sp>
      <p:sp>
        <p:nvSpPr>
          <p:cNvPr id="144" name="Google Shape;144;p25"/>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Objective of DP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Steps of Data Preprocessing:</a:t>
            </a:r>
            <a:endParaRPr sz="3822"/>
          </a:p>
        </p:txBody>
      </p:sp>
      <p:sp>
        <p:nvSpPr>
          <p:cNvPr id="150" name="Google Shape;150;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74650" lvl="0" marL="457200" rtl="0" algn="l">
              <a:spcBef>
                <a:spcPts val="0"/>
              </a:spcBef>
              <a:spcAft>
                <a:spcPts val="0"/>
              </a:spcAft>
              <a:buSzPts val="2300"/>
              <a:buChar char="❏"/>
            </a:pPr>
            <a:r>
              <a:rPr b="1" lang="en" sz="2300"/>
              <a:t>Handling Missing Values:</a:t>
            </a:r>
            <a:endParaRPr b="1" sz="2300"/>
          </a:p>
          <a:p>
            <a:pPr indent="-374650" lvl="1" marL="914400" rtl="0" algn="l">
              <a:spcBef>
                <a:spcPts val="0"/>
              </a:spcBef>
              <a:spcAft>
                <a:spcPts val="0"/>
              </a:spcAft>
              <a:buSzPts val="2300"/>
              <a:buChar char="❏"/>
            </a:pPr>
            <a:r>
              <a:rPr lang="en" sz="2300"/>
              <a:t>Impute missing values using appropriate strategies (e.g., median for numerical features, constant for categorical features).</a:t>
            </a:r>
            <a:endParaRPr sz="2300"/>
          </a:p>
          <a:p>
            <a:pPr indent="-374650" lvl="0" marL="457200" rtl="0" algn="l">
              <a:spcBef>
                <a:spcPts val="0"/>
              </a:spcBef>
              <a:spcAft>
                <a:spcPts val="0"/>
              </a:spcAft>
              <a:buSzPts val="2300"/>
              <a:buChar char="❏"/>
            </a:pPr>
            <a:r>
              <a:rPr b="1" lang="en" sz="2300"/>
              <a:t>Encoding Categorical Variables:</a:t>
            </a:r>
            <a:endParaRPr b="1" sz="2300"/>
          </a:p>
          <a:p>
            <a:pPr indent="-374650" lvl="1" marL="914400" rtl="0" algn="l">
              <a:spcBef>
                <a:spcPts val="0"/>
              </a:spcBef>
              <a:spcAft>
                <a:spcPts val="0"/>
              </a:spcAft>
              <a:buSzPts val="2300"/>
              <a:buChar char="❏"/>
            </a:pPr>
            <a:r>
              <a:rPr lang="en" sz="2300"/>
              <a:t>Use OneHotEncoder for SEX, DESIGNATION, and UNIT.</a:t>
            </a:r>
            <a:endParaRPr sz="2300"/>
          </a:p>
          <a:p>
            <a:pPr indent="-374650" lvl="0" marL="457200" rtl="0" algn="l">
              <a:spcBef>
                <a:spcPts val="0"/>
              </a:spcBef>
              <a:spcAft>
                <a:spcPts val="0"/>
              </a:spcAft>
              <a:buSzPts val="2300"/>
              <a:buChar char="❏"/>
            </a:pPr>
            <a:r>
              <a:rPr b="1" lang="en" sz="2300"/>
              <a:t>Scaling Numerical Features:</a:t>
            </a:r>
            <a:endParaRPr b="1" sz="2300"/>
          </a:p>
          <a:p>
            <a:pPr indent="-374650" lvl="1" marL="914400" rtl="0" algn="l">
              <a:spcBef>
                <a:spcPts val="0"/>
              </a:spcBef>
              <a:spcAft>
                <a:spcPts val="0"/>
              </a:spcAft>
              <a:buSzPts val="2300"/>
              <a:buChar char="❏"/>
            </a:pPr>
            <a:r>
              <a:rPr lang="en" sz="2300"/>
              <a:t>Apply StandardScaler to standardize numerical features.</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Machine Learning Model Development</a:t>
            </a:r>
            <a:endParaRPr/>
          </a:p>
        </p:txBody>
      </p:sp>
      <p:sp>
        <p:nvSpPr>
          <p:cNvPr id="156" name="Google Shape;156;p27"/>
          <p:cNvSpPr txBox="1"/>
          <p:nvPr>
            <p:ph idx="2" type="body"/>
          </p:nvPr>
        </p:nvSpPr>
        <p:spPr>
          <a:xfrm>
            <a:off x="4939500" y="526325"/>
            <a:ext cx="4045200" cy="3893100"/>
          </a:xfrm>
          <a:prstGeom prst="rect">
            <a:avLst/>
          </a:prstGeom>
        </p:spPr>
        <p:txBody>
          <a:bodyPr anchorCtr="0" anchor="ctr" bIns="91425" lIns="91425" spcFirstLastPara="1" rIns="91425" wrap="square" tIns="91425">
            <a:normAutofit/>
          </a:bodyPr>
          <a:lstStyle/>
          <a:p>
            <a:pPr indent="-361950" lvl="0" marL="457200" rtl="0" algn="l">
              <a:spcBef>
                <a:spcPts val="0"/>
              </a:spcBef>
              <a:spcAft>
                <a:spcPts val="0"/>
              </a:spcAft>
              <a:buSzPts val="2100"/>
              <a:buChar char="❏"/>
            </a:pPr>
            <a:r>
              <a:rPr lang="en" sz="2100"/>
              <a:t>Train various machine learning models to predict salaries.</a:t>
            </a:r>
            <a:endParaRPr sz="2100"/>
          </a:p>
          <a:p>
            <a:pPr indent="-361950" lvl="0" marL="457200" rtl="0" algn="l">
              <a:spcBef>
                <a:spcPts val="0"/>
              </a:spcBef>
              <a:spcAft>
                <a:spcPts val="0"/>
              </a:spcAft>
              <a:buSzPts val="2100"/>
              <a:buChar char="❏"/>
            </a:pPr>
            <a:r>
              <a:rPr lang="en" sz="2100"/>
              <a:t>Experiment with different algorithms to find the best-performing model.</a:t>
            </a:r>
            <a:endParaRPr sz="2100"/>
          </a:p>
        </p:txBody>
      </p:sp>
      <p:sp>
        <p:nvSpPr>
          <p:cNvPr id="157" name="Google Shape;157;p27"/>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Objective of MLMD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Necessary Algorithms :</a:t>
            </a:r>
            <a:endParaRPr sz="3822"/>
          </a:p>
        </p:txBody>
      </p:sp>
      <p:sp>
        <p:nvSpPr>
          <p:cNvPr id="163" name="Google Shape;163;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5127" lvl="0" marL="457200" rtl="0" algn="just">
              <a:spcBef>
                <a:spcPts val="0"/>
              </a:spcBef>
              <a:spcAft>
                <a:spcPts val="0"/>
              </a:spcAft>
              <a:buSzPts val="2465"/>
              <a:buChar char="❏"/>
            </a:pPr>
            <a:r>
              <a:rPr b="1" lang="en" sz="2465"/>
              <a:t>Linear Regression:</a:t>
            </a:r>
            <a:r>
              <a:rPr lang="en" sz="2465"/>
              <a:t> A simple and interpretable algorithm that models the relationship between the target and predictor variables as a linear equation.</a:t>
            </a:r>
            <a:endParaRPr sz="2465"/>
          </a:p>
          <a:p>
            <a:pPr indent="-385127" lvl="0" marL="457200" rtl="0" algn="just">
              <a:spcBef>
                <a:spcPts val="0"/>
              </a:spcBef>
              <a:spcAft>
                <a:spcPts val="0"/>
              </a:spcAft>
              <a:buSzPts val="2465"/>
              <a:buChar char="❏"/>
            </a:pPr>
            <a:r>
              <a:rPr b="1" lang="en" sz="2465"/>
              <a:t>Decision Tree Regression:</a:t>
            </a:r>
            <a:r>
              <a:rPr lang="en" sz="2465"/>
              <a:t> A non-linear model that splits the data into subsets based on feature values, creating a tree-like structure to make predictions.</a:t>
            </a:r>
            <a:endParaRPr sz="246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Necessary Algorithms :</a:t>
            </a:r>
            <a:endParaRPr sz="3822"/>
          </a:p>
        </p:txBody>
      </p:sp>
      <p:sp>
        <p:nvSpPr>
          <p:cNvPr id="169" name="Google Shape;169;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b="1" lang="en" sz="2200"/>
              <a:t>Random Forest Regression: </a:t>
            </a:r>
            <a:r>
              <a:rPr lang="en" sz="2200"/>
              <a:t>An ensemble method that builds multiple decision trees and averages their predictions to improve accuracy and reduce overfitting.</a:t>
            </a:r>
            <a:endParaRPr sz="2200"/>
          </a:p>
          <a:p>
            <a:pPr indent="-368300" lvl="0" marL="457200" rtl="0" algn="l">
              <a:spcBef>
                <a:spcPts val="0"/>
              </a:spcBef>
              <a:spcAft>
                <a:spcPts val="0"/>
              </a:spcAft>
              <a:buSzPts val="2200"/>
              <a:buChar char="❏"/>
            </a:pPr>
            <a:r>
              <a:rPr b="1" lang="en" sz="2200"/>
              <a:t>Gradient Boosting Regression:</a:t>
            </a:r>
            <a:r>
              <a:rPr lang="en" sz="2200"/>
              <a:t> An advanced ensemble technique that builds trees sequentially, each one correcting the errors of the previous, to enhance predictive performance.</a:t>
            </a:r>
            <a:endParaRPr sz="2200"/>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Steps of Model Development :</a:t>
            </a:r>
            <a:endParaRPr sz="3822"/>
          </a:p>
        </p:txBody>
      </p:sp>
      <p:sp>
        <p:nvSpPr>
          <p:cNvPr id="175" name="Google Shape;175;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b="1" lang="en" sz="2600"/>
              <a:t>Model Training:</a:t>
            </a:r>
            <a:r>
              <a:rPr lang="en" sz="2600"/>
              <a:t> </a:t>
            </a:r>
            <a:endParaRPr sz="2600"/>
          </a:p>
          <a:p>
            <a:pPr indent="-393700" lvl="1" marL="914400" rtl="0" algn="l">
              <a:spcBef>
                <a:spcPts val="0"/>
              </a:spcBef>
              <a:spcAft>
                <a:spcPts val="0"/>
              </a:spcAft>
              <a:buSzPts val="2600"/>
              <a:buChar char="❏"/>
            </a:pPr>
            <a:r>
              <a:rPr lang="en" sz="2600"/>
              <a:t>Split the data into training and testing sets.</a:t>
            </a:r>
            <a:endParaRPr sz="2600"/>
          </a:p>
          <a:p>
            <a:pPr indent="-393700" lvl="1" marL="914400" rtl="0" algn="l">
              <a:spcBef>
                <a:spcPts val="0"/>
              </a:spcBef>
              <a:spcAft>
                <a:spcPts val="0"/>
              </a:spcAft>
              <a:buSzPts val="2600"/>
              <a:buChar char="❏"/>
            </a:pPr>
            <a:r>
              <a:rPr lang="en" sz="2600"/>
              <a:t>Train each model on the training set.</a:t>
            </a:r>
            <a:endParaRPr sz="2600"/>
          </a:p>
          <a:p>
            <a:pPr indent="-393700" lvl="0" marL="457200" rtl="0" algn="l">
              <a:spcBef>
                <a:spcPts val="0"/>
              </a:spcBef>
              <a:spcAft>
                <a:spcPts val="0"/>
              </a:spcAft>
              <a:buSzPts val="2600"/>
              <a:buChar char="❏"/>
            </a:pPr>
            <a:r>
              <a:rPr b="1" lang="en" sz="2600"/>
              <a:t>Hyperparameter Tuning:</a:t>
            </a:r>
            <a:endParaRPr b="1" sz="2600"/>
          </a:p>
          <a:p>
            <a:pPr indent="-393700" lvl="1" marL="914400" rtl="0" algn="l">
              <a:spcBef>
                <a:spcPts val="0"/>
              </a:spcBef>
              <a:spcAft>
                <a:spcPts val="0"/>
              </a:spcAft>
              <a:buSzPts val="2600"/>
              <a:buChar char="❏"/>
            </a:pPr>
            <a:r>
              <a:rPr lang="en" sz="2600"/>
              <a:t>Use techniques like GridSearchCV for tuning hyperparameters.</a:t>
            </a:r>
            <a:endParaRPr sz="2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Model Evaluation</a:t>
            </a:r>
            <a:endParaRPr/>
          </a:p>
        </p:txBody>
      </p:sp>
      <p:sp>
        <p:nvSpPr>
          <p:cNvPr id="181" name="Google Shape;181;p3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74650" lvl="0" marL="457200" rtl="0" algn="l">
              <a:spcBef>
                <a:spcPts val="0"/>
              </a:spcBef>
              <a:spcAft>
                <a:spcPts val="0"/>
              </a:spcAft>
              <a:buSzPts val="2300"/>
              <a:buChar char="❏"/>
            </a:pPr>
            <a:r>
              <a:rPr lang="en" sz="2300"/>
              <a:t>Assess the performance of the models using appropriate metrics.</a:t>
            </a:r>
            <a:endParaRPr sz="2300"/>
          </a:p>
          <a:p>
            <a:pPr indent="-374650" lvl="0" marL="457200" rtl="0" algn="l">
              <a:spcBef>
                <a:spcPts val="0"/>
              </a:spcBef>
              <a:spcAft>
                <a:spcPts val="0"/>
              </a:spcAft>
              <a:buSzPts val="2300"/>
              <a:buChar char="❏"/>
            </a:pPr>
            <a:r>
              <a:rPr lang="en" sz="2300"/>
              <a:t>Identify the model that provides the most accurate salary predictions.</a:t>
            </a:r>
            <a:endParaRPr sz="2300"/>
          </a:p>
        </p:txBody>
      </p:sp>
      <p:sp>
        <p:nvSpPr>
          <p:cNvPr id="182" name="Google Shape;182;p31"/>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Objective of 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Content</a:t>
            </a:r>
            <a:endParaRPr/>
          </a:p>
        </p:txBody>
      </p:sp>
      <p:sp>
        <p:nvSpPr>
          <p:cNvPr id="73" name="Google Shape;73;p14"/>
          <p:cNvSpPr txBox="1"/>
          <p:nvPr>
            <p:ph idx="2" type="body"/>
          </p:nvPr>
        </p:nvSpPr>
        <p:spPr>
          <a:xfrm>
            <a:off x="4939500" y="370000"/>
            <a:ext cx="4045200" cy="4205400"/>
          </a:xfrm>
          <a:prstGeom prst="rect">
            <a:avLst/>
          </a:prstGeom>
        </p:spPr>
        <p:txBody>
          <a:bodyPr anchorCtr="0" anchor="ctr" bIns="91425" lIns="91425" spcFirstLastPara="1" rIns="91425" wrap="square" tIns="91425">
            <a:normAutofit/>
          </a:bodyPr>
          <a:lstStyle/>
          <a:p>
            <a:pPr indent="-361950" lvl="0" marL="457200" rtl="0" algn="l">
              <a:spcBef>
                <a:spcPts val="0"/>
              </a:spcBef>
              <a:spcAft>
                <a:spcPts val="0"/>
              </a:spcAft>
              <a:buSzPts val="2100"/>
              <a:buChar char="❏"/>
            </a:pPr>
            <a:r>
              <a:rPr b="1" lang="en" sz="2100"/>
              <a:t>Introduction</a:t>
            </a:r>
            <a:endParaRPr b="1" sz="2100"/>
          </a:p>
          <a:p>
            <a:pPr indent="-361950" lvl="0" marL="457200" rtl="0" algn="l">
              <a:spcBef>
                <a:spcPts val="0"/>
              </a:spcBef>
              <a:spcAft>
                <a:spcPts val="0"/>
              </a:spcAft>
              <a:buSzPts val="2100"/>
              <a:buChar char="❏"/>
            </a:pPr>
            <a:r>
              <a:rPr b="1" lang="en" sz="2100"/>
              <a:t>Exploratory Data Analysis</a:t>
            </a:r>
            <a:endParaRPr b="1" sz="2100"/>
          </a:p>
          <a:p>
            <a:pPr indent="-361950" lvl="0" marL="457200" rtl="0" algn="l">
              <a:spcBef>
                <a:spcPts val="0"/>
              </a:spcBef>
              <a:spcAft>
                <a:spcPts val="0"/>
              </a:spcAft>
              <a:buSzPts val="2100"/>
              <a:buChar char="❏"/>
            </a:pPr>
            <a:r>
              <a:rPr b="1" lang="en" sz="2100"/>
              <a:t>Feature Engineering</a:t>
            </a:r>
            <a:endParaRPr b="1" sz="2100"/>
          </a:p>
          <a:p>
            <a:pPr indent="-361950" lvl="0" marL="457200" rtl="0" algn="l">
              <a:spcBef>
                <a:spcPts val="0"/>
              </a:spcBef>
              <a:spcAft>
                <a:spcPts val="0"/>
              </a:spcAft>
              <a:buSzPts val="2100"/>
              <a:buChar char="❏"/>
            </a:pPr>
            <a:r>
              <a:rPr b="1" lang="en" sz="2100"/>
              <a:t>Data Preprocessing</a:t>
            </a:r>
            <a:endParaRPr b="1" sz="2100"/>
          </a:p>
          <a:p>
            <a:pPr indent="-361950" lvl="0" marL="457200" rtl="0" algn="l">
              <a:spcBef>
                <a:spcPts val="0"/>
              </a:spcBef>
              <a:spcAft>
                <a:spcPts val="0"/>
              </a:spcAft>
              <a:buSzPts val="2100"/>
              <a:buChar char="❏"/>
            </a:pPr>
            <a:r>
              <a:rPr b="1" lang="en" sz="2100"/>
              <a:t>Model Development</a:t>
            </a:r>
            <a:endParaRPr b="1" sz="2100"/>
          </a:p>
          <a:p>
            <a:pPr indent="-361950" lvl="0" marL="457200" rtl="0" algn="l">
              <a:spcBef>
                <a:spcPts val="0"/>
              </a:spcBef>
              <a:spcAft>
                <a:spcPts val="0"/>
              </a:spcAft>
              <a:buSzPts val="2100"/>
              <a:buChar char="❏"/>
            </a:pPr>
            <a:r>
              <a:rPr b="1" lang="en" sz="2100"/>
              <a:t>Model Evaluation</a:t>
            </a:r>
            <a:endParaRPr b="1" sz="2100"/>
          </a:p>
          <a:p>
            <a:pPr indent="-361950" lvl="0" marL="457200" rtl="0" algn="l">
              <a:spcBef>
                <a:spcPts val="0"/>
              </a:spcBef>
              <a:spcAft>
                <a:spcPts val="0"/>
              </a:spcAft>
              <a:buSzPts val="2100"/>
              <a:buChar char="❏"/>
            </a:pPr>
            <a:r>
              <a:rPr b="1" lang="en" sz="2100"/>
              <a:t>Deployment</a:t>
            </a:r>
            <a:endParaRPr b="1" sz="2100"/>
          </a:p>
          <a:p>
            <a:pPr indent="-361950" lvl="0" marL="457200" rtl="0" algn="l">
              <a:spcBef>
                <a:spcPts val="0"/>
              </a:spcBef>
              <a:spcAft>
                <a:spcPts val="0"/>
              </a:spcAft>
              <a:buSzPts val="2100"/>
              <a:buChar char="❏"/>
            </a:pPr>
            <a:r>
              <a:rPr b="1" lang="en" sz="2100"/>
              <a:t>Recommendations</a:t>
            </a:r>
            <a:endParaRPr b="1" sz="2100"/>
          </a:p>
          <a:p>
            <a:pPr indent="-361950" lvl="0" marL="457200" rtl="0" algn="l">
              <a:spcBef>
                <a:spcPts val="0"/>
              </a:spcBef>
              <a:spcAft>
                <a:spcPts val="0"/>
              </a:spcAft>
              <a:buSzPts val="2100"/>
              <a:buChar char="❏"/>
            </a:pPr>
            <a:r>
              <a:rPr b="1" lang="en" sz="2100"/>
              <a:t>Conclusion</a:t>
            </a:r>
            <a:endParaRPr b="1" sz="2100"/>
          </a:p>
        </p:txBody>
      </p:sp>
      <p:sp>
        <p:nvSpPr>
          <p:cNvPr id="74" name="Google Shape;74;p14"/>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overview of slide structure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Evaluation </a:t>
            </a:r>
            <a:r>
              <a:rPr lang="en" sz="3822"/>
              <a:t>Metrics</a:t>
            </a:r>
            <a:r>
              <a:rPr lang="en" sz="3822"/>
              <a:t> :</a:t>
            </a:r>
            <a:endParaRPr sz="3822"/>
          </a:p>
        </p:txBody>
      </p:sp>
      <p:sp>
        <p:nvSpPr>
          <p:cNvPr id="188" name="Google Shape;188;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b="1" lang="en" sz="2300"/>
              <a:t>Mean Absolute Error (MAE):</a:t>
            </a:r>
            <a:r>
              <a:rPr lang="en" sz="2300"/>
              <a:t> Measures the average magnitude of errors in predictions, providing a straightforward measure of model accuracy.</a:t>
            </a:r>
            <a:endParaRPr sz="2300"/>
          </a:p>
          <a:p>
            <a:pPr indent="-374650" lvl="0" marL="457200" rtl="0" algn="l">
              <a:spcBef>
                <a:spcPts val="0"/>
              </a:spcBef>
              <a:spcAft>
                <a:spcPts val="0"/>
              </a:spcAft>
              <a:buSzPts val="2300"/>
              <a:buChar char="❏"/>
            </a:pPr>
            <a:r>
              <a:rPr b="1" lang="en" sz="2300"/>
              <a:t>Mean Squared Error (MSE):</a:t>
            </a:r>
            <a:r>
              <a:rPr lang="en" sz="2300"/>
              <a:t> Squares the errors before averaging, penalizing larger errors more heavily, thus highlighting significant deviations.</a:t>
            </a:r>
            <a:endParaRPr sz="2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Evaluation Metrics:</a:t>
            </a:r>
            <a:endParaRPr sz="3822"/>
          </a:p>
        </p:txBody>
      </p:sp>
      <p:sp>
        <p:nvSpPr>
          <p:cNvPr id="194" name="Google Shape;194;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Root Mean Squared Error (RMSE):</a:t>
            </a:r>
            <a:r>
              <a:rPr lang="en" sz="2200"/>
              <a:t> The square root of MSE, providing an error metric on the same scale as the target variable, making interpretation easier.</a:t>
            </a:r>
            <a:endParaRPr sz="2200"/>
          </a:p>
          <a:p>
            <a:pPr indent="-368300" lvl="0" marL="457200" rtl="0" algn="l">
              <a:spcBef>
                <a:spcPts val="0"/>
              </a:spcBef>
              <a:spcAft>
                <a:spcPts val="0"/>
              </a:spcAft>
              <a:buSzPts val="2200"/>
              <a:buChar char="❏"/>
            </a:pPr>
            <a:r>
              <a:rPr b="1" lang="en" sz="2200"/>
              <a:t>R-squared (R²) score:</a:t>
            </a:r>
            <a:r>
              <a:rPr lang="en" sz="2200"/>
              <a:t> Indicates the proportion of variance in the target variable explained by the model, showing the goodness of fit.</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Steps of Model Evaluation :</a:t>
            </a:r>
            <a:endParaRPr sz="3822"/>
          </a:p>
        </p:txBody>
      </p:sp>
      <p:sp>
        <p:nvSpPr>
          <p:cNvPr id="200" name="Google Shape;200;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b="1" lang="en" sz="2600"/>
              <a:t>Model Comparison:</a:t>
            </a:r>
            <a:endParaRPr b="1" sz="2600"/>
          </a:p>
          <a:p>
            <a:pPr indent="-393700" lvl="1" marL="914400" rtl="0" algn="l">
              <a:spcBef>
                <a:spcPts val="0"/>
              </a:spcBef>
              <a:spcAft>
                <a:spcPts val="0"/>
              </a:spcAft>
              <a:buSzPts val="2600"/>
              <a:buChar char="❏"/>
            </a:pPr>
            <a:r>
              <a:rPr lang="en" sz="2600"/>
              <a:t>Compare the models based on the evaluation metrics.</a:t>
            </a:r>
            <a:endParaRPr sz="2600"/>
          </a:p>
          <a:p>
            <a:pPr indent="-393700" lvl="1" marL="914400" rtl="0" algn="l">
              <a:spcBef>
                <a:spcPts val="0"/>
              </a:spcBef>
              <a:spcAft>
                <a:spcPts val="0"/>
              </a:spcAft>
              <a:buSzPts val="2600"/>
              <a:buChar char="❏"/>
            </a:pPr>
            <a:r>
              <a:rPr lang="en" sz="2600"/>
              <a:t>Identify the best-performing model.</a:t>
            </a:r>
            <a:endParaRPr sz="2600"/>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aphicFrame>
        <p:nvGraphicFramePr>
          <p:cNvPr id="205" name="Google Shape;205;p35"/>
          <p:cNvGraphicFramePr/>
          <p:nvPr/>
        </p:nvGraphicFramePr>
        <p:xfrm>
          <a:off x="668500" y="418000"/>
          <a:ext cx="3000000" cy="3000000"/>
        </p:xfrm>
        <a:graphic>
          <a:graphicData uri="http://schemas.openxmlformats.org/drawingml/2006/table">
            <a:tbl>
              <a:tblPr>
                <a:noFill/>
                <a:tableStyleId>{D767E7CA-42B1-4841-B881-DC32C16743D5}</a:tableStyleId>
              </a:tblPr>
              <a:tblGrid>
                <a:gridCol w="1597875"/>
                <a:gridCol w="1597875"/>
                <a:gridCol w="1597875"/>
                <a:gridCol w="1597875"/>
                <a:gridCol w="1597875"/>
              </a:tblGrid>
              <a:tr h="379000">
                <a:tc>
                  <a:txBody>
                    <a:bodyPr/>
                    <a:lstStyle/>
                    <a:p>
                      <a:pPr indent="0" lvl="0" marL="0" rtl="0" algn="l">
                        <a:spcBef>
                          <a:spcPts val="0"/>
                        </a:spcBef>
                        <a:spcAft>
                          <a:spcPts val="0"/>
                        </a:spcAft>
                        <a:buNone/>
                      </a:pPr>
                      <a:r>
                        <a:rPr b="1" lang="en" sz="1500"/>
                        <a:t>Model</a:t>
                      </a:r>
                      <a:endParaRPr b="1" sz="1500"/>
                    </a:p>
                  </a:txBody>
                  <a:tcPr marT="91425" marB="91425" marR="91425" marL="91425"/>
                </a:tc>
                <a:tc>
                  <a:txBody>
                    <a:bodyPr/>
                    <a:lstStyle/>
                    <a:p>
                      <a:pPr indent="0" lvl="0" marL="0" rtl="0" algn="l">
                        <a:spcBef>
                          <a:spcPts val="0"/>
                        </a:spcBef>
                        <a:spcAft>
                          <a:spcPts val="0"/>
                        </a:spcAft>
                        <a:buNone/>
                      </a:pPr>
                      <a:r>
                        <a:rPr b="1" lang="en" sz="1500"/>
                        <a:t>MAE</a:t>
                      </a:r>
                      <a:endParaRPr b="1" sz="1500"/>
                    </a:p>
                  </a:txBody>
                  <a:tcPr marT="91425" marB="91425" marR="91425" marL="91425"/>
                </a:tc>
                <a:tc>
                  <a:txBody>
                    <a:bodyPr/>
                    <a:lstStyle/>
                    <a:p>
                      <a:pPr indent="0" lvl="0" marL="0" rtl="0" algn="l">
                        <a:spcBef>
                          <a:spcPts val="0"/>
                        </a:spcBef>
                        <a:spcAft>
                          <a:spcPts val="0"/>
                        </a:spcAft>
                        <a:buNone/>
                      </a:pPr>
                      <a:r>
                        <a:rPr b="1" lang="en" sz="1500"/>
                        <a:t>MSE</a:t>
                      </a:r>
                      <a:endParaRPr b="1" sz="1500"/>
                    </a:p>
                  </a:txBody>
                  <a:tcPr marT="91425" marB="91425" marR="91425" marL="91425"/>
                </a:tc>
                <a:tc>
                  <a:txBody>
                    <a:bodyPr/>
                    <a:lstStyle/>
                    <a:p>
                      <a:pPr indent="0" lvl="0" marL="0" rtl="0" algn="l">
                        <a:spcBef>
                          <a:spcPts val="0"/>
                        </a:spcBef>
                        <a:spcAft>
                          <a:spcPts val="0"/>
                        </a:spcAft>
                        <a:buNone/>
                      </a:pPr>
                      <a:r>
                        <a:rPr b="1" lang="en" sz="1500"/>
                        <a:t>RMSE</a:t>
                      </a:r>
                      <a:endParaRPr b="1" sz="1500"/>
                    </a:p>
                  </a:txBody>
                  <a:tcPr marT="91425" marB="91425" marR="91425" marL="91425"/>
                </a:tc>
                <a:tc>
                  <a:txBody>
                    <a:bodyPr/>
                    <a:lstStyle/>
                    <a:p>
                      <a:pPr indent="0" lvl="0" marL="0" rtl="0" algn="l">
                        <a:spcBef>
                          <a:spcPts val="0"/>
                        </a:spcBef>
                        <a:spcAft>
                          <a:spcPts val="0"/>
                        </a:spcAft>
                        <a:buNone/>
                      </a:pPr>
                      <a:r>
                        <a:rPr b="1" lang="en" sz="1500"/>
                        <a:t>R²</a:t>
                      </a:r>
                      <a:endParaRPr b="1" sz="1500"/>
                    </a:p>
                  </a:txBody>
                  <a:tcPr marT="91425" marB="91425" marR="91425" marL="91425"/>
                </a:tc>
              </a:tr>
              <a:tr h="465250">
                <a:tc>
                  <a:txBody>
                    <a:bodyPr/>
                    <a:lstStyle/>
                    <a:p>
                      <a:pPr indent="0" lvl="0" marL="0" rtl="0" algn="l">
                        <a:spcBef>
                          <a:spcPts val="0"/>
                        </a:spcBef>
                        <a:spcAft>
                          <a:spcPts val="0"/>
                        </a:spcAft>
                        <a:buNone/>
                      </a:pPr>
                      <a:r>
                        <a:rPr b="1" lang="en" sz="1200"/>
                        <a:t>Linear Regression</a:t>
                      </a:r>
                      <a:endParaRPr b="1" sz="1200"/>
                    </a:p>
                  </a:txBody>
                  <a:tcPr marT="91425" marB="91425" marR="91425" marL="91425"/>
                </a:tc>
                <a:tc>
                  <a:txBody>
                    <a:bodyPr/>
                    <a:lstStyle/>
                    <a:p>
                      <a:pPr indent="0" lvl="0" marL="0" rtl="0" algn="l">
                        <a:spcBef>
                          <a:spcPts val="0"/>
                        </a:spcBef>
                        <a:spcAft>
                          <a:spcPts val="0"/>
                        </a:spcAft>
                        <a:buNone/>
                      </a:pPr>
                      <a:r>
                        <a:rPr lang="en" sz="1500"/>
                        <a:t>4658.09</a:t>
                      </a:r>
                      <a:endParaRPr sz="1500"/>
                    </a:p>
                  </a:txBody>
                  <a:tcPr marT="91425" marB="91425" marR="91425" marL="91425"/>
                </a:tc>
                <a:tc>
                  <a:txBody>
                    <a:bodyPr/>
                    <a:lstStyle/>
                    <a:p>
                      <a:pPr indent="0" lvl="0" marL="0" rtl="0" algn="l">
                        <a:spcBef>
                          <a:spcPts val="0"/>
                        </a:spcBef>
                        <a:spcAft>
                          <a:spcPts val="0"/>
                        </a:spcAft>
                        <a:buNone/>
                      </a:pPr>
                      <a:r>
                        <a:rPr lang="en" sz="1500"/>
                        <a:t>9.70e+07</a:t>
                      </a:r>
                      <a:endParaRPr sz="1500"/>
                    </a:p>
                  </a:txBody>
                  <a:tcPr marT="91425" marB="91425" marR="91425" marL="91425"/>
                </a:tc>
                <a:tc>
                  <a:txBody>
                    <a:bodyPr/>
                    <a:lstStyle/>
                    <a:p>
                      <a:pPr indent="0" lvl="0" marL="0" rtl="0" algn="l">
                        <a:spcBef>
                          <a:spcPts val="0"/>
                        </a:spcBef>
                        <a:spcAft>
                          <a:spcPts val="0"/>
                        </a:spcAft>
                        <a:buNone/>
                      </a:pPr>
                      <a:r>
                        <a:rPr lang="en" sz="1500"/>
                        <a:t>9848.89</a:t>
                      </a:r>
                      <a:endParaRPr sz="1500"/>
                    </a:p>
                  </a:txBody>
                  <a:tcPr marT="91425" marB="91425" marR="91425" marL="91425"/>
                </a:tc>
                <a:tc>
                  <a:txBody>
                    <a:bodyPr/>
                    <a:lstStyle/>
                    <a:p>
                      <a:pPr indent="0" lvl="0" marL="0" rtl="0" algn="l">
                        <a:spcBef>
                          <a:spcPts val="0"/>
                        </a:spcBef>
                        <a:spcAft>
                          <a:spcPts val="0"/>
                        </a:spcAft>
                        <a:buNone/>
                      </a:pPr>
                      <a:r>
                        <a:rPr lang="en" sz="1500"/>
                        <a:t>0.9416</a:t>
                      </a:r>
                      <a:endParaRPr sz="1500"/>
                    </a:p>
                  </a:txBody>
                  <a:tcPr marT="91425" marB="91425" marR="91425" marL="91425"/>
                </a:tc>
              </a:tr>
              <a:tr h="379000">
                <a:tc>
                  <a:txBody>
                    <a:bodyPr/>
                    <a:lstStyle/>
                    <a:p>
                      <a:pPr indent="0" lvl="0" marL="0" rtl="0" algn="l">
                        <a:spcBef>
                          <a:spcPts val="0"/>
                        </a:spcBef>
                        <a:spcAft>
                          <a:spcPts val="0"/>
                        </a:spcAft>
                        <a:buNone/>
                      </a:pPr>
                      <a:r>
                        <a:rPr b="1" lang="en" sz="1200"/>
                        <a:t>Decision Tree</a:t>
                      </a:r>
                      <a:endParaRPr b="1" sz="1200"/>
                    </a:p>
                  </a:txBody>
                  <a:tcPr marT="91425" marB="91425" marR="91425" marL="91425"/>
                </a:tc>
                <a:tc>
                  <a:txBody>
                    <a:bodyPr/>
                    <a:lstStyle/>
                    <a:p>
                      <a:pPr indent="0" lvl="0" marL="0" rtl="0" algn="l">
                        <a:spcBef>
                          <a:spcPts val="0"/>
                        </a:spcBef>
                        <a:spcAft>
                          <a:spcPts val="0"/>
                        </a:spcAft>
                        <a:buNone/>
                      </a:pPr>
                      <a:r>
                        <a:rPr lang="en" sz="1500"/>
                        <a:t>5466.57</a:t>
                      </a:r>
                      <a:endParaRPr sz="1500"/>
                    </a:p>
                  </a:txBody>
                  <a:tcPr marT="91425" marB="91425" marR="91425" marL="91425"/>
                </a:tc>
                <a:tc>
                  <a:txBody>
                    <a:bodyPr/>
                    <a:lstStyle/>
                    <a:p>
                      <a:pPr indent="0" lvl="0" marL="0" rtl="0" algn="l">
                        <a:spcBef>
                          <a:spcPts val="0"/>
                        </a:spcBef>
                        <a:spcAft>
                          <a:spcPts val="0"/>
                        </a:spcAft>
                        <a:buNone/>
                      </a:pPr>
                      <a:r>
                        <a:rPr lang="en" sz="1500"/>
                        <a:t>1.82e+08</a:t>
                      </a:r>
                      <a:endParaRPr sz="1500"/>
                    </a:p>
                  </a:txBody>
                  <a:tcPr marT="91425" marB="91425" marR="91425" marL="91425"/>
                </a:tc>
                <a:tc>
                  <a:txBody>
                    <a:bodyPr/>
                    <a:lstStyle/>
                    <a:p>
                      <a:pPr indent="0" lvl="0" marL="0" rtl="0" algn="l">
                        <a:spcBef>
                          <a:spcPts val="0"/>
                        </a:spcBef>
                        <a:spcAft>
                          <a:spcPts val="0"/>
                        </a:spcAft>
                        <a:buNone/>
                      </a:pPr>
                      <a:r>
                        <a:rPr lang="en" sz="1500"/>
                        <a:t>13480.66</a:t>
                      </a:r>
                      <a:endParaRPr sz="1500"/>
                    </a:p>
                  </a:txBody>
                  <a:tcPr marT="91425" marB="91425" marR="91425" marL="91425"/>
                </a:tc>
                <a:tc>
                  <a:txBody>
                    <a:bodyPr/>
                    <a:lstStyle/>
                    <a:p>
                      <a:pPr indent="0" lvl="0" marL="0" rtl="0" algn="l">
                        <a:spcBef>
                          <a:spcPts val="0"/>
                        </a:spcBef>
                        <a:spcAft>
                          <a:spcPts val="0"/>
                        </a:spcAft>
                        <a:buNone/>
                      </a:pPr>
                      <a:r>
                        <a:rPr lang="en" sz="1500"/>
                        <a:t>0.8906</a:t>
                      </a:r>
                      <a:endParaRPr sz="1500"/>
                    </a:p>
                  </a:txBody>
                  <a:tcPr marT="91425" marB="91425" marR="91425" marL="91425"/>
                </a:tc>
              </a:tr>
              <a:tr h="465250">
                <a:tc>
                  <a:txBody>
                    <a:bodyPr/>
                    <a:lstStyle/>
                    <a:p>
                      <a:pPr indent="0" lvl="0" marL="0" rtl="0" algn="l">
                        <a:spcBef>
                          <a:spcPts val="0"/>
                        </a:spcBef>
                        <a:spcAft>
                          <a:spcPts val="0"/>
                        </a:spcAft>
                        <a:buNone/>
                      </a:pPr>
                      <a:r>
                        <a:rPr b="1" lang="en" sz="1200"/>
                        <a:t>Random Forest</a:t>
                      </a:r>
                      <a:endParaRPr b="1" sz="1200"/>
                    </a:p>
                  </a:txBody>
                  <a:tcPr marT="91425" marB="91425" marR="91425" marL="91425"/>
                </a:tc>
                <a:tc>
                  <a:txBody>
                    <a:bodyPr/>
                    <a:lstStyle/>
                    <a:p>
                      <a:pPr indent="0" lvl="0" marL="0" rtl="0" algn="l">
                        <a:spcBef>
                          <a:spcPts val="0"/>
                        </a:spcBef>
                        <a:spcAft>
                          <a:spcPts val="0"/>
                        </a:spcAft>
                        <a:buNone/>
                      </a:pPr>
                      <a:r>
                        <a:rPr lang="en" sz="1500"/>
                        <a:t>4524.15</a:t>
                      </a:r>
                      <a:endParaRPr sz="1500"/>
                    </a:p>
                  </a:txBody>
                  <a:tcPr marT="91425" marB="91425" marR="91425" marL="91425"/>
                </a:tc>
                <a:tc>
                  <a:txBody>
                    <a:bodyPr/>
                    <a:lstStyle/>
                    <a:p>
                      <a:pPr indent="0" lvl="0" marL="0" rtl="0" algn="l">
                        <a:spcBef>
                          <a:spcPts val="0"/>
                        </a:spcBef>
                        <a:spcAft>
                          <a:spcPts val="0"/>
                        </a:spcAft>
                        <a:buNone/>
                      </a:pPr>
                      <a:r>
                        <a:rPr lang="en" sz="1500"/>
                        <a:t>1.14e+08</a:t>
                      </a:r>
                      <a:endParaRPr sz="1500"/>
                    </a:p>
                  </a:txBody>
                  <a:tcPr marT="91425" marB="91425" marR="91425" marL="91425"/>
                </a:tc>
                <a:tc>
                  <a:txBody>
                    <a:bodyPr/>
                    <a:lstStyle/>
                    <a:p>
                      <a:pPr indent="0" lvl="0" marL="0" rtl="0" algn="l">
                        <a:spcBef>
                          <a:spcPts val="0"/>
                        </a:spcBef>
                        <a:spcAft>
                          <a:spcPts val="0"/>
                        </a:spcAft>
                        <a:buNone/>
                      </a:pPr>
                      <a:r>
                        <a:rPr lang="en" sz="1500"/>
                        <a:t>10656.67</a:t>
                      </a:r>
                      <a:endParaRPr sz="1500"/>
                    </a:p>
                  </a:txBody>
                  <a:tcPr marT="91425" marB="91425" marR="91425" marL="91425"/>
                </a:tc>
                <a:tc>
                  <a:txBody>
                    <a:bodyPr/>
                    <a:lstStyle/>
                    <a:p>
                      <a:pPr indent="0" lvl="0" marL="0" rtl="0" algn="l">
                        <a:spcBef>
                          <a:spcPts val="0"/>
                        </a:spcBef>
                        <a:spcAft>
                          <a:spcPts val="0"/>
                        </a:spcAft>
                        <a:buNone/>
                      </a:pPr>
                      <a:r>
                        <a:rPr lang="en" sz="1500"/>
                        <a:t>0.9316</a:t>
                      </a:r>
                      <a:endParaRPr sz="1500"/>
                    </a:p>
                  </a:txBody>
                  <a:tcPr marT="91425" marB="91425" marR="91425" marL="91425"/>
                </a:tc>
              </a:tr>
              <a:tr h="465250">
                <a:tc>
                  <a:txBody>
                    <a:bodyPr/>
                    <a:lstStyle/>
                    <a:p>
                      <a:pPr indent="0" lvl="0" marL="0" rtl="0" algn="l">
                        <a:spcBef>
                          <a:spcPts val="0"/>
                        </a:spcBef>
                        <a:spcAft>
                          <a:spcPts val="0"/>
                        </a:spcAft>
                        <a:buNone/>
                      </a:pPr>
                      <a:r>
                        <a:rPr b="1" lang="en" sz="1200"/>
                        <a:t>Gradient Boosting</a:t>
                      </a:r>
                      <a:endParaRPr b="1" sz="1200"/>
                    </a:p>
                  </a:txBody>
                  <a:tcPr marT="91425" marB="91425" marR="91425" marL="91425"/>
                </a:tc>
                <a:tc>
                  <a:txBody>
                    <a:bodyPr/>
                    <a:lstStyle/>
                    <a:p>
                      <a:pPr indent="0" lvl="0" marL="0" rtl="0" algn="l">
                        <a:spcBef>
                          <a:spcPts val="0"/>
                        </a:spcBef>
                        <a:spcAft>
                          <a:spcPts val="0"/>
                        </a:spcAft>
                        <a:buNone/>
                      </a:pPr>
                      <a:r>
                        <a:rPr lang="en" sz="1500"/>
                        <a:t>4733.32</a:t>
                      </a:r>
                      <a:endParaRPr sz="1500"/>
                    </a:p>
                  </a:txBody>
                  <a:tcPr marT="91425" marB="91425" marR="91425" marL="91425"/>
                </a:tc>
                <a:tc>
                  <a:txBody>
                    <a:bodyPr/>
                    <a:lstStyle/>
                    <a:p>
                      <a:pPr indent="0" lvl="0" marL="0" rtl="0" algn="l">
                        <a:spcBef>
                          <a:spcPts val="0"/>
                        </a:spcBef>
                        <a:spcAft>
                          <a:spcPts val="0"/>
                        </a:spcAft>
                        <a:buNone/>
                      </a:pPr>
                      <a:r>
                        <a:rPr lang="en" sz="1500"/>
                        <a:t>1.32e+08</a:t>
                      </a:r>
                      <a:endParaRPr sz="1500"/>
                    </a:p>
                  </a:txBody>
                  <a:tcPr marT="91425" marB="91425" marR="91425" marL="91425"/>
                </a:tc>
                <a:tc>
                  <a:txBody>
                    <a:bodyPr/>
                    <a:lstStyle/>
                    <a:p>
                      <a:pPr indent="0" lvl="0" marL="0" rtl="0" algn="l">
                        <a:spcBef>
                          <a:spcPts val="0"/>
                        </a:spcBef>
                        <a:spcAft>
                          <a:spcPts val="0"/>
                        </a:spcAft>
                        <a:buNone/>
                      </a:pPr>
                      <a:r>
                        <a:rPr lang="en" sz="1500"/>
                        <a:t>11502.21</a:t>
                      </a:r>
                      <a:endParaRPr sz="1500"/>
                    </a:p>
                  </a:txBody>
                  <a:tcPr marT="91425" marB="91425" marR="91425" marL="91425"/>
                </a:tc>
                <a:tc>
                  <a:txBody>
                    <a:bodyPr/>
                    <a:lstStyle/>
                    <a:p>
                      <a:pPr indent="0" lvl="0" marL="0" rtl="0" algn="l">
                        <a:spcBef>
                          <a:spcPts val="0"/>
                        </a:spcBef>
                        <a:spcAft>
                          <a:spcPts val="0"/>
                        </a:spcAft>
                        <a:buNone/>
                      </a:pPr>
                      <a:r>
                        <a:rPr lang="en" sz="1500"/>
                        <a:t>0.9203</a:t>
                      </a:r>
                      <a:endParaRPr sz="1500"/>
                    </a:p>
                  </a:txBody>
                  <a:tcPr marT="91425" marB="91425" marR="91425" marL="91425"/>
                </a:tc>
              </a:tr>
            </a:tbl>
          </a:graphicData>
        </a:graphic>
      </p:graphicFrame>
      <p:sp>
        <p:nvSpPr>
          <p:cNvPr id="206" name="Google Shape;206;p35"/>
          <p:cNvSpPr txBox="1"/>
          <p:nvPr/>
        </p:nvSpPr>
        <p:spPr>
          <a:xfrm>
            <a:off x="614100" y="2777600"/>
            <a:ext cx="8098200" cy="2365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900">
                <a:latin typeface="Open Sans"/>
                <a:ea typeface="Open Sans"/>
                <a:cs typeface="Open Sans"/>
                <a:sym typeface="Open Sans"/>
              </a:rPr>
              <a:t>Best Performing Model:</a:t>
            </a:r>
            <a:endParaRPr b="1" sz="19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Linear Regression has the highest R² score (0.941585), indicating the best fit to the data among all models.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Linear Regression also has the lowest RMSE (9848.894289), which indicates it has the least amount of error in terms of the predicted salaries.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Linear Regression has the second-lowest MAE (4658.089015), very close to the lowest (Random Forest with 4524.147276).</a:t>
            </a:r>
            <a:endParaRPr sz="180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ML Pipelines and Model Deployment</a:t>
            </a:r>
            <a:endParaRPr/>
          </a:p>
        </p:txBody>
      </p:sp>
      <p:sp>
        <p:nvSpPr>
          <p:cNvPr id="212" name="Google Shape;212;p3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93700" lvl="0" marL="457200" rtl="0" algn="l">
              <a:spcBef>
                <a:spcPts val="0"/>
              </a:spcBef>
              <a:spcAft>
                <a:spcPts val="0"/>
              </a:spcAft>
              <a:buSzPts val="2600"/>
              <a:buChar char="❏"/>
            </a:pPr>
            <a:r>
              <a:rPr lang="en" sz="2600"/>
              <a:t>Streamline the end-to-end machine learning process.</a:t>
            </a:r>
            <a:endParaRPr sz="2600"/>
          </a:p>
          <a:p>
            <a:pPr indent="-393700" lvl="0" marL="457200" rtl="0" algn="l">
              <a:spcBef>
                <a:spcPts val="0"/>
              </a:spcBef>
              <a:spcAft>
                <a:spcPts val="0"/>
              </a:spcAft>
              <a:buSzPts val="2600"/>
              <a:buChar char="❏"/>
            </a:pPr>
            <a:r>
              <a:rPr lang="en" sz="2600"/>
              <a:t>Deploy the model to make predictions for unseen data.</a:t>
            </a:r>
            <a:endParaRPr sz="2600"/>
          </a:p>
        </p:txBody>
      </p:sp>
      <p:sp>
        <p:nvSpPr>
          <p:cNvPr id="213" name="Google Shape;213;p36"/>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Objective of MP &amp; MD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Steps of Model Deployment :</a:t>
            </a:r>
            <a:endParaRPr sz="3822"/>
          </a:p>
        </p:txBody>
      </p:sp>
      <p:sp>
        <p:nvSpPr>
          <p:cNvPr id="219" name="Google Shape;219;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b="1" lang="en" sz="2500"/>
              <a:t>ML Pipeline:</a:t>
            </a:r>
            <a:endParaRPr b="1" sz="2500"/>
          </a:p>
          <a:p>
            <a:pPr indent="-361950" lvl="1" marL="914400" rtl="0" algn="l">
              <a:spcBef>
                <a:spcPts val="0"/>
              </a:spcBef>
              <a:spcAft>
                <a:spcPts val="0"/>
              </a:spcAft>
              <a:buSzPts val="2100"/>
              <a:buChar char="❏"/>
            </a:pPr>
            <a:r>
              <a:rPr lang="en" sz="2100"/>
              <a:t>Create a pipeline integrating data preprocessing and model training.</a:t>
            </a:r>
            <a:endParaRPr sz="2100"/>
          </a:p>
          <a:p>
            <a:pPr indent="-387350" lvl="0" marL="457200" rtl="0" algn="l">
              <a:spcBef>
                <a:spcPts val="0"/>
              </a:spcBef>
              <a:spcAft>
                <a:spcPts val="0"/>
              </a:spcAft>
              <a:buSzPts val="2500"/>
              <a:buChar char="❏"/>
            </a:pPr>
            <a:r>
              <a:rPr b="1" lang="en" sz="2500"/>
              <a:t>Model Deployment:</a:t>
            </a:r>
            <a:endParaRPr b="1" sz="2500"/>
          </a:p>
          <a:p>
            <a:pPr indent="-361950" lvl="1" marL="914400" rtl="0" algn="l">
              <a:spcBef>
                <a:spcPts val="0"/>
              </a:spcBef>
              <a:spcAft>
                <a:spcPts val="0"/>
              </a:spcAft>
              <a:buSzPts val="2100"/>
              <a:buChar char="❏"/>
            </a:pPr>
            <a:r>
              <a:rPr lang="en" sz="2100"/>
              <a:t>Save the best model using joblib.</a:t>
            </a:r>
            <a:endParaRPr sz="2100"/>
          </a:p>
          <a:p>
            <a:pPr indent="-361950" lvl="1" marL="914400" rtl="0" algn="l">
              <a:spcBef>
                <a:spcPts val="0"/>
              </a:spcBef>
              <a:spcAft>
                <a:spcPts val="0"/>
              </a:spcAft>
              <a:buSzPts val="2100"/>
              <a:buChar char="❏"/>
            </a:pPr>
            <a:r>
              <a:rPr lang="en" sz="2100"/>
              <a:t>Deploy the model using Flask or FastAPI to serve predictions via an API.</a:t>
            </a:r>
            <a:endParaRPr sz="2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Recommendations</a:t>
            </a:r>
            <a:endParaRPr/>
          </a:p>
        </p:txBody>
      </p:sp>
      <p:sp>
        <p:nvSpPr>
          <p:cNvPr id="225" name="Google Shape;225;p3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68300" lvl="0" marL="457200" rtl="0" algn="l">
              <a:spcBef>
                <a:spcPts val="0"/>
              </a:spcBef>
              <a:spcAft>
                <a:spcPts val="0"/>
              </a:spcAft>
              <a:buSzPts val="2200"/>
              <a:buChar char="❏"/>
            </a:pPr>
            <a:r>
              <a:rPr lang="en" sz="2200"/>
              <a:t>Provide actionable recommendations based on model insights.</a:t>
            </a:r>
            <a:endParaRPr sz="2200"/>
          </a:p>
          <a:p>
            <a:pPr indent="-368300" lvl="0" marL="457200" rtl="0" algn="l">
              <a:spcBef>
                <a:spcPts val="0"/>
              </a:spcBef>
              <a:spcAft>
                <a:spcPts val="0"/>
              </a:spcAft>
              <a:buSzPts val="2200"/>
              <a:buChar char="❏"/>
            </a:pPr>
            <a:r>
              <a:rPr lang="en" sz="2200"/>
              <a:t>Suggest strategies for improving earnings in data professions.</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Key Insights:</a:t>
            </a:r>
            <a:endParaRPr sz="3822"/>
          </a:p>
        </p:txBody>
      </p:sp>
      <p:sp>
        <p:nvSpPr>
          <p:cNvPr id="231" name="Google Shape;231;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400"/>
              <a:t>Experience Matters:</a:t>
            </a:r>
            <a:endParaRPr b="1" sz="2400"/>
          </a:p>
          <a:p>
            <a:pPr indent="-355600" lvl="1" marL="914400" rtl="0" algn="l">
              <a:spcBef>
                <a:spcPts val="0"/>
              </a:spcBef>
              <a:spcAft>
                <a:spcPts val="0"/>
              </a:spcAft>
              <a:buSzPts val="2000"/>
              <a:buChar char="○"/>
            </a:pPr>
            <a:r>
              <a:rPr lang="en" sz="2000"/>
              <a:t>Tenure and past experience significantly influence salaries.</a:t>
            </a:r>
            <a:endParaRPr sz="2000"/>
          </a:p>
          <a:p>
            <a:pPr indent="-355600" lvl="1" marL="914400" rtl="0" algn="l">
              <a:spcBef>
                <a:spcPts val="0"/>
              </a:spcBef>
              <a:spcAft>
                <a:spcPts val="0"/>
              </a:spcAft>
              <a:buSzPts val="2000"/>
              <a:buChar char="○"/>
            </a:pPr>
            <a:r>
              <a:rPr lang="en" sz="2000"/>
              <a:t>Professionals should seek continuous growth and leverage their experience when negotiating salaries.</a:t>
            </a:r>
            <a:endParaRPr sz="2000"/>
          </a:p>
          <a:p>
            <a:pPr indent="-381000" lvl="0" marL="457200" rtl="0" algn="l">
              <a:spcBef>
                <a:spcPts val="0"/>
              </a:spcBef>
              <a:spcAft>
                <a:spcPts val="0"/>
              </a:spcAft>
              <a:buSzPts val="2400"/>
              <a:buChar char="★"/>
            </a:pPr>
            <a:r>
              <a:rPr b="1" lang="en" sz="2400"/>
              <a:t>Performance Ratings:</a:t>
            </a:r>
            <a:endParaRPr b="1" sz="2400"/>
          </a:p>
          <a:p>
            <a:pPr indent="-355600" lvl="1" marL="914400" rtl="0" algn="l">
              <a:spcBef>
                <a:spcPts val="0"/>
              </a:spcBef>
              <a:spcAft>
                <a:spcPts val="0"/>
              </a:spcAft>
              <a:buSzPts val="2000"/>
              <a:buChar char="○"/>
            </a:pPr>
            <a:r>
              <a:rPr lang="en" sz="2000"/>
              <a:t>High performance ratings correlate with higher salaries.</a:t>
            </a:r>
            <a:endParaRPr sz="2000"/>
          </a:p>
          <a:p>
            <a:pPr indent="-355600" lvl="1" marL="914400" rtl="0" algn="l">
              <a:spcBef>
                <a:spcPts val="0"/>
              </a:spcBef>
              <a:spcAft>
                <a:spcPts val="0"/>
              </a:spcAft>
              <a:buSzPts val="2000"/>
              <a:buChar char="○"/>
            </a:pPr>
            <a:r>
              <a:rPr lang="en" sz="2000"/>
              <a:t>Professionals should focus on enhancing their performance and seek feedback to improve.</a:t>
            </a:r>
            <a:endParaRPr sz="2000"/>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Key Insights :</a:t>
            </a:r>
            <a:endParaRPr sz="3822"/>
          </a:p>
        </p:txBody>
      </p:sp>
      <p:sp>
        <p:nvSpPr>
          <p:cNvPr id="237" name="Google Shape;237;p40"/>
          <p:cNvSpPr txBox="1"/>
          <p:nvPr>
            <p:ph idx="1" type="body"/>
          </p:nvPr>
        </p:nvSpPr>
        <p:spPr>
          <a:xfrm>
            <a:off x="311700" y="1152425"/>
            <a:ext cx="8520600" cy="3416700"/>
          </a:xfrm>
          <a:prstGeom prst="rect">
            <a:avLst/>
          </a:prstGeom>
        </p:spPr>
        <p:txBody>
          <a:bodyPr anchorCtr="0" anchor="t" bIns="91425" lIns="91425" spcFirstLastPara="1" rIns="91425" wrap="square" tIns="91425">
            <a:noAutofit/>
          </a:bodyPr>
          <a:lstStyle/>
          <a:p>
            <a:pPr indent="-374650" lvl="0" marL="457200" rtl="0" algn="l">
              <a:lnSpc>
                <a:spcPct val="95000"/>
              </a:lnSpc>
              <a:spcBef>
                <a:spcPts val="0"/>
              </a:spcBef>
              <a:spcAft>
                <a:spcPts val="0"/>
              </a:spcAft>
              <a:buSzPts val="2300"/>
              <a:buChar char="★"/>
            </a:pPr>
            <a:r>
              <a:rPr b="1" lang="en" sz="2300"/>
              <a:t>Role and Department: </a:t>
            </a:r>
            <a:endParaRPr b="1" sz="2300"/>
          </a:p>
          <a:p>
            <a:pPr indent="-374650" lvl="1" marL="914400" rtl="0" algn="l">
              <a:lnSpc>
                <a:spcPct val="95000"/>
              </a:lnSpc>
              <a:spcBef>
                <a:spcPts val="0"/>
              </a:spcBef>
              <a:spcAft>
                <a:spcPts val="0"/>
              </a:spcAft>
              <a:buSzPts val="2300"/>
              <a:buChar char="○"/>
            </a:pPr>
            <a:r>
              <a:rPr lang="en" sz="2300"/>
              <a:t>Certain job roles and departments offer higher salaries.</a:t>
            </a:r>
            <a:endParaRPr sz="2300"/>
          </a:p>
          <a:p>
            <a:pPr indent="-374650" lvl="1" marL="914400" rtl="0" algn="l">
              <a:lnSpc>
                <a:spcPct val="95000"/>
              </a:lnSpc>
              <a:spcBef>
                <a:spcPts val="0"/>
              </a:spcBef>
              <a:spcAft>
                <a:spcPts val="0"/>
              </a:spcAft>
              <a:buSzPts val="2300"/>
              <a:buChar char="○"/>
            </a:pPr>
            <a:r>
              <a:rPr lang="en" sz="2300"/>
              <a:t>Consider roles or units with higher compensation when planning career paths.</a:t>
            </a:r>
            <a:endParaRPr sz="2300"/>
          </a:p>
          <a:p>
            <a:pPr indent="-374650" lvl="0" marL="457200" rtl="0" algn="l">
              <a:lnSpc>
                <a:spcPct val="95000"/>
              </a:lnSpc>
              <a:spcBef>
                <a:spcPts val="0"/>
              </a:spcBef>
              <a:spcAft>
                <a:spcPts val="0"/>
              </a:spcAft>
              <a:buSzPts val="2300"/>
              <a:buChar char="★"/>
            </a:pPr>
            <a:r>
              <a:rPr b="1" lang="en" sz="2300"/>
              <a:t>Skill Development: </a:t>
            </a:r>
            <a:endParaRPr b="1" sz="2300"/>
          </a:p>
          <a:p>
            <a:pPr indent="-374650" lvl="1" marL="914400" rtl="0" algn="l">
              <a:lnSpc>
                <a:spcPct val="95000"/>
              </a:lnSpc>
              <a:spcBef>
                <a:spcPts val="0"/>
              </a:spcBef>
              <a:spcAft>
                <a:spcPts val="0"/>
              </a:spcAft>
              <a:buSzPts val="2300"/>
              <a:buChar char="○"/>
            </a:pPr>
            <a:r>
              <a:rPr lang="en" sz="2300"/>
              <a:t>Invest in skills and certifications relevant to higher-paying roles.</a:t>
            </a:r>
            <a:endParaRPr sz="2300"/>
          </a:p>
          <a:p>
            <a:pPr indent="-374650" lvl="1" marL="914400" rtl="0" algn="l">
              <a:lnSpc>
                <a:spcPct val="95000"/>
              </a:lnSpc>
              <a:spcBef>
                <a:spcPts val="0"/>
              </a:spcBef>
              <a:spcAft>
                <a:spcPts val="0"/>
              </a:spcAft>
              <a:buSzPts val="2300"/>
              <a:buChar char="○"/>
            </a:pPr>
            <a:r>
              <a:rPr lang="en" sz="2300"/>
              <a:t>Continuous learning and upskilling can lead to better job opportunities and higher salaries.</a:t>
            </a:r>
            <a:endParaRPr sz="2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243" name="Google Shape;243;p4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In this project, we built a model to predict data professionals' salaries, using EDA, ML Algorithms for analysis and predictions. Our analysis highlights the significant impact of experience, job role, and performance on salaries, providing valuable insights for job seekers and employers.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Introduction:</a:t>
            </a:r>
            <a:endParaRPr sz="3822"/>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Salaries in the field of data professions vary widely based on factors such as experience, job role, and performance. </a:t>
            </a:r>
            <a:endParaRPr sz="2300"/>
          </a:p>
          <a:p>
            <a:pPr indent="-374650" lvl="0" marL="457200" rtl="0" algn="l">
              <a:spcBef>
                <a:spcPts val="0"/>
              </a:spcBef>
              <a:spcAft>
                <a:spcPts val="0"/>
              </a:spcAft>
              <a:buSzPts val="2300"/>
              <a:buChar char="❏"/>
            </a:pPr>
            <a:r>
              <a:rPr lang="en" sz="2300"/>
              <a:t>Accurately predicting salaries for data professionals is essential for both job seekers and employers.</a:t>
            </a:r>
            <a:endParaRPr sz="2300"/>
          </a:p>
          <a:p>
            <a:pPr indent="-374650" lvl="0" marL="457200" rtl="0" algn="l">
              <a:spcBef>
                <a:spcPts val="0"/>
              </a:spcBef>
              <a:spcAft>
                <a:spcPts val="0"/>
              </a:spcAft>
              <a:buSzPts val="2300"/>
              <a:buChar char="❏"/>
            </a:pPr>
            <a:r>
              <a:rPr lang="en" sz="2300"/>
              <a:t>This analysis aims to build a predictive model for salaries of data professionals.</a:t>
            </a: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457200" lvl="0" marL="2286000" rtl="0" algn="l">
              <a:spcBef>
                <a:spcPts val="0"/>
              </a:spcBef>
              <a:spcAft>
                <a:spcPts val="0"/>
              </a:spcAft>
              <a:buNone/>
            </a:pPr>
            <a:r>
              <a:rPr lang="en" sz="4200"/>
              <a:t>THANK YOU !</a:t>
            </a:r>
            <a:endParaRPr sz="4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sp>
        <p:nvSpPr>
          <p:cNvPr id="86" name="Google Shape;86;p16"/>
          <p:cNvSpPr txBox="1"/>
          <p:nvPr>
            <p:ph idx="2" type="body"/>
          </p:nvPr>
        </p:nvSpPr>
        <p:spPr>
          <a:xfrm>
            <a:off x="4939500" y="401275"/>
            <a:ext cx="4204500" cy="4017900"/>
          </a:xfrm>
          <a:prstGeom prst="rect">
            <a:avLst/>
          </a:prstGeom>
        </p:spPr>
        <p:txBody>
          <a:bodyPr anchorCtr="0" anchor="ctr" bIns="91425" lIns="91425" spcFirstLastPara="1" rIns="91425" wrap="square" tIns="91425">
            <a:normAutofit/>
          </a:bodyPr>
          <a:lstStyle/>
          <a:p>
            <a:pPr indent="-374650" lvl="0" marL="457200" rtl="0" algn="l">
              <a:spcBef>
                <a:spcPts val="0"/>
              </a:spcBef>
              <a:spcAft>
                <a:spcPts val="0"/>
              </a:spcAft>
              <a:buSzPts val="2300"/>
              <a:buChar char="❏"/>
            </a:pPr>
            <a:r>
              <a:rPr lang="en" sz="2300"/>
              <a:t>Understand the dataset structure.</a:t>
            </a:r>
            <a:endParaRPr sz="2300"/>
          </a:p>
          <a:p>
            <a:pPr indent="-374650" lvl="0" marL="457200" rtl="0" algn="l">
              <a:spcBef>
                <a:spcPts val="0"/>
              </a:spcBef>
              <a:spcAft>
                <a:spcPts val="0"/>
              </a:spcAft>
              <a:buSzPts val="2300"/>
              <a:buChar char="❏"/>
            </a:pPr>
            <a:r>
              <a:rPr lang="en" sz="2300"/>
              <a:t>Identify patterns and relationships in the data.</a:t>
            </a:r>
            <a:endParaRPr sz="2300"/>
          </a:p>
          <a:p>
            <a:pPr indent="-374650" lvl="0" marL="457200" rtl="0" algn="l">
              <a:spcBef>
                <a:spcPts val="0"/>
              </a:spcBef>
              <a:spcAft>
                <a:spcPts val="0"/>
              </a:spcAft>
              <a:buSzPts val="2300"/>
              <a:buChar char="❏"/>
            </a:pPr>
            <a:r>
              <a:rPr lang="en" sz="2300"/>
              <a:t>Summarize statistics and visualize key insights.</a:t>
            </a:r>
            <a:endParaRPr sz="2300"/>
          </a:p>
        </p:txBody>
      </p:sp>
      <p:sp>
        <p:nvSpPr>
          <p:cNvPr id="87" name="Google Shape;87;p16"/>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Objective of EDA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Steps of Exploratory Data Analysis :</a:t>
            </a:r>
            <a:endParaRPr sz="3822"/>
          </a:p>
        </p:txBody>
      </p:sp>
      <p:sp>
        <p:nvSpPr>
          <p:cNvPr id="93" name="Google Shape;93;p17"/>
          <p:cNvSpPr txBox="1"/>
          <p:nvPr>
            <p:ph idx="1" type="body"/>
          </p:nvPr>
        </p:nvSpPr>
        <p:spPr>
          <a:xfrm>
            <a:off x="311700" y="1266325"/>
            <a:ext cx="8520600" cy="35436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en" sz="2100"/>
              <a:t>Summary Statistics:</a:t>
            </a:r>
            <a:endParaRPr b="1" sz="2100"/>
          </a:p>
          <a:p>
            <a:pPr indent="-361950" lvl="1" marL="914400" rtl="0" algn="l">
              <a:spcBef>
                <a:spcPts val="0"/>
              </a:spcBef>
              <a:spcAft>
                <a:spcPts val="0"/>
              </a:spcAft>
              <a:buSzPts val="2100"/>
              <a:buChar char="❏"/>
            </a:pPr>
            <a:r>
              <a:rPr lang="en" sz="2100"/>
              <a:t>Descriptive statistics for numerical columns.</a:t>
            </a:r>
            <a:endParaRPr sz="2100"/>
          </a:p>
          <a:p>
            <a:pPr indent="-361950" lvl="1" marL="914400" rtl="0" algn="l">
              <a:spcBef>
                <a:spcPts val="0"/>
              </a:spcBef>
              <a:spcAft>
                <a:spcPts val="0"/>
              </a:spcAft>
              <a:buSzPts val="2100"/>
              <a:buChar char="❏"/>
            </a:pPr>
            <a:r>
              <a:rPr lang="en" sz="2100"/>
              <a:t>Count and unique values for categorical columns.</a:t>
            </a:r>
            <a:endParaRPr sz="2100"/>
          </a:p>
          <a:p>
            <a:pPr indent="0" lvl="0" marL="457200" rtl="0" algn="l">
              <a:spcBef>
                <a:spcPts val="1200"/>
              </a:spcBef>
              <a:spcAft>
                <a:spcPts val="0"/>
              </a:spcAft>
              <a:buNone/>
            </a:pPr>
            <a:r>
              <a:t/>
            </a:r>
            <a:endParaRPr sz="2100"/>
          </a:p>
          <a:p>
            <a:pPr indent="-361950" lvl="0" marL="457200" rtl="0" algn="l">
              <a:spcBef>
                <a:spcPts val="1200"/>
              </a:spcBef>
              <a:spcAft>
                <a:spcPts val="0"/>
              </a:spcAft>
              <a:buSzPts val="2100"/>
              <a:buChar char="❏"/>
            </a:pPr>
            <a:r>
              <a:rPr b="1" lang="en" sz="2100"/>
              <a:t>Missing Values Analysis:</a:t>
            </a:r>
            <a:endParaRPr b="1" sz="2100"/>
          </a:p>
          <a:p>
            <a:pPr indent="-361950" lvl="1" marL="914400" rtl="0" algn="l">
              <a:spcBef>
                <a:spcPts val="0"/>
              </a:spcBef>
              <a:spcAft>
                <a:spcPts val="0"/>
              </a:spcAft>
              <a:buSzPts val="2100"/>
              <a:buChar char="❏"/>
            </a:pPr>
            <a:r>
              <a:rPr lang="en" sz="2100"/>
              <a:t>Identify columns with missing values.</a:t>
            </a:r>
            <a:endParaRPr sz="2100"/>
          </a:p>
          <a:p>
            <a:pPr indent="-361950" lvl="1" marL="914400" rtl="0" algn="l">
              <a:spcBef>
                <a:spcPts val="0"/>
              </a:spcBef>
              <a:spcAft>
                <a:spcPts val="0"/>
              </a:spcAft>
              <a:buSzPts val="2100"/>
              <a:buChar char="❏"/>
            </a:pPr>
            <a:r>
              <a:rPr lang="en" sz="2100"/>
              <a:t>Determine the proportion of missing values in each column.</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Steps of Exploratory Data Analysis :</a:t>
            </a:r>
            <a:endParaRPr sz="3822"/>
          </a:p>
          <a:p>
            <a:pPr indent="0" lvl="0" marL="0" rtl="0" algn="l">
              <a:spcBef>
                <a:spcPts val="0"/>
              </a:spcBef>
              <a:spcAft>
                <a:spcPts val="0"/>
              </a:spcAft>
              <a:buNone/>
            </a:pPr>
            <a:r>
              <a:t/>
            </a:r>
            <a:endParaRPr sz="3822"/>
          </a:p>
        </p:txBody>
      </p:sp>
      <p:sp>
        <p:nvSpPr>
          <p:cNvPr id="99" name="Google Shape;99;p18"/>
          <p:cNvSpPr txBox="1"/>
          <p:nvPr>
            <p:ph idx="1" type="body"/>
          </p:nvPr>
        </p:nvSpPr>
        <p:spPr>
          <a:xfrm>
            <a:off x="311700" y="1266325"/>
            <a:ext cx="8520600" cy="3465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b="1" lang="en" sz="2400"/>
              <a:t>Visualizations:</a:t>
            </a:r>
            <a:endParaRPr b="1" sz="2400"/>
          </a:p>
          <a:p>
            <a:pPr indent="-355600" lvl="1" marL="914400" rtl="0" algn="l">
              <a:spcBef>
                <a:spcPts val="0"/>
              </a:spcBef>
              <a:spcAft>
                <a:spcPts val="0"/>
              </a:spcAft>
              <a:buSzPts val="2000"/>
              <a:buChar char="❏"/>
            </a:pPr>
            <a:r>
              <a:rPr lang="en" sz="2000"/>
              <a:t>Distribution of Salaries:</a:t>
            </a:r>
            <a:endParaRPr sz="2000"/>
          </a:p>
          <a:p>
            <a:pPr indent="-355600" lvl="2" marL="1371600" rtl="0" algn="l">
              <a:spcBef>
                <a:spcPts val="0"/>
              </a:spcBef>
              <a:spcAft>
                <a:spcPts val="0"/>
              </a:spcAft>
              <a:buSzPts val="2000"/>
              <a:buChar char="❏"/>
            </a:pPr>
            <a:r>
              <a:rPr lang="en" sz="2000"/>
              <a:t>Histogram to visualize the distribution of the target variable SALARY.</a:t>
            </a:r>
            <a:endParaRPr sz="2000"/>
          </a:p>
          <a:p>
            <a:pPr indent="-355600" lvl="1" marL="914400" rtl="0" algn="l">
              <a:spcBef>
                <a:spcPts val="0"/>
              </a:spcBef>
              <a:spcAft>
                <a:spcPts val="0"/>
              </a:spcAft>
              <a:buSzPts val="2000"/>
              <a:buChar char="❏"/>
            </a:pPr>
            <a:r>
              <a:rPr lang="en" sz="2000"/>
              <a:t>Relationships with Numerical Features:</a:t>
            </a:r>
            <a:endParaRPr sz="2000"/>
          </a:p>
          <a:p>
            <a:pPr indent="-355600" lvl="2" marL="1371600" rtl="0" algn="l">
              <a:spcBef>
                <a:spcPts val="0"/>
              </a:spcBef>
              <a:spcAft>
                <a:spcPts val="0"/>
              </a:spcAft>
              <a:buSzPts val="2000"/>
              <a:buChar char="❏"/>
            </a:pPr>
            <a:r>
              <a:rPr lang="en" sz="2000"/>
              <a:t>Scatter plots for SALARY vs. AGE, LEAVES USED, LEAVES REMAINING, RATINGS, PAST EXP.</a:t>
            </a:r>
            <a:endParaRPr sz="2000"/>
          </a:p>
          <a:p>
            <a:pPr indent="-355600" lvl="1" marL="914400" rtl="0" algn="l">
              <a:spcBef>
                <a:spcPts val="0"/>
              </a:spcBef>
              <a:spcAft>
                <a:spcPts val="0"/>
              </a:spcAft>
              <a:buSzPts val="2000"/>
              <a:buChar char="❏"/>
            </a:pPr>
            <a:r>
              <a:rPr lang="en" sz="2000"/>
              <a:t>Categorical Variables:</a:t>
            </a:r>
            <a:endParaRPr sz="2000"/>
          </a:p>
          <a:p>
            <a:pPr indent="-355600" lvl="2" marL="1371600" rtl="0" algn="l">
              <a:spcBef>
                <a:spcPts val="0"/>
              </a:spcBef>
              <a:spcAft>
                <a:spcPts val="0"/>
              </a:spcAft>
              <a:buSzPts val="2000"/>
              <a:buChar char="❏"/>
            </a:pPr>
            <a:r>
              <a:rPr lang="en" sz="2000"/>
              <a:t>Count plots for SEX, DESIGNATION, and UNIT.</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90250" y="526350"/>
            <a:ext cx="5971800" cy="4090800"/>
          </a:xfrm>
          <a:prstGeom prst="rect">
            <a:avLst/>
          </a:prstGeom>
        </p:spPr>
        <p:txBody>
          <a:bodyPr anchorCtr="0" anchor="ctr" bIns="91425" lIns="91425" spcFirstLastPara="1" rIns="91425" wrap="square" tIns="91425">
            <a:normAutofit/>
          </a:bodyPr>
          <a:lstStyle/>
          <a:p>
            <a:pPr indent="457200" lvl="0" marL="1828800" rtl="0" algn="l">
              <a:spcBef>
                <a:spcPts val="0"/>
              </a:spcBef>
              <a:spcAft>
                <a:spcPts val="0"/>
              </a:spcAft>
              <a:buNone/>
            </a:pPr>
            <a:r>
              <a:rPr b="1" lang="en"/>
              <a:t>Visualizations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rotWithShape="1">
          <a:blip r:embed="rId3">
            <a:alphaModFix/>
          </a:blip>
          <a:srcRect b="0" l="5941" r="7575" t="0"/>
          <a:stretch/>
        </p:blipFill>
        <p:spPr>
          <a:xfrm>
            <a:off x="955850" y="-125075"/>
            <a:ext cx="7644899" cy="2696825"/>
          </a:xfrm>
          <a:prstGeom prst="rect">
            <a:avLst/>
          </a:prstGeom>
          <a:noFill/>
          <a:ln>
            <a:noFill/>
          </a:ln>
        </p:spPr>
      </p:pic>
      <p:pic>
        <p:nvPicPr>
          <p:cNvPr id="110" name="Google Shape;110;p20"/>
          <p:cNvPicPr preferRelativeResize="0"/>
          <p:nvPr/>
        </p:nvPicPr>
        <p:blipFill rotWithShape="1">
          <a:blip r:embed="rId4">
            <a:alphaModFix/>
          </a:blip>
          <a:srcRect b="0" l="6040" r="8034" t="0"/>
          <a:stretch/>
        </p:blipFill>
        <p:spPr>
          <a:xfrm>
            <a:off x="743925" y="2571750"/>
            <a:ext cx="7856826" cy="2816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1"/>
          <p:cNvPicPr preferRelativeResize="0"/>
          <p:nvPr/>
        </p:nvPicPr>
        <p:blipFill rotWithShape="1">
          <a:blip r:embed="rId3">
            <a:alphaModFix/>
          </a:blip>
          <a:srcRect b="0" l="4696" r="6690" t="0"/>
          <a:stretch/>
        </p:blipFill>
        <p:spPr>
          <a:xfrm>
            <a:off x="192825" y="152400"/>
            <a:ext cx="3939699" cy="2953500"/>
          </a:xfrm>
          <a:prstGeom prst="rect">
            <a:avLst/>
          </a:prstGeom>
          <a:noFill/>
          <a:ln>
            <a:noFill/>
          </a:ln>
        </p:spPr>
      </p:pic>
      <p:pic>
        <p:nvPicPr>
          <p:cNvPr id="116" name="Google Shape;116;p21"/>
          <p:cNvPicPr preferRelativeResize="0"/>
          <p:nvPr/>
        </p:nvPicPr>
        <p:blipFill rotWithShape="1">
          <a:blip r:embed="rId4">
            <a:alphaModFix/>
          </a:blip>
          <a:srcRect b="0" l="5753" r="5727" t="0"/>
          <a:stretch/>
        </p:blipFill>
        <p:spPr>
          <a:xfrm>
            <a:off x="4351400" y="463800"/>
            <a:ext cx="4330525" cy="2290551"/>
          </a:xfrm>
          <a:prstGeom prst="rect">
            <a:avLst/>
          </a:prstGeom>
          <a:noFill/>
          <a:ln>
            <a:noFill/>
          </a:ln>
        </p:spPr>
      </p:pic>
      <p:pic>
        <p:nvPicPr>
          <p:cNvPr id="117" name="Google Shape;117;p21"/>
          <p:cNvPicPr preferRelativeResize="0"/>
          <p:nvPr/>
        </p:nvPicPr>
        <p:blipFill rotWithShape="1">
          <a:blip r:embed="rId5">
            <a:alphaModFix/>
          </a:blip>
          <a:srcRect b="0" l="0" r="4897" t="0"/>
          <a:stretch/>
        </p:blipFill>
        <p:spPr>
          <a:xfrm>
            <a:off x="4679700" y="2891100"/>
            <a:ext cx="3830275" cy="2252400"/>
          </a:xfrm>
          <a:prstGeom prst="rect">
            <a:avLst/>
          </a:prstGeom>
          <a:noFill/>
          <a:ln>
            <a:noFill/>
          </a:ln>
        </p:spPr>
      </p:pic>
      <p:pic>
        <p:nvPicPr>
          <p:cNvPr id="118" name="Google Shape;118;p21"/>
          <p:cNvPicPr preferRelativeResize="0"/>
          <p:nvPr/>
        </p:nvPicPr>
        <p:blipFill rotWithShape="1">
          <a:blip r:embed="rId6">
            <a:alphaModFix/>
          </a:blip>
          <a:srcRect b="0" l="3016" r="3025" t="0"/>
          <a:stretch/>
        </p:blipFill>
        <p:spPr>
          <a:xfrm>
            <a:off x="427325" y="3242650"/>
            <a:ext cx="3705200" cy="1900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