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76d0ada2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76d0ada2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76d0ada2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76d0ada2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76d0ada2b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76d0ada2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76d0ada2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76d0ada2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76d0ada2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e76d0ada2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76d0ada2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e76d0ada2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76d0ada2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76d0ada2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76d0ada2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76d0ada2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76d0ada2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76d0ada2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76d0ada2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76d0ada2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76d0ada2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76d0ada2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76d0ada2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76d0ada2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76d0ada2b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76d0ada2b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76d0ada2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e76d0ada2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76d0ada2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76d0ada2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76d0ada2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76d0ada2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76d0ada2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76d0ada2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76d0ada2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76d0ada2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76d0ada2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e76d0ada2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76d0ada2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e76d0ada2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76d0ada2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76d0ada2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76d0ada2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76d0ada2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76d0ada2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76d0ada2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76d0ada2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76d0ada2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76d0ada2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76d0ada2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76d0ada2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76d0ada2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Fast Tag Fraud Detection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FFFF00"/>
                </a:solidFill>
              </a:rPr>
              <a:t>By Ruddhi Rani</a:t>
            </a:r>
            <a:endParaRPr>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2"/>
          <p:cNvPicPr preferRelativeResize="0"/>
          <p:nvPr/>
        </p:nvPicPr>
        <p:blipFill>
          <a:blip r:embed="rId3">
            <a:alphaModFix/>
          </a:blip>
          <a:stretch>
            <a:fillRect/>
          </a:stretch>
        </p:blipFill>
        <p:spPr>
          <a:xfrm>
            <a:off x="311700" y="448175"/>
            <a:ext cx="8520600" cy="4409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11"/>
              <a:t>Data Preprocessing and Feature Engineering:</a:t>
            </a:r>
            <a:endParaRPr sz="3211"/>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chemeClr val="accent2"/>
                </a:solidFill>
              </a:rPr>
              <a:t>Convert Timestamp to datetime and extract features: Hour, DayOfWeek, Month</a:t>
            </a:r>
            <a:endParaRPr sz="2300">
              <a:solidFill>
                <a:schemeClr val="accent2"/>
              </a:solidFill>
            </a:endParaRPr>
          </a:p>
          <a:p>
            <a:pPr indent="0" lvl="0" marL="0" rtl="0" algn="l">
              <a:spcBef>
                <a:spcPts val="1200"/>
              </a:spcBef>
              <a:spcAft>
                <a:spcPts val="0"/>
              </a:spcAft>
              <a:buNone/>
            </a:pPr>
            <a:r>
              <a:rPr lang="en" sz="2300">
                <a:solidFill>
                  <a:schemeClr val="accent2"/>
                </a:solidFill>
              </a:rPr>
              <a:t>One-hot encode categorical variables</a:t>
            </a:r>
            <a:endParaRPr sz="2300">
              <a:solidFill>
                <a:schemeClr val="accent2"/>
              </a:solidFill>
            </a:endParaRPr>
          </a:p>
          <a:p>
            <a:pPr indent="0" lvl="0" marL="0" rtl="0" algn="l">
              <a:spcBef>
                <a:spcPts val="1200"/>
              </a:spcBef>
              <a:spcAft>
                <a:spcPts val="0"/>
              </a:spcAft>
              <a:buNone/>
            </a:pPr>
            <a:r>
              <a:rPr lang="en" sz="2300">
                <a:solidFill>
                  <a:schemeClr val="accent2"/>
                </a:solidFill>
              </a:rPr>
              <a:t>Create a new feature: Amount_Difference (Transaction_Amount - Amount_paid)</a:t>
            </a:r>
            <a:endParaRPr sz="2300">
              <a:solidFill>
                <a:schemeClr val="accent2"/>
              </a:solidFill>
            </a:endParaRPr>
          </a:p>
          <a:p>
            <a:pPr indent="0" lvl="0" marL="0" rtl="0" algn="l">
              <a:spcBef>
                <a:spcPts val="1200"/>
              </a:spcBef>
              <a:spcAft>
                <a:spcPts val="1200"/>
              </a:spcAft>
              <a:buNone/>
            </a:pPr>
            <a:r>
              <a:rPr lang="en" sz="2300">
                <a:solidFill>
                  <a:schemeClr val="accent2"/>
                </a:solidFill>
              </a:rPr>
              <a:t>Drop irrelevant columns</a:t>
            </a:r>
            <a:endParaRPr sz="230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after Feature Engineering:</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chemeClr val="accent2"/>
                </a:solidFill>
              </a:rPr>
              <a:t>Transaction_Amount  ...  Amount_Difference</a:t>
            </a:r>
            <a:endParaRPr sz="2100">
              <a:solidFill>
                <a:schemeClr val="accent2"/>
              </a:solidFill>
            </a:endParaRPr>
          </a:p>
          <a:p>
            <a:pPr indent="0" lvl="0" marL="0" rtl="0" algn="l">
              <a:spcBef>
                <a:spcPts val="1200"/>
              </a:spcBef>
              <a:spcAft>
                <a:spcPts val="0"/>
              </a:spcAft>
              <a:buNone/>
            </a:pPr>
            <a:r>
              <a:rPr lang="en" sz="2100">
                <a:solidFill>
                  <a:schemeClr val="accent2"/>
                </a:solidFill>
              </a:rPr>
              <a:t>0                 350  ...                230</a:t>
            </a:r>
            <a:endParaRPr sz="2100">
              <a:solidFill>
                <a:schemeClr val="accent2"/>
              </a:solidFill>
            </a:endParaRPr>
          </a:p>
          <a:p>
            <a:pPr indent="0" lvl="0" marL="0" rtl="0" algn="l">
              <a:spcBef>
                <a:spcPts val="1200"/>
              </a:spcBef>
              <a:spcAft>
                <a:spcPts val="0"/>
              </a:spcAft>
              <a:buNone/>
            </a:pPr>
            <a:r>
              <a:rPr lang="en" sz="2100">
                <a:solidFill>
                  <a:schemeClr val="accent2"/>
                </a:solidFill>
              </a:rPr>
              <a:t>1                 120  ...                 20</a:t>
            </a:r>
            <a:endParaRPr sz="2100">
              <a:solidFill>
                <a:schemeClr val="accent2"/>
              </a:solidFill>
            </a:endParaRPr>
          </a:p>
          <a:p>
            <a:pPr indent="0" lvl="0" marL="0" rtl="0" algn="l">
              <a:spcBef>
                <a:spcPts val="1200"/>
              </a:spcBef>
              <a:spcAft>
                <a:spcPts val="0"/>
              </a:spcAft>
              <a:buNone/>
            </a:pPr>
            <a:r>
              <a:rPr lang="en" sz="2100">
                <a:solidFill>
                  <a:schemeClr val="accent2"/>
                </a:solidFill>
              </a:rPr>
              <a:t>2                   0  ...                  0</a:t>
            </a:r>
            <a:endParaRPr sz="2100">
              <a:solidFill>
                <a:schemeClr val="accent2"/>
              </a:solidFill>
            </a:endParaRPr>
          </a:p>
          <a:p>
            <a:pPr indent="0" lvl="0" marL="0" rtl="0" algn="l">
              <a:spcBef>
                <a:spcPts val="1200"/>
              </a:spcBef>
              <a:spcAft>
                <a:spcPts val="0"/>
              </a:spcAft>
              <a:buNone/>
            </a:pPr>
            <a:r>
              <a:rPr lang="en" sz="2100">
                <a:solidFill>
                  <a:schemeClr val="accent2"/>
                </a:solidFill>
              </a:rPr>
              <a:t>3                 350  ...                230</a:t>
            </a:r>
            <a:endParaRPr sz="2100">
              <a:solidFill>
                <a:schemeClr val="accent2"/>
              </a:solidFill>
            </a:endParaRPr>
          </a:p>
          <a:p>
            <a:pPr indent="0" lvl="0" marL="0" rtl="0" algn="l">
              <a:spcBef>
                <a:spcPts val="1200"/>
              </a:spcBef>
              <a:spcAft>
                <a:spcPts val="1200"/>
              </a:spcAft>
              <a:buNone/>
            </a:pPr>
            <a:r>
              <a:rPr lang="en" sz="2100">
                <a:solidFill>
                  <a:schemeClr val="accent2"/>
                </a:solidFill>
              </a:rPr>
              <a:t>4                 140  ...                 40</a:t>
            </a:r>
            <a:endParaRPr sz="210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11"/>
              <a:t>Model Development:</a:t>
            </a:r>
            <a:endParaRPr sz="3211"/>
          </a:p>
        </p:txBody>
      </p:sp>
      <p:sp>
        <p:nvSpPr>
          <p:cNvPr id="128" name="Google Shape;128;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100">
                <a:solidFill>
                  <a:schemeClr val="accent2"/>
                </a:solidFill>
              </a:rPr>
              <a:t>Split the data into features (X) and target variable (y)</a:t>
            </a:r>
            <a:endParaRPr sz="2100">
              <a:solidFill>
                <a:schemeClr val="accent2"/>
              </a:solidFill>
            </a:endParaRPr>
          </a:p>
          <a:p>
            <a:pPr indent="0" lvl="0" marL="0" rtl="0" algn="l">
              <a:spcBef>
                <a:spcPts val="1200"/>
              </a:spcBef>
              <a:spcAft>
                <a:spcPts val="0"/>
              </a:spcAft>
              <a:buNone/>
            </a:pPr>
            <a:r>
              <a:rPr lang="en" sz="2100">
                <a:solidFill>
                  <a:schemeClr val="accent2"/>
                </a:solidFill>
              </a:rPr>
              <a:t>Train-test split (70% train, 30% test)</a:t>
            </a:r>
            <a:endParaRPr sz="2100">
              <a:solidFill>
                <a:schemeClr val="accent2"/>
              </a:solidFill>
            </a:endParaRPr>
          </a:p>
          <a:p>
            <a:pPr indent="0" lvl="0" marL="0" rtl="0" algn="l">
              <a:spcBef>
                <a:spcPts val="1200"/>
              </a:spcBef>
              <a:spcAft>
                <a:spcPts val="0"/>
              </a:spcAft>
              <a:buNone/>
            </a:pPr>
            <a:r>
              <a:rPr lang="en" sz="2100">
                <a:solidFill>
                  <a:schemeClr val="accent2"/>
                </a:solidFill>
              </a:rPr>
              <a:t>Standardize the data</a:t>
            </a:r>
            <a:endParaRPr sz="2100">
              <a:solidFill>
                <a:schemeClr val="accent2"/>
              </a:solidFill>
            </a:endParaRPr>
          </a:p>
          <a:p>
            <a:pPr indent="0" lvl="0" marL="0" rtl="0" algn="l">
              <a:spcBef>
                <a:spcPts val="1200"/>
              </a:spcBef>
              <a:spcAft>
                <a:spcPts val="1200"/>
              </a:spcAft>
              <a:buNone/>
            </a:pPr>
            <a:r>
              <a:rPr lang="en" sz="2100">
                <a:solidFill>
                  <a:schemeClr val="accent2"/>
                </a:solidFill>
              </a:rPr>
              <a:t>Initialize and train a </a:t>
            </a:r>
            <a:r>
              <a:rPr b="1" lang="en" sz="2100">
                <a:solidFill>
                  <a:srgbClr val="FFFF00"/>
                </a:solidFill>
              </a:rPr>
              <a:t>Random Forest Classifier</a:t>
            </a:r>
            <a:endParaRPr b="1" sz="2100">
              <a:solidFill>
                <a:srgbClr val="FFFF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20">
                <a:solidFill>
                  <a:srgbClr val="FFFF00"/>
                </a:solidFill>
              </a:rPr>
              <a:t>Random Forest Classifier:</a:t>
            </a:r>
            <a:endParaRPr sz="3220">
              <a:solidFill>
                <a:srgbClr val="FFFF00"/>
              </a:solidFill>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chemeClr val="accent2"/>
                </a:solidFill>
              </a:rPr>
              <a:t>A Random Forest Classifier is an ensemble learning method used for classification tasks that builds multiple decision trees during training and outputs the mode (most frequent class) of the classes predicted by individual trees. </a:t>
            </a:r>
            <a:endParaRPr sz="2100">
              <a:solidFill>
                <a:schemeClr val="accent2"/>
              </a:solidFill>
            </a:endParaRPr>
          </a:p>
          <a:p>
            <a:pPr indent="0" lvl="0" marL="0" rtl="0" algn="l">
              <a:spcBef>
                <a:spcPts val="1200"/>
              </a:spcBef>
              <a:spcAft>
                <a:spcPts val="1200"/>
              </a:spcAft>
              <a:buNone/>
            </a:pPr>
            <a:r>
              <a:rPr lang="en" sz="2100">
                <a:solidFill>
                  <a:schemeClr val="accent2"/>
                </a:solidFill>
              </a:rPr>
              <a:t>This approach helps improve accuracy and control overfitting by averaging multiple decision trees, which reduces variance and bias compared to a single decision tree.</a:t>
            </a:r>
            <a:endParaRPr sz="2100">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11"/>
              <a:t>Model Evaluation:</a:t>
            </a:r>
            <a:endParaRPr sz="3211"/>
          </a:p>
        </p:txBody>
      </p:sp>
      <p:sp>
        <p:nvSpPr>
          <p:cNvPr id="140" name="Google Shape;140;p27"/>
          <p:cNvSpPr txBox="1"/>
          <p:nvPr>
            <p:ph idx="1" type="body"/>
          </p:nvPr>
        </p:nvSpPr>
        <p:spPr>
          <a:xfrm>
            <a:off x="311700" y="112120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100">
                <a:solidFill>
                  <a:schemeClr val="accent2"/>
                </a:solidFill>
              </a:rPr>
              <a:t>Evaluation </a:t>
            </a:r>
            <a:r>
              <a:rPr lang="en" sz="2100">
                <a:solidFill>
                  <a:schemeClr val="accent2"/>
                </a:solidFill>
              </a:rPr>
              <a:t>Metrics</a:t>
            </a:r>
            <a:r>
              <a:rPr lang="en" sz="2100">
                <a:solidFill>
                  <a:schemeClr val="accent2"/>
                </a:solidFill>
              </a:rPr>
              <a:t>:</a:t>
            </a:r>
            <a:endParaRPr sz="2100">
              <a:solidFill>
                <a:schemeClr val="accent2"/>
              </a:solidFill>
            </a:endParaRPr>
          </a:p>
          <a:p>
            <a:pPr indent="0" lvl="0" marL="0" rtl="0" algn="l">
              <a:spcBef>
                <a:spcPts val="1200"/>
              </a:spcBef>
              <a:spcAft>
                <a:spcPts val="0"/>
              </a:spcAft>
              <a:buNone/>
            </a:pPr>
            <a:r>
              <a:rPr b="1" lang="en" sz="2100">
                <a:solidFill>
                  <a:schemeClr val="accent2"/>
                </a:solidFill>
              </a:rPr>
              <a:t>Precision</a:t>
            </a:r>
            <a:r>
              <a:rPr lang="en" sz="2100">
                <a:solidFill>
                  <a:schemeClr val="accent2"/>
                </a:solidFill>
              </a:rPr>
              <a:t>:</a:t>
            </a:r>
            <a:endParaRPr sz="2100">
              <a:solidFill>
                <a:schemeClr val="accent2"/>
              </a:solidFill>
            </a:endParaRPr>
          </a:p>
          <a:p>
            <a:pPr indent="-361950" lvl="0" marL="457200" rtl="0" algn="l">
              <a:spcBef>
                <a:spcPts val="1200"/>
              </a:spcBef>
              <a:spcAft>
                <a:spcPts val="0"/>
              </a:spcAft>
              <a:buClr>
                <a:schemeClr val="accent2"/>
              </a:buClr>
              <a:buSzPts val="2100"/>
              <a:buChar char="●"/>
            </a:pPr>
            <a:r>
              <a:rPr lang="en" sz="2100">
                <a:solidFill>
                  <a:schemeClr val="accent2"/>
                </a:solidFill>
              </a:rPr>
              <a:t>The ratio of true positive predictions to the total number of positive predictions (true positives + false positives).</a:t>
            </a:r>
            <a:endParaRPr sz="2100">
              <a:solidFill>
                <a:schemeClr val="accent2"/>
              </a:solidFill>
            </a:endParaRPr>
          </a:p>
          <a:p>
            <a:pPr indent="-361950" lvl="0" marL="457200" rtl="0" algn="l">
              <a:spcBef>
                <a:spcPts val="0"/>
              </a:spcBef>
              <a:spcAft>
                <a:spcPts val="0"/>
              </a:spcAft>
              <a:buClr>
                <a:schemeClr val="accent2"/>
              </a:buClr>
              <a:buSzPts val="2100"/>
              <a:buChar char="●"/>
            </a:pPr>
            <a:r>
              <a:rPr b="1" lang="en" sz="2100">
                <a:solidFill>
                  <a:schemeClr val="accent2"/>
                </a:solidFill>
              </a:rPr>
              <a:t>Formula</a:t>
            </a:r>
            <a:r>
              <a:rPr lang="en" sz="2100">
                <a:solidFill>
                  <a:schemeClr val="accent2"/>
                </a:solidFill>
              </a:rPr>
              <a:t>: Precision= </a:t>
            </a:r>
            <a:r>
              <a:rPr lang="en" sz="2100">
                <a:solidFill>
                  <a:schemeClr val="accent2"/>
                </a:solidFill>
              </a:rPr>
              <a:t>True Positives/(</a:t>
            </a:r>
            <a:r>
              <a:rPr lang="en" sz="2100">
                <a:solidFill>
                  <a:schemeClr val="accent2"/>
                </a:solidFill>
              </a:rPr>
              <a:t>True Positives+False Positives)</a:t>
            </a:r>
            <a:endParaRPr sz="2100">
              <a:solidFill>
                <a:schemeClr val="accent2"/>
              </a:solidFill>
            </a:endParaRPr>
          </a:p>
          <a:p>
            <a:pPr indent="-361950" lvl="0" marL="457200" rtl="0" algn="l">
              <a:spcBef>
                <a:spcPts val="0"/>
              </a:spcBef>
              <a:spcAft>
                <a:spcPts val="0"/>
              </a:spcAft>
              <a:buClr>
                <a:schemeClr val="accent2"/>
              </a:buClr>
              <a:buSzPts val="2100"/>
              <a:buChar char="●"/>
            </a:pPr>
            <a:r>
              <a:rPr b="1" lang="en" sz="2100">
                <a:solidFill>
                  <a:schemeClr val="accent2"/>
                </a:solidFill>
              </a:rPr>
              <a:t>Meaning</a:t>
            </a:r>
            <a:r>
              <a:rPr lang="en" sz="2100">
                <a:solidFill>
                  <a:schemeClr val="accent2"/>
                </a:solidFill>
              </a:rPr>
              <a:t>: Measures the accuracy of positive predictions.</a:t>
            </a:r>
            <a:endParaRPr sz="2100">
              <a:solidFill>
                <a:schemeClr val="accent2"/>
              </a:solidFill>
            </a:endParaRPr>
          </a:p>
          <a:p>
            <a:pPr indent="0" lvl="0" marL="0" rtl="0" algn="l">
              <a:spcBef>
                <a:spcPts val="1200"/>
              </a:spcBef>
              <a:spcAft>
                <a:spcPts val="1200"/>
              </a:spcAft>
              <a:buNone/>
            </a:pPr>
            <a:r>
              <a:t/>
            </a:r>
            <a:endParaRPr>
              <a:solidFill>
                <a:schemeClr val="accen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11"/>
              <a:t>Model Evaluation:</a:t>
            </a:r>
            <a:endParaRPr sz="3211"/>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100">
                <a:solidFill>
                  <a:schemeClr val="accent2"/>
                </a:solidFill>
              </a:rPr>
              <a:t>Evaluation Metrics:</a:t>
            </a:r>
            <a:endParaRPr sz="2100">
              <a:solidFill>
                <a:schemeClr val="accent2"/>
              </a:solidFill>
            </a:endParaRPr>
          </a:p>
          <a:p>
            <a:pPr indent="0" lvl="0" marL="0" rtl="0" algn="l">
              <a:spcBef>
                <a:spcPts val="1200"/>
              </a:spcBef>
              <a:spcAft>
                <a:spcPts val="0"/>
              </a:spcAft>
              <a:buNone/>
            </a:pPr>
            <a:r>
              <a:rPr b="1" lang="en" sz="2116">
                <a:solidFill>
                  <a:schemeClr val="accent2"/>
                </a:solidFill>
              </a:rPr>
              <a:t>Recall</a:t>
            </a:r>
            <a:r>
              <a:rPr lang="en" sz="2116">
                <a:solidFill>
                  <a:schemeClr val="accent2"/>
                </a:solidFill>
              </a:rPr>
              <a:t>:</a:t>
            </a:r>
            <a:endParaRPr sz="2116">
              <a:solidFill>
                <a:schemeClr val="accent2"/>
              </a:solidFill>
            </a:endParaRPr>
          </a:p>
          <a:p>
            <a:pPr indent="-362979" lvl="0" marL="457200" rtl="0" algn="l">
              <a:spcBef>
                <a:spcPts val="1200"/>
              </a:spcBef>
              <a:spcAft>
                <a:spcPts val="0"/>
              </a:spcAft>
              <a:buClr>
                <a:schemeClr val="accent2"/>
              </a:buClr>
              <a:buSzPts val="2116"/>
              <a:buChar char="●"/>
            </a:pPr>
            <a:r>
              <a:rPr lang="en" sz="2116">
                <a:solidFill>
                  <a:schemeClr val="accent2"/>
                </a:solidFill>
              </a:rPr>
              <a:t>The ratio of true positive predictions to the total number of actual positives (true positives + false negatives).</a:t>
            </a:r>
            <a:endParaRPr sz="2116">
              <a:solidFill>
                <a:schemeClr val="accent2"/>
              </a:solidFill>
            </a:endParaRPr>
          </a:p>
          <a:p>
            <a:pPr indent="-362979" lvl="0" marL="457200" rtl="0" algn="l">
              <a:spcBef>
                <a:spcPts val="0"/>
              </a:spcBef>
              <a:spcAft>
                <a:spcPts val="0"/>
              </a:spcAft>
              <a:buClr>
                <a:schemeClr val="accent2"/>
              </a:buClr>
              <a:buSzPts val="2116"/>
              <a:buChar char="●"/>
            </a:pPr>
            <a:r>
              <a:rPr b="1" lang="en" sz="2116">
                <a:solidFill>
                  <a:schemeClr val="accent2"/>
                </a:solidFill>
              </a:rPr>
              <a:t>Formula</a:t>
            </a:r>
            <a:r>
              <a:rPr lang="en" sz="2116">
                <a:solidFill>
                  <a:schemeClr val="accent2"/>
                </a:solidFill>
              </a:rPr>
              <a:t>: Recall= True Positive/(True Positive+False Negative)</a:t>
            </a:r>
            <a:endParaRPr sz="2116">
              <a:solidFill>
                <a:schemeClr val="accent2"/>
              </a:solidFill>
            </a:endParaRPr>
          </a:p>
          <a:p>
            <a:pPr indent="-362979" lvl="0" marL="457200" rtl="0" algn="l">
              <a:spcBef>
                <a:spcPts val="0"/>
              </a:spcBef>
              <a:spcAft>
                <a:spcPts val="0"/>
              </a:spcAft>
              <a:buClr>
                <a:schemeClr val="accent2"/>
              </a:buClr>
              <a:buSzPts val="2116"/>
              <a:buChar char="●"/>
            </a:pPr>
            <a:r>
              <a:rPr b="1" lang="en" sz="2116">
                <a:solidFill>
                  <a:schemeClr val="accent2"/>
                </a:solidFill>
              </a:rPr>
              <a:t>Meaning</a:t>
            </a:r>
            <a:r>
              <a:rPr lang="en" sz="2116">
                <a:solidFill>
                  <a:schemeClr val="accent2"/>
                </a:solidFill>
              </a:rPr>
              <a:t>: Measures the ability to find all the relevant positive cases.</a:t>
            </a:r>
            <a:endParaRPr sz="2116">
              <a:solidFill>
                <a:schemeClr val="accent2"/>
              </a:solidFill>
            </a:endParaRPr>
          </a:p>
          <a:p>
            <a:pPr indent="0" lvl="0" marL="0" rtl="0" algn="l">
              <a:spcBef>
                <a:spcPts val="1200"/>
              </a:spcBef>
              <a:spcAft>
                <a:spcPts val="1200"/>
              </a:spcAft>
              <a:buNone/>
            </a:pPr>
            <a:r>
              <a:t/>
            </a:r>
            <a:endParaRPr sz="2100">
              <a:solidFill>
                <a:schemeClr val="accen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11"/>
              <a:t>Model Evaluation:</a:t>
            </a:r>
            <a:endParaRPr sz="3211"/>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100">
                <a:solidFill>
                  <a:schemeClr val="accent2"/>
                </a:solidFill>
              </a:rPr>
              <a:t>Evaluation Metrics:</a:t>
            </a:r>
            <a:endParaRPr sz="2100">
              <a:solidFill>
                <a:schemeClr val="accent2"/>
              </a:solidFill>
            </a:endParaRPr>
          </a:p>
          <a:p>
            <a:pPr indent="0" lvl="0" marL="0" rtl="0" algn="l">
              <a:spcBef>
                <a:spcPts val="1200"/>
              </a:spcBef>
              <a:spcAft>
                <a:spcPts val="0"/>
              </a:spcAft>
              <a:buNone/>
            </a:pPr>
            <a:r>
              <a:rPr b="1" lang="en" sz="2008">
                <a:solidFill>
                  <a:schemeClr val="accent2"/>
                </a:solidFill>
              </a:rPr>
              <a:t>F1 Score</a:t>
            </a:r>
            <a:r>
              <a:rPr lang="en" sz="2008">
                <a:solidFill>
                  <a:schemeClr val="accent2"/>
                </a:solidFill>
              </a:rPr>
              <a:t>:</a:t>
            </a:r>
            <a:endParaRPr sz="2008">
              <a:solidFill>
                <a:schemeClr val="accent2"/>
              </a:solidFill>
            </a:endParaRPr>
          </a:p>
          <a:p>
            <a:pPr indent="-362465" lvl="0" marL="457200" rtl="0" algn="l">
              <a:spcBef>
                <a:spcPts val="1200"/>
              </a:spcBef>
              <a:spcAft>
                <a:spcPts val="0"/>
              </a:spcAft>
              <a:buClr>
                <a:schemeClr val="accent2"/>
              </a:buClr>
              <a:buSzPts val="2108"/>
              <a:buChar char="●"/>
            </a:pPr>
            <a:r>
              <a:rPr lang="en" sz="2108">
                <a:solidFill>
                  <a:schemeClr val="accent2"/>
                </a:solidFill>
              </a:rPr>
              <a:t>The harmonic mean of precision and recall, providing a balance between the two metrics.</a:t>
            </a:r>
            <a:endParaRPr sz="2108">
              <a:solidFill>
                <a:schemeClr val="accent2"/>
              </a:solidFill>
            </a:endParaRPr>
          </a:p>
          <a:p>
            <a:pPr indent="-362465" lvl="0" marL="457200" rtl="0" algn="l">
              <a:spcBef>
                <a:spcPts val="0"/>
              </a:spcBef>
              <a:spcAft>
                <a:spcPts val="0"/>
              </a:spcAft>
              <a:buClr>
                <a:schemeClr val="accent2"/>
              </a:buClr>
              <a:buSzPts val="2108"/>
              <a:buChar char="●"/>
            </a:pPr>
            <a:r>
              <a:rPr b="1" lang="en" sz="2108">
                <a:solidFill>
                  <a:schemeClr val="accent2"/>
                </a:solidFill>
              </a:rPr>
              <a:t>Formula</a:t>
            </a:r>
            <a:r>
              <a:rPr lang="en" sz="2108">
                <a:solidFill>
                  <a:schemeClr val="accent2"/>
                </a:solidFill>
              </a:rPr>
              <a:t>: F1 Score=2×(Precision×Recall) / (Precision+Recall)</a:t>
            </a:r>
            <a:endParaRPr sz="2108">
              <a:solidFill>
                <a:schemeClr val="accent2"/>
              </a:solidFill>
            </a:endParaRPr>
          </a:p>
          <a:p>
            <a:pPr indent="-362465" lvl="0" marL="457200" rtl="0" algn="l">
              <a:spcBef>
                <a:spcPts val="0"/>
              </a:spcBef>
              <a:spcAft>
                <a:spcPts val="0"/>
              </a:spcAft>
              <a:buClr>
                <a:schemeClr val="accent2"/>
              </a:buClr>
              <a:buSzPts val="2108"/>
              <a:buChar char="●"/>
            </a:pPr>
            <a:r>
              <a:rPr b="1" lang="en" sz="2108">
                <a:solidFill>
                  <a:schemeClr val="accent2"/>
                </a:solidFill>
              </a:rPr>
              <a:t>Meaning</a:t>
            </a:r>
            <a:r>
              <a:rPr lang="en" sz="2108">
                <a:solidFill>
                  <a:schemeClr val="accent2"/>
                </a:solidFill>
              </a:rPr>
              <a:t>: Combines precision and recall into a single metric for balanced evaluation.</a:t>
            </a:r>
            <a:endParaRPr sz="2108">
              <a:solidFill>
                <a:schemeClr val="accent2"/>
              </a:solidFill>
            </a:endParaRPr>
          </a:p>
          <a:p>
            <a:pPr indent="0" lvl="0" marL="0" rtl="0" algn="l">
              <a:spcBef>
                <a:spcPts val="1200"/>
              </a:spcBef>
              <a:spcAft>
                <a:spcPts val="1200"/>
              </a:spcAft>
              <a:buNone/>
            </a:pPr>
            <a:r>
              <a:t/>
            </a:r>
            <a:endParaRPr sz="2100">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20"/>
              <a:t>Model Evaluation:</a:t>
            </a:r>
            <a:endParaRPr sz="3220"/>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100">
                <a:solidFill>
                  <a:schemeClr val="accent2"/>
                </a:solidFill>
              </a:rPr>
              <a:t>Evaluation Metrics:</a:t>
            </a:r>
            <a:endParaRPr sz="2100">
              <a:solidFill>
                <a:schemeClr val="accent2"/>
              </a:solidFill>
            </a:endParaRPr>
          </a:p>
          <a:p>
            <a:pPr indent="0" lvl="0" marL="0" rtl="0" algn="l">
              <a:spcBef>
                <a:spcPts val="1200"/>
              </a:spcBef>
              <a:spcAft>
                <a:spcPts val="0"/>
              </a:spcAft>
              <a:buNone/>
            </a:pPr>
            <a:r>
              <a:rPr b="1" lang="en" sz="2100">
                <a:solidFill>
                  <a:schemeClr val="accent2"/>
                </a:solidFill>
              </a:rPr>
              <a:t>Accuracy</a:t>
            </a:r>
            <a:r>
              <a:rPr lang="en" sz="2100">
                <a:solidFill>
                  <a:schemeClr val="accent2"/>
                </a:solidFill>
              </a:rPr>
              <a:t>:</a:t>
            </a:r>
            <a:endParaRPr sz="2100">
              <a:solidFill>
                <a:schemeClr val="accent2"/>
              </a:solidFill>
            </a:endParaRPr>
          </a:p>
          <a:p>
            <a:pPr indent="-361950" lvl="0" marL="457200" rtl="0" algn="l">
              <a:spcBef>
                <a:spcPts val="1200"/>
              </a:spcBef>
              <a:spcAft>
                <a:spcPts val="0"/>
              </a:spcAft>
              <a:buClr>
                <a:schemeClr val="accent2"/>
              </a:buClr>
              <a:buSzPts val="2100"/>
              <a:buChar char="●"/>
            </a:pPr>
            <a:r>
              <a:rPr lang="en" sz="2100">
                <a:solidFill>
                  <a:schemeClr val="accent2"/>
                </a:solidFill>
              </a:rPr>
              <a:t>The ratio of correctly predicted instances (both true positives and true negatives) to the total number of instances.</a:t>
            </a:r>
            <a:endParaRPr sz="2100">
              <a:solidFill>
                <a:schemeClr val="accent2"/>
              </a:solidFill>
            </a:endParaRPr>
          </a:p>
          <a:p>
            <a:pPr indent="-361950" lvl="0" marL="457200" rtl="0" algn="l">
              <a:spcBef>
                <a:spcPts val="0"/>
              </a:spcBef>
              <a:spcAft>
                <a:spcPts val="0"/>
              </a:spcAft>
              <a:buClr>
                <a:schemeClr val="accent2"/>
              </a:buClr>
              <a:buSzPts val="2100"/>
              <a:buChar char="●"/>
            </a:pPr>
            <a:r>
              <a:rPr b="1" lang="en" sz="2100">
                <a:solidFill>
                  <a:schemeClr val="accent2"/>
                </a:solidFill>
              </a:rPr>
              <a:t>Formula</a:t>
            </a:r>
            <a:r>
              <a:rPr lang="en" sz="2100">
                <a:solidFill>
                  <a:schemeClr val="accent2"/>
                </a:solidFill>
              </a:rPr>
              <a:t>: Accuracy=(True Positives+True Negatives)/Total Instances</a:t>
            </a:r>
            <a:endParaRPr sz="2100">
              <a:solidFill>
                <a:schemeClr val="accent2"/>
              </a:solidFill>
            </a:endParaRPr>
          </a:p>
          <a:p>
            <a:pPr indent="-361950" lvl="0" marL="457200" rtl="0" algn="l">
              <a:spcBef>
                <a:spcPts val="0"/>
              </a:spcBef>
              <a:spcAft>
                <a:spcPts val="0"/>
              </a:spcAft>
              <a:buClr>
                <a:schemeClr val="accent2"/>
              </a:buClr>
              <a:buSzPts val="2100"/>
              <a:buChar char="●"/>
            </a:pPr>
            <a:r>
              <a:rPr b="1" lang="en" sz="2100">
                <a:solidFill>
                  <a:schemeClr val="accent2"/>
                </a:solidFill>
              </a:rPr>
              <a:t>Meaning</a:t>
            </a:r>
            <a:r>
              <a:rPr lang="en" sz="2100">
                <a:solidFill>
                  <a:schemeClr val="accent2"/>
                </a:solidFill>
              </a:rPr>
              <a:t>: Measures the overall correctness of the model's predictions.</a:t>
            </a:r>
            <a:endParaRPr sz="2100">
              <a:solidFill>
                <a:schemeClr val="accent2"/>
              </a:solidFill>
            </a:endParaRPr>
          </a:p>
          <a:p>
            <a:pPr indent="0" lvl="0" marL="0" rtl="0" algn="l">
              <a:spcBef>
                <a:spcPts val="1200"/>
              </a:spcBef>
              <a:spcAft>
                <a:spcPts val="1200"/>
              </a:spcAft>
              <a:buNone/>
            </a:pPr>
            <a:r>
              <a:t/>
            </a:r>
            <a:endParaRPr sz="2100">
              <a:solidFill>
                <a:schemeClr val="accen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1"/>
          <p:cNvPicPr preferRelativeResize="0"/>
          <p:nvPr/>
        </p:nvPicPr>
        <p:blipFill>
          <a:blip r:embed="rId3">
            <a:alphaModFix/>
          </a:blip>
          <a:stretch>
            <a:fillRect/>
          </a:stretch>
        </p:blipFill>
        <p:spPr>
          <a:xfrm>
            <a:off x="458600" y="323100"/>
            <a:ext cx="8223325" cy="440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Objective:</a:t>
            </a:r>
            <a:endParaRPr/>
          </a:p>
        </p:txBody>
      </p:sp>
      <p:sp>
        <p:nvSpPr>
          <p:cNvPr id="61" name="Google Shape;61;p14"/>
          <p:cNvSpPr txBox="1"/>
          <p:nvPr>
            <p:ph idx="2" type="body"/>
          </p:nvPr>
        </p:nvSpPr>
        <p:spPr>
          <a:xfrm>
            <a:off x="4731300" y="432525"/>
            <a:ext cx="4412700" cy="440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100"/>
              <a:t>Data exploration and preprocessing</a:t>
            </a:r>
            <a:endParaRPr sz="2100"/>
          </a:p>
          <a:p>
            <a:pPr indent="0" lvl="0" marL="0" rtl="0" algn="l">
              <a:spcBef>
                <a:spcPts val="1200"/>
              </a:spcBef>
              <a:spcAft>
                <a:spcPts val="0"/>
              </a:spcAft>
              <a:buNone/>
            </a:pPr>
            <a:r>
              <a:rPr lang="en" sz="2100"/>
              <a:t>Feature engineering</a:t>
            </a:r>
            <a:endParaRPr sz="2100"/>
          </a:p>
          <a:p>
            <a:pPr indent="0" lvl="0" marL="0" rtl="0" algn="l">
              <a:spcBef>
                <a:spcPts val="1200"/>
              </a:spcBef>
              <a:spcAft>
                <a:spcPts val="0"/>
              </a:spcAft>
              <a:buNone/>
            </a:pPr>
            <a:r>
              <a:rPr lang="en" sz="2100"/>
              <a:t>Model development and evaluation</a:t>
            </a:r>
            <a:endParaRPr sz="2100"/>
          </a:p>
          <a:p>
            <a:pPr indent="0" lvl="0" marL="0" rtl="0" algn="l">
              <a:spcBef>
                <a:spcPts val="1200"/>
              </a:spcBef>
              <a:spcAft>
                <a:spcPts val="0"/>
              </a:spcAft>
              <a:buNone/>
            </a:pPr>
            <a:r>
              <a:rPr lang="en" sz="2100"/>
              <a:t>Real-time fraud detection feasibility</a:t>
            </a:r>
            <a:endParaRPr sz="2100"/>
          </a:p>
          <a:p>
            <a:pPr indent="0" lvl="0" marL="0" rtl="0" algn="l">
              <a:spcBef>
                <a:spcPts val="1200"/>
              </a:spcBef>
              <a:spcAft>
                <a:spcPts val="1200"/>
              </a:spcAft>
              <a:buNone/>
            </a:pPr>
            <a:r>
              <a:rPr lang="en" sz="2100"/>
              <a:t>Explanatory analysis of factors contributing to fraud</a:t>
            </a:r>
            <a:endParaRPr sz="2100"/>
          </a:p>
        </p:txBody>
      </p:sp>
      <p:sp>
        <p:nvSpPr>
          <p:cNvPr id="62" name="Google Shape;62;p14"/>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FFFF00"/>
                </a:solidFill>
              </a:rPr>
              <a:t>A ML </a:t>
            </a:r>
            <a:r>
              <a:rPr lang="en">
                <a:solidFill>
                  <a:srgbClr val="FFFF00"/>
                </a:solidFill>
              </a:rPr>
              <a:t>model for detecting fraudulent Fastag transactions.</a:t>
            </a:r>
            <a:endParaRPr>
              <a:solidFill>
                <a:srgbClr val="FFFF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nvSpPr>
        <p:spPr>
          <a:xfrm>
            <a:off x="521125" y="416900"/>
            <a:ext cx="8035800" cy="42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2"/>
                </a:solidFill>
              </a:rPr>
              <a:t>Classification report:</a:t>
            </a:r>
            <a:endParaRPr sz="1900">
              <a:solidFill>
                <a:schemeClr val="accent2"/>
              </a:solidFill>
            </a:endParaRPr>
          </a:p>
          <a:p>
            <a:pPr indent="0" lvl="0" marL="0" rtl="0" algn="l">
              <a:spcBef>
                <a:spcPts val="0"/>
              </a:spcBef>
              <a:spcAft>
                <a:spcPts val="0"/>
              </a:spcAft>
              <a:buNone/>
            </a:pPr>
            <a:r>
              <a:t/>
            </a:r>
            <a:endParaRPr sz="1900">
              <a:solidFill>
                <a:schemeClr val="accent2"/>
              </a:solidFill>
            </a:endParaRPr>
          </a:p>
          <a:p>
            <a:pPr indent="0" lvl="0" marL="0" rtl="0" algn="l">
              <a:spcBef>
                <a:spcPts val="0"/>
              </a:spcBef>
              <a:spcAft>
                <a:spcPts val="0"/>
              </a:spcAft>
              <a:buNone/>
            </a:pPr>
            <a:r>
              <a:rPr lang="en" sz="1900">
                <a:solidFill>
                  <a:schemeClr val="accent2"/>
                </a:solidFill>
              </a:rPr>
              <a:t>              	precision    recall  f1-score   support</a:t>
            </a:r>
            <a:endParaRPr sz="1900">
              <a:solidFill>
                <a:schemeClr val="accent2"/>
              </a:solidFill>
            </a:endParaRPr>
          </a:p>
          <a:p>
            <a:pPr indent="0" lvl="0" marL="0" rtl="0" algn="l">
              <a:spcBef>
                <a:spcPts val="0"/>
              </a:spcBef>
              <a:spcAft>
                <a:spcPts val="0"/>
              </a:spcAft>
              <a:buNone/>
            </a:pPr>
            <a:r>
              <a:t/>
            </a:r>
            <a:endParaRPr sz="1900">
              <a:solidFill>
                <a:schemeClr val="accent2"/>
              </a:solidFill>
            </a:endParaRPr>
          </a:p>
          <a:p>
            <a:pPr indent="0" lvl="0" marL="0" rtl="0" algn="l">
              <a:spcBef>
                <a:spcPts val="0"/>
              </a:spcBef>
              <a:spcAft>
                <a:spcPts val="0"/>
              </a:spcAft>
              <a:buNone/>
            </a:pPr>
            <a:r>
              <a:rPr lang="en" sz="1900">
                <a:solidFill>
                  <a:schemeClr val="accent2"/>
                </a:solidFill>
              </a:rPr>
              <a:t>       Fraud       1.00      0.99      0.99       295</a:t>
            </a:r>
            <a:endParaRPr sz="1900">
              <a:solidFill>
                <a:schemeClr val="accent2"/>
              </a:solidFill>
            </a:endParaRPr>
          </a:p>
          <a:p>
            <a:pPr indent="0" lvl="0" marL="0" rtl="0" algn="l">
              <a:spcBef>
                <a:spcPts val="0"/>
              </a:spcBef>
              <a:spcAft>
                <a:spcPts val="0"/>
              </a:spcAft>
              <a:buNone/>
            </a:pPr>
            <a:r>
              <a:rPr lang="en" sz="1900">
                <a:solidFill>
                  <a:schemeClr val="accent2"/>
                </a:solidFill>
              </a:rPr>
              <a:t>   Not Fraud     1.00      1.00      1.00      1205</a:t>
            </a:r>
            <a:endParaRPr sz="1900">
              <a:solidFill>
                <a:schemeClr val="accent2"/>
              </a:solidFill>
            </a:endParaRPr>
          </a:p>
          <a:p>
            <a:pPr indent="0" lvl="0" marL="0" rtl="0" algn="l">
              <a:spcBef>
                <a:spcPts val="0"/>
              </a:spcBef>
              <a:spcAft>
                <a:spcPts val="0"/>
              </a:spcAft>
              <a:buNone/>
            </a:pPr>
            <a:r>
              <a:t/>
            </a:r>
            <a:endParaRPr sz="1900">
              <a:solidFill>
                <a:schemeClr val="accent2"/>
              </a:solidFill>
            </a:endParaRPr>
          </a:p>
          <a:p>
            <a:pPr indent="0" lvl="0" marL="0" rtl="0" algn="l">
              <a:spcBef>
                <a:spcPts val="0"/>
              </a:spcBef>
              <a:spcAft>
                <a:spcPts val="0"/>
              </a:spcAft>
              <a:buNone/>
            </a:pPr>
            <a:r>
              <a:rPr lang="en" sz="1900">
                <a:solidFill>
                  <a:schemeClr val="accent2"/>
                </a:solidFill>
              </a:rPr>
              <a:t>    accuracy                                 1.00      1500</a:t>
            </a:r>
            <a:endParaRPr sz="1900">
              <a:solidFill>
                <a:schemeClr val="accent2"/>
              </a:solidFill>
            </a:endParaRPr>
          </a:p>
          <a:p>
            <a:pPr indent="0" lvl="0" marL="0" rtl="0" algn="l">
              <a:spcBef>
                <a:spcPts val="0"/>
              </a:spcBef>
              <a:spcAft>
                <a:spcPts val="0"/>
              </a:spcAft>
              <a:buNone/>
            </a:pPr>
            <a:r>
              <a:rPr lang="en" sz="1900">
                <a:solidFill>
                  <a:schemeClr val="accent2"/>
                </a:solidFill>
              </a:rPr>
              <a:t>   macro avg     1.00      0.99      1.00      1500</a:t>
            </a:r>
            <a:endParaRPr sz="1900">
              <a:solidFill>
                <a:schemeClr val="accent2"/>
              </a:solidFill>
            </a:endParaRPr>
          </a:p>
          <a:p>
            <a:pPr indent="0" lvl="0" marL="0" rtl="0" algn="l">
              <a:spcBef>
                <a:spcPts val="0"/>
              </a:spcBef>
              <a:spcAft>
                <a:spcPts val="0"/>
              </a:spcAft>
              <a:buNone/>
            </a:pPr>
            <a:r>
              <a:rPr lang="en" sz="1900">
                <a:solidFill>
                  <a:schemeClr val="accent2"/>
                </a:solidFill>
              </a:rPr>
              <a:t>weighted avg    1.00      1.00      1.00      1500</a:t>
            </a:r>
            <a:endParaRPr sz="1900">
              <a:solidFill>
                <a:schemeClr val="accent2"/>
              </a:solidFill>
            </a:endParaRPr>
          </a:p>
          <a:p>
            <a:pPr indent="0" lvl="0" marL="0" rtl="0" algn="l">
              <a:spcBef>
                <a:spcPts val="0"/>
              </a:spcBef>
              <a:spcAft>
                <a:spcPts val="0"/>
              </a:spcAft>
              <a:buNone/>
            </a:pPr>
            <a:r>
              <a:t/>
            </a:r>
            <a:endParaRPr sz="1900">
              <a:solidFill>
                <a:schemeClr val="accent2"/>
              </a:solidFill>
            </a:endParaRPr>
          </a:p>
          <a:p>
            <a:pPr indent="0" lvl="0" marL="0" rtl="0" algn="l">
              <a:spcBef>
                <a:spcPts val="0"/>
              </a:spcBef>
              <a:spcAft>
                <a:spcPts val="0"/>
              </a:spcAft>
              <a:buNone/>
            </a:pPr>
            <a:r>
              <a:rPr b="1" lang="en" sz="1900">
                <a:solidFill>
                  <a:srgbClr val="FFFF00"/>
                </a:solidFill>
              </a:rPr>
              <a:t>These metrics suggest that the model is extremely effective at distinguishing between fraud and non-fraud transactions, with very few errors.</a:t>
            </a:r>
            <a:endParaRPr b="1" sz="1900">
              <a:solidFill>
                <a:srgbClr val="FFFF00"/>
              </a:solidFill>
            </a:endParaRPr>
          </a:p>
          <a:p>
            <a:pPr indent="0" lvl="0" marL="0" rtl="0" algn="l">
              <a:spcBef>
                <a:spcPts val="0"/>
              </a:spcBef>
              <a:spcAft>
                <a:spcPts val="0"/>
              </a:spcAft>
              <a:buNone/>
            </a:pPr>
            <a:r>
              <a:t/>
            </a:r>
            <a:endParaRPr sz="1800">
              <a:solidFill>
                <a:schemeClr val="accen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445025"/>
            <a:ext cx="8520600" cy="8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220"/>
              <a:t>The classification report indicates an almost perfect model performance:</a:t>
            </a:r>
            <a:endParaRPr b="1" sz="2220"/>
          </a:p>
          <a:p>
            <a:pPr indent="0" lvl="0" marL="0" rtl="0" algn="l">
              <a:spcBef>
                <a:spcPts val="0"/>
              </a:spcBef>
              <a:spcAft>
                <a:spcPts val="0"/>
              </a:spcAft>
              <a:buSzPts val="990"/>
              <a:buNone/>
            </a:pPr>
            <a:r>
              <a:t/>
            </a:r>
            <a:endParaRPr sz="2520"/>
          </a:p>
        </p:txBody>
      </p:sp>
      <p:sp>
        <p:nvSpPr>
          <p:cNvPr id="174" name="Google Shape;174;p33"/>
          <p:cNvSpPr txBox="1"/>
          <p:nvPr>
            <p:ph idx="1" type="body"/>
          </p:nvPr>
        </p:nvSpPr>
        <p:spPr>
          <a:xfrm>
            <a:off x="311700" y="1495625"/>
            <a:ext cx="8520600" cy="34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accent2"/>
                </a:solidFill>
              </a:rPr>
              <a:t>Precision: The model is very accurate in its positive predictions for both fraud and non-fraud transactions.</a:t>
            </a:r>
            <a:endParaRPr sz="2000">
              <a:solidFill>
                <a:schemeClr val="accent2"/>
              </a:solidFill>
            </a:endParaRPr>
          </a:p>
          <a:p>
            <a:pPr indent="0" lvl="0" marL="0" rtl="0" algn="l">
              <a:spcBef>
                <a:spcPts val="1200"/>
              </a:spcBef>
              <a:spcAft>
                <a:spcPts val="0"/>
              </a:spcAft>
              <a:buNone/>
            </a:pPr>
            <a:r>
              <a:rPr lang="en" sz="2000">
                <a:solidFill>
                  <a:schemeClr val="accent2"/>
                </a:solidFill>
              </a:rPr>
              <a:t>Recall: The model successfully identifies nearly all actual fraud cases and all non-fraud cases.</a:t>
            </a:r>
            <a:endParaRPr sz="2000">
              <a:solidFill>
                <a:schemeClr val="accent2"/>
              </a:solidFill>
            </a:endParaRPr>
          </a:p>
          <a:p>
            <a:pPr indent="0" lvl="0" marL="0" rtl="0" algn="l">
              <a:spcBef>
                <a:spcPts val="1200"/>
              </a:spcBef>
              <a:spcAft>
                <a:spcPts val="0"/>
              </a:spcAft>
              <a:buNone/>
            </a:pPr>
            <a:r>
              <a:rPr lang="en" sz="2000">
                <a:solidFill>
                  <a:schemeClr val="accent2"/>
                </a:solidFill>
              </a:rPr>
              <a:t>F1 Score: The harmonic mean of precision and recall shows excellent balance, especially for the fraud class.</a:t>
            </a:r>
            <a:endParaRPr sz="2000">
              <a:solidFill>
                <a:schemeClr val="accent2"/>
              </a:solidFill>
            </a:endParaRPr>
          </a:p>
          <a:p>
            <a:pPr indent="0" lvl="0" marL="0" rtl="0" algn="l">
              <a:spcBef>
                <a:spcPts val="1200"/>
              </a:spcBef>
              <a:spcAft>
                <a:spcPts val="1200"/>
              </a:spcAft>
              <a:buNone/>
            </a:pPr>
            <a:r>
              <a:rPr lang="en" sz="2000">
                <a:solidFill>
                  <a:schemeClr val="accent2"/>
                </a:solidFill>
              </a:rPr>
              <a:t>Accuracy: The model correctly classifies all instances in the dataset.</a:t>
            </a:r>
            <a:endParaRPr sz="2000">
              <a:solidFill>
                <a:schemeClr val="accent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11"/>
              <a:t>Real-time Fraud Detection Feasibility:</a:t>
            </a:r>
            <a:endParaRPr sz="3211"/>
          </a:p>
        </p:txBody>
      </p:sp>
      <p:sp>
        <p:nvSpPr>
          <p:cNvPr id="180" name="Google Shape;180;p34"/>
          <p:cNvSpPr txBox="1"/>
          <p:nvPr>
            <p:ph idx="1" type="body"/>
          </p:nvPr>
        </p:nvSpPr>
        <p:spPr>
          <a:xfrm>
            <a:off x="311700" y="1823925"/>
            <a:ext cx="8520600" cy="27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accent2"/>
                </a:solidFill>
              </a:rPr>
              <a:t>Serializing the model using joblib</a:t>
            </a:r>
            <a:endParaRPr sz="2400">
              <a:solidFill>
                <a:schemeClr val="accent2"/>
              </a:solidFill>
            </a:endParaRPr>
          </a:p>
          <a:p>
            <a:pPr indent="0" lvl="0" marL="0" rtl="0" algn="l">
              <a:spcBef>
                <a:spcPts val="1200"/>
              </a:spcBef>
              <a:spcAft>
                <a:spcPts val="0"/>
              </a:spcAft>
              <a:buNone/>
            </a:pPr>
            <a:r>
              <a:rPr lang="en" sz="2400">
                <a:solidFill>
                  <a:schemeClr val="accent2"/>
                </a:solidFill>
              </a:rPr>
              <a:t>Simulating real-time prediction with a sample transaction</a:t>
            </a:r>
            <a:endParaRPr sz="2400">
              <a:solidFill>
                <a:schemeClr val="accent2"/>
              </a:solidFill>
            </a:endParaRPr>
          </a:p>
          <a:p>
            <a:pPr indent="0" lvl="0" marL="0" rtl="0" algn="l">
              <a:spcBef>
                <a:spcPts val="1200"/>
              </a:spcBef>
              <a:spcAft>
                <a:spcPts val="0"/>
              </a:spcAft>
              <a:buNone/>
            </a:pPr>
            <a:r>
              <a:t/>
            </a:r>
            <a:endParaRPr sz="2400">
              <a:solidFill>
                <a:schemeClr val="accent2"/>
              </a:solidFill>
            </a:endParaRPr>
          </a:p>
          <a:p>
            <a:pPr indent="0" lvl="0" marL="0" rtl="0" algn="l">
              <a:spcBef>
                <a:spcPts val="1200"/>
              </a:spcBef>
              <a:spcAft>
                <a:spcPts val="1200"/>
              </a:spcAft>
              <a:buNone/>
            </a:pPr>
            <a:r>
              <a:rPr b="1" i="1" lang="en" sz="2400">
                <a:solidFill>
                  <a:srgbClr val="FFFF00"/>
                </a:solidFill>
              </a:rPr>
              <a:t>Fraud prediction for sample transaction: Not Fraud</a:t>
            </a:r>
            <a:endParaRPr b="1" i="1" sz="2400">
              <a:solidFill>
                <a:srgbClr val="FFFF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11"/>
              <a:t>Explanatory Analysis:</a:t>
            </a:r>
            <a:endParaRPr sz="3211"/>
          </a:p>
        </p:txBody>
      </p:sp>
      <p:sp>
        <p:nvSpPr>
          <p:cNvPr id="186" name="Google Shape;186;p35"/>
          <p:cNvSpPr txBox="1"/>
          <p:nvPr>
            <p:ph idx="1" type="body"/>
          </p:nvPr>
        </p:nvSpPr>
        <p:spPr>
          <a:xfrm>
            <a:off x="311700" y="1667600"/>
            <a:ext cx="8520600" cy="290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accent2"/>
                </a:solidFill>
              </a:rPr>
              <a:t>Explaining the importance of each feature in the model</a:t>
            </a:r>
            <a:endParaRPr sz="2400">
              <a:solidFill>
                <a:schemeClr val="accent2"/>
              </a:solidFill>
            </a:endParaRPr>
          </a:p>
          <a:p>
            <a:pPr indent="0" lvl="0" marL="0" rtl="0" algn="l">
              <a:spcBef>
                <a:spcPts val="1200"/>
              </a:spcBef>
              <a:spcAft>
                <a:spcPts val="1200"/>
              </a:spcAft>
              <a:buNone/>
            </a:pPr>
            <a:r>
              <a:rPr lang="en" sz="2400">
                <a:solidFill>
                  <a:schemeClr val="accent2"/>
                </a:solidFill>
              </a:rPr>
              <a:t>Displaying the feature importance DataFrame</a:t>
            </a:r>
            <a:endParaRPr sz="2400">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6"/>
          <p:cNvPicPr preferRelativeResize="0"/>
          <p:nvPr/>
        </p:nvPicPr>
        <p:blipFill>
          <a:blip r:embed="rId3">
            <a:alphaModFix/>
          </a:blip>
          <a:stretch>
            <a:fillRect/>
          </a:stretch>
        </p:blipFill>
        <p:spPr>
          <a:xfrm>
            <a:off x="152400" y="152400"/>
            <a:ext cx="8839200" cy="4688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20"/>
              <a:t>Challenges and Solutions:</a:t>
            </a:r>
            <a:endParaRPr sz="3220"/>
          </a:p>
        </p:txBody>
      </p:sp>
      <p:sp>
        <p:nvSpPr>
          <p:cNvPr id="197" name="Google Shape;197;p37"/>
          <p:cNvSpPr txBox="1"/>
          <p:nvPr>
            <p:ph idx="1" type="body"/>
          </p:nvPr>
        </p:nvSpPr>
        <p:spPr>
          <a:xfrm>
            <a:off x="311700" y="1542525"/>
            <a:ext cx="3999900" cy="302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chemeClr val="accent2"/>
                </a:solidFill>
              </a:rPr>
              <a:t>Challenges:</a:t>
            </a:r>
            <a:endParaRPr sz="2100">
              <a:solidFill>
                <a:schemeClr val="accent2"/>
              </a:solidFill>
            </a:endParaRPr>
          </a:p>
          <a:p>
            <a:pPr indent="0" lvl="0" marL="0" rtl="0" algn="l">
              <a:spcBef>
                <a:spcPts val="1200"/>
              </a:spcBef>
              <a:spcAft>
                <a:spcPts val="0"/>
              </a:spcAft>
              <a:buNone/>
            </a:pPr>
            <a:r>
              <a:rPr lang="en" sz="2100">
                <a:solidFill>
                  <a:schemeClr val="accent2"/>
                </a:solidFill>
              </a:rPr>
              <a:t>Imbalanced dataset</a:t>
            </a:r>
            <a:endParaRPr sz="2100">
              <a:solidFill>
                <a:schemeClr val="accent2"/>
              </a:solidFill>
            </a:endParaRPr>
          </a:p>
          <a:p>
            <a:pPr indent="0" lvl="0" marL="0" rtl="0" algn="l">
              <a:spcBef>
                <a:spcPts val="1200"/>
              </a:spcBef>
              <a:spcAft>
                <a:spcPts val="1200"/>
              </a:spcAft>
              <a:buNone/>
            </a:pPr>
            <a:r>
              <a:rPr lang="en" sz="2100">
                <a:solidFill>
                  <a:schemeClr val="accent2"/>
                </a:solidFill>
              </a:rPr>
              <a:t>Feature engineering complexity</a:t>
            </a:r>
            <a:endParaRPr sz="2100">
              <a:solidFill>
                <a:schemeClr val="accent2"/>
              </a:solidFill>
            </a:endParaRPr>
          </a:p>
        </p:txBody>
      </p:sp>
      <p:sp>
        <p:nvSpPr>
          <p:cNvPr id="198" name="Google Shape;198;p37"/>
          <p:cNvSpPr txBox="1"/>
          <p:nvPr>
            <p:ph idx="2" type="body"/>
          </p:nvPr>
        </p:nvSpPr>
        <p:spPr>
          <a:xfrm>
            <a:off x="4832400" y="1542475"/>
            <a:ext cx="3999900" cy="302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chemeClr val="accent2"/>
                </a:solidFill>
              </a:rPr>
              <a:t>Solutions:</a:t>
            </a:r>
            <a:endParaRPr sz="2100">
              <a:solidFill>
                <a:schemeClr val="accent2"/>
              </a:solidFill>
            </a:endParaRPr>
          </a:p>
          <a:p>
            <a:pPr indent="0" lvl="0" marL="0" rtl="0" algn="l">
              <a:spcBef>
                <a:spcPts val="1200"/>
              </a:spcBef>
              <a:spcAft>
                <a:spcPts val="0"/>
              </a:spcAft>
              <a:buNone/>
            </a:pPr>
            <a:r>
              <a:rPr lang="en" sz="2100">
                <a:solidFill>
                  <a:schemeClr val="accent2"/>
                </a:solidFill>
              </a:rPr>
              <a:t>Use of evaluation metrics suited for imbalanced datasets (e.g., F1 score)</a:t>
            </a:r>
            <a:endParaRPr sz="2100">
              <a:solidFill>
                <a:schemeClr val="accent2"/>
              </a:solidFill>
            </a:endParaRPr>
          </a:p>
          <a:p>
            <a:pPr indent="0" lvl="0" marL="0" rtl="0" algn="l">
              <a:spcBef>
                <a:spcPts val="1200"/>
              </a:spcBef>
              <a:spcAft>
                <a:spcPts val="1200"/>
              </a:spcAft>
              <a:buNone/>
            </a:pPr>
            <a:r>
              <a:rPr lang="en" sz="2100">
                <a:solidFill>
                  <a:schemeClr val="accent2"/>
                </a:solidFill>
              </a:rPr>
              <a:t>Detailed exploratory data analysis to identify relevant features</a:t>
            </a:r>
            <a:endParaRPr sz="2100">
              <a:solidFill>
                <a:schemeClr val="accen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00"/>
              <a:t>Conclusion:</a:t>
            </a:r>
            <a:endParaRPr sz="3300"/>
          </a:p>
        </p:txBody>
      </p:sp>
      <p:sp>
        <p:nvSpPr>
          <p:cNvPr id="204" name="Google Shape;204;p38"/>
          <p:cNvSpPr txBox="1"/>
          <p:nvPr>
            <p:ph idx="2" type="body"/>
          </p:nvPr>
        </p:nvSpPr>
        <p:spPr>
          <a:xfrm>
            <a:off x="4804775" y="620150"/>
            <a:ext cx="4179900" cy="3799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100">
                <a:solidFill>
                  <a:srgbClr val="FFFF00"/>
                </a:solidFill>
              </a:rPr>
              <a:t>Successful development of a fraud detection model with high accuracy</a:t>
            </a:r>
            <a:endParaRPr sz="2100">
              <a:solidFill>
                <a:srgbClr val="FFFF00"/>
              </a:solidFill>
            </a:endParaRPr>
          </a:p>
          <a:p>
            <a:pPr indent="0" lvl="0" marL="0" rtl="0" algn="l">
              <a:spcBef>
                <a:spcPts val="1200"/>
              </a:spcBef>
              <a:spcAft>
                <a:spcPts val="0"/>
              </a:spcAft>
              <a:buNone/>
            </a:pPr>
            <a:r>
              <a:rPr lang="en" sz="2100">
                <a:solidFill>
                  <a:srgbClr val="FFFF00"/>
                </a:solidFill>
              </a:rPr>
              <a:t>Key features identified contributing to fraud detection</a:t>
            </a:r>
            <a:endParaRPr sz="2100">
              <a:solidFill>
                <a:srgbClr val="FFFF00"/>
              </a:solidFill>
            </a:endParaRPr>
          </a:p>
          <a:p>
            <a:pPr indent="0" lvl="0" marL="0" rtl="0" algn="l">
              <a:spcBef>
                <a:spcPts val="1200"/>
              </a:spcBef>
              <a:spcAft>
                <a:spcPts val="1200"/>
              </a:spcAft>
              <a:buNone/>
            </a:pPr>
            <a:r>
              <a:rPr lang="en" sz="2100">
                <a:solidFill>
                  <a:srgbClr val="FFFF00"/>
                </a:solidFill>
              </a:rPr>
              <a:t>Real-time prediction feasibility demonstrated</a:t>
            </a:r>
            <a:endParaRPr sz="2100">
              <a:solidFill>
                <a:srgbClr val="FFFF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20"/>
              <a:t>Introduction:</a:t>
            </a:r>
            <a:endParaRPr sz="3220"/>
          </a:p>
        </p:txBody>
      </p:sp>
      <p:sp>
        <p:nvSpPr>
          <p:cNvPr id="68" name="Google Shape;68;p15"/>
          <p:cNvSpPr txBox="1"/>
          <p:nvPr>
            <p:ph idx="1" type="body"/>
          </p:nvPr>
        </p:nvSpPr>
        <p:spPr>
          <a:xfrm>
            <a:off x="311700" y="1558150"/>
            <a:ext cx="8520600" cy="301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chemeClr val="accent2"/>
                </a:solidFill>
              </a:rPr>
              <a:t>This project focuses on leveraging machine learning classification techniques to develop an effective fraud detection system for Fastag transactions. </a:t>
            </a:r>
            <a:endParaRPr sz="2100">
              <a:solidFill>
                <a:schemeClr val="accent2"/>
              </a:solidFill>
            </a:endParaRPr>
          </a:p>
          <a:p>
            <a:pPr indent="0" lvl="0" marL="0" rtl="0" algn="l">
              <a:spcBef>
                <a:spcPts val="1200"/>
              </a:spcBef>
              <a:spcAft>
                <a:spcPts val="0"/>
              </a:spcAft>
              <a:buNone/>
            </a:pPr>
            <a:r>
              <a:rPr lang="en" sz="2100">
                <a:solidFill>
                  <a:schemeClr val="accent2"/>
                </a:solidFill>
              </a:rPr>
              <a:t>The goal is to create a robust model that can accurately identify instances of fraudulent activity, ensuring the integrity and security of Fastag transactions.</a:t>
            </a:r>
            <a:endParaRPr sz="2100">
              <a:solidFill>
                <a:schemeClr val="accent2"/>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11"/>
              <a:t>Dataset Description:</a:t>
            </a:r>
            <a:endParaRPr sz="3211"/>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accent2"/>
                </a:solidFill>
              </a:rPr>
              <a:t>1. </a:t>
            </a:r>
            <a:r>
              <a:rPr lang="en" sz="2100">
                <a:solidFill>
                  <a:schemeClr val="accent2"/>
                </a:solidFill>
              </a:rPr>
              <a:t>Transaction_ID: Unique identifier for each transaction.</a:t>
            </a:r>
            <a:endParaRPr sz="2100">
              <a:solidFill>
                <a:schemeClr val="accent2"/>
              </a:solidFill>
            </a:endParaRPr>
          </a:p>
          <a:p>
            <a:pPr indent="0" lvl="0" marL="0" rtl="0" algn="l">
              <a:spcBef>
                <a:spcPts val="1200"/>
              </a:spcBef>
              <a:spcAft>
                <a:spcPts val="0"/>
              </a:spcAft>
              <a:buNone/>
            </a:pPr>
            <a:r>
              <a:rPr lang="en" sz="2100">
                <a:solidFill>
                  <a:schemeClr val="accent2"/>
                </a:solidFill>
              </a:rPr>
              <a:t>2. Timestamp: Date and time of the transaction.</a:t>
            </a:r>
            <a:endParaRPr sz="2100">
              <a:solidFill>
                <a:schemeClr val="accent2"/>
              </a:solidFill>
            </a:endParaRPr>
          </a:p>
          <a:p>
            <a:pPr indent="0" lvl="0" marL="0" rtl="0" algn="l">
              <a:spcBef>
                <a:spcPts val="1200"/>
              </a:spcBef>
              <a:spcAft>
                <a:spcPts val="0"/>
              </a:spcAft>
              <a:buNone/>
            </a:pPr>
            <a:r>
              <a:rPr lang="en" sz="2100">
                <a:solidFill>
                  <a:schemeClr val="accent2"/>
                </a:solidFill>
              </a:rPr>
              <a:t>3. Vehicle_Type: Type of vehicle involved in the transaction.</a:t>
            </a:r>
            <a:endParaRPr sz="2100">
              <a:solidFill>
                <a:schemeClr val="accent2"/>
              </a:solidFill>
            </a:endParaRPr>
          </a:p>
          <a:p>
            <a:pPr indent="0" lvl="0" marL="0" rtl="0" algn="l">
              <a:spcBef>
                <a:spcPts val="1200"/>
              </a:spcBef>
              <a:spcAft>
                <a:spcPts val="0"/>
              </a:spcAft>
              <a:buNone/>
            </a:pPr>
            <a:r>
              <a:rPr lang="en" sz="2100">
                <a:solidFill>
                  <a:schemeClr val="accent2"/>
                </a:solidFill>
              </a:rPr>
              <a:t>4. FastagID: Unique identifier for Fastag.</a:t>
            </a:r>
            <a:endParaRPr sz="2100">
              <a:solidFill>
                <a:schemeClr val="accent2"/>
              </a:solidFill>
            </a:endParaRPr>
          </a:p>
          <a:p>
            <a:pPr indent="0" lvl="0" marL="0" rtl="0" algn="l">
              <a:spcBef>
                <a:spcPts val="1200"/>
              </a:spcBef>
              <a:spcAft>
                <a:spcPts val="0"/>
              </a:spcAft>
              <a:buNone/>
            </a:pPr>
            <a:r>
              <a:rPr lang="en" sz="2100">
                <a:solidFill>
                  <a:schemeClr val="accent2"/>
                </a:solidFill>
              </a:rPr>
              <a:t>5. </a:t>
            </a:r>
            <a:r>
              <a:rPr lang="en" sz="2100">
                <a:solidFill>
                  <a:schemeClr val="accent2"/>
                </a:solidFill>
              </a:rPr>
              <a:t>TollBoothID</a:t>
            </a:r>
            <a:r>
              <a:rPr lang="en" sz="2100">
                <a:solidFill>
                  <a:schemeClr val="accent2"/>
                </a:solidFill>
              </a:rPr>
              <a:t>: Identifier for the toll booth.</a:t>
            </a:r>
            <a:endParaRPr sz="2100">
              <a:solidFill>
                <a:schemeClr val="accent2"/>
              </a:solidFill>
            </a:endParaRPr>
          </a:p>
          <a:p>
            <a:pPr indent="0" lvl="0" marL="0" rtl="0" algn="l">
              <a:spcBef>
                <a:spcPts val="1200"/>
              </a:spcBef>
              <a:spcAft>
                <a:spcPts val="0"/>
              </a:spcAft>
              <a:buNone/>
            </a:pPr>
            <a:r>
              <a:rPr lang="en" sz="2100">
                <a:solidFill>
                  <a:schemeClr val="accent2"/>
                </a:solidFill>
              </a:rPr>
              <a:t>6. Lane_Type: Type of lane used for the transaction.</a:t>
            </a:r>
            <a:endParaRPr sz="2100">
              <a:solidFill>
                <a:schemeClr val="accent2"/>
              </a:solidFill>
            </a:endParaRPr>
          </a:p>
          <a:p>
            <a:pPr indent="0" lvl="0" marL="0" rtl="0" algn="l">
              <a:spcBef>
                <a:spcPts val="1200"/>
              </a:spcBef>
              <a:spcAft>
                <a:spcPts val="1200"/>
              </a:spcAft>
              <a:buNone/>
            </a:pPr>
            <a:r>
              <a:rPr lang="en" sz="2100">
                <a:solidFill>
                  <a:schemeClr val="accent2"/>
                </a:solidFill>
              </a:rPr>
              <a:t>7. Vehicle_Dimensions: Dimensions of the vehicle.</a:t>
            </a:r>
            <a:endParaRPr sz="210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11"/>
              <a:t>Dataset Description:</a:t>
            </a:r>
            <a:endParaRPr sz="3211"/>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accent2"/>
                </a:solidFill>
              </a:rPr>
              <a:t>8. Transaction_Amount: Amount associated with the transaction.</a:t>
            </a:r>
            <a:endParaRPr sz="2100">
              <a:solidFill>
                <a:schemeClr val="accent2"/>
              </a:solidFill>
            </a:endParaRPr>
          </a:p>
          <a:p>
            <a:pPr indent="0" lvl="0" marL="0" rtl="0" algn="l">
              <a:spcBef>
                <a:spcPts val="1200"/>
              </a:spcBef>
              <a:spcAft>
                <a:spcPts val="0"/>
              </a:spcAft>
              <a:buNone/>
            </a:pPr>
            <a:r>
              <a:rPr lang="en" sz="2100">
                <a:solidFill>
                  <a:schemeClr val="accent2"/>
                </a:solidFill>
              </a:rPr>
              <a:t>9. Amount_paid: Amount paid for the transaction.</a:t>
            </a:r>
            <a:endParaRPr sz="2100">
              <a:solidFill>
                <a:schemeClr val="accent2"/>
              </a:solidFill>
            </a:endParaRPr>
          </a:p>
          <a:p>
            <a:pPr indent="0" lvl="0" marL="0" rtl="0" algn="l">
              <a:spcBef>
                <a:spcPts val="1200"/>
              </a:spcBef>
              <a:spcAft>
                <a:spcPts val="0"/>
              </a:spcAft>
              <a:buNone/>
            </a:pPr>
            <a:r>
              <a:rPr lang="en" sz="2100">
                <a:solidFill>
                  <a:schemeClr val="accent2"/>
                </a:solidFill>
              </a:rPr>
              <a:t>10. Geographical_Location: Location details of the transaction.</a:t>
            </a:r>
            <a:endParaRPr sz="2100">
              <a:solidFill>
                <a:schemeClr val="accent2"/>
              </a:solidFill>
            </a:endParaRPr>
          </a:p>
          <a:p>
            <a:pPr indent="0" lvl="0" marL="0" rtl="0" algn="l">
              <a:spcBef>
                <a:spcPts val="1200"/>
              </a:spcBef>
              <a:spcAft>
                <a:spcPts val="0"/>
              </a:spcAft>
              <a:buNone/>
            </a:pPr>
            <a:r>
              <a:rPr lang="en" sz="2100">
                <a:solidFill>
                  <a:schemeClr val="accent2"/>
                </a:solidFill>
              </a:rPr>
              <a:t>11. Vehicle_Speed: Speed of the vehicle during the transaction.</a:t>
            </a:r>
            <a:endParaRPr sz="2100">
              <a:solidFill>
                <a:schemeClr val="accent2"/>
              </a:solidFill>
            </a:endParaRPr>
          </a:p>
          <a:p>
            <a:pPr indent="0" lvl="0" marL="0" rtl="0" algn="l">
              <a:spcBef>
                <a:spcPts val="1200"/>
              </a:spcBef>
              <a:spcAft>
                <a:spcPts val="0"/>
              </a:spcAft>
              <a:buNone/>
            </a:pPr>
            <a:r>
              <a:rPr lang="en" sz="2100">
                <a:solidFill>
                  <a:schemeClr val="accent2"/>
                </a:solidFill>
              </a:rPr>
              <a:t>12. Vehicle_Plate_Number: License plate number of the vehicle.</a:t>
            </a:r>
            <a:endParaRPr sz="2100">
              <a:solidFill>
                <a:schemeClr val="accent2"/>
              </a:solidFill>
            </a:endParaRPr>
          </a:p>
          <a:p>
            <a:pPr indent="0" lvl="0" marL="0" rtl="0" algn="l">
              <a:spcBef>
                <a:spcPts val="1200"/>
              </a:spcBef>
              <a:spcAft>
                <a:spcPts val="1200"/>
              </a:spcAft>
              <a:buNone/>
            </a:pPr>
            <a:r>
              <a:rPr lang="en" sz="2100">
                <a:solidFill>
                  <a:schemeClr val="accent2"/>
                </a:solidFill>
              </a:rPr>
              <a:t>13. Fraud_indicator: Binary indicator of fraudulent activity (target variable).</a:t>
            </a:r>
            <a:endParaRPr sz="210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11"/>
              <a:t>Data Exploration:</a:t>
            </a:r>
            <a:endParaRPr sz="3211"/>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accent2"/>
                </a:solidFill>
              </a:rPr>
              <a:t>First few rows of the dataset:</a:t>
            </a:r>
            <a:endParaRPr>
              <a:solidFill>
                <a:schemeClr val="accent2"/>
              </a:solidFill>
            </a:endParaRPr>
          </a:p>
          <a:p>
            <a:pPr indent="0" lvl="0" marL="0" rtl="0" algn="l">
              <a:spcBef>
                <a:spcPts val="1200"/>
              </a:spcBef>
              <a:spcAft>
                <a:spcPts val="0"/>
              </a:spcAft>
              <a:buNone/>
            </a:pPr>
            <a:r>
              <a:rPr lang="en">
                <a:solidFill>
                  <a:schemeClr val="accent2"/>
                </a:solidFill>
              </a:rPr>
              <a:t>Transaction_ID       Timestamp  ... Vehicle_Plate_Number Fraud_indicator</a:t>
            </a:r>
            <a:endParaRPr>
              <a:solidFill>
                <a:schemeClr val="accent2"/>
              </a:solidFill>
            </a:endParaRPr>
          </a:p>
          <a:p>
            <a:pPr indent="0" lvl="0" marL="0" rtl="0" algn="l">
              <a:spcBef>
                <a:spcPts val="1200"/>
              </a:spcBef>
              <a:spcAft>
                <a:spcPts val="0"/>
              </a:spcAft>
              <a:buNone/>
            </a:pPr>
            <a:r>
              <a:rPr lang="en">
                <a:solidFill>
                  <a:schemeClr val="accent2"/>
                </a:solidFill>
              </a:rPr>
              <a:t>0               1  1/6/2023 11:20  ...           KA11AB1234           Fraud</a:t>
            </a:r>
            <a:endParaRPr>
              <a:solidFill>
                <a:schemeClr val="accent2"/>
              </a:solidFill>
            </a:endParaRPr>
          </a:p>
          <a:p>
            <a:pPr indent="0" lvl="0" marL="0" rtl="0" algn="l">
              <a:spcBef>
                <a:spcPts val="1200"/>
              </a:spcBef>
              <a:spcAft>
                <a:spcPts val="0"/>
              </a:spcAft>
              <a:buNone/>
            </a:pPr>
            <a:r>
              <a:rPr lang="en">
                <a:solidFill>
                  <a:schemeClr val="accent2"/>
                </a:solidFill>
              </a:rPr>
              <a:t>1               2  1/7/2023 14:55  ...           KA66CD5678           Fraud</a:t>
            </a:r>
            <a:endParaRPr>
              <a:solidFill>
                <a:schemeClr val="accent2"/>
              </a:solidFill>
            </a:endParaRPr>
          </a:p>
          <a:p>
            <a:pPr indent="0" lvl="0" marL="0" rtl="0" algn="l">
              <a:spcBef>
                <a:spcPts val="1200"/>
              </a:spcBef>
              <a:spcAft>
                <a:spcPts val="0"/>
              </a:spcAft>
              <a:buNone/>
            </a:pPr>
            <a:r>
              <a:rPr lang="en">
                <a:solidFill>
                  <a:schemeClr val="accent2"/>
                </a:solidFill>
              </a:rPr>
              <a:t>2               3  1/8/2023 18:25  ...           KA88EF9012       Not Fraud</a:t>
            </a:r>
            <a:endParaRPr>
              <a:solidFill>
                <a:schemeClr val="accent2"/>
              </a:solidFill>
            </a:endParaRPr>
          </a:p>
          <a:p>
            <a:pPr indent="0" lvl="0" marL="0" rtl="0" algn="l">
              <a:spcBef>
                <a:spcPts val="1200"/>
              </a:spcBef>
              <a:spcAft>
                <a:spcPts val="0"/>
              </a:spcAft>
              <a:buNone/>
            </a:pPr>
            <a:r>
              <a:rPr lang="en">
                <a:solidFill>
                  <a:schemeClr val="accent2"/>
                </a:solidFill>
              </a:rPr>
              <a:t>3               4   1/9/2023 2:05  ...           KA11GH3456           Fraud</a:t>
            </a:r>
            <a:endParaRPr>
              <a:solidFill>
                <a:schemeClr val="accent2"/>
              </a:solidFill>
            </a:endParaRPr>
          </a:p>
          <a:p>
            <a:pPr indent="0" lvl="0" marL="0" rtl="0" algn="l">
              <a:spcBef>
                <a:spcPts val="1200"/>
              </a:spcBef>
              <a:spcAft>
                <a:spcPts val="0"/>
              </a:spcAft>
              <a:buNone/>
            </a:pPr>
            <a:r>
              <a:rPr lang="en">
                <a:solidFill>
                  <a:schemeClr val="accent2"/>
                </a:solidFill>
              </a:rPr>
              <a:t>4               5  1/10/2023 6:35  ...           KA44IJ6789           Fraud</a:t>
            </a:r>
            <a:endParaRPr>
              <a:solidFill>
                <a:schemeClr val="accent2"/>
              </a:solidFill>
            </a:endParaRPr>
          </a:p>
          <a:p>
            <a:pPr indent="0" lvl="0" marL="0" rtl="0" algn="l">
              <a:spcBef>
                <a:spcPts val="1200"/>
              </a:spcBef>
              <a:spcAft>
                <a:spcPts val="1200"/>
              </a:spcAft>
              <a:buNone/>
            </a:pPr>
            <a:r>
              <a:t/>
            </a:r>
            <a:endParaRPr>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490250" y="450150"/>
            <a:ext cx="78633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i="1" lang="en" sz="2200">
                <a:solidFill>
                  <a:srgbClr val="FFFF00"/>
                </a:solidFill>
              </a:rPr>
              <a:t>Summary statistics</a:t>
            </a:r>
            <a:r>
              <a:rPr lang="en" sz="2200"/>
              <a:t> refer to a set of descriptive measures that provide a quick overview of the main characteristics of a dataset.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These statistics summarize and condense the data, making it easier to understand and interpret.</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11"/>
              <a:t>Data Exploration:</a:t>
            </a:r>
            <a:endParaRPr sz="3211"/>
          </a:p>
        </p:txBody>
      </p:sp>
      <p:sp>
        <p:nvSpPr>
          <p:cNvPr id="97" name="Google Shape;97;p20"/>
          <p:cNvSpPr txBox="1"/>
          <p:nvPr>
            <p:ph idx="2" type="body"/>
          </p:nvPr>
        </p:nvSpPr>
        <p:spPr>
          <a:xfrm>
            <a:off x="4773600" y="382950"/>
            <a:ext cx="4370400" cy="4377600"/>
          </a:xfrm>
          <a:prstGeom prst="rect">
            <a:avLst/>
          </a:prstGeom>
        </p:spPr>
        <p:txBody>
          <a:bodyPr anchorCtr="0" anchor="ctr" bIns="91425" lIns="91425" spcFirstLastPara="1" rIns="91425" wrap="square" tIns="91425">
            <a:normAutofit fontScale="55000"/>
          </a:bodyPr>
          <a:lstStyle/>
          <a:p>
            <a:pPr indent="0" lvl="0" marL="0" rtl="0" algn="l">
              <a:spcBef>
                <a:spcPts val="0"/>
              </a:spcBef>
              <a:spcAft>
                <a:spcPts val="0"/>
              </a:spcAft>
              <a:buNone/>
            </a:pPr>
            <a:r>
              <a:rPr lang="en">
                <a:solidFill>
                  <a:schemeClr val="accent2"/>
                </a:solidFill>
              </a:rPr>
              <a:t>Transaction_ID  Transaction_Amount  Amount_paid  Vehicle_Speed</a:t>
            </a:r>
            <a:endParaRPr>
              <a:solidFill>
                <a:schemeClr val="accent2"/>
              </a:solidFill>
            </a:endParaRPr>
          </a:p>
          <a:p>
            <a:pPr indent="0" lvl="0" marL="0" rtl="0" algn="l">
              <a:spcBef>
                <a:spcPts val="1200"/>
              </a:spcBef>
              <a:spcAft>
                <a:spcPts val="0"/>
              </a:spcAft>
              <a:buNone/>
            </a:pPr>
            <a:r>
              <a:rPr lang="en">
                <a:solidFill>
                  <a:schemeClr val="accent2"/>
                </a:solidFill>
              </a:rPr>
              <a:t>count     5000.000000          5000.00000  5000.000000    5000.000000</a:t>
            </a:r>
            <a:endParaRPr>
              <a:solidFill>
                <a:schemeClr val="accent2"/>
              </a:solidFill>
            </a:endParaRPr>
          </a:p>
          <a:p>
            <a:pPr indent="0" lvl="0" marL="0" rtl="0" algn="l">
              <a:spcBef>
                <a:spcPts val="1200"/>
              </a:spcBef>
              <a:spcAft>
                <a:spcPts val="0"/>
              </a:spcAft>
              <a:buNone/>
            </a:pPr>
            <a:r>
              <a:rPr lang="en">
                <a:solidFill>
                  <a:schemeClr val="accent2"/>
                </a:solidFill>
              </a:rPr>
              <a:t>mean      2500.500000           161.06200   141.261000      67.851200</a:t>
            </a:r>
            <a:endParaRPr>
              <a:solidFill>
                <a:schemeClr val="accent2"/>
              </a:solidFill>
            </a:endParaRPr>
          </a:p>
          <a:p>
            <a:pPr indent="0" lvl="0" marL="0" rtl="0" algn="l">
              <a:spcBef>
                <a:spcPts val="1200"/>
              </a:spcBef>
              <a:spcAft>
                <a:spcPts val="0"/>
              </a:spcAft>
              <a:buNone/>
            </a:pPr>
            <a:r>
              <a:rPr lang="en">
                <a:solidFill>
                  <a:schemeClr val="accent2"/>
                </a:solidFill>
              </a:rPr>
              <a:t>std       1443.520003           112.44995   106.480996      16.597547</a:t>
            </a:r>
            <a:endParaRPr>
              <a:solidFill>
                <a:schemeClr val="accent2"/>
              </a:solidFill>
            </a:endParaRPr>
          </a:p>
          <a:p>
            <a:pPr indent="0" lvl="0" marL="0" rtl="0" algn="l">
              <a:spcBef>
                <a:spcPts val="1200"/>
              </a:spcBef>
              <a:spcAft>
                <a:spcPts val="0"/>
              </a:spcAft>
              <a:buNone/>
            </a:pPr>
            <a:r>
              <a:rPr lang="en">
                <a:solidFill>
                  <a:schemeClr val="accent2"/>
                </a:solidFill>
              </a:rPr>
              <a:t>min          1.000000             0.00000     0.000000      10.000000</a:t>
            </a:r>
            <a:endParaRPr>
              <a:solidFill>
                <a:schemeClr val="accent2"/>
              </a:solidFill>
            </a:endParaRPr>
          </a:p>
          <a:p>
            <a:pPr indent="0" lvl="0" marL="0" rtl="0" algn="l">
              <a:spcBef>
                <a:spcPts val="1200"/>
              </a:spcBef>
              <a:spcAft>
                <a:spcPts val="0"/>
              </a:spcAft>
              <a:buNone/>
            </a:pPr>
            <a:r>
              <a:rPr lang="en">
                <a:solidFill>
                  <a:schemeClr val="accent2"/>
                </a:solidFill>
              </a:rPr>
              <a:t>25%       1250.750000           100.00000    90.000000      54.000000</a:t>
            </a:r>
            <a:endParaRPr>
              <a:solidFill>
                <a:schemeClr val="accent2"/>
              </a:solidFill>
            </a:endParaRPr>
          </a:p>
          <a:p>
            <a:pPr indent="0" lvl="0" marL="0" rtl="0" algn="l">
              <a:spcBef>
                <a:spcPts val="1200"/>
              </a:spcBef>
              <a:spcAft>
                <a:spcPts val="0"/>
              </a:spcAft>
              <a:buNone/>
            </a:pPr>
            <a:r>
              <a:rPr lang="en">
                <a:solidFill>
                  <a:schemeClr val="accent2"/>
                </a:solidFill>
              </a:rPr>
              <a:t>50%       2500.500000           130.00000   120.000000      67.000000</a:t>
            </a:r>
            <a:endParaRPr>
              <a:solidFill>
                <a:schemeClr val="accent2"/>
              </a:solidFill>
            </a:endParaRPr>
          </a:p>
          <a:p>
            <a:pPr indent="0" lvl="0" marL="0" rtl="0" algn="l">
              <a:spcBef>
                <a:spcPts val="1200"/>
              </a:spcBef>
              <a:spcAft>
                <a:spcPts val="0"/>
              </a:spcAft>
              <a:buNone/>
            </a:pPr>
            <a:r>
              <a:rPr lang="en">
                <a:solidFill>
                  <a:schemeClr val="accent2"/>
                </a:solidFill>
              </a:rPr>
              <a:t>75%       3750.250000           290.00000   160.000000      82.000000</a:t>
            </a:r>
            <a:endParaRPr>
              <a:solidFill>
                <a:schemeClr val="accent2"/>
              </a:solidFill>
            </a:endParaRPr>
          </a:p>
          <a:p>
            <a:pPr indent="0" lvl="0" marL="0" rtl="0" algn="l">
              <a:spcBef>
                <a:spcPts val="1200"/>
              </a:spcBef>
              <a:spcAft>
                <a:spcPts val="0"/>
              </a:spcAft>
              <a:buNone/>
            </a:pPr>
            <a:r>
              <a:rPr lang="en">
                <a:solidFill>
                  <a:schemeClr val="accent2"/>
                </a:solidFill>
              </a:rPr>
              <a:t>max       5000.000000           350.00000   350.000000     118.000000</a:t>
            </a:r>
            <a:endParaRPr>
              <a:solidFill>
                <a:schemeClr val="accent2"/>
              </a:solidFill>
            </a:endParaRPr>
          </a:p>
          <a:p>
            <a:pPr indent="0" lvl="0" marL="0" rtl="0" algn="l">
              <a:spcBef>
                <a:spcPts val="1200"/>
              </a:spcBef>
              <a:spcAft>
                <a:spcPts val="1200"/>
              </a:spcAft>
              <a:buNone/>
            </a:pPr>
            <a:r>
              <a:t/>
            </a:r>
            <a:endParaRPr>
              <a:solidFill>
                <a:schemeClr val="accent2"/>
              </a:solidFill>
            </a:endParaRPr>
          </a:p>
        </p:txBody>
      </p:sp>
      <p:sp>
        <p:nvSpPr>
          <p:cNvPr id="98" name="Google Shape;98;p2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2"/>
                </a:solidFill>
              </a:rPr>
              <a:t>Summary </a:t>
            </a:r>
            <a:r>
              <a:rPr lang="en">
                <a:solidFill>
                  <a:schemeClr val="accent2"/>
                </a:solidFill>
              </a:rPr>
              <a:t>Statistics</a:t>
            </a:r>
            <a:endParaRPr>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t>Data Exploration:</a:t>
            </a:r>
            <a:endParaRPr sz="3200"/>
          </a:p>
        </p:txBody>
      </p:sp>
      <p:sp>
        <p:nvSpPr>
          <p:cNvPr id="104" name="Google Shape;10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solidFill>
                  <a:schemeClr val="accent2"/>
                </a:solidFill>
              </a:rPr>
              <a:t>Missing Values</a:t>
            </a:r>
            <a:endParaRPr>
              <a:solidFill>
                <a:schemeClr val="accent2"/>
              </a:solidFill>
            </a:endParaRPr>
          </a:p>
        </p:txBody>
      </p:sp>
      <p:sp>
        <p:nvSpPr>
          <p:cNvPr id="105" name="Google Shape;105;p21"/>
          <p:cNvSpPr txBox="1"/>
          <p:nvPr>
            <p:ph idx="2" type="body"/>
          </p:nvPr>
        </p:nvSpPr>
        <p:spPr>
          <a:xfrm>
            <a:off x="4939500" y="119850"/>
            <a:ext cx="3837000" cy="48621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0"/>
              </a:spcAft>
              <a:buSzPts val="852"/>
              <a:buNone/>
            </a:pPr>
            <a:r>
              <a:rPr lang="en" sz="1595"/>
              <a:t>Transaction_ID             0</a:t>
            </a:r>
            <a:endParaRPr sz="1595"/>
          </a:p>
          <a:p>
            <a:pPr indent="0" lvl="0" marL="0" rtl="0" algn="l">
              <a:lnSpc>
                <a:spcPct val="95000"/>
              </a:lnSpc>
              <a:spcBef>
                <a:spcPts val="1200"/>
              </a:spcBef>
              <a:spcAft>
                <a:spcPts val="0"/>
              </a:spcAft>
              <a:buSzPts val="852"/>
              <a:buNone/>
            </a:pPr>
            <a:r>
              <a:rPr lang="en" sz="1595"/>
              <a:t>Timestamp                  0</a:t>
            </a:r>
            <a:endParaRPr sz="1595"/>
          </a:p>
          <a:p>
            <a:pPr indent="0" lvl="0" marL="0" rtl="0" algn="l">
              <a:lnSpc>
                <a:spcPct val="95000"/>
              </a:lnSpc>
              <a:spcBef>
                <a:spcPts val="1200"/>
              </a:spcBef>
              <a:spcAft>
                <a:spcPts val="0"/>
              </a:spcAft>
              <a:buSzPts val="852"/>
              <a:buNone/>
            </a:pPr>
            <a:r>
              <a:rPr lang="en" sz="1595"/>
              <a:t>Vehicle_Type               0</a:t>
            </a:r>
            <a:endParaRPr sz="1595"/>
          </a:p>
          <a:p>
            <a:pPr indent="0" lvl="0" marL="0" rtl="0" algn="l">
              <a:lnSpc>
                <a:spcPct val="95000"/>
              </a:lnSpc>
              <a:spcBef>
                <a:spcPts val="1200"/>
              </a:spcBef>
              <a:spcAft>
                <a:spcPts val="0"/>
              </a:spcAft>
              <a:buSzPts val="852"/>
              <a:buNone/>
            </a:pPr>
            <a:r>
              <a:rPr lang="en" sz="1595"/>
              <a:t>FastagID                 549</a:t>
            </a:r>
            <a:endParaRPr sz="1595"/>
          </a:p>
          <a:p>
            <a:pPr indent="0" lvl="0" marL="0" rtl="0" algn="l">
              <a:lnSpc>
                <a:spcPct val="95000"/>
              </a:lnSpc>
              <a:spcBef>
                <a:spcPts val="1200"/>
              </a:spcBef>
              <a:spcAft>
                <a:spcPts val="0"/>
              </a:spcAft>
              <a:buSzPts val="852"/>
              <a:buNone/>
            </a:pPr>
            <a:r>
              <a:rPr lang="en" sz="1595"/>
              <a:t>TollBoothID                0</a:t>
            </a:r>
            <a:endParaRPr sz="1595"/>
          </a:p>
          <a:p>
            <a:pPr indent="0" lvl="0" marL="0" rtl="0" algn="l">
              <a:lnSpc>
                <a:spcPct val="95000"/>
              </a:lnSpc>
              <a:spcBef>
                <a:spcPts val="1200"/>
              </a:spcBef>
              <a:spcAft>
                <a:spcPts val="0"/>
              </a:spcAft>
              <a:buSzPts val="852"/>
              <a:buNone/>
            </a:pPr>
            <a:r>
              <a:rPr lang="en" sz="1595"/>
              <a:t>Lane_Type                  0</a:t>
            </a:r>
            <a:endParaRPr sz="1595"/>
          </a:p>
          <a:p>
            <a:pPr indent="0" lvl="0" marL="0" rtl="0" algn="l">
              <a:lnSpc>
                <a:spcPct val="95000"/>
              </a:lnSpc>
              <a:spcBef>
                <a:spcPts val="1200"/>
              </a:spcBef>
              <a:spcAft>
                <a:spcPts val="0"/>
              </a:spcAft>
              <a:buSzPts val="852"/>
              <a:buNone/>
            </a:pPr>
            <a:r>
              <a:rPr lang="en" sz="1595"/>
              <a:t>Vehicle_Dimensions         0</a:t>
            </a:r>
            <a:endParaRPr sz="1595"/>
          </a:p>
          <a:p>
            <a:pPr indent="0" lvl="0" marL="0" rtl="0" algn="l">
              <a:lnSpc>
                <a:spcPct val="95000"/>
              </a:lnSpc>
              <a:spcBef>
                <a:spcPts val="1200"/>
              </a:spcBef>
              <a:spcAft>
                <a:spcPts val="0"/>
              </a:spcAft>
              <a:buSzPts val="852"/>
              <a:buNone/>
            </a:pPr>
            <a:r>
              <a:rPr lang="en" sz="1595"/>
              <a:t>Transaction_Amount         0</a:t>
            </a:r>
            <a:endParaRPr sz="1595"/>
          </a:p>
          <a:p>
            <a:pPr indent="0" lvl="0" marL="0" rtl="0" algn="l">
              <a:lnSpc>
                <a:spcPct val="95000"/>
              </a:lnSpc>
              <a:spcBef>
                <a:spcPts val="1200"/>
              </a:spcBef>
              <a:spcAft>
                <a:spcPts val="0"/>
              </a:spcAft>
              <a:buSzPts val="852"/>
              <a:buNone/>
            </a:pPr>
            <a:r>
              <a:rPr lang="en" sz="1595"/>
              <a:t>Amount_paid                0</a:t>
            </a:r>
            <a:endParaRPr sz="1595"/>
          </a:p>
          <a:p>
            <a:pPr indent="0" lvl="0" marL="0" rtl="0" algn="l">
              <a:lnSpc>
                <a:spcPct val="95000"/>
              </a:lnSpc>
              <a:spcBef>
                <a:spcPts val="1200"/>
              </a:spcBef>
              <a:spcAft>
                <a:spcPts val="0"/>
              </a:spcAft>
              <a:buSzPts val="852"/>
              <a:buNone/>
            </a:pPr>
            <a:r>
              <a:rPr lang="en" sz="1595"/>
              <a:t>Geographical_Location      0</a:t>
            </a:r>
            <a:endParaRPr sz="1595"/>
          </a:p>
          <a:p>
            <a:pPr indent="0" lvl="0" marL="0" rtl="0" algn="l">
              <a:lnSpc>
                <a:spcPct val="95000"/>
              </a:lnSpc>
              <a:spcBef>
                <a:spcPts val="1200"/>
              </a:spcBef>
              <a:spcAft>
                <a:spcPts val="0"/>
              </a:spcAft>
              <a:buSzPts val="852"/>
              <a:buNone/>
            </a:pPr>
            <a:r>
              <a:rPr lang="en" sz="1595"/>
              <a:t>Vehicle_Speed              0</a:t>
            </a:r>
            <a:endParaRPr sz="1595"/>
          </a:p>
          <a:p>
            <a:pPr indent="0" lvl="0" marL="0" rtl="0" algn="l">
              <a:lnSpc>
                <a:spcPct val="95000"/>
              </a:lnSpc>
              <a:spcBef>
                <a:spcPts val="1200"/>
              </a:spcBef>
              <a:spcAft>
                <a:spcPts val="0"/>
              </a:spcAft>
              <a:buSzPts val="852"/>
              <a:buNone/>
            </a:pPr>
            <a:r>
              <a:rPr lang="en" sz="1595"/>
              <a:t>Vehicle_Plate_Number       0</a:t>
            </a:r>
            <a:endParaRPr sz="1595"/>
          </a:p>
          <a:p>
            <a:pPr indent="0" lvl="0" marL="0" rtl="0" algn="l">
              <a:lnSpc>
                <a:spcPct val="95000"/>
              </a:lnSpc>
              <a:spcBef>
                <a:spcPts val="1200"/>
              </a:spcBef>
              <a:spcAft>
                <a:spcPts val="1200"/>
              </a:spcAft>
              <a:buSzPts val="852"/>
              <a:buNone/>
            </a:pPr>
            <a:r>
              <a:rPr lang="en" sz="1595"/>
              <a:t>Fraud_indicator            0</a:t>
            </a:r>
            <a:endParaRPr sz="1595"/>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