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4"/>
  </p:notesMasterIdLst>
  <p:sldIdLst>
    <p:sldId id="32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21" r:id="rId32"/>
    <p:sldId id="322" r:id="rId33"/>
    <p:sldId id="323" r:id="rId34"/>
    <p:sldId id="324" r:id="rId35"/>
    <p:sldId id="306" r:id="rId36"/>
    <p:sldId id="307" r:id="rId37"/>
    <p:sldId id="308" r:id="rId38"/>
    <p:sldId id="309" r:id="rId39"/>
    <p:sldId id="311" r:id="rId40"/>
    <p:sldId id="312" r:id="rId41"/>
    <p:sldId id="313" r:id="rId42"/>
    <p:sldId id="314" r:id="rId43"/>
    <p:sldId id="315" r:id="rId44"/>
    <p:sldId id="316" r:id="rId45"/>
    <p:sldId id="317" r:id="rId46"/>
    <p:sldId id="318" r:id="rId47"/>
    <p:sldId id="319" r:id="rId48"/>
    <p:sldId id="320" r:id="rId49"/>
    <p:sldId id="325" r:id="rId50"/>
    <p:sldId id="326" r:id="rId51"/>
    <p:sldId id="327" r:id="rId52"/>
    <p:sldId id="328" r:id="rId5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3" d="100"/>
          <a:sy n="73" d="100"/>
        </p:scale>
        <p:origin x="119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BF22E1-B6AA-4204-8160-6E7A0D0F91DD}" type="datetimeFigureOut">
              <a:rPr lang="en-US" smtClean="0"/>
              <a:t>7/3/2020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E32046-1457-4551-9A60-22C205058A01}" type="slidenum">
              <a:rPr lang="en-US" smtClean="0"/>
              <a:t>‹#›</a:t>
            </a:fld>
            <a:endParaRPr lang="en-US"/>
          </a:p>
        </p:txBody>
      </p:sp>
    </p:spTree>
    <p:extLst>
      <p:ext uri="{BB962C8B-B14F-4D97-AF65-F5344CB8AC3E}">
        <p14:creationId xmlns:p14="http://schemas.microsoft.com/office/powerpoint/2010/main" val="6964127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392684C9-0ACD-447C-BBEE-782FEA342F48}" type="slidenum">
              <a:rPr lang="en-US" altLang="en-US">
                <a:latin typeface="Arial" panose="020B0604020202020204" pitchFamily="34" charset="0"/>
              </a:rPr>
              <a:pPr eaLnBrk="1" hangingPunct="1"/>
              <a:t>4</a:t>
            </a:fld>
            <a:endParaRPr lang="en-US" altLang="en-US">
              <a:latin typeface="Arial" panose="020B0604020202020204" pitchFamily="34" charset="0"/>
            </a:endParaRPr>
          </a:p>
        </p:txBody>
      </p:sp>
      <p:sp>
        <p:nvSpPr>
          <p:cNvPr id="58371" name="Slide Image Placeholder 1"/>
          <p:cNvSpPr>
            <a:spLocks noGrp="1" noRot="1" noChangeAspect="1" noTextEdit="1"/>
          </p:cNvSpPr>
          <p:nvPr>
            <p:ph type="sldImg"/>
          </p:nvPr>
        </p:nvSpPr>
        <p:spPr>
          <a:xfrm>
            <a:off x="1371600" y="1143000"/>
            <a:ext cx="4114800" cy="3086100"/>
          </a:xfrm>
          <a:ln/>
        </p:spPr>
      </p:sp>
      <p:sp>
        <p:nvSpPr>
          <p:cNvPr id="58372"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mtClean="0">
              <a:latin typeface="Arial" panose="020B0604020202020204" pitchFamily="34" charset="0"/>
            </a:endParaRPr>
          </a:p>
        </p:txBody>
      </p:sp>
      <p:sp>
        <p:nvSpPr>
          <p:cNvPr id="58373" name="Slide Number Placeholder 3"/>
          <p:cNvSpPr txBox="1">
            <a:spLocks noGrp="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algn="r" eaLnBrk="1" hangingPunct="1"/>
            <a:fld id="{F4965572-62EA-422F-A79A-C18A3D1C3FA8}" type="slidenum">
              <a:rPr kumimoji="0" lang="ar-SA" altLang="en-US" sz="1200">
                <a:latin typeface="Calibri" panose="020F0502020204030204" pitchFamily="34" charset="0"/>
              </a:rPr>
              <a:pPr algn="r" eaLnBrk="1" hangingPunct="1"/>
              <a:t>4</a:t>
            </a:fld>
            <a:endParaRPr kumimoji="0" lang="en-US" altLang="en-US" sz="1200">
              <a:latin typeface="Calibri" panose="020F0502020204030204" pitchFamily="34" charset="0"/>
            </a:endParaRPr>
          </a:p>
        </p:txBody>
      </p:sp>
    </p:spTree>
    <p:extLst>
      <p:ext uri="{BB962C8B-B14F-4D97-AF65-F5344CB8AC3E}">
        <p14:creationId xmlns:p14="http://schemas.microsoft.com/office/powerpoint/2010/main" val="4241640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xfrm>
            <a:off x="1371600" y="1143000"/>
            <a:ext cx="4114800" cy="3086100"/>
          </a:xfrm>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ndParaRPr>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4DE88754-D8B7-47FB-90BB-C93BB4409911}" type="slidenum">
              <a:rPr lang="en-US" altLang="en-US">
                <a:latin typeface="Arial" panose="020B0604020202020204" pitchFamily="34" charset="0"/>
              </a:rPr>
              <a:pPr eaLnBrk="1" hangingPunct="1"/>
              <a:t>20</a:t>
            </a:fld>
            <a:endParaRPr lang="en-US" altLang="en-US">
              <a:latin typeface="Arial" panose="020B0604020202020204" pitchFamily="34" charset="0"/>
            </a:endParaRPr>
          </a:p>
        </p:txBody>
      </p:sp>
    </p:spTree>
    <p:extLst>
      <p:ext uri="{BB962C8B-B14F-4D97-AF65-F5344CB8AC3E}">
        <p14:creationId xmlns:p14="http://schemas.microsoft.com/office/powerpoint/2010/main" val="4114638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08ADEA7-3CC1-492A-83AD-40C22AC0487D}"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664648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8ADEA7-3CC1-492A-83AD-40C22AC0487D}"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1093456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8ADEA7-3CC1-492A-83AD-40C22AC0487D}"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3717115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08ADEA7-3CC1-492A-83AD-40C22AC0487D}"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1213139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08ADEA7-3CC1-492A-83AD-40C22AC0487D}" type="datetimeFigureOut">
              <a:rPr lang="en-US" smtClean="0"/>
              <a:t>7/3/2020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410420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08ADEA7-3CC1-492A-83AD-40C22AC0487D}"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2933597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08ADEA7-3CC1-492A-83AD-40C22AC0487D}" type="datetimeFigureOut">
              <a:rPr lang="en-US" smtClean="0"/>
              <a:t>7/3/2020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35708115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08ADEA7-3CC1-492A-83AD-40C22AC0487D}" type="datetimeFigureOut">
              <a:rPr lang="en-US" smtClean="0"/>
              <a:t>7/3/2020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18659874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8ADEA7-3CC1-492A-83AD-40C22AC0487D}" type="datetimeFigureOut">
              <a:rPr lang="en-US" smtClean="0"/>
              <a:t>7/3/2020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3432047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8ADEA7-3CC1-492A-83AD-40C22AC0487D}"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3610467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08ADEA7-3CC1-492A-83AD-40C22AC0487D}" type="datetimeFigureOut">
              <a:rPr lang="en-US" smtClean="0"/>
              <a:t>7/3/2020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91188E-9CF3-41D9-AB19-76A36DD8FC2E}" type="slidenum">
              <a:rPr lang="en-US" smtClean="0"/>
              <a:t>‹#›</a:t>
            </a:fld>
            <a:endParaRPr lang="en-US"/>
          </a:p>
        </p:txBody>
      </p:sp>
    </p:spTree>
    <p:extLst>
      <p:ext uri="{BB962C8B-B14F-4D97-AF65-F5344CB8AC3E}">
        <p14:creationId xmlns:p14="http://schemas.microsoft.com/office/powerpoint/2010/main" val="757048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8ADEA7-3CC1-492A-83AD-40C22AC0487D}" type="datetimeFigureOut">
              <a:rPr lang="en-US" smtClean="0"/>
              <a:t>7/3/2020</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91188E-9CF3-41D9-AB19-76A36DD8FC2E}" type="slidenum">
              <a:rPr lang="en-US" smtClean="0"/>
              <a:t>‹#›</a:t>
            </a:fld>
            <a:endParaRPr lang="en-US"/>
          </a:p>
        </p:txBody>
      </p:sp>
    </p:spTree>
    <p:extLst>
      <p:ext uri="{BB962C8B-B14F-4D97-AF65-F5344CB8AC3E}">
        <p14:creationId xmlns:p14="http://schemas.microsoft.com/office/powerpoint/2010/main" val="42390598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1.jp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14552" y="5132579"/>
            <a:ext cx="4743451" cy="1200329"/>
          </a:xfrm>
          <a:prstGeom prst="rect">
            <a:avLst/>
          </a:prstGeom>
        </p:spPr>
        <p:txBody>
          <a:bodyPr wrap="square">
            <a:spAutoFit/>
          </a:bodyPr>
          <a:lstStyle/>
          <a:p>
            <a:pPr algn="ctr"/>
            <a:r>
              <a:rPr lang="en-US" altLang="en-US" b="1" dirty="0">
                <a:solidFill>
                  <a:srgbClr val="002060"/>
                </a:solidFill>
                <a:latin typeface="Arial Narrow" pitchFamily="34" charset="0"/>
                <a:cs typeface="Times New Roman" pitchFamily="18" charset="0"/>
              </a:rPr>
              <a:t>Department of Electrical and Electronic Engineering</a:t>
            </a:r>
          </a:p>
          <a:p>
            <a:pPr algn="ctr"/>
            <a:r>
              <a:rPr lang="en-US" altLang="en-US" b="1" dirty="0">
                <a:solidFill>
                  <a:srgbClr val="006600"/>
                </a:solidFill>
                <a:latin typeface="Arial Narrow" pitchFamily="34" charset="0"/>
                <a:cs typeface="Times New Roman" pitchFamily="18" charset="0"/>
              </a:rPr>
              <a:t>Khulna University of Engineering &amp; Technology</a:t>
            </a:r>
          </a:p>
          <a:p>
            <a:pPr algn="ctr"/>
            <a:r>
              <a:rPr lang="en-US" altLang="en-US" b="1" dirty="0">
                <a:solidFill>
                  <a:srgbClr val="006600"/>
                </a:solidFill>
                <a:latin typeface="Arial Narrow" pitchFamily="34" charset="0"/>
                <a:cs typeface="Times New Roman" pitchFamily="18" charset="0"/>
              </a:rPr>
              <a:t>Khulna-9203</a:t>
            </a:r>
          </a:p>
        </p:txBody>
      </p:sp>
      <p:sp>
        <p:nvSpPr>
          <p:cNvPr id="5" name="Rectangle 4"/>
          <p:cNvSpPr/>
          <p:nvPr/>
        </p:nvSpPr>
        <p:spPr>
          <a:xfrm>
            <a:off x="1948003" y="1306489"/>
            <a:ext cx="5076553" cy="923330"/>
          </a:xfrm>
          <a:prstGeom prst="rect">
            <a:avLst/>
          </a:prstGeom>
          <a:effectLst/>
        </p:spPr>
        <p:txBody>
          <a:bodyPr wrap="square">
            <a:spAutoFit/>
          </a:bodyPr>
          <a:lstStyle/>
          <a:p>
            <a:pPr algn="ctr"/>
            <a:r>
              <a:rPr lang="en-US" b="1" dirty="0">
                <a:solidFill>
                  <a:srgbClr val="FF0066"/>
                </a:solidFill>
                <a:effectLst>
                  <a:outerShdw blurRad="38100" dist="38100" dir="2700000" algn="tl">
                    <a:srgbClr val="000000">
                      <a:alpha val="43137"/>
                    </a:srgbClr>
                  </a:outerShdw>
                </a:effectLst>
                <a:cs typeface="Times New Roman" pitchFamily="18" charset="0"/>
              </a:rPr>
              <a:t>Course code : </a:t>
            </a:r>
            <a:r>
              <a:rPr lang="en-US" b="1" dirty="0">
                <a:solidFill>
                  <a:srgbClr val="FF0066"/>
                </a:solidFill>
                <a:effectLst>
                  <a:outerShdw blurRad="38100" dist="38100" dir="2700000" algn="tl">
                    <a:srgbClr val="000000">
                      <a:alpha val="43137"/>
                    </a:srgbClr>
                  </a:outerShdw>
                </a:effectLst>
                <a:cs typeface="Times New Roman" pitchFamily="18" charset="0"/>
              </a:rPr>
              <a:t>EE 3214</a:t>
            </a:r>
            <a:endParaRPr lang="en-US" b="1" dirty="0">
              <a:solidFill>
                <a:srgbClr val="FF0066"/>
              </a:solidFill>
              <a:effectLst>
                <a:outerShdw blurRad="38100" dist="38100" dir="2700000" algn="tl">
                  <a:srgbClr val="000000">
                    <a:alpha val="43137"/>
                  </a:srgbClr>
                </a:outerShdw>
              </a:effectLst>
              <a:cs typeface="Times New Roman" pitchFamily="18" charset="0"/>
            </a:endParaRPr>
          </a:p>
          <a:p>
            <a:pPr algn="ctr"/>
            <a:r>
              <a:rPr lang="en-US" b="1" dirty="0">
                <a:solidFill>
                  <a:srgbClr val="FF0066"/>
                </a:solidFill>
                <a:effectLst>
                  <a:outerShdw blurRad="38100" dist="38100" dir="2700000" algn="tl">
                    <a:srgbClr val="000000">
                      <a:alpha val="43137"/>
                    </a:srgbClr>
                  </a:outerShdw>
                </a:effectLst>
                <a:cs typeface="Times New Roman" pitchFamily="18" charset="0"/>
              </a:rPr>
              <a:t>Sessional on </a:t>
            </a:r>
          </a:p>
          <a:p>
            <a:pPr algn="ctr"/>
            <a:r>
              <a:rPr lang="en-US" b="1" dirty="0">
                <a:solidFill>
                  <a:srgbClr val="FF0066"/>
                </a:solidFill>
                <a:effectLst>
                  <a:outerShdw blurRad="38100" dist="38100" dir="2700000" algn="tl">
                    <a:srgbClr val="000000">
                      <a:alpha val="43137"/>
                    </a:srgbClr>
                  </a:outerShdw>
                </a:effectLst>
                <a:cs typeface="Times New Roman" pitchFamily="18" charset="0"/>
              </a:rPr>
              <a:t>Microprocessors, Micro-controllers and Peripherals</a:t>
            </a:r>
            <a:endParaRPr lang="en-US" b="1" dirty="0">
              <a:solidFill>
                <a:srgbClr val="FF0066"/>
              </a:solidFill>
              <a:effectLst>
                <a:outerShdw blurRad="38100" dist="38100" dir="2700000" algn="tl">
                  <a:srgbClr val="000000">
                    <a:alpha val="43137"/>
                  </a:srgbClr>
                </a:outerShdw>
              </a:effectLst>
              <a:cs typeface="Times New Roman" pitchFamily="18" charset="0"/>
            </a:endParaRPr>
          </a:p>
        </p:txBody>
      </p:sp>
      <p:sp>
        <p:nvSpPr>
          <p:cNvPr id="6" name="Rectangle 5"/>
          <p:cNvSpPr/>
          <p:nvPr/>
        </p:nvSpPr>
        <p:spPr>
          <a:xfrm>
            <a:off x="2771775" y="4369129"/>
            <a:ext cx="3429000" cy="646331"/>
          </a:xfrm>
          <a:prstGeom prst="rect">
            <a:avLst/>
          </a:prstGeom>
        </p:spPr>
        <p:txBody>
          <a:bodyPr>
            <a:spAutoFit/>
          </a:bodyPr>
          <a:lstStyle/>
          <a:p>
            <a:pPr algn="ctr"/>
            <a:r>
              <a:rPr lang="en-US" b="1" dirty="0">
                <a:solidFill>
                  <a:srgbClr val="002060"/>
                </a:solidFill>
                <a:cs typeface="Arial" pitchFamily="34" charset="0"/>
              </a:rPr>
              <a:t>Presented By</a:t>
            </a:r>
          </a:p>
          <a:p>
            <a:pPr algn="ctr"/>
            <a:r>
              <a:rPr lang="en-US" b="1" dirty="0" err="1">
                <a:solidFill>
                  <a:srgbClr val="002060"/>
                </a:solidFill>
                <a:cs typeface="Arial" pitchFamily="34" charset="0"/>
              </a:rPr>
              <a:t>Amit</a:t>
            </a:r>
            <a:r>
              <a:rPr lang="en-US" b="1" dirty="0">
                <a:solidFill>
                  <a:srgbClr val="002060"/>
                </a:solidFill>
                <a:cs typeface="Arial" pitchFamily="34" charset="0"/>
              </a:rPr>
              <a:t> </a:t>
            </a:r>
            <a:r>
              <a:rPr lang="en-US" b="1" dirty="0" err="1">
                <a:solidFill>
                  <a:srgbClr val="002060"/>
                </a:solidFill>
                <a:cs typeface="Arial" pitchFamily="34" charset="0"/>
              </a:rPr>
              <a:t>Kumer</a:t>
            </a:r>
            <a:r>
              <a:rPr lang="en-US" b="1" dirty="0">
                <a:solidFill>
                  <a:srgbClr val="002060"/>
                </a:solidFill>
                <a:cs typeface="Arial" pitchFamily="34" charset="0"/>
              </a:rPr>
              <a:t> </a:t>
            </a:r>
            <a:r>
              <a:rPr lang="en-US" b="1" dirty="0" err="1">
                <a:solidFill>
                  <a:srgbClr val="002060"/>
                </a:solidFill>
                <a:cs typeface="Arial" pitchFamily="34" charset="0"/>
              </a:rPr>
              <a:t>Podder</a:t>
            </a:r>
            <a:endParaRPr lang="en-US" b="1" dirty="0">
              <a:solidFill>
                <a:srgbClr val="002060"/>
              </a:solidFill>
              <a:cs typeface="Arial" pitchFamily="34" charset="0"/>
            </a:endParaRPr>
          </a:p>
        </p:txBody>
      </p:sp>
      <p:pic>
        <p:nvPicPr>
          <p:cNvPr id="8" name="Picture 12" descr="http://www.kuet.ac.bd/images/logokuetp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2204" y="2965243"/>
            <a:ext cx="1128147" cy="1049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3137192" y="526793"/>
            <a:ext cx="2554225" cy="461665"/>
          </a:xfrm>
          <a:prstGeom prst="rect">
            <a:avLst/>
          </a:prstGeom>
        </p:spPr>
        <p:txBody>
          <a:bodyPr wrap="none">
            <a:spAutoFit/>
          </a:bodyPr>
          <a:lstStyle/>
          <a:p>
            <a:r>
              <a:rPr lang="en-US" sz="2400" b="1" dirty="0">
                <a:solidFill>
                  <a:srgbClr val="0070C0"/>
                </a:solidFill>
              </a:rPr>
              <a:t>Experiment No. </a:t>
            </a:r>
            <a:r>
              <a:rPr lang="en-US" sz="2400" b="1" smtClean="0">
                <a:solidFill>
                  <a:srgbClr val="0070C0"/>
                </a:solidFill>
              </a:rPr>
              <a:t>05</a:t>
            </a:r>
            <a:endParaRPr lang="en-US" sz="2400" b="1" dirty="0">
              <a:solidFill>
                <a:srgbClr val="0070C0"/>
              </a:solidFill>
            </a:endParaRPr>
          </a:p>
        </p:txBody>
      </p:sp>
    </p:spTree>
    <p:extLst>
      <p:ext uri="{BB962C8B-B14F-4D97-AF65-F5344CB8AC3E}">
        <p14:creationId xmlns:p14="http://schemas.microsoft.com/office/powerpoint/2010/main" val="3850241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99E78C7C-114D-4B42-8381-46A1BFEBD83E}" type="slidenum">
              <a:rPr kumimoji="0" lang="en-US" altLang="zh-TW"/>
              <a:pPr eaLnBrk="1" hangingPunct="1"/>
              <a:t>10</a:t>
            </a:fld>
            <a:endParaRPr kumimoji="0" lang="en-US" altLang="zh-TW"/>
          </a:p>
        </p:txBody>
      </p:sp>
      <p:pic>
        <p:nvPicPr>
          <p:cNvPr id="24579" name="Titl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663" y="0"/>
            <a:ext cx="8229600" cy="1140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0" name="Content Placeholder 2"/>
          <p:cNvSpPr>
            <a:spLocks/>
          </p:cNvSpPr>
          <p:nvPr/>
        </p:nvSpPr>
        <p:spPr bwMode="auto">
          <a:xfrm>
            <a:off x="347663" y="1628775"/>
            <a:ext cx="4800600"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457200" indent="-273050"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lnSpc>
                <a:spcPct val="90000"/>
              </a:lnSpc>
              <a:spcAft>
                <a:spcPts val="1800"/>
              </a:spcAft>
              <a:buClr>
                <a:schemeClr val="accent2"/>
              </a:buClr>
              <a:buFont typeface="Wingdings" panose="05000000000000000000" pitchFamily="2" charset="2"/>
              <a:buChar char="o"/>
            </a:pPr>
            <a:r>
              <a:rPr lang="en-US" altLang="en-US" sz="2000"/>
              <a:t>BHE stands for Bus High Enable.</a:t>
            </a:r>
          </a:p>
          <a:p>
            <a:pPr eaLnBrk="1" hangingPunct="1">
              <a:lnSpc>
                <a:spcPct val="90000"/>
              </a:lnSpc>
              <a:spcAft>
                <a:spcPts val="1800"/>
              </a:spcAft>
              <a:buClr>
                <a:schemeClr val="accent2"/>
              </a:buClr>
              <a:buFont typeface="Wingdings" panose="05000000000000000000" pitchFamily="2" charset="2"/>
              <a:buChar char="o"/>
            </a:pPr>
            <a:endParaRPr lang="en-US" altLang="en-US" sz="2000"/>
          </a:p>
          <a:p>
            <a:pPr eaLnBrk="1" hangingPunct="1">
              <a:lnSpc>
                <a:spcPct val="90000"/>
              </a:lnSpc>
              <a:spcAft>
                <a:spcPts val="1800"/>
              </a:spcAft>
              <a:buClr>
                <a:schemeClr val="accent2"/>
              </a:buClr>
              <a:buFont typeface="Wingdings" panose="05000000000000000000" pitchFamily="2" charset="2"/>
              <a:buChar char="o"/>
            </a:pPr>
            <a:r>
              <a:rPr lang="en-US" altLang="en-US" sz="2000"/>
              <a:t>BHE signal is used to indicate the transfer of data over higher order data bus (D</a:t>
            </a:r>
            <a:r>
              <a:rPr lang="en-US" altLang="en-US" sz="2000" baseline="-25000"/>
              <a:t>8</a:t>
            </a:r>
            <a:r>
              <a:rPr lang="en-US" altLang="en-US" sz="2000"/>
              <a:t> </a:t>
            </a:r>
            <a:r>
              <a:rPr lang="en-US" altLang="en-US" sz="2000">
                <a:latin typeface="Arial" panose="020B0604020202020204" pitchFamily="34" charset="0"/>
              </a:rPr>
              <a:t>–</a:t>
            </a:r>
            <a:r>
              <a:rPr lang="en-US" altLang="en-US" sz="2000"/>
              <a:t> D</a:t>
            </a:r>
            <a:r>
              <a:rPr lang="en-US" altLang="en-US" sz="2000" baseline="-25000"/>
              <a:t>15</a:t>
            </a:r>
            <a:r>
              <a:rPr lang="en-US" altLang="en-US" sz="2000"/>
              <a:t>).</a:t>
            </a:r>
          </a:p>
          <a:p>
            <a:pPr eaLnBrk="1" hangingPunct="1">
              <a:lnSpc>
                <a:spcPct val="90000"/>
              </a:lnSpc>
              <a:spcAft>
                <a:spcPts val="1800"/>
              </a:spcAft>
              <a:buClr>
                <a:schemeClr val="accent2"/>
              </a:buClr>
              <a:buFont typeface="Wingdings" panose="05000000000000000000" pitchFamily="2" charset="2"/>
              <a:buChar char="o"/>
            </a:pPr>
            <a:endParaRPr lang="en-US" altLang="en-US" sz="2000"/>
          </a:p>
          <a:p>
            <a:pPr eaLnBrk="1" hangingPunct="1">
              <a:lnSpc>
                <a:spcPct val="90000"/>
              </a:lnSpc>
              <a:spcAft>
                <a:spcPts val="1800"/>
              </a:spcAft>
              <a:buClr>
                <a:schemeClr val="accent2"/>
              </a:buClr>
              <a:buFont typeface="Wingdings" panose="05000000000000000000" pitchFamily="2" charset="2"/>
              <a:buChar char="o"/>
            </a:pPr>
            <a:r>
              <a:rPr lang="en-US" altLang="en-US" sz="2000"/>
              <a:t>8-bit I/O devices use this signal.</a:t>
            </a:r>
          </a:p>
          <a:p>
            <a:pPr eaLnBrk="1" hangingPunct="1">
              <a:lnSpc>
                <a:spcPct val="90000"/>
              </a:lnSpc>
              <a:spcAft>
                <a:spcPts val="1800"/>
              </a:spcAft>
              <a:buClr>
                <a:schemeClr val="accent2"/>
              </a:buClr>
              <a:buFont typeface="Wingdings" panose="05000000000000000000" pitchFamily="2" charset="2"/>
              <a:buChar char="o"/>
            </a:pPr>
            <a:endParaRPr lang="en-US" altLang="en-US" sz="2000"/>
          </a:p>
          <a:p>
            <a:pPr eaLnBrk="1" hangingPunct="1">
              <a:lnSpc>
                <a:spcPct val="90000"/>
              </a:lnSpc>
              <a:spcAft>
                <a:spcPts val="1800"/>
              </a:spcAft>
              <a:buClr>
                <a:schemeClr val="accent2"/>
              </a:buClr>
              <a:buFont typeface="Wingdings" panose="05000000000000000000" pitchFamily="2" charset="2"/>
              <a:buChar char="o"/>
            </a:pPr>
            <a:r>
              <a:rPr lang="en-US" altLang="en-US" sz="2000"/>
              <a:t>It is multiplexed with status pin S</a:t>
            </a:r>
            <a:r>
              <a:rPr lang="en-US" altLang="en-US" sz="2000" baseline="-25000"/>
              <a:t>7</a:t>
            </a:r>
            <a:r>
              <a:rPr lang="en-US" altLang="en-US" sz="2000"/>
              <a:t>.</a:t>
            </a:r>
          </a:p>
        </p:txBody>
      </p:sp>
      <p:pic>
        <p:nvPicPr>
          <p:cNvPr id="24581"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7753350" y="2865438"/>
            <a:ext cx="431800" cy="2413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0" y="1070024"/>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16639057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1BC8AABC-4353-4E0A-BEC8-EF3551121A9F}" type="slidenum">
              <a:rPr kumimoji="0" lang="en-US" altLang="zh-TW"/>
              <a:pPr eaLnBrk="1" hangingPunct="1"/>
              <a:t>11</a:t>
            </a:fld>
            <a:endParaRPr kumimoji="0" lang="en-US" altLang="zh-TW"/>
          </a:p>
        </p:txBody>
      </p:sp>
      <p:pic>
        <p:nvPicPr>
          <p:cNvPr id="25603" name="Titl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21940"/>
            <a:ext cx="8229600" cy="10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04" name="Content Placeholder 2"/>
          <p:cNvSpPr>
            <a:spLocks/>
          </p:cNvSpPr>
          <p:nvPr/>
        </p:nvSpPr>
        <p:spPr bwMode="auto">
          <a:xfrm>
            <a:off x="323854" y="1665292"/>
            <a:ext cx="3743325" cy="2916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457200" indent="-273050"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spcAft>
                <a:spcPts val="1800"/>
              </a:spcAft>
              <a:buClr>
                <a:schemeClr val="accent2"/>
              </a:buClr>
              <a:buFont typeface="Wingdings" panose="05000000000000000000" pitchFamily="2" charset="2"/>
              <a:buChar char="o"/>
            </a:pPr>
            <a:r>
              <a:rPr lang="en-US" altLang="en-US" sz="2000"/>
              <a:t>It is a read signal used for read operation.</a:t>
            </a:r>
          </a:p>
          <a:p>
            <a:pPr eaLnBrk="1" hangingPunct="1">
              <a:spcAft>
                <a:spcPts val="1800"/>
              </a:spcAft>
              <a:buClr>
                <a:schemeClr val="accent2"/>
              </a:buClr>
              <a:buFont typeface="Wingdings" panose="05000000000000000000" pitchFamily="2" charset="2"/>
              <a:buChar char="o"/>
            </a:pPr>
            <a:endParaRPr lang="en-US" altLang="en-US" sz="2000"/>
          </a:p>
          <a:p>
            <a:pPr eaLnBrk="1" hangingPunct="1">
              <a:spcAft>
                <a:spcPts val="1800"/>
              </a:spcAft>
              <a:buClr>
                <a:schemeClr val="accent2"/>
              </a:buClr>
              <a:buFont typeface="Wingdings" panose="05000000000000000000" pitchFamily="2" charset="2"/>
              <a:buChar char="o"/>
            </a:pPr>
            <a:r>
              <a:rPr lang="en-US" altLang="en-US" sz="2000"/>
              <a:t>It is an output signal.</a:t>
            </a:r>
          </a:p>
          <a:p>
            <a:pPr eaLnBrk="1" hangingPunct="1">
              <a:spcAft>
                <a:spcPts val="1800"/>
              </a:spcAft>
              <a:buClr>
                <a:schemeClr val="accent2"/>
              </a:buClr>
              <a:buFont typeface="Wingdings" panose="05000000000000000000" pitchFamily="2" charset="2"/>
              <a:buChar char="o"/>
            </a:pPr>
            <a:endParaRPr lang="en-US" altLang="en-US" sz="2000"/>
          </a:p>
          <a:p>
            <a:pPr eaLnBrk="1" hangingPunct="1">
              <a:spcAft>
                <a:spcPts val="1800"/>
              </a:spcAft>
              <a:buClr>
                <a:schemeClr val="accent2"/>
              </a:buClr>
              <a:buFont typeface="Wingdings" panose="05000000000000000000" pitchFamily="2" charset="2"/>
              <a:buChar char="o"/>
            </a:pPr>
            <a:r>
              <a:rPr lang="en-US" altLang="en-US" sz="2000"/>
              <a:t>It is an active low signal.</a:t>
            </a:r>
          </a:p>
        </p:txBody>
      </p:sp>
      <p:pic>
        <p:nvPicPr>
          <p:cNvPr id="25605"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3088" y="1631954"/>
            <a:ext cx="2736850" cy="4392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7367588" y="3395663"/>
            <a:ext cx="360362"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166857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7" name="Title 1"/>
          <p:cNvPicPr>
            <a:picLocks noGrp="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1168400" y="69197"/>
            <a:ext cx="6807200" cy="815746"/>
          </a:xfrm>
          <a:noFill/>
          <a:extLst>
            <a:ext uri="{909E8E84-426E-40DD-AFC4-6F175D3DCCD1}">
              <a14:hiddenFill xmlns:a14="http://schemas.microsoft.com/office/drawing/2010/main">
                <a:solidFill>
                  <a:srgbClr val="FFFFFF"/>
                </a:solidFill>
              </a14:hiddenFill>
            </a:ext>
          </a:extLst>
        </p:spPr>
      </p:pic>
      <p:sp>
        <p:nvSpPr>
          <p:cNvPr id="266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0C489459-7936-43C0-885E-9916F3BBE06E}" type="slidenum">
              <a:rPr kumimoji="0" lang="en-US" altLang="zh-TW"/>
              <a:pPr eaLnBrk="1" hangingPunct="1"/>
              <a:t>12</a:t>
            </a:fld>
            <a:endParaRPr kumimoji="0" lang="en-US" altLang="zh-TW"/>
          </a:p>
        </p:txBody>
      </p:sp>
      <p:sp>
        <p:nvSpPr>
          <p:cNvPr id="26628" name="Content Placeholder 2"/>
          <p:cNvSpPr>
            <a:spLocks/>
          </p:cNvSpPr>
          <p:nvPr/>
        </p:nvSpPr>
        <p:spPr bwMode="auto">
          <a:xfrm>
            <a:off x="349250" y="1665288"/>
            <a:ext cx="4654550" cy="305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457200" indent="-273050"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algn="just" eaLnBrk="1" hangingPunct="1">
              <a:lnSpc>
                <a:spcPct val="90000"/>
              </a:lnSpc>
              <a:spcAft>
                <a:spcPts val="1800"/>
              </a:spcAft>
              <a:buClr>
                <a:schemeClr val="accent2"/>
              </a:buClr>
              <a:buFont typeface="Wingdings" panose="05000000000000000000" pitchFamily="2" charset="2"/>
              <a:buChar char="o"/>
            </a:pPr>
            <a:r>
              <a:rPr lang="en-US" altLang="en-US" sz="2000"/>
              <a:t>This is an acknowledgement signal from slower I/O devices or memory.</a:t>
            </a:r>
          </a:p>
          <a:p>
            <a:pPr algn="just" eaLnBrk="1" hangingPunct="1">
              <a:lnSpc>
                <a:spcPct val="90000"/>
              </a:lnSpc>
              <a:spcAft>
                <a:spcPts val="1800"/>
              </a:spcAft>
              <a:buClr>
                <a:schemeClr val="accent2"/>
              </a:buClr>
              <a:buFont typeface="Wingdings" panose="05000000000000000000" pitchFamily="2" charset="2"/>
              <a:buChar char="o"/>
            </a:pPr>
            <a:r>
              <a:rPr lang="en-US" altLang="en-US" sz="2000"/>
              <a:t>It is an active high signal.</a:t>
            </a:r>
          </a:p>
          <a:p>
            <a:pPr algn="just" eaLnBrk="1" hangingPunct="1">
              <a:lnSpc>
                <a:spcPct val="90000"/>
              </a:lnSpc>
              <a:spcAft>
                <a:spcPts val="1800"/>
              </a:spcAft>
              <a:buClr>
                <a:schemeClr val="accent2"/>
              </a:buClr>
              <a:buFont typeface="Wingdings" panose="05000000000000000000" pitchFamily="2" charset="2"/>
              <a:buChar char="o"/>
            </a:pPr>
            <a:r>
              <a:rPr lang="en-US" altLang="en-US" sz="2000"/>
              <a:t>When high, it indicates that the device is ready to transfer data.</a:t>
            </a:r>
          </a:p>
          <a:p>
            <a:pPr algn="just" eaLnBrk="1" hangingPunct="1">
              <a:lnSpc>
                <a:spcPct val="90000"/>
              </a:lnSpc>
              <a:spcAft>
                <a:spcPts val="1800"/>
              </a:spcAft>
              <a:buClr>
                <a:schemeClr val="accent2"/>
              </a:buClr>
              <a:buFont typeface="Wingdings" panose="05000000000000000000" pitchFamily="2" charset="2"/>
              <a:buChar char="o"/>
            </a:pPr>
            <a:r>
              <a:rPr lang="en-US" altLang="en-US" sz="2000"/>
              <a:t>When low, then microprocessor is in wait state.</a:t>
            </a:r>
          </a:p>
        </p:txBody>
      </p:sp>
      <p:pic>
        <p:nvPicPr>
          <p:cNvPr id="26629"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7740650" y="5445129"/>
            <a:ext cx="431800" cy="2889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0444235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A6951532-67EF-46A2-9A8B-2974E2AEAA51}" type="slidenum">
              <a:rPr kumimoji="0" lang="en-US" altLang="zh-TW"/>
              <a:pPr eaLnBrk="1" hangingPunct="1"/>
              <a:t>13</a:t>
            </a:fld>
            <a:endParaRPr kumimoji="0" lang="en-US" altLang="zh-TW"/>
          </a:p>
        </p:txBody>
      </p:sp>
      <p:sp>
        <p:nvSpPr>
          <p:cNvPr id="2" name="Title 1"/>
          <p:cNvSpPr>
            <a:spLocks noGrp="1"/>
          </p:cNvSpPr>
          <p:nvPr>
            <p:ph type="title" idx="4294967295"/>
          </p:nvPr>
        </p:nvSpPr>
        <p:spPr>
          <a:xfrm>
            <a:off x="0" y="304800"/>
            <a:ext cx="8229600" cy="435022"/>
          </a:xfrm>
        </p:spPr>
        <p:txBody>
          <a:bodyPr>
            <a:noAutofit/>
            <a:scene3d>
              <a:camera prst="orthographicFront"/>
              <a:lightRig rig="soft" dir="t">
                <a:rot lat="0" lon="0" rev="2100000"/>
              </a:lightRig>
            </a:scene3d>
            <a:sp3d prstMaterial="matte"/>
          </a:bodyPr>
          <a:lstStyle/>
          <a:p>
            <a:pPr algn="ctr">
              <a:spcBef>
                <a:spcPts val="0"/>
              </a:spcBef>
              <a:defRPr/>
            </a:pPr>
            <a:r>
              <a:rPr lang="en-US" sz="2800" b="1" dirty="0">
                <a:solidFill>
                  <a:schemeClr val="tx2">
                    <a:shade val="85000"/>
                    <a:satMod val="150000"/>
                  </a:schemeClr>
                </a:solidFill>
                <a:latin typeface="+mn-lt"/>
                <a:ea typeface="+mj-lt"/>
                <a:cs typeface="+mj-lt"/>
              </a:rPr>
              <a:t>RESET</a:t>
            </a:r>
            <a:br>
              <a:rPr lang="en-US" sz="2800" b="1" dirty="0">
                <a:solidFill>
                  <a:schemeClr val="tx2">
                    <a:shade val="85000"/>
                    <a:satMod val="150000"/>
                  </a:schemeClr>
                </a:solidFill>
                <a:latin typeface="+mn-lt"/>
                <a:ea typeface="+mj-lt"/>
                <a:cs typeface="+mj-lt"/>
              </a:rPr>
            </a:br>
            <a:r>
              <a:rPr lang="en-US" sz="2800" b="1" dirty="0">
                <a:solidFill>
                  <a:schemeClr val="accent2">
                    <a:lumMod val="75000"/>
                  </a:schemeClr>
                </a:solidFill>
                <a:latin typeface="+mn-lt"/>
                <a:ea typeface="+mj-lt"/>
                <a:cs typeface="+mj-lt"/>
              </a:rPr>
              <a:t>Pin 21 (Input)</a:t>
            </a:r>
            <a:endParaRPr lang="en-US" sz="2800" b="1" baseline="-25000" dirty="0">
              <a:solidFill>
                <a:schemeClr val="accent2">
                  <a:lumMod val="75000"/>
                </a:schemeClr>
              </a:solidFill>
              <a:latin typeface="+mn-lt"/>
              <a:ea typeface="+mj-lt"/>
              <a:cs typeface="+mj-lt"/>
            </a:endParaRPr>
          </a:p>
        </p:txBody>
      </p:sp>
      <p:sp>
        <p:nvSpPr>
          <p:cNvPr id="27652" name="Content Placeholder 2"/>
          <p:cNvSpPr>
            <a:spLocks noGrp="1"/>
          </p:cNvSpPr>
          <p:nvPr>
            <p:ph idx="4294967295"/>
          </p:nvPr>
        </p:nvSpPr>
        <p:spPr>
          <a:xfrm>
            <a:off x="0" y="1752600"/>
            <a:ext cx="5059363" cy="3332163"/>
          </a:xfrm>
        </p:spPr>
        <p:txBody>
          <a:bodyPr vert="horz" lIns="45720" tIns="45720" rIns="45720" bIns="45720" rtlCol="0">
            <a:noAutofit/>
          </a:bodyPr>
          <a:lstStyle/>
          <a:p>
            <a:pPr marL="457200" indent="-273050" algn="just">
              <a:spcBef>
                <a:spcPct val="0"/>
              </a:spcBef>
              <a:spcAft>
                <a:spcPts val="1800"/>
              </a:spcAft>
            </a:pPr>
            <a:r>
              <a:rPr lang="en-US" altLang="en-US" sz="2400" dirty="0"/>
              <a:t>It is a system reset.</a:t>
            </a:r>
          </a:p>
          <a:p>
            <a:pPr marL="457200" indent="-273050" algn="just">
              <a:spcBef>
                <a:spcPct val="0"/>
              </a:spcBef>
              <a:spcAft>
                <a:spcPts val="1800"/>
              </a:spcAft>
            </a:pPr>
            <a:r>
              <a:rPr lang="en-US" altLang="en-US" sz="2400" dirty="0"/>
              <a:t>It is an active high signal.</a:t>
            </a:r>
          </a:p>
          <a:p>
            <a:pPr marL="457200" indent="-273050" algn="just">
              <a:spcBef>
                <a:spcPct val="0"/>
              </a:spcBef>
              <a:spcAft>
                <a:spcPts val="1800"/>
              </a:spcAft>
            </a:pPr>
            <a:r>
              <a:rPr lang="en-US" altLang="en-US" sz="2400" dirty="0"/>
              <a:t>When high, microprocessor enters into reset state and terminates the current activity.</a:t>
            </a:r>
          </a:p>
          <a:p>
            <a:pPr marL="457200" indent="-273050" algn="just">
              <a:spcBef>
                <a:spcPct val="0"/>
              </a:spcBef>
              <a:spcAft>
                <a:spcPts val="1800"/>
              </a:spcAft>
            </a:pPr>
            <a:r>
              <a:rPr lang="en-US" altLang="en-US" sz="2400" dirty="0"/>
              <a:t>It must be active for at least four clock cycles to reset the microprocessor.</a:t>
            </a:r>
          </a:p>
        </p:txBody>
      </p:sp>
      <p:pic>
        <p:nvPicPr>
          <p:cNvPr id="2765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7740650" y="5699129"/>
            <a:ext cx="431800" cy="2889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15254061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D572CAE0-A326-44C2-B511-7AB62ADF5C9F}" type="slidenum">
              <a:rPr kumimoji="0" lang="en-US" altLang="zh-TW"/>
              <a:pPr eaLnBrk="1" hangingPunct="1"/>
              <a:t>14</a:t>
            </a:fld>
            <a:endParaRPr kumimoji="0" lang="en-US" altLang="zh-TW"/>
          </a:p>
        </p:txBody>
      </p:sp>
      <p:sp>
        <p:nvSpPr>
          <p:cNvPr id="2" name="Title 1"/>
          <p:cNvSpPr>
            <a:spLocks noGrp="1"/>
          </p:cNvSpPr>
          <p:nvPr>
            <p:ph type="title" idx="4294967295"/>
          </p:nvPr>
        </p:nvSpPr>
        <p:spPr>
          <a:xfrm>
            <a:off x="285750" y="-52387"/>
            <a:ext cx="8229600" cy="1143000"/>
          </a:xfrm>
        </p:spPr>
        <p:txBody>
          <a:bodyPr>
            <a:normAutofit/>
            <a:scene3d>
              <a:camera prst="orthographicFront"/>
              <a:lightRig rig="soft" dir="t">
                <a:rot lat="0" lon="0" rev="2100000"/>
              </a:lightRig>
            </a:scene3d>
            <a:sp3d prstMaterial="matte"/>
          </a:bodyPr>
          <a:lstStyle/>
          <a:p>
            <a:pPr algn="ctr">
              <a:spcBef>
                <a:spcPts val="0"/>
              </a:spcBef>
              <a:defRPr/>
            </a:pPr>
            <a:r>
              <a:rPr lang="en-US" sz="2800" b="1" dirty="0">
                <a:solidFill>
                  <a:schemeClr val="tx2">
                    <a:shade val="85000"/>
                    <a:satMod val="150000"/>
                  </a:schemeClr>
                </a:solidFill>
                <a:latin typeface="+mn-lt"/>
                <a:ea typeface="+mj-lt"/>
                <a:cs typeface="+mj-lt"/>
              </a:rPr>
              <a:t>INTR</a:t>
            </a:r>
            <a:br>
              <a:rPr lang="en-US" sz="2800" b="1" dirty="0">
                <a:solidFill>
                  <a:schemeClr val="tx2">
                    <a:shade val="85000"/>
                    <a:satMod val="150000"/>
                  </a:schemeClr>
                </a:solidFill>
                <a:latin typeface="+mn-lt"/>
                <a:ea typeface="+mj-lt"/>
                <a:cs typeface="+mj-lt"/>
              </a:rPr>
            </a:br>
            <a:r>
              <a:rPr lang="en-US" sz="2800" b="1" dirty="0">
                <a:solidFill>
                  <a:schemeClr val="accent2">
                    <a:lumMod val="75000"/>
                  </a:schemeClr>
                </a:solidFill>
                <a:latin typeface="+mn-lt"/>
                <a:ea typeface="+mj-lt"/>
                <a:cs typeface="+mj-lt"/>
              </a:rPr>
              <a:t>Pin 18 (Input)</a:t>
            </a:r>
            <a:endParaRPr lang="en-US" sz="2800" b="1" baseline="-25000" dirty="0">
              <a:solidFill>
                <a:schemeClr val="accent2">
                  <a:lumMod val="75000"/>
                </a:schemeClr>
              </a:solidFill>
              <a:latin typeface="+mn-lt"/>
              <a:ea typeface="+mj-lt"/>
              <a:cs typeface="+mj-lt"/>
            </a:endParaRPr>
          </a:p>
        </p:txBody>
      </p:sp>
      <p:sp>
        <p:nvSpPr>
          <p:cNvPr id="28676" name="Content Placeholder 2"/>
          <p:cNvSpPr>
            <a:spLocks noGrp="1"/>
          </p:cNvSpPr>
          <p:nvPr>
            <p:ph idx="4294967295"/>
          </p:nvPr>
        </p:nvSpPr>
        <p:spPr>
          <a:xfrm>
            <a:off x="0" y="2589213"/>
            <a:ext cx="3656013" cy="1695450"/>
          </a:xfrm>
        </p:spPr>
        <p:txBody>
          <a:bodyPr vert="horz" lIns="45720" tIns="45720" rIns="45720" bIns="45720" rtlCol="0">
            <a:noAutofit/>
          </a:bodyPr>
          <a:lstStyle/>
          <a:p>
            <a:pPr marL="457200" indent="-273050">
              <a:spcBef>
                <a:spcPct val="0"/>
              </a:spcBef>
              <a:spcAft>
                <a:spcPts val="1800"/>
              </a:spcAft>
            </a:pPr>
            <a:r>
              <a:rPr lang="en-US" altLang="en-US" sz="2400" dirty="0"/>
              <a:t>It is an interrupt request signal.</a:t>
            </a:r>
          </a:p>
          <a:p>
            <a:pPr marL="457200" indent="-273050">
              <a:spcBef>
                <a:spcPct val="0"/>
              </a:spcBef>
              <a:spcAft>
                <a:spcPts val="1800"/>
              </a:spcAft>
            </a:pPr>
            <a:r>
              <a:rPr lang="en-US" altLang="en-US" sz="2400" dirty="0"/>
              <a:t>It is active high.</a:t>
            </a:r>
          </a:p>
          <a:p>
            <a:pPr marL="457200" indent="-273050">
              <a:spcBef>
                <a:spcPct val="0"/>
              </a:spcBef>
              <a:spcAft>
                <a:spcPts val="1800"/>
              </a:spcAft>
            </a:pPr>
            <a:r>
              <a:rPr lang="en-US" altLang="en-US" sz="2400" dirty="0"/>
              <a:t>It is level triggered.</a:t>
            </a:r>
          </a:p>
        </p:txBody>
      </p:sp>
      <p:pic>
        <p:nvPicPr>
          <p:cNvPr id="2867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227763" y="5267325"/>
            <a:ext cx="4318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0780726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A8BDBDAE-C141-43C7-A5FB-91828436EA57}" type="slidenum">
              <a:rPr kumimoji="0" lang="en-US" altLang="zh-TW"/>
              <a:pPr eaLnBrk="1" hangingPunct="1"/>
              <a:t>15</a:t>
            </a:fld>
            <a:endParaRPr kumimoji="0" lang="en-US" altLang="zh-TW"/>
          </a:p>
        </p:txBody>
      </p:sp>
      <p:sp>
        <p:nvSpPr>
          <p:cNvPr id="2" name="Title 1"/>
          <p:cNvSpPr>
            <a:spLocks noGrp="1"/>
          </p:cNvSpPr>
          <p:nvPr>
            <p:ph type="title" idx="4294967295"/>
          </p:nvPr>
        </p:nvSpPr>
        <p:spPr>
          <a:xfrm>
            <a:off x="285750" y="-26987"/>
            <a:ext cx="8229600" cy="1143000"/>
          </a:xfrm>
        </p:spPr>
        <p:txBody>
          <a:bodyPr>
            <a:normAutofit/>
            <a:scene3d>
              <a:camera prst="orthographicFront"/>
              <a:lightRig rig="soft" dir="t">
                <a:rot lat="0" lon="0" rev="2100000"/>
              </a:lightRig>
            </a:scene3d>
            <a:sp3d prstMaterial="matte"/>
          </a:bodyPr>
          <a:lstStyle/>
          <a:p>
            <a:pPr algn="ctr">
              <a:spcBef>
                <a:spcPts val="0"/>
              </a:spcBef>
              <a:defRPr/>
            </a:pPr>
            <a:r>
              <a:rPr lang="en-US" sz="2800" b="1" dirty="0">
                <a:solidFill>
                  <a:srgbClr val="0070C0"/>
                </a:solidFill>
                <a:latin typeface="+mn-lt"/>
                <a:ea typeface="+mj-lt"/>
                <a:cs typeface="+mj-lt"/>
              </a:rPr>
              <a:t>NMI</a:t>
            </a:r>
            <a:br>
              <a:rPr lang="en-US" sz="2800" b="1" dirty="0">
                <a:solidFill>
                  <a:srgbClr val="0070C0"/>
                </a:solidFill>
                <a:latin typeface="+mn-lt"/>
                <a:ea typeface="+mj-lt"/>
                <a:cs typeface="+mj-lt"/>
              </a:rPr>
            </a:br>
            <a:r>
              <a:rPr lang="en-US" sz="2800" b="1" dirty="0">
                <a:solidFill>
                  <a:srgbClr val="0070C0"/>
                </a:solidFill>
                <a:latin typeface="+mn-lt"/>
                <a:ea typeface="+mj-lt"/>
                <a:cs typeface="+mj-lt"/>
              </a:rPr>
              <a:t>Pin 17 (Input)</a:t>
            </a:r>
            <a:endParaRPr lang="en-US" sz="2800" b="1" baseline="-25000" dirty="0">
              <a:solidFill>
                <a:srgbClr val="0070C0"/>
              </a:solidFill>
              <a:latin typeface="+mn-lt"/>
              <a:ea typeface="+mj-lt"/>
              <a:cs typeface="+mj-lt"/>
            </a:endParaRPr>
          </a:p>
        </p:txBody>
      </p:sp>
      <p:sp>
        <p:nvSpPr>
          <p:cNvPr id="29700" name="Content Placeholder 2"/>
          <p:cNvSpPr>
            <a:spLocks noGrp="1"/>
          </p:cNvSpPr>
          <p:nvPr>
            <p:ph idx="4294967295"/>
          </p:nvPr>
        </p:nvSpPr>
        <p:spPr>
          <a:xfrm>
            <a:off x="0" y="1752600"/>
            <a:ext cx="3717925" cy="2181225"/>
          </a:xfrm>
        </p:spPr>
        <p:txBody>
          <a:bodyPr vert="horz" lIns="45720" tIns="45720" rIns="45720" bIns="45720" rtlCol="0">
            <a:noAutofit/>
          </a:bodyPr>
          <a:lstStyle/>
          <a:p>
            <a:pPr marL="457200" indent="-273050" algn="just">
              <a:spcBef>
                <a:spcPct val="0"/>
              </a:spcBef>
              <a:spcAft>
                <a:spcPts val="1800"/>
              </a:spcAft>
            </a:pPr>
            <a:r>
              <a:rPr lang="en-US" altLang="en-US" sz="2400" dirty="0"/>
              <a:t>It is a non-</a:t>
            </a:r>
            <a:r>
              <a:rPr lang="en-US" altLang="en-US" sz="2400" dirty="0" err="1"/>
              <a:t>maskable</a:t>
            </a:r>
            <a:r>
              <a:rPr lang="en-US" altLang="en-US" sz="2400" dirty="0"/>
              <a:t> interrupt signal.</a:t>
            </a:r>
          </a:p>
          <a:p>
            <a:pPr marL="457200" indent="-273050" algn="just">
              <a:spcBef>
                <a:spcPct val="0"/>
              </a:spcBef>
              <a:spcAft>
                <a:spcPts val="1800"/>
              </a:spcAft>
            </a:pPr>
            <a:r>
              <a:rPr lang="en-US" altLang="en-US" sz="2400" dirty="0"/>
              <a:t>It is an active high.</a:t>
            </a:r>
          </a:p>
          <a:p>
            <a:pPr marL="457200" indent="-273050" algn="just">
              <a:spcBef>
                <a:spcPct val="0"/>
              </a:spcBef>
              <a:spcAft>
                <a:spcPts val="1800"/>
              </a:spcAft>
            </a:pPr>
            <a:r>
              <a:rPr lang="en-US" altLang="en-US" sz="2400" dirty="0"/>
              <a:t>It is an edge triggered interrupt.</a:t>
            </a:r>
          </a:p>
        </p:txBody>
      </p:sp>
      <p:pic>
        <p:nvPicPr>
          <p:cNvPr id="29701"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300792" y="5026025"/>
            <a:ext cx="358775" cy="28733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83124908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C1C9B21F-AA3A-428A-9430-9D0ECA1D22CB}" type="slidenum">
              <a:rPr kumimoji="0" lang="en-US" altLang="zh-TW"/>
              <a:pPr eaLnBrk="1" hangingPunct="1"/>
              <a:t>16</a:t>
            </a:fld>
            <a:endParaRPr kumimoji="0" lang="en-US" altLang="zh-TW"/>
          </a:p>
        </p:txBody>
      </p:sp>
      <p:sp>
        <p:nvSpPr>
          <p:cNvPr id="2" name="Title 1"/>
          <p:cNvSpPr>
            <a:spLocks noGrp="1"/>
          </p:cNvSpPr>
          <p:nvPr>
            <p:ph type="title" idx="4294967295"/>
          </p:nvPr>
        </p:nvSpPr>
        <p:spPr>
          <a:xfrm>
            <a:off x="106362" y="57150"/>
            <a:ext cx="8229600" cy="1143000"/>
          </a:xfrm>
        </p:spPr>
        <p:txBody>
          <a:bodyPr>
            <a:normAutofit/>
            <a:scene3d>
              <a:camera prst="orthographicFront"/>
              <a:lightRig rig="soft" dir="t">
                <a:rot lat="0" lon="0" rev="2100000"/>
              </a:lightRig>
            </a:scene3d>
            <a:sp3d prstMaterial="matte"/>
          </a:bodyPr>
          <a:lstStyle/>
          <a:p>
            <a:pPr algn="ctr">
              <a:spcBef>
                <a:spcPts val="0"/>
              </a:spcBef>
              <a:defRPr/>
            </a:pPr>
            <a:r>
              <a:rPr lang="en-US" sz="2800" b="1" dirty="0">
                <a:solidFill>
                  <a:srgbClr val="0070C0"/>
                </a:solidFill>
                <a:latin typeface="+mn-lt"/>
                <a:ea typeface="+mj-lt"/>
                <a:cs typeface="+mj-lt"/>
              </a:rPr>
              <a:t>TEST</a:t>
            </a:r>
            <a:br>
              <a:rPr lang="en-US" sz="2800" b="1" dirty="0">
                <a:solidFill>
                  <a:srgbClr val="0070C0"/>
                </a:solidFill>
                <a:latin typeface="+mn-lt"/>
                <a:ea typeface="+mj-lt"/>
                <a:cs typeface="+mj-lt"/>
              </a:rPr>
            </a:br>
            <a:r>
              <a:rPr lang="en-US" sz="2800" b="1" dirty="0">
                <a:solidFill>
                  <a:srgbClr val="0070C0"/>
                </a:solidFill>
                <a:latin typeface="+mn-lt"/>
                <a:ea typeface="+mj-lt"/>
                <a:cs typeface="+mj-lt"/>
              </a:rPr>
              <a:t>Pin 23 (Input)</a:t>
            </a:r>
            <a:endParaRPr lang="en-US" sz="2800" b="1" baseline="-25000" dirty="0">
              <a:solidFill>
                <a:srgbClr val="0070C0"/>
              </a:solidFill>
              <a:latin typeface="+mn-lt"/>
              <a:ea typeface="+mj-lt"/>
              <a:cs typeface="+mj-lt"/>
            </a:endParaRPr>
          </a:p>
        </p:txBody>
      </p:sp>
      <p:sp>
        <p:nvSpPr>
          <p:cNvPr id="30724" name="Content Placeholder 2"/>
          <p:cNvSpPr>
            <a:spLocks noGrp="1"/>
          </p:cNvSpPr>
          <p:nvPr>
            <p:ph idx="4294967295"/>
          </p:nvPr>
        </p:nvSpPr>
        <p:spPr>
          <a:xfrm>
            <a:off x="0" y="1679575"/>
            <a:ext cx="4221163" cy="3044825"/>
          </a:xfrm>
        </p:spPr>
        <p:txBody>
          <a:bodyPr vert="horz" lIns="45720" tIns="45720" rIns="45720" bIns="45720" rtlCol="0">
            <a:noAutofit/>
          </a:bodyPr>
          <a:lstStyle/>
          <a:p>
            <a:pPr marL="457200" indent="-273050" algn="just">
              <a:spcBef>
                <a:spcPct val="0"/>
              </a:spcBef>
              <a:spcAft>
                <a:spcPts val="1800"/>
              </a:spcAft>
            </a:pPr>
            <a:r>
              <a:rPr lang="en-US" altLang="en-US" sz="2400" dirty="0"/>
              <a:t>It is used to test the status of math co-processor 8087.</a:t>
            </a:r>
          </a:p>
          <a:p>
            <a:pPr marL="457200" indent="-273050" algn="just">
              <a:spcBef>
                <a:spcPct val="0"/>
              </a:spcBef>
              <a:spcAft>
                <a:spcPts val="1800"/>
              </a:spcAft>
            </a:pPr>
            <a:r>
              <a:rPr lang="en-US" altLang="en-US" sz="2400" dirty="0"/>
              <a:t>The BUSY pin of 8087 is connected to this pin of 8086.</a:t>
            </a:r>
          </a:p>
          <a:p>
            <a:pPr marL="457200" indent="-273050" algn="just">
              <a:spcBef>
                <a:spcPct val="0"/>
              </a:spcBef>
              <a:spcAft>
                <a:spcPts val="1800"/>
              </a:spcAft>
            </a:pPr>
            <a:r>
              <a:rPr lang="en-US" altLang="en-US" sz="2400" dirty="0"/>
              <a:t>If low, execution continues else microprocessor is in wait state.</a:t>
            </a:r>
          </a:p>
        </p:txBody>
      </p:sp>
      <p:pic>
        <p:nvPicPr>
          <p:cNvPr id="30725"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7740650" y="5254625"/>
            <a:ext cx="4318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7" name="Straight Connector 6"/>
          <p:cNvCxnSpPr/>
          <p:nvPr/>
        </p:nvCxnSpPr>
        <p:spPr>
          <a:xfrm flipV="1">
            <a:off x="3825080" y="222069"/>
            <a:ext cx="792163" cy="12926"/>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105444"/>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4499956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1DC45D9F-0AC8-4346-938D-792D7B95F1BC}" type="slidenum">
              <a:rPr kumimoji="0" lang="en-US" altLang="zh-TW"/>
              <a:pPr eaLnBrk="1" hangingPunct="1"/>
              <a:t>17</a:t>
            </a:fld>
            <a:endParaRPr kumimoji="0" lang="en-US" altLang="zh-TW"/>
          </a:p>
        </p:txBody>
      </p:sp>
      <p:sp>
        <p:nvSpPr>
          <p:cNvPr id="2" name="Title 1"/>
          <p:cNvSpPr>
            <a:spLocks noGrp="1"/>
          </p:cNvSpPr>
          <p:nvPr>
            <p:ph type="title" idx="4294967295"/>
          </p:nvPr>
        </p:nvSpPr>
        <p:spPr>
          <a:xfrm>
            <a:off x="104503" y="0"/>
            <a:ext cx="8229600" cy="1143000"/>
          </a:xfrm>
        </p:spPr>
        <p:txBody>
          <a:bodyPr>
            <a:normAutofit/>
            <a:scene3d>
              <a:camera prst="orthographicFront"/>
              <a:lightRig rig="soft" dir="t">
                <a:rot lat="0" lon="0" rev="2100000"/>
              </a:lightRig>
            </a:scene3d>
            <a:sp3d prstMaterial="matte"/>
          </a:bodyPr>
          <a:lstStyle/>
          <a:p>
            <a:pPr algn="ctr">
              <a:spcBef>
                <a:spcPts val="0"/>
              </a:spcBef>
              <a:defRPr/>
            </a:pPr>
            <a:r>
              <a:rPr lang="en-US" sz="2800" b="1" dirty="0">
                <a:solidFill>
                  <a:srgbClr val="0070C0"/>
                </a:solidFill>
                <a:latin typeface="+mn-lt"/>
                <a:ea typeface="+mj-lt"/>
                <a:cs typeface="+mj-lt"/>
              </a:rPr>
              <a:t>CLK</a:t>
            </a:r>
            <a:br>
              <a:rPr lang="en-US" sz="2800" b="1" dirty="0">
                <a:solidFill>
                  <a:srgbClr val="0070C0"/>
                </a:solidFill>
                <a:latin typeface="+mn-lt"/>
                <a:ea typeface="+mj-lt"/>
                <a:cs typeface="+mj-lt"/>
              </a:rPr>
            </a:br>
            <a:r>
              <a:rPr lang="en-US" sz="2800" b="1" dirty="0">
                <a:solidFill>
                  <a:srgbClr val="0070C0"/>
                </a:solidFill>
                <a:latin typeface="+mn-lt"/>
                <a:ea typeface="+mj-lt"/>
                <a:cs typeface="+mj-lt"/>
              </a:rPr>
              <a:t>Pin 19 (Input)</a:t>
            </a:r>
            <a:endParaRPr lang="en-US" sz="2800" b="1" baseline="-25000" dirty="0">
              <a:solidFill>
                <a:srgbClr val="0070C0"/>
              </a:solidFill>
              <a:latin typeface="+mn-lt"/>
              <a:ea typeface="+mj-lt"/>
              <a:cs typeface="+mj-lt"/>
            </a:endParaRPr>
          </a:p>
        </p:txBody>
      </p:sp>
      <p:sp>
        <p:nvSpPr>
          <p:cNvPr id="31748" name="Content Placeholder 2"/>
          <p:cNvSpPr>
            <a:spLocks noGrp="1"/>
          </p:cNvSpPr>
          <p:nvPr>
            <p:ph idx="4294967295"/>
          </p:nvPr>
        </p:nvSpPr>
        <p:spPr>
          <a:xfrm>
            <a:off x="0" y="1628775"/>
            <a:ext cx="5260975" cy="4267200"/>
          </a:xfrm>
        </p:spPr>
        <p:txBody>
          <a:bodyPr vert="horz" lIns="45720" tIns="45720" rIns="45720" bIns="45720" rtlCol="0">
            <a:normAutofit/>
          </a:bodyPr>
          <a:lstStyle/>
          <a:p>
            <a:pPr marL="457200" indent="-273050" algn="just">
              <a:spcBef>
                <a:spcPct val="0"/>
              </a:spcBef>
              <a:spcAft>
                <a:spcPts val="1800"/>
              </a:spcAft>
            </a:pPr>
            <a:r>
              <a:rPr lang="en-US" altLang="en-US" sz="2400" dirty="0"/>
              <a:t>This clock input provides the basic timing for processor operation.</a:t>
            </a:r>
          </a:p>
          <a:p>
            <a:pPr marL="457200" indent="-273050" algn="just">
              <a:spcBef>
                <a:spcPct val="0"/>
              </a:spcBef>
              <a:spcAft>
                <a:spcPts val="1800"/>
              </a:spcAft>
            </a:pPr>
            <a:r>
              <a:rPr lang="en-US" altLang="en-US" sz="2400" dirty="0"/>
              <a:t>It is symmetric square wave with 33% duty cycle.</a:t>
            </a:r>
          </a:p>
          <a:p>
            <a:pPr marL="457200" indent="-273050" algn="just">
              <a:spcBef>
                <a:spcPct val="0"/>
              </a:spcBef>
              <a:spcAft>
                <a:spcPts val="1800"/>
              </a:spcAft>
            </a:pPr>
            <a:r>
              <a:rPr lang="en-US" altLang="en-US" sz="2400" dirty="0"/>
              <a:t>The range of frequency of different versions is 5 MHz, 8 MHz and 10 </a:t>
            </a:r>
            <a:r>
              <a:rPr lang="en-US" altLang="en-US" sz="2400" dirty="0" err="1"/>
              <a:t>MHz.</a:t>
            </a:r>
            <a:endParaRPr lang="en-US" altLang="en-US" sz="2400" dirty="0"/>
          </a:p>
        </p:txBody>
      </p:sp>
      <p:pic>
        <p:nvPicPr>
          <p:cNvPr id="31749"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6300788" y="5445129"/>
            <a:ext cx="431800" cy="36036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04813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081C7773-CD30-4DB5-B919-F02F93B8D594}" type="slidenum">
              <a:rPr kumimoji="0" lang="en-US" altLang="zh-TW"/>
              <a:pPr eaLnBrk="1" hangingPunct="1"/>
              <a:t>18</a:t>
            </a:fld>
            <a:endParaRPr kumimoji="0" lang="en-US" altLang="zh-TW"/>
          </a:p>
        </p:txBody>
      </p:sp>
      <p:sp>
        <p:nvSpPr>
          <p:cNvPr id="2" name="Title 1"/>
          <p:cNvSpPr>
            <a:spLocks noGrp="1"/>
          </p:cNvSpPr>
          <p:nvPr>
            <p:ph type="title" idx="4294967295"/>
          </p:nvPr>
        </p:nvSpPr>
        <p:spPr>
          <a:xfrm>
            <a:off x="285750" y="0"/>
            <a:ext cx="8229600" cy="1143000"/>
          </a:xfrm>
        </p:spPr>
        <p:txBody>
          <a:bodyPr>
            <a:normAutofit/>
            <a:scene3d>
              <a:camera prst="orthographicFront"/>
              <a:lightRig rig="soft" dir="t">
                <a:rot lat="0" lon="0" rev="2100000"/>
              </a:lightRig>
            </a:scene3d>
            <a:sp3d prstMaterial="matte"/>
          </a:bodyPr>
          <a:lstStyle/>
          <a:p>
            <a:pPr algn="ctr">
              <a:spcBef>
                <a:spcPts val="0"/>
              </a:spcBef>
              <a:defRPr/>
            </a:pPr>
            <a:r>
              <a:rPr lang="en-US" sz="2400" b="1" dirty="0">
                <a:solidFill>
                  <a:srgbClr val="0070C0"/>
                </a:solidFill>
                <a:ea typeface="+mj-lt"/>
                <a:cs typeface="+mj-lt"/>
              </a:rPr>
              <a:t>V</a:t>
            </a:r>
            <a:r>
              <a:rPr lang="en-US" sz="2400" b="1" baseline="-25000" dirty="0">
                <a:solidFill>
                  <a:srgbClr val="0070C0"/>
                </a:solidFill>
                <a:ea typeface="+mj-lt"/>
                <a:cs typeface="+mj-lt"/>
              </a:rPr>
              <a:t>CC</a:t>
            </a:r>
            <a:r>
              <a:rPr lang="en-US" sz="2400" b="1" dirty="0">
                <a:solidFill>
                  <a:srgbClr val="0070C0"/>
                </a:solidFill>
                <a:ea typeface="+mj-lt"/>
                <a:cs typeface="+mj-lt"/>
              </a:rPr>
              <a:t> and V</a:t>
            </a:r>
            <a:r>
              <a:rPr lang="en-US" sz="2400" b="1" baseline="-25000" dirty="0">
                <a:solidFill>
                  <a:srgbClr val="0070C0"/>
                </a:solidFill>
                <a:ea typeface="+mj-lt"/>
                <a:cs typeface="+mj-lt"/>
              </a:rPr>
              <a:t>SS</a:t>
            </a:r>
            <a:r>
              <a:rPr lang="en-US" sz="2400" b="1" dirty="0">
                <a:solidFill>
                  <a:srgbClr val="0070C0"/>
                </a:solidFill>
                <a:ea typeface="+mj-lt"/>
                <a:cs typeface="+mj-lt"/>
              </a:rPr>
              <a:t/>
            </a:r>
            <a:br>
              <a:rPr lang="en-US" sz="2400" b="1" dirty="0">
                <a:solidFill>
                  <a:srgbClr val="0070C0"/>
                </a:solidFill>
                <a:ea typeface="+mj-lt"/>
                <a:cs typeface="+mj-lt"/>
              </a:rPr>
            </a:br>
            <a:r>
              <a:rPr lang="en-US" sz="2400" b="1" dirty="0">
                <a:solidFill>
                  <a:srgbClr val="0070C0"/>
                </a:solidFill>
                <a:ea typeface="+mj-lt"/>
                <a:cs typeface="+mj-lt"/>
              </a:rPr>
              <a:t>Pin 40 and Pin 20 (Input)</a:t>
            </a:r>
            <a:endParaRPr lang="en-US" sz="2400" b="1" baseline="-25000" dirty="0">
              <a:solidFill>
                <a:srgbClr val="0070C0"/>
              </a:solidFill>
              <a:ea typeface="+mj-lt"/>
              <a:cs typeface="+mj-lt"/>
            </a:endParaRPr>
          </a:p>
        </p:txBody>
      </p:sp>
      <p:sp>
        <p:nvSpPr>
          <p:cNvPr id="32772" name="Content Placeholder 2"/>
          <p:cNvSpPr>
            <a:spLocks noGrp="1"/>
          </p:cNvSpPr>
          <p:nvPr>
            <p:ph idx="4294967295"/>
          </p:nvPr>
        </p:nvSpPr>
        <p:spPr>
          <a:xfrm>
            <a:off x="0" y="1752600"/>
            <a:ext cx="4076700" cy="4267200"/>
          </a:xfrm>
        </p:spPr>
        <p:txBody>
          <a:bodyPr vert="horz" lIns="45720" tIns="45720" rIns="45720" bIns="45720" rtlCol="0">
            <a:normAutofit/>
          </a:bodyPr>
          <a:lstStyle/>
          <a:p>
            <a:pPr marL="457200" indent="-273050" algn="just">
              <a:spcBef>
                <a:spcPct val="0"/>
              </a:spcBef>
              <a:spcAft>
                <a:spcPts val="1800"/>
              </a:spcAft>
            </a:pPr>
            <a:r>
              <a:rPr lang="en-US" altLang="en-US" sz="2400" dirty="0"/>
              <a:t>V</a:t>
            </a:r>
            <a:r>
              <a:rPr lang="en-US" altLang="en-US" sz="2400" baseline="-25000" dirty="0"/>
              <a:t>CC</a:t>
            </a:r>
            <a:r>
              <a:rPr lang="en-US" altLang="en-US" sz="2400" dirty="0"/>
              <a:t> is power supply signal.</a:t>
            </a:r>
          </a:p>
          <a:p>
            <a:pPr marL="457200" indent="-273050" algn="just">
              <a:spcBef>
                <a:spcPct val="0"/>
              </a:spcBef>
              <a:spcAft>
                <a:spcPts val="1800"/>
              </a:spcAft>
            </a:pPr>
            <a:r>
              <a:rPr lang="en-US" altLang="en-US" sz="2400" dirty="0"/>
              <a:t>+5V DC is supplied through this pin.</a:t>
            </a:r>
          </a:p>
          <a:p>
            <a:pPr marL="457200" indent="-273050" algn="just">
              <a:spcBef>
                <a:spcPct val="0"/>
              </a:spcBef>
              <a:spcAft>
                <a:spcPts val="1800"/>
              </a:spcAft>
            </a:pPr>
            <a:r>
              <a:rPr lang="en-US" altLang="en-US" sz="2400" dirty="0"/>
              <a:t>V</a:t>
            </a:r>
            <a:r>
              <a:rPr lang="en-US" altLang="en-US" sz="2400" baseline="-25000" dirty="0"/>
              <a:t>SS</a:t>
            </a:r>
            <a:r>
              <a:rPr lang="en-US" altLang="en-US" sz="2400" dirty="0"/>
              <a:t> is ground signal.</a:t>
            </a:r>
          </a:p>
        </p:txBody>
      </p:sp>
      <p:pic>
        <p:nvPicPr>
          <p:cNvPr id="32773"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5940429" y="5695950"/>
            <a:ext cx="720725" cy="28733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0" name="Rectangle 9"/>
          <p:cNvSpPr/>
          <p:nvPr/>
        </p:nvSpPr>
        <p:spPr>
          <a:xfrm>
            <a:off x="7740654" y="1557342"/>
            <a:ext cx="576263" cy="2873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2" name="Rectangle 11"/>
          <p:cNvSpPr/>
          <p:nvPr/>
        </p:nvSpPr>
        <p:spPr>
          <a:xfrm>
            <a:off x="6011867" y="1557342"/>
            <a:ext cx="649287" cy="287337"/>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9" name="Rectangle 8"/>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6855792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434146E4-0886-40DE-933B-CFE87425F27F}" type="slidenum">
              <a:rPr kumimoji="0" lang="en-US" altLang="zh-TW"/>
              <a:pPr eaLnBrk="1" hangingPunct="1"/>
              <a:t>19</a:t>
            </a:fld>
            <a:endParaRPr kumimoji="0" lang="en-US" altLang="zh-TW"/>
          </a:p>
        </p:txBody>
      </p:sp>
      <p:sp>
        <p:nvSpPr>
          <p:cNvPr id="2" name="Title 1"/>
          <p:cNvSpPr>
            <a:spLocks noGrp="1"/>
          </p:cNvSpPr>
          <p:nvPr>
            <p:ph type="title" idx="4294967295"/>
          </p:nvPr>
        </p:nvSpPr>
        <p:spPr>
          <a:xfrm>
            <a:off x="117566" y="80964"/>
            <a:ext cx="8229600" cy="1143000"/>
          </a:xfrm>
        </p:spPr>
        <p:txBody>
          <a:bodyPr>
            <a:noAutofit/>
            <a:scene3d>
              <a:camera prst="orthographicFront"/>
              <a:lightRig rig="soft" dir="t">
                <a:rot lat="0" lon="0" rev="2100000"/>
              </a:lightRig>
            </a:scene3d>
            <a:sp3d prstMaterial="matte"/>
          </a:bodyPr>
          <a:lstStyle/>
          <a:p>
            <a:pPr algn="ctr">
              <a:spcBef>
                <a:spcPts val="0"/>
              </a:spcBef>
              <a:defRPr/>
            </a:pPr>
            <a:r>
              <a:rPr lang="en-US" sz="2800" b="1" dirty="0">
                <a:solidFill>
                  <a:srgbClr val="0070C0"/>
                </a:solidFill>
                <a:ea typeface="+mj-lt"/>
                <a:cs typeface="+mj-lt"/>
              </a:rPr>
              <a:t>MN / MX</a:t>
            </a:r>
            <a:br>
              <a:rPr lang="en-US" sz="2800" b="1" dirty="0">
                <a:solidFill>
                  <a:srgbClr val="0070C0"/>
                </a:solidFill>
                <a:ea typeface="+mj-lt"/>
                <a:cs typeface="+mj-lt"/>
              </a:rPr>
            </a:br>
            <a:r>
              <a:rPr lang="en-US" sz="2800" b="1" dirty="0">
                <a:solidFill>
                  <a:srgbClr val="0070C0"/>
                </a:solidFill>
                <a:ea typeface="+mj-lt"/>
                <a:cs typeface="+mj-lt"/>
              </a:rPr>
              <a:t>Pin 33 (Input)</a:t>
            </a:r>
            <a:endParaRPr lang="en-US" sz="2800" b="1" baseline="-25000" dirty="0">
              <a:solidFill>
                <a:srgbClr val="0070C0"/>
              </a:solidFill>
              <a:ea typeface="+mj-lt"/>
              <a:cs typeface="+mj-lt"/>
            </a:endParaRPr>
          </a:p>
        </p:txBody>
      </p:sp>
      <p:sp>
        <p:nvSpPr>
          <p:cNvPr id="33796" name="Content Placeholder 2"/>
          <p:cNvSpPr>
            <a:spLocks noGrp="1"/>
          </p:cNvSpPr>
          <p:nvPr>
            <p:ph idx="4294967295"/>
          </p:nvPr>
        </p:nvSpPr>
        <p:spPr>
          <a:xfrm>
            <a:off x="0" y="1752600"/>
            <a:ext cx="5260975" cy="4267200"/>
          </a:xfrm>
        </p:spPr>
        <p:txBody>
          <a:bodyPr vert="horz" lIns="45720" tIns="45720" rIns="45720" bIns="45720" rtlCol="0">
            <a:normAutofit/>
          </a:bodyPr>
          <a:lstStyle/>
          <a:p>
            <a:pPr marL="457200" indent="-273050">
              <a:spcBef>
                <a:spcPct val="0"/>
              </a:spcBef>
              <a:spcAft>
                <a:spcPts val="1800"/>
              </a:spcAft>
            </a:pPr>
            <a:r>
              <a:rPr lang="en-US" altLang="en-US" sz="2400" dirty="0"/>
              <a:t>8086 works in two modes:</a:t>
            </a:r>
          </a:p>
          <a:p>
            <a:pPr marL="758825" lvl="1">
              <a:spcBef>
                <a:spcPct val="0"/>
              </a:spcBef>
              <a:spcAft>
                <a:spcPts val="1800"/>
              </a:spcAft>
            </a:pPr>
            <a:r>
              <a:rPr lang="en-US" altLang="en-US" dirty="0"/>
              <a:t>Minimum Mode</a:t>
            </a:r>
          </a:p>
          <a:p>
            <a:pPr marL="758825" lvl="1">
              <a:spcBef>
                <a:spcPct val="0"/>
              </a:spcBef>
              <a:spcAft>
                <a:spcPts val="1800"/>
              </a:spcAft>
            </a:pPr>
            <a:r>
              <a:rPr lang="en-US" altLang="en-US" dirty="0"/>
              <a:t>Maximum Mode</a:t>
            </a:r>
          </a:p>
          <a:p>
            <a:pPr marL="457200" indent="-273050">
              <a:spcBef>
                <a:spcPct val="0"/>
              </a:spcBef>
              <a:spcAft>
                <a:spcPts val="1800"/>
              </a:spcAft>
            </a:pPr>
            <a:r>
              <a:rPr lang="en-US" altLang="en-US" sz="2400" dirty="0"/>
              <a:t>If MN/MX is high, it works in minimum mode.</a:t>
            </a:r>
          </a:p>
          <a:p>
            <a:pPr marL="457200" indent="-273050">
              <a:spcBef>
                <a:spcPct val="0"/>
              </a:spcBef>
              <a:spcAft>
                <a:spcPts val="1800"/>
              </a:spcAft>
            </a:pPr>
            <a:r>
              <a:rPr lang="en-US" altLang="en-US" sz="2400" dirty="0"/>
              <a:t>If MN/MX is low, it works in maximum mode.</a:t>
            </a:r>
          </a:p>
        </p:txBody>
      </p:sp>
      <p:pic>
        <p:nvPicPr>
          <p:cNvPr id="3379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7740650" y="3068642"/>
            <a:ext cx="503238" cy="2889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cxnSp>
        <p:nvCxnSpPr>
          <p:cNvPr id="4" name="Straight Connector 3"/>
          <p:cNvCxnSpPr/>
          <p:nvPr/>
        </p:nvCxnSpPr>
        <p:spPr>
          <a:xfrm>
            <a:off x="4421915" y="274184"/>
            <a:ext cx="437469" cy="136"/>
          </a:xfrm>
          <a:prstGeom prst="line">
            <a:avLst/>
          </a:prstGeom>
          <a:ln w="508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4379" y="3413128"/>
            <a:ext cx="28892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912941" y="4348163"/>
            <a:ext cx="360363"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1117104"/>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13524977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88620" y="2340021"/>
            <a:ext cx="8481060" cy="1670276"/>
          </a:xfrm>
        </p:spPr>
        <p:txBody>
          <a:bodyPr>
            <a:noAutofit/>
          </a:bodyPr>
          <a:lstStyle/>
          <a:p>
            <a:r>
              <a:rPr lang="en-US" sz="2800" dirty="0">
                <a:latin typeface="Times New Roman" panose="02020603050405020304" pitchFamily="18" charset="0"/>
                <a:cs typeface="Times New Roman" panose="02020603050405020304" pitchFamily="18" charset="0"/>
              </a:rPr>
              <a:t>(a</a:t>
            </a:r>
            <a:r>
              <a:rPr lang="en-US" sz="2800" dirty="0" smtClean="0">
                <a:latin typeface="Times New Roman" panose="02020603050405020304" pitchFamily="18" charset="0"/>
                <a:cs typeface="Times New Roman" panose="02020603050405020304" pitchFamily="18" charset="0"/>
              </a:rPr>
              <a:t>) Introduction </a:t>
            </a:r>
            <a:r>
              <a:rPr lang="en-US" sz="2800" dirty="0">
                <a:latin typeface="Times New Roman" panose="02020603050405020304" pitchFamily="18" charset="0"/>
                <a:cs typeface="Times New Roman" panose="02020603050405020304" pitchFamily="18" charset="0"/>
              </a:rPr>
              <a:t>to 8086 Microprocessor Internal Architecture, Addressing modes and Hex code</a:t>
            </a:r>
          </a:p>
          <a:p>
            <a:r>
              <a:rPr lang="en-US" sz="2800" dirty="0">
                <a:latin typeface="Times New Roman" panose="02020603050405020304" pitchFamily="18" charset="0"/>
                <a:cs typeface="Times New Roman" panose="02020603050405020304" pitchFamily="18" charset="0"/>
              </a:rPr>
              <a:t>(b) Constructing the Machine code for 8086 instruction</a:t>
            </a:r>
          </a:p>
          <a:p>
            <a:r>
              <a:rPr lang="en-US" sz="2800" dirty="0">
                <a:latin typeface="Times New Roman" panose="02020603050405020304" pitchFamily="18" charset="0"/>
                <a:cs typeface="Times New Roman" panose="02020603050405020304" pitchFamily="18" charset="0"/>
              </a:rPr>
              <a:t>(c) Familiarization with MDA-Win 8086 Microprocessor Trainer Kit </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
        <p:nvSpPr>
          <p:cNvPr id="5" name="TextBox 4"/>
          <p:cNvSpPr txBox="1"/>
          <p:nvPr/>
        </p:nvSpPr>
        <p:spPr>
          <a:xfrm>
            <a:off x="2749731" y="298953"/>
            <a:ext cx="3644537" cy="584775"/>
          </a:xfrm>
          <a:prstGeom prst="rect">
            <a:avLst/>
          </a:prstGeom>
          <a:noFill/>
        </p:spPr>
        <p:txBody>
          <a:bodyPr wrap="square" rtlCol="0">
            <a:spAutoFit/>
          </a:bodyPr>
          <a:lstStyle/>
          <a:p>
            <a:r>
              <a:rPr lang="en-US" sz="3200" b="1" dirty="0" smtClean="0">
                <a:solidFill>
                  <a:srgbClr val="0070C0"/>
                </a:solidFill>
              </a:rPr>
              <a:t>Experiment Name</a:t>
            </a:r>
            <a:endParaRPr lang="en-US" sz="3200" b="1" dirty="0">
              <a:solidFill>
                <a:srgbClr val="0070C0"/>
              </a:solidFill>
            </a:endParaRPr>
          </a:p>
        </p:txBody>
      </p:sp>
    </p:spTree>
    <p:extLst>
      <p:ext uri="{BB962C8B-B14F-4D97-AF65-F5344CB8AC3E}">
        <p14:creationId xmlns:p14="http://schemas.microsoft.com/office/powerpoint/2010/main" val="3402959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574675" y="260350"/>
            <a:ext cx="8001000" cy="431800"/>
          </a:xfrm>
        </p:spPr>
        <p:txBody>
          <a:bodyPr>
            <a:normAutofit/>
          </a:bodyPr>
          <a:lstStyle/>
          <a:p>
            <a:pPr algn="ctr" eaLnBrk="1" hangingPunct="1">
              <a:defRPr/>
            </a:pPr>
            <a:r>
              <a:rPr lang="en-US" sz="2400" b="1" dirty="0">
                <a:solidFill>
                  <a:srgbClr val="0070C0"/>
                </a:solidFill>
                <a:latin typeface="+mn-lt"/>
                <a:cs typeface="Times New Roman" panose="02020603050405020304" pitchFamily="18" charset="0"/>
              </a:rPr>
              <a:t>8086 INTERNAL ARCHITECTURE</a:t>
            </a:r>
          </a:p>
        </p:txBody>
      </p:sp>
      <p:sp>
        <p:nvSpPr>
          <p:cNvPr id="13316" name="Rectangle 3"/>
          <p:cNvSpPr>
            <a:spLocks noGrp="1" noChangeArrowheads="1"/>
          </p:cNvSpPr>
          <p:nvPr>
            <p:ph idx="1"/>
          </p:nvPr>
        </p:nvSpPr>
        <p:spPr>
          <a:xfrm>
            <a:off x="951504" y="5886450"/>
            <a:ext cx="7239000" cy="381000"/>
          </a:xfrm>
        </p:spPr>
        <p:txBody>
          <a:bodyPr/>
          <a:lstStyle/>
          <a:p>
            <a:pPr algn="ctr" eaLnBrk="1" hangingPunct="1">
              <a:lnSpc>
                <a:spcPct val="90000"/>
              </a:lnSpc>
              <a:buFont typeface="Wingdings" panose="05000000000000000000" pitchFamily="2" charset="2"/>
              <a:buNone/>
            </a:pPr>
            <a:r>
              <a:rPr lang="en-US" altLang="en-US" sz="1700" b="1" dirty="0"/>
              <a:t>Fig:  8086 Internal block diagram .</a:t>
            </a:r>
          </a:p>
        </p:txBody>
      </p:sp>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2F55EE71-F07F-4A6A-B52E-CCD3926F3998}" type="slidenum">
              <a:rPr kumimoji="0" lang="en-US" altLang="zh-TW"/>
              <a:pPr eaLnBrk="1" hangingPunct="1"/>
              <a:t>20</a:t>
            </a:fld>
            <a:endParaRPr kumimoji="0" lang="en-US" altLang="zh-TW"/>
          </a:p>
        </p:txBody>
      </p:sp>
      <p:pic>
        <p:nvPicPr>
          <p:cNvPr id="133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321" y="1149599"/>
            <a:ext cx="6986183" cy="4717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8" name="Text Box 5"/>
          <p:cNvSpPr txBox="1">
            <a:spLocks noChangeArrowheads="1"/>
          </p:cNvSpPr>
          <p:nvPr/>
        </p:nvSpPr>
        <p:spPr bwMode="auto">
          <a:xfrm>
            <a:off x="1595739" y="5562600"/>
            <a:ext cx="46166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algn="l" eaLnBrk="1" hangingPunct="1"/>
            <a:endParaRPr kumimoji="0" lang="en-US" altLang="en-US">
              <a:latin typeface="Arial" panose="020B0604020202020204" pitchFamily="34" charset="0"/>
            </a:endParaRPr>
          </a:p>
        </p:txBody>
      </p:sp>
      <p:sp>
        <p:nvSpPr>
          <p:cNvPr id="7" name="Rectangle 6"/>
          <p:cNvSpPr/>
          <p:nvPr/>
        </p:nvSpPr>
        <p:spPr>
          <a:xfrm>
            <a:off x="3175" y="734517"/>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5408637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2"/>
          <p:cNvSpPr>
            <a:spLocks noGrp="1" noChangeArrowheads="1"/>
          </p:cNvSpPr>
          <p:nvPr>
            <p:ph type="title"/>
          </p:nvPr>
        </p:nvSpPr>
        <p:spPr>
          <a:xfrm>
            <a:off x="538141" y="235762"/>
            <a:ext cx="8001000" cy="539750"/>
          </a:xfrm>
        </p:spPr>
        <p:txBody>
          <a:bodyPr>
            <a:normAutofit/>
          </a:bodyPr>
          <a:lstStyle/>
          <a:p>
            <a:pPr algn="ctr" eaLnBrk="1" hangingPunct="1">
              <a:defRPr/>
            </a:pPr>
            <a:r>
              <a:rPr lang="en-US" sz="2800" b="1" dirty="0">
                <a:solidFill>
                  <a:srgbClr val="0070C0"/>
                </a:solidFill>
                <a:latin typeface="+mn-lt"/>
                <a:cs typeface="Times New Roman" panose="02020603050405020304" pitchFamily="18" charset="0"/>
              </a:rPr>
              <a:t>8086 microprocessor</a:t>
            </a:r>
          </a:p>
        </p:txBody>
      </p:sp>
      <p:sp>
        <p:nvSpPr>
          <p:cNvPr id="14340" name="Rectangle 3"/>
          <p:cNvSpPr>
            <a:spLocks noGrp="1" noChangeArrowheads="1"/>
          </p:cNvSpPr>
          <p:nvPr>
            <p:ph idx="1"/>
          </p:nvPr>
        </p:nvSpPr>
        <p:spPr>
          <a:xfrm>
            <a:off x="757242" y="4005267"/>
            <a:ext cx="3743325" cy="1152525"/>
          </a:xfrm>
        </p:spPr>
        <p:txBody>
          <a:bodyPr>
            <a:normAutofit lnSpcReduction="10000"/>
          </a:bodyPr>
          <a:lstStyle/>
          <a:p>
            <a:pPr eaLnBrk="1" hangingPunct="1"/>
            <a:r>
              <a:rPr lang="en-US" altLang="en-US" sz="2000"/>
              <a:t>16 bit- microprocessor </a:t>
            </a:r>
          </a:p>
          <a:p>
            <a:pPr eaLnBrk="1" hangingPunct="1"/>
            <a:endParaRPr lang="en-US" altLang="en-US" sz="2000"/>
          </a:p>
          <a:p>
            <a:pPr eaLnBrk="1" hangingPunct="1"/>
            <a:r>
              <a:rPr lang="en-US" altLang="en-US" sz="2000"/>
              <a:t>16-bits data bus</a:t>
            </a:r>
          </a:p>
        </p:txBody>
      </p:sp>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33D5AEC1-24C3-4176-8F95-A998D0A3FCBC}" type="slidenum">
              <a:rPr kumimoji="0" lang="en-US" altLang="zh-TW"/>
              <a:pPr eaLnBrk="1" hangingPunct="1"/>
              <a:t>21</a:t>
            </a:fld>
            <a:endParaRPr kumimoji="0" lang="en-US" altLang="zh-TW"/>
          </a:p>
        </p:txBody>
      </p:sp>
      <p:sp>
        <p:nvSpPr>
          <p:cNvPr id="14341" name="Rectangle 4"/>
          <p:cNvSpPr>
            <a:spLocks noChangeArrowheads="1"/>
          </p:cNvSpPr>
          <p:nvPr/>
        </p:nvSpPr>
        <p:spPr bwMode="auto">
          <a:xfrm>
            <a:off x="4932367" y="1820867"/>
            <a:ext cx="2160587" cy="4129087"/>
          </a:xfrm>
          <a:prstGeom prst="rect">
            <a:avLst/>
          </a:prstGeom>
          <a:noFill/>
          <a:ln w="2844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endParaRPr lang="en-US" altLang="en-US"/>
          </a:p>
        </p:txBody>
      </p:sp>
      <p:sp>
        <p:nvSpPr>
          <p:cNvPr id="14342" name="Text Box 5"/>
          <p:cNvSpPr txBox="1">
            <a:spLocks noChangeArrowheads="1"/>
          </p:cNvSpPr>
          <p:nvPr/>
        </p:nvSpPr>
        <p:spPr bwMode="auto">
          <a:xfrm>
            <a:off x="5205417" y="3552825"/>
            <a:ext cx="1759113" cy="64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9pPr>
          </a:lstStyle>
          <a:p>
            <a:pPr algn="l" eaLnBrk="1" hangingPunct="1">
              <a:buClr>
                <a:srgbClr val="000000"/>
              </a:buClr>
              <a:buSzPct val="100000"/>
              <a:buFont typeface="Arial" panose="020B0604020202020204" pitchFamily="34" charset="0"/>
              <a:buNone/>
            </a:pPr>
            <a:r>
              <a:rPr kumimoji="0" lang="en-IN" altLang="en-US">
                <a:solidFill>
                  <a:srgbClr val="000000"/>
                </a:solidFill>
                <a:latin typeface="Arial" panose="020B0604020202020204" pitchFamily="34" charset="0"/>
              </a:rPr>
              <a:t>Microprocessor</a:t>
            </a:r>
          </a:p>
          <a:p>
            <a:pPr algn="l" eaLnBrk="1" hangingPunct="1">
              <a:buClr>
                <a:srgbClr val="000000"/>
              </a:buClr>
              <a:buSzPct val="100000"/>
              <a:buFont typeface="Arial" panose="020B0604020202020204" pitchFamily="34" charset="0"/>
              <a:buNone/>
            </a:pPr>
            <a:r>
              <a:rPr kumimoji="0" lang="en-IN" altLang="en-US">
                <a:solidFill>
                  <a:srgbClr val="000000"/>
                </a:solidFill>
                <a:latin typeface="Arial" panose="020B0604020202020204" pitchFamily="34" charset="0"/>
              </a:rPr>
              <a:t>        8086</a:t>
            </a:r>
          </a:p>
        </p:txBody>
      </p:sp>
      <p:sp>
        <p:nvSpPr>
          <p:cNvPr id="14343" name="Line 6"/>
          <p:cNvSpPr>
            <a:spLocks noChangeShapeType="1"/>
          </p:cNvSpPr>
          <p:nvPr/>
        </p:nvSpPr>
        <p:spPr bwMode="auto">
          <a:xfrm>
            <a:off x="7092950" y="5589592"/>
            <a:ext cx="1295400" cy="1587"/>
          </a:xfrm>
          <a:prstGeom prst="line">
            <a:avLst/>
          </a:prstGeom>
          <a:noFill/>
          <a:ln w="28440">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4" name="Line 7"/>
          <p:cNvSpPr>
            <a:spLocks noChangeShapeType="1"/>
          </p:cNvSpPr>
          <p:nvPr/>
        </p:nvSpPr>
        <p:spPr bwMode="auto">
          <a:xfrm>
            <a:off x="7092950" y="4876800"/>
            <a:ext cx="1295400" cy="1588"/>
          </a:xfrm>
          <a:prstGeom prst="line">
            <a:avLst/>
          </a:prstGeom>
          <a:noFill/>
          <a:ln w="28440">
            <a:solidFill>
              <a:srgbClr val="000099"/>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345" name="AutoShape 8"/>
          <p:cNvSpPr>
            <a:spLocks noChangeArrowheads="1"/>
          </p:cNvSpPr>
          <p:nvPr/>
        </p:nvSpPr>
        <p:spPr bwMode="auto">
          <a:xfrm>
            <a:off x="7092950" y="1673225"/>
            <a:ext cx="1282700" cy="1219200"/>
          </a:xfrm>
          <a:prstGeom prst="rightArrow">
            <a:avLst>
              <a:gd name="adj1" fmla="val 50000"/>
              <a:gd name="adj2" fmla="val 26302"/>
            </a:avLst>
          </a:prstGeom>
          <a:noFill/>
          <a:ln w="2844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endParaRPr lang="en-US" altLang="en-US"/>
          </a:p>
        </p:txBody>
      </p:sp>
      <p:sp>
        <p:nvSpPr>
          <p:cNvPr id="14346" name="AutoShape 9"/>
          <p:cNvSpPr>
            <a:spLocks noChangeArrowheads="1"/>
          </p:cNvSpPr>
          <p:nvPr/>
        </p:nvSpPr>
        <p:spPr bwMode="auto">
          <a:xfrm>
            <a:off x="7092950" y="3124204"/>
            <a:ext cx="1214438" cy="1114425"/>
          </a:xfrm>
          <a:prstGeom prst="leftRightArrow">
            <a:avLst>
              <a:gd name="adj1" fmla="val 50000"/>
              <a:gd name="adj2" fmla="val 21694"/>
            </a:avLst>
          </a:prstGeom>
          <a:noFill/>
          <a:ln w="28440">
            <a:solidFill>
              <a:srgbClr val="0000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endParaRPr lang="en-US" altLang="en-US"/>
          </a:p>
        </p:txBody>
      </p:sp>
      <p:sp>
        <p:nvSpPr>
          <p:cNvPr id="14347" name="Text Box 10"/>
          <p:cNvSpPr txBox="1">
            <a:spLocks noChangeArrowheads="1"/>
          </p:cNvSpPr>
          <p:nvPr/>
        </p:nvSpPr>
        <p:spPr bwMode="auto">
          <a:xfrm>
            <a:off x="7451729" y="3400429"/>
            <a:ext cx="720725"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9pPr>
          </a:lstStyle>
          <a:p>
            <a:pPr algn="l" eaLnBrk="1" hangingPunct="1">
              <a:buClr>
                <a:srgbClr val="000000"/>
              </a:buClr>
              <a:buSzPct val="100000"/>
              <a:buFont typeface="Arial" panose="020B0604020202020204" pitchFamily="34" charset="0"/>
              <a:buNone/>
            </a:pPr>
            <a:r>
              <a:rPr kumimoji="0" lang="en-IN" altLang="en-US" sz="1600" b="1">
                <a:solidFill>
                  <a:srgbClr val="000000"/>
                </a:solidFill>
                <a:latin typeface="Arial" panose="020B0604020202020204" pitchFamily="34" charset="0"/>
              </a:rPr>
              <a:t>Data</a:t>
            </a:r>
          </a:p>
          <a:p>
            <a:pPr algn="l" eaLnBrk="1" hangingPunct="1">
              <a:buClr>
                <a:srgbClr val="000000"/>
              </a:buClr>
              <a:buSzPct val="100000"/>
              <a:buFont typeface="Arial" panose="020B0604020202020204" pitchFamily="34" charset="0"/>
              <a:buNone/>
            </a:pPr>
            <a:r>
              <a:rPr kumimoji="0" lang="en-IN" altLang="en-US" sz="1600" b="1">
                <a:solidFill>
                  <a:srgbClr val="000000"/>
                </a:solidFill>
                <a:latin typeface="Arial" panose="020B0604020202020204" pitchFamily="34" charset="0"/>
              </a:rPr>
              <a:t>Bus</a:t>
            </a:r>
          </a:p>
        </p:txBody>
      </p:sp>
      <p:sp>
        <p:nvSpPr>
          <p:cNvPr id="14348" name="Text Box 11"/>
          <p:cNvSpPr txBox="1">
            <a:spLocks noChangeArrowheads="1"/>
          </p:cNvSpPr>
          <p:nvPr/>
        </p:nvSpPr>
        <p:spPr bwMode="auto">
          <a:xfrm>
            <a:off x="7305679" y="4941892"/>
            <a:ext cx="946391"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9pPr>
          </a:lstStyle>
          <a:p>
            <a:pPr algn="l" eaLnBrk="1" hangingPunct="1">
              <a:buClr>
                <a:srgbClr val="000000"/>
              </a:buClr>
              <a:buSzPct val="100000"/>
              <a:buFont typeface="Arial" panose="020B0604020202020204" pitchFamily="34" charset="0"/>
              <a:buNone/>
            </a:pPr>
            <a:r>
              <a:rPr kumimoji="0" lang="en-IN" altLang="en-US" sz="1600" b="1">
                <a:solidFill>
                  <a:srgbClr val="000000"/>
                </a:solidFill>
                <a:latin typeface="Arial" panose="020B0604020202020204" pitchFamily="34" charset="0"/>
              </a:rPr>
              <a:t>Control</a:t>
            </a:r>
          </a:p>
          <a:p>
            <a:pPr algn="l" eaLnBrk="1" hangingPunct="1">
              <a:buClr>
                <a:srgbClr val="000000"/>
              </a:buClr>
              <a:buSzPct val="100000"/>
              <a:buFont typeface="Arial" panose="020B0604020202020204" pitchFamily="34" charset="0"/>
              <a:buNone/>
            </a:pPr>
            <a:r>
              <a:rPr kumimoji="0" lang="en-IN" altLang="en-US" sz="1600" b="1">
                <a:solidFill>
                  <a:srgbClr val="000000"/>
                </a:solidFill>
                <a:latin typeface="Arial" panose="020B0604020202020204" pitchFamily="34" charset="0"/>
              </a:rPr>
              <a:t> signals</a:t>
            </a:r>
          </a:p>
        </p:txBody>
      </p:sp>
      <p:sp>
        <p:nvSpPr>
          <p:cNvPr id="14349" name="Text Box 12"/>
          <p:cNvSpPr txBox="1">
            <a:spLocks noChangeArrowheads="1"/>
          </p:cNvSpPr>
          <p:nvPr/>
        </p:nvSpPr>
        <p:spPr bwMode="auto">
          <a:xfrm>
            <a:off x="7380292" y="1984379"/>
            <a:ext cx="579303" cy="586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9pPr>
          </a:lstStyle>
          <a:p>
            <a:pPr algn="l" eaLnBrk="1" hangingPunct="1">
              <a:buClr>
                <a:srgbClr val="000000"/>
              </a:buClr>
              <a:buSzPct val="100000"/>
              <a:buFont typeface="Arial" panose="020B0604020202020204" pitchFamily="34" charset="0"/>
              <a:buNone/>
            </a:pPr>
            <a:r>
              <a:rPr kumimoji="0" lang="en-IN" altLang="en-US" sz="1600" b="1">
                <a:solidFill>
                  <a:srgbClr val="000000"/>
                </a:solidFill>
                <a:latin typeface="Arial" panose="020B0604020202020204" pitchFamily="34" charset="0"/>
              </a:rPr>
              <a:t>Add</a:t>
            </a:r>
          </a:p>
          <a:p>
            <a:pPr algn="l" eaLnBrk="1" hangingPunct="1">
              <a:buClr>
                <a:srgbClr val="000000"/>
              </a:buClr>
              <a:buSzPct val="100000"/>
              <a:buFont typeface="Arial" panose="020B0604020202020204" pitchFamily="34" charset="0"/>
              <a:buNone/>
            </a:pPr>
            <a:r>
              <a:rPr kumimoji="0" lang="en-IN" altLang="en-US" sz="1600" b="1">
                <a:solidFill>
                  <a:srgbClr val="000000"/>
                </a:solidFill>
                <a:latin typeface="Arial" panose="020B0604020202020204" pitchFamily="34" charset="0"/>
              </a:rPr>
              <a:t>Bus</a:t>
            </a:r>
          </a:p>
        </p:txBody>
      </p:sp>
      <p:grpSp>
        <p:nvGrpSpPr>
          <p:cNvPr id="14350" name="Group 13"/>
          <p:cNvGrpSpPr>
            <a:grpSpLocks/>
          </p:cNvGrpSpPr>
          <p:nvPr/>
        </p:nvGrpSpPr>
        <p:grpSpPr bwMode="auto">
          <a:xfrm>
            <a:off x="179388" y="1757367"/>
            <a:ext cx="4337050" cy="1406083"/>
            <a:chOff x="837" y="1296"/>
            <a:chExt cx="3929" cy="1627"/>
          </a:xfrm>
        </p:grpSpPr>
        <p:sp>
          <p:nvSpPr>
            <p:cNvPr id="14351" name="Text Box 14"/>
            <p:cNvSpPr txBox="1">
              <a:spLocks noChangeArrowheads="1"/>
            </p:cNvSpPr>
            <p:nvPr/>
          </p:nvSpPr>
          <p:spPr bwMode="auto">
            <a:xfrm>
              <a:off x="837" y="1296"/>
              <a:ext cx="3929"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9pPr>
            </a:lstStyle>
            <a:p>
              <a:pPr algn="l" eaLnBrk="1" hangingPunct="1">
                <a:buClr>
                  <a:srgbClr val="000000"/>
                </a:buClr>
                <a:buSzPct val="100000"/>
                <a:buFont typeface="Arial" panose="020B0604020202020204" pitchFamily="34" charset="0"/>
                <a:buNone/>
              </a:pPr>
              <a:r>
                <a:rPr kumimoji="0" lang="en-IN" altLang="en-US" sz="2000">
                  <a:solidFill>
                    <a:srgbClr val="000000"/>
                  </a:solidFill>
                  <a:latin typeface="Arial" panose="020B0604020202020204" pitchFamily="34" charset="0"/>
                </a:rPr>
                <a:t>     </a:t>
              </a:r>
              <a:r>
                <a:rPr kumimoji="0" lang="en-IN" altLang="en-US" b="1">
                  <a:solidFill>
                    <a:srgbClr val="000000"/>
                  </a:solidFill>
                  <a:latin typeface="Arial" panose="020B0604020202020204" pitchFamily="34" charset="0"/>
                </a:rPr>
                <a:t>Address  Bus – 20 lines – A</a:t>
              </a:r>
              <a:r>
                <a:rPr kumimoji="0" lang="en-IN" altLang="en-US" b="1" baseline="-25000">
                  <a:solidFill>
                    <a:srgbClr val="000000"/>
                  </a:solidFill>
                  <a:latin typeface="Arial" panose="020B0604020202020204" pitchFamily="34" charset="0"/>
                </a:rPr>
                <a:t>19</a:t>
              </a:r>
              <a:r>
                <a:rPr kumimoji="0" lang="en-IN" altLang="en-US" b="1">
                  <a:solidFill>
                    <a:srgbClr val="000000"/>
                  </a:solidFill>
                  <a:latin typeface="Arial" panose="020B0604020202020204" pitchFamily="34" charset="0"/>
                </a:rPr>
                <a:t> – A</a:t>
              </a:r>
              <a:r>
                <a:rPr kumimoji="0" lang="en-IN" altLang="en-US" b="1" baseline="-25000">
                  <a:solidFill>
                    <a:srgbClr val="000000"/>
                  </a:solidFill>
                  <a:latin typeface="Arial" panose="020B0604020202020204" pitchFamily="34" charset="0"/>
                </a:rPr>
                <a:t>0</a:t>
              </a:r>
            </a:p>
          </p:txBody>
        </p:sp>
        <p:sp>
          <p:nvSpPr>
            <p:cNvPr id="14352" name="Text Box 15"/>
            <p:cNvSpPr txBox="1">
              <a:spLocks noChangeArrowheads="1"/>
            </p:cNvSpPr>
            <p:nvPr/>
          </p:nvSpPr>
          <p:spPr bwMode="auto">
            <a:xfrm>
              <a:off x="1162" y="2493"/>
              <a:ext cx="3126" cy="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1pPr>
              <a:lvl2pPr marL="742950" indent="-28575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2pPr>
              <a:lvl3pPr marL="11430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3pPr>
              <a:lvl4pPr marL="16002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4pPr>
              <a:lvl5pPr marL="2057400" indent="-228600" defTabSz="449263" eaLnBrk="0"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5pPr>
              <a:lvl6pPr marL="25146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6pPr>
              <a:lvl7pPr marL="29718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7pPr>
              <a:lvl8pPr marL="34290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8pPr>
              <a:lvl9pPr marL="3886200" indent="-228600" algn="ctr" defTabSz="449263"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kumimoji="1">
                  <a:solidFill>
                    <a:schemeClr val="tx1"/>
                  </a:solidFill>
                  <a:latin typeface="Verdana" panose="020B0604030504040204" pitchFamily="34" charset="0"/>
                  <a:ea typeface="新細明體" pitchFamily="18" charset="-120"/>
                </a:defRPr>
              </a:lvl9pPr>
            </a:lstStyle>
            <a:p>
              <a:pPr algn="l" eaLnBrk="1" hangingPunct="1">
                <a:buClr>
                  <a:srgbClr val="000000"/>
                </a:buClr>
                <a:buSzPct val="100000"/>
                <a:buFont typeface="Arial" panose="020B0604020202020204" pitchFamily="34" charset="0"/>
                <a:buNone/>
              </a:pPr>
              <a:r>
                <a:rPr kumimoji="0" lang="en-IN" altLang="en-US" b="1">
                  <a:solidFill>
                    <a:srgbClr val="000000"/>
                  </a:solidFill>
                  <a:latin typeface="Arial" panose="020B0604020202020204" pitchFamily="34" charset="0"/>
                </a:rPr>
                <a:t>Data  Bus – 16 lines – D</a:t>
              </a:r>
              <a:r>
                <a:rPr kumimoji="0" lang="en-IN" altLang="en-US" b="1" baseline="-25000">
                  <a:solidFill>
                    <a:srgbClr val="000000"/>
                  </a:solidFill>
                  <a:latin typeface="Arial" panose="020B0604020202020204" pitchFamily="34" charset="0"/>
                </a:rPr>
                <a:t>15</a:t>
              </a:r>
              <a:r>
                <a:rPr kumimoji="0" lang="en-IN" altLang="en-US" b="1">
                  <a:solidFill>
                    <a:srgbClr val="000000"/>
                  </a:solidFill>
                  <a:latin typeface="Arial" panose="020B0604020202020204" pitchFamily="34" charset="0"/>
                </a:rPr>
                <a:t> – D</a:t>
              </a:r>
              <a:r>
                <a:rPr kumimoji="0" lang="en-IN" altLang="en-US" b="1" baseline="-25000">
                  <a:solidFill>
                    <a:srgbClr val="000000"/>
                  </a:solidFill>
                  <a:latin typeface="Arial" panose="020B0604020202020204" pitchFamily="34" charset="0"/>
                </a:rPr>
                <a:t>0</a:t>
              </a:r>
            </a:p>
          </p:txBody>
        </p:sp>
      </p:grpSp>
      <p:sp>
        <p:nvSpPr>
          <p:cNvPr id="17" name="Rectangle 16"/>
          <p:cNvSpPr/>
          <p:nvPr/>
        </p:nvSpPr>
        <p:spPr>
          <a:xfrm>
            <a:off x="0" y="834524"/>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7405825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486422" y="195310"/>
            <a:ext cx="2780756" cy="614588"/>
          </a:xfrm>
        </p:spPr>
        <p:txBody>
          <a:bodyPr>
            <a:normAutofit/>
          </a:bodyPr>
          <a:lstStyle/>
          <a:p>
            <a:pPr eaLnBrk="1" hangingPunct="1">
              <a:defRPr/>
            </a:pPr>
            <a:r>
              <a:rPr lang="en-US" sz="2800" b="1" dirty="0" smtClean="0">
                <a:solidFill>
                  <a:srgbClr val="0070C0"/>
                </a:solidFill>
                <a:latin typeface="+mn-lt"/>
                <a:cs typeface="Times New Roman" panose="02020603050405020304" pitchFamily="18" charset="0"/>
              </a:rPr>
              <a:t>BIU and EU</a:t>
            </a:r>
          </a:p>
        </p:txBody>
      </p:sp>
      <p:sp>
        <p:nvSpPr>
          <p:cNvPr id="16388" name="Rectangle 3"/>
          <p:cNvSpPr>
            <a:spLocks noGrp="1" noChangeArrowheads="1"/>
          </p:cNvSpPr>
          <p:nvPr>
            <p:ph idx="1"/>
          </p:nvPr>
        </p:nvSpPr>
        <p:spPr>
          <a:xfrm>
            <a:off x="566738" y="3265492"/>
            <a:ext cx="8001000" cy="2827337"/>
          </a:xfrm>
        </p:spPr>
        <p:txBody>
          <a:bodyPr/>
          <a:lstStyle/>
          <a:p>
            <a:pPr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BIU (bus interface unit)</a:t>
            </a:r>
            <a:r>
              <a:rPr lang="en-US" altLang="en-US" sz="2000" dirty="0">
                <a:latin typeface="Times New Roman" panose="02020603050405020304" pitchFamily="18" charset="0"/>
                <a:cs typeface="Times New Roman" panose="02020603050405020304" pitchFamily="18" charset="0"/>
              </a:rPr>
              <a:t> sends out addresses, fetches instructions from memory, reads data from ports and memory, and writes data to ports and memory. In other words, the BIU handles all transfers of data and addresses on the buses for the execution unit.</a:t>
            </a:r>
          </a:p>
          <a:p>
            <a:pPr algn="just" eaLnBrk="1" hangingPunct="1">
              <a:lnSpc>
                <a:spcPct val="90000"/>
              </a:lnSpc>
            </a:pPr>
            <a:endParaRPr lang="en-US" altLang="en-US" sz="2000" dirty="0">
              <a:latin typeface="Times New Roman" panose="02020603050405020304" pitchFamily="18" charset="0"/>
              <a:cs typeface="Times New Roman" panose="02020603050405020304" pitchFamily="18" charset="0"/>
            </a:endParaRPr>
          </a:p>
          <a:p>
            <a:pPr algn="just" eaLnBrk="1" hangingPunct="1">
              <a:lnSpc>
                <a:spcPct val="90000"/>
              </a:lnSpc>
            </a:pPr>
            <a:r>
              <a:rPr lang="en-US" altLang="en-US" sz="2000" b="1" dirty="0">
                <a:latin typeface="Times New Roman" panose="02020603050405020304" pitchFamily="18" charset="0"/>
                <a:cs typeface="Times New Roman" panose="02020603050405020304" pitchFamily="18" charset="0"/>
              </a:rPr>
              <a:t>EU (execution unit)</a:t>
            </a:r>
            <a:r>
              <a:rPr lang="en-US" altLang="en-US" sz="2000" dirty="0">
                <a:latin typeface="Times New Roman" panose="02020603050405020304" pitchFamily="18" charset="0"/>
                <a:cs typeface="Times New Roman" panose="02020603050405020304" pitchFamily="18" charset="0"/>
              </a:rPr>
              <a:t> of the 8086 tells the BIU where to fetch instructions or data from, decodes instructions, and executes instructions. </a:t>
            </a:r>
          </a:p>
          <a:p>
            <a:pPr algn="just" eaLnBrk="1" hangingPunct="1">
              <a:lnSpc>
                <a:spcPct val="90000"/>
              </a:lnSpc>
            </a:pPr>
            <a:endParaRPr lang="en-US" altLang="en-US" sz="2000" dirty="0"/>
          </a:p>
          <a:p>
            <a:pPr algn="just" eaLnBrk="1" hangingPunct="1">
              <a:lnSpc>
                <a:spcPct val="90000"/>
              </a:lnSpc>
            </a:pPr>
            <a:endParaRPr lang="en-US" altLang="en-US" sz="2000" dirty="0"/>
          </a:p>
        </p:txBody>
      </p:sp>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B8F7B964-CAA4-48F4-8962-703E420413B3}" type="slidenum">
              <a:rPr kumimoji="0" lang="en-US" altLang="zh-TW"/>
              <a:pPr eaLnBrk="1" hangingPunct="1"/>
              <a:t>22</a:t>
            </a:fld>
            <a:endParaRPr kumimoji="0" lang="en-US" altLang="zh-TW"/>
          </a:p>
        </p:txBody>
      </p:sp>
      <p:pic>
        <p:nvPicPr>
          <p:cNvPr id="163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785942"/>
            <a:ext cx="8534400" cy="122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6" name="Rectangle 5"/>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440518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2"/>
          <p:cNvPicPr>
            <a:picLocks noGrp="1" noChangeAspect="1" noChangeArrowheads="1"/>
          </p:cNvPicPr>
          <p:nvPr>
            <p:ph type="title"/>
          </p:nvPr>
        </p:nvPicPr>
        <p:blipFill>
          <a:blip r:embed="rId2">
            <a:extLst>
              <a:ext uri="{28A0092B-C50C-407E-A947-70E740481C1C}">
                <a14:useLocalDpi xmlns:a14="http://schemas.microsoft.com/office/drawing/2010/main" val="0"/>
              </a:ext>
            </a:extLst>
          </a:blip>
          <a:srcRect/>
          <a:stretch>
            <a:fillRect/>
          </a:stretch>
        </p:blipFill>
        <p:spPr>
          <a:xfrm>
            <a:off x="611188" y="620713"/>
            <a:ext cx="8001000" cy="323850"/>
          </a:xfrm>
        </p:spPr>
      </p:pic>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93AACA23-B943-4D94-9D77-201C91F83CEB}" type="slidenum">
              <a:rPr kumimoji="0" lang="en-US" altLang="zh-TW"/>
              <a:pPr eaLnBrk="1" hangingPunct="1"/>
              <a:t>23</a:t>
            </a:fld>
            <a:endParaRPr kumimoji="0" lang="en-US" altLang="zh-TW"/>
          </a:p>
        </p:txBody>
      </p:sp>
      <p:pic>
        <p:nvPicPr>
          <p:cNvPr id="174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7" y="1433515"/>
            <a:ext cx="8448675" cy="152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pic>
        <p:nvPicPr>
          <p:cNvPr id="1741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9" y="3221038"/>
            <a:ext cx="8543925" cy="301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15065187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E1AF5E77-2FAB-47EC-9125-C7007932F597}" type="slidenum">
              <a:rPr kumimoji="0" lang="en-US" altLang="zh-TW"/>
              <a:pPr eaLnBrk="1" hangingPunct="1"/>
              <a:t>24</a:t>
            </a:fld>
            <a:endParaRPr kumimoji="0" lang="en-US" altLang="zh-TW"/>
          </a:p>
        </p:txBody>
      </p:sp>
      <p:pic>
        <p:nvPicPr>
          <p:cNvPr id="1331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8" y="260354"/>
            <a:ext cx="8964612" cy="288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pic>
        <p:nvPicPr>
          <p:cNvPr id="133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9" y="3370267"/>
            <a:ext cx="8715375" cy="280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17839133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8FC5A1B5-D03D-47EB-961C-CC9BA91CE3E0}" type="slidenum">
              <a:rPr kumimoji="0" lang="en-US" altLang="zh-TW"/>
              <a:pPr eaLnBrk="1" hangingPunct="1"/>
              <a:t>25</a:t>
            </a:fld>
            <a:endParaRPr kumimoji="0" lang="en-US" altLang="zh-TW"/>
          </a:p>
        </p:txBody>
      </p:sp>
      <p:pic>
        <p:nvPicPr>
          <p:cNvPr id="1433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92" y="333379"/>
            <a:ext cx="8391525"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638552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B983990B-B22E-47B7-84A2-C88FF48F086B}" type="slidenum">
              <a:rPr kumimoji="0" lang="en-US" altLang="zh-TW"/>
              <a:pPr eaLnBrk="1" hangingPunct="1"/>
              <a:t>26</a:t>
            </a:fld>
            <a:endParaRPr kumimoji="0" lang="en-US" altLang="zh-TW"/>
          </a:p>
        </p:txBody>
      </p:sp>
      <p:pic>
        <p:nvPicPr>
          <p:cNvPr id="1536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92" y="260354"/>
            <a:ext cx="8713787" cy="223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pic>
        <p:nvPicPr>
          <p:cNvPr id="1536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9" y="2852742"/>
            <a:ext cx="8569325" cy="348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152789095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ABD4B98E-67D6-4037-9AFE-849E4346AD13}" type="slidenum">
              <a:rPr kumimoji="0" lang="en-US" altLang="zh-TW"/>
              <a:pPr eaLnBrk="1" hangingPunct="1"/>
              <a:t>27</a:t>
            </a:fld>
            <a:endParaRPr kumimoji="0" lang="en-US" altLang="zh-TW"/>
          </a:p>
        </p:txBody>
      </p:sp>
      <p:pic>
        <p:nvPicPr>
          <p:cNvPr id="163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92" y="692150"/>
            <a:ext cx="8713787" cy="489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357438886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604D1761-E217-4F81-BA19-B80D11973FFB}" type="slidenum">
              <a:rPr kumimoji="0" lang="en-US" altLang="zh-TW"/>
              <a:pPr eaLnBrk="1" hangingPunct="1"/>
              <a:t>28</a:t>
            </a:fld>
            <a:endParaRPr kumimoji="0" lang="en-US" altLang="zh-TW"/>
          </a:p>
        </p:txBody>
      </p:sp>
      <p:pic>
        <p:nvPicPr>
          <p:cNvPr id="174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333379"/>
            <a:ext cx="8642350" cy="590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40321862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8FEF87CF-D1D3-42EF-9F4C-5B4BB27C4E38}" type="slidenum">
              <a:rPr kumimoji="0" lang="en-US" altLang="zh-TW"/>
              <a:pPr eaLnBrk="1" hangingPunct="1"/>
              <a:t>29</a:t>
            </a:fld>
            <a:endParaRPr kumimoji="0" lang="en-US" altLang="zh-TW"/>
          </a:p>
        </p:txBody>
      </p:sp>
      <p:pic>
        <p:nvPicPr>
          <p:cNvPr id="184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9" y="1412879"/>
            <a:ext cx="5857875"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pic>
        <p:nvPicPr>
          <p:cNvPr id="1843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9" y="1773238"/>
            <a:ext cx="8696325"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39277207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97" y="1766558"/>
            <a:ext cx="7959503" cy="36806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5" name="Slide Number Placeholder 3"/>
          <p:cNvSpPr>
            <a:spLocks noGrp="1"/>
          </p:cNvSpPr>
          <p:nvPr>
            <p:ph type="sldNum" sz="quarter" idx="12"/>
          </p:nvPr>
        </p:nvSpPr>
        <p:spPr>
          <a:xfrm>
            <a:off x="7086600" y="6356353"/>
            <a:ext cx="2743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r>
              <a:rPr kumimoji="0" lang="en-US" altLang="zh-TW" dirty="0"/>
              <a:t>2</a:t>
            </a:r>
          </a:p>
        </p:txBody>
      </p:sp>
      <p:sp>
        <p:nvSpPr>
          <p:cNvPr id="6" name="Rectangle 5"/>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
        <p:nvSpPr>
          <p:cNvPr id="7" name="TextBox 6"/>
          <p:cNvSpPr txBox="1"/>
          <p:nvPr/>
        </p:nvSpPr>
        <p:spPr>
          <a:xfrm>
            <a:off x="2749731" y="298953"/>
            <a:ext cx="4852852" cy="584775"/>
          </a:xfrm>
          <a:prstGeom prst="rect">
            <a:avLst/>
          </a:prstGeom>
          <a:noFill/>
        </p:spPr>
        <p:txBody>
          <a:bodyPr wrap="square" rtlCol="0">
            <a:spAutoFit/>
          </a:bodyPr>
          <a:lstStyle/>
          <a:p>
            <a:r>
              <a:rPr lang="en-US" sz="3200" b="1" dirty="0" smtClean="0">
                <a:solidFill>
                  <a:srgbClr val="0070C0"/>
                </a:solidFill>
              </a:rPr>
              <a:t>Intel 8086 Microprocessor</a:t>
            </a:r>
            <a:endParaRPr lang="en-US" sz="3200" b="1" dirty="0">
              <a:solidFill>
                <a:srgbClr val="0070C0"/>
              </a:solidFill>
            </a:endParaRPr>
          </a:p>
        </p:txBody>
      </p:sp>
    </p:spTree>
    <p:extLst>
      <p:ext uri="{BB962C8B-B14F-4D97-AF65-F5344CB8AC3E}">
        <p14:creationId xmlns:p14="http://schemas.microsoft.com/office/powerpoint/2010/main" val="30183428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6607E19C-EE50-4472-8847-6C36CAEBDF5D}" type="slidenum">
              <a:rPr kumimoji="0" lang="en-US" altLang="zh-TW"/>
              <a:pPr eaLnBrk="1" hangingPunct="1"/>
              <a:t>30</a:t>
            </a:fld>
            <a:endParaRPr kumimoji="0" lang="en-US" altLang="zh-TW"/>
          </a:p>
        </p:txBody>
      </p:sp>
      <p:pic>
        <p:nvPicPr>
          <p:cNvPr id="194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0"/>
            <a:ext cx="8281988" cy="538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pic>
        <p:nvPicPr>
          <p:cNvPr id="1946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9" y="5445125"/>
            <a:ext cx="8397875" cy="135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16731360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949003" y="131735"/>
            <a:ext cx="7443989" cy="584775"/>
          </a:xfrm>
          <a:prstGeom prst="rect">
            <a:avLst/>
          </a:prstGeom>
          <a:noFill/>
        </p:spPr>
        <p:txBody>
          <a:bodyPr wrap="square" rtlCol="0">
            <a:spAutoFit/>
          </a:bodyPr>
          <a:lstStyle/>
          <a:p>
            <a:r>
              <a:rPr lang="en-US" sz="3200" b="1" dirty="0">
                <a:solidFill>
                  <a:srgbClr val="0070C0"/>
                </a:solidFill>
                <a:cs typeface="Times New Roman" panose="02020603050405020304" pitchFamily="18" charset="0"/>
              </a:rPr>
              <a:t>Addressing Modes of 8086</a:t>
            </a:r>
            <a:endParaRPr lang="en-US" sz="3200" b="1" dirty="0">
              <a:solidFill>
                <a:srgbClr val="0070C0"/>
              </a:solidFill>
              <a:cs typeface="Times New Roman" panose="02020603050405020304" pitchFamily="18" charset="0"/>
            </a:endParaRPr>
          </a:p>
        </p:txBody>
      </p:sp>
      <p:sp>
        <p:nvSpPr>
          <p:cNvPr id="3" name="Rectangle 2"/>
          <p:cNvSpPr/>
          <p:nvPr/>
        </p:nvSpPr>
        <p:spPr>
          <a:xfrm>
            <a:off x="287382" y="1349096"/>
            <a:ext cx="810682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Addressing modes refer to the different methods of addressing the operands. Addressing modes of 8086 are as follows:</a:t>
            </a:r>
          </a:p>
        </p:txBody>
      </p:sp>
      <p:sp>
        <p:nvSpPr>
          <p:cNvPr id="6" name="TextBox 5"/>
          <p:cNvSpPr txBox="1"/>
          <p:nvPr/>
        </p:nvSpPr>
        <p:spPr>
          <a:xfrm>
            <a:off x="254725" y="2193203"/>
            <a:ext cx="8634549" cy="4247317"/>
          </a:xfrm>
          <a:prstGeom prst="rect">
            <a:avLst/>
          </a:prstGeom>
          <a:noFill/>
        </p:spPr>
        <p:txBody>
          <a:bodyPr wrap="square" rtlCol="0">
            <a:spAutoFit/>
          </a:bodyPr>
          <a:lstStyle/>
          <a:p>
            <a:pPr lvl="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Immediate addressing mode-</a:t>
            </a:r>
            <a:endParaRPr lang="en-US" altLang="en-US"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In this mode, the operand is specified in the instruction itself. Instructions are longer but the operands are easily identified.</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MOV CL, 12H</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This instruction moves 12 immediately into CL register. CL ← </a:t>
            </a:r>
            <a:r>
              <a:rPr lang="en-US" altLang="en-US" dirty="0">
                <a:latin typeface="Times New Roman" panose="02020603050405020304" pitchFamily="18" charset="0"/>
                <a:cs typeface="Times New Roman" panose="02020603050405020304" pitchFamily="18" charset="0"/>
              </a:rPr>
              <a:t>12H</a:t>
            </a:r>
          </a:p>
          <a:p>
            <a:pPr lvl="0" eaLnBrk="0" fontAlgn="base" hangingPunct="0">
              <a:spcBef>
                <a:spcPct val="0"/>
              </a:spcBef>
              <a:spcAft>
                <a:spcPct val="0"/>
              </a:spcAft>
            </a:pPr>
            <a:endParaRPr lang="en-US" altLang="en-US"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Register addressing mode-</a:t>
            </a:r>
            <a:endParaRPr lang="en-US" altLang="en-US"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In this mode, operands are specified using registers. This addressing mode is normally preferred because the instructions are compact and fastest executing of all instruction forms.</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Registers may be used as source operands, destination operands or both.</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MOV AX, BX</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This instruction copies the contents of BX register into AX register. AX ← BX</a:t>
            </a:r>
          </a:p>
          <a:p>
            <a:endParaRPr lang="en-US" dirty="0"/>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775886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57200" y="1841679"/>
            <a:ext cx="8151223" cy="3416320"/>
          </a:xfrm>
          <a:prstGeom prst="rect">
            <a:avLst/>
          </a:prstGeom>
          <a:noFill/>
        </p:spPr>
        <p:txBody>
          <a:bodyPr wrap="square" rtlCol="0">
            <a:spAutoFit/>
          </a:bodyPr>
          <a:lstStyle/>
          <a:p>
            <a:pPr lvl="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Direct memory addressing mode-</a:t>
            </a:r>
            <a:endParaRPr lang="en-US" altLang="en-US"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In this mode, address of the operand is directly specified in the instruction. Here only the offset address is specified, the segment being indicated by the instruction.</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MOV CL, [4321H]</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This instruction moves data from location 4321H in the data segment into CL.</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The physical address is calculated as</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DS * 10H + 4321</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Assume DS = 5000H</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∴PA = 50000 + 4321 = 54321H</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∴CL ← [54321H]</a:t>
            </a:r>
          </a:p>
          <a:p>
            <a:endParaRPr lang="en-US" dirty="0"/>
          </a:p>
        </p:txBody>
      </p:sp>
      <p:sp>
        <p:nvSpPr>
          <p:cNvPr id="4" name="TextBox 3"/>
          <p:cNvSpPr txBox="1"/>
          <p:nvPr/>
        </p:nvSpPr>
        <p:spPr>
          <a:xfrm>
            <a:off x="1949003" y="131735"/>
            <a:ext cx="7443989" cy="584775"/>
          </a:xfrm>
          <a:prstGeom prst="rect">
            <a:avLst/>
          </a:prstGeom>
          <a:noFill/>
        </p:spPr>
        <p:txBody>
          <a:bodyPr wrap="square" rtlCol="0">
            <a:spAutoFit/>
          </a:bodyPr>
          <a:lstStyle/>
          <a:p>
            <a:r>
              <a:rPr lang="en-US" sz="3200" b="1" dirty="0">
                <a:solidFill>
                  <a:srgbClr val="0070C0"/>
                </a:solidFill>
                <a:cs typeface="Times New Roman" panose="02020603050405020304" pitchFamily="18" charset="0"/>
              </a:rPr>
              <a:t>Addressing Modes of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9583233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391886" y="1203185"/>
            <a:ext cx="8752114" cy="5632311"/>
          </a:xfrm>
          <a:prstGeom prst="rect">
            <a:avLst/>
          </a:prstGeom>
          <a:noFill/>
        </p:spPr>
        <p:txBody>
          <a:bodyPr wrap="square" rtlCol="0">
            <a:spAutoFit/>
          </a:bodyPr>
          <a:lstStyle/>
          <a:p>
            <a:pPr lvl="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Register based indirect addressing mode-</a:t>
            </a:r>
            <a:endParaRPr lang="en-US" altLang="en-US"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In this mode, the effective address of the memory may be taken directly from one of the base register or index register specified by instruction. If register is SI, DI and BX then DS is by default segment register.</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If BP is used, then SS is by default segment register.</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MOV CX, [BX]</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This instruction moves a word from the address pointed by BX and BX + 1 in data segment into CL and CH respectively.</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CL ← DS: [BX] and CH ← DS: [BX + 1]</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Physical address can be calculated as DS * 10H + BX.</a:t>
            </a:r>
          </a:p>
          <a:p>
            <a:pPr lvl="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Register relative addressing mode-</a:t>
            </a:r>
            <a:endParaRPr lang="en-US" altLang="en-US"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In this mode, the operand address is calculated using one of the base registers and an 8 bit or a 16 bit displacement.</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MOV CL, [BX + 04H]</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This instruction moves a byte from the address pointed by BX + 4 in data segment to CL.</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CL ← DS: [BX + 04H]</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Physical address can be calculated as DS * 10H + BX + 4H. </a:t>
            </a:r>
          </a:p>
          <a:p>
            <a:endParaRPr lang="en-US" dirty="0"/>
          </a:p>
        </p:txBody>
      </p:sp>
      <p:sp>
        <p:nvSpPr>
          <p:cNvPr id="4" name="TextBox 3"/>
          <p:cNvSpPr txBox="1"/>
          <p:nvPr/>
        </p:nvSpPr>
        <p:spPr>
          <a:xfrm>
            <a:off x="1949003" y="131735"/>
            <a:ext cx="7443989" cy="584775"/>
          </a:xfrm>
          <a:prstGeom prst="rect">
            <a:avLst/>
          </a:prstGeom>
          <a:noFill/>
        </p:spPr>
        <p:txBody>
          <a:bodyPr wrap="square" rtlCol="0">
            <a:spAutoFit/>
          </a:bodyPr>
          <a:lstStyle/>
          <a:p>
            <a:r>
              <a:rPr lang="en-US" sz="3200" b="1" dirty="0">
                <a:solidFill>
                  <a:srgbClr val="0070C0"/>
                </a:solidFill>
                <a:cs typeface="Times New Roman" panose="02020603050405020304" pitchFamily="18" charset="0"/>
              </a:rPr>
              <a:t>Addressing Modes of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1436351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3727" y="1349096"/>
            <a:ext cx="8716545" cy="4801314"/>
          </a:xfrm>
          <a:prstGeom prst="rect">
            <a:avLst/>
          </a:prstGeom>
          <a:noFill/>
        </p:spPr>
        <p:txBody>
          <a:bodyPr wrap="square" rtlCol="0">
            <a:spAutoFit/>
          </a:bodyPr>
          <a:lstStyle/>
          <a:p>
            <a:pPr lvl="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Base indexed addressing mode-</a:t>
            </a:r>
            <a:endParaRPr lang="en-US" altLang="en-US"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Here, operand address is calculated as base register plus an index register.</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MOV CL, [BX + SI]</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This instruction moves a byte from the address pointed by BX + SI in data segment to CL.</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CL ← DS: [BX + SI]</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Physical address can be calculated as DS * 10H + BX + SI.</a:t>
            </a:r>
          </a:p>
          <a:p>
            <a:pPr lvl="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Relative based indexed addressing mode-</a:t>
            </a:r>
            <a:endParaRPr lang="en-US" altLang="en-US" u="sng"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In this mode, the address of the operand is calculated as the sum of base register, index register and 8 bit or 16 bit displacement.</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Example:</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MOV CL, [BX + DI + 20]</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This instruction moves a byte from the address pointed by BX + DI + 20H in data segment to CL.</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CL ← DS: [BX + DI + 20H]</a:t>
            </a:r>
          </a:p>
          <a:p>
            <a:pPr lvl="0" eaLnBrk="0" fontAlgn="base" hangingPunct="0">
              <a:spcBef>
                <a:spcPct val="0"/>
              </a:spcBef>
              <a:spcAft>
                <a:spcPct val="0"/>
              </a:spcAft>
            </a:pPr>
            <a:r>
              <a:rPr lang="en-US" altLang="en-US" dirty="0">
                <a:latin typeface="Times New Roman" panose="02020603050405020304" pitchFamily="18" charset="0"/>
                <a:cs typeface="Times New Roman" panose="02020603050405020304" pitchFamily="18" charset="0"/>
              </a:rPr>
              <a:t>Physical address can be calculated as DS * 10H + BX + DI + 20H.</a:t>
            </a:r>
          </a:p>
          <a:p>
            <a:endParaRPr lang="en-US" dirty="0"/>
          </a:p>
        </p:txBody>
      </p:sp>
      <p:sp>
        <p:nvSpPr>
          <p:cNvPr id="5" name="TextBox 4"/>
          <p:cNvSpPr txBox="1"/>
          <p:nvPr/>
        </p:nvSpPr>
        <p:spPr>
          <a:xfrm>
            <a:off x="1949003" y="131735"/>
            <a:ext cx="7443989" cy="584775"/>
          </a:xfrm>
          <a:prstGeom prst="rect">
            <a:avLst/>
          </a:prstGeom>
          <a:noFill/>
        </p:spPr>
        <p:txBody>
          <a:bodyPr wrap="square" rtlCol="0">
            <a:spAutoFit/>
          </a:bodyPr>
          <a:lstStyle/>
          <a:p>
            <a:r>
              <a:rPr lang="en-US" sz="3200" b="1" dirty="0">
                <a:solidFill>
                  <a:srgbClr val="0070C0"/>
                </a:solidFill>
                <a:cs typeface="Times New Roman" panose="02020603050405020304" pitchFamily="18" charset="0"/>
              </a:rPr>
              <a:t>Addressing Modes of 8086</a:t>
            </a:r>
            <a:endParaRPr lang="en-US" sz="3200" b="1" dirty="0">
              <a:solidFill>
                <a:srgbClr val="0070C0"/>
              </a:solidFill>
              <a:cs typeface="Times New Roman" panose="02020603050405020304" pitchFamily="18" charset="0"/>
            </a:endParaRPr>
          </a:p>
        </p:txBody>
      </p:sp>
      <p:sp>
        <p:nvSpPr>
          <p:cNvPr id="6" name="Rectangle 5"/>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18707962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0A742F72-032B-4D55-9A98-50EB247F83AC}" type="slidenum">
              <a:rPr kumimoji="0" lang="en-US" altLang="zh-TW"/>
              <a:pPr eaLnBrk="1" hangingPunct="1"/>
              <a:t>35</a:t>
            </a:fld>
            <a:endParaRPr kumimoji="0" lang="en-US" altLang="zh-TW"/>
          </a:p>
        </p:txBody>
      </p:sp>
      <p:pic>
        <p:nvPicPr>
          <p:cNvPr id="4198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274" y="1202373"/>
            <a:ext cx="7127875" cy="444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Tree>
    <p:extLst>
      <p:ext uri="{BB962C8B-B14F-4D97-AF65-F5344CB8AC3E}">
        <p14:creationId xmlns:p14="http://schemas.microsoft.com/office/powerpoint/2010/main" val="28671255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FF78D5B3-3976-46BE-99F4-F0B948E5A9DF}" type="slidenum">
              <a:rPr kumimoji="0" lang="en-US" altLang="zh-TW"/>
              <a:pPr eaLnBrk="1" hangingPunct="1"/>
              <a:t>36</a:t>
            </a:fld>
            <a:endParaRPr kumimoji="0" lang="en-US" altLang="zh-TW"/>
          </a:p>
        </p:txBody>
      </p:sp>
      <p:pic>
        <p:nvPicPr>
          <p:cNvPr id="430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12" y="1651985"/>
            <a:ext cx="8713788" cy="420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4" name="TextBox 3"/>
          <p:cNvSpPr txBox="1"/>
          <p:nvPr/>
        </p:nvSpPr>
        <p:spPr>
          <a:xfrm>
            <a:off x="2707582" y="121232"/>
            <a:ext cx="3750368"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Instruction Set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24878679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A01F0DFE-DED5-48D4-BA66-A0E6F1E137FA}" type="slidenum">
              <a:rPr kumimoji="0" lang="en-US" altLang="zh-TW"/>
              <a:pPr eaLnBrk="1" hangingPunct="1"/>
              <a:t>37</a:t>
            </a:fld>
            <a:endParaRPr kumimoji="0" lang="en-US" altLang="zh-TW"/>
          </a:p>
        </p:txBody>
      </p:sp>
      <p:pic>
        <p:nvPicPr>
          <p:cNvPr id="4403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00" y="1415296"/>
            <a:ext cx="7127100" cy="51236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4" name="TextBox 3"/>
          <p:cNvSpPr txBox="1"/>
          <p:nvPr/>
        </p:nvSpPr>
        <p:spPr>
          <a:xfrm>
            <a:off x="2707582" y="121232"/>
            <a:ext cx="3750368"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Instruction Set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68262752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8F1431A7-1BF5-46BE-B162-E5530DA3211D}" type="slidenum">
              <a:rPr kumimoji="0" lang="en-US" altLang="zh-TW"/>
              <a:pPr eaLnBrk="1" hangingPunct="1"/>
              <a:t>38</a:t>
            </a:fld>
            <a:endParaRPr kumimoji="0" lang="en-US" altLang="zh-TW"/>
          </a:p>
        </p:txBody>
      </p:sp>
      <p:pic>
        <p:nvPicPr>
          <p:cNvPr id="4505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1788" y="1434379"/>
            <a:ext cx="6457946" cy="4718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4" name="TextBox 3"/>
          <p:cNvSpPr txBox="1"/>
          <p:nvPr/>
        </p:nvSpPr>
        <p:spPr>
          <a:xfrm>
            <a:off x="2707582" y="121232"/>
            <a:ext cx="3750368"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Instruction Set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658758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A3E9EA2C-CC8A-4324-92DC-2CAC8748D4B2}" type="slidenum">
              <a:rPr kumimoji="0" lang="en-US" altLang="zh-TW"/>
              <a:pPr eaLnBrk="1" hangingPunct="1"/>
              <a:t>39</a:t>
            </a:fld>
            <a:endParaRPr kumimoji="0" lang="en-US" altLang="zh-TW"/>
          </a:p>
        </p:txBody>
      </p:sp>
      <p:pic>
        <p:nvPicPr>
          <p:cNvPr id="471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9090" y="1423674"/>
            <a:ext cx="6791688" cy="4526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4" name="TextBox 3"/>
          <p:cNvSpPr txBox="1"/>
          <p:nvPr/>
        </p:nvSpPr>
        <p:spPr>
          <a:xfrm>
            <a:off x="2707582" y="121232"/>
            <a:ext cx="3750368"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Instruction Set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178971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226D0E27-2913-410C-9A9D-0F0F3C1AA0B8}" type="slidenum">
              <a:rPr kumimoji="0" lang="en-US" altLang="zh-TW"/>
              <a:pPr eaLnBrk="1" hangingPunct="1"/>
              <a:t>4</a:t>
            </a:fld>
            <a:endParaRPr kumimoji="0" lang="en-US" altLang="zh-TW"/>
          </a:p>
        </p:txBody>
      </p:sp>
      <p:sp>
        <p:nvSpPr>
          <p:cNvPr id="5124" name="Rectangle 5"/>
          <p:cNvSpPr>
            <a:spLocks noChangeArrowheads="1"/>
          </p:cNvSpPr>
          <p:nvPr/>
        </p:nvSpPr>
        <p:spPr bwMode="auto">
          <a:xfrm>
            <a:off x="503237" y="1413432"/>
            <a:ext cx="8137525"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69900" indent="-469900"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algn="l" eaLnBrk="1" hangingPunct="1">
              <a:lnSpc>
                <a:spcPct val="90000"/>
              </a:lnSpc>
              <a:spcBef>
                <a:spcPct val="20000"/>
              </a:spcBef>
              <a:buClr>
                <a:schemeClr val="accent2"/>
              </a:buClr>
              <a:buFont typeface="Wingdings" panose="05000000000000000000" pitchFamily="2" charset="2"/>
              <a:buNone/>
            </a:pPr>
            <a:r>
              <a:rPr lang="en-US" altLang="en-US" sz="2100" b="1" dirty="0"/>
              <a:t>Key Features:</a:t>
            </a:r>
          </a:p>
          <a:p>
            <a:pPr algn="l" eaLnBrk="1" hangingPunct="1">
              <a:lnSpc>
                <a:spcPct val="90000"/>
              </a:lnSpc>
              <a:spcBef>
                <a:spcPct val="20000"/>
              </a:spcBef>
              <a:buClr>
                <a:schemeClr val="accent2"/>
              </a:buClr>
              <a:buFont typeface="Wingdings" panose="05000000000000000000" pitchFamily="2" charset="2"/>
              <a:buNone/>
            </a:pPr>
            <a:endParaRPr lang="en-US" altLang="en-US" sz="2100" b="1" dirty="0"/>
          </a:p>
          <a:p>
            <a:pPr algn="just" eaLnBrk="1" hangingPunct="1">
              <a:lnSpc>
                <a:spcPct val="90000"/>
              </a:lnSpc>
              <a:spcBef>
                <a:spcPct val="20000"/>
              </a:spcBef>
              <a:buClr>
                <a:schemeClr val="accent2"/>
              </a:buClr>
              <a:buFont typeface="Wingdings" panose="05000000000000000000" pitchFamily="2" charset="2"/>
              <a:buChar char="o"/>
            </a:pPr>
            <a:r>
              <a:rPr lang="en-US" altLang="en-US" b="1" dirty="0"/>
              <a:t>Released by Intel in 1978</a:t>
            </a:r>
          </a:p>
          <a:p>
            <a:pPr algn="just" eaLnBrk="1" hangingPunct="1">
              <a:lnSpc>
                <a:spcPct val="90000"/>
              </a:lnSpc>
              <a:spcBef>
                <a:spcPct val="20000"/>
              </a:spcBef>
              <a:buClr>
                <a:schemeClr val="accent2"/>
              </a:buClr>
              <a:buFont typeface="Wingdings" panose="05000000000000000000" pitchFamily="2" charset="2"/>
              <a:buChar char="o"/>
            </a:pPr>
            <a:r>
              <a:rPr lang="en-US" altLang="en-US" b="1" dirty="0"/>
              <a:t>Produced from 1978 to 1990s</a:t>
            </a:r>
          </a:p>
          <a:p>
            <a:pPr algn="just" eaLnBrk="1" hangingPunct="1">
              <a:lnSpc>
                <a:spcPct val="90000"/>
              </a:lnSpc>
              <a:spcBef>
                <a:spcPct val="20000"/>
              </a:spcBef>
              <a:buClr>
                <a:schemeClr val="accent2"/>
              </a:buClr>
              <a:buFont typeface="Wingdings" panose="05000000000000000000" pitchFamily="2" charset="2"/>
              <a:buChar char="o"/>
            </a:pPr>
            <a:r>
              <a:rPr lang="en-US" altLang="en-US" b="1" dirty="0"/>
              <a:t>A 16-bit microprocessor chip.</a:t>
            </a:r>
          </a:p>
          <a:p>
            <a:pPr algn="just" eaLnBrk="1" hangingPunct="1">
              <a:lnSpc>
                <a:spcPct val="90000"/>
              </a:lnSpc>
              <a:spcBef>
                <a:spcPct val="20000"/>
              </a:spcBef>
              <a:buClr>
                <a:schemeClr val="accent2"/>
              </a:buClr>
              <a:buFont typeface="Wingdings" panose="05000000000000000000" pitchFamily="2" charset="2"/>
              <a:buChar char="o"/>
            </a:pPr>
            <a:r>
              <a:rPr lang="en-US" altLang="en-US" b="1" dirty="0"/>
              <a:t>Max. CPU clock rate :</a:t>
            </a:r>
          </a:p>
          <a:p>
            <a:pPr algn="just" eaLnBrk="1" hangingPunct="1">
              <a:lnSpc>
                <a:spcPct val="90000"/>
              </a:lnSpc>
              <a:spcBef>
                <a:spcPct val="20000"/>
              </a:spcBef>
              <a:buClr>
                <a:schemeClr val="accent2"/>
              </a:buClr>
              <a:buFont typeface="Wingdings" panose="05000000000000000000" pitchFamily="2" charset="2"/>
              <a:buNone/>
            </a:pPr>
            <a:r>
              <a:rPr lang="en-US" altLang="en-US" b="1" dirty="0"/>
              <a:t>      5</a:t>
            </a:r>
            <a:r>
              <a:rPr lang="en-US" altLang="en-US" b="1" dirty="0">
                <a:latin typeface="Arial" panose="020B0604020202020204" pitchFamily="34" charset="0"/>
              </a:rPr>
              <a:t> </a:t>
            </a:r>
            <a:r>
              <a:rPr lang="en-US" altLang="en-US" b="1" dirty="0"/>
              <a:t>MHz to 10</a:t>
            </a:r>
            <a:r>
              <a:rPr lang="en-US" altLang="en-US" b="1" dirty="0">
                <a:latin typeface="Arial" panose="020B0604020202020204" pitchFamily="34" charset="0"/>
              </a:rPr>
              <a:t> </a:t>
            </a:r>
            <a:r>
              <a:rPr lang="en-US" altLang="en-US" b="1" dirty="0"/>
              <a:t>MHz</a:t>
            </a:r>
          </a:p>
          <a:p>
            <a:pPr algn="just" eaLnBrk="1" hangingPunct="1">
              <a:lnSpc>
                <a:spcPct val="90000"/>
              </a:lnSpc>
              <a:spcBef>
                <a:spcPct val="20000"/>
              </a:spcBef>
              <a:buClr>
                <a:schemeClr val="accent2"/>
              </a:buClr>
              <a:buFont typeface="Wingdings" panose="05000000000000000000" pitchFamily="2" charset="2"/>
              <a:buChar char="o"/>
            </a:pPr>
            <a:r>
              <a:rPr lang="en-US" altLang="en-US" b="1" dirty="0"/>
              <a:t>Instruction set:  x86-16</a:t>
            </a:r>
          </a:p>
          <a:p>
            <a:pPr algn="just" eaLnBrk="1" hangingPunct="1">
              <a:lnSpc>
                <a:spcPct val="90000"/>
              </a:lnSpc>
              <a:spcBef>
                <a:spcPct val="20000"/>
              </a:spcBef>
              <a:buClr>
                <a:schemeClr val="accent2"/>
              </a:buClr>
              <a:buFont typeface="Wingdings" panose="05000000000000000000" pitchFamily="2" charset="2"/>
              <a:buChar char="o"/>
            </a:pPr>
            <a:r>
              <a:rPr lang="en-US" altLang="en-US" b="1" dirty="0"/>
              <a:t>Package: 40 pin DIP </a:t>
            </a:r>
          </a:p>
          <a:p>
            <a:pPr algn="just" eaLnBrk="1" hangingPunct="1">
              <a:lnSpc>
                <a:spcPct val="90000"/>
              </a:lnSpc>
              <a:spcBef>
                <a:spcPct val="20000"/>
              </a:spcBef>
              <a:buClr>
                <a:schemeClr val="accent2"/>
              </a:buClr>
              <a:buFont typeface="Wingdings" panose="05000000000000000000" pitchFamily="2" charset="2"/>
              <a:buChar char="o"/>
            </a:pPr>
            <a:r>
              <a:rPr lang="en-US" altLang="en-US" b="1" dirty="0"/>
              <a:t>The 8086 gave rise to </a:t>
            </a:r>
          </a:p>
          <a:p>
            <a:pPr algn="just" eaLnBrk="1" hangingPunct="1">
              <a:lnSpc>
                <a:spcPct val="90000"/>
              </a:lnSpc>
              <a:spcBef>
                <a:spcPct val="20000"/>
              </a:spcBef>
              <a:buClr>
                <a:schemeClr val="accent2"/>
              </a:buClr>
              <a:buFont typeface="Wingdings" panose="05000000000000000000" pitchFamily="2" charset="2"/>
              <a:buNone/>
            </a:pPr>
            <a:r>
              <a:rPr lang="en-US" altLang="en-US" b="1" dirty="0"/>
              <a:t>      the </a:t>
            </a:r>
            <a:r>
              <a:rPr lang="en-US" altLang="en-US" b="1" dirty="0">
                <a:solidFill>
                  <a:schemeClr val="hlink"/>
                </a:solidFill>
              </a:rPr>
              <a:t>x86 architecture</a:t>
            </a:r>
            <a:r>
              <a:rPr lang="en-US" altLang="en-US" b="1" dirty="0"/>
              <a:t> of Intel's future processors.</a:t>
            </a:r>
          </a:p>
          <a:p>
            <a:pPr algn="just" eaLnBrk="1" hangingPunct="1">
              <a:lnSpc>
                <a:spcPct val="90000"/>
              </a:lnSpc>
              <a:spcBef>
                <a:spcPct val="20000"/>
              </a:spcBef>
              <a:buClr>
                <a:schemeClr val="accent2"/>
              </a:buClr>
              <a:buFont typeface="Wingdings" panose="05000000000000000000" pitchFamily="2" charset="2"/>
              <a:buChar char="o"/>
            </a:pPr>
            <a:r>
              <a:rPr lang="en-US" altLang="en-US" b="1" dirty="0"/>
              <a:t>Common manufacturer(s): Intel, AMD, NEC, Fujitsu, Harris (</a:t>
            </a:r>
            <a:r>
              <a:rPr lang="en-US" altLang="en-US" b="1" dirty="0" err="1"/>
              <a:t>Intersil</a:t>
            </a:r>
            <a:r>
              <a:rPr lang="en-US" altLang="en-US" b="1" dirty="0"/>
              <a:t>), OKI, Siemens AG, Texas Instruments, Mitsubishi. </a:t>
            </a:r>
          </a:p>
          <a:p>
            <a:pPr algn="just" eaLnBrk="1" hangingPunct="1">
              <a:lnSpc>
                <a:spcPct val="90000"/>
              </a:lnSpc>
              <a:spcBef>
                <a:spcPct val="20000"/>
              </a:spcBef>
              <a:buClr>
                <a:schemeClr val="accent2"/>
              </a:buClr>
              <a:buFont typeface="Wingdings" panose="05000000000000000000" pitchFamily="2" charset="2"/>
              <a:buNone/>
            </a:pPr>
            <a:r>
              <a:rPr lang="en-US" altLang="en-US" b="1" dirty="0"/>
              <a:t>     </a:t>
            </a:r>
            <a:endParaRPr lang="en-US" altLang="en-US" b="1" dirty="0">
              <a:solidFill>
                <a:schemeClr val="hlink"/>
              </a:solidFill>
            </a:endParaRPr>
          </a:p>
          <a:p>
            <a:pPr algn="l" eaLnBrk="1" hangingPunct="1">
              <a:lnSpc>
                <a:spcPct val="90000"/>
              </a:lnSpc>
              <a:spcBef>
                <a:spcPct val="20000"/>
              </a:spcBef>
              <a:buClr>
                <a:schemeClr val="accent2"/>
              </a:buClr>
              <a:buFont typeface="Wingdings" panose="05000000000000000000" pitchFamily="2" charset="2"/>
              <a:buChar char="o"/>
            </a:pPr>
            <a:endParaRPr lang="en-US" altLang="en-US" sz="1900" b="1" dirty="0"/>
          </a:p>
          <a:p>
            <a:pPr algn="l" eaLnBrk="1" hangingPunct="1">
              <a:lnSpc>
                <a:spcPct val="90000"/>
              </a:lnSpc>
              <a:spcBef>
                <a:spcPct val="20000"/>
              </a:spcBef>
              <a:buClr>
                <a:schemeClr val="accent2"/>
              </a:buClr>
              <a:buFont typeface="Wingdings" panose="05000000000000000000" pitchFamily="2" charset="2"/>
              <a:buChar char="o"/>
            </a:pPr>
            <a:endParaRPr lang="en-US" altLang="en-US" sz="1900" b="1" dirty="0"/>
          </a:p>
          <a:p>
            <a:pPr algn="l" eaLnBrk="1" hangingPunct="1">
              <a:lnSpc>
                <a:spcPct val="90000"/>
              </a:lnSpc>
              <a:spcBef>
                <a:spcPct val="20000"/>
              </a:spcBef>
              <a:buClr>
                <a:schemeClr val="accent2"/>
              </a:buClr>
              <a:buFont typeface="Wingdings" panose="05000000000000000000" pitchFamily="2" charset="2"/>
              <a:buChar char="o"/>
            </a:pPr>
            <a:endParaRPr lang="en-US" altLang="en-US" sz="1900" b="1" dirty="0"/>
          </a:p>
          <a:p>
            <a:pPr algn="l" eaLnBrk="1" hangingPunct="1">
              <a:lnSpc>
                <a:spcPct val="90000"/>
              </a:lnSpc>
              <a:spcBef>
                <a:spcPct val="20000"/>
              </a:spcBef>
              <a:buClr>
                <a:schemeClr val="accent2"/>
              </a:buClr>
              <a:buFont typeface="Wingdings" panose="05000000000000000000" pitchFamily="2" charset="2"/>
              <a:buChar char="o"/>
            </a:pPr>
            <a:endParaRPr lang="en-US" altLang="en-US" sz="1900" dirty="0"/>
          </a:p>
          <a:p>
            <a:pPr algn="l" eaLnBrk="1" hangingPunct="1">
              <a:lnSpc>
                <a:spcPct val="90000"/>
              </a:lnSpc>
              <a:spcBef>
                <a:spcPct val="20000"/>
              </a:spcBef>
              <a:buClr>
                <a:schemeClr val="accent2"/>
              </a:buClr>
              <a:buFont typeface="Wingdings" panose="05000000000000000000" pitchFamily="2" charset="2"/>
              <a:buChar char="o"/>
            </a:pPr>
            <a:endParaRPr lang="en-US" altLang="en-US" sz="1900" dirty="0"/>
          </a:p>
          <a:p>
            <a:pPr algn="l" eaLnBrk="1" hangingPunct="1">
              <a:lnSpc>
                <a:spcPct val="90000"/>
              </a:lnSpc>
              <a:spcBef>
                <a:spcPct val="20000"/>
              </a:spcBef>
              <a:buClr>
                <a:schemeClr val="accent2"/>
              </a:buClr>
              <a:buFont typeface="Wingdings" panose="05000000000000000000" pitchFamily="2" charset="2"/>
              <a:buChar char="o"/>
            </a:pPr>
            <a:endParaRPr lang="en-US" altLang="en-US" sz="1900" dirty="0"/>
          </a:p>
          <a:p>
            <a:pPr algn="l" eaLnBrk="1" hangingPunct="1">
              <a:lnSpc>
                <a:spcPct val="90000"/>
              </a:lnSpc>
              <a:spcBef>
                <a:spcPct val="20000"/>
              </a:spcBef>
              <a:buClr>
                <a:schemeClr val="accent2"/>
              </a:buClr>
              <a:buFont typeface="Wingdings" panose="05000000000000000000" pitchFamily="2" charset="2"/>
              <a:buChar char="o"/>
            </a:pPr>
            <a:endParaRPr lang="en-US" altLang="en-US" sz="1900" dirty="0"/>
          </a:p>
          <a:p>
            <a:pPr algn="l" eaLnBrk="1" hangingPunct="1">
              <a:lnSpc>
                <a:spcPct val="90000"/>
              </a:lnSpc>
              <a:spcBef>
                <a:spcPct val="20000"/>
              </a:spcBef>
              <a:buClr>
                <a:schemeClr val="accent2"/>
              </a:buClr>
              <a:buFont typeface="Wingdings" panose="05000000000000000000" pitchFamily="2" charset="2"/>
              <a:buChar char="o"/>
            </a:pPr>
            <a:endParaRPr lang="en-US" altLang="en-US" sz="1900" b="1" dirty="0"/>
          </a:p>
          <a:p>
            <a:pPr algn="l" eaLnBrk="1" hangingPunct="1">
              <a:lnSpc>
                <a:spcPct val="90000"/>
              </a:lnSpc>
              <a:spcBef>
                <a:spcPct val="20000"/>
              </a:spcBef>
              <a:buClr>
                <a:schemeClr val="accent2"/>
              </a:buClr>
              <a:buFont typeface="Wingdings" panose="05000000000000000000" pitchFamily="2" charset="2"/>
              <a:buChar char="o"/>
            </a:pPr>
            <a:endParaRPr lang="en-US" altLang="en-US" sz="1900" b="1" dirty="0"/>
          </a:p>
        </p:txBody>
      </p:sp>
      <p:sp>
        <p:nvSpPr>
          <p:cNvPr id="5" name="Rectangle 4"/>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
        <p:nvSpPr>
          <p:cNvPr id="7" name="TextBox 6"/>
          <p:cNvSpPr txBox="1"/>
          <p:nvPr/>
        </p:nvSpPr>
        <p:spPr>
          <a:xfrm>
            <a:off x="2749731" y="298953"/>
            <a:ext cx="4852852" cy="584775"/>
          </a:xfrm>
          <a:prstGeom prst="rect">
            <a:avLst/>
          </a:prstGeom>
          <a:noFill/>
        </p:spPr>
        <p:txBody>
          <a:bodyPr wrap="square" rtlCol="0">
            <a:spAutoFit/>
          </a:bodyPr>
          <a:lstStyle/>
          <a:p>
            <a:r>
              <a:rPr lang="en-US" sz="3200" b="1" dirty="0" smtClean="0">
                <a:solidFill>
                  <a:srgbClr val="0070C0"/>
                </a:solidFill>
              </a:rPr>
              <a:t>Intel 8086 Microprocessor</a:t>
            </a:r>
            <a:endParaRPr lang="en-US" sz="3200" b="1" dirty="0">
              <a:solidFill>
                <a:srgbClr val="0070C0"/>
              </a:solidFill>
            </a:endParaRPr>
          </a:p>
        </p:txBody>
      </p:sp>
    </p:spTree>
    <p:extLst>
      <p:ext uri="{BB962C8B-B14F-4D97-AF65-F5344CB8AC3E}">
        <p14:creationId xmlns:p14="http://schemas.microsoft.com/office/powerpoint/2010/main" val="33698420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70D658C3-2843-4C27-A3D4-9B1309B609D1}" type="slidenum">
              <a:rPr kumimoji="0" lang="en-US" altLang="zh-TW"/>
              <a:pPr eaLnBrk="1" hangingPunct="1"/>
              <a:t>40</a:t>
            </a:fld>
            <a:endParaRPr kumimoji="0" lang="en-US" altLang="zh-TW"/>
          </a:p>
        </p:txBody>
      </p:sp>
      <p:pic>
        <p:nvPicPr>
          <p:cNvPr id="4813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4583" y="1084990"/>
            <a:ext cx="7638501" cy="5271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4" name="TextBox 3"/>
          <p:cNvSpPr txBox="1"/>
          <p:nvPr/>
        </p:nvSpPr>
        <p:spPr>
          <a:xfrm>
            <a:off x="2707582" y="121232"/>
            <a:ext cx="3750368"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Instruction Set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9338518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ABB1E304-922F-4EE0-9F4E-7F13052C3806}" type="slidenum">
              <a:rPr kumimoji="0" lang="en-US" altLang="zh-TW"/>
              <a:pPr eaLnBrk="1" hangingPunct="1"/>
              <a:t>41</a:t>
            </a:fld>
            <a:endParaRPr kumimoji="0" lang="en-US" altLang="zh-TW"/>
          </a:p>
        </p:txBody>
      </p:sp>
      <p:pic>
        <p:nvPicPr>
          <p:cNvPr id="5017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646" y="1625781"/>
            <a:ext cx="7757703" cy="38998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4" name="TextBox 3"/>
          <p:cNvSpPr txBox="1"/>
          <p:nvPr/>
        </p:nvSpPr>
        <p:spPr>
          <a:xfrm>
            <a:off x="2707582" y="134295"/>
            <a:ext cx="3750368"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Instruction Set 8086</a:t>
            </a:r>
            <a:endParaRPr lang="en-US" sz="3200" b="1" dirty="0">
              <a:solidFill>
                <a:srgbClr val="0070C0"/>
              </a:solidFill>
              <a:cs typeface="Times New Roman" panose="02020603050405020304" pitchFamily="18" charset="0"/>
            </a:endParaRPr>
          </a:p>
        </p:txBody>
      </p:sp>
      <p:sp>
        <p:nvSpPr>
          <p:cNvPr id="5" name="Rectangle 4"/>
          <p:cNvSpPr/>
          <p:nvPr/>
        </p:nvSpPr>
        <p:spPr>
          <a:xfrm>
            <a:off x="0" y="927349"/>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18096667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5A7E392C-9C4E-4CB1-BD46-A46027AF40DA}" type="slidenum">
              <a:rPr kumimoji="0" lang="en-US" altLang="zh-TW"/>
              <a:pPr eaLnBrk="1" hangingPunct="1"/>
              <a:t>42</a:t>
            </a:fld>
            <a:endParaRPr kumimoji="0" lang="en-US" altLang="zh-TW"/>
          </a:p>
        </p:txBody>
      </p:sp>
      <p:pic>
        <p:nvPicPr>
          <p:cNvPr id="5222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88" y="1217809"/>
            <a:ext cx="7079656" cy="5138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4" name="TextBox 3"/>
          <p:cNvSpPr txBox="1"/>
          <p:nvPr/>
        </p:nvSpPr>
        <p:spPr>
          <a:xfrm>
            <a:off x="2707582" y="121232"/>
            <a:ext cx="3750368"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Instruction Set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5111406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58A22D06-DA5E-413B-A5C5-1CDF65569735}" type="slidenum">
              <a:rPr kumimoji="0" lang="en-US" altLang="zh-TW"/>
              <a:pPr eaLnBrk="1" hangingPunct="1"/>
              <a:t>43</a:t>
            </a:fld>
            <a:endParaRPr kumimoji="0" lang="en-US" altLang="zh-TW"/>
          </a:p>
        </p:txBody>
      </p:sp>
      <p:pic>
        <p:nvPicPr>
          <p:cNvPr id="6246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361" y="1561788"/>
            <a:ext cx="6898147" cy="4512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prstDash val="sysDot"/>
                <a:miter lim="800000"/>
                <a:headEnd/>
                <a:tailEnd/>
              </a14:hiddenLine>
            </a:ext>
          </a:extLst>
        </p:spPr>
      </p:pic>
      <p:sp>
        <p:nvSpPr>
          <p:cNvPr id="4" name="TextBox 3"/>
          <p:cNvSpPr txBox="1"/>
          <p:nvPr/>
        </p:nvSpPr>
        <p:spPr>
          <a:xfrm>
            <a:off x="2707582" y="121232"/>
            <a:ext cx="3750368"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Instruction Set 8086</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28185511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0803" y="1828800"/>
            <a:ext cx="8861425" cy="4034470"/>
          </a:xfrm>
          <a:prstGeom prst="rect">
            <a:avLst/>
          </a:prstGeom>
        </p:spPr>
      </p:pic>
      <p:sp>
        <p:nvSpPr>
          <p:cNvPr id="5" name="TextBox 4"/>
          <p:cNvSpPr txBox="1"/>
          <p:nvPr/>
        </p:nvSpPr>
        <p:spPr>
          <a:xfrm>
            <a:off x="351369" y="210112"/>
            <a:ext cx="9223175"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Converting Assembly Language to Machine Code</a:t>
            </a:r>
            <a:endParaRPr lang="en-US" sz="3200" b="1" dirty="0">
              <a:solidFill>
                <a:srgbClr val="0070C0"/>
              </a:solidFill>
              <a:cs typeface="Times New Roman" panose="02020603050405020304" pitchFamily="18" charset="0"/>
            </a:endParaRPr>
          </a:p>
        </p:txBody>
      </p:sp>
      <p:sp>
        <p:nvSpPr>
          <p:cNvPr id="6" name="Rectangle 5"/>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2209646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68350" y="1711325"/>
            <a:ext cx="6819900" cy="4476750"/>
          </a:xfrm>
          <a:prstGeom prst="rect">
            <a:avLst/>
          </a:prstGeom>
        </p:spPr>
      </p:pic>
      <p:sp>
        <p:nvSpPr>
          <p:cNvPr id="4" name="TextBox 3"/>
          <p:cNvSpPr txBox="1"/>
          <p:nvPr/>
        </p:nvSpPr>
        <p:spPr>
          <a:xfrm>
            <a:off x="351369" y="210112"/>
            <a:ext cx="9223175"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Converting Assembly Language to Machine Code</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1623065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1369" y="1712912"/>
            <a:ext cx="8579909" cy="4573588"/>
          </a:xfrm>
          <a:prstGeom prst="rect">
            <a:avLst/>
          </a:prstGeom>
        </p:spPr>
      </p:pic>
      <p:sp>
        <p:nvSpPr>
          <p:cNvPr id="5" name="TextBox 4"/>
          <p:cNvSpPr txBox="1"/>
          <p:nvPr/>
        </p:nvSpPr>
        <p:spPr>
          <a:xfrm>
            <a:off x="351369" y="210112"/>
            <a:ext cx="9223175"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Converting Assembly Language to Machine Code</a:t>
            </a:r>
            <a:endParaRPr lang="en-US" sz="3200" b="1" dirty="0">
              <a:solidFill>
                <a:srgbClr val="0070C0"/>
              </a:solidFill>
              <a:cs typeface="Times New Roman" panose="02020603050405020304" pitchFamily="18" charset="0"/>
            </a:endParaRPr>
          </a:p>
        </p:txBody>
      </p:sp>
      <p:sp>
        <p:nvSpPr>
          <p:cNvPr id="6" name="Rectangle 5"/>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29117413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501720" y="1527629"/>
            <a:ext cx="8346589" cy="3997960"/>
          </a:xfrm>
          <a:prstGeom prst="rect">
            <a:avLst/>
          </a:prstGeom>
        </p:spPr>
      </p:pic>
      <p:sp>
        <p:nvSpPr>
          <p:cNvPr id="4" name="TextBox 3"/>
          <p:cNvSpPr txBox="1"/>
          <p:nvPr/>
        </p:nvSpPr>
        <p:spPr>
          <a:xfrm>
            <a:off x="3736437" y="157696"/>
            <a:ext cx="1671126"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Example</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4587931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535214" y="1494950"/>
            <a:ext cx="7744543" cy="4200455"/>
          </a:xfrm>
          <a:prstGeom prst="rect">
            <a:avLst/>
          </a:prstGeom>
        </p:spPr>
      </p:pic>
      <p:sp>
        <p:nvSpPr>
          <p:cNvPr id="5" name="TextBox 4"/>
          <p:cNvSpPr txBox="1"/>
          <p:nvPr/>
        </p:nvSpPr>
        <p:spPr>
          <a:xfrm>
            <a:off x="3736437" y="157696"/>
            <a:ext cx="1671126"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Example</a:t>
            </a:r>
            <a:endParaRPr lang="en-US" sz="3200" b="1" dirty="0">
              <a:solidFill>
                <a:srgbClr val="0070C0"/>
              </a:solidFill>
              <a:cs typeface="Times New Roman" panose="02020603050405020304" pitchFamily="18" charset="0"/>
            </a:endParaRPr>
          </a:p>
        </p:txBody>
      </p:sp>
      <p:sp>
        <p:nvSpPr>
          <p:cNvPr id="6" name="Rectangle 5"/>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41394406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892" y="1231448"/>
            <a:ext cx="8203474" cy="4942646"/>
          </a:xfrm>
          <a:prstGeom prst="rect">
            <a:avLst/>
          </a:prstGeom>
        </p:spPr>
      </p:pic>
      <p:sp>
        <p:nvSpPr>
          <p:cNvPr id="4" name="TextBox 3"/>
          <p:cNvSpPr txBox="1"/>
          <p:nvPr/>
        </p:nvSpPr>
        <p:spPr>
          <a:xfrm>
            <a:off x="850005" y="181155"/>
            <a:ext cx="7443989"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Introduction to MDA-Win 8086 Trainer Kit</a:t>
            </a:r>
            <a:endParaRPr lang="en-US" sz="3200" b="1" dirty="0">
              <a:solidFill>
                <a:srgbClr val="0070C0"/>
              </a:solidFill>
              <a:cs typeface="Times New Roman" panose="02020603050405020304" pitchFamily="18" charset="0"/>
            </a:endParaRPr>
          </a:p>
        </p:txBody>
      </p:sp>
      <p:sp>
        <p:nvSpPr>
          <p:cNvPr id="5" name="Rectangle 4"/>
          <p:cNvSpPr/>
          <p:nvPr/>
        </p:nvSpPr>
        <p:spPr>
          <a:xfrm>
            <a:off x="0" y="90122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71361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BE64CB65-6324-42E0-A135-3219AB727EDB}" type="slidenum">
              <a:rPr kumimoji="0" lang="en-US" altLang="zh-TW"/>
              <a:pPr eaLnBrk="1" hangingPunct="1"/>
              <a:t>5</a:t>
            </a:fld>
            <a:endParaRPr kumimoji="0" lang="en-US" altLang="zh-TW"/>
          </a:p>
        </p:txBody>
      </p:sp>
      <p:sp>
        <p:nvSpPr>
          <p:cNvPr id="19460" name="Content Placeholder 6"/>
          <p:cNvSpPr>
            <a:spLocks/>
          </p:cNvSpPr>
          <p:nvPr/>
        </p:nvSpPr>
        <p:spPr bwMode="auto">
          <a:xfrm>
            <a:off x="323854" y="1736725"/>
            <a:ext cx="432752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457200" indent="-273050" eaLnBrk="0" hangingPunct="0">
              <a:defRPr kumimoji="1">
                <a:solidFill>
                  <a:schemeClr val="tx1"/>
                </a:solidFill>
                <a:latin typeface="Verdana" panose="020B0604030504040204" pitchFamily="34" charset="0"/>
                <a:ea typeface="新細明體" pitchFamily="18" charset="-120"/>
              </a:defRPr>
            </a:lvl1pPr>
            <a:lvl2pPr marL="758825" indent="-22860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algn="just" eaLnBrk="1" hangingPunct="1">
              <a:spcAft>
                <a:spcPts val="1800"/>
              </a:spcAft>
              <a:buClr>
                <a:schemeClr val="accent2"/>
              </a:buClr>
              <a:buFont typeface="Wingdings" panose="05000000000000000000" pitchFamily="2" charset="2"/>
              <a:buChar char="o"/>
            </a:pPr>
            <a:r>
              <a:rPr lang="en-US" altLang="en-US" sz="2000"/>
              <a:t>It is available in three versions:</a:t>
            </a:r>
          </a:p>
          <a:p>
            <a:pPr lvl="1" algn="just" eaLnBrk="1" hangingPunct="1">
              <a:spcAft>
                <a:spcPts val="1800"/>
              </a:spcAft>
              <a:buClr>
                <a:schemeClr val="accent2"/>
              </a:buClr>
              <a:buFont typeface="Wingdings" panose="05000000000000000000" pitchFamily="2" charset="2"/>
              <a:buChar char="n"/>
            </a:pPr>
            <a:r>
              <a:rPr lang="en-US" altLang="en-US" sz="2000"/>
              <a:t>8086	(5 MHz)</a:t>
            </a:r>
          </a:p>
          <a:p>
            <a:pPr lvl="1" algn="just" eaLnBrk="1" hangingPunct="1">
              <a:spcAft>
                <a:spcPts val="1800"/>
              </a:spcAft>
              <a:buClr>
                <a:schemeClr val="accent2"/>
              </a:buClr>
              <a:buFont typeface="Wingdings" panose="05000000000000000000" pitchFamily="2" charset="2"/>
              <a:buChar char="n"/>
            </a:pPr>
            <a:r>
              <a:rPr lang="en-US" altLang="en-US" sz="2000"/>
              <a:t>8086-2	(8 MHz)</a:t>
            </a:r>
          </a:p>
          <a:p>
            <a:pPr lvl="1" algn="just" eaLnBrk="1" hangingPunct="1">
              <a:spcAft>
                <a:spcPts val="1800"/>
              </a:spcAft>
              <a:buClr>
                <a:schemeClr val="accent2"/>
              </a:buClr>
              <a:buFont typeface="Wingdings" panose="05000000000000000000" pitchFamily="2" charset="2"/>
              <a:buChar char="n"/>
            </a:pPr>
            <a:r>
              <a:rPr lang="en-US" altLang="en-US" sz="2000"/>
              <a:t>8086-1	(10 MHz)</a:t>
            </a:r>
          </a:p>
          <a:p>
            <a:pPr lvl="1" algn="just" eaLnBrk="1" hangingPunct="1">
              <a:spcAft>
                <a:spcPts val="1800"/>
              </a:spcAft>
              <a:buClr>
                <a:schemeClr val="accent2"/>
              </a:buClr>
              <a:buFont typeface="Wingdings" panose="05000000000000000000" pitchFamily="2" charset="2"/>
              <a:buChar char="n"/>
            </a:pPr>
            <a:endParaRPr lang="en-US" altLang="en-US" sz="2000"/>
          </a:p>
          <a:p>
            <a:pPr algn="just" eaLnBrk="1" hangingPunct="1">
              <a:spcAft>
                <a:spcPts val="1800"/>
              </a:spcAft>
              <a:buClr>
                <a:schemeClr val="accent2"/>
              </a:buClr>
              <a:buFont typeface="Wingdings" panose="05000000000000000000" pitchFamily="2" charset="2"/>
              <a:buChar char="o"/>
            </a:pPr>
            <a:r>
              <a:rPr lang="en-US" altLang="en-US" sz="2000"/>
              <a:t>It consists of 29,000 transistors.</a:t>
            </a:r>
          </a:p>
        </p:txBody>
      </p:sp>
      <p:pic>
        <p:nvPicPr>
          <p:cNvPr id="19461"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5092" y="2274888"/>
            <a:ext cx="4002087"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0" y="953410"/>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
        <p:nvSpPr>
          <p:cNvPr id="7" name="TextBox 6"/>
          <p:cNvSpPr txBox="1"/>
          <p:nvPr/>
        </p:nvSpPr>
        <p:spPr>
          <a:xfrm>
            <a:off x="2145574" y="144927"/>
            <a:ext cx="4852852" cy="584775"/>
          </a:xfrm>
          <a:prstGeom prst="rect">
            <a:avLst/>
          </a:prstGeom>
          <a:noFill/>
        </p:spPr>
        <p:txBody>
          <a:bodyPr wrap="square" rtlCol="0">
            <a:spAutoFit/>
          </a:bodyPr>
          <a:lstStyle/>
          <a:p>
            <a:r>
              <a:rPr lang="en-US" sz="3200" b="1" dirty="0" smtClean="0">
                <a:solidFill>
                  <a:srgbClr val="0070C0"/>
                </a:solidFill>
              </a:rPr>
              <a:t>Intel 8086 Microprocessor</a:t>
            </a:r>
            <a:endParaRPr lang="en-US" sz="3200" b="1" dirty="0">
              <a:solidFill>
                <a:srgbClr val="0070C0"/>
              </a:solidFill>
            </a:endParaRPr>
          </a:p>
        </p:txBody>
      </p:sp>
    </p:spTree>
    <p:extLst>
      <p:ext uri="{BB962C8B-B14F-4D97-AF65-F5344CB8AC3E}">
        <p14:creationId xmlns:p14="http://schemas.microsoft.com/office/powerpoint/2010/main" val="29180470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469" y="1286613"/>
            <a:ext cx="7696200" cy="4594039"/>
          </a:xfrm>
          <a:prstGeom prst="rect">
            <a:avLst/>
          </a:prstGeom>
        </p:spPr>
      </p:pic>
      <p:sp>
        <p:nvSpPr>
          <p:cNvPr id="4" name="TextBox 3"/>
          <p:cNvSpPr txBox="1"/>
          <p:nvPr/>
        </p:nvSpPr>
        <p:spPr>
          <a:xfrm>
            <a:off x="850005" y="194218"/>
            <a:ext cx="7443989"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Introduction to MDA-Win 8086 Trainer Kit</a:t>
            </a:r>
            <a:endParaRPr lang="en-US" sz="3200" b="1" dirty="0">
              <a:solidFill>
                <a:srgbClr val="0070C0"/>
              </a:solidFill>
              <a:cs typeface="Times New Roman" panose="02020603050405020304" pitchFamily="18" charset="0"/>
            </a:endParaRPr>
          </a:p>
        </p:txBody>
      </p:sp>
      <p:sp>
        <p:nvSpPr>
          <p:cNvPr id="5" name="Rectangle 4"/>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12246840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173683763"/>
              </p:ext>
            </p:extLst>
          </p:nvPr>
        </p:nvGraphicFramePr>
        <p:xfrm>
          <a:off x="800099" y="1905000"/>
          <a:ext cx="7543801" cy="3545840"/>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3200400">
                  <a:extLst>
                    <a:ext uri="{9D8B030D-6E8A-4147-A177-3AD203B41FA5}">
                      <a16:colId xmlns:a16="http://schemas.microsoft.com/office/drawing/2014/main" val="20001"/>
                    </a:ext>
                  </a:extLst>
                </a:gridCol>
                <a:gridCol w="1066800">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447801">
                  <a:extLst>
                    <a:ext uri="{9D8B030D-6E8A-4147-A177-3AD203B41FA5}">
                      <a16:colId xmlns:a16="http://schemas.microsoft.com/office/drawing/2014/main" val="20004"/>
                    </a:ext>
                  </a:extLst>
                </a:gridCol>
              </a:tblGrid>
              <a:tr h="370840">
                <a:tc>
                  <a:txBody>
                    <a:bodyPr/>
                    <a:lstStyle/>
                    <a:p>
                      <a:pPr algn="ctr"/>
                      <a:r>
                        <a:rPr lang="en-US" sz="1600" dirty="0" smtClean="0">
                          <a:latin typeface="Times New Roman" pitchFamily="18" charset="0"/>
                          <a:cs typeface="Times New Roman" pitchFamily="18" charset="0"/>
                        </a:rPr>
                        <a:t>Label</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Mnemonic</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Hex code</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Memory address</a:t>
                      </a:r>
                      <a:endParaRPr lang="en-US" sz="1600" dirty="0">
                        <a:latin typeface="Times New Roman" pitchFamily="18" charset="0"/>
                        <a:cs typeface="Times New Roman" pitchFamily="18" charset="0"/>
                      </a:endParaRPr>
                    </a:p>
                  </a:txBody>
                  <a:tcPr/>
                </a:tc>
                <a:tc>
                  <a:txBody>
                    <a:bodyPr/>
                    <a:lstStyle/>
                    <a:p>
                      <a:pPr algn="ctr"/>
                      <a:r>
                        <a:rPr lang="en-US" sz="1600" dirty="0" smtClean="0">
                          <a:latin typeface="Times New Roman" pitchFamily="18" charset="0"/>
                          <a:cs typeface="Times New Roman" pitchFamily="18" charset="0"/>
                        </a:rPr>
                        <a:t>Remarks</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algn="ctr"/>
                      <a:r>
                        <a:rPr lang="en-US" sz="1600" dirty="0" smtClean="0">
                          <a:latin typeface="Times New Roman" pitchFamily="18" charset="0"/>
                          <a:cs typeface="Times New Roman" pitchFamily="18" charset="0"/>
                        </a:rPr>
                        <a:t>CODE</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SEGMENT</a:t>
                      </a:r>
                      <a:endParaRPr lang="en-US" sz="1600" dirty="0">
                        <a:latin typeface="Times New Roman" pitchFamily="18" charset="0"/>
                        <a:cs typeface="Times New Roman" pitchFamily="18" charset="0"/>
                      </a:endParaRPr>
                    </a:p>
                  </a:txBody>
                  <a:tcPr/>
                </a:tc>
                <a:tc>
                  <a:txBody>
                    <a:bodyPr/>
                    <a:lstStyle/>
                    <a:p>
                      <a:pPr algn="l"/>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0040:</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Higher order</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ASSUME</a:t>
                      </a:r>
                      <a:r>
                        <a:rPr lang="en-US" sz="1600" baseline="0" dirty="0" smtClean="0">
                          <a:latin typeface="Times New Roman" pitchFamily="18" charset="0"/>
                          <a:cs typeface="Times New Roman" pitchFamily="18" charset="0"/>
                        </a:rPr>
                        <a:t> CS: CODE &amp; DS: CODE</a:t>
                      </a:r>
                      <a:endParaRPr lang="en-US" sz="1600" dirty="0">
                        <a:latin typeface="Times New Roman" pitchFamily="18" charset="0"/>
                        <a:cs typeface="Times New Roman" pitchFamily="18" charset="0"/>
                      </a:endParaRPr>
                    </a:p>
                  </a:txBody>
                  <a:tcPr/>
                </a:tc>
                <a:tc>
                  <a:txBody>
                    <a:bodyPr/>
                    <a:lstStyle/>
                    <a:p>
                      <a:pPr algn="l"/>
                      <a:endParaRPr lang="en-US" sz="1600" dirty="0">
                        <a:latin typeface="Times New Roman" pitchFamily="18" charset="0"/>
                        <a:cs typeface="Times New Roman" pitchFamily="18" charset="0"/>
                      </a:endParaRPr>
                    </a:p>
                  </a:txBody>
                  <a:tcPr/>
                </a:tc>
                <a:tc>
                  <a:txBody>
                    <a:bodyPr/>
                    <a:lstStyle/>
                    <a:p>
                      <a:pPr algn="l"/>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result will</a:t>
                      </a:r>
                      <a:r>
                        <a:rPr lang="en-US" sz="1600" baseline="0" dirty="0" smtClean="0">
                          <a:latin typeface="Times New Roman" pitchFamily="18" charset="0"/>
                          <a:cs typeface="Times New Roman" pitchFamily="18" charset="0"/>
                        </a:rPr>
                        <a:t> be</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pPr algn="ct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MOV AX, 1234H</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B8, 34, 12</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00, 01, 02</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stored in DX</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algn="ct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MOV CX, 0034H</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B9, 34, 00</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03, 04, 05</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&amp; lower order </a:t>
                      </a:r>
                    </a:p>
                  </a:txBody>
                  <a:tcPr/>
                </a:tc>
                <a:extLst>
                  <a:ext uri="{0D108BD9-81ED-4DB2-BD59-A6C34878D82A}">
                    <a16:rowId xmlns:a16="http://schemas.microsoft.com/office/drawing/2014/main" val="10004"/>
                  </a:ext>
                </a:extLst>
              </a:tr>
              <a:tr h="370840">
                <a:tc>
                  <a:txBody>
                    <a:bodyPr/>
                    <a:lstStyle/>
                    <a:p>
                      <a:pPr algn="ct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MUL CX</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F7, E1</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06, 07</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in AX</a:t>
                      </a:r>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5"/>
                  </a:ext>
                </a:extLst>
              </a:tr>
              <a:tr h="370840">
                <a:tc>
                  <a:txBody>
                    <a:bodyPr/>
                    <a:lstStyle/>
                    <a:p>
                      <a:pPr algn="ct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HLT</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F4</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 08</a:t>
                      </a:r>
                      <a:endParaRPr lang="en-US" sz="1600" dirty="0">
                        <a:latin typeface="Times New Roman" pitchFamily="18" charset="0"/>
                        <a:cs typeface="Times New Roman" pitchFamily="18" charset="0"/>
                      </a:endParaRPr>
                    </a:p>
                  </a:txBody>
                  <a:tcPr/>
                </a:tc>
                <a:tc>
                  <a:txBody>
                    <a:bodyPr/>
                    <a:lstStyle/>
                    <a:p>
                      <a:pPr algn="l"/>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r h="370840">
                <a:tc>
                  <a:txBody>
                    <a:bodyPr/>
                    <a:lstStyle/>
                    <a:p>
                      <a:pPr algn="ctr"/>
                      <a:r>
                        <a:rPr lang="en-US" sz="1600" dirty="0" smtClean="0">
                          <a:latin typeface="Times New Roman" pitchFamily="18" charset="0"/>
                          <a:cs typeface="Times New Roman" pitchFamily="18" charset="0"/>
                        </a:rPr>
                        <a:t>CODE</a:t>
                      </a: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ENDS</a:t>
                      </a:r>
                      <a:endParaRPr lang="en-US" sz="1600" dirty="0">
                        <a:latin typeface="Times New Roman" pitchFamily="18" charset="0"/>
                        <a:cs typeface="Times New Roman" pitchFamily="18" charset="0"/>
                      </a:endParaRPr>
                    </a:p>
                  </a:txBody>
                  <a:tcPr/>
                </a:tc>
                <a:tc>
                  <a:txBody>
                    <a:bodyPr/>
                    <a:lstStyle/>
                    <a:p>
                      <a:pPr algn="l"/>
                      <a:endParaRPr lang="en-US" sz="1600" dirty="0">
                        <a:latin typeface="Times New Roman" pitchFamily="18" charset="0"/>
                        <a:cs typeface="Times New Roman" pitchFamily="18" charset="0"/>
                      </a:endParaRPr>
                    </a:p>
                  </a:txBody>
                  <a:tcPr/>
                </a:tc>
                <a:tc>
                  <a:txBody>
                    <a:bodyPr/>
                    <a:lstStyle/>
                    <a:p>
                      <a:pPr algn="l"/>
                      <a:endParaRPr lang="en-US" sz="1600" dirty="0">
                        <a:latin typeface="Times New Roman" pitchFamily="18" charset="0"/>
                        <a:cs typeface="Times New Roman" pitchFamily="18" charset="0"/>
                      </a:endParaRPr>
                    </a:p>
                  </a:txBody>
                  <a:tcPr/>
                </a:tc>
                <a:tc>
                  <a:txBody>
                    <a:bodyPr/>
                    <a:lstStyle/>
                    <a:p>
                      <a:pPr algn="l"/>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7"/>
                  </a:ext>
                </a:extLst>
              </a:tr>
              <a:tr h="370840">
                <a:tc>
                  <a:txBody>
                    <a:bodyPr/>
                    <a:lstStyle/>
                    <a:p>
                      <a:pPr algn="ctr"/>
                      <a:endParaRPr lang="en-US" sz="1600" dirty="0">
                        <a:latin typeface="Times New Roman" pitchFamily="18" charset="0"/>
                        <a:cs typeface="Times New Roman" pitchFamily="18" charset="0"/>
                      </a:endParaRPr>
                    </a:p>
                  </a:txBody>
                  <a:tcPr/>
                </a:tc>
                <a:tc>
                  <a:txBody>
                    <a:bodyPr/>
                    <a:lstStyle/>
                    <a:p>
                      <a:pPr algn="l"/>
                      <a:r>
                        <a:rPr lang="en-US" sz="1600" dirty="0" smtClean="0">
                          <a:latin typeface="Times New Roman" pitchFamily="18" charset="0"/>
                          <a:cs typeface="Times New Roman" pitchFamily="18" charset="0"/>
                        </a:rPr>
                        <a:t>END</a:t>
                      </a:r>
                      <a:endParaRPr lang="en-US" sz="1600" dirty="0">
                        <a:latin typeface="Times New Roman" pitchFamily="18" charset="0"/>
                        <a:cs typeface="Times New Roman" pitchFamily="18" charset="0"/>
                      </a:endParaRPr>
                    </a:p>
                  </a:txBody>
                  <a:tcPr/>
                </a:tc>
                <a:tc>
                  <a:txBody>
                    <a:bodyPr/>
                    <a:lstStyle/>
                    <a:p>
                      <a:pPr algn="ctr"/>
                      <a:endParaRPr lang="en-US" sz="1600" dirty="0">
                        <a:latin typeface="Times New Roman" pitchFamily="18" charset="0"/>
                        <a:cs typeface="Times New Roman" pitchFamily="18" charset="0"/>
                      </a:endParaRPr>
                    </a:p>
                  </a:txBody>
                  <a:tcPr/>
                </a:tc>
                <a:tc>
                  <a:txBody>
                    <a:bodyPr/>
                    <a:lstStyle/>
                    <a:p>
                      <a:pPr algn="ctr"/>
                      <a:endParaRPr lang="en-US" sz="1600" dirty="0">
                        <a:latin typeface="Times New Roman" pitchFamily="18" charset="0"/>
                        <a:cs typeface="Times New Roman" pitchFamily="18" charset="0"/>
                      </a:endParaRPr>
                    </a:p>
                  </a:txBody>
                  <a:tcPr/>
                </a:tc>
                <a:tc>
                  <a:txBody>
                    <a:bodyPr/>
                    <a:lstStyle/>
                    <a:p>
                      <a:endParaRPr lang="en-US" sz="1600" dirty="0">
                        <a:latin typeface="Times New Roman" pitchFamily="18" charset="0"/>
                        <a:cs typeface="Times New Roman" pitchFamily="18" charset="0"/>
                      </a:endParaRPr>
                    </a:p>
                  </a:txBody>
                  <a:tcPr/>
                </a:tc>
                <a:extLst>
                  <a:ext uri="{0D108BD9-81ED-4DB2-BD59-A6C34878D82A}">
                    <a16:rowId xmlns:a16="http://schemas.microsoft.com/office/drawing/2014/main" val="10008"/>
                  </a:ext>
                </a:extLst>
              </a:tr>
            </a:tbl>
          </a:graphicData>
        </a:graphic>
      </p:graphicFrame>
      <p:sp>
        <p:nvSpPr>
          <p:cNvPr id="7" name="Slide Number Placeholder 7"/>
          <p:cNvSpPr txBox="1">
            <a:spLocks/>
          </p:cNvSpPr>
          <p:nvPr/>
        </p:nvSpPr>
        <p:spPr>
          <a:xfrm>
            <a:off x="6629400" y="6492879"/>
            <a:ext cx="2133600" cy="365125"/>
          </a:xfrm>
          <a:prstGeom prst="rect">
            <a:avLst/>
          </a:prstGeom>
        </p:spPr>
        <p:txBody>
          <a:bodyPr vert="horz" lIns="91440" tIns="45720" rIns="91440" bIns="45720" rtlCol="0" anchor="ctr"/>
          <a:lstStyle/>
          <a:p>
            <a:pPr algn="r">
              <a:defRPr/>
            </a:pPr>
            <a:fld id="{821C1BE9-A61B-404B-A583-7A7E699E576A}" type="slidenum">
              <a:rPr lang="en-US" sz="2000">
                <a:solidFill>
                  <a:srgbClr val="7030A0"/>
                </a:solidFill>
              </a:rPr>
              <a:pPr algn="r">
                <a:defRPr/>
              </a:pPr>
              <a:t>51</a:t>
            </a:fld>
            <a:endParaRPr lang="en-US" sz="2000" dirty="0">
              <a:solidFill>
                <a:srgbClr val="7030A0"/>
              </a:solidFill>
            </a:endParaRPr>
          </a:p>
        </p:txBody>
      </p:sp>
      <p:sp>
        <p:nvSpPr>
          <p:cNvPr id="8" name="TextBox 7"/>
          <p:cNvSpPr txBox="1"/>
          <p:nvPr/>
        </p:nvSpPr>
        <p:spPr>
          <a:xfrm>
            <a:off x="1541417" y="181271"/>
            <a:ext cx="7443989" cy="584775"/>
          </a:xfrm>
          <a:prstGeom prst="rect">
            <a:avLst/>
          </a:prstGeom>
          <a:noFill/>
        </p:spPr>
        <p:txBody>
          <a:bodyPr wrap="square" rtlCol="0">
            <a:spAutoFit/>
          </a:bodyPr>
          <a:lstStyle/>
          <a:p>
            <a:r>
              <a:rPr lang="en-US" sz="3200" b="1" dirty="0" smtClean="0">
                <a:solidFill>
                  <a:srgbClr val="0070C0"/>
                </a:solidFill>
                <a:cs typeface="Times New Roman" panose="02020603050405020304" pitchFamily="18" charset="0"/>
              </a:rPr>
              <a:t>Executing a program in MTS-86C</a:t>
            </a:r>
            <a:endParaRPr lang="en-US" sz="3200" b="1" dirty="0">
              <a:solidFill>
                <a:srgbClr val="0070C0"/>
              </a:solidFill>
              <a:cs typeface="Times New Roman" panose="02020603050405020304" pitchFamily="18" charset="0"/>
            </a:endParaRPr>
          </a:p>
        </p:txBody>
      </p:sp>
      <p:sp>
        <p:nvSpPr>
          <p:cNvPr id="9" name="Rectangle 8"/>
          <p:cNvSpPr/>
          <p:nvPr/>
        </p:nvSpPr>
        <p:spPr>
          <a:xfrm>
            <a:off x="0" y="914286"/>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264863216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046" y="2062525"/>
            <a:ext cx="7860937" cy="2731544"/>
          </a:xfrm>
        </p:spPr>
        <p:txBody>
          <a:bodyPr>
            <a:normAutofit/>
          </a:bodyPr>
          <a:lstStyle/>
          <a:p>
            <a:pPr marL="0" indent="0" algn="ctr">
              <a:buNone/>
            </a:pPr>
            <a:r>
              <a:rPr lang="en-US" sz="4800" b="1" dirty="0">
                <a:solidFill>
                  <a:srgbClr val="0070C0"/>
                </a:solidFill>
                <a:cs typeface="Times New Roman" panose="02020603050405020304" pitchFamily="18" charset="0"/>
              </a:rPr>
              <a:t>Do the program in the trainer Kit for Sum and subtraction of two 16 bit number</a:t>
            </a:r>
            <a:endParaRPr lang="en-US" sz="4800" b="1" dirty="0">
              <a:solidFill>
                <a:srgbClr val="0070C0"/>
              </a:solidFill>
              <a:cs typeface="Times New Roman" panose="02020603050405020304" pitchFamily="18" charset="0"/>
            </a:endParaRPr>
          </a:p>
        </p:txBody>
      </p:sp>
    </p:spTree>
    <p:extLst>
      <p:ext uri="{BB962C8B-B14F-4D97-AF65-F5344CB8AC3E}">
        <p14:creationId xmlns:p14="http://schemas.microsoft.com/office/powerpoint/2010/main" val="137605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Content Placeholder 6"/>
          <p:cNvSpPr>
            <a:spLocks noGrp="1"/>
          </p:cNvSpPr>
          <p:nvPr>
            <p:ph idx="1"/>
          </p:nvPr>
        </p:nvSpPr>
        <p:spPr>
          <a:xfrm>
            <a:off x="190681" y="1572260"/>
            <a:ext cx="5118100" cy="4356100"/>
          </a:xfrm>
        </p:spPr>
        <p:txBody>
          <a:bodyPr>
            <a:normAutofit lnSpcReduction="10000"/>
          </a:bodyPr>
          <a:lstStyle/>
          <a:p>
            <a:pPr marL="457200" indent="-273050">
              <a:lnSpc>
                <a:spcPct val="80000"/>
              </a:lnSpc>
            </a:pPr>
            <a:r>
              <a:rPr lang="en-US" altLang="en-US" sz="2400" dirty="0"/>
              <a:t>It has a 16 line data bus.</a:t>
            </a:r>
          </a:p>
          <a:p>
            <a:pPr marL="457200" indent="-273050">
              <a:lnSpc>
                <a:spcPct val="80000"/>
              </a:lnSpc>
            </a:pPr>
            <a:endParaRPr lang="en-US" altLang="en-US" sz="2400" dirty="0"/>
          </a:p>
          <a:p>
            <a:pPr marL="457200" indent="-273050">
              <a:lnSpc>
                <a:spcPct val="80000"/>
              </a:lnSpc>
            </a:pPr>
            <a:r>
              <a:rPr lang="en-US" altLang="en-US" sz="2400" dirty="0"/>
              <a:t>And 20 line address bus.</a:t>
            </a:r>
          </a:p>
          <a:p>
            <a:pPr marL="457200" indent="-273050">
              <a:lnSpc>
                <a:spcPct val="80000"/>
              </a:lnSpc>
            </a:pPr>
            <a:endParaRPr lang="en-US" altLang="en-US" sz="2400" dirty="0"/>
          </a:p>
          <a:p>
            <a:pPr marL="457200" indent="-273050">
              <a:lnSpc>
                <a:spcPct val="80000"/>
              </a:lnSpc>
            </a:pPr>
            <a:r>
              <a:rPr lang="en-US" altLang="en-US" sz="2400" dirty="0"/>
              <a:t>It could address up to 1 MB of memory.</a:t>
            </a:r>
          </a:p>
          <a:p>
            <a:pPr marL="457200" indent="-273050">
              <a:lnSpc>
                <a:spcPct val="80000"/>
              </a:lnSpc>
            </a:pPr>
            <a:endParaRPr lang="en-US" altLang="en-US" sz="2400" dirty="0"/>
          </a:p>
          <a:p>
            <a:pPr marL="457200" indent="-273050">
              <a:lnSpc>
                <a:spcPct val="80000"/>
              </a:lnSpc>
            </a:pPr>
            <a:r>
              <a:rPr lang="en-US" altLang="en-US" sz="2400" dirty="0"/>
              <a:t>It has more than 20,000 instructions.</a:t>
            </a:r>
          </a:p>
          <a:p>
            <a:pPr marL="457200" indent="-273050">
              <a:lnSpc>
                <a:spcPct val="80000"/>
              </a:lnSpc>
            </a:pPr>
            <a:endParaRPr lang="en-US" altLang="en-US" sz="2400" dirty="0"/>
          </a:p>
          <a:p>
            <a:pPr marL="457200" indent="-273050">
              <a:lnSpc>
                <a:spcPct val="80000"/>
              </a:lnSpc>
            </a:pPr>
            <a:r>
              <a:rPr lang="en-US" altLang="en-US" sz="2400" dirty="0"/>
              <a:t>It supports multiplication and division.</a:t>
            </a:r>
          </a:p>
        </p:txBody>
      </p:sp>
      <p:sp>
        <p:nvSpPr>
          <p:cNvPr id="20482"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84A0F71E-DFDB-4A66-B605-8613A7C37CE9}" type="slidenum">
              <a:rPr kumimoji="0" lang="en-US" altLang="zh-TW"/>
              <a:pPr eaLnBrk="1" hangingPunct="1"/>
              <a:t>6</a:t>
            </a:fld>
            <a:endParaRPr kumimoji="0" lang="en-US" altLang="zh-TW"/>
          </a:p>
        </p:txBody>
      </p:sp>
      <p:pic>
        <p:nvPicPr>
          <p:cNvPr id="20485"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40263" y="2162179"/>
            <a:ext cx="4506912"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
        <p:nvSpPr>
          <p:cNvPr id="8" name="TextBox 7"/>
          <p:cNvSpPr txBox="1"/>
          <p:nvPr/>
        </p:nvSpPr>
        <p:spPr>
          <a:xfrm>
            <a:off x="2370909" y="224183"/>
            <a:ext cx="4852852" cy="584775"/>
          </a:xfrm>
          <a:prstGeom prst="rect">
            <a:avLst/>
          </a:prstGeom>
          <a:noFill/>
        </p:spPr>
        <p:txBody>
          <a:bodyPr wrap="square" rtlCol="0">
            <a:spAutoFit/>
          </a:bodyPr>
          <a:lstStyle/>
          <a:p>
            <a:r>
              <a:rPr lang="en-US" sz="3200" b="1" dirty="0" smtClean="0">
                <a:solidFill>
                  <a:srgbClr val="0070C0"/>
                </a:solidFill>
              </a:rPr>
              <a:t>Intel 8086 Microprocessor</a:t>
            </a:r>
            <a:endParaRPr lang="en-US" sz="3200" b="1" dirty="0">
              <a:solidFill>
                <a:srgbClr val="0070C0"/>
              </a:solidFill>
            </a:endParaRPr>
          </a:p>
        </p:txBody>
      </p:sp>
    </p:spTree>
    <p:extLst>
      <p:ext uri="{BB962C8B-B14F-4D97-AF65-F5344CB8AC3E}">
        <p14:creationId xmlns:p14="http://schemas.microsoft.com/office/powerpoint/2010/main" val="3980485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7738AC2D-EFB4-4955-A7C6-DA8694D7291C}" type="slidenum">
              <a:rPr kumimoji="0" lang="en-US" altLang="zh-TW"/>
              <a:pPr eaLnBrk="1" hangingPunct="1"/>
              <a:t>7</a:t>
            </a:fld>
            <a:endParaRPr kumimoji="0" lang="en-US" altLang="zh-TW"/>
          </a:p>
        </p:txBody>
      </p:sp>
      <p:pic>
        <p:nvPicPr>
          <p:cNvPr id="21508" name="Content Placeholder 10"/>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71057" y="1320496"/>
            <a:ext cx="4752975"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0" y="945044"/>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
        <p:nvSpPr>
          <p:cNvPr id="6" name="TextBox 5"/>
          <p:cNvSpPr txBox="1"/>
          <p:nvPr/>
        </p:nvSpPr>
        <p:spPr>
          <a:xfrm>
            <a:off x="1665513" y="172637"/>
            <a:ext cx="6407331" cy="584775"/>
          </a:xfrm>
          <a:prstGeom prst="rect">
            <a:avLst/>
          </a:prstGeom>
          <a:noFill/>
        </p:spPr>
        <p:txBody>
          <a:bodyPr wrap="square" rtlCol="0">
            <a:spAutoFit/>
          </a:bodyPr>
          <a:lstStyle/>
          <a:p>
            <a:r>
              <a:rPr lang="en-US" sz="3200" b="1" dirty="0" smtClean="0">
                <a:solidFill>
                  <a:srgbClr val="0070C0"/>
                </a:solidFill>
              </a:rPr>
              <a:t>Pin diagram 8086 Microprocessor</a:t>
            </a:r>
            <a:endParaRPr lang="en-US" sz="3200" b="1" dirty="0">
              <a:solidFill>
                <a:srgbClr val="0070C0"/>
              </a:solidFill>
            </a:endParaRPr>
          </a:p>
        </p:txBody>
      </p:sp>
    </p:spTree>
    <p:extLst>
      <p:ext uri="{BB962C8B-B14F-4D97-AF65-F5344CB8AC3E}">
        <p14:creationId xmlns:p14="http://schemas.microsoft.com/office/powerpoint/2010/main" val="32855174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5BCD0122-69F3-44B0-AFFB-3C4912ABF863}" type="slidenum">
              <a:rPr kumimoji="0" lang="en-US" altLang="zh-TW"/>
              <a:pPr eaLnBrk="1" hangingPunct="1"/>
              <a:t>8</a:t>
            </a:fld>
            <a:endParaRPr kumimoji="0" lang="en-US" altLang="zh-TW"/>
          </a:p>
        </p:txBody>
      </p:sp>
      <p:pic>
        <p:nvPicPr>
          <p:cNvPr id="22531" name="Title 1"/>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3" y="-131693"/>
            <a:ext cx="8229600"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2" name="Content Placeholder 2"/>
          <p:cNvSpPr>
            <a:spLocks/>
          </p:cNvSpPr>
          <p:nvPr/>
        </p:nvSpPr>
        <p:spPr bwMode="auto">
          <a:xfrm>
            <a:off x="250825" y="1550992"/>
            <a:ext cx="4249738" cy="432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457200" indent="-273050"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lnSpc>
                <a:spcPct val="90000"/>
              </a:lnSpc>
              <a:spcAft>
                <a:spcPts val="1800"/>
              </a:spcAft>
              <a:buClr>
                <a:schemeClr val="accent2"/>
              </a:buClr>
              <a:buFont typeface="Wingdings" panose="05000000000000000000" pitchFamily="2" charset="2"/>
              <a:buChar char="o"/>
            </a:pPr>
            <a:r>
              <a:rPr lang="en-US" altLang="en-US" sz="2000" dirty="0"/>
              <a:t>These lines are multiplexed bi-directional address/data bus.</a:t>
            </a:r>
          </a:p>
          <a:p>
            <a:pPr eaLnBrk="1" hangingPunct="1">
              <a:lnSpc>
                <a:spcPct val="90000"/>
              </a:lnSpc>
              <a:spcAft>
                <a:spcPts val="1800"/>
              </a:spcAft>
              <a:buClr>
                <a:schemeClr val="accent2"/>
              </a:buClr>
              <a:buFont typeface="Wingdings" panose="05000000000000000000" pitchFamily="2" charset="2"/>
              <a:buChar char="o"/>
            </a:pPr>
            <a:r>
              <a:rPr lang="en-US" altLang="en-US" sz="2000" dirty="0"/>
              <a:t>During T</a:t>
            </a:r>
            <a:r>
              <a:rPr lang="en-US" altLang="en-US" sz="2000" baseline="-25000" dirty="0"/>
              <a:t>1</a:t>
            </a:r>
            <a:r>
              <a:rPr lang="en-US" altLang="en-US" sz="2000" dirty="0"/>
              <a:t>, they carry lower order 16-bit address.</a:t>
            </a:r>
          </a:p>
          <a:p>
            <a:pPr eaLnBrk="1" hangingPunct="1">
              <a:lnSpc>
                <a:spcPct val="90000"/>
              </a:lnSpc>
              <a:spcAft>
                <a:spcPts val="1800"/>
              </a:spcAft>
              <a:buClr>
                <a:schemeClr val="accent2"/>
              </a:buClr>
              <a:buFont typeface="Wingdings" panose="05000000000000000000" pitchFamily="2" charset="2"/>
              <a:buChar char="o"/>
            </a:pPr>
            <a:r>
              <a:rPr lang="en-US" altLang="en-US" sz="2000" dirty="0"/>
              <a:t>In the remaining clock cycles, they carry 16-bit data.</a:t>
            </a:r>
          </a:p>
          <a:p>
            <a:pPr eaLnBrk="1" hangingPunct="1">
              <a:lnSpc>
                <a:spcPct val="90000"/>
              </a:lnSpc>
              <a:spcAft>
                <a:spcPts val="1800"/>
              </a:spcAft>
              <a:buClr>
                <a:schemeClr val="accent2"/>
              </a:buClr>
              <a:buFont typeface="Wingdings" panose="05000000000000000000" pitchFamily="2" charset="2"/>
              <a:buChar char="o"/>
            </a:pPr>
            <a:r>
              <a:rPr lang="en-US" altLang="en-US" sz="2000" dirty="0"/>
              <a:t>AD</a:t>
            </a:r>
            <a:r>
              <a:rPr lang="en-US" altLang="en-US" sz="2000" baseline="-25000" dirty="0"/>
              <a:t>0</a:t>
            </a:r>
            <a:r>
              <a:rPr lang="en-US" altLang="en-US" sz="2000" dirty="0"/>
              <a:t>-AD</a:t>
            </a:r>
            <a:r>
              <a:rPr lang="en-US" altLang="en-US" sz="2000" baseline="-25000" dirty="0"/>
              <a:t>7</a:t>
            </a:r>
            <a:r>
              <a:rPr lang="en-US" altLang="en-US" sz="2000" dirty="0"/>
              <a:t> carry lower order byte of data.</a:t>
            </a:r>
          </a:p>
          <a:p>
            <a:pPr eaLnBrk="1" hangingPunct="1">
              <a:lnSpc>
                <a:spcPct val="90000"/>
              </a:lnSpc>
              <a:spcAft>
                <a:spcPts val="1800"/>
              </a:spcAft>
              <a:buClr>
                <a:schemeClr val="accent2"/>
              </a:buClr>
              <a:buFont typeface="Wingdings" panose="05000000000000000000" pitchFamily="2" charset="2"/>
              <a:buChar char="o"/>
            </a:pPr>
            <a:r>
              <a:rPr lang="en-US" altLang="en-US" sz="2000" dirty="0"/>
              <a:t>AD</a:t>
            </a:r>
            <a:r>
              <a:rPr lang="en-US" altLang="en-US" sz="2000" baseline="-25000" dirty="0"/>
              <a:t>8</a:t>
            </a:r>
            <a:r>
              <a:rPr lang="en-US" altLang="en-US" sz="2000" dirty="0"/>
              <a:t>-AD</a:t>
            </a:r>
            <a:r>
              <a:rPr lang="en-US" altLang="en-US" sz="2000" baseline="-25000" dirty="0"/>
              <a:t>15</a:t>
            </a:r>
            <a:r>
              <a:rPr lang="en-US" altLang="en-US" sz="2000" dirty="0"/>
              <a:t> carry higher order byte of data.</a:t>
            </a:r>
          </a:p>
        </p:txBody>
      </p:sp>
      <p:pic>
        <p:nvPicPr>
          <p:cNvPr id="22533"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p:nvSpPr>
        <p:spPr>
          <a:xfrm>
            <a:off x="6227763" y="1819275"/>
            <a:ext cx="431800" cy="324008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11" name="Rectangle 10"/>
          <p:cNvSpPr/>
          <p:nvPr/>
        </p:nvSpPr>
        <p:spPr>
          <a:xfrm>
            <a:off x="7740650" y="1831975"/>
            <a:ext cx="431800" cy="2159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8" name="Rectangle 7"/>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10624993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fld id="{0A012F57-39BB-4105-BF8E-9DEA590998B7}" type="slidenum">
              <a:rPr kumimoji="0" lang="en-US" altLang="zh-TW"/>
              <a:pPr eaLnBrk="1" hangingPunct="1"/>
              <a:t>9</a:t>
            </a:fld>
            <a:endParaRPr kumimoji="0" lang="en-US" altLang="zh-TW"/>
          </a:p>
        </p:txBody>
      </p:sp>
      <p:pic>
        <p:nvPicPr>
          <p:cNvPr id="23555" name="Title 1"/>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08179" y="104503"/>
            <a:ext cx="5089525" cy="809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6" name="Content Placeholder 2"/>
          <p:cNvSpPr>
            <a:spLocks/>
          </p:cNvSpPr>
          <p:nvPr/>
        </p:nvSpPr>
        <p:spPr bwMode="auto">
          <a:xfrm>
            <a:off x="323850" y="1665288"/>
            <a:ext cx="424815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lstStyle>
            <a:lvl1pPr marL="457200" indent="-273050" eaLnBrk="0" hangingPunct="0">
              <a:defRPr kumimoji="1">
                <a:solidFill>
                  <a:schemeClr val="tx1"/>
                </a:solidFill>
                <a:latin typeface="Verdana" panose="020B0604030504040204" pitchFamily="34" charset="0"/>
                <a:ea typeface="新細明體" pitchFamily="18" charset="-120"/>
              </a:defRPr>
            </a:lvl1pPr>
            <a:lvl2pPr marL="742950" indent="-285750" eaLnBrk="0" hangingPunct="0">
              <a:defRPr kumimoji="1">
                <a:solidFill>
                  <a:schemeClr val="tx1"/>
                </a:solidFill>
                <a:latin typeface="Verdana" panose="020B0604030504040204" pitchFamily="34" charset="0"/>
                <a:ea typeface="新細明體" pitchFamily="18" charset="-120"/>
              </a:defRPr>
            </a:lvl2pPr>
            <a:lvl3pPr marL="1143000" indent="-228600" eaLnBrk="0" hangingPunct="0">
              <a:defRPr kumimoji="1">
                <a:solidFill>
                  <a:schemeClr val="tx1"/>
                </a:solidFill>
                <a:latin typeface="Verdana" panose="020B0604030504040204" pitchFamily="34" charset="0"/>
                <a:ea typeface="新細明體" pitchFamily="18" charset="-120"/>
              </a:defRPr>
            </a:lvl3pPr>
            <a:lvl4pPr marL="1600200" indent="-228600" eaLnBrk="0" hangingPunct="0">
              <a:defRPr kumimoji="1">
                <a:solidFill>
                  <a:schemeClr val="tx1"/>
                </a:solidFill>
                <a:latin typeface="Verdana" panose="020B0604030504040204" pitchFamily="34" charset="0"/>
                <a:ea typeface="新細明體" pitchFamily="18" charset="-120"/>
              </a:defRPr>
            </a:lvl4pPr>
            <a:lvl5pPr marL="2057400" indent="-228600" eaLnBrk="0" hangingPunct="0">
              <a:defRPr kumimoji="1">
                <a:solidFill>
                  <a:schemeClr val="tx1"/>
                </a:solidFill>
                <a:latin typeface="Verdana" panose="020B0604030504040204" pitchFamily="34" charset="0"/>
                <a:ea typeface="新細明體" pitchFamily="18" charset="-120"/>
              </a:defRPr>
            </a:lvl5pPr>
            <a:lvl6pPr marL="25146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6pPr>
            <a:lvl7pPr marL="29718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7pPr>
            <a:lvl8pPr marL="34290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8pPr>
            <a:lvl9pPr marL="3886200" indent="-228600" algn="ctr" eaLnBrk="0" fontAlgn="base" hangingPunct="0">
              <a:spcBef>
                <a:spcPct val="0"/>
              </a:spcBef>
              <a:spcAft>
                <a:spcPct val="0"/>
              </a:spcAft>
              <a:defRPr kumimoji="1">
                <a:solidFill>
                  <a:schemeClr val="tx1"/>
                </a:solidFill>
                <a:latin typeface="Verdana" panose="020B0604030504040204" pitchFamily="34" charset="0"/>
                <a:ea typeface="新細明體" pitchFamily="18" charset="-120"/>
              </a:defRPr>
            </a:lvl9pPr>
          </a:lstStyle>
          <a:p>
            <a:pPr eaLnBrk="1" hangingPunct="1">
              <a:spcAft>
                <a:spcPts val="1800"/>
              </a:spcAft>
              <a:buClr>
                <a:schemeClr val="accent2"/>
              </a:buClr>
              <a:buFont typeface="Wingdings" panose="05000000000000000000" pitchFamily="2" charset="2"/>
              <a:buChar char="o"/>
            </a:pPr>
            <a:r>
              <a:rPr lang="en-US" altLang="en-US" sz="2000"/>
              <a:t>These lines are multiplexed unidirectional address and status bus.</a:t>
            </a:r>
          </a:p>
          <a:p>
            <a:pPr eaLnBrk="1" hangingPunct="1">
              <a:spcAft>
                <a:spcPts val="1800"/>
              </a:spcAft>
              <a:buClr>
                <a:schemeClr val="accent2"/>
              </a:buClr>
              <a:buFont typeface="Wingdings" panose="05000000000000000000" pitchFamily="2" charset="2"/>
              <a:buChar char="o"/>
            </a:pPr>
            <a:r>
              <a:rPr lang="en-US" altLang="en-US" sz="2000"/>
              <a:t>During T</a:t>
            </a:r>
            <a:r>
              <a:rPr lang="en-US" altLang="en-US" sz="2000" baseline="-25000"/>
              <a:t>1</a:t>
            </a:r>
            <a:r>
              <a:rPr lang="en-US" altLang="en-US" sz="2000"/>
              <a:t>, they carry higher order 4-bit address.</a:t>
            </a:r>
          </a:p>
          <a:p>
            <a:pPr eaLnBrk="1" hangingPunct="1">
              <a:spcAft>
                <a:spcPts val="1800"/>
              </a:spcAft>
              <a:buClr>
                <a:schemeClr val="accent2"/>
              </a:buClr>
              <a:buFont typeface="Wingdings" panose="05000000000000000000" pitchFamily="2" charset="2"/>
              <a:buChar char="o"/>
            </a:pPr>
            <a:r>
              <a:rPr lang="en-US" altLang="en-US" sz="2000"/>
              <a:t>In the remaining clock cycles, they carry status signals.</a:t>
            </a:r>
          </a:p>
        </p:txBody>
      </p:sp>
      <p:pic>
        <p:nvPicPr>
          <p:cNvPr id="23557" name="Picture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11863" y="1557338"/>
            <a:ext cx="2736850"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7740650" y="2060575"/>
            <a:ext cx="431800" cy="8636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en-US"/>
          </a:p>
        </p:txBody>
      </p:sp>
      <p:sp>
        <p:nvSpPr>
          <p:cNvPr id="7" name="Rectangle 6"/>
          <p:cNvSpPr/>
          <p:nvPr/>
        </p:nvSpPr>
        <p:spPr>
          <a:xfrm>
            <a:off x="0" y="1030063"/>
            <a:ext cx="9144000" cy="237034"/>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kumimoji="1">
                <a:solidFill>
                  <a:schemeClr val="tx1"/>
                </a:solidFill>
                <a:latin typeface="Arial" panose="020B0604020202020204" pitchFamily="34" charset="0"/>
                <a:ea typeface="ＭＳ Ｐゴシック" pitchFamily="34" charset="-128"/>
              </a:defRPr>
            </a:lvl1pPr>
            <a:lvl2pPr marL="742950" indent="-285750" eaLnBrk="0" hangingPunct="0">
              <a:defRPr kumimoji="1">
                <a:solidFill>
                  <a:schemeClr val="tx1"/>
                </a:solidFill>
                <a:latin typeface="Arial" panose="020B0604020202020204" pitchFamily="34" charset="0"/>
                <a:ea typeface="ＭＳ Ｐゴシック" pitchFamily="34" charset="-128"/>
              </a:defRPr>
            </a:lvl2pPr>
            <a:lvl3pPr marL="1143000" indent="-228600" eaLnBrk="0" hangingPunct="0">
              <a:defRPr kumimoji="1">
                <a:solidFill>
                  <a:schemeClr val="tx1"/>
                </a:solidFill>
                <a:latin typeface="Arial" panose="020B0604020202020204" pitchFamily="34" charset="0"/>
                <a:ea typeface="ＭＳ Ｐゴシック" pitchFamily="34" charset="-128"/>
              </a:defRPr>
            </a:lvl3pPr>
            <a:lvl4pPr marL="1600200" indent="-228600" eaLnBrk="0" hangingPunct="0">
              <a:defRPr kumimoji="1">
                <a:solidFill>
                  <a:schemeClr val="tx1"/>
                </a:solidFill>
                <a:latin typeface="Arial" panose="020B0604020202020204" pitchFamily="34" charset="0"/>
                <a:ea typeface="ＭＳ Ｐゴシック" pitchFamily="34" charset="-128"/>
              </a:defRPr>
            </a:lvl4pPr>
            <a:lvl5pPr marL="2057400" indent="-228600" eaLnBrk="0" hangingPunct="0">
              <a:defRPr kumimoji="1">
                <a:solidFill>
                  <a:schemeClr val="tx1"/>
                </a:solidFill>
                <a:latin typeface="Arial" panose="020B0604020202020204" pitchFamily="34" charset="0"/>
                <a:ea typeface="ＭＳ Ｐゴシック" pitchFamily="34" charset="-128"/>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ＭＳ Ｐゴシック" pitchFamily="34" charset="-128"/>
              </a:defRPr>
            </a:lvl9pPr>
          </a:lstStyle>
          <a:p>
            <a:pPr algn="ctr" eaLnBrk="1" hangingPunct="1">
              <a:defRPr/>
            </a:pPr>
            <a:endParaRPr lang="en-US" smtClean="0">
              <a:solidFill>
                <a:srgbClr val="FFFFFF"/>
              </a:solidFill>
              <a:latin typeface="Calibri" panose="020F0502020204030204" pitchFamily="34" charset="0"/>
            </a:endParaRPr>
          </a:p>
        </p:txBody>
      </p:sp>
    </p:spTree>
    <p:extLst>
      <p:ext uri="{BB962C8B-B14F-4D97-AF65-F5344CB8AC3E}">
        <p14:creationId xmlns:p14="http://schemas.microsoft.com/office/powerpoint/2010/main" val="317079372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316</TotalTime>
  <Words>1601</Words>
  <Application>Microsoft Office PowerPoint</Application>
  <PresentationFormat>On-screen Show (4:3)</PresentationFormat>
  <Paragraphs>271</Paragraphs>
  <Slides>52</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ＭＳ Ｐゴシック</vt:lpstr>
      <vt:lpstr>新細明體</vt:lpstr>
      <vt:lpstr>Arial</vt:lpstr>
      <vt:lpstr>Arial Narrow</vt:lpstr>
      <vt:lpstr>Calibri</vt:lpstr>
      <vt:lpstr>Calibri Light</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RESET Pin 21 (Input)</vt:lpstr>
      <vt:lpstr>INTR Pin 18 (Input)</vt:lpstr>
      <vt:lpstr>NMI Pin 17 (Input)</vt:lpstr>
      <vt:lpstr>TEST Pin 23 (Input)</vt:lpstr>
      <vt:lpstr>CLK Pin 19 (Input)</vt:lpstr>
      <vt:lpstr>VCC and VSS Pin 40 and Pin 20 (Input)</vt:lpstr>
      <vt:lpstr>MN / MX Pin 33 (Input)</vt:lpstr>
      <vt:lpstr>8086 INTERNAL ARCHITECTURE</vt:lpstr>
      <vt:lpstr>8086 microprocessor</vt:lpstr>
      <vt:lpstr>BIU and EU</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Amit-KUET-EEE</dc:creator>
  <cp:lastModifiedBy>Windows User</cp:lastModifiedBy>
  <cp:revision>18</cp:revision>
  <dcterms:created xsi:type="dcterms:W3CDTF">2018-10-01T07:06:41Z</dcterms:created>
  <dcterms:modified xsi:type="dcterms:W3CDTF">2020-07-03T10:07:53Z</dcterms:modified>
</cp:coreProperties>
</file>