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2" r:id="rId7"/>
    <p:sldId id="261"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C2CD-8C0F-FF74-B9F3-AEA5F5E6FD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C37AF4-05E2-3E7C-2392-8B3484DF2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E323DC2-A011-C4D9-5D0E-4145941A8CD0}"/>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5" name="Footer Placeholder 4">
            <a:extLst>
              <a:ext uri="{FF2B5EF4-FFF2-40B4-BE49-F238E27FC236}">
                <a16:creationId xmlns:a16="http://schemas.microsoft.com/office/drawing/2014/main" id="{EC9C64B7-1CB2-5518-15B0-7559CB506F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4065AC-242E-F0C2-8D69-AF064C4DEA74}"/>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105587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146E-DC7E-ECB9-356F-8D8B1C745E1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514463-9799-89C1-373B-C95F79805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28F009-4E1C-6879-79B6-66E55B0A4479}"/>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5" name="Footer Placeholder 4">
            <a:extLst>
              <a:ext uri="{FF2B5EF4-FFF2-40B4-BE49-F238E27FC236}">
                <a16:creationId xmlns:a16="http://schemas.microsoft.com/office/drawing/2014/main" id="{49D3F210-6693-97FA-43DE-333AEABBBC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63FE0-E215-1EA6-CB71-4563DAA2AF06}"/>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112504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DB853-0F2E-F815-FEFC-DC81A153C5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90EBAB-8FD3-4E4E-28A0-A39D61A563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DDA6A-1129-3D60-C53B-B98F81219C58}"/>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5" name="Footer Placeholder 4">
            <a:extLst>
              <a:ext uri="{FF2B5EF4-FFF2-40B4-BE49-F238E27FC236}">
                <a16:creationId xmlns:a16="http://schemas.microsoft.com/office/drawing/2014/main" id="{41247086-A7E8-857A-FD55-EACEA811F7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61E994-8618-3AF6-806C-51D5AFAC4F22}"/>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228473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122A-E5A9-5D85-3AD7-3D91C1C551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E02DC8-3B74-0600-9DB3-F80030D5BD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7F83E4-0DBE-F4E4-DE0C-68810E51F8D7}"/>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5" name="Footer Placeholder 4">
            <a:extLst>
              <a:ext uri="{FF2B5EF4-FFF2-40B4-BE49-F238E27FC236}">
                <a16:creationId xmlns:a16="http://schemas.microsoft.com/office/drawing/2014/main" id="{0EC4AD04-4FB4-C4E2-7067-004F1E4C21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5EB3E7-5632-80E3-4D67-E84B7291B7DF}"/>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160573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A65C-0237-B03A-377A-9109D53AAE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F8053A-8186-B63A-99AD-1D34A578E3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419AA-39E7-4638-E333-75EB55B584AB}"/>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5" name="Footer Placeholder 4">
            <a:extLst>
              <a:ext uri="{FF2B5EF4-FFF2-40B4-BE49-F238E27FC236}">
                <a16:creationId xmlns:a16="http://schemas.microsoft.com/office/drawing/2014/main" id="{09D0427B-F1DC-6D55-39AD-8086300771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5D0AA2-1529-65FE-BFD1-C065A31F1840}"/>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212918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B229-34CF-CDD2-3E88-E879AF8E54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D69005-9CFE-B849-0F54-238D90C7B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90D51E-8477-0408-C522-7BDBF6E03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3E49DFF-B0A0-987C-DBE1-7186A478C9A8}"/>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6" name="Footer Placeholder 5">
            <a:extLst>
              <a:ext uri="{FF2B5EF4-FFF2-40B4-BE49-F238E27FC236}">
                <a16:creationId xmlns:a16="http://schemas.microsoft.com/office/drawing/2014/main" id="{09A34D53-45A1-38E0-F6E9-AA83DD000D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BEF07C-02BA-95E7-6AB2-03EC58E569AA}"/>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323088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33AB-5DD1-C645-7CAE-4C6DF04716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5F399D-E737-676C-18F1-80219BFAE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EB825-363A-4418-31FC-2B3EAA8E79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B834D3-0D92-D2E0-218A-C06260CE1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DECD29-BF5E-1317-B1CF-67905E54A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390C92-8EE0-4E76-831A-3BCD5C7D1939}"/>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8" name="Footer Placeholder 7">
            <a:extLst>
              <a:ext uri="{FF2B5EF4-FFF2-40B4-BE49-F238E27FC236}">
                <a16:creationId xmlns:a16="http://schemas.microsoft.com/office/drawing/2014/main" id="{EA2ED2A2-59DC-218D-2BB9-17CE5B508A7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A532177-4546-D4A6-BC16-9EE86CC988FD}"/>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85782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F83A-86B1-BBB9-B023-1D390C4F36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8E7012-1785-0603-0D55-4314894BFEB0}"/>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4" name="Footer Placeholder 3">
            <a:extLst>
              <a:ext uri="{FF2B5EF4-FFF2-40B4-BE49-F238E27FC236}">
                <a16:creationId xmlns:a16="http://schemas.microsoft.com/office/drawing/2014/main" id="{49CEFBEE-28C8-4DA8-9924-489F424452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00446C0-BECB-8D63-AF0C-D69DB0A0F2BE}"/>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277563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0FA69-D12D-9F74-8299-A4FEF58B1F7B}"/>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3" name="Footer Placeholder 2">
            <a:extLst>
              <a:ext uri="{FF2B5EF4-FFF2-40B4-BE49-F238E27FC236}">
                <a16:creationId xmlns:a16="http://schemas.microsoft.com/office/drawing/2014/main" id="{3A6DB7D8-B8B8-6837-3FD5-5635DAD847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6381FB9-F102-0F58-9921-314A107FFC39}"/>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52853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EF04-AB32-5EFB-4E33-239D4FA28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58D7C41-43CE-CE11-D36E-054A4ED35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E890FE-04CD-36CE-4682-636FC2047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C5181-2455-D85A-BE21-614D02768AD5}"/>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6" name="Footer Placeholder 5">
            <a:extLst>
              <a:ext uri="{FF2B5EF4-FFF2-40B4-BE49-F238E27FC236}">
                <a16:creationId xmlns:a16="http://schemas.microsoft.com/office/drawing/2014/main" id="{77BDD64F-9B79-C1E7-7D5C-9B3EBCBD98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CD5054-20DE-0C00-B9B9-E9C7318BD3C5}"/>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323228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4977-DB70-65D9-8880-219FE4231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5F99EB-2BA6-2706-65BA-EB0D46270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52FEB2-C1D0-6A82-D8F6-FB2E6363F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8B137-F21B-23F5-C291-B42519DBD91C}"/>
              </a:ext>
            </a:extLst>
          </p:cNvPr>
          <p:cNvSpPr>
            <a:spLocks noGrp="1"/>
          </p:cNvSpPr>
          <p:nvPr>
            <p:ph type="dt" sz="half" idx="10"/>
          </p:nvPr>
        </p:nvSpPr>
        <p:spPr/>
        <p:txBody>
          <a:bodyPr/>
          <a:lstStyle/>
          <a:p>
            <a:fld id="{274EED3D-FD68-4118-AD0E-5548C8C758DC}" type="datetimeFigureOut">
              <a:rPr lang="en-GB" smtClean="0"/>
              <a:t>11/11/2024</a:t>
            </a:fld>
            <a:endParaRPr lang="en-GB"/>
          </a:p>
        </p:txBody>
      </p:sp>
      <p:sp>
        <p:nvSpPr>
          <p:cNvPr id="6" name="Footer Placeholder 5">
            <a:extLst>
              <a:ext uri="{FF2B5EF4-FFF2-40B4-BE49-F238E27FC236}">
                <a16:creationId xmlns:a16="http://schemas.microsoft.com/office/drawing/2014/main" id="{E7F798A4-3C11-41EC-3649-1AEED73AF4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6E3F7-CDE9-8CC1-39AA-D4456A866D0A}"/>
              </a:ext>
            </a:extLst>
          </p:cNvPr>
          <p:cNvSpPr>
            <a:spLocks noGrp="1"/>
          </p:cNvSpPr>
          <p:nvPr>
            <p:ph type="sldNum" sz="quarter" idx="12"/>
          </p:nvPr>
        </p:nvSpPr>
        <p:spPr/>
        <p:txBody>
          <a:bodyPr/>
          <a:lstStyle/>
          <a:p>
            <a:fld id="{5D357784-E26E-440C-88BC-AF2E0AD9B6E5}" type="slidenum">
              <a:rPr lang="en-GB" smtClean="0"/>
              <a:t>‹#›</a:t>
            </a:fld>
            <a:endParaRPr lang="en-GB"/>
          </a:p>
        </p:txBody>
      </p:sp>
    </p:spTree>
    <p:extLst>
      <p:ext uri="{BB962C8B-B14F-4D97-AF65-F5344CB8AC3E}">
        <p14:creationId xmlns:p14="http://schemas.microsoft.com/office/powerpoint/2010/main" val="261313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CC3143-10E1-0951-FA4C-9AD853322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F34622-8170-B65C-F93F-EEB200089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C915ED-7AF3-4496-4521-9010F3BE1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4EED3D-FD68-4118-AD0E-5548C8C758DC}" type="datetimeFigureOut">
              <a:rPr lang="en-GB" smtClean="0"/>
              <a:t>11/11/2024</a:t>
            </a:fld>
            <a:endParaRPr lang="en-GB"/>
          </a:p>
        </p:txBody>
      </p:sp>
      <p:sp>
        <p:nvSpPr>
          <p:cNvPr id="5" name="Footer Placeholder 4">
            <a:extLst>
              <a:ext uri="{FF2B5EF4-FFF2-40B4-BE49-F238E27FC236}">
                <a16:creationId xmlns:a16="http://schemas.microsoft.com/office/drawing/2014/main" id="{7E5A3DCB-3983-6DE8-1154-21637BD84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8C173DC-AD71-865B-DB63-CC261760A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357784-E26E-440C-88BC-AF2E0AD9B6E5}" type="slidenum">
              <a:rPr lang="en-GB" smtClean="0"/>
              <a:t>‹#›</a:t>
            </a:fld>
            <a:endParaRPr lang="en-GB"/>
          </a:p>
        </p:txBody>
      </p:sp>
    </p:spTree>
    <p:extLst>
      <p:ext uri="{BB962C8B-B14F-4D97-AF65-F5344CB8AC3E}">
        <p14:creationId xmlns:p14="http://schemas.microsoft.com/office/powerpoint/2010/main" val="364471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45260-5B65-A1B2-1D2D-817075D1A612}"/>
              </a:ext>
            </a:extLst>
          </p:cNvPr>
          <p:cNvSpPr>
            <a:spLocks noGrp="1"/>
          </p:cNvSpPr>
          <p:nvPr>
            <p:ph type="ctrTitle"/>
          </p:nvPr>
        </p:nvSpPr>
        <p:spPr>
          <a:xfrm>
            <a:off x="6590662" y="4267832"/>
            <a:ext cx="4805996" cy="1297115"/>
          </a:xfrm>
        </p:spPr>
        <p:txBody>
          <a:bodyPr anchor="t">
            <a:normAutofit/>
          </a:bodyPr>
          <a:lstStyle/>
          <a:p>
            <a:pPr algn="l"/>
            <a:r>
              <a:rPr lang="en-GB" sz="4000">
                <a:solidFill>
                  <a:schemeClr val="tx2"/>
                </a:solidFill>
              </a:rPr>
              <a:t>How to build a House 101</a:t>
            </a:r>
          </a:p>
        </p:txBody>
      </p:sp>
      <p:sp>
        <p:nvSpPr>
          <p:cNvPr id="3" name="Subtitle 2">
            <a:extLst>
              <a:ext uri="{FF2B5EF4-FFF2-40B4-BE49-F238E27FC236}">
                <a16:creationId xmlns:a16="http://schemas.microsoft.com/office/drawing/2014/main" id="{DAD93D9A-B4AF-EAC8-5833-9430E4A051DA}"/>
              </a:ext>
            </a:extLst>
          </p:cNvPr>
          <p:cNvSpPr>
            <a:spLocks noGrp="1"/>
          </p:cNvSpPr>
          <p:nvPr>
            <p:ph type="subTitle" idx="1"/>
          </p:nvPr>
        </p:nvSpPr>
        <p:spPr>
          <a:xfrm>
            <a:off x="6590966" y="3428999"/>
            <a:ext cx="4805691" cy="838831"/>
          </a:xfrm>
        </p:spPr>
        <p:txBody>
          <a:bodyPr anchor="b">
            <a:normAutofit/>
          </a:bodyPr>
          <a:lstStyle/>
          <a:p>
            <a:pPr algn="l"/>
            <a:r>
              <a:rPr lang="en-GB" sz="2000">
                <a:solidFill>
                  <a:schemeClr val="tx2"/>
                </a:solidFill>
              </a:rPr>
              <a:t>(A Quick Introduction FME)</a:t>
            </a:r>
          </a:p>
        </p:txBody>
      </p:sp>
      <p:pic>
        <p:nvPicPr>
          <p:cNvPr id="6" name="Picture 6" descr="FME fait peau neuve - Veremes">
            <a:extLst>
              <a:ext uri="{FF2B5EF4-FFF2-40B4-BE49-F238E27FC236}">
                <a16:creationId xmlns:a16="http://schemas.microsoft.com/office/drawing/2014/main" id="{05B5AE96-DDB5-5BBE-E35C-CA91558F0E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470" y="2537893"/>
            <a:ext cx="4141760" cy="2696613"/>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2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42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1C2BDD-01E9-72D1-5824-94B576318DDE}"/>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4" name="Group 3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5" name="Freeform: Shape 3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7AF4D70-1281-AA0E-94EA-4CCDA11C789A}"/>
              </a:ext>
            </a:extLst>
          </p:cNvPr>
          <p:cNvSpPr>
            <a:spLocks noGrp="1"/>
          </p:cNvSpPr>
          <p:nvPr>
            <p:ph type="title"/>
          </p:nvPr>
        </p:nvSpPr>
        <p:spPr>
          <a:xfrm>
            <a:off x="640080" y="1243013"/>
            <a:ext cx="3855720" cy="4371974"/>
          </a:xfrm>
        </p:spPr>
        <p:txBody>
          <a:bodyPr>
            <a:normAutofit/>
          </a:bodyPr>
          <a:lstStyle/>
          <a:p>
            <a:r>
              <a:rPr lang="en-GB" sz="3600" b="1">
                <a:solidFill>
                  <a:schemeClr val="tx2"/>
                </a:solidFill>
              </a:rPr>
              <a:t>1. First Fix – Building a house</a:t>
            </a:r>
            <a:br>
              <a:rPr lang="en-GB" sz="3600" b="1">
                <a:solidFill>
                  <a:schemeClr val="tx2"/>
                </a:solidFill>
              </a:rPr>
            </a:br>
            <a:endParaRPr lang="en-GB" sz="3600">
              <a:solidFill>
                <a:schemeClr val="tx2"/>
              </a:solidFill>
            </a:endParaRPr>
          </a:p>
        </p:txBody>
      </p:sp>
      <p:sp>
        <p:nvSpPr>
          <p:cNvPr id="3" name="Content Placeholder 2">
            <a:extLst>
              <a:ext uri="{FF2B5EF4-FFF2-40B4-BE49-F238E27FC236}">
                <a16:creationId xmlns:a16="http://schemas.microsoft.com/office/drawing/2014/main" id="{A006A660-F07E-0032-DDD2-898F1A7EBBD2}"/>
              </a:ext>
            </a:extLst>
          </p:cNvPr>
          <p:cNvSpPr>
            <a:spLocks noGrp="1"/>
          </p:cNvSpPr>
          <p:nvPr>
            <p:ph idx="1"/>
          </p:nvPr>
        </p:nvSpPr>
        <p:spPr>
          <a:xfrm>
            <a:off x="6172200" y="804672"/>
            <a:ext cx="5221224" cy="5230368"/>
          </a:xfrm>
        </p:spPr>
        <p:txBody>
          <a:bodyPr anchor="ctr">
            <a:normAutofit/>
          </a:bodyPr>
          <a:lstStyle/>
          <a:p>
            <a:pPr>
              <a:buFont typeface="Arial" panose="020B0604020202020204" pitchFamily="34" charset="0"/>
              <a:buChar char="•"/>
            </a:pPr>
            <a:r>
              <a:rPr lang="en-GB" sz="1700" b="1">
                <a:solidFill>
                  <a:schemeClr val="tx2"/>
                </a:solidFill>
              </a:rPr>
              <a:t>Purpose</a:t>
            </a:r>
            <a:r>
              <a:rPr lang="en-GB" sz="1700">
                <a:solidFill>
                  <a:schemeClr val="tx2"/>
                </a:solidFill>
              </a:rPr>
              <a:t>: The first fix focuses on the structural and foundational aspects of the construction, preparing the building for further work. It involves tasks that are completed before plastering or other wall finishes are applied.</a:t>
            </a:r>
          </a:p>
          <a:p>
            <a:pPr>
              <a:buFont typeface="Arial" panose="020B0604020202020204" pitchFamily="34" charset="0"/>
              <a:buChar char="•"/>
            </a:pPr>
            <a:r>
              <a:rPr lang="en-GB" sz="1700" b="1">
                <a:solidFill>
                  <a:schemeClr val="tx2"/>
                </a:solidFill>
              </a:rPr>
              <a:t>Common Tasks</a:t>
            </a:r>
            <a:r>
              <a:rPr lang="en-GB" sz="1700">
                <a:solidFill>
                  <a:schemeClr val="tx2"/>
                </a:solidFill>
              </a:rPr>
              <a:t>:</a:t>
            </a:r>
          </a:p>
          <a:p>
            <a:pPr marL="742950" lvl="1" indent="-285750">
              <a:buFont typeface="Arial" panose="020B0604020202020204" pitchFamily="34" charset="0"/>
              <a:buChar char="•"/>
            </a:pPr>
            <a:r>
              <a:rPr lang="en-GB" sz="1700" b="1">
                <a:solidFill>
                  <a:schemeClr val="tx2"/>
                </a:solidFill>
              </a:rPr>
              <a:t>Structural Framework</a:t>
            </a:r>
            <a:r>
              <a:rPr lang="en-GB" sz="1700">
                <a:solidFill>
                  <a:schemeClr val="tx2"/>
                </a:solidFill>
              </a:rPr>
              <a:t>: Erecting the building’s frame, including floors, walls, and roofing.</a:t>
            </a:r>
          </a:p>
          <a:p>
            <a:pPr marL="742950" lvl="1" indent="-285750">
              <a:buFont typeface="Arial" panose="020B0604020202020204" pitchFamily="34" charset="0"/>
              <a:buChar char="•"/>
            </a:pPr>
            <a:r>
              <a:rPr lang="en-GB" sz="1700" b="1">
                <a:solidFill>
                  <a:schemeClr val="tx2"/>
                </a:solidFill>
              </a:rPr>
              <a:t>Pipework</a:t>
            </a:r>
            <a:r>
              <a:rPr lang="en-GB" sz="1700">
                <a:solidFill>
                  <a:schemeClr val="tx2"/>
                </a:solidFill>
              </a:rPr>
              <a:t>: Installing plumbing and heating pipes that will be covered up later.</a:t>
            </a:r>
          </a:p>
          <a:p>
            <a:pPr marL="742950" lvl="1" indent="-285750">
              <a:buFont typeface="Arial" panose="020B0604020202020204" pitchFamily="34" charset="0"/>
              <a:buChar char="•"/>
            </a:pPr>
            <a:r>
              <a:rPr lang="en-GB" sz="1700" b="1">
                <a:solidFill>
                  <a:schemeClr val="tx2"/>
                </a:solidFill>
              </a:rPr>
              <a:t>Electrical Wiring</a:t>
            </a:r>
            <a:r>
              <a:rPr lang="en-GB" sz="1700">
                <a:solidFill>
                  <a:schemeClr val="tx2"/>
                </a:solidFill>
              </a:rPr>
              <a:t>: Laying out wiring for sockets, lights, and switches within walls and ceilings.</a:t>
            </a:r>
          </a:p>
          <a:p>
            <a:pPr marL="742950" lvl="1" indent="-285750">
              <a:buFont typeface="Arial" panose="020B0604020202020204" pitchFamily="34" charset="0"/>
              <a:buChar char="•"/>
            </a:pPr>
            <a:r>
              <a:rPr lang="en-GB" sz="1700" b="1">
                <a:solidFill>
                  <a:schemeClr val="tx2"/>
                </a:solidFill>
              </a:rPr>
              <a:t>Door Frames and Stud Walls</a:t>
            </a:r>
            <a:r>
              <a:rPr lang="en-GB" sz="1700">
                <a:solidFill>
                  <a:schemeClr val="tx2"/>
                </a:solidFill>
              </a:rPr>
              <a:t>: Fixing door frames and partitions.</a:t>
            </a:r>
          </a:p>
          <a:p>
            <a:pPr>
              <a:buFont typeface="Arial" panose="020B0604020202020204" pitchFamily="34" charset="0"/>
              <a:buChar char="•"/>
            </a:pPr>
            <a:r>
              <a:rPr lang="en-GB" sz="1700" b="1">
                <a:solidFill>
                  <a:schemeClr val="tx2"/>
                </a:solidFill>
              </a:rPr>
              <a:t>Key Goal</a:t>
            </a:r>
            <a:r>
              <a:rPr lang="en-GB" sz="1700">
                <a:solidFill>
                  <a:schemeClr val="tx2"/>
                </a:solidFill>
              </a:rPr>
              <a:t>: To have all essential "hidden" elements in place so that they can be covered or plastered over.</a:t>
            </a:r>
          </a:p>
          <a:p>
            <a:endParaRPr lang="en-GB" sz="1700">
              <a:solidFill>
                <a:schemeClr val="tx2"/>
              </a:solidFill>
            </a:endParaRPr>
          </a:p>
        </p:txBody>
      </p:sp>
    </p:spTree>
    <p:extLst>
      <p:ext uri="{BB962C8B-B14F-4D97-AF65-F5344CB8AC3E}">
        <p14:creationId xmlns:p14="http://schemas.microsoft.com/office/powerpoint/2010/main" val="215498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85711-06A9-45B0-B35E-1CD6861ABE0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4CB7FEF-243F-4824-738A-26D50108A5BB}"/>
              </a:ext>
            </a:extLst>
          </p:cNvPr>
          <p:cNvSpPr>
            <a:spLocks noGrp="1"/>
          </p:cNvSpPr>
          <p:nvPr>
            <p:ph type="title"/>
          </p:nvPr>
        </p:nvSpPr>
        <p:spPr>
          <a:xfrm>
            <a:off x="804672" y="2053641"/>
            <a:ext cx="3669161" cy="2760098"/>
          </a:xfrm>
        </p:spPr>
        <p:txBody>
          <a:bodyPr>
            <a:normAutofit/>
          </a:bodyPr>
          <a:lstStyle/>
          <a:p>
            <a:r>
              <a:rPr lang="en-GB" sz="4000" b="1">
                <a:solidFill>
                  <a:schemeClr val="tx2"/>
                </a:solidFill>
              </a:rPr>
              <a:t>2. Second Fix – Building a house</a:t>
            </a:r>
            <a:br>
              <a:rPr lang="en-GB" sz="4000" b="1">
                <a:solidFill>
                  <a:schemeClr val="tx2"/>
                </a:solidFill>
              </a:rPr>
            </a:br>
            <a:endParaRPr lang="en-GB" sz="4000">
              <a:solidFill>
                <a:schemeClr val="tx2"/>
              </a:solidFill>
            </a:endParaRPr>
          </a:p>
        </p:txBody>
      </p:sp>
      <p:sp>
        <p:nvSpPr>
          <p:cNvPr id="3" name="Content Placeholder 2">
            <a:extLst>
              <a:ext uri="{FF2B5EF4-FFF2-40B4-BE49-F238E27FC236}">
                <a16:creationId xmlns:a16="http://schemas.microsoft.com/office/drawing/2014/main" id="{5A32A6BC-11E6-FC2A-172F-FC52A9562F7A}"/>
              </a:ext>
            </a:extLst>
          </p:cNvPr>
          <p:cNvSpPr>
            <a:spLocks noGrp="1"/>
          </p:cNvSpPr>
          <p:nvPr>
            <p:ph idx="1"/>
          </p:nvPr>
        </p:nvSpPr>
        <p:spPr>
          <a:xfrm>
            <a:off x="6090574" y="801866"/>
            <a:ext cx="5306084" cy="5230634"/>
          </a:xfrm>
          <a:noFill/>
          <a:ln>
            <a:noFill/>
          </a:ln>
        </p:spPr>
        <p:txBody>
          <a:bodyPr anchor="ctr">
            <a:normAutofit/>
          </a:bodyPr>
          <a:lstStyle/>
          <a:p>
            <a:pPr>
              <a:buFont typeface="Arial" panose="020B0604020202020204" pitchFamily="34" charset="0"/>
              <a:buChar char="•"/>
            </a:pPr>
            <a:r>
              <a:rPr lang="en-GB" sz="1700" b="1">
                <a:solidFill>
                  <a:schemeClr val="tx2"/>
                </a:solidFill>
              </a:rPr>
              <a:t>Purpose</a:t>
            </a:r>
            <a:r>
              <a:rPr lang="en-GB" sz="1700">
                <a:solidFill>
                  <a:schemeClr val="tx2"/>
                </a:solidFill>
              </a:rPr>
              <a:t>: The second fix is focused on the finishing touches after walls and ceilings are plastered, making the building ready for occupancy. It deals with elements that are visible and functional.</a:t>
            </a:r>
          </a:p>
          <a:p>
            <a:pPr>
              <a:buFont typeface="Arial" panose="020B0604020202020204" pitchFamily="34" charset="0"/>
              <a:buChar char="•"/>
            </a:pPr>
            <a:r>
              <a:rPr lang="en-GB" sz="1700" b="1">
                <a:solidFill>
                  <a:schemeClr val="tx2"/>
                </a:solidFill>
              </a:rPr>
              <a:t>Common Tasks</a:t>
            </a:r>
            <a:r>
              <a:rPr lang="en-GB" sz="1700">
                <a:solidFill>
                  <a:schemeClr val="tx2"/>
                </a:solidFill>
              </a:rPr>
              <a:t>:</a:t>
            </a:r>
          </a:p>
          <a:p>
            <a:pPr marL="742950" lvl="1" indent="-285750">
              <a:buFont typeface="Arial" panose="020B0604020202020204" pitchFamily="34" charset="0"/>
              <a:buChar char="•"/>
            </a:pPr>
            <a:r>
              <a:rPr lang="en-GB" sz="1700" b="1">
                <a:solidFill>
                  <a:schemeClr val="tx2"/>
                </a:solidFill>
              </a:rPr>
              <a:t>Doors and Skirting</a:t>
            </a:r>
            <a:r>
              <a:rPr lang="en-GB" sz="1700">
                <a:solidFill>
                  <a:schemeClr val="tx2"/>
                </a:solidFill>
              </a:rPr>
              <a:t>: Hanging doors, fitting skirting boards, architraves, and other moldings.</a:t>
            </a:r>
          </a:p>
          <a:p>
            <a:pPr marL="742950" lvl="1" indent="-285750">
              <a:buFont typeface="Arial" panose="020B0604020202020204" pitchFamily="34" charset="0"/>
              <a:buChar char="•"/>
            </a:pPr>
            <a:r>
              <a:rPr lang="en-GB" sz="1700" b="1">
                <a:solidFill>
                  <a:schemeClr val="tx2"/>
                </a:solidFill>
              </a:rPr>
              <a:t>Electrical Finishes</a:t>
            </a:r>
            <a:r>
              <a:rPr lang="en-GB" sz="1700">
                <a:solidFill>
                  <a:schemeClr val="tx2"/>
                </a:solidFill>
              </a:rPr>
              <a:t>: Fitting light switches, socket outlets, and other visible electrical components.</a:t>
            </a:r>
          </a:p>
          <a:p>
            <a:pPr marL="742950" lvl="1" indent="-285750">
              <a:buFont typeface="Arial" panose="020B0604020202020204" pitchFamily="34" charset="0"/>
              <a:buChar char="•"/>
            </a:pPr>
            <a:r>
              <a:rPr lang="en-GB" sz="1700" b="1">
                <a:solidFill>
                  <a:schemeClr val="tx2"/>
                </a:solidFill>
              </a:rPr>
              <a:t>Plumbing Finishes</a:t>
            </a:r>
            <a:r>
              <a:rPr lang="en-GB" sz="1700">
                <a:solidFill>
                  <a:schemeClr val="tx2"/>
                </a:solidFill>
              </a:rPr>
              <a:t>: Installing sinks, toilets, radiators, and taps.</a:t>
            </a:r>
          </a:p>
          <a:p>
            <a:pPr marL="742950" lvl="1" indent="-285750">
              <a:buFont typeface="Arial" panose="020B0604020202020204" pitchFamily="34" charset="0"/>
              <a:buChar char="•"/>
            </a:pPr>
            <a:r>
              <a:rPr lang="en-GB" sz="1700" b="1">
                <a:solidFill>
                  <a:schemeClr val="tx2"/>
                </a:solidFill>
              </a:rPr>
              <a:t>Kitchen and Bathroom Fixtures</a:t>
            </a:r>
            <a:r>
              <a:rPr lang="en-GB" sz="1700">
                <a:solidFill>
                  <a:schemeClr val="tx2"/>
                </a:solidFill>
              </a:rPr>
              <a:t>: Fitting cabinets, countertops, and appliances.</a:t>
            </a:r>
          </a:p>
          <a:p>
            <a:pPr>
              <a:buFont typeface="Arial" panose="020B0604020202020204" pitchFamily="34" charset="0"/>
              <a:buChar char="•"/>
            </a:pPr>
            <a:r>
              <a:rPr lang="en-GB" sz="1700" b="1">
                <a:solidFill>
                  <a:schemeClr val="tx2"/>
                </a:solidFill>
              </a:rPr>
              <a:t>Key Goal</a:t>
            </a:r>
            <a:r>
              <a:rPr lang="en-GB" sz="1700">
                <a:solidFill>
                  <a:schemeClr val="tx2"/>
                </a:solidFill>
              </a:rPr>
              <a:t>: To complete all visible and functional parts, readying the space for decorating and final touches.</a:t>
            </a:r>
          </a:p>
          <a:p>
            <a:endParaRPr lang="en-GB" sz="1700">
              <a:solidFill>
                <a:schemeClr val="tx2"/>
              </a:solidFill>
            </a:endParaRPr>
          </a:p>
        </p:txBody>
      </p:sp>
    </p:spTree>
    <p:extLst>
      <p:ext uri="{BB962C8B-B14F-4D97-AF65-F5344CB8AC3E}">
        <p14:creationId xmlns:p14="http://schemas.microsoft.com/office/powerpoint/2010/main" val="141889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57E923-A784-F8B6-9F36-4CA7D9381FBD}"/>
              </a:ext>
            </a:extLst>
          </p:cNvPr>
          <p:cNvSpPr>
            <a:spLocks noGrp="1"/>
          </p:cNvSpPr>
          <p:nvPr>
            <p:ph type="title"/>
          </p:nvPr>
        </p:nvSpPr>
        <p:spPr>
          <a:xfrm>
            <a:off x="804672" y="1243013"/>
            <a:ext cx="3855720" cy="4371974"/>
          </a:xfrm>
        </p:spPr>
        <p:txBody>
          <a:bodyPr>
            <a:normAutofit/>
          </a:bodyPr>
          <a:lstStyle/>
          <a:p>
            <a:r>
              <a:rPr lang="en-GB" sz="3600" b="1" dirty="0">
                <a:solidFill>
                  <a:schemeClr val="tx2"/>
                </a:solidFill>
              </a:rPr>
              <a:t>1. First Fix (Data Integration and Preparation)</a:t>
            </a:r>
            <a:endParaRPr lang="en-GB" sz="3600" dirty="0">
              <a:solidFill>
                <a:schemeClr val="tx2"/>
              </a:solidFill>
            </a:endParaRPr>
          </a:p>
        </p:txBody>
      </p:sp>
      <p:grpSp>
        <p:nvGrpSpPr>
          <p:cNvPr id="21" name="Group 20">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2" name="Freeform: Shape 21">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50997449-7DB4-4DF4-BD6B-9133B1F9403D}"/>
              </a:ext>
            </a:extLst>
          </p:cNvPr>
          <p:cNvSpPr>
            <a:spLocks noGrp="1"/>
          </p:cNvSpPr>
          <p:nvPr>
            <p:ph idx="1"/>
          </p:nvPr>
        </p:nvSpPr>
        <p:spPr>
          <a:xfrm>
            <a:off x="6632812" y="1032987"/>
            <a:ext cx="4919108" cy="4792027"/>
          </a:xfrm>
        </p:spPr>
        <p:txBody>
          <a:bodyPr anchor="ctr">
            <a:normAutofit lnSpcReduction="10000"/>
          </a:bodyPr>
          <a:lstStyle/>
          <a:p>
            <a:pPr>
              <a:buFont typeface="Arial" panose="020B0604020202020204" pitchFamily="34" charset="0"/>
              <a:buChar char="•"/>
            </a:pPr>
            <a:r>
              <a:rPr lang="en-GB" sz="1600" b="1" dirty="0">
                <a:solidFill>
                  <a:schemeClr val="tx2"/>
                </a:solidFill>
              </a:rPr>
              <a:t>Purpose</a:t>
            </a:r>
            <a:r>
              <a:rPr lang="en-GB" sz="1600" dirty="0">
                <a:solidFill>
                  <a:schemeClr val="tx2"/>
                </a:solidFill>
              </a:rPr>
              <a:t>: The first fix in data work involves gathering, cleaning, and preparing data to ensure it is structured, reliable, and ready for further analysis or reporting.</a:t>
            </a:r>
          </a:p>
          <a:p>
            <a:pPr>
              <a:buFont typeface="Arial" panose="020B0604020202020204" pitchFamily="34" charset="0"/>
              <a:buChar char="•"/>
            </a:pPr>
            <a:r>
              <a:rPr lang="en-GB" sz="1600" b="1" dirty="0">
                <a:solidFill>
                  <a:schemeClr val="tx2"/>
                </a:solidFill>
              </a:rPr>
              <a:t>Common Tasks</a:t>
            </a:r>
            <a:r>
              <a:rPr lang="en-GB" sz="1600" dirty="0">
                <a:solidFill>
                  <a:schemeClr val="tx2"/>
                </a:solidFill>
              </a:rPr>
              <a:t>:</a:t>
            </a:r>
          </a:p>
          <a:p>
            <a:pPr marL="742950" lvl="1" indent="-285750">
              <a:buFont typeface="Arial" panose="020B0604020202020204" pitchFamily="34" charset="0"/>
              <a:buChar char="•"/>
            </a:pPr>
            <a:r>
              <a:rPr lang="en-GB" sz="1600" b="1" dirty="0">
                <a:solidFill>
                  <a:schemeClr val="tx2"/>
                </a:solidFill>
              </a:rPr>
              <a:t>Data Extraction</a:t>
            </a:r>
            <a:r>
              <a:rPr lang="en-GB" sz="1600" dirty="0">
                <a:solidFill>
                  <a:schemeClr val="tx2"/>
                </a:solidFill>
              </a:rPr>
              <a:t>: Pulling data from various sources (databases, APIs, files, etc.).</a:t>
            </a:r>
          </a:p>
          <a:p>
            <a:pPr marL="742950" lvl="1" indent="-285750">
              <a:buFont typeface="Arial" panose="020B0604020202020204" pitchFamily="34" charset="0"/>
              <a:buChar char="•"/>
            </a:pPr>
            <a:r>
              <a:rPr lang="en-GB" sz="1600" b="1" dirty="0">
                <a:solidFill>
                  <a:schemeClr val="tx2"/>
                </a:solidFill>
              </a:rPr>
              <a:t>Data Transformation</a:t>
            </a:r>
            <a:r>
              <a:rPr lang="en-GB" sz="1600" dirty="0">
                <a:solidFill>
                  <a:schemeClr val="tx2"/>
                </a:solidFill>
              </a:rPr>
              <a:t>: Standardizing formats, removing duplicates, filling missing values, and ensuring data consistency.</a:t>
            </a:r>
          </a:p>
          <a:p>
            <a:pPr marL="742950" lvl="1" indent="-285750">
              <a:buFont typeface="Arial" panose="020B0604020202020204" pitchFamily="34" charset="0"/>
              <a:buChar char="•"/>
            </a:pPr>
            <a:r>
              <a:rPr lang="en-GB" sz="1600" b="1" dirty="0">
                <a:solidFill>
                  <a:schemeClr val="tx2"/>
                </a:solidFill>
              </a:rPr>
              <a:t>Data Storage</a:t>
            </a:r>
            <a:r>
              <a:rPr lang="en-GB" sz="1600" dirty="0">
                <a:solidFill>
                  <a:schemeClr val="tx2"/>
                </a:solidFill>
              </a:rPr>
              <a:t>: Loading the cleaned data into a data warehouse or other storage solution, where it can be accessed for further processing.</a:t>
            </a:r>
          </a:p>
          <a:p>
            <a:pPr marL="742950" lvl="1" indent="-285750">
              <a:buFont typeface="Arial" panose="020B0604020202020204" pitchFamily="34" charset="0"/>
              <a:buChar char="•"/>
            </a:pPr>
            <a:r>
              <a:rPr lang="en-GB" sz="1600" b="1" dirty="0">
                <a:solidFill>
                  <a:schemeClr val="tx2"/>
                </a:solidFill>
              </a:rPr>
              <a:t>Data Mapping and </a:t>
            </a:r>
            <a:r>
              <a:rPr lang="en-GB" sz="1600" b="1" dirty="0" err="1">
                <a:solidFill>
                  <a:schemeClr val="tx2"/>
                </a:solidFill>
              </a:rPr>
              <a:t>Modeling</a:t>
            </a:r>
            <a:r>
              <a:rPr lang="en-GB" sz="1600" dirty="0">
                <a:solidFill>
                  <a:schemeClr val="tx2"/>
                </a:solidFill>
              </a:rPr>
              <a:t>: Structuring and organizing the data, defining relationships, and creating data models for efficient querying.</a:t>
            </a:r>
          </a:p>
          <a:p>
            <a:pPr>
              <a:buFont typeface="Arial" panose="020B0604020202020204" pitchFamily="34" charset="0"/>
              <a:buChar char="•"/>
            </a:pPr>
            <a:r>
              <a:rPr lang="en-GB" sz="1600" b="1" dirty="0">
                <a:solidFill>
                  <a:schemeClr val="tx2"/>
                </a:solidFill>
              </a:rPr>
              <a:t>Key Goal</a:t>
            </a:r>
            <a:r>
              <a:rPr lang="en-GB" sz="1600" dirty="0">
                <a:solidFill>
                  <a:schemeClr val="tx2"/>
                </a:solidFill>
              </a:rPr>
              <a:t>: To establish a stable and accurate foundation by making data consistent, usable, and ready for further analysis.</a:t>
            </a:r>
          </a:p>
          <a:p>
            <a:endParaRPr lang="en-GB" sz="1600" dirty="0">
              <a:solidFill>
                <a:schemeClr val="tx2"/>
              </a:solidFill>
            </a:endParaRPr>
          </a:p>
        </p:txBody>
      </p:sp>
    </p:spTree>
    <p:extLst>
      <p:ext uri="{BB962C8B-B14F-4D97-AF65-F5344CB8AC3E}">
        <p14:creationId xmlns:p14="http://schemas.microsoft.com/office/powerpoint/2010/main" val="139290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A142FB-B5FA-7348-3008-8A3ED4BB917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9F9D1F3-EE3A-E905-190F-4CA41FC0668A}"/>
              </a:ext>
            </a:extLst>
          </p:cNvPr>
          <p:cNvSpPr>
            <a:spLocks noGrp="1"/>
          </p:cNvSpPr>
          <p:nvPr>
            <p:ph type="title"/>
          </p:nvPr>
        </p:nvSpPr>
        <p:spPr>
          <a:xfrm>
            <a:off x="804672" y="1243013"/>
            <a:ext cx="3855720" cy="4371974"/>
          </a:xfrm>
        </p:spPr>
        <p:txBody>
          <a:bodyPr>
            <a:normAutofit/>
          </a:bodyPr>
          <a:lstStyle/>
          <a:p>
            <a:r>
              <a:rPr lang="en-GB" sz="3600" b="1">
                <a:solidFill>
                  <a:schemeClr val="tx2"/>
                </a:solidFill>
              </a:rPr>
              <a:t>2. Second Fix (Data Reporting and Visualization)</a:t>
            </a:r>
            <a:endParaRPr lang="en-GB" sz="3600">
              <a:solidFill>
                <a:schemeClr val="tx2"/>
              </a:solidFill>
            </a:endParaRPr>
          </a:p>
        </p:txBody>
      </p:sp>
      <p:grpSp>
        <p:nvGrpSpPr>
          <p:cNvPr id="21" name="Group 20">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2" name="Freeform: Shape 21">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4701D61-5FD7-FE0E-978A-C0F1CF7E1391}"/>
              </a:ext>
            </a:extLst>
          </p:cNvPr>
          <p:cNvSpPr>
            <a:spLocks noGrp="1"/>
          </p:cNvSpPr>
          <p:nvPr>
            <p:ph idx="1"/>
          </p:nvPr>
        </p:nvSpPr>
        <p:spPr>
          <a:xfrm>
            <a:off x="6632812" y="1032987"/>
            <a:ext cx="4919108" cy="4792027"/>
          </a:xfrm>
        </p:spPr>
        <p:txBody>
          <a:bodyPr anchor="ctr">
            <a:normAutofit/>
          </a:bodyPr>
          <a:lstStyle/>
          <a:p>
            <a:pPr>
              <a:buFont typeface="Arial" panose="020B0604020202020204" pitchFamily="34" charset="0"/>
              <a:buChar char="•"/>
            </a:pPr>
            <a:r>
              <a:rPr lang="en-GB" sz="1400" b="1">
                <a:solidFill>
                  <a:schemeClr val="tx2"/>
                </a:solidFill>
              </a:rPr>
              <a:t>Purpose</a:t>
            </a:r>
            <a:r>
              <a:rPr lang="en-GB" sz="1400">
                <a:solidFill>
                  <a:schemeClr val="tx2"/>
                </a:solidFill>
              </a:rPr>
              <a:t>: The second fix is focused on turning prepared data into meaningful insights by creating reports, dashboards, and visualizations for end-users.</a:t>
            </a:r>
          </a:p>
          <a:p>
            <a:pPr>
              <a:buFont typeface="Arial" panose="020B0604020202020204" pitchFamily="34" charset="0"/>
              <a:buChar char="•"/>
            </a:pPr>
            <a:r>
              <a:rPr lang="en-GB" sz="1400" b="1">
                <a:solidFill>
                  <a:schemeClr val="tx2"/>
                </a:solidFill>
              </a:rPr>
              <a:t>Common Tasks</a:t>
            </a:r>
            <a:r>
              <a:rPr lang="en-GB" sz="1400">
                <a:solidFill>
                  <a:schemeClr val="tx2"/>
                </a:solidFill>
              </a:rPr>
              <a:t>:</a:t>
            </a:r>
          </a:p>
          <a:p>
            <a:pPr marL="742950" lvl="1" indent="-285750">
              <a:buFont typeface="Arial" panose="020B0604020202020204" pitchFamily="34" charset="0"/>
              <a:buChar char="•"/>
            </a:pPr>
            <a:r>
              <a:rPr lang="en-GB" sz="1400" b="1">
                <a:solidFill>
                  <a:schemeClr val="tx2"/>
                </a:solidFill>
              </a:rPr>
              <a:t>Data Visualization</a:t>
            </a:r>
            <a:r>
              <a:rPr lang="en-GB" sz="1400">
                <a:solidFill>
                  <a:schemeClr val="tx2"/>
                </a:solidFill>
              </a:rPr>
              <a:t>: Creating charts, graphs, and dashboards that present data in an understandable way.</a:t>
            </a:r>
          </a:p>
          <a:p>
            <a:pPr marL="742950" lvl="1" indent="-285750">
              <a:buFont typeface="Arial" panose="020B0604020202020204" pitchFamily="34" charset="0"/>
              <a:buChar char="•"/>
            </a:pPr>
            <a:r>
              <a:rPr lang="en-GB" sz="1400" b="1">
                <a:solidFill>
                  <a:schemeClr val="tx2"/>
                </a:solidFill>
              </a:rPr>
              <a:t>Report Generation</a:t>
            </a:r>
            <a:r>
              <a:rPr lang="en-GB" sz="1400">
                <a:solidFill>
                  <a:schemeClr val="tx2"/>
                </a:solidFill>
              </a:rPr>
              <a:t>: Building reports with specific metrics, KPIs, and summaries that stakeholders can interpret and act upon.</a:t>
            </a:r>
          </a:p>
          <a:p>
            <a:pPr marL="742950" lvl="1" indent="-285750">
              <a:buFont typeface="Arial" panose="020B0604020202020204" pitchFamily="34" charset="0"/>
              <a:buChar char="•"/>
            </a:pPr>
            <a:r>
              <a:rPr lang="en-GB" sz="1400" b="1">
                <a:solidFill>
                  <a:schemeClr val="tx2"/>
                </a:solidFill>
              </a:rPr>
              <a:t>User Interactivity</a:t>
            </a:r>
            <a:r>
              <a:rPr lang="en-GB" sz="1400">
                <a:solidFill>
                  <a:schemeClr val="tx2"/>
                </a:solidFill>
              </a:rPr>
              <a:t>: Adding filters, drill-downs, and other interactive elements to reports for customized analysis.</a:t>
            </a:r>
          </a:p>
          <a:p>
            <a:pPr marL="742950" lvl="1" indent="-285750">
              <a:buFont typeface="Arial" panose="020B0604020202020204" pitchFamily="34" charset="0"/>
              <a:buChar char="•"/>
            </a:pPr>
            <a:r>
              <a:rPr lang="en-GB" sz="1400" b="1">
                <a:solidFill>
                  <a:schemeClr val="tx2"/>
                </a:solidFill>
              </a:rPr>
              <a:t>Data Interpretation</a:t>
            </a:r>
            <a:r>
              <a:rPr lang="en-GB" sz="1400">
                <a:solidFill>
                  <a:schemeClr val="tx2"/>
                </a:solidFill>
              </a:rPr>
              <a:t>: Highlighting trends, patterns, and insights that support decision-making.</a:t>
            </a:r>
          </a:p>
          <a:p>
            <a:pPr>
              <a:buFont typeface="Arial" panose="020B0604020202020204" pitchFamily="34" charset="0"/>
              <a:buChar char="•"/>
            </a:pPr>
            <a:r>
              <a:rPr lang="en-GB" sz="1400" b="1">
                <a:solidFill>
                  <a:schemeClr val="tx2"/>
                </a:solidFill>
              </a:rPr>
              <a:t>Key Goal</a:t>
            </a:r>
            <a:r>
              <a:rPr lang="en-GB" sz="1400">
                <a:solidFill>
                  <a:schemeClr val="tx2"/>
                </a:solidFill>
              </a:rPr>
              <a:t>: To translate structured data into actionable insights, delivering reports and visualizations that help users understand and make decisions based on the data.</a:t>
            </a:r>
          </a:p>
          <a:p>
            <a:endParaRPr lang="en-GB" sz="1400">
              <a:solidFill>
                <a:schemeClr val="tx2"/>
              </a:solidFill>
            </a:endParaRPr>
          </a:p>
        </p:txBody>
      </p:sp>
    </p:spTree>
    <p:extLst>
      <p:ext uri="{BB962C8B-B14F-4D97-AF65-F5344CB8AC3E}">
        <p14:creationId xmlns:p14="http://schemas.microsoft.com/office/powerpoint/2010/main" val="171798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2" name="Freeform: Shape 21">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48F333E-16A5-8831-9324-61A448283C88}"/>
              </a:ext>
            </a:extLst>
          </p:cNvPr>
          <p:cNvSpPr>
            <a:spLocks noGrp="1"/>
          </p:cNvSpPr>
          <p:nvPr>
            <p:ph type="title"/>
          </p:nvPr>
        </p:nvSpPr>
        <p:spPr>
          <a:xfrm>
            <a:off x="804672" y="2053641"/>
            <a:ext cx="3669161" cy="2760098"/>
          </a:xfrm>
        </p:spPr>
        <p:txBody>
          <a:bodyPr>
            <a:normAutofit/>
          </a:bodyPr>
          <a:lstStyle/>
          <a:p>
            <a:r>
              <a:rPr lang="en-GB" sz="4000">
                <a:solidFill>
                  <a:schemeClr val="tx2"/>
                </a:solidFill>
              </a:rPr>
              <a:t>Summary</a:t>
            </a:r>
          </a:p>
        </p:txBody>
      </p:sp>
      <p:sp>
        <p:nvSpPr>
          <p:cNvPr id="3" name="Content Placeholder 2">
            <a:extLst>
              <a:ext uri="{FF2B5EF4-FFF2-40B4-BE49-F238E27FC236}">
                <a16:creationId xmlns:a16="http://schemas.microsoft.com/office/drawing/2014/main" id="{9FE70927-9DE2-7762-179B-6F24822E21AC}"/>
              </a:ext>
            </a:extLst>
          </p:cNvPr>
          <p:cNvSpPr>
            <a:spLocks noGrp="1"/>
          </p:cNvSpPr>
          <p:nvPr>
            <p:ph idx="1"/>
          </p:nvPr>
        </p:nvSpPr>
        <p:spPr>
          <a:xfrm>
            <a:off x="6090574" y="801866"/>
            <a:ext cx="5306084" cy="5230634"/>
          </a:xfrm>
          <a:noFill/>
          <a:ln>
            <a:noFill/>
          </a:ln>
        </p:spPr>
        <p:txBody>
          <a:bodyPr anchor="ctr">
            <a:normAutofit/>
          </a:bodyPr>
          <a:lstStyle/>
          <a:p>
            <a:pPr>
              <a:buFont typeface="Arial" panose="020B0604020202020204" pitchFamily="34" charset="0"/>
              <a:buChar char="•"/>
            </a:pPr>
            <a:r>
              <a:rPr lang="en-GB" sz="1800" b="1">
                <a:solidFill>
                  <a:schemeClr val="tx2"/>
                </a:solidFill>
              </a:rPr>
              <a:t>First Fix</a:t>
            </a:r>
            <a:r>
              <a:rPr lang="en-GB" sz="1800">
                <a:solidFill>
                  <a:schemeClr val="tx2"/>
                </a:solidFill>
              </a:rPr>
              <a:t> in data work is about preparing and integrating data, ensuring it’s ready for use: - FME</a:t>
            </a:r>
          </a:p>
          <a:p>
            <a:pPr>
              <a:buFont typeface="Arial" panose="020B0604020202020204" pitchFamily="34" charset="0"/>
              <a:buChar char="•"/>
            </a:pPr>
            <a:r>
              <a:rPr lang="en-GB" sz="1800" b="1">
                <a:solidFill>
                  <a:schemeClr val="tx2"/>
                </a:solidFill>
              </a:rPr>
              <a:t>Second Fix</a:t>
            </a:r>
            <a:r>
              <a:rPr lang="en-GB" sz="1800">
                <a:solidFill>
                  <a:schemeClr val="tx2"/>
                </a:solidFill>
              </a:rPr>
              <a:t> is about making that data accessible and understandable through reports and visualizations, turning raw information into actionable insights for stakeholders: – Power BI</a:t>
            </a:r>
          </a:p>
          <a:p>
            <a:endParaRPr lang="en-GB" sz="1800">
              <a:solidFill>
                <a:schemeClr val="tx2"/>
              </a:solidFill>
            </a:endParaRPr>
          </a:p>
        </p:txBody>
      </p:sp>
    </p:spTree>
    <p:extLst>
      <p:ext uri="{BB962C8B-B14F-4D97-AF65-F5344CB8AC3E}">
        <p14:creationId xmlns:p14="http://schemas.microsoft.com/office/powerpoint/2010/main" val="93184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BDEF7D-ABE0-4CCD-507A-D3952E8AA595}"/>
            </a:ext>
          </a:extLst>
        </p:cNvPr>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78" name="Arc 107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6D9123-2F6C-6877-C263-9283DA4DCEC5}"/>
              </a:ext>
            </a:extLst>
          </p:cNvPr>
          <p:cNvSpPr>
            <a:spLocks noGrp="1"/>
          </p:cNvSpPr>
          <p:nvPr>
            <p:ph type="title"/>
          </p:nvPr>
        </p:nvSpPr>
        <p:spPr>
          <a:xfrm>
            <a:off x="5894962" y="479493"/>
            <a:ext cx="5458838" cy="1325563"/>
          </a:xfrm>
        </p:spPr>
        <p:txBody>
          <a:bodyPr>
            <a:normAutofit/>
          </a:bodyPr>
          <a:lstStyle/>
          <a:p>
            <a:r>
              <a:rPr lang="en-GB" sz="4100" b="1"/>
              <a:t>The five things you need to know about FME</a:t>
            </a:r>
            <a:endParaRPr lang="en-GB" sz="4100"/>
          </a:p>
        </p:txBody>
      </p:sp>
      <p:sp>
        <p:nvSpPr>
          <p:cNvPr id="1080" name="Freeform: Shape 107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FME fait peau neuve - Veremes">
            <a:extLst>
              <a:ext uri="{FF2B5EF4-FFF2-40B4-BE49-F238E27FC236}">
                <a16:creationId xmlns:a16="http://schemas.microsoft.com/office/drawing/2014/main" id="{683F87A4-4BFE-40FB-D340-18600C9B60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788901"/>
            <a:ext cx="4777381" cy="31104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8A14B82F-51CF-7D8A-2516-2139BD5CCA71}"/>
              </a:ext>
            </a:extLst>
          </p:cNvPr>
          <p:cNvSpPr>
            <a:spLocks noGrp="1" noChangeArrowheads="1"/>
          </p:cNvSpPr>
          <p:nvPr>
            <p:ph idx="1"/>
          </p:nvPr>
        </p:nvSpPr>
        <p:spPr bwMode="auto">
          <a:xfrm>
            <a:off x="5894962" y="1984443"/>
            <a:ext cx="5458838"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Data Integration Platform</a:t>
            </a:r>
            <a:r>
              <a:rPr kumimoji="0" lang="en-US" altLang="en-US" sz="1100" b="0" i="0" u="none" strike="noStrike" cap="none" normalizeH="0" baseline="0" dirty="0">
                <a:ln>
                  <a:noFill/>
                </a:ln>
                <a:effectLst/>
                <a:latin typeface="Arial" panose="020B0604020202020204" pitchFamily="34" charset="0"/>
              </a:rPr>
              <a:t>: FME is a software platform primarily used for integrating, transforming, and moving data between different formats and systems, making it ideal for handling diverse data sources.</a:t>
            </a:r>
          </a:p>
          <a:p>
            <a:pPr eaLnBrk="0" fontAlgn="base" hangingPunct="0">
              <a:spcBef>
                <a:spcPct val="0"/>
              </a:spcBef>
              <a:spcAft>
                <a:spcPts val="600"/>
              </a:spcAft>
            </a:pPr>
            <a:endParaRPr kumimoji="0" lang="en-US" altLang="en-US" sz="11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Supports 450+ Formats</a:t>
            </a:r>
            <a:r>
              <a:rPr kumimoji="0" lang="en-US" altLang="en-US" sz="1100" b="0" i="0" u="none" strike="noStrike" cap="none" normalizeH="0" baseline="0" dirty="0">
                <a:ln>
                  <a:noFill/>
                </a:ln>
                <a:effectLst/>
                <a:latin typeface="Arial" panose="020B0604020202020204" pitchFamily="34" charset="0"/>
              </a:rPr>
              <a:t>: It can read and write data in over 450 formats, including GIS, CAD, database, spreadsheet, and web data, making it highly versatile for various data types.</a:t>
            </a:r>
          </a:p>
          <a:p>
            <a:pPr eaLnBrk="0" fontAlgn="base" hangingPunct="0">
              <a:spcBef>
                <a:spcPct val="0"/>
              </a:spcBef>
              <a:spcAft>
                <a:spcPts val="600"/>
              </a:spcAft>
            </a:pPr>
            <a:endParaRPr kumimoji="0" lang="en-US" altLang="en-US" sz="1100" b="1"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Visual Workflow Design</a:t>
            </a:r>
            <a:r>
              <a:rPr kumimoji="0" lang="en-US" altLang="en-US" sz="1100" b="0" i="0" u="none" strike="noStrike" cap="none" normalizeH="0" baseline="0" dirty="0">
                <a:ln>
                  <a:noFill/>
                </a:ln>
                <a:effectLst/>
                <a:latin typeface="Arial" panose="020B0604020202020204" pitchFamily="34" charset="0"/>
              </a:rPr>
              <a:t>: FME uses a visual, drag-and-drop interface to design workflows, which allows users to build complex data transformations without needing to write code.</a:t>
            </a:r>
          </a:p>
          <a:p>
            <a:pPr eaLnBrk="0" fontAlgn="base" hangingPunct="0">
              <a:spcBef>
                <a:spcPct val="0"/>
              </a:spcBef>
              <a:spcAft>
                <a:spcPts val="600"/>
              </a:spcAft>
            </a:pPr>
            <a:endParaRPr kumimoji="0" lang="en-US" altLang="en-US" sz="1100" b="1"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Data Transformation Powerhouse</a:t>
            </a:r>
            <a:r>
              <a:rPr kumimoji="0" lang="en-US" altLang="en-US" sz="1100" b="0" i="0" u="none" strike="noStrike" cap="none" normalizeH="0" baseline="0" dirty="0">
                <a:ln>
                  <a:noFill/>
                </a:ln>
                <a:effectLst/>
                <a:latin typeface="Arial" panose="020B0604020202020204" pitchFamily="34" charset="0"/>
              </a:rPr>
              <a:t>: It has a vast array of tools (known as transformers) for manipulating data, enabling tasks like filtering, merging, reformatting, and spatial analysis.</a:t>
            </a:r>
          </a:p>
          <a:p>
            <a:pPr eaLnBrk="0" fontAlgn="base" hangingPunct="0">
              <a:spcBef>
                <a:spcPct val="0"/>
              </a:spcBef>
              <a:spcAft>
                <a:spcPts val="600"/>
              </a:spcAft>
            </a:pPr>
            <a:endParaRPr kumimoji="0" lang="en-US" altLang="en-US" sz="1100" b="1"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Automates Data Workflows</a:t>
            </a:r>
            <a:r>
              <a:rPr kumimoji="0" lang="en-US" altLang="en-US" sz="1100" b="0" i="0" u="none" strike="noStrike" cap="none" normalizeH="0" baseline="0" dirty="0">
                <a:ln>
                  <a:noFill/>
                </a:ln>
                <a:effectLst/>
                <a:latin typeface="Arial" panose="020B0604020202020204" pitchFamily="34" charset="0"/>
              </a:rPr>
              <a:t>: FME can automate recurring data tasks, reducing manual effort by scheduling workflows, triggering on events, or integrating with other applications.</a:t>
            </a:r>
          </a:p>
        </p:txBody>
      </p:sp>
    </p:spTree>
    <p:extLst>
      <p:ext uri="{BB962C8B-B14F-4D97-AF65-F5344CB8AC3E}">
        <p14:creationId xmlns:p14="http://schemas.microsoft.com/office/powerpoint/2010/main" val="353836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B291C7-93EA-E263-593D-6782D5BB79F0}"/>
            </a:ext>
          </a:extLst>
        </p:cNvPr>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78" name="Freeform: Shape 107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FME fait peau neuve - Veremes">
            <a:extLst>
              <a:ext uri="{FF2B5EF4-FFF2-40B4-BE49-F238E27FC236}">
                <a16:creationId xmlns:a16="http://schemas.microsoft.com/office/drawing/2014/main" id="{36E2F84E-0579-38C0-793E-07007CEFE0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787419"/>
            <a:ext cx="4777381" cy="31104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080" name="Arc 107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ACD732-A078-9BAA-A689-AD2B563A616F}"/>
              </a:ext>
            </a:extLst>
          </p:cNvPr>
          <p:cNvSpPr>
            <a:spLocks noGrp="1"/>
          </p:cNvSpPr>
          <p:nvPr>
            <p:ph type="title"/>
          </p:nvPr>
        </p:nvSpPr>
        <p:spPr>
          <a:xfrm>
            <a:off x="838201" y="479493"/>
            <a:ext cx="5257800" cy="1325563"/>
          </a:xfrm>
        </p:spPr>
        <p:txBody>
          <a:bodyPr>
            <a:normAutofit/>
          </a:bodyPr>
          <a:lstStyle/>
          <a:p>
            <a:r>
              <a:rPr lang="en-GB" b="1"/>
              <a:t>What is FME?</a:t>
            </a:r>
            <a:endParaRPr lang="en-GB"/>
          </a:p>
        </p:txBody>
      </p:sp>
      <p:sp>
        <p:nvSpPr>
          <p:cNvPr id="8" name="Rectangle 4">
            <a:extLst>
              <a:ext uri="{FF2B5EF4-FFF2-40B4-BE49-F238E27FC236}">
                <a16:creationId xmlns:a16="http://schemas.microsoft.com/office/drawing/2014/main" id="{983B5D00-0CF8-9C55-CB1C-3D193931F44C}"/>
              </a:ext>
            </a:extLst>
          </p:cNvPr>
          <p:cNvSpPr>
            <a:spLocks noGrp="1" noChangeArrowheads="1"/>
          </p:cNvSpPr>
          <p:nvPr>
            <p:ph idx="1"/>
          </p:nvPr>
        </p:nvSpPr>
        <p:spPr bwMode="auto">
          <a:xfrm>
            <a:off x="838201" y="1984443"/>
            <a:ext cx="5257800"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pPr>
            <a:r>
              <a:rPr kumimoji="0" lang="en-US" altLang="en-US" sz="1500" b="1" i="0" u="none" strike="noStrike" cap="none" normalizeH="0" baseline="0" dirty="0">
                <a:ln>
                  <a:noFill/>
                </a:ln>
                <a:effectLst/>
                <a:latin typeface="Arial" panose="020B0604020202020204" pitchFamily="34" charset="0"/>
              </a:rPr>
              <a:t>FME Desktop</a:t>
            </a:r>
            <a:r>
              <a:rPr kumimoji="0" lang="en-US" altLang="en-US" sz="1500" b="0" i="0" u="none" strike="noStrike" cap="none" normalizeH="0" baseline="0" dirty="0">
                <a:ln>
                  <a:noFill/>
                </a:ln>
                <a:effectLst/>
                <a:latin typeface="Arial" panose="020B0604020202020204" pitchFamily="34" charset="0"/>
              </a:rPr>
              <a:t>: A desktop application for building, testing, and running data integration workflows using a visual interface. It’s where most users create and design data transformations.</a:t>
            </a:r>
          </a:p>
          <a:p>
            <a:pPr eaLnBrk="0" fontAlgn="base" hangingPunct="0">
              <a:spcBef>
                <a:spcPct val="0"/>
              </a:spcBef>
              <a:spcAft>
                <a:spcPts val="600"/>
              </a:spcAft>
            </a:pPr>
            <a:endParaRPr kumimoji="0" lang="en-US" altLang="en-US" sz="15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500" b="1" i="0" u="none" strike="noStrike" cap="none" normalizeH="0" baseline="0" dirty="0">
                <a:ln>
                  <a:noFill/>
                </a:ln>
                <a:effectLst/>
                <a:latin typeface="Arial" panose="020B0604020202020204" pitchFamily="34" charset="0"/>
              </a:rPr>
              <a:t>FME Server</a:t>
            </a:r>
            <a:r>
              <a:rPr kumimoji="0" lang="en-US" altLang="en-US" sz="1500" b="0" i="0" u="none" strike="noStrike" cap="none" normalizeH="0" baseline="0" dirty="0">
                <a:ln>
                  <a:noFill/>
                </a:ln>
                <a:effectLst/>
                <a:latin typeface="Arial" panose="020B0604020202020204" pitchFamily="34" charset="0"/>
              </a:rPr>
              <a:t>: A server application for automating and managing FME workflows. It allows workflows to run on schedules, respond to real-time events, or be accessed via web services.</a:t>
            </a:r>
          </a:p>
          <a:p>
            <a:pPr eaLnBrk="0" fontAlgn="base" hangingPunct="0">
              <a:spcBef>
                <a:spcPct val="0"/>
              </a:spcBef>
              <a:spcAft>
                <a:spcPts val="600"/>
              </a:spcAft>
            </a:pPr>
            <a:endParaRPr kumimoji="0" lang="en-US" altLang="en-US" sz="15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500" b="1" i="0" u="none" strike="noStrike" cap="none" normalizeH="0" baseline="0" dirty="0">
                <a:ln>
                  <a:noFill/>
                </a:ln>
                <a:effectLst/>
                <a:latin typeface="Arial" panose="020B0604020202020204" pitchFamily="34" charset="0"/>
              </a:rPr>
              <a:t>FME Cloud</a:t>
            </a:r>
            <a:r>
              <a:rPr kumimoji="0" lang="en-US" altLang="en-US" sz="1500" b="0" i="0" u="none" strike="noStrike" cap="none" normalizeH="0" baseline="0" dirty="0">
                <a:ln>
                  <a:noFill/>
                </a:ln>
                <a:effectLst/>
                <a:latin typeface="Arial" panose="020B0604020202020204" pitchFamily="34" charset="0"/>
              </a:rPr>
              <a:t>: A cloud-hosted version of FME Server, offering the same automation and management features but with the flexibility and scalability of a cloud environment, reducing the need for on-premise infrastructure.</a:t>
            </a:r>
          </a:p>
        </p:txBody>
      </p:sp>
    </p:spTree>
    <p:extLst>
      <p:ext uri="{BB962C8B-B14F-4D97-AF65-F5344CB8AC3E}">
        <p14:creationId xmlns:p14="http://schemas.microsoft.com/office/powerpoint/2010/main" val="394292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oor">
            <a:extLst>
              <a:ext uri="{FF2B5EF4-FFF2-40B4-BE49-F238E27FC236}">
                <a16:creationId xmlns:a16="http://schemas.microsoft.com/office/drawing/2014/main" id="{256F76E8-2315-0632-90A3-E09FA4ABC7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5" name="Arc 5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AA1897-50D2-A873-E9D8-9A53D68DF8C4}"/>
              </a:ext>
            </a:extLst>
          </p:cNvPr>
          <p:cNvSpPr>
            <a:spLocks noGrp="1"/>
          </p:cNvSpPr>
          <p:nvPr>
            <p:ph type="title"/>
          </p:nvPr>
        </p:nvSpPr>
        <p:spPr>
          <a:xfrm>
            <a:off x="838201" y="479493"/>
            <a:ext cx="5257800" cy="1325563"/>
          </a:xfrm>
        </p:spPr>
        <p:txBody>
          <a:bodyPr>
            <a:normAutofit/>
          </a:bodyPr>
          <a:lstStyle/>
          <a:p>
            <a:r>
              <a:rPr lang="en-GB"/>
              <a:t>A Selection of Demos</a:t>
            </a:r>
          </a:p>
        </p:txBody>
      </p:sp>
      <p:sp>
        <p:nvSpPr>
          <p:cNvPr id="3" name="Content Placeholder 2">
            <a:extLst>
              <a:ext uri="{FF2B5EF4-FFF2-40B4-BE49-F238E27FC236}">
                <a16:creationId xmlns:a16="http://schemas.microsoft.com/office/drawing/2014/main" id="{D9791403-4DFB-808C-E246-BB406BBEEBE1}"/>
              </a:ext>
            </a:extLst>
          </p:cNvPr>
          <p:cNvSpPr>
            <a:spLocks noGrp="1"/>
          </p:cNvSpPr>
          <p:nvPr>
            <p:ph idx="1"/>
          </p:nvPr>
        </p:nvSpPr>
        <p:spPr>
          <a:xfrm>
            <a:off x="838201" y="1984443"/>
            <a:ext cx="5257800" cy="4192520"/>
          </a:xfrm>
        </p:spPr>
        <p:txBody>
          <a:bodyPr>
            <a:normAutofit fontScale="92500" lnSpcReduction="20000"/>
          </a:bodyPr>
          <a:lstStyle/>
          <a:p>
            <a:r>
              <a:rPr lang="en-GB" sz="2600" b="1" dirty="0"/>
              <a:t>Demo 1: </a:t>
            </a:r>
            <a:r>
              <a:rPr lang="en-GB" sz="2600" dirty="0"/>
              <a:t>Data Anonymisation – basic data reading and output</a:t>
            </a:r>
          </a:p>
          <a:p>
            <a:endParaRPr lang="en-GB" sz="2600" dirty="0"/>
          </a:p>
          <a:p>
            <a:r>
              <a:rPr lang="en-GB" sz="2600" b="1" dirty="0"/>
              <a:t>Demo 2: </a:t>
            </a:r>
            <a:r>
              <a:rPr lang="en-GB" sz="2600" dirty="0"/>
              <a:t>Email Validation – taking a set of emails and running some validation and exposing this using the FME Server and allowing users to interact with it.</a:t>
            </a:r>
          </a:p>
          <a:p>
            <a:endParaRPr lang="en-GB" sz="2600" dirty="0"/>
          </a:p>
          <a:p>
            <a:r>
              <a:rPr lang="en-GB" sz="2600" b="1" dirty="0"/>
              <a:t>Demo 3: </a:t>
            </a:r>
            <a:r>
              <a:rPr lang="en-GB" sz="2600" dirty="0"/>
              <a:t>Cleansing the Data using AI – using a FME transformer to take the bad emails and then attempt to fix them.</a:t>
            </a:r>
          </a:p>
        </p:txBody>
      </p:sp>
    </p:spTree>
    <p:extLst>
      <p:ext uri="{BB962C8B-B14F-4D97-AF65-F5344CB8AC3E}">
        <p14:creationId xmlns:p14="http://schemas.microsoft.com/office/powerpoint/2010/main" val="2433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1310</TotalTime>
  <Words>949</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How to build a House 101</vt:lpstr>
      <vt:lpstr>1. First Fix – Building a house </vt:lpstr>
      <vt:lpstr>2. Second Fix – Building a house </vt:lpstr>
      <vt:lpstr>1. First Fix (Data Integration and Preparation)</vt:lpstr>
      <vt:lpstr>2. Second Fix (Data Reporting and Visualization)</vt:lpstr>
      <vt:lpstr>Summary</vt:lpstr>
      <vt:lpstr>The five things you need to know about FME</vt:lpstr>
      <vt:lpstr>What is FME?</vt:lpstr>
      <vt:lpstr>A Selection of 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Ruddy</dc:creator>
  <cp:lastModifiedBy>John Ruddy</cp:lastModifiedBy>
  <cp:revision>3</cp:revision>
  <dcterms:created xsi:type="dcterms:W3CDTF">2024-11-11T12:34:03Z</dcterms:created>
  <dcterms:modified xsi:type="dcterms:W3CDTF">2024-11-12T10:24:11Z</dcterms:modified>
</cp:coreProperties>
</file>