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6" r:id="rId1"/>
  </p:sldMasterIdLst>
  <p:notesMasterIdLst>
    <p:notesMasterId r:id="rId11"/>
  </p:notesMasterIdLst>
  <p:sldIdLst>
    <p:sldId id="256" r:id="rId2"/>
    <p:sldId id="263" r:id="rId3"/>
    <p:sldId id="261" r:id="rId4"/>
    <p:sldId id="262" r:id="rId5"/>
    <p:sldId id="269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Rockwell" panose="02060603020205020403" pitchFamily="18" charset="77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7404FB-C44B-471D-AE23-7816780EC2CA}">
  <a:tblStyle styleId="{E77404FB-C44B-471D-AE23-7816780EC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604C97-CF4C-4D37-AF39-6AA54496220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1"/>
    <p:restoredTop sz="94674"/>
  </p:normalViewPr>
  <p:slideViewPr>
    <p:cSldViewPr snapToGrid="0">
      <p:cViewPr varScale="1">
        <p:scale>
          <a:sx n="127" d="100"/>
          <a:sy n="127" d="100"/>
        </p:scale>
        <p:origin x="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847701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41420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572155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406740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90682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122502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261133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354735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47457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873206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290934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4F1B-C44F-6D48-8997-291AF67A7E1F}" type="datetimeFigureOut">
              <a:rPr lang="en-RU" smtClean="0"/>
              <a:t>14/04/2022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FB1A-12D2-4E4C-9BC2-2ED89B71F49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187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D88A-F8D5-2740-B89D-22F16708E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32" y="1915976"/>
            <a:ext cx="6509936" cy="1311547"/>
          </a:xfrm>
        </p:spPr>
        <p:txBody>
          <a:bodyPr/>
          <a:lstStyle/>
          <a:p>
            <a:r>
              <a:rPr lang="ru-RU" dirty="0"/>
              <a:t>Предсказание</a:t>
            </a:r>
            <a:br>
              <a:rPr lang="ru-RU" dirty="0"/>
            </a:br>
            <a:r>
              <a:rPr lang="ru-RU" dirty="0"/>
              <a:t>номинации РУНЕТ</a:t>
            </a:r>
            <a:endParaRPr lang="en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5A53-8716-7F4C-95D6-1F983054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38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B8D-2739-B748-8A85-7B389A1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2</a:t>
            </a:fld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A2FB-A020-0A44-9B4D-12D5FF9C2747}"/>
              </a:ext>
            </a:extLst>
          </p:cNvPr>
          <p:cNvSpPr txBox="1">
            <a:spLocks/>
          </p:cNvSpPr>
          <p:nvPr/>
        </p:nvSpPr>
        <p:spPr>
          <a:xfrm>
            <a:off x="439589" y="480060"/>
            <a:ext cx="5008165" cy="1014982"/>
          </a:xfrm>
          <a:prstGeom prst="rect">
            <a:avLst/>
          </a:prstGeom>
        </p:spPr>
        <p:txBody>
          <a:bodyPr vert="horz" lIns="228600" tIns="228600" rIns="228600" bIns="22860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ru-RU" b="1" spc="-150"/>
              <a:t>Задача </a:t>
            </a:r>
            <a:endParaRPr lang="en-US" b="1" spc="-1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D1C85-16AC-8B43-940F-51D47E4121FA}"/>
              </a:ext>
            </a:extLst>
          </p:cNvPr>
          <p:cNvSpPr txBox="1">
            <a:spLocks/>
          </p:cNvSpPr>
          <p:nvPr/>
        </p:nvSpPr>
        <p:spPr>
          <a:xfrm>
            <a:off x="605790" y="1348824"/>
            <a:ext cx="5008164" cy="3050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buNone/>
            </a:pPr>
            <a:r>
              <a:rPr lang="ru-RU" sz="1600" dirty="0"/>
              <a:t>Даны исходные данные (файлы </a:t>
            </a:r>
            <a:r>
              <a:rPr lang="en-CA" sz="1600" dirty="0"/>
              <a:t>.JSON</a:t>
            </a:r>
            <a:r>
              <a:rPr lang="ru-RU" sz="1600" dirty="0"/>
              <a:t>)</a:t>
            </a:r>
            <a:r>
              <a:rPr lang="en-CA" sz="1600" dirty="0"/>
              <a:t>:</a:t>
            </a:r>
          </a:p>
          <a:p>
            <a:pPr indent="-228600" defTabSz="914400">
              <a:lnSpc>
                <a:spcPct val="100000"/>
              </a:lnSpc>
            </a:pPr>
            <a:r>
              <a:rPr lang="ru-RU" sz="1600" dirty="0"/>
              <a:t>Рейтинг компании</a:t>
            </a:r>
          </a:p>
          <a:p>
            <a:pPr indent="-228600" defTabSz="914400">
              <a:lnSpc>
                <a:spcPct val="100000"/>
              </a:lnSpc>
            </a:pPr>
            <a:r>
              <a:rPr lang="ru-RU" sz="1600" dirty="0"/>
              <a:t>Описание компании</a:t>
            </a:r>
          </a:p>
          <a:p>
            <a:pPr indent="-228600" defTabSz="914400">
              <a:lnSpc>
                <a:spcPct val="100000"/>
              </a:lnSpc>
            </a:pPr>
            <a:r>
              <a:rPr lang="ru-RU" sz="1600" dirty="0"/>
              <a:t>Посты из блога</a:t>
            </a:r>
          </a:p>
          <a:p>
            <a:pPr indent="-228600" defTabSz="914400">
              <a:lnSpc>
                <a:spcPct val="100000"/>
              </a:lnSpc>
            </a:pPr>
            <a:r>
              <a:rPr lang="ru-RU" sz="1600" dirty="0"/>
              <a:t>Количество просмотров</a:t>
            </a:r>
          </a:p>
          <a:p>
            <a:pPr indent="-228600" defTabSz="914400">
              <a:lnSpc>
                <a:spcPct val="100000"/>
              </a:lnSpc>
            </a:pPr>
            <a:r>
              <a:rPr lang="ru-RU" sz="1600" dirty="0"/>
              <a:t>Дата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ru-RU" sz="1600" dirty="0"/>
              <a:t>Дополнительно даны (</a:t>
            </a:r>
            <a:r>
              <a:rPr lang="en-CA" sz="1600" dirty="0" err="1"/>
              <a:t>Condidates.docx</a:t>
            </a:r>
            <a:r>
              <a:rPr lang="ru-RU" sz="1600" dirty="0"/>
              <a:t>)</a:t>
            </a:r>
            <a:r>
              <a:rPr lang="en-CA" sz="1600" dirty="0"/>
              <a:t>:</a:t>
            </a:r>
            <a:endParaRPr lang="ru-RU" sz="1600" dirty="0"/>
          </a:p>
          <a:p>
            <a:pPr indent="-228600" defTabSz="914400">
              <a:lnSpc>
                <a:spcPct val="100000"/>
              </a:lnSpc>
            </a:pPr>
            <a:r>
              <a:rPr lang="ru-RU" sz="1600" dirty="0"/>
              <a:t>Названия компаний-номинантов (22)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ru-RU" sz="1600" dirty="0"/>
              <a:t>Необходимо </a:t>
            </a:r>
            <a:r>
              <a:rPr lang="ru-RU" sz="1600" i="1" dirty="0"/>
              <a:t>предсказать номинацию</a:t>
            </a:r>
            <a:r>
              <a:rPr lang="ru-RU" sz="1600" dirty="0"/>
              <a:t> компании</a:t>
            </a:r>
            <a:r>
              <a:rPr lang="en-CA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246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B8D-2739-B748-8A85-7B389A1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3</a:t>
            </a:fld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A2FB-A020-0A44-9B4D-12D5FF9C2747}"/>
              </a:ext>
            </a:extLst>
          </p:cNvPr>
          <p:cNvSpPr txBox="1">
            <a:spLocks/>
          </p:cNvSpPr>
          <p:nvPr/>
        </p:nvSpPr>
        <p:spPr>
          <a:xfrm>
            <a:off x="439589" y="480060"/>
            <a:ext cx="5008165" cy="1014982"/>
          </a:xfrm>
          <a:prstGeom prst="rect">
            <a:avLst/>
          </a:prstGeom>
        </p:spPr>
        <p:txBody>
          <a:bodyPr vert="horz" lIns="228600" tIns="228600" rIns="228600" bIns="22860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ru-RU" b="1" dirty="0"/>
              <a:t>Данные</a:t>
            </a:r>
            <a:r>
              <a:rPr lang="ru-RU" b="1" spc="-150" dirty="0"/>
              <a:t> </a:t>
            </a:r>
            <a:endParaRPr lang="en-US" b="1" spc="-1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D1C85-16AC-8B43-940F-51D47E4121FA}"/>
              </a:ext>
            </a:extLst>
          </p:cNvPr>
          <p:cNvSpPr txBox="1">
            <a:spLocks/>
          </p:cNvSpPr>
          <p:nvPr/>
        </p:nvSpPr>
        <p:spPr>
          <a:xfrm>
            <a:off x="605790" y="1182569"/>
            <a:ext cx="5008164" cy="3050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Всего</a:t>
            </a:r>
            <a:r>
              <a:rPr lang="en-CA" sz="1600" dirty="0"/>
              <a:t>: x </a:t>
            </a:r>
            <a:r>
              <a:rPr lang="ru-RU" sz="1600" dirty="0"/>
              <a:t>строк</a:t>
            </a:r>
            <a:r>
              <a:rPr lang="en-CA" sz="1600" dirty="0"/>
              <a:t>.</a:t>
            </a:r>
          </a:p>
          <a:p>
            <a:r>
              <a:rPr lang="ru-RU" sz="1600" dirty="0"/>
              <a:t>Из них найдено разработанным </a:t>
            </a:r>
            <a:r>
              <a:rPr lang="ru-RU" sz="1600" dirty="0" err="1"/>
              <a:t>парсером</a:t>
            </a:r>
            <a:r>
              <a:rPr lang="en-CA" sz="1600" dirty="0"/>
              <a:t>: </a:t>
            </a:r>
            <a:endParaRPr lang="ru-RU" sz="1600" dirty="0"/>
          </a:p>
          <a:p>
            <a:pPr lvl="2"/>
            <a:r>
              <a:rPr lang="en-CA" sz="1300" dirty="0" err="1"/>
              <a:t>company_info</a:t>
            </a:r>
            <a:r>
              <a:rPr lang="en-CA" sz="1300" dirty="0"/>
              <a:t>: 101 (6 </a:t>
            </a:r>
            <a:r>
              <a:rPr lang="ru-RU" sz="1300" dirty="0"/>
              <a:t>компаний</a:t>
            </a:r>
            <a:r>
              <a:rPr lang="en-CA" sz="1300" dirty="0"/>
              <a:t>).</a:t>
            </a:r>
          </a:p>
          <a:p>
            <a:pPr lvl="2"/>
            <a:r>
              <a:rPr lang="en-CA" sz="1300" dirty="0" err="1"/>
              <a:t>articles_info</a:t>
            </a:r>
            <a:r>
              <a:rPr lang="en-CA" sz="1300" dirty="0"/>
              <a:t>: 1098 (20 </a:t>
            </a:r>
            <a:r>
              <a:rPr lang="ru-RU" sz="1300" dirty="0"/>
              <a:t>компаний</a:t>
            </a:r>
            <a:r>
              <a:rPr lang="en-CA" sz="1300" dirty="0"/>
              <a:t>).</a:t>
            </a:r>
            <a:endParaRPr lang="ru-RU" sz="1600" dirty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/>
              <a:t>#</a:t>
            </a:r>
            <a:r>
              <a:rPr lang="ru-RU" sz="1600" dirty="0"/>
              <a:t> Гистограмма распределения целевого признака</a:t>
            </a:r>
          </a:p>
          <a:p>
            <a:pPr marL="0" indent="0">
              <a:buNone/>
            </a:pPr>
            <a:r>
              <a:rPr lang="en-CA" sz="1600" dirty="0"/>
              <a:t># </a:t>
            </a:r>
            <a:r>
              <a:rPr lang="ru-RU" sz="1600" dirty="0"/>
              <a:t>Датасет </a:t>
            </a:r>
            <a:r>
              <a:rPr lang="en-CA" sz="1600" dirty="0" err="1"/>
              <a:t>company_info</a:t>
            </a:r>
            <a:r>
              <a:rPr lang="ru-RU" sz="1600" dirty="0"/>
              <a:t> </a:t>
            </a:r>
            <a:endParaRPr lang="en-RU" sz="1600" dirty="0"/>
          </a:p>
        </p:txBody>
      </p:sp>
    </p:spTree>
    <p:extLst>
      <p:ext uri="{BB962C8B-B14F-4D97-AF65-F5344CB8AC3E}">
        <p14:creationId xmlns:p14="http://schemas.microsoft.com/office/powerpoint/2010/main" val="198086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B8D-2739-B748-8A85-7B389A1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4</a:t>
            </a:fld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A2FB-A020-0A44-9B4D-12D5FF9C2747}"/>
              </a:ext>
            </a:extLst>
          </p:cNvPr>
          <p:cNvSpPr txBox="1">
            <a:spLocks/>
          </p:cNvSpPr>
          <p:nvPr/>
        </p:nvSpPr>
        <p:spPr>
          <a:xfrm>
            <a:off x="439589" y="480060"/>
            <a:ext cx="5008165" cy="1014982"/>
          </a:xfrm>
          <a:prstGeom prst="rect">
            <a:avLst/>
          </a:prstGeom>
        </p:spPr>
        <p:txBody>
          <a:bodyPr vert="horz" lIns="228600" tIns="228600" rIns="228600" bIns="22860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ru-RU" b="1" spc="-150" dirty="0"/>
              <a:t>Дополнительные признаки</a:t>
            </a:r>
            <a:endParaRPr lang="en-US" b="1" spc="-1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D1C85-16AC-8B43-940F-51D47E4121FA}"/>
              </a:ext>
            </a:extLst>
          </p:cNvPr>
          <p:cNvSpPr txBox="1">
            <a:spLocks/>
          </p:cNvSpPr>
          <p:nvPr/>
        </p:nvSpPr>
        <p:spPr>
          <a:xfrm>
            <a:off x="605790" y="1182569"/>
            <a:ext cx="5008164" cy="3050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buNone/>
            </a:pPr>
            <a:r>
              <a:rPr lang="ru-RU" sz="1600" dirty="0"/>
              <a:t>К исходной выборке были добавлены</a:t>
            </a:r>
            <a:r>
              <a:rPr lang="en-CA" sz="1600" dirty="0"/>
              <a:t>:</a:t>
            </a:r>
          </a:p>
          <a:p>
            <a:pPr defTabSz="914400">
              <a:lnSpc>
                <a:spcPct val="100000"/>
              </a:lnSpc>
              <a:buFontTx/>
              <a:buChar char="-"/>
            </a:pPr>
            <a:r>
              <a:rPr lang="ru-RU" sz="1600" dirty="0"/>
              <a:t>Теги (ключевые слова) поста/</a:t>
            </a:r>
            <a:r>
              <a:rPr lang="ru-RU" sz="1600" dirty="0" err="1"/>
              <a:t>хабы</a:t>
            </a:r>
            <a:r>
              <a:rPr lang="en-CA" sz="1600" dirty="0"/>
              <a:t> </a:t>
            </a:r>
            <a:r>
              <a:rPr lang="ru-RU" sz="1600" dirty="0"/>
              <a:t>постов</a:t>
            </a:r>
            <a:endParaRPr lang="en-CA" sz="1600" dirty="0"/>
          </a:p>
          <a:p>
            <a:pPr defTabSz="914400">
              <a:lnSpc>
                <a:spcPct val="100000"/>
              </a:lnSpc>
              <a:buFontTx/>
              <a:buChar char="-"/>
            </a:pPr>
            <a:r>
              <a:rPr lang="ru-RU" sz="1600" dirty="0"/>
              <a:t> </a:t>
            </a:r>
            <a:r>
              <a:rPr lang="en-CA" sz="1600" dirty="0"/>
              <a:t>…</a:t>
            </a:r>
            <a:endParaRPr lang="ru-RU" sz="1600" dirty="0"/>
          </a:p>
          <a:p>
            <a:pPr defTabSz="914400">
              <a:lnSpc>
                <a:spcPct val="100000"/>
              </a:lnSpc>
              <a:buFontTx/>
              <a:buChar char="-"/>
            </a:pPr>
            <a:endParaRPr lang="ru-RU" sz="1600" dirty="0"/>
          </a:p>
          <a:p>
            <a:pPr marL="0" indent="0" defTabSz="914400">
              <a:lnSpc>
                <a:spcPct val="100000"/>
              </a:lnSpc>
              <a:buNone/>
            </a:pPr>
            <a:r>
              <a:rPr lang="en-CA" sz="1600" dirty="0"/>
              <a:t># </a:t>
            </a:r>
            <a:r>
              <a:rPr lang="ru-RU" sz="1600" dirty="0" err="1"/>
              <a:t>скрины</a:t>
            </a:r>
            <a:r>
              <a:rPr lang="ru-RU" sz="1600" dirty="0"/>
              <a:t> сайта</a:t>
            </a:r>
          </a:p>
          <a:p>
            <a:pPr defTabSz="914400">
              <a:lnSpc>
                <a:spcPct val="100000"/>
              </a:lnSpc>
              <a:buFontTx/>
              <a:buChar char="-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7751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B8D-2739-B748-8A85-7B389A1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5</a:t>
            </a:fld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A2FB-A020-0A44-9B4D-12D5FF9C2747}"/>
              </a:ext>
            </a:extLst>
          </p:cNvPr>
          <p:cNvSpPr txBox="1">
            <a:spLocks/>
          </p:cNvSpPr>
          <p:nvPr/>
        </p:nvSpPr>
        <p:spPr>
          <a:xfrm>
            <a:off x="439589" y="480060"/>
            <a:ext cx="5008165" cy="1014982"/>
          </a:xfrm>
          <a:prstGeom prst="rect">
            <a:avLst/>
          </a:prstGeom>
        </p:spPr>
        <p:txBody>
          <a:bodyPr vert="horz" lIns="228600" tIns="228600" rIns="228600" bIns="22860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ru-RU" b="1" dirty="0"/>
              <a:t>Предобработка</a:t>
            </a:r>
            <a:r>
              <a:rPr lang="ru-RU" b="1" spc="-150" dirty="0"/>
              <a:t> </a:t>
            </a:r>
            <a:endParaRPr lang="en-US" b="1" spc="-1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D1C85-16AC-8B43-940F-51D47E4121FA}"/>
              </a:ext>
            </a:extLst>
          </p:cNvPr>
          <p:cNvSpPr txBox="1">
            <a:spLocks/>
          </p:cNvSpPr>
          <p:nvPr/>
        </p:nvSpPr>
        <p:spPr>
          <a:xfrm>
            <a:off x="626572" y="1495042"/>
            <a:ext cx="5008164" cy="3050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600" dirty="0"/>
              <a:t>Поиск стоп-слов</a:t>
            </a:r>
          </a:p>
          <a:p>
            <a:pPr marL="342900" indent="-342900">
              <a:buAutoNum type="arabicPeriod"/>
            </a:pPr>
            <a:r>
              <a:rPr lang="ru-RU" sz="1600" dirty="0"/>
              <a:t>Удаление специальных символов и тэгов </a:t>
            </a:r>
            <a:r>
              <a:rPr lang="en-CA" sz="1600" dirty="0"/>
              <a:t>html</a:t>
            </a:r>
          </a:p>
          <a:p>
            <a:pPr marL="342900" indent="-342900">
              <a:buAutoNum type="arabicPeriod"/>
            </a:pPr>
            <a:r>
              <a:rPr lang="ru-RU" sz="1600" dirty="0" err="1"/>
              <a:t>Лемматизация</a:t>
            </a:r>
            <a:r>
              <a:rPr lang="ru-RU" sz="1600" dirty="0"/>
              <a:t> (</a:t>
            </a:r>
            <a:r>
              <a:rPr lang="en-CA" sz="1600" dirty="0" err="1"/>
              <a:t>pymorphy</a:t>
            </a:r>
            <a:r>
              <a:rPr lang="ru-RU" sz="1600" dirty="0"/>
              <a:t>)</a:t>
            </a:r>
            <a:endParaRPr lang="en-CA" sz="1600" dirty="0"/>
          </a:p>
          <a:p>
            <a:pPr marL="342900" indent="-342900">
              <a:buAutoNum type="arabicPeriod"/>
            </a:pPr>
            <a:r>
              <a:rPr lang="ru-RU" sz="1600" dirty="0" err="1"/>
              <a:t>Токенизация</a:t>
            </a:r>
            <a:r>
              <a:rPr lang="ru-RU" sz="1600" dirty="0"/>
              <a:t> </a:t>
            </a:r>
            <a:r>
              <a:rPr lang="en-CA" sz="1600" dirty="0"/>
              <a:t>(</a:t>
            </a:r>
            <a:r>
              <a:rPr lang="ru-RU" sz="1600" dirty="0"/>
              <a:t>разделение по ключевым словам/биграммам/триграммам)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Векторизация через</a:t>
            </a:r>
            <a:r>
              <a:rPr lang="en-CA" sz="1600" dirty="0"/>
              <a:t> TF-IDF.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CA" sz="1600" dirty="0"/>
              <a:t>#</a:t>
            </a:r>
            <a:r>
              <a:rPr lang="ru-RU" sz="1600" dirty="0"/>
              <a:t> </a:t>
            </a:r>
            <a:r>
              <a:rPr lang="ru-RU" sz="1600" dirty="0" err="1"/>
              <a:t>скрины</a:t>
            </a:r>
            <a:r>
              <a:rPr lang="ru-RU" sz="1600" dirty="0"/>
              <a:t> текста до/после</a:t>
            </a:r>
          </a:p>
        </p:txBody>
      </p:sp>
    </p:spTree>
    <p:extLst>
      <p:ext uri="{BB962C8B-B14F-4D97-AF65-F5344CB8AC3E}">
        <p14:creationId xmlns:p14="http://schemas.microsoft.com/office/powerpoint/2010/main" val="18658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B8D-2739-B748-8A85-7B389A1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6</a:t>
            </a:fld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A2FB-A020-0A44-9B4D-12D5FF9C2747}"/>
              </a:ext>
            </a:extLst>
          </p:cNvPr>
          <p:cNvSpPr txBox="1">
            <a:spLocks/>
          </p:cNvSpPr>
          <p:nvPr/>
        </p:nvSpPr>
        <p:spPr>
          <a:xfrm>
            <a:off x="439589" y="480060"/>
            <a:ext cx="5008165" cy="1014982"/>
          </a:xfrm>
          <a:prstGeom prst="rect">
            <a:avLst/>
          </a:prstGeom>
        </p:spPr>
        <p:txBody>
          <a:bodyPr vert="horz" lIns="228600" tIns="228600" rIns="228600" bIns="22860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ru-RU" b="1" spc="-150" dirty="0"/>
              <a:t>Визуализация признаков</a:t>
            </a:r>
            <a:endParaRPr lang="en-US" b="1" spc="-1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D1C85-16AC-8B43-940F-51D47E4121FA}"/>
              </a:ext>
            </a:extLst>
          </p:cNvPr>
          <p:cNvSpPr txBox="1">
            <a:spLocks/>
          </p:cNvSpPr>
          <p:nvPr/>
        </p:nvSpPr>
        <p:spPr>
          <a:xfrm>
            <a:off x="605790" y="1182569"/>
            <a:ext cx="5008164" cy="3050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buNone/>
            </a:pPr>
            <a:r>
              <a:rPr lang="en-CA" sz="1600" dirty="0"/>
              <a:t># Feature </a:t>
            </a:r>
            <a:r>
              <a:rPr lang="en-CA" sz="1600" dirty="0" err="1"/>
              <a:t>Importances</a:t>
            </a:r>
            <a:endParaRPr lang="en-CA" sz="1600" dirty="0"/>
          </a:p>
          <a:p>
            <a:pPr marL="0" indent="0" defTabSz="914400">
              <a:lnSpc>
                <a:spcPct val="100000"/>
              </a:lnSpc>
              <a:buNone/>
            </a:pPr>
            <a:r>
              <a:rPr lang="en-CA" sz="1600" dirty="0"/>
              <a:t>#</a:t>
            </a:r>
            <a:r>
              <a:rPr lang="ru-RU" sz="1600" dirty="0"/>
              <a:t> Кластеры – схожи между собой</a:t>
            </a:r>
            <a:endParaRPr lang="en-CA" sz="1600" dirty="0"/>
          </a:p>
          <a:p>
            <a:pPr marL="0" indent="0" defTabSz="914400">
              <a:lnSpc>
                <a:spcPct val="100000"/>
              </a:lnSpc>
              <a:buNone/>
            </a:pPr>
            <a:r>
              <a:rPr lang="en-CA" sz="1600" dirty="0"/>
              <a:t># </a:t>
            </a:r>
            <a:r>
              <a:rPr lang="ru-RU" sz="1600" dirty="0"/>
              <a:t>Тематическая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9321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B8D-2739-B748-8A85-7B389A1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7</a:t>
            </a:fld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A2FB-A020-0A44-9B4D-12D5FF9C2747}"/>
              </a:ext>
            </a:extLst>
          </p:cNvPr>
          <p:cNvSpPr txBox="1">
            <a:spLocks/>
          </p:cNvSpPr>
          <p:nvPr/>
        </p:nvSpPr>
        <p:spPr>
          <a:xfrm>
            <a:off x="439589" y="480060"/>
            <a:ext cx="5008165" cy="1014982"/>
          </a:xfrm>
          <a:prstGeom prst="rect">
            <a:avLst/>
          </a:prstGeom>
        </p:spPr>
        <p:txBody>
          <a:bodyPr vert="horz" lIns="228600" tIns="228600" rIns="228600" bIns="22860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ru-RU" b="1" dirty="0"/>
              <a:t>Выбор модели</a:t>
            </a:r>
            <a:r>
              <a:rPr lang="ru-RU" b="1" spc="-150" dirty="0"/>
              <a:t> </a:t>
            </a:r>
            <a:endParaRPr lang="en-US" b="1" spc="-1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D1C85-16AC-8B43-940F-51D47E4121FA}"/>
              </a:ext>
            </a:extLst>
          </p:cNvPr>
          <p:cNvSpPr txBox="1">
            <a:spLocks/>
          </p:cNvSpPr>
          <p:nvPr/>
        </p:nvSpPr>
        <p:spPr>
          <a:xfrm>
            <a:off x="605790" y="1182569"/>
            <a:ext cx="5008164" cy="604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Метрики для оценки точности</a:t>
            </a:r>
            <a:r>
              <a:rPr lang="en-CA" sz="1600" dirty="0"/>
              <a:t>:</a:t>
            </a:r>
            <a:endParaRPr lang="en-RU" sz="1600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72ADC58-79C9-984C-9DEB-26A9A8F25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87464"/>
              </p:ext>
            </p:extLst>
          </p:nvPr>
        </p:nvGraphicFramePr>
        <p:xfrm>
          <a:off x="1524000" y="1929929"/>
          <a:ext cx="6096000" cy="1615440"/>
        </p:xfrm>
        <a:graphic>
          <a:graphicData uri="http://schemas.openxmlformats.org/drawingml/2006/table">
            <a:tbl>
              <a:tblPr firstRow="1" bandRow="1">
                <a:tableStyleId>{E77404FB-C44B-471D-AE23-7816780EC2CA}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6079013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72036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11827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1861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5750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LogisticRegression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8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4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37310"/>
                  </a:ext>
                </a:extLst>
              </a:tr>
            </a:tbl>
          </a:graphicData>
        </a:graphic>
      </p:graphicFrame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B24440B-EDA5-3F42-BBD5-29B7E94C0F69}"/>
              </a:ext>
            </a:extLst>
          </p:cNvPr>
          <p:cNvSpPr txBox="1">
            <a:spLocks/>
          </p:cNvSpPr>
          <p:nvPr/>
        </p:nvSpPr>
        <p:spPr>
          <a:xfrm>
            <a:off x="605790" y="3738733"/>
            <a:ext cx="5008164" cy="604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/>
              <a:t># </a:t>
            </a:r>
            <a:r>
              <a:rPr lang="ru-RU" sz="1600" dirty="0"/>
              <a:t>Результаты поиска </a:t>
            </a:r>
            <a:r>
              <a:rPr lang="ru-RU" sz="1600" dirty="0" err="1"/>
              <a:t>гиперпараметров</a:t>
            </a:r>
            <a:endParaRPr lang="ru-RU" sz="1600" dirty="0"/>
          </a:p>
          <a:p>
            <a:pPr marL="0" indent="0">
              <a:buNone/>
            </a:pPr>
            <a:r>
              <a:rPr lang="en-CA" sz="1600" dirty="0"/>
              <a:t># </a:t>
            </a:r>
            <a:r>
              <a:rPr lang="ru-RU" sz="1600" dirty="0"/>
              <a:t>Размеры тренирующей выборки</a:t>
            </a:r>
            <a:r>
              <a:rPr lang="en-CA" sz="1600" dirty="0"/>
              <a:t> – </a:t>
            </a:r>
            <a:r>
              <a:rPr lang="ru-RU" sz="1600" dirty="0"/>
              <a:t>кривая </a:t>
            </a:r>
            <a:r>
              <a:rPr lang="ru-RU" sz="1600" dirty="0" err="1"/>
              <a:t>валидации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0183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B8D-2739-B748-8A85-7B389A1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8</a:t>
            </a:fld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A2FB-A020-0A44-9B4D-12D5FF9C2747}"/>
              </a:ext>
            </a:extLst>
          </p:cNvPr>
          <p:cNvSpPr txBox="1">
            <a:spLocks/>
          </p:cNvSpPr>
          <p:nvPr/>
        </p:nvSpPr>
        <p:spPr>
          <a:xfrm>
            <a:off x="439589" y="480060"/>
            <a:ext cx="5008165" cy="1014982"/>
          </a:xfrm>
          <a:prstGeom prst="rect">
            <a:avLst/>
          </a:prstGeom>
        </p:spPr>
        <p:txBody>
          <a:bodyPr vert="horz" lIns="228600" tIns="228600" rIns="228600" bIns="22860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ru-RU" b="1" spc="-150" dirty="0"/>
              <a:t>Интерфейс веб-приложения </a:t>
            </a:r>
            <a:endParaRPr lang="en-US" b="1" spc="-1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D1C85-16AC-8B43-940F-51D47E4121FA}"/>
              </a:ext>
            </a:extLst>
          </p:cNvPr>
          <p:cNvSpPr txBox="1">
            <a:spLocks/>
          </p:cNvSpPr>
          <p:nvPr/>
        </p:nvSpPr>
        <p:spPr>
          <a:xfrm>
            <a:off x="605790" y="1182569"/>
            <a:ext cx="5008164" cy="3050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/>
              <a:t># </a:t>
            </a:r>
            <a:r>
              <a:rPr lang="ru-RU" sz="1600" dirty="0" err="1"/>
              <a:t>Скрины</a:t>
            </a:r>
            <a:endParaRPr lang="ru-RU" sz="1600" dirty="0"/>
          </a:p>
          <a:p>
            <a:pPr marL="0" indent="0">
              <a:buNone/>
            </a:pPr>
            <a:r>
              <a:rPr lang="en-CA" sz="1600" dirty="0"/>
              <a:t>#</a:t>
            </a:r>
            <a:r>
              <a:rPr lang="ru-RU" sz="1600" dirty="0"/>
              <a:t> Комментарии по поводу английского языка</a:t>
            </a:r>
            <a:endParaRPr lang="en-RU" sz="1600" dirty="0"/>
          </a:p>
        </p:txBody>
      </p:sp>
    </p:spTree>
    <p:extLst>
      <p:ext uri="{BB962C8B-B14F-4D97-AF65-F5344CB8AC3E}">
        <p14:creationId xmlns:p14="http://schemas.microsoft.com/office/powerpoint/2010/main" val="393280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B8D-2739-B748-8A85-7B389A1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FB1A-12D2-4E4C-9BC2-2ED89B71F493}" type="slidenum">
              <a:rPr lang="en-RU" smtClean="0"/>
              <a:t>9</a:t>
            </a:fld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A2FB-A020-0A44-9B4D-12D5FF9C2747}"/>
              </a:ext>
            </a:extLst>
          </p:cNvPr>
          <p:cNvSpPr txBox="1">
            <a:spLocks/>
          </p:cNvSpPr>
          <p:nvPr/>
        </p:nvSpPr>
        <p:spPr>
          <a:xfrm>
            <a:off x="439589" y="480060"/>
            <a:ext cx="5008165" cy="1014982"/>
          </a:xfrm>
          <a:prstGeom prst="rect">
            <a:avLst/>
          </a:prstGeom>
        </p:spPr>
        <p:txBody>
          <a:bodyPr vert="horz" lIns="228600" tIns="228600" rIns="228600" bIns="22860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ru-RU" b="1" spc="-150" dirty="0"/>
              <a:t>Заключение </a:t>
            </a:r>
            <a:endParaRPr lang="en-US" b="1" spc="-1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D1C85-16AC-8B43-940F-51D47E4121FA}"/>
              </a:ext>
            </a:extLst>
          </p:cNvPr>
          <p:cNvSpPr txBox="1">
            <a:spLocks/>
          </p:cNvSpPr>
          <p:nvPr/>
        </p:nvSpPr>
        <p:spPr>
          <a:xfrm>
            <a:off x="605789" y="1495042"/>
            <a:ext cx="8098621" cy="3050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За время соревнования были проделаны следующие работы</a:t>
            </a:r>
            <a:r>
              <a:rPr lang="en-CA" sz="1600" dirty="0"/>
              <a:t>:</a:t>
            </a: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Обработка тренировочных данных</a:t>
            </a:r>
            <a:r>
              <a:rPr lang="en-CA" sz="1600" dirty="0"/>
              <a:t>, </a:t>
            </a:r>
            <a:r>
              <a:rPr lang="ru-RU" sz="1600" dirty="0"/>
              <a:t>создание </a:t>
            </a:r>
            <a:r>
              <a:rPr lang="ru-RU" sz="1600" dirty="0" err="1"/>
              <a:t>парсера</a:t>
            </a:r>
            <a:r>
              <a:rPr lang="en-CA" sz="1600" dirty="0"/>
              <a:t> (2), </a:t>
            </a:r>
            <a:r>
              <a:rPr lang="ru-RU" sz="1600" dirty="0"/>
              <a:t>генерация новых признаков (в итоге</a:t>
            </a:r>
            <a:r>
              <a:rPr lang="en-CA" sz="1600" dirty="0"/>
              <a:t> … </a:t>
            </a:r>
            <a:r>
              <a:rPr lang="ru-RU" sz="1600" dirty="0"/>
              <a:t>строк)</a:t>
            </a:r>
            <a:r>
              <a:rPr lang="en-CA" sz="1600" dirty="0"/>
              <a:t>.</a:t>
            </a:r>
          </a:p>
          <a:p>
            <a:pPr marL="342900" indent="-342900">
              <a:buAutoNum type="arabicPeriod"/>
            </a:pPr>
            <a:r>
              <a:rPr lang="ru-RU" sz="1600" dirty="0"/>
              <a:t>Создание трех кластеров</a:t>
            </a:r>
            <a:r>
              <a:rPr lang="en-CA" sz="1600" dirty="0"/>
              <a:t>.</a:t>
            </a: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Обучение трех моделей классификации</a:t>
            </a:r>
            <a:r>
              <a:rPr lang="en-CA" sz="1600" dirty="0"/>
              <a:t>; </a:t>
            </a:r>
            <a:r>
              <a:rPr lang="ru-RU" sz="1600" dirty="0"/>
              <a:t>из них лучший результат показал </a:t>
            </a:r>
            <a:r>
              <a:rPr lang="en-CA" sz="1600" dirty="0"/>
              <a:t>… </a:t>
            </a:r>
            <a:r>
              <a:rPr lang="ru-RU" sz="1600" dirty="0"/>
              <a:t>с точностью </a:t>
            </a:r>
            <a:r>
              <a:rPr lang="en-CA" sz="1600" dirty="0"/>
              <a:t>… - ….</a:t>
            </a:r>
          </a:p>
          <a:p>
            <a:pPr marL="342900" indent="-342900">
              <a:buAutoNum type="arabicPeriod"/>
            </a:pPr>
            <a:r>
              <a:rPr lang="ru-RU" sz="1600" dirty="0"/>
              <a:t>Реализация графического интерфейса с моделью (с применением библиотеки </a:t>
            </a:r>
            <a:r>
              <a:rPr lang="en-CA" sz="1600" dirty="0"/>
              <a:t>bottle</a:t>
            </a:r>
            <a:r>
              <a:rPr lang="ru-RU" sz="1600" dirty="0"/>
              <a:t>)</a:t>
            </a:r>
            <a:r>
              <a:rPr lang="en-CA" sz="1600" dirty="0"/>
              <a:t>.</a:t>
            </a:r>
          </a:p>
          <a:p>
            <a:pPr marL="342900" indent="-342900">
              <a:buAutoNum type="arabicPeriod"/>
            </a:pPr>
            <a:endParaRPr lang="en-RU" sz="1600" dirty="0"/>
          </a:p>
        </p:txBody>
      </p:sp>
    </p:spTree>
    <p:extLst>
      <p:ext uri="{BB962C8B-B14F-4D97-AF65-F5344CB8AC3E}">
        <p14:creationId xmlns:p14="http://schemas.microsoft.com/office/powerpoint/2010/main" val="405736734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{94C984F7-0F92-DB4F-9F98-4B96CDE0D3C3}tf16401369</Template>
  <TotalTime>45</TotalTime>
  <Words>256</Words>
  <Application>Microsoft Macintosh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Rockwell</vt:lpstr>
      <vt:lpstr>Arial</vt:lpstr>
      <vt:lpstr>Wingdings</vt:lpstr>
      <vt:lpstr>Calibri Light</vt:lpstr>
      <vt:lpstr>Atlas</vt:lpstr>
      <vt:lpstr>Предсказание номинации РУНЕТ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номинации РУНЕТ</dc:title>
  <cp:lastModifiedBy>Sardaana E</cp:lastModifiedBy>
  <cp:revision>11</cp:revision>
  <dcterms:modified xsi:type="dcterms:W3CDTF">2022-04-14T06:29:32Z</dcterms:modified>
</cp:coreProperties>
</file>