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9BA85-8A6A-53DC-275E-B8B0F2D9A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3CE0D-14A6-1DDF-563D-50F76E724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9CFE6-5854-D019-1139-0EB84F5B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60DE-3383-CC2B-0638-ED8B49F7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06A07-B1EA-91F0-4E1F-CF8EEC5D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CD9E-FF5E-0F61-B86D-237EFA51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4CFFB-A6F3-7BC1-B7A6-32A826C9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E6DDD-2787-6646-8AFB-DD0B4F27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EFA9F-2D3F-BDFD-4E08-126C6B3A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3C5FB-691C-10D4-DBD8-9EA989B3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5EAF69-7109-E349-189C-992F3E97E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573B9-AF48-CA8E-E7D1-AB481BAC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30674-9FF1-2074-CA7F-10ADA86D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D9149-D629-2158-B61B-32725FC3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8C439-812C-C502-8BD7-0F502C39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7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A21D2-8F59-B7C6-8B8B-DFE2C8DA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67379-7A54-8690-3C90-AB53EA02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C1C7B-C3ED-686B-2DCE-0114B6E7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C17CD-332D-1970-E930-01E59331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B6C6F-75ED-E9EF-69D4-F3792BE0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6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279DE-54BD-91C3-9087-F9D21FE0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D6659-7E3E-7E8F-3A4C-B0ECDE91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AD58D-133B-9E4D-628D-92933626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6CEF7-A59B-9A9D-B404-07C63FB1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94091-D5B1-354A-1E6F-55A131F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64C70-174C-EA50-5DAD-403F566C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B7C0-3ED9-A5B0-F300-45BAE35E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250DA9-B873-9394-1B54-22EDF7056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1BD38-ED59-C000-265E-1900A41A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4B489-12D0-7D59-FBE6-D18E059C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96B56-AC94-00F1-F9F5-FF3315B0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0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73574-2768-21D1-6FA9-599B6E2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CFFDF-6670-2241-C78C-E25533EE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6370D-5D6A-BC5A-C0B5-5C2B5E7F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61C249-EAF8-D33C-4A8B-C87B70468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AD640-BAC4-B216-D3D6-BC80E1F7E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A00AC-96D9-5976-94C2-49EFD91F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858A2-D239-E589-463C-DECFB165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1C01FD-9E14-8AD3-12E2-B66CDF8F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9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87C2F-B274-1DB9-59A9-1CEB4C1E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EF777-1ACD-44AA-4AEC-39E17ACC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AD9E4B-4849-38A7-00AF-2F01BD4D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A3893-2BE1-1E29-DB64-379E1166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5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B522DB-010B-5F6E-1A78-5EAE08E5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4FF713-8BC1-C8AD-B657-8ABBC578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D34FA-A035-8579-205D-53D527F2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3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08BE6-019D-2BA7-B0CD-C616C49F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E9A7-8D3F-60CB-F7FB-5530C1C3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6D2F4-F105-7B21-2E03-C1AC1AFE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0A580-494C-7556-3849-B9F44987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5B8C6-D027-F66F-10DD-BB77BBF9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12036-8622-6BE8-F5FC-AF7E83B2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9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47AD-AADE-E5DB-D15C-C2A3C5FC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545FCE-7250-E1BC-08A9-F1080291A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E4BA1-7026-2BD3-1220-C42DC0B78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0501B-17FF-502F-018F-18D2130F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A3534-F8E2-5ABF-C08B-8331DC33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1E2E3-D891-45C5-5553-751B7276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7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23413-A090-5A31-DC9E-582C9D19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24FFE-1623-F7D2-99F9-D3B1F9E6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CB1A-57FF-68EE-077D-E42940BC5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5D38-2BDF-4F2C-A84C-076A4F250906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F1842-AB27-D36D-BDF8-2EB21C20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15CE9-57DD-2C48-E913-5D9A7DCED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079E-CB2E-46C5-A024-8140C09D0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8B9D76-6782-7E6C-9F12-E1BD9B51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29025" cy="5857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583D0E-EC18-E722-FA2C-339223A7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3" y="5357725"/>
            <a:ext cx="2895600" cy="504825"/>
          </a:xfrm>
          <a:prstGeom prst="rect">
            <a:avLst/>
          </a:prstGeom>
        </p:spPr>
      </p:pic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6FF83882-5203-013A-7CC0-01FEB95C4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45429"/>
              </p:ext>
            </p:extLst>
          </p:nvPr>
        </p:nvGraphicFramePr>
        <p:xfrm>
          <a:off x="8474745" y="132439"/>
          <a:ext cx="3546678" cy="250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18">
                  <a:extLst>
                    <a:ext uri="{9D8B030D-6E8A-4147-A177-3AD203B41FA5}">
                      <a16:colId xmlns:a16="http://schemas.microsoft.com/office/drawing/2014/main" val="1573309413"/>
                    </a:ext>
                  </a:extLst>
                </a:gridCol>
                <a:gridCol w="3154260">
                  <a:extLst>
                    <a:ext uri="{9D8B030D-6E8A-4147-A177-3AD203B41FA5}">
                      <a16:colId xmlns:a16="http://schemas.microsoft.com/office/drawing/2014/main" val="2913835653"/>
                    </a:ext>
                  </a:extLst>
                </a:gridCol>
              </a:tblGrid>
              <a:tr h="266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61578"/>
                  </a:ext>
                </a:extLst>
              </a:tr>
              <a:tr h="1000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/>
                        <a:t>* </a:t>
                      </a:r>
                      <a:r>
                        <a:rPr lang="ko-KR" altLang="en-US" sz="1000"/>
                        <a:t>애니메이션 기능</a:t>
                      </a:r>
                      <a:r>
                        <a:rPr lang="en-US" altLang="ko-KR" sz="1000"/>
                        <a:t>: </a:t>
                      </a:r>
                      <a:r>
                        <a:rPr lang="ko-KR" altLang="en-US" sz="1000"/>
                        <a:t> 아이콘들 한번에 같이 위로 올라오기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초록색 동그라미 아이콘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50851"/>
                  </a:ext>
                </a:extLst>
              </a:tr>
              <a:tr h="1235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/>
                        <a:t>* </a:t>
                      </a:r>
                      <a:r>
                        <a:rPr lang="ko-KR" altLang="en-US" sz="1000"/>
                        <a:t>배너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플로팅 기능</a:t>
                      </a:r>
                      <a:endParaRPr lang="en-US" altLang="ko-KR" sz="1000"/>
                    </a:p>
                    <a:p>
                      <a:pPr marL="0" indent="0" latinLnBrk="1">
                        <a:buNone/>
                      </a:pPr>
                      <a:endParaRPr lang="en-US" altLang="ko-KR" sz="100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/>
                        <a:t>클릭 시</a:t>
                      </a:r>
                      <a:r>
                        <a:rPr lang="en-US" altLang="ko-KR" sz="1000"/>
                        <a:t>: </a:t>
                      </a:r>
                      <a:r>
                        <a:rPr lang="ko-KR" altLang="en-US" sz="1000"/>
                        <a:t>최하단 상담 신청단으로 이동 </a:t>
                      </a:r>
                      <a:endParaRPr lang="en-US" altLang="ko-KR" sz="100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/>
                        <a:t> (</a:t>
                      </a:r>
                      <a:r>
                        <a:rPr lang="ko-KR" altLang="en-US" sz="1000"/>
                        <a:t>상담 신청 구역에서는 잠시 사라졌다가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이외의 구역으로 이동 시 다시 나타나도록 요청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740644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065D9D19-E068-06E9-5409-89AD980ABCCC}"/>
              </a:ext>
            </a:extLst>
          </p:cNvPr>
          <p:cNvSpPr/>
          <p:nvPr/>
        </p:nvSpPr>
        <p:spPr>
          <a:xfrm>
            <a:off x="67112" y="67112"/>
            <a:ext cx="310393" cy="2768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1AA57E-81F6-A9DD-1D01-67A6E9CA1370}"/>
              </a:ext>
            </a:extLst>
          </p:cNvPr>
          <p:cNvSpPr/>
          <p:nvPr/>
        </p:nvSpPr>
        <p:spPr>
          <a:xfrm>
            <a:off x="453005" y="5419288"/>
            <a:ext cx="310393" cy="2768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A060B4-0185-AEC0-7DFE-40996AB3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3" y="5357725"/>
            <a:ext cx="2895600" cy="50482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8D80A07-CC89-3143-E568-62628C7C8E29}"/>
              </a:ext>
            </a:extLst>
          </p:cNvPr>
          <p:cNvSpPr/>
          <p:nvPr/>
        </p:nvSpPr>
        <p:spPr>
          <a:xfrm>
            <a:off x="453005" y="5419288"/>
            <a:ext cx="310393" cy="2768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8570E6-25DA-7DE7-D631-4990D0625FA4}"/>
              </a:ext>
            </a:extLst>
          </p:cNvPr>
          <p:cNvSpPr/>
          <p:nvPr/>
        </p:nvSpPr>
        <p:spPr>
          <a:xfrm>
            <a:off x="0" y="3204595"/>
            <a:ext cx="1073791" cy="123318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C595BD8-355E-7CBA-2CE4-E3B61425B01D}"/>
              </a:ext>
            </a:extLst>
          </p:cNvPr>
          <p:cNvSpPr/>
          <p:nvPr/>
        </p:nvSpPr>
        <p:spPr>
          <a:xfrm>
            <a:off x="2852257" y="1317073"/>
            <a:ext cx="1132514" cy="104862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2273711-9AA9-7C3E-F26D-A9564F6707C7}"/>
              </a:ext>
            </a:extLst>
          </p:cNvPr>
          <p:cNvSpPr/>
          <p:nvPr/>
        </p:nvSpPr>
        <p:spPr>
          <a:xfrm>
            <a:off x="125835" y="604008"/>
            <a:ext cx="864066" cy="82212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8663AC-A25F-F8A4-7B0E-D47E02AE880D}"/>
              </a:ext>
            </a:extLst>
          </p:cNvPr>
          <p:cNvSpPr/>
          <p:nvPr/>
        </p:nvSpPr>
        <p:spPr>
          <a:xfrm>
            <a:off x="302004" y="4236440"/>
            <a:ext cx="3187816" cy="104862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767E48-610A-0148-414D-AC2D3E0DC593}"/>
              </a:ext>
            </a:extLst>
          </p:cNvPr>
          <p:cNvSpPr/>
          <p:nvPr/>
        </p:nvSpPr>
        <p:spPr>
          <a:xfrm>
            <a:off x="0" y="436228"/>
            <a:ext cx="276837" cy="285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9798B0-81B0-8566-6DD2-BFA779B0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945"/>
            <a:ext cx="3486150" cy="6486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3947B1-4886-2251-0543-AF0B594C833D}"/>
              </a:ext>
            </a:extLst>
          </p:cNvPr>
          <p:cNvSpPr/>
          <p:nvPr/>
        </p:nvSpPr>
        <p:spPr>
          <a:xfrm>
            <a:off x="92278" y="964734"/>
            <a:ext cx="3380763" cy="14764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51609D-75C0-14AA-EFD4-94BD6CCA774E}"/>
              </a:ext>
            </a:extLst>
          </p:cNvPr>
          <p:cNvSpPr/>
          <p:nvPr/>
        </p:nvSpPr>
        <p:spPr>
          <a:xfrm>
            <a:off x="125836" y="998289"/>
            <a:ext cx="276837" cy="285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D0A274BA-C2EA-37AA-2334-BBE8AEE79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22258"/>
              </p:ext>
            </p:extLst>
          </p:nvPr>
        </p:nvGraphicFramePr>
        <p:xfrm>
          <a:off x="8432800" y="350552"/>
          <a:ext cx="354667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18">
                  <a:extLst>
                    <a:ext uri="{9D8B030D-6E8A-4147-A177-3AD203B41FA5}">
                      <a16:colId xmlns:a16="http://schemas.microsoft.com/office/drawing/2014/main" val="1573309413"/>
                    </a:ext>
                  </a:extLst>
                </a:gridCol>
                <a:gridCol w="3154260">
                  <a:extLst>
                    <a:ext uri="{9D8B030D-6E8A-4147-A177-3AD203B41FA5}">
                      <a16:colId xmlns:a16="http://schemas.microsoft.com/office/drawing/2014/main" val="2913835653"/>
                    </a:ext>
                  </a:extLst>
                </a:gridCol>
              </a:tblGrid>
              <a:tr h="152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61578"/>
                  </a:ext>
                </a:extLst>
              </a:tr>
              <a:tr h="318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/>
                        <a:t>*</a:t>
                      </a:r>
                      <a:r>
                        <a:rPr lang="ko-KR" altLang="en-US" sz="1000"/>
                        <a:t>애니메이션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올라오기</a:t>
                      </a:r>
                      <a:r>
                        <a:rPr lang="en-US" altLang="ko-KR" sz="100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/>
                        <a:t>애니메이션 순서는 </a:t>
                      </a:r>
                      <a:r>
                        <a:rPr lang="ko-KR" altLang="en-US" sz="1000" u="sng"/>
                        <a:t>초록색 박스 넘버</a:t>
                      </a:r>
                      <a:r>
                        <a:rPr lang="ko-KR" altLang="en-US" sz="1000"/>
                        <a:t> 참고부탁드립니다</a:t>
                      </a:r>
                      <a:r>
                        <a:rPr lang="en-US" altLang="ko-KR" sz="100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5085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EC0E680-4181-D969-5C0F-B759A34D0C75}"/>
              </a:ext>
            </a:extLst>
          </p:cNvPr>
          <p:cNvSpPr/>
          <p:nvPr/>
        </p:nvSpPr>
        <p:spPr>
          <a:xfrm>
            <a:off x="92278" y="2575420"/>
            <a:ext cx="3380763" cy="14764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08F6CA-DFDA-5E58-515B-5ED0FD602F12}"/>
              </a:ext>
            </a:extLst>
          </p:cNvPr>
          <p:cNvSpPr/>
          <p:nvPr/>
        </p:nvSpPr>
        <p:spPr>
          <a:xfrm>
            <a:off x="125836" y="2608975"/>
            <a:ext cx="276837" cy="285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352BE2-0949-7706-07C7-DAB0D99B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4250" cy="454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F6B9B2-0A36-5746-30A4-3C52A17F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6499"/>
            <a:ext cx="3524250" cy="141922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1073A6-0F76-1030-F894-8296668FA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96933"/>
              </p:ext>
            </p:extLst>
          </p:nvPr>
        </p:nvGraphicFramePr>
        <p:xfrm>
          <a:off x="8432800" y="350552"/>
          <a:ext cx="3546678" cy="56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18">
                  <a:extLst>
                    <a:ext uri="{9D8B030D-6E8A-4147-A177-3AD203B41FA5}">
                      <a16:colId xmlns:a16="http://schemas.microsoft.com/office/drawing/2014/main" val="1573309413"/>
                    </a:ext>
                  </a:extLst>
                </a:gridCol>
                <a:gridCol w="3154260">
                  <a:extLst>
                    <a:ext uri="{9D8B030D-6E8A-4147-A177-3AD203B41FA5}">
                      <a16:colId xmlns:a16="http://schemas.microsoft.com/office/drawing/2014/main" val="2913835653"/>
                    </a:ext>
                  </a:extLst>
                </a:gridCol>
              </a:tblGrid>
              <a:tr h="152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61578"/>
                  </a:ext>
                </a:extLst>
              </a:tr>
              <a:tr h="318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/>
                        <a:t>* </a:t>
                      </a:r>
                      <a:r>
                        <a:rPr lang="ko-KR" altLang="en-US" sz="1000"/>
                        <a:t>애니메이션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올라오기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5085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27B99C7-B1D8-9392-7918-4519D035ADE6}"/>
              </a:ext>
            </a:extLst>
          </p:cNvPr>
          <p:cNvSpPr/>
          <p:nvPr/>
        </p:nvSpPr>
        <p:spPr>
          <a:xfrm>
            <a:off x="92278" y="1216404"/>
            <a:ext cx="3380763" cy="15687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92F1E-5522-D173-A2DF-DCD7DFD6994E}"/>
              </a:ext>
            </a:extLst>
          </p:cNvPr>
          <p:cNvSpPr/>
          <p:nvPr/>
        </p:nvSpPr>
        <p:spPr>
          <a:xfrm>
            <a:off x="167781" y="1283514"/>
            <a:ext cx="276837" cy="285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7F7800-62D1-0B1F-741C-772768B5551A}"/>
              </a:ext>
            </a:extLst>
          </p:cNvPr>
          <p:cNvSpPr/>
          <p:nvPr/>
        </p:nvSpPr>
        <p:spPr>
          <a:xfrm>
            <a:off x="92278" y="2835478"/>
            <a:ext cx="3380763" cy="12164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8A8C9B-1EE3-9B9C-5960-81960E9AC9BD}"/>
              </a:ext>
            </a:extLst>
          </p:cNvPr>
          <p:cNvSpPr/>
          <p:nvPr/>
        </p:nvSpPr>
        <p:spPr>
          <a:xfrm>
            <a:off x="125836" y="2869034"/>
            <a:ext cx="276837" cy="285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7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BA37E2-1739-505E-DA73-446ACE8C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" y="16778"/>
            <a:ext cx="2474751" cy="22936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34B5EF-28F1-92EE-3749-B3642FB6A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0" t="376" r="-420" b="2097"/>
          <a:stretch/>
        </p:blipFill>
        <p:spPr>
          <a:xfrm>
            <a:off x="294690" y="2258880"/>
            <a:ext cx="2129727" cy="45991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6CA809-C390-0F56-81FB-7AA39ECEAE46}"/>
              </a:ext>
            </a:extLst>
          </p:cNvPr>
          <p:cNvSpPr/>
          <p:nvPr/>
        </p:nvSpPr>
        <p:spPr>
          <a:xfrm>
            <a:off x="58723" y="2273416"/>
            <a:ext cx="2659310" cy="39512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57CF90-D59B-660E-41E7-29437851A6C5}"/>
              </a:ext>
            </a:extLst>
          </p:cNvPr>
          <p:cNvSpPr/>
          <p:nvPr/>
        </p:nvSpPr>
        <p:spPr>
          <a:xfrm>
            <a:off x="58723" y="2273416"/>
            <a:ext cx="310392" cy="343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5BF1C26D-0F49-38C0-A0E3-E4A0FCA9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6694"/>
              </p:ext>
            </p:extLst>
          </p:nvPr>
        </p:nvGraphicFramePr>
        <p:xfrm>
          <a:off x="8432800" y="350552"/>
          <a:ext cx="3546678" cy="95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18">
                  <a:extLst>
                    <a:ext uri="{9D8B030D-6E8A-4147-A177-3AD203B41FA5}">
                      <a16:colId xmlns:a16="http://schemas.microsoft.com/office/drawing/2014/main" val="1573309413"/>
                    </a:ext>
                  </a:extLst>
                </a:gridCol>
                <a:gridCol w="3154260">
                  <a:extLst>
                    <a:ext uri="{9D8B030D-6E8A-4147-A177-3AD203B41FA5}">
                      <a16:colId xmlns:a16="http://schemas.microsoft.com/office/drawing/2014/main" val="2913835653"/>
                    </a:ext>
                  </a:extLst>
                </a:gridCol>
              </a:tblGrid>
              <a:tr h="152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61578"/>
                  </a:ext>
                </a:extLst>
              </a:tr>
              <a:tr h="318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/>
                        <a:t>* </a:t>
                      </a:r>
                      <a:r>
                        <a:rPr lang="ko-KR" altLang="en-US" sz="1000"/>
                        <a:t>애니메이션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올라오기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50851"/>
                  </a:ext>
                </a:extLst>
              </a:tr>
              <a:tr h="3189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/>
                        <a:t>모바일에서는 사진 넘기는 기능 사용 안하고 </a:t>
                      </a:r>
                      <a:r>
                        <a:rPr lang="ko-KR" altLang="en-US" sz="1000" u="sng"/>
                        <a:t>평면적으로 두겠습니다</a:t>
                      </a:r>
                      <a:r>
                        <a:rPr lang="en-US" altLang="ko-KR" sz="1000" u="sng"/>
                        <a:t>!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41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7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CD9D4C-A4D3-8655-C4BA-13D9FBF6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5" y="234891"/>
            <a:ext cx="2775461" cy="5310231"/>
          </a:xfrm>
          <a:prstGeom prst="rect">
            <a:avLst/>
          </a:prstGeom>
        </p:spPr>
      </p:pic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C8DE6189-D12D-A00E-F116-3548C311C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8751"/>
              </p:ext>
            </p:extLst>
          </p:nvPr>
        </p:nvGraphicFramePr>
        <p:xfrm>
          <a:off x="8449578" y="92279"/>
          <a:ext cx="3546678" cy="485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18">
                  <a:extLst>
                    <a:ext uri="{9D8B030D-6E8A-4147-A177-3AD203B41FA5}">
                      <a16:colId xmlns:a16="http://schemas.microsoft.com/office/drawing/2014/main" val="1573309413"/>
                    </a:ext>
                  </a:extLst>
                </a:gridCol>
                <a:gridCol w="3154260">
                  <a:extLst>
                    <a:ext uri="{9D8B030D-6E8A-4147-A177-3AD203B41FA5}">
                      <a16:colId xmlns:a16="http://schemas.microsoft.com/office/drawing/2014/main" val="2913835653"/>
                    </a:ext>
                  </a:extLst>
                </a:gridCol>
              </a:tblGrid>
              <a:tr h="383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61578"/>
                  </a:ext>
                </a:extLst>
              </a:tr>
              <a:tr h="574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/>
                        <a:t>해당 구역에서는 </a:t>
                      </a:r>
                      <a:r>
                        <a:rPr lang="en-US" altLang="ko-KR" sz="900"/>
                        <a:t>‘</a:t>
                      </a:r>
                      <a:r>
                        <a:rPr lang="ko-KR" altLang="en-US" sz="900"/>
                        <a:t>무료상담 신청하기</a:t>
                      </a:r>
                      <a:r>
                        <a:rPr lang="en-US" altLang="ko-KR" sz="900"/>
                        <a:t>’ </a:t>
                      </a:r>
                      <a:r>
                        <a:rPr lang="ko-KR" altLang="en-US" sz="900"/>
                        <a:t>배너 잠시 사라지기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다른 구역으로 이동 시 다시 생기기</a:t>
                      </a:r>
                      <a:r>
                        <a:rPr lang="en-US" altLang="ko-KR" sz="9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50851"/>
                  </a:ext>
                </a:extLst>
              </a:tr>
              <a:tr h="418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/>
                        <a:t>광역시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도 </a:t>
                      </a:r>
                      <a:r>
                        <a:rPr lang="en-US" altLang="ko-KR" sz="900"/>
                        <a:t>&amp; </a:t>
                      </a:r>
                      <a:r>
                        <a:rPr lang="ko-KR" altLang="en-US" sz="900"/>
                        <a:t>신청지점 옵션</a:t>
                      </a:r>
                      <a:r>
                        <a:rPr lang="en-US" altLang="ko-KR" sz="900"/>
                        <a:t>: 16</a:t>
                      </a:r>
                      <a:r>
                        <a:rPr lang="ko-KR" altLang="en-US" sz="900"/>
                        <a:t>번 슬라이드 참고</a:t>
                      </a:r>
                      <a:endParaRPr lang="en-US" altLang="ko-KR" sz="90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광역시 체크했을 떄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해당 광역시의 지점만 뜨도록</a:t>
                      </a:r>
                      <a:r>
                        <a:rPr lang="en-US" altLang="ko-KR" sz="900"/>
                        <a:t>)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078618"/>
                  </a:ext>
                </a:extLst>
              </a:tr>
              <a:tr h="79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/>
                        <a:t>* </a:t>
                      </a:r>
                      <a:r>
                        <a:rPr lang="ko-KR" altLang="en-US" sz="900"/>
                        <a:t>근처에 에이닷이 없다면</a:t>
                      </a:r>
                      <a:r>
                        <a:rPr lang="en-US" altLang="ko-KR" sz="900"/>
                        <a:t>? </a:t>
                      </a:r>
                      <a:r>
                        <a:rPr lang="ko-KR" altLang="en-US" sz="900"/>
                        <a:t>온라인으로 만나는 에이닷 온 바로가기 클릭 시 다음 링크로 이동</a:t>
                      </a:r>
                      <a:r>
                        <a:rPr lang="en-US" altLang="ko-KR" sz="900"/>
                        <a:t>: https://www.adotonenglish.com/student/index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045009"/>
                  </a:ext>
                </a:extLst>
              </a:tr>
              <a:tr h="418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이름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텍스트</a:t>
                      </a:r>
                      <a:r>
                        <a:rPr lang="en-US" altLang="ko-KR" sz="900"/>
                        <a:t>)</a:t>
                      </a:r>
                      <a:r>
                        <a:rPr lang="ko-KR" altLang="en-US" sz="900"/>
                        <a:t> 입력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148121"/>
                  </a:ext>
                </a:extLst>
              </a:tr>
              <a:tr h="418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전화번호 인증 기능 추가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42871"/>
                  </a:ext>
                </a:extLst>
              </a:tr>
              <a:tr h="418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날짜 선택 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67076"/>
                  </a:ext>
                </a:extLst>
              </a:tr>
              <a:tr h="1436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학년 옵션</a:t>
                      </a:r>
                      <a:endParaRPr lang="en-US" altLang="ko-KR" sz="900"/>
                    </a:p>
                    <a:p>
                      <a:r>
                        <a:rPr lang="ko-KR" altLang="en-US" sz="900"/>
                        <a:t>중</a:t>
                      </a:r>
                      <a:r>
                        <a:rPr lang="en-US" altLang="ko-KR" sz="900"/>
                        <a:t>1</a:t>
                      </a:r>
                    </a:p>
                    <a:p>
                      <a:r>
                        <a:rPr lang="ko-KR" altLang="en-US" sz="900"/>
                        <a:t>중</a:t>
                      </a:r>
                      <a:r>
                        <a:rPr lang="en-US" altLang="ko-KR" sz="900"/>
                        <a:t>2</a:t>
                      </a:r>
                    </a:p>
                    <a:p>
                      <a:r>
                        <a:rPr lang="ko-KR" altLang="en-US" sz="900"/>
                        <a:t>중</a:t>
                      </a:r>
                      <a:r>
                        <a:rPr lang="en-US" altLang="ko-KR" sz="900"/>
                        <a:t>3</a:t>
                      </a:r>
                    </a:p>
                    <a:p>
                      <a:r>
                        <a:rPr lang="ko-KR" altLang="en-US" sz="900"/>
                        <a:t>고등</a:t>
                      </a:r>
                      <a:endParaRPr lang="en-US" altLang="ko-KR" sz="900"/>
                    </a:p>
                    <a:p>
                      <a:r>
                        <a:rPr lang="ko-KR" altLang="en-US" sz="900"/>
                        <a:t>초등</a:t>
                      </a:r>
                      <a:endParaRPr lang="en-US" altLang="ko-KR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594848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2B7E672D-B6F8-04AA-29AC-6EAD020E2715}"/>
              </a:ext>
            </a:extLst>
          </p:cNvPr>
          <p:cNvSpPr/>
          <p:nvPr/>
        </p:nvSpPr>
        <p:spPr>
          <a:xfrm>
            <a:off x="381874" y="1516485"/>
            <a:ext cx="390525" cy="3218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3A00208-B6B3-4520-5EF0-20A124EFAFC4}"/>
              </a:ext>
            </a:extLst>
          </p:cNvPr>
          <p:cNvSpPr/>
          <p:nvPr/>
        </p:nvSpPr>
        <p:spPr>
          <a:xfrm>
            <a:off x="368941" y="2165933"/>
            <a:ext cx="390525" cy="3218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F9D789-E0C8-B1B0-5343-42059D53D7BB}"/>
              </a:ext>
            </a:extLst>
          </p:cNvPr>
          <p:cNvSpPr/>
          <p:nvPr/>
        </p:nvSpPr>
        <p:spPr>
          <a:xfrm>
            <a:off x="356969" y="4277861"/>
            <a:ext cx="390525" cy="3218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502F52-0DC8-6F2C-3823-D13963069C1C}"/>
              </a:ext>
            </a:extLst>
          </p:cNvPr>
          <p:cNvSpPr/>
          <p:nvPr/>
        </p:nvSpPr>
        <p:spPr>
          <a:xfrm>
            <a:off x="346745" y="3279047"/>
            <a:ext cx="390525" cy="3218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F883C2-442A-B12A-1B90-3245BBC64E71}"/>
              </a:ext>
            </a:extLst>
          </p:cNvPr>
          <p:cNvSpPr/>
          <p:nvPr/>
        </p:nvSpPr>
        <p:spPr>
          <a:xfrm>
            <a:off x="352163" y="2610549"/>
            <a:ext cx="390525" cy="3218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9D429D-61BC-93E5-1CEE-638F76FADEC3}"/>
              </a:ext>
            </a:extLst>
          </p:cNvPr>
          <p:cNvSpPr/>
          <p:nvPr/>
        </p:nvSpPr>
        <p:spPr>
          <a:xfrm>
            <a:off x="331802" y="5094106"/>
            <a:ext cx="390525" cy="3167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0691E2-3C67-D77B-CF33-AECA334F2D4A}"/>
              </a:ext>
            </a:extLst>
          </p:cNvPr>
          <p:cNvSpPr/>
          <p:nvPr/>
        </p:nvSpPr>
        <p:spPr>
          <a:xfrm>
            <a:off x="3166230" y="3371063"/>
            <a:ext cx="1682605" cy="302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전화번호 인증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9D5875-EF89-6C2F-A411-DFD01786A752}"/>
              </a:ext>
            </a:extLst>
          </p:cNvPr>
          <p:cNvSpPr/>
          <p:nvPr/>
        </p:nvSpPr>
        <p:spPr>
          <a:xfrm>
            <a:off x="3164746" y="4441359"/>
            <a:ext cx="1152525" cy="302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날짜 선택 기능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314826-E4EB-CC47-D39F-CAB32D3A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51" y="4267244"/>
            <a:ext cx="1047750" cy="10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DAD7FB-95AA-D833-8EDF-98D04F1A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0" y="436227"/>
            <a:ext cx="2667699" cy="5896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135461-F0B3-40C1-ADD8-BA114E4B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40" y="6251937"/>
            <a:ext cx="2773964" cy="45086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80DDDA44-F9A7-34D3-48B8-1FC73CB61EBF}"/>
              </a:ext>
            </a:extLst>
          </p:cNvPr>
          <p:cNvSpPr/>
          <p:nvPr/>
        </p:nvSpPr>
        <p:spPr>
          <a:xfrm>
            <a:off x="189189" y="402671"/>
            <a:ext cx="390525" cy="3167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369535-D535-CCBE-6AF2-B8608682F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07407"/>
              </p:ext>
            </p:extLst>
          </p:nvPr>
        </p:nvGraphicFramePr>
        <p:xfrm>
          <a:off x="8186956" y="391107"/>
          <a:ext cx="3546678" cy="473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18">
                  <a:extLst>
                    <a:ext uri="{9D8B030D-6E8A-4147-A177-3AD203B41FA5}">
                      <a16:colId xmlns:a16="http://schemas.microsoft.com/office/drawing/2014/main" val="2013830187"/>
                    </a:ext>
                  </a:extLst>
                </a:gridCol>
                <a:gridCol w="3154260">
                  <a:extLst>
                    <a:ext uri="{9D8B030D-6E8A-4147-A177-3AD203B41FA5}">
                      <a16:colId xmlns:a16="http://schemas.microsoft.com/office/drawing/2014/main" val="4177590732"/>
                    </a:ext>
                  </a:extLst>
                </a:gridCol>
              </a:tblGrid>
              <a:tr h="98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약관 동의 체크 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 체크 시 체크 활성화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체크했을 때 비활성화 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동의 체크 시 모든 체크 활성화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동의 다시 체크 시 모든 체크 비활성화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775864"/>
                  </a:ext>
                </a:extLst>
              </a:tr>
              <a:tr h="3744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신청하기 클릭 시 모두 작성했는지 확인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지점 선택 안 했을 시 알럿 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└ 신청 지점을 선택해 주세요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 작성 안 했을 시 알럿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└  신청자 이름을 입력해 주세요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 작성 안 했을 시 알럿 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└ 신청자 연락처를 입력해 주세요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희망상담일 입력 안했을 시 알럿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└희망 상담일을 체크해주세요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 선택 안했을 시 알럿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└학년을 체크해주세요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약관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동의 체크를 하지 않았을 시 알럿 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└ 개인정보 수집 및 이용동의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약관에 동의해주세요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14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이상 여부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마케팅 정보 수신 동의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선택하지 않아도 제출 가능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 작성하고 제출완료 시 알럿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└신청이 완료되었습니다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신청하신 지점에서 확인 후 연락드릴 예정입니다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endParaRPr lang="en-US" altLang="ko-KR" sz="800" b="1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0765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2E416533-C004-1904-1A91-A034EC2891E1}"/>
              </a:ext>
            </a:extLst>
          </p:cNvPr>
          <p:cNvSpPr/>
          <p:nvPr/>
        </p:nvSpPr>
        <p:spPr>
          <a:xfrm>
            <a:off x="541528" y="6226619"/>
            <a:ext cx="297372" cy="3000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1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0B6538-DB4F-505E-BC5A-AF6B1EC19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79057"/>
              </p:ext>
            </p:extLst>
          </p:nvPr>
        </p:nvGraphicFramePr>
        <p:xfrm>
          <a:off x="2149460" y="257173"/>
          <a:ext cx="2460640" cy="6534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2422">
                  <a:extLst>
                    <a:ext uri="{9D8B030D-6E8A-4147-A177-3AD203B41FA5}">
                      <a16:colId xmlns:a16="http://schemas.microsoft.com/office/drawing/2014/main" val="137364386"/>
                    </a:ext>
                  </a:extLst>
                </a:gridCol>
                <a:gridCol w="1288218">
                  <a:extLst>
                    <a:ext uri="{9D8B030D-6E8A-4147-A177-3AD203B41FA5}">
                      <a16:colId xmlns:a16="http://schemas.microsoft.com/office/drawing/2014/main" val="186694330"/>
                    </a:ext>
                  </a:extLst>
                </a:gridCol>
              </a:tblGrid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서울특별시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강동지점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899228388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서울특별시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광진지점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47633044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서울특별시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대치지점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829928239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서울특별시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마곡지점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420562913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서울특별시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마포지점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413800353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서울특별시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목동지점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618742649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서울특별시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성북지점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25524976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서울특별시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은평지점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139232311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서울특별시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중계지점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414847147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고양덕양지점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650832592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광명하안지점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7239407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구리토평지점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546784496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김포사우지점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651561278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동탄지점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159978772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부천상동지점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109290148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부천소사지점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634427467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분당지점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68232249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산본지점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80193751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성남지점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4122947632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송탄지점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456198376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수원영통지점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232355817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수원장안지점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529549662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시흥배곧지점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08611286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시흥은행지점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455922957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안산고잔지점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11413773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안산본오지점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78087519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안산선부지점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420349827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안산성포지점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4060638929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안산초지지점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7791397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안양지점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13432723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오산지점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69132702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용인동백지점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859167132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용인수지지점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421119737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의정부지점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17797512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이천창전지점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593157961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일산백마지점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22775872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파주운정지점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632973206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평촌지점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361443949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평택합정지점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408185602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호평지점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73087856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경기도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화성병점지점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35979684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인천계양지점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03969626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인천논현지점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50305697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인천부평지점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688169813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인천송도지점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4199370878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인천청라지점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739145537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강원도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강릉지점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665111918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강원도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원주지점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914533949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강원도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춘천지점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284576056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충청북도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청주개신지점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693112578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충청북도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청주상당지점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99833678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충청북도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충주지점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053045606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충청남도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아산지점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2991400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충청남도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천안신부지점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438440291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충청남도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천안쌍용지점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72137299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대전광역시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대전대덕지점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03237399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대전광역시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대전서구지점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33925680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대전광역시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대전유성지점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4149786722"/>
                  </a:ext>
                </a:extLst>
              </a:tr>
              <a:tr h="1397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세종특별자치시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세종지점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7072496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경상북도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구미지점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17833893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경상북도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포항지점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46522477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경상남도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김해지점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812389222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경상남도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양산지점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221476318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경상남도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진주지점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117788256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경상남도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창원상남지점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740513906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대구광역시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대구달서지점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95459358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대구광역시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대구수성지점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4094534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대구광역시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대구이곡지점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953324910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대구광역시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대구칠곡지점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05176060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부산동래지점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62844755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부산사하지점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34080016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부산수영지점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633631232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부산진구지점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251380943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부산해운대지점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031303877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부산화명지점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820407827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울산광역시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울산옥동지점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220047365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광주광역시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광주봉선지점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165707243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광주광역시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광주수완지점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3543137661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광주광역시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광주일곡지점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870947527"/>
                  </a:ext>
                </a:extLst>
              </a:tr>
              <a:tr h="8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전라북도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전주지점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72" marR="2472" marT="2472" marB="0" anchor="ctr"/>
                </a:tc>
                <a:extLst>
                  <a:ext uri="{0D108BD9-81ED-4DB2-BD59-A6C34878D82A}">
                    <a16:rowId xmlns:a16="http://schemas.microsoft.com/office/drawing/2014/main" val="115181727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00FEF9-C1F4-ABE6-1865-5E361F78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24908"/>
              </p:ext>
            </p:extLst>
          </p:nvPr>
        </p:nvGraphicFramePr>
        <p:xfrm>
          <a:off x="712773" y="571500"/>
          <a:ext cx="12065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58654224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서울특별시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26779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경기도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4496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인천광역시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284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강원도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9571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충청북도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813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충청남도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1028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대전광역시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2092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세종특별자치시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8046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경상북도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41384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경상남도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83839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대구광역시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42625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부산광역시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85033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울산광역시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0809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광주광역시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05369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전라북도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19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6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568</Words>
  <Application>Microsoft Office PowerPoint</Application>
  <PresentationFormat>와이드스크린</PresentationFormat>
  <Paragraphs>265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지혜</dc:creator>
  <cp:lastModifiedBy>김 지혜</cp:lastModifiedBy>
  <cp:revision>11</cp:revision>
  <dcterms:created xsi:type="dcterms:W3CDTF">2023-08-02T03:01:37Z</dcterms:created>
  <dcterms:modified xsi:type="dcterms:W3CDTF">2023-08-03T08:55:48Z</dcterms:modified>
</cp:coreProperties>
</file>