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04B2-588D-4214-B98C-9B0FFC4F0CA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F506-59C3-4577-95C1-75D682159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0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917D-B60F-4E55-8BE6-9214210058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0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2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0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91">
                  <a:extLst>
                    <a:ext uri="{9D8B030D-6E8A-4147-A177-3AD203B41FA5}">
                      <a16:colId xmlns="" xmlns:a16="http://schemas.microsoft.com/office/drawing/2014/main" val="1556732699"/>
                    </a:ext>
                  </a:extLst>
                </a:gridCol>
                <a:gridCol w="5869578">
                  <a:extLst>
                    <a:ext uri="{9D8B030D-6E8A-4147-A177-3AD203B41FA5}">
                      <a16:colId xmlns="" xmlns:a16="http://schemas.microsoft.com/office/drawing/2014/main" val="3645894247"/>
                    </a:ext>
                  </a:extLst>
                </a:gridCol>
                <a:gridCol w="992777">
                  <a:extLst>
                    <a:ext uri="{9D8B030D-6E8A-4147-A177-3AD203B41FA5}">
                      <a16:colId xmlns="" xmlns:a16="http://schemas.microsoft.com/office/drawing/2014/main" val="2224453174"/>
                    </a:ext>
                  </a:extLst>
                </a:gridCol>
                <a:gridCol w="2166529">
                  <a:extLst>
                    <a:ext uri="{9D8B030D-6E8A-4147-A177-3AD203B41FA5}">
                      <a16:colId xmlns="" xmlns:a16="http://schemas.microsoft.com/office/drawing/2014/main" val="2818604600"/>
                    </a:ext>
                  </a:extLst>
                </a:gridCol>
                <a:gridCol w="1281113">
                  <a:extLst>
                    <a:ext uri="{9D8B030D-6E8A-4147-A177-3AD203B41FA5}">
                      <a16:colId xmlns="" xmlns:a16="http://schemas.microsoft.com/office/drawing/2014/main" val="1838655538"/>
                    </a:ext>
                  </a:extLst>
                </a:gridCol>
                <a:gridCol w="1281113">
                  <a:extLst>
                    <a:ext uri="{9D8B030D-6E8A-4147-A177-3AD203B41FA5}">
                      <a16:colId xmlns="" xmlns:a16="http://schemas.microsoft.com/office/drawing/2014/main" val="1811817675"/>
                    </a:ext>
                  </a:extLst>
                </a:gridCol>
              </a:tblGrid>
              <a:tr h="200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58951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334750" y="57150"/>
            <a:ext cx="857251" cy="18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9622449" y="243840"/>
            <a:ext cx="0" cy="662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6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0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6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50FC-204B-490B-A87E-9A547441AE4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1FE7-7EEC-4257-B14D-7A792FF4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3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rcRect t="23495"/>
          <a:stretch/>
        </p:blipFill>
        <p:spPr>
          <a:xfrm>
            <a:off x="665643" y="1965076"/>
            <a:ext cx="4033235" cy="14833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rcRect b="80349"/>
          <a:stretch/>
        </p:blipFill>
        <p:spPr>
          <a:xfrm>
            <a:off x="665643" y="1210160"/>
            <a:ext cx="4033235" cy="381014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4723"/>
              </p:ext>
            </p:extLst>
          </p:nvPr>
        </p:nvGraphicFramePr>
        <p:xfrm>
          <a:off x="9648826" y="246221"/>
          <a:ext cx="2543174" cy="44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4">
                  <a:extLst>
                    <a:ext uri="{9D8B030D-6E8A-4147-A177-3AD203B41FA5}">
                      <a16:colId xmlns="" xmlns:a16="http://schemas.microsoft.com/office/drawing/2014/main" val="143729323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276121355"/>
                    </a:ext>
                  </a:extLst>
                </a:gridCol>
              </a:tblGrid>
              <a:tr h="2627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4690041"/>
                  </a:ext>
                </a:extLst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1~5</a:t>
                      </a:r>
                      <a:r>
                        <a:rPr lang="ko-KR" altLang="en-US" sz="800" dirty="0" smtClean="0"/>
                        <a:t>번 사항은 현재 페이지</a:t>
                      </a:r>
                      <a:r>
                        <a:rPr lang="en-US" altLang="ko-KR" sz="800" dirty="0" smtClean="0"/>
                        <a:t>(https://www.adotenglish.com/html/body/event/blogevent?utm_source=naver&amp;utm_medium=blog&amp;utm_campaign=supporters&amp;utm_id=influence&amp;utm_term=visit)</a:t>
                      </a:r>
                      <a:r>
                        <a:rPr lang="ko-KR" altLang="en-US" sz="800" dirty="0" smtClean="0"/>
                        <a:t>의 기능과 동일하게 적용 </a:t>
                      </a:r>
                      <a:r>
                        <a:rPr lang="ko-KR" altLang="en-US" sz="800" dirty="0" err="1" smtClean="0"/>
                        <a:t>부탁드립니다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5659039"/>
                  </a:ext>
                </a:extLst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1007999"/>
                  </a:ext>
                </a:extLst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8575303"/>
                  </a:ext>
                </a:extLst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8795122"/>
                  </a:ext>
                </a:extLst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선택값은</a:t>
                      </a:r>
                      <a:r>
                        <a:rPr lang="ko-KR" altLang="en-US" sz="800" dirty="0" smtClean="0"/>
                        <a:t> 중복 가능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채널명</a:t>
                      </a:r>
                      <a:r>
                        <a:rPr lang="ko-KR" altLang="en-US" sz="800" dirty="0" smtClean="0"/>
                        <a:t> 입력 필수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기타 </a:t>
                      </a:r>
                      <a:r>
                        <a:rPr lang="ko-KR" altLang="en-US" sz="800" dirty="0" err="1" smtClean="0"/>
                        <a:t>체크시</a:t>
                      </a:r>
                      <a:r>
                        <a:rPr lang="ko-KR" altLang="en-US" sz="800" dirty="0" smtClean="0"/>
                        <a:t> 기타 입력 필수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모두 동의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아래 두 가지 사항에 모두 체크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개인정보 약관 동의에 체크 </a:t>
                      </a:r>
                      <a:r>
                        <a:rPr lang="ko-KR" altLang="en-US" sz="800" dirty="0" err="1" smtClean="0"/>
                        <a:t>안할</a:t>
                      </a:r>
                      <a:r>
                        <a:rPr lang="ko-KR" altLang="en-US" sz="800" dirty="0" smtClean="0"/>
                        <a:t> 경우 상담신청 불가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</a:t>
                      </a:r>
                      <a:r>
                        <a:rPr lang="ko-KR" altLang="en-US" sz="800" baseline="0" dirty="0" smtClean="0"/>
                        <a:t> 시 접어뒀던 개인정보 약관동의 노출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신청하기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원장에게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알림톡</a:t>
                      </a:r>
                      <a:r>
                        <a:rPr lang="ko-KR" altLang="en-US" sz="800" baseline="0" dirty="0" smtClean="0"/>
                        <a:t> 전송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r>
                        <a:rPr lang="ko-KR" altLang="en-US" sz="800" dirty="0" smtClean="0"/>
                        <a:t>월 개발 예정인 </a:t>
                      </a:r>
                      <a:r>
                        <a:rPr lang="ko-KR" altLang="en-US" sz="800" dirty="0" err="1" smtClean="0"/>
                        <a:t>에이닷</a:t>
                      </a:r>
                      <a:r>
                        <a:rPr lang="ko-KR" altLang="en-US" sz="800" dirty="0" smtClean="0"/>
                        <a:t> 온 </a:t>
                      </a:r>
                      <a:r>
                        <a:rPr lang="ko-KR" altLang="en-US" sz="800" dirty="0" err="1" smtClean="0"/>
                        <a:t>모바일</a:t>
                      </a:r>
                      <a:r>
                        <a:rPr lang="ko-KR" altLang="en-US" sz="800" dirty="0" smtClean="0"/>
                        <a:t> 페이지로 이동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링크 추후 전달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920413" y="0"/>
            <a:ext cx="340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PC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477603" y="-1259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상담 신청 영역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389466" y="611294"/>
            <a:ext cx="4267200" cy="6051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49507" y="83820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에이닷</a:t>
            </a:r>
            <a:r>
              <a:rPr lang="ko-KR" altLang="en-US" sz="1400" b="1" dirty="0" smtClean="0"/>
              <a:t> 영어학원 상담 신청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2093" y="364059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유입 경로</a:t>
            </a:r>
            <a:endParaRPr lang="ko-KR" altLang="en-US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1548897" y="3686561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51000" y="36398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네이버</a:t>
            </a:r>
            <a:r>
              <a:rPr lang="ko-KR" altLang="en-US" sz="800" b="1" dirty="0" smtClean="0"/>
              <a:t> 검색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2461074" y="3686561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63177" y="3639815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유튜브</a:t>
            </a:r>
            <a:r>
              <a:rPr lang="ko-KR" altLang="en-US" sz="800" b="1" dirty="0" smtClean="0"/>
              <a:t> 영상 </a:t>
            </a:r>
            <a:endParaRPr lang="ko-KR" altLang="en-US" sz="800" b="1" dirty="0"/>
          </a:p>
        </p:txBody>
      </p:sp>
      <p:sp>
        <p:nvSpPr>
          <p:cNvPr id="26" name="직사각형 25"/>
          <p:cNvSpPr/>
          <p:nvPr/>
        </p:nvSpPr>
        <p:spPr>
          <a:xfrm>
            <a:off x="2461074" y="3978936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63177" y="393219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부모님 소개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48897" y="3974514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51000" y="392776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친구 소개</a:t>
            </a:r>
            <a:endParaRPr lang="ko-KR" altLang="en-US" sz="800" b="1" dirty="0"/>
          </a:p>
        </p:txBody>
      </p:sp>
      <p:sp>
        <p:nvSpPr>
          <p:cNvPr id="30" name="직사각형 29"/>
          <p:cNvSpPr/>
          <p:nvPr/>
        </p:nvSpPr>
        <p:spPr>
          <a:xfrm>
            <a:off x="3411736" y="3978936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13839" y="393219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노트 광고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3243964" y="3655770"/>
            <a:ext cx="1084196" cy="168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유튜브</a:t>
            </a: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500" dirty="0" err="1" smtClean="0">
                <a:solidFill>
                  <a:schemeClr val="bg1">
                    <a:lumMod val="65000"/>
                  </a:schemeClr>
                </a:solidFill>
              </a:rPr>
              <a:t>채널명을</a:t>
            </a: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 입력해주세요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54730" y="4248276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56833" y="42015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기타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2026911" y="4232959"/>
            <a:ext cx="1575561" cy="168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상담 신청 경로를 입력해주세요</a:t>
            </a:r>
            <a:r>
              <a:rPr lang="en-US" altLang="ko-KR" sz="5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8544" y="5126980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개인정보 약관 동의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필수</a:t>
            </a:r>
            <a:r>
              <a:rPr lang="en-US" altLang="ko-KR" sz="800" b="1" dirty="0" smtClean="0"/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5390" y="5176428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99749" y="451535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약관 동의</a:t>
            </a:r>
            <a:endParaRPr lang="ko-KR" altLang="en-US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8544" y="5462636"/>
            <a:ext cx="1534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마케팅 정보 수신 동의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선택</a:t>
            </a:r>
            <a:r>
              <a:rPr lang="en-US" altLang="ko-KR" sz="800" b="1" dirty="0" smtClean="0"/>
              <a:t>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5390" y="5512084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8124" y="5979952"/>
            <a:ext cx="1609882" cy="4800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신청하기</a:t>
            </a:r>
            <a:endParaRPr lang="ko-KR" altLang="en-US" sz="1600" b="1" dirty="0"/>
          </a:p>
        </p:txBody>
      </p:sp>
      <p:grpSp>
        <p:nvGrpSpPr>
          <p:cNvPr id="41" name="그룹 40"/>
          <p:cNvGrpSpPr/>
          <p:nvPr/>
        </p:nvGrpSpPr>
        <p:grpSpPr>
          <a:xfrm rot="5400000">
            <a:off x="4001698" y="5101886"/>
            <a:ext cx="134664" cy="153425"/>
            <a:chOff x="3937464" y="4901673"/>
            <a:chExt cx="251722" cy="283737"/>
          </a:xfrm>
        </p:grpSpPr>
        <p:sp>
          <p:nvSpPr>
            <p:cNvPr id="10" name="이등변 삼각형 9"/>
            <p:cNvSpPr/>
            <p:nvPr/>
          </p:nvSpPr>
          <p:spPr>
            <a:xfrm rot="5400000">
              <a:off x="3989929" y="4951121"/>
              <a:ext cx="232517" cy="165996"/>
            </a:xfrm>
            <a:prstGeom prst="triangl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37464" y="4901673"/>
              <a:ext cx="106851" cy="283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23065" y="108599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①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8532" y="108599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51826" y="23118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2260" y="298190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36990" y="29477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72116" y="34769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86493" y="34769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⑦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02726" y="41432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322" y="4739784"/>
            <a:ext cx="19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885" y="5097611"/>
            <a:ext cx="19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64235" y="5055710"/>
            <a:ext cx="19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5701" y="478595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동의합니다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58" name="직사각형 57"/>
          <p:cNvSpPr/>
          <p:nvPr/>
        </p:nvSpPr>
        <p:spPr>
          <a:xfrm>
            <a:off x="735390" y="4834683"/>
            <a:ext cx="102103" cy="10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68235" y="5849147"/>
            <a:ext cx="19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668354" y="5032845"/>
            <a:ext cx="3492841" cy="24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49272" y="897472"/>
            <a:ext cx="4097141" cy="2471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[개인정보 약관 동의]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(주)</a:t>
            </a:r>
            <a:r>
              <a:rPr lang="ko-KR" altLang="en-US" sz="1000" dirty="0" err="1">
                <a:solidFill>
                  <a:schemeClr val="tx1"/>
                </a:solidFill>
              </a:rPr>
              <a:t>디쉐어</a:t>
            </a:r>
            <a:r>
              <a:rPr lang="ko-KR" altLang="en-US" sz="1000" dirty="0">
                <a:solidFill>
                  <a:schemeClr val="tx1"/>
                </a:solidFill>
              </a:rPr>
              <a:t>(이하 '회사'라 합니다.)는 학원 상담 운영을 위해 개인정보보호법에 의거하여 귀하의 개인정보 제공·수집·이용에 대한 귀하의 동의를 얻고자 합니다.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개인정보 제공·수집·이용에 관한 목적: 학원 상담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 제공·수집 이용 개인정보 항목: 성명, 휴대폰 번호, 학생의 학교, 학년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 개인정보 보유기간: 상담 후 1년간 보관 후 파기 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※귀하께서는 필수 항목 제공·수집·이용에 대한 동의를 거부하실 수 있으나 이는 상담을 위해 필요한 정보로, 동의를 거부하실 경우 상담을 이용하실 수 없습니다.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47216" y="571659"/>
            <a:ext cx="800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49272" y="3968865"/>
            <a:ext cx="4097141" cy="2471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원장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알림톡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에이닷영어학원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대치지점에 새로운 상담 신청이 들어왔습니다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윤혜지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학교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학년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에이닷고등학교</a:t>
            </a:r>
            <a:r>
              <a:rPr lang="en-US" altLang="ko-KR" sz="1000" dirty="0">
                <a:solidFill>
                  <a:schemeClr val="tx1"/>
                </a:solidFill>
              </a:rPr>
              <a:t>/1</a:t>
            </a:r>
            <a:r>
              <a:rPr lang="ko-KR" altLang="en-US" sz="1000" dirty="0">
                <a:solidFill>
                  <a:schemeClr val="tx1"/>
                </a:solidFill>
              </a:rPr>
              <a:t>학년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010-1111-2222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</a:rPr>
              <a:t>유입 경로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노트광고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학생과 방문 상담 일정 조율을 완료해주세요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상담을 완료 후 결과 기록을 잊지 말아주세요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결과 기록하기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#{</a:t>
            </a:r>
            <a:r>
              <a:rPr lang="ko-KR" altLang="en-US" sz="1000" dirty="0">
                <a:solidFill>
                  <a:schemeClr val="tx1"/>
                </a:solidFill>
              </a:rPr>
              <a:t>확인 </a:t>
            </a:r>
            <a:r>
              <a:rPr lang="en-US" altLang="ko-KR" sz="1000" dirty="0">
                <a:solidFill>
                  <a:schemeClr val="tx1"/>
                </a:solidFill>
              </a:rPr>
              <a:t>URL}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7216" y="3641955"/>
            <a:ext cx="800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⑫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72116" y="1682551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근처에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</a:rPr>
              <a:t>에이닷이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 없다면? 온라인으로 만나는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</a:rPr>
              <a:t>에이닷온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</a:rPr>
              <a:t>바로가기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6065" y="23118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69492" y="1533732"/>
            <a:ext cx="800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321</Words>
  <Application>Microsoft Office PowerPoint</Application>
  <PresentationFormat>와이드스크린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사지본</dc:creator>
  <cp:lastModifiedBy>사지본</cp:lastModifiedBy>
  <cp:revision>18</cp:revision>
  <dcterms:created xsi:type="dcterms:W3CDTF">2021-06-22T03:28:48Z</dcterms:created>
  <dcterms:modified xsi:type="dcterms:W3CDTF">2022-09-30T10:12:45Z</dcterms:modified>
</cp:coreProperties>
</file>