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4CAF50"/>
    <a:srgbClr val="212122"/>
    <a:srgbClr val="D3D3D3"/>
    <a:srgbClr val="84A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Лист1!$A$2:$A$18</c:f>
              <c:numCache>
                <c:formatCode>General</c:formatCode>
                <c:ptCount val="1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</c:numCache>
            </c:num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12</c:v>
                </c:pt>
                <c:pt idx="5">
                  <c:v>16</c:v>
                </c:pt>
                <c:pt idx="6">
                  <c:v>33</c:v>
                </c:pt>
                <c:pt idx="7">
                  <c:v>31</c:v>
                </c:pt>
                <c:pt idx="8">
                  <c:v>52</c:v>
                </c:pt>
                <c:pt idx="9">
                  <c:v>64</c:v>
                </c:pt>
                <c:pt idx="10">
                  <c:v>87</c:v>
                </c:pt>
                <c:pt idx="11">
                  <c:v>87</c:v>
                </c:pt>
                <c:pt idx="12">
                  <c:v>90</c:v>
                </c:pt>
                <c:pt idx="13">
                  <c:v>173</c:v>
                </c:pt>
                <c:pt idx="14">
                  <c:v>139</c:v>
                </c:pt>
                <c:pt idx="15">
                  <c:v>151</c:v>
                </c:pt>
                <c:pt idx="16">
                  <c:v>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6-4905-9C0F-5EB1BB372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420088"/>
        <c:axId val="435420408"/>
      </c:lineChart>
      <c:catAx>
        <c:axId val="43542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435420408"/>
        <c:crosses val="autoZero"/>
        <c:auto val="1"/>
        <c:lblAlgn val="ctr"/>
        <c:lblOffset val="100"/>
        <c:noMultiLvlLbl val="0"/>
      </c:catAx>
      <c:valAx>
        <c:axId val="43542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43542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547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91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59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06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863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47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178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7866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576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01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89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18C2-F9D0-4320-808A-6AFFA04A65A4}" type="datetimeFigureOut">
              <a:rPr lang="ru-UA" smtClean="0"/>
              <a:t>25.01.2019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5888-EEA9-4634-B1BD-34C57379525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686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-maxx.ru/algo/dsu" TargetMode="External"/><Relationship Id="rId2" Type="http://schemas.openxmlformats.org/officeDocument/2006/relationships/hyperlink" Target="https://www.coursera.org/learn/algorithms-part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des.in.ua/" TargetMode="External"/><Relationship Id="rId4" Type="http://schemas.openxmlformats.org/officeDocument/2006/relationships/hyperlink" Target="https://rstudio-pubs-static.s3.amazonaws.com/241232_eebe419a0aaa4eb89398ee2a61ad3dc2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DF01-CDDF-4F02-90D4-1CEE4A1F9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596" y="561939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Симуляция Монте-Карло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8F7A8F-472C-406E-8E3F-A90E1B044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231" y="2949539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D3D3D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 использованием СНМ</a:t>
            </a:r>
            <a:endParaRPr lang="ru-UA" sz="3200" dirty="0">
              <a:solidFill>
                <a:srgbClr val="D3D3D3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EAB8E-169F-4857-BFFF-779EB782F807}"/>
              </a:ext>
            </a:extLst>
          </p:cNvPr>
          <p:cNvSpPr txBox="1"/>
          <p:nvPr/>
        </p:nvSpPr>
        <p:spPr>
          <a:xfrm>
            <a:off x="6213231" y="4419600"/>
            <a:ext cx="184731" cy="369332"/>
          </a:xfrm>
          <a:prstGeom prst="rect">
            <a:avLst/>
          </a:prstGeom>
          <a:solidFill>
            <a:srgbClr val="212122"/>
          </a:solidFill>
        </p:spPr>
        <p:txBody>
          <a:bodyPr wrap="none" rtlCol="0">
            <a:spAutoFit/>
          </a:bodyPr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1235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5C3255-75F8-4B83-B89E-0250EDEE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44525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FCFCFC"/>
                </a:solidFill>
              </a:rPr>
              <a:t>Создадим для каждой ячейки сетки множество из одного элемента</a:t>
            </a:r>
          </a:p>
          <a:p>
            <a:r>
              <a:rPr lang="ru-RU" dirty="0">
                <a:solidFill>
                  <a:srgbClr val="FCFCFC"/>
                </a:solidFill>
              </a:rPr>
              <a:t>Пустые связанные между собой ячейки  объединим в компоненты (множества)</a:t>
            </a:r>
            <a:endParaRPr lang="ru-UA" dirty="0">
              <a:solidFill>
                <a:srgbClr val="FCFCFC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A60D09-23D7-4EA3-BE6D-7D29C823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02" y="3591975"/>
            <a:ext cx="5189660" cy="28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5C3255-75F8-4B83-B89E-0250EDEE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44525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FCFCFC"/>
                </a:solidFill>
              </a:rPr>
              <a:t>Создадим для каждой ячейки сетки множество из одного элемента</a:t>
            </a:r>
          </a:p>
          <a:p>
            <a:r>
              <a:rPr lang="ru-RU" dirty="0">
                <a:solidFill>
                  <a:srgbClr val="FCFCFC"/>
                </a:solidFill>
              </a:rPr>
              <a:t>Пустые связанные между собой ячейки  объединим в компоненты (множества)</a:t>
            </a:r>
          </a:p>
          <a:p>
            <a:r>
              <a:rPr lang="ru-RU" dirty="0">
                <a:solidFill>
                  <a:srgbClr val="FCFCFC"/>
                </a:solidFill>
              </a:rPr>
              <a:t>Состояние </a:t>
            </a:r>
            <a:r>
              <a:rPr lang="ru-RU" dirty="0" err="1">
                <a:solidFill>
                  <a:srgbClr val="FCFCFC"/>
                </a:solidFill>
              </a:rPr>
              <a:t>перколяции</a:t>
            </a:r>
            <a:r>
              <a:rPr lang="ru-RU" dirty="0">
                <a:solidFill>
                  <a:srgbClr val="FCFCFC"/>
                </a:solidFill>
              </a:rPr>
              <a:t> достигается, если любой элемент верхнего ряда находиться в одной компоненте с любым элементом нижнего</a:t>
            </a:r>
            <a:endParaRPr lang="ru-UA" dirty="0">
              <a:solidFill>
                <a:srgbClr val="FCFCFC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A60D09-23D7-4EA3-BE6D-7D29C823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02" y="3591975"/>
            <a:ext cx="5189660" cy="28126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54CD3-5D23-4953-9CC1-5E10B2D8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03" y="3591975"/>
            <a:ext cx="6070780" cy="28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31670F-1236-440A-8893-2A8276DD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501650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FCFCFC"/>
                </a:solidFill>
              </a:rPr>
              <a:t>Полный перебор (поиск в глубину или ширину) требует </a:t>
            </a:r>
            <a:r>
              <a:rPr lang="en-US" dirty="0">
                <a:solidFill>
                  <a:srgbClr val="FCFCFC"/>
                </a:solidFill>
              </a:rPr>
              <a:t>O(N ) </a:t>
            </a:r>
            <a:r>
              <a:rPr lang="ru-RU" dirty="0">
                <a:solidFill>
                  <a:srgbClr val="FCFCFC"/>
                </a:solidFill>
              </a:rPr>
              <a:t>операций</a:t>
            </a:r>
          </a:p>
          <a:p>
            <a:r>
              <a:rPr lang="ru-RU" dirty="0">
                <a:solidFill>
                  <a:srgbClr val="FFC000"/>
                </a:solidFill>
              </a:rPr>
              <a:t>Используем следующий трюк:</a:t>
            </a:r>
          </a:p>
          <a:p>
            <a:pPr marL="0" indent="0">
              <a:buNone/>
            </a:pPr>
            <a:r>
              <a:rPr lang="ru-RU" dirty="0">
                <a:solidFill>
                  <a:srgbClr val="FCFCFC"/>
                </a:solidFill>
              </a:rPr>
              <a:t>Введем две фиктивные вершины, сверху и снизу, одну объединим со всеми вершинами верхнего ряда, второю с нижними.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FCFCFC"/>
                </a:solidFill>
              </a:rPr>
              <a:t>Перколяция</a:t>
            </a:r>
            <a:r>
              <a:rPr lang="ru-RU" dirty="0">
                <a:solidFill>
                  <a:srgbClr val="FCFCFC"/>
                </a:solidFill>
              </a:rPr>
              <a:t> достигается, если эти фиктивные вершины находятся в одной компоненте</a:t>
            </a:r>
            <a:endParaRPr lang="ru-UA" dirty="0">
              <a:solidFill>
                <a:srgbClr val="FCFCFC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AE188B-57E7-4E11-A1FB-D69815C6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49" y="3429000"/>
            <a:ext cx="6093802" cy="322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08240-FB39-4511-8EC8-105A48DEF75D}"/>
              </a:ext>
            </a:extLst>
          </p:cNvPr>
          <p:cNvSpPr txBox="1"/>
          <p:nvPr/>
        </p:nvSpPr>
        <p:spPr>
          <a:xfrm>
            <a:off x="9658350" y="419100"/>
            <a:ext cx="23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ru-UA" sz="1600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1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08B4A-BABE-473E-9149-29758E46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Открытие очередной ячейки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589BA0-2202-44D7-9555-135554569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781" y="3046622"/>
            <a:ext cx="5689266" cy="3326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1F838-5FEA-40B1-A22B-80DCF19F367B}"/>
              </a:ext>
            </a:extLst>
          </p:cNvPr>
          <p:cNvSpPr txBox="1"/>
          <p:nvPr/>
        </p:nvSpPr>
        <p:spPr>
          <a:xfrm>
            <a:off x="838200" y="1568659"/>
            <a:ext cx="7802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Помечаем ячейку, как свободную и объединяем</a:t>
            </a:r>
          </a:p>
          <a:p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её со всеми смежными открытыми ячейками</a:t>
            </a:r>
            <a:endParaRPr lang="ru-UA" sz="2800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08B4A-BABE-473E-9149-29758E46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67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Реализация операций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1F838-5FEA-40B1-A22B-80DCF19F367B}"/>
              </a:ext>
            </a:extLst>
          </p:cNvPr>
          <p:cNvSpPr txBox="1"/>
          <p:nvPr/>
        </p:nvSpPr>
        <p:spPr>
          <a:xfrm>
            <a:off x="628650" y="1482934"/>
            <a:ext cx="11280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Для всех операций используем Систему непересекающихся множеств</a:t>
            </a:r>
          </a:p>
          <a:p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 двумя эвристиками: сжатие пути и ранговая эвристика.</a:t>
            </a:r>
          </a:p>
          <a:p>
            <a:endParaRPr lang="ru-RU" sz="2800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Открытие ячейки: до 4 операций </a:t>
            </a:r>
            <a:r>
              <a:rPr lang="en-US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union()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Проверка на </a:t>
            </a:r>
            <a:r>
              <a:rPr lang="ru-RU" sz="2800" dirty="0" err="1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перколяцию</a:t>
            </a:r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одна операция </a:t>
            </a:r>
            <a:r>
              <a:rPr lang="en-US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find()</a:t>
            </a:r>
            <a:endParaRPr lang="ru-UA" sz="2800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2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F8346-127B-4AEE-8186-6E7A8506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Сжатие путей (</a:t>
            </a:r>
            <a:r>
              <a:rPr lang="ru-RU" sz="4000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англ</a:t>
            </a:r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US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path compression</a:t>
            </a:r>
            <a:r>
              <a:rPr lang="en-US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683BD5-8523-441B-9905-8DB3D489C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901823"/>
            <a:ext cx="4318121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0E15B-B105-4F30-B232-22F0972ED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0" t="-271" r="7986" b="271"/>
          <a:stretch/>
        </p:blipFill>
        <p:spPr>
          <a:xfrm>
            <a:off x="5172075" y="2320130"/>
            <a:ext cx="6638926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288F8-22D7-47F4-BEDD-A50784EC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79" y="434565"/>
            <a:ext cx="1072515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Объединение по рангу (</a:t>
            </a:r>
            <a:r>
              <a:rPr lang="ru-RU" sz="4000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англ.</a:t>
            </a:r>
            <a:r>
              <a:rPr lang="en-US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Union by rank</a:t>
            </a:r>
            <a:r>
              <a:rPr lang="en-US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AE2427-70F6-49B4-9A6F-C186A576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3" y="1936873"/>
            <a:ext cx="8134533" cy="43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F7FED-F9B2-48C6-8B7F-60F0F06E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Исходный код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F641C-16F5-4817-83AA-3809B015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35" y="1679365"/>
            <a:ext cx="5157534" cy="44519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0853B6-7428-4663-BD09-2CAD977E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4079814"/>
            <a:ext cx="3744790" cy="20514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B554B6-C36D-4285-92DC-A12DBF3C1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7" y="1690688"/>
            <a:ext cx="4076446" cy="23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7D597-59F0-41CF-902C-C0568EEE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Асимптотика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DB26B11-E40A-4DA0-B247-AE8804CC3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83543"/>
              </p:ext>
            </p:extLst>
          </p:nvPr>
        </p:nvGraphicFramePr>
        <p:xfrm>
          <a:off x="838201" y="1909603"/>
          <a:ext cx="9705975" cy="1586070"/>
        </p:xfrm>
        <a:graphic>
          <a:graphicData uri="http://schemas.openxmlformats.org/drawingml/2006/table">
            <a:tbl>
              <a:tblPr/>
              <a:tblGrid>
                <a:gridCol w="3235325">
                  <a:extLst>
                    <a:ext uri="{9D8B030D-6E8A-4147-A177-3AD203B41FA5}">
                      <a16:colId xmlns:a16="http://schemas.microsoft.com/office/drawing/2014/main" val="2227568874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73664371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3415291942"/>
                    </a:ext>
                  </a:extLst>
                </a:gridCol>
              </a:tblGrid>
              <a:tr h="528690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solidFill>
                            <a:srgbClr val="FCFCFC"/>
                          </a:solidFill>
                          <a:effectLst/>
                          <a:latin typeface="inherit"/>
                        </a:rPr>
                        <a:t>Операция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solidFill>
                            <a:srgbClr val="FCFCFC"/>
                          </a:solidFill>
                          <a:effectLst/>
                          <a:latin typeface="inherit"/>
                        </a:rPr>
                        <a:t>Истинное время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solidFill>
                            <a:srgbClr val="FCFCFC"/>
                          </a:solidFill>
                          <a:effectLst/>
                          <a:latin typeface="inherit"/>
                        </a:rPr>
                        <a:t>Амортизированное время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5662"/>
                  </a:ext>
                </a:extLst>
              </a:tr>
              <a:tr h="52869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C0FFFF"/>
                          </a:solidFill>
                          <a:effectLst/>
                          <a:latin typeface="Courier New" panose="02070309020205020404" pitchFamily="49" charset="0"/>
                        </a:rPr>
                        <a:t>find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(log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α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m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,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46496"/>
                  </a:ext>
                </a:extLst>
              </a:tr>
              <a:tr h="52869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C0FFFF"/>
                          </a:solidFill>
                          <a:effectLst/>
                          <a:latin typeface="Courier New" panose="02070309020205020404" pitchFamily="49" charset="0"/>
                        </a:rPr>
                        <a:t>union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(log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α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m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,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228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5C19636-FE43-4752-AC26-DC94D1B5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14588"/>
            <a:ext cx="8348760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Обозначения:</a:t>
            </a:r>
            <a:br>
              <a:rPr kumimoji="0" lang="ru-UA" altLang="ru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UA" altLang="ru-UA" sz="2900" b="0" i="0" u="none" strike="noStrike" cap="none" normalizeH="0" baseline="0" dirty="0">
                <a:ln>
                  <a:noFill/>
                </a:ln>
                <a:solidFill>
                  <a:srgbClr val="C0FFFF"/>
                </a:solidFill>
                <a:effectLst/>
                <a:latin typeface="MathJax_Math-italic"/>
              </a:rPr>
              <a:t>m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— общее количество операций</a:t>
            </a:r>
            <a:br>
              <a:rPr kumimoji="0" lang="ru-UA" altLang="ru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UA" altLang="ru-UA" sz="2900" b="0" i="0" u="none" strike="noStrike" cap="none" normalizeH="0" baseline="0" dirty="0">
                <a:ln>
                  <a:noFill/>
                </a:ln>
                <a:solidFill>
                  <a:srgbClr val="C0FFFF"/>
                </a:solidFill>
                <a:effectLst/>
                <a:latin typeface="MathJax_Math-italic"/>
              </a:rPr>
              <a:t>n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— полное количество элементов</a:t>
            </a:r>
            <a:br>
              <a:rPr kumimoji="0" lang="ru-UA" altLang="ru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UA" altLang="ru-UA" sz="2900" b="0" i="0" u="none" strike="noStrike" cap="none" normalizeH="0" baseline="0" dirty="0">
                <a:ln>
                  <a:noFill/>
                </a:ln>
                <a:solidFill>
                  <a:srgbClr val="C0FFFF"/>
                </a:solidFill>
                <a:effectLst/>
                <a:latin typeface="MathJax_Math-italic"/>
              </a:rPr>
              <a:t>α</a:t>
            </a:r>
            <a:r>
              <a:rPr kumimoji="0" lang="ru-UA" altLang="ru-UA" sz="2900" b="0" i="0" u="none" strike="noStrike" cap="none" normalizeH="0" baseline="0" dirty="0">
                <a:ln>
                  <a:noFill/>
                </a:ln>
                <a:solidFill>
                  <a:srgbClr val="C0FFFF"/>
                </a:solidFill>
                <a:effectLst/>
                <a:latin typeface="MathJax_Main"/>
              </a:rPr>
              <a:t>(</a:t>
            </a:r>
            <a:r>
              <a:rPr kumimoji="0" lang="ru-UA" altLang="ru-UA" sz="2900" b="0" i="0" u="none" strike="noStrike" cap="none" normalizeH="0" baseline="0" dirty="0" err="1">
                <a:ln>
                  <a:noFill/>
                </a:ln>
                <a:solidFill>
                  <a:srgbClr val="C0FFFF"/>
                </a:solidFill>
                <a:effectLst/>
                <a:latin typeface="MathJax_Math-italic"/>
              </a:rPr>
              <a:t>m</a:t>
            </a:r>
            <a:r>
              <a:rPr kumimoji="0" lang="ru-UA" altLang="ru-UA" sz="2900" b="0" i="0" u="none" strike="noStrike" cap="none" normalizeH="0" baseline="0" dirty="0" err="1">
                <a:ln>
                  <a:noFill/>
                </a:ln>
                <a:solidFill>
                  <a:srgbClr val="C0FFFF"/>
                </a:solidFill>
                <a:effectLst/>
                <a:latin typeface="MathJax_Main"/>
              </a:rPr>
              <a:t>,</a:t>
            </a:r>
            <a:r>
              <a:rPr kumimoji="0" lang="ru-UA" altLang="ru-UA" sz="2900" b="0" i="0" u="none" strike="noStrike" cap="none" normalizeH="0" baseline="0" dirty="0" err="1">
                <a:ln>
                  <a:noFill/>
                </a:ln>
                <a:solidFill>
                  <a:srgbClr val="C0FFFF"/>
                </a:solidFill>
                <a:effectLst/>
                <a:latin typeface="MathJax_Math-italic"/>
              </a:rPr>
              <a:t>n</a:t>
            </a:r>
            <a:r>
              <a:rPr kumimoji="0" lang="ru-UA" altLang="ru-UA" sz="2900" b="0" i="0" u="none" strike="noStrike" cap="none" normalizeH="0" baseline="0" dirty="0">
                <a:ln>
                  <a:noFill/>
                </a:ln>
                <a:solidFill>
                  <a:srgbClr val="C0FFFF"/>
                </a:solidFill>
                <a:effectLst/>
                <a:latin typeface="MathJax_Main"/>
              </a:rPr>
              <a:t>)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C0FFFF"/>
                </a:solidFill>
                <a:effectLst/>
                <a:latin typeface="inherit"/>
              </a:rPr>
              <a:t> 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— функция, обратная к функции Аккермана</a:t>
            </a:r>
            <a:r>
              <a:rPr kumimoji="0" lang="ru-UA" altLang="ru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2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08B4A-BABE-473E-9149-29758E46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67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Реализация операций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1F838-5FEA-40B1-A22B-80DCF19F367B}"/>
              </a:ext>
            </a:extLst>
          </p:cNvPr>
          <p:cNvSpPr txBox="1"/>
          <p:nvPr/>
        </p:nvSpPr>
        <p:spPr>
          <a:xfrm>
            <a:off x="628650" y="1482934"/>
            <a:ext cx="11280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Для всех операций используем Систему непересекающихся множеств</a:t>
            </a:r>
          </a:p>
          <a:p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 двумя эвристиками: сжатие пути и ранговая эвристика.</a:t>
            </a:r>
          </a:p>
          <a:p>
            <a:endParaRPr lang="ru-RU" sz="2800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Открытие ячейки: до 4 операций </a:t>
            </a:r>
            <a:r>
              <a:rPr lang="en-US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union()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Проверка на </a:t>
            </a:r>
            <a:r>
              <a:rPr lang="ru-RU" sz="2800" dirty="0" err="1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перколяцию</a:t>
            </a:r>
            <a:r>
              <a:rPr lang="ru-RU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одна операция </a:t>
            </a:r>
            <a:r>
              <a:rPr lang="en-US" sz="2800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find()</a:t>
            </a:r>
            <a:endParaRPr lang="ru-UA" sz="2800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5D72CD-E6C6-4402-9596-0E8C5518C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037808"/>
              </p:ext>
            </p:extLst>
          </p:nvPr>
        </p:nvGraphicFramePr>
        <p:xfrm>
          <a:off x="628650" y="4395628"/>
          <a:ext cx="9705975" cy="1586070"/>
        </p:xfrm>
        <a:graphic>
          <a:graphicData uri="http://schemas.openxmlformats.org/drawingml/2006/table">
            <a:tbl>
              <a:tblPr/>
              <a:tblGrid>
                <a:gridCol w="3235325">
                  <a:extLst>
                    <a:ext uri="{9D8B030D-6E8A-4147-A177-3AD203B41FA5}">
                      <a16:colId xmlns:a16="http://schemas.microsoft.com/office/drawing/2014/main" val="2227568874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73664371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3415291942"/>
                    </a:ext>
                  </a:extLst>
                </a:gridCol>
              </a:tblGrid>
              <a:tr h="528690"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solidFill>
                            <a:srgbClr val="FCFCFC"/>
                          </a:solidFill>
                          <a:effectLst/>
                          <a:latin typeface="inherit"/>
                        </a:rPr>
                        <a:t>Операция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solidFill>
                            <a:srgbClr val="FCFCFC"/>
                          </a:solidFill>
                          <a:effectLst/>
                          <a:latin typeface="inherit"/>
                        </a:rPr>
                        <a:t>Истинное время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solidFill>
                            <a:srgbClr val="FCFCFC"/>
                          </a:solidFill>
                          <a:effectLst/>
                          <a:latin typeface="inherit"/>
                        </a:rPr>
                        <a:t>Амортизированное время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5662"/>
                  </a:ext>
                </a:extLst>
              </a:tr>
              <a:tr h="52869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solidFill>
                            <a:srgbClr val="C0FFFF"/>
                          </a:solidFill>
                          <a:effectLst/>
                          <a:latin typeface="Courier New" panose="02070309020205020404" pitchFamily="49" charset="0"/>
                        </a:rPr>
                        <a:t>open_site</a:t>
                      </a:r>
                      <a:r>
                        <a:rPr lang="en-US" dirty="0">
                          <a:solidFill>
                            <a:srgbClr val="C0FFFF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(log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α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m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,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46496"/>
                  </a:ext>
                </a:extLst>
              </a:tr>
              <a:tr h="52869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solidFill>
                            <a:srgbClr val="C0FFFF"/>
                          </a:solidFill>
                          <a:effectLst/>
                          <a:latin typeface="Courier New" panose="02070309020205020404" pitchFamily="49" charset="0"/>
                        </a:rPr>
                        <a:t>is_percolate</a:t>
                      </a:r>
                      <a:r>
                        <a:rPr lang="en-US" dirty="0">
                          <a:solidFill>
                            <a:srgbClr val="C0FFFF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(log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O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α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(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m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,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th-italic"/>
                        </a:rPr>
                        <a:t>n</a:t>
                      </a:r>
                      <a:r>
                        <a:rPr lang="pt-BR" u="none" strike="noStrike" dirty="0">
                          <a:solidFill>
                            <a:srgbClr val="C0FFFF"/>
                          </a:solidFill>
                          <a:effectLst/>
                          <a:latin typeface="MathJax_Main"/>
                        </a:rPr>
                        <a:t>))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2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0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FB911-34A2-4155-BE53-5FAB4029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Перколяция</a:t>
            </a:r>
            <a:r>
              <a:rPr lang="en-US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ru-RU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англ. </a:t>
            </a:r>
            <a:r>
              <a:rPr lang="en-US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percolation</a:t>
            </a:r>
            <a:r>
              <a:rPr lang="en-US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ru-RU" dirty="0">
                <a:solidFill>
                  <a:srgbClr val="4CAF50"/>
                </a:solidFill>
              </a:rPr>
              <a:t> </a:t>
            </a:r>
            <a:endParaRPr lang="ru-UA" dirty="0">
              <a:solidFill>
                <a:srgbClr val="4CAF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D3532-5A25-463C-A8C5-109B1148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89316" cy="4351338"/>
          </a:xfrm>
        </p:spPr>
        <p:txBody>
          <a:bodyPr/>
          <a:lstStyle/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явление протекания или не протекания жидкостей через пористые материалы, электричества через смесь проводящих и непроводящих частиц и другие подобные процессы.</a:t>
            </a:r>
            <a:endParaRPr lang="ru-UA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3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8CED5-F242-4279-B08A-9AD78321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2" y="196850"/>
            <a:ext cx="9591675" cy="492125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Демонстрация приложения</a:t>
            </a:r>
            <a:endParaRPr lang="ru-UA" sz="6000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3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2F5E8-43FA-4C95-A15E-8391988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Замеры времени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4B8D5D-F9F8-4C14-A07D-876CC4D20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90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079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7317A-E042-4A4B-BBC0-E7DE1C98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Источники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1B046-9B79-465C-960E-36ECAB26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https://www.coursera.org/learn/algorithms-part1/</a:t>
            </a:r>
            <a:r>
              <a:rPr lang="en-US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Course </a:t>
            </a:r>
            <a:r>
              <a:rPr lang="en-US" dirty="0">
                <a:solidFill>
                  <a:srgbClr val="FCFCFC"/>
                </a:solidFill>
              </a:rPr>
              <a:t>Algorithms, Part I by Princeton University and Robert Sedgewick</a:t>
            </a:r>
          </a:p>
          <a:p>
            <a:r>
              <a:rPr lang="en-US" dirty="0">
                <a:solidFill>
                  <a:srgbClr val="FCFCFC"/>
                </a:solidFill>
                <a:hlinkClick r:id="rId3"/>
              </a:rPr>
              <a:t>http://e-maxx.ru/algo/dsu</a:t>
            </a:r>
            <a:r>
              <a:rPr lang="en-US" dirty="0">
                <a:solidFill>
                  <a:srgbClr val="FCFCFC"/>
                </a:solidFill>
              </a:rPr>
              <a:t> </a:t>
            </a:r>
          </a:p>
          <a:p>
            <a:r>
              <a:rPr lang="en-US" dirty="0">
                <a:solidFill>
                  <a:srgbClr val="FCFCFC"/>
                </a:solidFill>
                <a:hlinkClick r:id="rId4"/>
              </a:rPr>
              <a:t>https://rstudio-pubs-static.s3.amazonaws.com/241232_eebe419a0aaa4eb89398ee2a61ad3dc2.html</a:t>
            </a:r>
            <a:endParaRPr lang="en-US" dirty="0">
              <a:solidFill>
                <a:srgbClr val="FCFCFC"/>
              </a:solidFill>
            </a:endParaRPr>
          </a:p>
          <a:p>
            <a:r>
              <a:rPr lang="en-US" dirty="0">
                <a:solidFill>
                  <a:srgbClr val="FCFCFC"/>
                </a:solidFill>
                <a:hlinkClick r:id="rId5"/>
              </a:rPr>
              <a:t>http://slides.in.ua</a:t>
            </a:r>
            <a:endParaRPr lang="en-US" dirty="0">
              <a:solidFill>
                <a:srgbClr val="FCFCF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9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E8FF5-0D91-48A1-96F0-3C6818FB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457" y="1515268"/>
            <a:ext cx="7034213" cy="1325563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Спасибо за внимание!</a:t>
            </a:r>
            <a:endParaRPr lang="ru-UA" sz="6000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6CA21-4669-4647-A507-F2166EB93100}"/>
              </a:ext>
            </a:extLst>
          </p:cNvPr>
          <p:cNvSpPr txBox="1"/>
          <p:nvPr/>
        </p:nvSpPr>
        <p:spPr>
          <a:xfrm>
            <a:off x="1628775" y="4981575"/>
            <a:ext cx="932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CFCFC"/>
                </a:solidFill>
              </a:rPr>
              <a:t>https://rudenko-gold.github.io/percolation/</a:t>
            </a:r>
            <a:endParaRPr lang="ru-UA" sz="40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6C99C-FD8A-49A6-A222-FDB53C7B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Примеры </a:t>
            </a:r>
            <a:r>
              <a:rPr lang="ru-RU" dirty="0" err="1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перколяции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8" name="Picture 4" descr="http://thesaurus.rusnano.com/upload/iblock/a63/perkoljacia.jpg">
            <a:extLst>
              <a:ext uri="{FF2B5EF4-FFF2-40B4-BE49-F238E27FC236}">
                <a16:creationId xmlns:a16="http://schemas.microsoft.com/office/drawing/2014/main" id="{81AEF802-0263-4963-AA94-6D4D5EA4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0" y="1956028"/>
            <a:ext cx="3707807" cy="42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CCF94A-6EFB-48C4-ADFC-94735385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75" y="2068576"/>
            <a:ext cx="38290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percolation">
            <a:extLst>
              <a:ext uri="{FF2B5EF4-FFF2-40B4-BE49-F238E27FC236}">
                <a16:creationId xmlns:a16="http://schemas.microsoft.com/office/drawing/2014/main" id="{4590EFA2-38C9-40C0-9F82-BF81AF42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23" y="2201668"/>
            <a:ext cx="3743583" cy="37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60C65-A292-41E7-895C-7B2815C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Постановка задачи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0F012-400E-4AA7-853B-DDD466B4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690688"/>
            <a:ext cx="5257800" cy="4351338"/>
          </a:xfrm>
        </p:spPr>
        <p:txBody>
          <a:bodyPr/>
          <a:lstStyle/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В сетке размером </a:t>
            </a:r>
            <a:r>
              <a:rPr lang="en-US" i="1" dirty="0" err="1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NxN</a:t>
            </a:r>
            <a:r>
              <a:rPr lang="ru-RU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каждая ячейка может быть открыта с вероятностью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и заблокирована с вероятностью </a:t>
            </a:r>
            <a:r>
              <a:rPr lang="ru-RU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 –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p)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Требуется оценить, какая вероятность того, что из любой ячейки верхнего ряда можно добраться в любую ячейку нижнего.</a:t>
            </a:r>
            <a:endParaRPr lang="ru-UA" i="1" dirty="0">
              <a:solidFill>
                <a:srgbClr val="FCFCF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2A9A5C-5340-47DE-B1D8-B7048BFBF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/>
          <a:stretch/>
        </p:blipFill>
        <p:spPr>
          <a:xfrm>
            <a:off x="5777218" y="1452012"/>
            <a:ext cx="6164201" cy="4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3992F3C-41D6-4800-A304-918B14F4E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73" y="349456"/>
            <a:ext cx="8245053" cy="61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78DB3-B1D4-43AC-A010-3DF8AEA1F52F}"/>
              </a:ext>
            </a:extLst>
          </p:cNvPr>
          <p:cNvSpPr txBox="1"/>
          <p:nvPr/>
        </p:nvSpPr>
        <p:spPr>
          <a:xfrm>
            <a:off x="3713668" y="324433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20x20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D4AE1-70E4-439C-9A24-9EE1C6D053AA}"/>
              </a:ext>
            </a:extLst>
          </p:cNvPr>
          <p:cNvSpPr txBox="1"/>
          <p:nvPr/>
        </p:nvSpPr>
        <p:spPr>
          <a:xfrm>
            <a:off x="8705376" y="32443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100x100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34E47-8D39-4BC3-8C83-3A59E274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324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p* ~ </a:t>
            </a:r>
            <a:r>
              <a:rPr lang="ru-UA" i="1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0.592746</a:t>
            </a:r>
            <a:r>
              <a:rPr lang="ru-UA" dirty="0"/>
              <a:t> </a:t>
            </a:r>
            <a:endParaRPr lang="ru-UA" i="1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256C0FE-B588-4E03-93BD-FACAFE62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Если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стремится к бесконечности:</a:t>
            </a:r>
          </a:p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 &lt; p*  </a:t>
            </a:r>
            <a:r>
              <a:rPr lang="ru-RU" dirty="0" err="1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перколяция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не достигается никогда</a:t>
            </a:r>
          </a:p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 &gt; p*  </a:t>
            </a:r>
            <a:r>
              <a:rPr lang="ru-RU" dirty="0" err="1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перколяция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достигается всегда</a:t>
            </a:r>
          </a:p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Зависимость вероятности </a:t>
            </a:r>
            <a:r>
              <a:rPr lang="ru-RU" dirty="0" err="1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перколяции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от вероятности открытия ячейки превращается в фазовый переход.</a:t>
            </a:r>
          </a:p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На данный момент не существует математического определения</a:t>
            </a:r>
            <a:r>
              <a:rPr lang="en-US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p*</a:t>
            </a:r>
          </a:p>
          <a:p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Число </a:t>
            </a:r>
            <a:r>
              <a:rPr lang="en-US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p*</a:t>
            </a:r>
            <a:r>
              <a:rPr lang="en-US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выведено экспериментальным путем с помощью </a:t>
            </a:r>
            <a:r>
              <a:rPr lang="ru-RU" i="1" dirty="0">
                <a:solidFill>
                  <a:srgbClr val="FCFCF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Симуляции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26471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8BC54-57EE-407E-A9DA-D7F1DEF9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Симуляция Монте-Карло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41C58-0073-46BD-871E-C7EA217B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solidFill>
                  <a:srgbClr val="FCFCFC"/>
                </a:solidFill>
              </a:rPr>
              <a:t>Инициализировать все ячейки, как заблокированные.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solidFill>
                  <a:srgbClr val="FCFCFC"/>
                </a:solidFill>
              </a:rPr>
              <a:t>Повторять следующие шаги, пока система не достигнет </a:t>
            </a:r>
            <a:r>
              <a:rPr lang="ru-RU" i="1" dirty="0">
                <a:solidFill>
                  <a:srgbClr val="FCFCFC"/>
                </a:solidFill>
              </a:rPr>
              <a:t>состояния </a:t>
            </a:r>
            <a:r>
              <a:rPr lang="ru-RU" i="1" dirty="0" err="1">
                <a:solidFill>
                  <a:srgbClr val="FCFCFC"/>
                </a:solidFill>
              </a:rPr>
              <a:t>перколяции</a:t>
            </a:r>
            <a:r>
              <a:rPr lang="ru-RU" dirty="0">
                <a:solidFill>
                  <a:srgbClr val="FCFCFC"/>
                </a:solidFill>
              </a:rPr>
              <a:t>:</a:t>
            </a:r>
          </a:p>
          <a:p>
            <a:r>
              <a:rPr lang="ru-RU" dirty="0">
                <a:solidFill>
                  <a:srgbClr val="FCFCFC"/>
                </a:solidFill>
              </a:rPr>
              <a:t>Выбрать случайную заблокированную ячейку</a:t>
            </a:r>
          </a:p>
          <a:p>
            <a:r>
              <a:rPr lang="ru-RU" dirty="0">
                <a:solidFill>
                  <a:srgbClr val="FCFCFC"/>
                </a:solidFill>
              </a:rPr>
              <a:t>Открыть ячейку</a:t>
            </a:r>
          </a:p>
          <a:p>
            <a:pPr marL="0" indent="0">
              <a:buNone/>
            </a:pPr>
            <a:r>
              <a:rPr lang="ru-RU" dirty="0">
                <a:solidFill>
                  <a:srgbClr val="FCFCFC"/>
                </a:solidFill>
              </a:rPr>
              <a:t>3)   Доля открытых ячеек ко всем  будет составлять порог </a:t>
            </a:r>
            <a:r>
              <a:rPr lang="ru-RU" dirty="0" err="1">
                <a:solidFill>
                  <a:srgbClr val="FCFCFC"/>
                </a:solidFill>
              </a:rPr>
              <a:t>перколяции</a:t>
            </a:r>
            <a:r>
              <a:rPr lang="ru-RU" dirty="0">
                <a:solidFill>
                  <a:srgbClr val="FCFCFC"/>
                </a:solidFill>
              </a:rPr>
              <a:t>  </a:t>
            </a:r>
            <a:r>
              <a:rPr lang="en-US" i="1" dirty="0">
                <a:solidFill>
                  <a:srgbClr val="FCFCFC"/>
                </a:solidFill>
              </a:rPr>
              <a:t>p</a:t>
            </a:r>
            <a:endParaRPr lang="ru-UA" i="1" dirty="0">
              <a:solidFill>
                <a:srgbClr val="FCFCFC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467B2F-77CC-4F24-924E-FB5B7AF4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500688"/>
            <a:ext cx="6877050" cy="676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F7DA9-3CBC-4983-9B4E-0B0AAAB6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5500688"/>
            <a:ext cx="2314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43B2C-F729-4CC6-8085-CBA66F7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Состояние </a:t>
            </a:r>
            <a:r>
              <a:rPr lang="ru-RU" dirty="0" err="1">
                <a:solidFill>
                  <a:srgbClr val="4CAF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перколяции</a:t>
            </a:r>
            <a:endParaRPr lang="ru-UA" dirty="0">
              <a:solidFill>
                <a:srgbClr val="4CAF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07D2C-E797-4EC3-B4DD-3639F1EA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CFCFC"/>
                </a:solidFill>
              </a:rPr>
              <a:t>Главный вопрос в том, как проверить, находиться ли система в нужном нам состоянии </a:t>
            </a:r>
            <a:r>
              <a:rPr lang="ru-RU" dirty="0" err="1">
                <a:solidFill>
                  <a:srgbClr val="FCFCFC"/>
                </a:solidFill>
              </a:rPr>
              <a:t>перколяции</a:t>
            </a:r>
            <a:r>
              <a:rPr lang="ru-RU" dirty="0">
                <a:solidFill>
                  <a:srgbClr val="FCFCFC"/>
                </a:solidFill>
              </a:rPr>
              <a:t>?</a:t>
            </a:r>
            <a:endParaRPr lang="ru-UA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5C3255-75F8-4B83-B89E-0250EDEE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44525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FCFCFC"/>
                </a:solidFill>
              </a:rPr>
              <a:t>Создадим для каждой ячейки сетки множество из одного элемента</a:t>
            </a:r>
            <a:endParaRPr lang="ru-UA" dirty="0">
              <a:solidFill>
                <a:srgbClr val="FCFCFC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4BB5C7-D4F2-46E5-B98C-F143B5A3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02" y="3587083"/>
            <a:ext cx="5300296" cy="28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565</Words>
  <Application>Microsoft Office PowerPoint</Application>
  <PresentationFormat>Широкоэкранный</PresentationFormat>
  <Paragraphs>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inherit</vt:lpstr>
      <vt:lpstr>MathJax_Main</vt:lpstr>
      <vt:lpstr>MathJax_Math-italic</vt:lpstr>
      <vt:lpstr>Source Sans Pro</vt:lpstr>
      <vt:lpstr>Office Theme</vt:lpstr>
      <vt:lpstr>Симуляция Монте-Карло</vt:lpstr>
      <vt:lpstr>Перколяция (англ. percolation) </vt:lpstr>
      <vt:lpstr>Примеры перколяции</vt:lpstr>
      <vt:lpstr>Постановка задачи</vt:lpstr>
      <vt:lpstr>Презентация PowerPoint</vt:lpstr>
      <vt:lpstr>p* ~ 0.592746 </vt:lpstr>
      <vt:lpstr>Симуляция Монте-Карло</vt:lpstr>
      <vt:lpstr>Состояние перколяции</vt:lpstr>
      <vt:lpstr>Презентация PowerPoint</vt:lpstr>
      <vt:lpstr>Презентация PowerPoint</vt:lpstr>
      <vt:lpstr>Презентация PowerPoint</vt:lpstr>
      <vt:lpstr>Презентация PowerPoint</vt:lpstr>
      <vt:lpstr>Открытие очередной ячейки</vt:lpstr>
      <vt:lpstr>Реализация операций</vt:lpstr>
      <vt:lpstr>Сжатие путей (англ. path compression)</vt:lpstr>
      <vt:lpstr>Объединение по рангу (англ.Union by rank)</vt:lpstr>
      <vt:lpstr>Исходный код</vt:lpstr>
      <vt:lpstr>Асимптотика</vt:lpstr>
      <vt:lpstr>Реализация операций</vt:lpstr>
      <vt:lpstr>Демонстрация приложения</vt:lpstr>
      <vt:lpstr>Замеры времени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Симуляция перколяции</dc:title>
  <dc:creator>Дмитро Руденко</dc:creator>
  <cp:lastModifiedBy>Дмитро Руденко</cp:lastModifiedBy>
  <cp:revision>26</cp:revision>
  <dcterms:created xsi:type="dcterms:W3CDTF">2019-01-25T16:24:08Z</dcterms:created>
  <dcterms:modified xsi:type="dcterms:W3CDTF">2019-01-25T22:19:34Z</dcterms:modified>
</cp:coreProperties>
</file>