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70" r:id="rId2"/>
    <p:sldId id="291" r:id="rId3"/>
    <p:sldId id="304" r:id="rId4"/>
    <p:sldId id="307" r:id="rId5"/>
    <p:sldId id="289" r:id="rId6"/>
    <p:sldId id="273" r:id="rId7"/>
    <p:sldId id="290" r:id="rId8"/>
    <p:sldId id="287" r:id="rId9"/>
    <p:sldId id="308" r:id="rId10"/>
    <p:sldId id="268" r:id="rId11"/>
    <p:sldId id="269" r:id="rId12"/>
    <p:sldId id="309" r:id="rId13"/>
    <p:sldId id="271" r:id="rId1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009D"/>
    <a:srgbClr val="FFCC33"/>
    <a:srgbClr val="5368E0"/>
    <a:srgbClr val="D22332"/>
    <a:srgbClr val="959597"/>
    <a:srgbClr val="00A2AE"/>
    <a:srgbClr val="C400AE"/>
    <a:srgbClr val="34BE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853" autoAdjust="0"/>
  </p:normalViewPr>
  <p:slideViewPr>
    <p:cSldViewPr>
      <p:cViewPr varScale="1">
        <p:scale>
          <a:sx n="51" d="100"/>
          <a:sy n="51" d="100"/>
        </p:scale>
        <p:origin x="2328" y="60"/>
      </p:cViewPr>
      <p:guideLst>
        <p:guide orient="horz" pos="2160"/>
        <p:guide pos="312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8" d="100"/>
          <a:sy n="78" d="100"/>
        </p:scale>
        <p:origin x="-17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sz="1050"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E98B2D-FC7A-4B63-819B-0D7B477B625B}" type="datetimeFigureOut">
              <a:rPr lang="en-GB" sz="1050" smtClean="0"/>
              <a:pPr/>
              <a:t>05/11/2019</a:t>
            </a:fld>
            <a:endParaRPr lang="en-GB" sz="1050"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sz="105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0E7F10-8EA1-43C5-B06D-A2229E056F06}" type="slidenum">
              <a:rPr lang="en-GB" sz="1050" smtClean="0"/>
              <a:pPr/>
              <a:t>‹#›</a:t>
            </a:fld>
            <a:endParaRPr lang="en-GB" sz="1050"/>
          </a:p>
        </p:txBody>
      </p:sp>
    </p:spTree>
    <p:extLst>
      <p:ext uri="{BB962C8B-B14F-4D97-AF65-F5344CB8AC3E}">
        <p14:creationId xmlns:p14="http://schemas.microsoft.com/office/powerpoint/2010/main" val="2867166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323528"/>
          </a:xfrm>
          <a:prstGeom prst="rect">
            <a:avLst/>
          </a:prstGeom>
        </p:spPr>
        <p:txBody>
          <a:bodyPr vert="horz" lIns="91440" tIns="45720" rIns="91440" bIns="45720" rtlCol="0"/>
          <a:lstStyle>
            <a:lvl1pPr algn="l">
              <a:defRPr sz="1050"/>
            </a:lvl1pPr>
          </a:lstStyle>
          <a:p>
            <a:endParaRPr lang="en-GB" dirty="0"/>
          </a:p>
        </p:txBody>
      </p:sp>
      <p:sp>
        <p:nvSpPr>
          <p:cNvPr id="3" name="Date Placeholder 2"/>
          <p:cNvSpPr>
            <a:spLocks noGrp="1"/>
          </p:cNvSpPr>
          <p:nvPr>
            <p:ph type="dt" idx="1"/>
          </p:nvPr>
        </p:nvSpPr>
        <p:spPr>
          <a:xfrm>
            <a:off x="3884613" y="0"/>
            <a:ext cx="2971800" cy="323528"/>
          </a:xfrm>
          <a:prstGeom prst="rect">
            <a:avLst/>
          </a:prstGeom>
        </p:spPr>
        <p:txBody>
          <a:bodyPr vert="horz" lIns="91440" tIns="45720" rIns="91440" bIns="45720" rtlCol="0"/>
          <a:lstStyle>
            <a:lvl1pPr algn="r">
              <a:defRPr sz="1050"/>
            </a:lvl1pPr>
          </a:lstStyle>
          <a:p>
            <a:fld id="{654F6EB4-2CDD-47D2-B9A7-DAC85BDC9DAD}" type="datetimeFigureOut">
              <a:rPr lang="en-GB" smtClean="0"/>
              <a:pPr/>
              <a:t>05/11/2019</a:t>
            </a:fld>
            <a:endParaRPr lang="en-GB"/>
          </a:p>
        </p:txBody>
      </p:sp>
      <p:sp>
        <p:nvSpPr>
          <p:cNvPr id="4" name="Slide Image Placeholder 3"/>
          <p:cNvSpPr>
            <a:spLocks noGrp="1" noRot="1" noChangeAspect="1"/>
          </p:cNvSpPr>
          <p:nvPr>
            <p:ph type="sldImg" idx="2"/>
          </p:nvPr>
        </p:nvSpPr>
        <p:spPr>
          <a:xfrm>
            <a:off x="1149745" y="395536"/>
            <a:ext cx="4367487" cy="302364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260648" y="3491880"/>
            <a:ext cx="6336704" cy="5328592"/>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86563"/>
            <a:ext cx="2971800" cy="321941"/>
          </a:xfrm>
          <a:prstGeom prst="rect">
            <a:avLst/>
          </a:prstGeom>
        </p:spPr>
        <p:txBody>
          <a:bodyPr vert="horz" lIns="91440" tIns="45720" rIns="91440" bIns="45720" rtlCol="0" anchor="b"/>
          <a:lstStyle>
            <a:lvl1pPr algn="l">
              <a:defRPr sz="1050"/>
            </a:lvl1pPr>
          </a:lstStyle>
          <a:p>
            <a:endParaRPr lang="en-GB"/>
          </a:p>
        </p:txBody>
      </p:sp>
      <p:sp>
        <p:nvSpPr>
          <p:cNvPr id="7" name="Slide Number Placeholder 6"/>
          <p:cNvSpPr>
            <a:spLocks noGrp="1"/>
          </p:cNvSpPr>
          <p:nvPr>
            <p:ph type="sldNum" sz="quarter" idx="5"/>
          </p:nvPr>
        </p:nvSpPr>
        <p:spPr>
          <a:xfrm>
            <a:off x="3884613" y="8786563"/>
            <a:ext cx="2971800" cy="321941"/>
          </a:xfrm>
          <a:prstGeom prst="rect">
            <a:avLst/>
          </a:prstGeom>
        </p:spPr>
        <p:txBody>
          <a:bodyPr vert="horz" lIns="91440" tIns="45720" rIns="91440" bIns="45720" rtlCol="0" anchor="b"/>
          <a:lstStyle>
            <a:lvl1pPr algn="r">
              <a:defRPr sz="1050"/>
            </a:lvl1pPr>
          </a:lstStyle>
          <a:p>
            <a:fld id="{552EAB58-878B-49E2-8C10-E5BAF5B64874}" type="slidenum">
              <a:rPr lang="en-GB" smtClean="0"/>
              <a:pPr/>
              <a:t>‹#›</a:t>
            </a:fld>
            <a:endParaRPr lang="en-GB"/>
          </a:p>
        </p:txBody>
      </p:sp>
    </p:spTree>
    <p:extLst>
      <p:ext uri="{BB962C8B-B14F-4D97-AF65-F5344CB8AC3E}">
        <p14:creationId xmlns:p14="http://schemas.microsoft.com/office/powerpoint/2010/main" val="301618433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050" kern="1200">
        <a:solidFill>
          <a:schemeClr val="tx1"/>
        </a:solidFill>
        <a:latin typeface="+mn-lt"/>
        <a:ea typeface="+mn-ea"/>
        <a:cs typeface="+mn-cs"/>
      </a:defRPr>
    </a:lvl1pPr>
    <a:lvl2pPr marL="628650" indent="-171450" algn="l" defTabSz="914400" rtl="0" eaLnBrk="1" latinLnBrk="0" hangingPunct="1">
      <a:buFont typeface="Arial" pitchFamily="34" charset="0"/>
      <a:buChar char="•"/>
      <a:defRPr sz="1050" kern="1200">
        <a:solidFill>
          <a:schemeClr val="tx1"/>
        </a:solidFill>
        <a:latin typeface="+mn-lt"/>
        <a:ea typeface="+mn-ea"/>
        <a:cs typeface="+mn-cs"/>
      </a:defRPr>
    </a:lvl2pPr>
    <a:lvl3pPr marL="1085850" indent="-171450" algn="l" defTabSz="914400" rtl="0" eaLnBrk="1" latinLnBrk="0" hangingPunct="1">
      <a:buFont typeface="Arial" pitchFamily="34" charset="0"/>
      <a:buChar char="•"/>
      <a:defRPr sz="1050" kern="1200">
        <a:solidFill>
          <a:schemeClr val="tx1"/>
        </a:solidFill>
        <a:latin typeface="+mn-lt"/>
        <a:ea typeface="+mn-ea"/>
        <a:cs typeface="+mn-cs"/>
      </a:defRPr>
    </a:lvl3pPr>
    <a:lvl4pPr marL="1543050" indent="-171450" algn="l" defTabSz="914400" rtl="0" eaLnBrk="1" latinLnBrk="0" hangingPunct="1">
      <a:buFont typeface="Arial" pitchFamily="34" charset="0"/>
      <a:buChar char="•"/>
      <a:defRPr sz="1050" kern="1200">
        <a:solidFill>
          <a:schemeClr val="tx1"/>
        </a:solidFill>
        <a:latin typeface="+mn-lt"/>
        <a:ea typeface="+mn-ea"/>
        <a:cs typeface="+mn-cs"/>
      </a:defRPr>
    </a:lvl4pPr>
    <a:lvl5pPr marL="2000250" indent="-171450" algn="l" defTabSz="914400" rtl="0" eaLnBrk="1" latinLnBrk="0" hangingPunct="1">
      <a:buFont typeface="Arial" pitchFamily="34" charset="0"/>
      <a:buChar char="•"/>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sz="1050" u="sng" kern="1200" dirty="0">
                <a:solidFill>
                  <a:schemeClr val="tx1"/>
                </a:solidFill>
                <a:latin typeface="+mn-lt"/>
                <a:ea typeface="+mn-ea"/>
                <a:cs typeface="+mn-cs"/>
              </a:rPr>
              <a:t>Sinkovics, Noemi, Umair Shafi Choksy, Rudolf R. Sinkovics, and Ram Mudambi (2019), "Knowledge Connectivity in an Adverse Context – Global Value Chains and Pakistani Offshore Service Providers," </a:t>
            </a:r>
            <a:r>
              <a:rPr lang="en-GB" sz="1050" i="1" u="sng" kern="1200" dirty="0">
                <a:solidFill>
                  <a:schemeClr val="tx1"/>
                </a:solidFill>
                <a:latin typeface="+mn-lt"/>
                <a:ea typeface="+mn-ea"/>
                <a:cs typeface="+mn-cs"/>
              </a:rPr>
              <a:t>Management International Review, 59 (1), 131-170, doi:10.1007/s11575-018-0372-0</a:t>
            </a:r>
          </a:p>
          <a:p>
            <a:pPr lvl="1"/>
            <a:r>
              <a:rPr lang="en-GB" sz="1050" kern="1200" dirty="0">
                <a:solidFill>
                  <a:schemeClr val="tx1"/>
                </a:solidFill>
                <a:latin typeface="+mn-lt"/>
                <a:ea typeface="+mn-ea"/>
                <a:cs typeface="+mn-cs"/>
              </a:rPr>
              <a:t>This paper contributes to theory building efforts around the concept of knowledge connectivity and its relevance in buyer-supplier relationships in global value chains. We use the Pakistani IT industry as our study context. Pakistan suffered a significant adverse perception bias following terror attacks in 2008-09. We based our illustration on the experiences of 12 Pakistani offshore service providers (OSPs) who succeeded in offsetting the negative implications of the country’s adverse political environment. The case firms link into two distinct value chain configurations. In each configuration, we observe a distinct course of strategic action, which we term step-up and break-out, respectively. While these observations emerged from the Pakistani context, the implications of the resulting dynamic framework for theory and practice go beyond this particular adverse country setting.</a:t>
            </a:r>
          </a:p>
          <a:p>
            <a:pPr lvl="1"/>
            <a:r>
              <a:rPr lang="en-GB" sz="1050" kern="1200" dirty="0">
                <a:solidFill>
                  <a:schemeClr val="tx1"/>
                </a:solidFill>
                <a:latin typeface="+mn-lt"/>
                <a:ea typeface="+mn-ea"/>
                <a:cs typeface="+mn-cs"/>
              </a:rPr>
              <a:t>https://doi.org/10.1007/s11575-018-0372-0</a:t>
            </a:r>
          </a:p>
          <a:p>
            <a:pPr lvl="1"/>
            <a:endParaRPr lang="en-GB" dirty="0" smtClean="0"/>
          </a:p>
          <a:p>
            <a:pPr lvl="0"/>
            <a:r>
              <a:rPr lang="en-GB" dirty="0" smtClean="0"/>
              <a:t>L:\Documents\Research-papers-published\2019-MIRV-Connectivity\2018-MIRV-R3-Connectivity (AAM and social)\20190301-MIRV-Connectivity-slideshare.pptx</a:t>
            </a:r>
            <a:endParaRPr lang="en-GB" dirty="0"/>
          </a:p>
        </p:txBody>
      </p:sp>
      <p:sp>
        <p:nvSpPr>
          <p:cNvPr id="4" name="Slide Number Placeholder 3"/>
          <p:cNvSpPr>
            <a:spLocks noGrp="1"/>
          </p:cNvSpPr>
          <p:nvPr>
            <p:ph type="sldNum" sz="quarter" idx="10"/>
          </p:nvPr>
        </p:nvSpPr>
        <p:spPr/>
        <p:txBody>
          <a:bodyPr/>
          <a:lstStyle/>
          <a:p>
            <a:fld id="{552EAB58-878B-49E2-8C10-E5BAF5B64874}" type="slidenum">
              <a:rPr lang="en-GB" smtClean="0"/>
              <a:pPr/>
              <a:t>1</a:t>
            </a:fld>
            <a:endParaRPr lang="en-GB"/>
          </a:p>
        </p:txBody>
      </p:sp>
    </p:spTree>
    <p:extLst>
      <p:ext uri="{BB962C8B-B14F-4D97-AF65-F5344CB8AC3E}">
        <p14:creationId xmlns:p14="http://schemas.microsoft.com/office/powerpoint/2010/main" val="281620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L:\Documents\Research-papers-published\2019-MIRV-Connectivity\2018-MIRV-R3-Connectivity (AAM and social)\20190301-MIRV-Connectivity-slideshare.pptx</a:t>
            </a:r>
          </a:p>
          <a:p>
            <a:endParaRPr lang="en-GB" dirty="0"/>
          </a:p>
        </p:txBody>
      </p:sp>
      <p:sp>
        <p:nvSpPr>
          <p:cNvPr id="4" name="Slide Number Placeholder 3"/>
          <p:cNvSpPr>
            <a:spLocks noGrp="1"/>
          </p:cNvSpPr>
          <p:nvPr>
            <p:ph type="sldNum" sz="quarter" idx="10"/>
          </p:nvPr>
        </p:nvSpPr>
        <p:spPr/>
        <p:txBody>
          <a:bodyPr/>
          <a:lstStyle/>
          <a:p>
            <a:fld id="{552EAB58-878B-49E2-8C10-E5BAF5B64874}" type="slidenum">
              <a:rPr lang="en-GB" smtClean="0"/>
              <a:pPr/>
              <a:t>12</a:t>
            </a:fld>
            <a:endParaRPr lang="en-GB"/>
          </a:p>
        </p:txBody>
      </p:sp>
    </p:spTree>
    <p:extLst>
      <p:ext uri="{BB962C8B-B14F-4D97-AF65-F5344CB8AC3E}">
        <p14:creationId xmlns:p14="http://schemas.microsoft.com/office/powerpoint/2010/main" val="124731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smtClean="0"/>
              <a:t>L:\Documents\Research-papers-published\2019-MIRV-Connectivity\2018-MIRV-R3-Connectivity (AAM and social)\20190301-MIRV-Connectivity-slideshare.pptx</a:t>
            </a:r>
          </a:p>
          <a:p>
            <a:endParaRPr lang="en-GB"/>
          </a:p>
        </p:txBody>
      </p:sp>
      <p:sp>
        <p:nvSpPr>
          <p:cNvPr id="4" name="Slide Number Placeholder 3"/>
          <p:cNvSpPr>
            <a:spLocks noGrp="1"/>
          </p:cNvSpPr>
          <p:nvPr>
            <p:ph type="sldNum" sz="quarter" idx="10"/>
          </p:nvPr>
        </p:nvSpPr>
        <p:spPr/>
        <p:txBody>
          <a:bodyPr/>
          <a:lstStyle/>
          <a:p>
            <a:fld id="{552EAB58-878B-49E2-8C10-E5BAF5B64874}" type="slidenum">
              <a:rPr lang="en-GB" smtClean="0"/>
              <a:pPr/>
              <a:t>13</a:t>
            </a:fld>
            <a:endParaRPr lang="en-GB"/>
          </a:p>
        </p:txBody>
      </p:sp>
    </p:spTree>
    <p:extLst>
      <p:ext uri="{BB962C8B-B14F-4D97-AF65-F5344CB8AC3E}">
        <p14:creationId xmlns:p14="http://schemas.microsoft.com/office/powerpoint/2010/main" val="306426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sz="1050" u="sng" kern="1200" dirty="0">
                <a:solidFill>
                  <a:schemeClr val="tx1"/>
                </a:solidFill>
                <a:latin typeface="+mn-lt"/>
                <a:ea typeface="+mn-ea"/>
                <a:cs typeface="+mn-cs"/>
              </a:rPr>
              <a:t>Sinkovics, Noemi, Umair Shafi Choksy, Rudolf R. Sinkovics, and Ram Mudambi (2019), "Knowledge Connectivity in an Adverse Context – Global Value Chains and Pakistani Offshore Service Providers," </a:t>
            </a:r>
            <a:r>
              <a:rPr lang="en-GB" sz="1050" i="1" u="sng" kern="1200" dirty="0">
                <a:solidFill>
                  <a:schemeClr val="tx1"/>
                </a:solidFill>
                <a:latin typeface="+mn-lt"/>
                <a:ea typeface="+mn-ea"/>
                <a:cs typeface="+mn-cs"/>
              </a:rPr>
              <a:t>Management International Review, 59 (1), 131-170, doi:10.1007/s11575-018-0372-0</a:t>
            </a:r>
          </a:p>
          <a:p>
            <a:pPr lvl="1"/>
            <a:r>
              <a:rPr lang="en-GB" sz="1050" kern="1200" dirty="0">
                <a:solidFill>
                  <a:schemeClr val="tx1"/>
                </a:solidFill>
                <a:latin typeface="+mn-lt"/>
                <a:ea typeface="+mn-ea"/>
                <a:cs typeface="+mn-cs"/>
              </a:rPr>
              <a:t>This paper contributes to theory building efforts around the concept of knowledge connectivity and its relevance in buyer-supplier relationships in global value chains. We use the Pakistani IT industry as our study context. Pakistan suffered a significant adverse perception bias following terror attacks in 2008-09. We based our illustration on the experiences of 12 Pakistani offshore service providers (OSPs) who succeeded in offsetting the negative implications of the country’s adverse political environment. The case firms link into two distinct value chain configurations. In each configuration, we observe a distinct course of strategic action, which we term step-up and break-out, respectively. While these observations emerged from the Pakistani context, the implications of the resulting dynamic framework for theory and practice go beyond this particular adverse country setting.</a:t>
            </a:r>
          </a:p>
          <a:p>
            <a:pPr lvl="1"/>
            <a:r>
              <a:rPr lang="en-GB" sz="1050" kern="1200" dirty="0">
                <a:solidFill>
                  <a:schemeClr val="tx1"/>
                </a:solidFill>
                <a:latin typeface="+mn-lt"/>
                <a:ea typeface="+mn-ea"/>
                <a:cs typeface="+mn-cs"/>
              </a:rPr>
              <a:t>https://doi.org/10.1007/s11575-018-0372-0</a:t>
            </a:r>
          </a:p>
          <a:p>
            <a:endParaRPr lang="en-GB" dirty="0" smtClean="0"/>
          </a:p>
          <a:p>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L:\Documents\Research-papers-published\2019-MIRV-Connectivity\2018-MIRV-R3-Connectivity (AAM and social)\20190301-MIRV-Connectivity-slideshare.pptx</a:t>
            </a:r>
          </a:p>
          <a:p>
            <a:endParaRPr lang="en-GB" dirty="0"/>
          </a:p>
        </p:txBody>
      </p:sp>
      <p:sp>
        <p:nvSpPr>
          <p:cNvPr id="4" name="Slide Number Placeholder 3"/>
          <p:cNvSpPr>
            <a:spLocks noGrp="1"/>
          </p:cNvSpPr>
          <p:nvPr>
            <p:ph type="sldNum" sz="quarter" idx="5"/>
          </p:nvPr>
        </p:nvSpPr>
        <p:spPr/>
        <p:txBody>
          <a:bodyPr/>
          <a:lstStyle/>
          <a:p>
            <a:fld id="{552EAB58-878B-49E2-8C10-E5BAF5B64874}" type="slidenum">
              <a:rPr lang="en-GB" smtClean="0"/>
              <a:pPr/>
              <a:t>2</a:t>
            </a:fld>
            <a:endParaRPr lang="en-GB"/>
          </a:p>
        </p:txBody>
      </p:sp>
    </p:spTree>
    <p:extLst>
      <p:ext uri="{BB962C8B-B14F-4D97-AF65-F5344CB8AC3E}">
        <p14:creationId xmlns:p14="http://schemas.microsoft.com/office/powerpoint/2010/main" val="21166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dirty="0"/>
              <a:t>L:\Documents\Research-papers-published\2019-MIRV-Connectivity\2017-EIBA2017-connectivity\20171212-Eiba2017-Connectivity.pptx</a:t>
            </a:r>
          </a:p>
          <a:p>
            <a:endParaRPr lang="en-GB" dirty="0"/>
          </a:p>
          <a:p>
            <a:r>
              <a:rPr lang="en-GB" dirty="0"/>
              <a:t>L:\Documents\Research-papers-published\2019-MIRV-Connectivity\2018-MIRV-R3-Connectivity\20181125-Figures-MIRV-Connectivity.PPTX</a:t>
            </a:r>
          </a:p>
          <a:p>
            <a:endParaRPr lang="en-GB" dirty="0"/>
          </a:p>
          <a:p>
            <a:endParaRPr lang="en-GB" dirty="0"/>
          </a:p>
        </p:txBody>
      </p:sp>
      <p:sp>
        <p:nvSpPr>
          <p:cNvPr id="4" name="Slide Number Placeholder 3"/>
          <p:cNvSpPr>
            <a:spLocks noGrp="1"/>
          </p:cNvSpPr>
          <p:nvPr>
            <p:ph type="sldNum" sz="quarter" idx="5"/>
          </p:nvPr>
        </p:nvSpPr>
        <p:spPr/>
        <p:txBody>
          <a:bodyPr/>
          <a:lstStyle/>
          <a:p>
            <a:fld id="{552EAB58-878B-49E2-8C10-E5BAF5B64874}" type="slidenum">
              <a:rPr lang="en-GB" smtClean="0"/>
              <a:pPr/>
              <a:t>3</a:t>
            </a:fld>
            <a:endParaRPr lang="en-GB"/>
          </a:p>
        </p:txBody>
      </p:sp>
    </p:spTree>
    <p:extLst>
      <p:ext uri="{BB962C8B-B14F-4D97-AF65-F5344CB8AC3E}">
        <p14:creationId xmlns:p14="http://schemas.microsoft.com/office/powerpoint/2010/main" val="48518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7"/>
          <p:cNvSpPr>
            <a:spLocks noGrp="1" noChangeArrowheads="1"/>
          </p:cNvSpPr>
          <p:nvPr>
            <p:ph type="hdr" sz="quarter"/>
          </p:nvPr>
        </p:nvSpPr>
        <p:spPr/>
        <p:txBody>
          <a:bodyPr/>
          <a:lstStyle/>
          <a:p>
            <a:pPr>
              <a:defRPr/>
            </a:pPr>
            <a:r>
              <a:rPr lang="de-DE"/>
              <a:t>NVivo - Progressive Focusing</a:t>
            </a:r>
          </a:p>
        </p:txBody>
      </p:sp>
      <p:sp>
        <p:nvSpPr>
          <p:cNvPr id="5" name="Rectangle 31"/>
          <p:cNvSpPr>
            <a:spLocks noGrp="1" noChangeArrowheads="1"/>
          </p:cNvSpPr>
          <p:nvPr>
            <p:ph type="ftr" sz="quarter" idx="4"/>
          </p:nvPr>
        </p:nvSpPr>
        <p:spPr/>
        <p:txBody>
          <a:bodyPr/>
          <a:lstStyle/>
          <a:p>
            <a:pPr>
              <a:defRPr/>
            </a:pPr>
            <a:r>
              <a:rPr lang="de-DE"/>
              <a:t>NVivo eSeminar</a:t>
            </a:r>
          </a:p>
        </p:txBody>
      </p:sp>
      <p:sp>
        <p:nvSpPr>
          <p:cNvPr id="6" name="Rectangle 32"/>
          <p:cNvSpPr>
            <a:spLocks noGrp="1" noChangeArrowheads="1"/>
          </p:cNvSpPr>
          <p:nvPr>
            <p:ph type="sldNum" sz="quarter" idx="5"/>
          </p:nvPr>
        </p:nvSpPr>
        <p:spPr/>
        <p:txBody>
          <a:bodyPr/>
          <a:lstStyle/>
          <a:p>
            <a:pPr>
              <a:defRPr/>
            </a:pPr>
            <a:fld id="{27B34843-2BAA-4166-A3C4-988C27CF0542}" type="slidenum">
              <a:rPr lang="de-DE"/>
              <a:pPr>
                <a:defRPr/>
              </a:pPr>
              <a:t>4</a:t>
            </a:fld>
            <a:endParaRPr lang="de-DE"/>
          </a:p>
        </p:txBody>
      </p:sp>
      <p:sp>
        <p:nvSpPr>
          <p:cNvPr id="30725" name="Rectangle 2"/>
          <p:cNvSpPr>
            <a:spLocks noGrp="1" noRot="1" noChangeAspect="1" noChangeArrowheads="1" noTextEdit="1"/>
          </p:cNvSpPr>
          <p:nvPr>
            <p:ph type="sldImg"/>
          </p:nvPr>
        </p:nvSpPr>
        <p:spPr bwMode="auto">
          <a:xfrm>
            <a:off x="1301750" y="387350"/>
            <a:ext cx="4135438" cy="28622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0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sz="1050" b="0" i="0" u="none" strike="noStrike" kern="1200" baseline="0" dirty="0">
                <a:solidFill>
                  <a:schemeClr val="tx1"/>
                </a:solidFill>
                <a:latin typeface="+mn-lt"/>
                <a:ea typeface="+mn-ea"/>
                <a:cs typeface="+mn-cs"/>
              </a:rPr>
              <a:t>Connectivity can be defined as the communication and interaction mechanisms and relational structures that support the back-and-forth flow of knowledge and ideas between two or more organisations</a:t>
            </a:r>
          </a:p>
          <a:p>
            <a:r>
              <a:rPr lang="en-GB" sz="1050" b="0" i="0" u="none" strike="noStrike" kern="1200" baseline="0" dirty="0">
                <a:solidFill>
                  <a:schemeClr val="tx1"/>
                </a:solidFill>
                <a:latin typeface="+mn-lt"/>
                <a:ea typeface="+mn-ea"/>
                <a:cs typeface="+mn-cs"/>
              </a:rPr>
              <a:t>Cano-</a:t>
            </a:r>
            <a:r>
              <a:rPr lang="en-GB" sz="1050" b="0" i="0" u="none" strike="noStrike" kern="1200" baseline="0" dirty="0" err="1">
                <a:solidFill>
                  <a:schemeClr val="tx1"/>
                </a:solidFill>
                <a:latin typeface="+mn-lt"/>
                <a:ea typeface="+mn-ea"/>
                <a:cs typeface="+mn-cs"/>
              </a:rPr>
              <a:t>Kollmann</a:t>
            </a:r>
            <a:r>
              <a:rPr lang="en-GB" sz="1050" b="0" i="0" u="none" strike="noStrike" kern="1200" baseline="0" dirty="0">
                <a:solidFill>
                  <a:schemeClr val="tx1"/>
                </a:solidFill>
                <a:latin typeface="+mn-lt"/>
                <a:ea typeface="+mn-ea"/>
                <a:cs typeface="+mn-cs"/>
              </a:rPr>
              <a:t> et al. (2016) call for the exploration of the entire process of knowledge connectivity, including the degree of GVC participants’ geographical mobility, co-location, and the nature and evolution of the interactions among actors (Cano-</a:t>
            </a:r>
            <a:r>
              <a:rPr lang="en-GB" sz="1050" b="0" i="0" u="none" strike="noStrike" kern="1200" baseline="0" dirty="0" err="1">
                <a:solidFill>
                  <a:schemeClr val="tx1"/>
                </a:solidFill>
                <a:latin typeface="+mn-lt"/>
                <a:ea typeface="+mn-ea"/>
                <a:cs typeface="+mn-cs"/>
              </a:rPr>
              <a:t>Kollmann</a:t>
            </a:r>
            <a:r>
              <a:rPr lang="en-GB" sz="1050" b="0" i="0" u="none" strike="noStrike" kern="1200" baseline="0" dirty="0">
                <a:solidFill>
                  <a:schemeClr val="tx1"/>
                </a:solidFill>
                <a:latin typeface="+mn-lt"/>
                <a:ea typeface="+mn-ea"/>
                <a:cs typeface="+mn-cs"/>
              </a:rPr>
              <a:t> et al. 2016).</a:t>
            </a:r>
          </a:p>
          <a:p>
            <a:r>
              <a:rPr lang="en-GB" sz="1050" b="0" i="0" u="none" strike="noStrike" kern="1200" baseline="0" dirty="0">
                <a:solidFill>
                  <a:schemeClr val="tx1"/>
                </a:solidFill>
                <a:latin typeface="+mn-lt"/>
                <a:ea typeface="+mn-ea"/>
                <a:cs typeface="+mn-cs"/>
              </a:rPr>
              <a:t>Adverse economies are characterised by frequent violent episodes, terrorism and other forms of conflict threatening individuals’ physical security (</a:t>
            </a:r>
            <a:r>
              <a:rPr lang="en-GB" sz="1050" b="0" i="0" u="none" strike="noStrike" kern="1200" baseline="0" dirty="0" err="1">
                <a:solidFill>
                  <a:schemeClr val="tx1"/>
                </a:solidFill>
                <a:latin typeface="+mn-lt"/>
                <a:ea typeface="+mn-ea"/>
                <a:cs typeface="+mn-cs"/>
              </a:rPr>
              <a:t>Brück</a:t>
            </a:r>
            <a:r>
              <a:rPr lang="en-GB" sz="1050" b="0" i="0" u="none" strike="noStrike" kern="1200" baseline="0" dirty="0">
                <a:solidFill>
                  <a:schemeClr val="tx1"/>
                </a:solidFill>
                <a:latin typeface="+mn-lt"/>
                <a:ea typeface="+mn-ea"/>
                <a:cs typeface="+mn-cs"/>
              </a:rPr>
              <a:t>, </a:t>
            </a:r>
            <a:r>
              <a:rPr lang="en-GB" sz="1050" b="0" i="0" u="none" strike="noStrike" kern="1200" baseline="0" dirty="0" err="1">
                <a:solidFill>
                  <a:schemeClr val="tx1"/>
                </a:solidFill>
                <a:latin typeface="+mn-lt"/>
                <a:ea typeface="+mn-ea"/>
                <a:cs typeface="+mn-cs"/>
              </a:rPr>
              <a:t>Naudé</a:t>
            </a:r>
            <a:r>
              <a:rPr lang="en-GB" sz="1050" b="0" i="0" u="none" strike="noStrike" kern="1200" baseline="0" dirty="0">
                <a:solidFill>
                  <a:schemeClr val="tx1"/>
                </a:solidFill>
                <a:latin typeface="+mn-lt"/>
                <a:ea typeface="+mn-ea"/>
                <a:cs typeface="+mn-cs"/>
              </a:rPr>
              <a:t> and </a:t>
            </a:r>
            <a:r>
              <a:rPr lang="en-GB" sz="1050" b="0" i="0" u="none" strike="noStrike" kern="1200" baseline="0" dirty="0" err="1">
                <a:solidFill>
                  <a:schemeClr val="tx1"/>
                </a:solidFill>
                <a:latin typeface="+mn-lt"/>
                <a:ea typeface="+mn-ea"/>
                <a:cs typeface="+mn-cs"/>
              </a:rPr>
              <a:t>Verwimp</a:t>
            </a:r>
            <a:r>
              <a:rPr lang="en-GB" sz="1050" b="0" i="0" u="none" strike="noStrike" kern="1200" baseline="0" dirty="0">
                <a:solidFill>
                  <a:schemeClr val="tx1"/>
                </a:solidFill>
                <a:latin typeface="+mn-lt"/>
                <a:ea typeface="+mn-ea"/>
                <a:cs typeface="+mn-cs"/>
              </a:rPr>
              <a:t> 2011; Dai, Eden and Beamish 2013; Hiatt and Sine 2014; Wu and Chen 2014). The uncertainty in an adverse environment creates fear and significantly affects the way individuals and organisations make economic decisions and how they interact.</a:t>
            </a:r>
          </a:p>
          <a:p>
            <a:r>
              <a:rPr lang="en-GB" sz="1050" b="0" i="0" u="none" strike="noStrike" kern="1200" baseline="0" dirty="0">
                <a:solidFill>
                  <a:schemeClr val="tx1"/>
                </a:solidFill>
                <a:latin typeface="+mn-lt"/>
                <a:ea typeface="+mn-ea"/>
                <a:cs typeface="+mn-cs"/>
              </a:rPr>
              <a:t>The concept of practice includes a wide range of actions from </a:t>
            </a:r>
            <a:r>
              <a:rPr lang="en-GB" sz="1050" b="0" i="0" u="none" strike="noStrike" kern="1200" baseline="0" dirty="0" err="1">
                <a:solidFill>
                  <a:schemeClr val="tx1"/>
                </a:solidFill>
                <a:latin typeface="+mn-lt"/>
                <a:ea typeface="+mn-ea"/>
                <a:cs typeface="+mn-cs"/>
              </a:rPr>
              <a:t>routinised</a:t>
            </a:r>
            <a:r>
              <a:rPr lang="en-GB" sz="1050" b="0" i="0" u="none" strike="noStrike" kern="1200" baseline="0" dirty="0">
                <a:solidFill>
                  <a:schemeClr val="tx1"/>
                </a:solidFill>
                <a:latin typeface="+mn-lt"/>
                <a:ea typeface="+mn-ea"/>
                <a:cs typeface="+mn-cs"/>
              </a:rPr>
              <a:t> to improvised or accidental (Jones and Murphy 2011). it takes into account the interconnections between place, space and organisation</a:t>
            </a:r>
            <a:endParaRPr lang="en-GB" dirty="0"/>
          </a:p>
        </p:txBody>
      </p:sp>
      <p:sp>
        <p:nvSpPr>
          <p:cNvPr id="4" name="Slide Number Placeholder 3"/>
          <p:cNvSpPr>
            <a:spLocks noGrp="1"/>
          </p:cNvSpPr>
          <p:nvPr>
            <p:ph type="sldNum" sz="quarter" idx="10"/>
          </p:nvPr>
        </p:nvSpPr>
        <p:spPr/>
        <p:txBody>
          <a:bodyPr/>
          <a:lstStyle/>
          <a:p>
            <a:fld id="{552EAB58-878B-49E2-8C10-E5BAF5B64874}" type="slidenum">
              <a:rPr lang="en-GB" smtClean="0"/>
              <a:pPr/>
              <a:t>6</a:t>
            </a:fld>
            <a:endParaRPr lang="en-GB"/>
          </a:p>
        </p:txBody>
      </p:sp>
    </p:spTree>
    <p:extLst>
      <p:ext uri="{BB962C8B-B14F-4D97-AF65-F5344CB8AC3E}">
        <p14:creationId xmlns:p14="http://schemas.microsoft.com/office/powerpoint/2010/main" val="2660724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7"/>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r>
              <a:rPr lang="zh-TW" altLang="de-DE">
                <a:cs typeface="新細明體"/>
              </a:rPr>
              <a:t>Cooperative Strategies</a:t>
            </a:r>
            <a:endParaRPr lang="de-DE" altLang="zh-TW">
              <a:cs typeface="新細明體"/>
            </a:endParaRPr>
          </a:p>
        </p:txBody>
      </p:sp>
      <p:sp>
        <p:nvSpPr>
          <p:cNvPr id="21507" name="Rectangle 31"/>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zh-TW" altLang="de-DE">
                <a:cs typeface="新細明體"/>
              </a:rPr>
              <a:t>Rudolf Sinkovics - http://www.personal.mbs.ac.uk/rudolf-sinkovics/</a:t>
            </a:r>
            <a:endParaRPr lang="de-DE" altLang="zh-TW">
              <a:cs typeface="新細明體"/>
            </a:endParaRPr>
          </a:p>
        </p:txBody>
      </p:sp>
      <p:sp>
        <p:nvSpPr>
          <p:cNvPr id="21508" name="Rectangle 32"/>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A056A6C-BA29-4B32-AA95-73153A69AAE8}" type="slidenum">
              <a:rPr lang="zh-TW" altLang="de-DE">
                <a:cs typeface="新細明體"/>
              </a:rPr>
              <a:pPr fontAlgn="base">
                <a:spcBef>
                  <a:spcPct val="0"/>
                </a:spcBef>
                <a:spcAft>
                  <a:spcPct val="0"/>
                </a:spcAft>
              </a:pPr>
              <a:t>8</a:t>
            </a:fld>
            <a:endParaRPr lang="de-DE" altLang="zh-TW">
              <a:cs typeface="新細明體"/>
            </a:endParaRPr>
          </a:p>
        </p:txBody>
      </p:sp>
      <p:sp>
        <p:nvSpPr>
          <p:cNvPr id="21509" name="Rectangle 2"/>
          <p:cNvSpPr>
            <a:spLocks noGrp="1" noRot="1" noChangeAspect="1" noChangeArrowheads="1" noTextEdit="1"/>
          </p:cNvSpPr>
          <p:nvPr>
            <p:ph type="sldImg"/>
          </p:nvPr>
        </p:nvSpPr>
        <p:spPr bwMode="auto">
          <a:xfrm>
            <a:off x="1149350" y="395288"/>
            <a:ext cx="4367213" cy="3024187"/>
          </a:xfrm>
          <a:noFill/>
          <a:ln>
            <a:solidFill>
              <a:srgbClr val="000000"/>
            </a:solidFill>
            <a:miter lim="800000"/>
            <a:headEnd/>
            <a:tailEnd/>
          </a:ln>
        </p:spPr>
      </p:sp>
      <p:sp>
        <p:nvSpPr>
          <p:cNvPr id="21510"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34307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L:\Documents\Research-papers-published\2019-MIRV-Connectivity\2018-MIRV-R3-Connectivity (AAM and social)\20190301-MIRV-Connectivity-slideshare.pptx</a:t>
            </a:r>
          </a:p>
          <a:p>
            <a:endParaRPr lang="en-GB" dirty="0"/>
          </a:p>
        </p:txBody>
      </p:sp>
      <p:sp>
        <p:nvSpPr>
          <p:cNvPr id="4" name="Slide Number Placeholder 3"/>
          <p:cNvSpPr>
            <a:spLocks noGrp="1"/>
          </p:cNvSpPr>
          <p:nvPr>
            <p:ph type="sldNum" sz="quarter" idx="10"/>
          </p:nvPr>
        </p:nvSpPr>
        <p:spPr/>
        <p:txBody>
          <a:bodyPr/>
          <a:lstStyle/>
          <a:p>
            <a:fld id="{552EAB58-878B-49E2-8C10-E5BAF5B64874}" type="slidenum">
              <a:rPr lang="en-GB" smtClean="0"/>
              <a:pPr/>
              <a:t>9</a:t>
            </a:fld>
            <a:endParaRPr lang="en-GB"/>
          </a:p>
        </p:txBody>
      </p:sp>
    </p:spTree>
    <p:extLst>
      <p:ext uri="{BB962C8B-B14F-4D97-AF65-F5344CB8AC3E}">
        <p14:creationId xmlns:p14="http://schemas.microsoft.com/office/powerpoint/2010/main" val="2494008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dirty="0"/>
              <a:t>B2C mobile apps </a:t>
            </a:r>
            <a:r>
              <a:rPr lang="en-GB" dirty="0" smtClean="0"/>
              <a:t>value chain</a:t>
            </a:r>
          </a:p>
          <a:p>
            <a:endParaRPr lang="en-GB" dirty="0" smtClean="0"/>
          </a:p>
          <a:p>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L:\Documents\Research-papers-published\2019-MIRV-Connectivity\2018-MIRV-R3-Connectivity (AAM and social)\20190301-MIRV-Connectivity-slideshare.pptx</a:t>
            </a:r>
          </a:p>
          <a:p>
            <a:endParaRPr lang="en-GB" dirty="0"/>
          </a:p>
        </p:txBody>
      </p:sp>
      <p:sp>
        <p:nvSpPr>
          <p:cNvPr id="4" name="Slide Number Placeholder 3"/>
          <p:cNvSpPr>
            <a:spLocks noGrp="1"/>
          </p:cNvSpPr>
          <p:nvPr>
            <p:ph type="sldNum" sz="quarter" idx="10"/>
          </p:nvPr>
        </p:nvSpPr>
        <p:spPr/>
        <p:txBody>
          <a:bodyPr/>
          <a:lstStyle/>
          <a:p>
            <a:fld id="{598F2C3A-ACFA-4A5A-921F-78336BBA29D2}" type="slidenum">
              <a:rPr lang="en-GB" smtClean="0"/>
              <a:t>10</a:t>
            </a:fld>
            <a:endParaRPr lang="en-GB"/>
          </a:p>
        </p:txBody>
      </p:sp>
    </p:spTree>
    <p:extLst>
      <p:ext uri="{BB962C8B-B14F-4D97-AF65-F5344CB8AC3E}">
        <p14:creationId xmlns:p14="http://schemas.microsoft.com/office/powerpoint/2010/main" val="3620488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350" y="395288"/>
            <a:ext cx="4367213" cy="3024187"/>
          </a:xfrm>
        </p:spPr>
      </p:sp>
      <p:sp>
        <p:nvSpPr>
          <p:cNvPr id="3" name="Notes Placeholder 2"/>
          <p:cNvSpPr>
            <a:spLocks noGrp="1"/>
          </p:cNvSpPr>
          <p:nvPr>
            <p:ph type="body" idx="1"/>
          </p:nvPr>
        </p:nvSpPr>
        <p:spPr/>
        <p:txBody>
          <a:bodyPr/>
          <a:lstStyle/>
          <a:p>
            <a:r>
              <a:rPr lang="en-GB" dirty="0"/>
              <a:t>B2B software solutions value </a:t>
            </a:r>
            <a:r>
              <a:rPr lang="en-GB" dirty="0" smtClean="0"/>
              <a:t>chain</a:t>
            </a:r>
          </a:p>
          <a:p>
            <a:endParaRPr lang="en-GB" dirty="0" smtClean="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smtClean="0"/>
              <a:t>L:\Documents\Research-papers-published\2019-MIRV-Connectivity\2018-MIRV-R3-Connectivity (AAM and social)\20190301-MIRV-Connectivity-slideshare.pptx</a:t>
            </a:r>
          </a:p>
          <a:p>
            <a:endParaRPr lang="en-GB" dirty="0"/>
          </a:p>
        </p:txBody>
      </p:sp>
      <p:sp>
        <p:nvSpPr>
          <p:cNvPr id="4" name="Slide Number Placeholder 3"/>
          <p:cNvSpPr>
            <a:spLocks noGrp="1"/>
          </p:cNvSpPr>
          <p:nvPr>
            <p:ph type="sldNum" sz="quarter" idx="10"/>
          </p:nvPr>
        </p:nvSpPr>
        <p:spPr/>
        <p:txBody>
          <a:bodyPr/>
          <a:lstStyle/>
          <a:p>
            <a:fld id="{598F2C3A-ACFA-4A5A-921F-78336BBA29D2}" type="slidenum">
              <a:rPr lang="en-GB" smtClean="0"/>
              <a:t>11</a:t>
            </a:fld>
            <a:endParaRPr lang="en-GB"/>
          </a:p>
        </p:txBody>
      </p:sp>
    </p:spTree>
    <p:extLst>
      <p:ext uri="{BB962C8B-B14F-4D97-AF65-F5344CB8AC3E}">
        <p14:creationId xmlns:p14="http://schemas.microsoft.com/office/powerpoint/2010/main" val="1839236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UoM_Title Slide">
    <p:bg>
      <p:bgPr>
        <a:solidFill>
          <a:srgbClr val="6D009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u="none">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9699DA36-AE65-48DE-8A38-36FE5EC8920F}" type="datetime1">
              <a:rPr lang="en-GB" smtClean="0"/>
              <a:t>05/11/2019</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fr-FR"/>
              <a:t>Sinkovics et al. MIR 2019 - https://doi.org/10.1007/s11575-018-0372-0</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CEAD76-61F9-4301-80A9-32A31340ABA4}" type="slidenum">
              <a:rPr lang="en-GB" smtClean="0"/>
              <a:pPr/>
              <a:t>‹#›</a:t>
            </a:fld>
            <a:endParaRPr lang="en-GB"/>
          </a:p>
        </p:txBody>
      </p:sp>
      <p:pic>
        <p:nvPicPr>
          <p:cNvPr id="10" name="Picture 1" descr="TAB_all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22288"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48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1872E-9A39-4B0B-A124-03FD8AB39A0B}" type="datetime1">
              <a:rPr lang="en-GB" smtClean="0"/>
              <a:t>05/11/2019</a:t>
            </a:fld>
            <a:endParaRPr lang="en-GB"/>
          </a:p>
        </p:txBody>
      </p:sp>
      <p:sp>
        <p:nvSpPr>
          <p:cNvPr id="3" name="Footer Placeholder 2"/>
          <p:cNvSpPr>
            <a:spLocks noGrp="1"/>
          </p:cNvSpPr>
          <p:nvPr>
            <p:ph type="ftr" sz="quarter" idx="11"/>
          </p:nvPr>
        </p:nvSpPr>
        <p:spPr/>
        <p:txBody>
          <a:bodyPr/>
          <a:lstStyle/>
          <a:p>
            <a:r>
              <a:rPr lang="fr-FR"/>
              <a:t>Sinkovics et al. MIR 2019 - https://doi.org/10.1007/s11575-018-0372-0</a:t>
            </a:r>
            <a:endParaRPr lang="en-GB"/>
          </a:p>
        </p:txBody>
      </p:sp>
      <p:sp>
        <p:nvSpPr>
          <p:cNvPr id="4" name="Slide Number Placeholder 3"/>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60891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GB" dirty="0"/>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BB366-3E54-4803-9B5D-3707454CC928}" type="datetime1">
              <a:rPr lang="en-GB" smtClean="0"/>
              <a:t>05/11/2019</a:t>
            </a:fld>
            <a:endParaRPr lang="en-GB"/>
          </a:p>
        </p:txBody>
      </p:sp>
      <p:sp>
        <p:nvSpPr>
          <p:cNvPr id="6" name="Footer Placeholder 5"/>
          <p:cNvSpPr>
            <a:spLocks noGrp="1"/>
          </p:cNvSpPr>
          <p:nvPr>
            <p:ph type="ftr" sz="quarter" idx="11"/>
          </p:nvPr>
        </p:nvSpPr>
        <p:spPr/>
        <p:txBody>
          <a:bodyPr/>
          <a:lstStyle/>
          <a:p>
            <a:r>
              <a:rPr lang="fr-FR"/>
              <a:t>Sinkovics et al. MIR 2019 - https://doi.org/10.1007/s11575-018-0372-0</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3934932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80592" y="4800600"/>
            <a:ext cx="7416824"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280592" y="612775"/>
            <a:ext cx="7416824"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280592" y="5367338"/>
            <a:ext cx="7416824"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6799734-1AF4-4794-89BF-F89123E9A9D1}" type="datetime1">
              <a:rPr lang="en-GB" smtClean="0"/>
              <a:t>05/11/2019</a:t>
            </a:fld>
            <a:endParaRPr lang="en-GB"/>
          </a:p>
        </p:txBody>
      </p:sp>
      <p:sp>
        <p:nvSpPr>
          <p:cNvPr id="6" name="Footer Placeholder 5"/>
          <p:cNvSpPr>
            <a:spLocks noGrp="1"/>
          </p:cNvSpPr>
          <p:nvPr>
            <p:ph type="ftr" sz="quarter" idx="11"/>
          </p:nvPr>
        </p:nvSpPr>
        <p:spPr/>
        <p:txBody>
          <a:bodyPr/>
          <a:lstStyle/>
          <a:p>
            <a:r>
              <a:rPr lang="fr-FR"/>
              <a:t>Sinkovics et al. MIR 2019 - https://doi.org/10.1007/s11575-018-0372-0</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750882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9475A8E-2AA3-4CA5-9466-10F51E5E1DC3}"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63467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0E13E5-1F3C-4A29-A9B1-996E376BACD0}"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102438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22332"/>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p>
            <a:fld id="{F187CBAF-0777-43D5-99BB-EE13ACB13AA0}"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grpSp>
        <p:nvGrpSpPr>
          <p:cNvPr id="8" name="Group 17"/>
          <p:cNvGrpSpPr>
            <a:grpSpLocks/>
          </p:cNvGrpSpPr>
          <p:nvPr userDrawn="1"/>
        </p:nvGrpSpPr>
        <p:grpSpPr bwMode="auto">
          <a:xfrm>
            <a:off x="328612" y="749895"/>
            <a:ext cx="9232900" cy="5559425"/>
            <a:chOff x="197" y="520"/>
            <a:chExt cx="5816" cy="3502"/>
          </a:xfrm>
        </p:grpSpPr>
        <p:sp>
          <p:nvSpPr>
            <p:cNvPr id="9" name="Rectangle 5"/>
            <p:cNvSpPr>
              <a:spLocks noChangeArrowheads="1"/>
            </p:cNvSpPr>
            <p:nvPr/>
          </p:nvSpPr>
          <p:spPr bwMode="auto">
            <a:xfrm rot="21480000">
              <a:off x="197" y="601"/>
              <a:ext cx="5816" cy="3421"/>
            </a:xfrm>
            <a:prstGeom prst="rect">
              <a:avLst/>
            </a:prstGeom>
            <a:solidFill>
              <a:srgbClr val="FFFFCC"/>
            </a:solidFill>
            <a:ln w="12700">
              <a:solidFill>
                <a:schemeClr val="tx1"/>
              </a:solidFill>
              <a:miter lim="800000"/>
              <a:headEnd/>
              <a:tailEnd/>
            </a:ln>
            <a:effectLst>
              <a:outerShdw dist="215526" dir="8100000" algn="ctr" rotWithShape="0">
                <a:schemeClr val="tx1"/>
              </a:outerShdw>
            </a:effectLst>
          </p:spPr>
          <p:txBody>
            <a:bodyPr wrap="none" anchor="ctr"/>
            <a:lstStyle/>
            <a:p>
              <a:endParaRPr lang="en-GB"/>
            </a:p>
          </p:txBody>
        </p:sp>
        <p:grpSp>
          <p:nvGrpSpPr>
            <p:cNvPr id="10" name="Group 16"/>
            <p:cNvGrpSpPr>
              <a:grpSpLocks/>
            </p:cNvGrpSpPr>
            <p:nvPr/>
          </p:nvGrpSpPr>
          <p:grpSpPr bwMode="auto">
            <a:xfrm>
              <a:off x="224" y="520"/>
              <a:ext cx="756" cy="882"/>
              <a:chOff x="224" y="520"/>
              <a:chExt cx="756" cy="882"/>
            </a:xfrm>
          </p:grpSpPr>
          <p:sp>
            <p:nvSpPr>
              <p:cNvPr id="11" name="Rectangle 7"/>
              <p:cNvSpPr>
                <a:spLocks noChangeArrowheads="1"/>
              </p:cNvSpPr>
              <p:nvPr/>
            </p:nvSpPr>
            <p:spPr bwMode="auto">
              <a:xfrm rot="21480000">
                <a:off x="224" y="862"/>
                <a:ext cx="492" cy="540"/>
              </a:xfrm>
              <a:prstGeom prst="rect">
                <a:avLst/>
              </a:prstGeom>
              <a:noFill/>
              <a:ln w="12700">
                <a:solidFill>
                  <a:schemeClr val="tx1"/>
                </a:solidFill>
                <a:miter lim="800000"/>
                <a:headEnd/>
                <a:tailEnd/>
              </a:ln>
              <a:effectLst/>
            </p:spPr>
            <p:txBody>
              <a:bodyPr wrap="none" anchor="ctr"/>
              <a:lstStyle/>
              <a:p>
                <a:endParaRPr lang="en-GB"/>
              </a:p>
            </p:txBody>
          </p:sp>
          <p:sp>
            <p:nvSpPr>
              <p:cNvPr id="12" name="Freeform 8"/>
              <p:cNvSpPr>
                <a:spLocks/>
              </p:cNvSpPr>
              <p:nvPr/>
            </p:nvSpPr>
            <p:spPr bwMode="auto">
              <a:xfrm>
                <a:off x="242" y="806"/>
                <a:ext cx="556" cy="580"/>
              </a:xfrm>
              <a:custGeom>
                <a:avLst/>
                <a:gdLst/>
                <a:ahLst/>
                <a:cxnLst>
                  <a:cxn ang="0">
                    <a:pos x="0" y="36"/>
                  </a:cxn>
                  <a:cxn ang="0">
                    <a:pos x="1042" y="0"/>
                  </a:cxn>
                  <a:cxn ang="0">
                    <a:pos x="1077" y="1029"/>
                  </a:cxn>
                  <a:cxn ang="0">
                    <a:pos x="35" y="1064"/>
                  </a:cxn>
                  <a:cxn ang="0">
                    <a:pos x="0" y="36"/>
                  </a:cxn>
                </a:cxnLst>
                <a:rect l="0" t="0" r="r" b="b"/>
                <a:pathLst>
                  <a:path w="1078" h="1065">
                    <a:moveTo>
                      <a:pt x="0" y="36"/>
                    </a:moveTo>
                    <a:lnTo>
                      <a:pt x="1042" y="0"/>
                    </a:lnTo>
                    <a:lnTo>
                      <a:pt x="1077" y="1029"/>
                    </a:lnTo>
                    <a:lnTo>
                      <a:pt x="35" y="1064"/>
                    </a:lnTo>
                    <a:lnTo>
                      <a:pt x="0" y="36"/>
                    </a:lnTo>
                  </a:path>
                </a:pathLst>
              </a:custGeom>
              <a:solidFill>
                <a:srgbClr val="FFCC33"/>
              </a:solidFill>
              <a:ln w="12700" cap="rnd" cmpd="sng">
                <a:solidFill>
                  <a:srgbClr val="000000"/>
                </a:solidFill>
                <a:prstDash val="solid"/>
                <a:round/>
                <a:headEnd type="none" w="med" len="med"/>
                <a:tailEnd type="none" w="med" len="med"/>
              </a:ln>
              <a:effectLst/>
            </p:spPr>
            <p:txBody>
              <a:bodyPr/>
              <a:lstStyle/>
              <a:p>
                <a:endParaRPr lang="en-GB"/>
              </a:p>
            </p:txBody>
          </p:sp>
          <p:sp>
            <p:nvSpPr>
              <p:cNvPr id="13" name="Freeform 9"/>
              <p:cNvSpPr>
                <a:spLocks/>
              </p:cNvSpPr>
              <p:nvPr/>
            </p:nvSpPr>
            <p:spPr bwMode="auto">
              <a:xfrm>
                <a:off x="306" y="520"/>
                <a:ext cx="674" cy="788"/>
              </a:xfrm>
              <a:custGeom>
                <a:avLst/>
                <a:gdLst/>
                <a:ahLst/>
                <a:cxnLst>
                  <a:cxn ang="0">
                    <a:pos x="353" y="1446"/>
                  </a:cxn>
                  <a:cxn ang="0">
                    <a:pos x="0" y="784"/>
                  </a:cxn>
                  <a:cxn ang="0">
                    <a:pos x="254" y="611"/>
                  </a:cxn>
                  <a:cxn ang="0">
                    <a:pos x="452" y="1119"/>
                  </a:cxn>
                  <a:cxn ang="0">
                    <a:pos x="1176" y="0"/>
                  </a:cxn>
                  <a:cxn ang="0">
                    <a:pos x="1305" y="132"/>
                  </a:cxn>
                  <a:cxn ang="0">
                    <a:pos x="353" y="1446"/>
                  </a:cxn>
                </a:cxnLst>
                <a:rect l="0" t="0" r="r" b="b"/>
                <a:pathLst>
                  <a:path w="1306" h="1447">
                    <a:moveTo>
                      <a:pt x="353" y="1446"/>
                    </a:moveTo>
                    <a:lnTo>
                      <a:pt x="0" y="784"/>
                    </a:lnTo>
                    <a:lnTo>
                      <a:pt x="254" y="611"/>
                    </a:lnTo>
                    <a:lnTo>
                      <a:pt x="452" y="1119"/>
                    </a:lnTo>
                    <a:lnTo>
                      <a:pt x="1176" y="0"/>
                    </a:lnTo>
                    <a:lnTo>
                      <a:pt x="1305" y="132"/>
                    </a:lnTo>
                    <a:lnTo>
                      <a:pt x="353" y="1446"/>
                    </a:lnTo>
                  </a:path>
                </a:pathLst>
              </a:custGeom>
              <a:solidFill>
                <a:srgbClr val="D22332"/>
              </a:solidFill>
              <a:ln w="12700" cap="rnd" cmpd="sng">
                <a:solidFill>
                  <a:srgbClr val="000000"/>
                </a:solidFill>
                <a:prstDash val="solid"/>
                <a:round/>
                <a:headEnd type="none" w="med" len="med"/>
                <a:tailEnd type="none" w="med" len="med"/>
              </a:ln>
              <a:effectLst/>
            </p:spPr>
            <p:txBody>
              <a:bodyPr/>
              <a:lstStyle/>
              <a:p>
                <a:endParaRPr lang="en-GB"/>
              </a:p>
            </p:txBody>
          </p:sp>
        </p:grpSp>
      </p:grpSp>
      <p:sp>
        <p:nvSpPr>
          <p:cNvPr id="3" name="Content Placeholder 2"/>
          <p:cNvSpPr>
            <a:spLocks noGrp="1"/>
          </p:cNvSpPr>
          <p:nvPr>
            <p:ph idx="1"/>
          </p:nvPr>
        </p:nvSpPr>
        <p:spPr>
          <a:xfrm rot="21445519">
            <a:off x="1544654" y="1009005"/>
            <a:ext cx="7785113" cy="5085851"/>
          </a:xfrm>
        </p:spPr>
        <p:txBody>
          <a:bodyPr/>
          <a:lstStyle>
            <a:lvl1pPr>
              <a:buClr>
                <a:srgbClr val="D22332"/>
              </a:buClr>
              <a:buFont typeface="Wingdings" pitchFamily="2" charset="2"/>
              <a:buChar char="v"/>
              <a:defRPr/>
            </a:lvl1pPr>
            <a:lvl2pPr>
              <a:buClr>
                <a:srgbClr val="D22332"/>
              </a:buClr>
              <a:buFont typeface="Wingdings" pitchFamily="2" charset="2"/>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530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AMBS_Title Slide">
    <p:bg>
      <p:bgPr>
        <a:solidFill>
          <a:srgbClr val="6D009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u="none">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lvl1pPr>
              <a:defRPr>
                <a:solidFill>
                  <a:schemeClr val="bg1"/>
                </a:solidFill>
              </a:defRPr>
            </a:lvl1pPr>
          </a:lstStyle>
          <a:p>
            <a:fld id="{7E36BAE4-168A-4D1F-8351-0D96F77FEA2D}" type="datetime1">
              <a:rPr lang="en-GB" smtClean="0"/>
              <a:t>05/11/2019</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fr-FR"/>
              <a:t>Sinkovics et al. MIR 2019 - https://doi.org/10.1007/s11575-018-0372-0</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DCEAD76-61F9-4301-80A9-32A31340ABA4}" type="slidenum">
              <a:rPr lang="en-GB" smtClean="0"/>
              <a:pPr/>
              <a:t>‹#›</a:t>
            </a:fld>
            <a:endParaRPr lang="en-GB"/>
          </a:p>
        </p:txBody>
      </p:sp>
      <p:pic>
        <p:nvPicPr>
          <p:cNvPr id="8" name="Picture 7" descr="MBS_50YRS_FO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64971" y="5316686"/>
            <a:ext cx="1152525"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5824" y="485061"/>
            <a:ext cx="2060452" cy="819914"/>
          </a:xfrm>
          <a:prstGeom prst="rect">
            <a:avLst/>
          </a:prstGeom>
        </p:spPr>
      </p:pic>
    </p:spTree>
    <p:extLst>
      <p:ext uri="{BB962C8B-B14F-4D97-AF65-F5344CB8AC3E}">
        <p14:creationId xmlns:p14="http://schemas.microsoft.com/office/powerpoint/2010/main" val="3404979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tandard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557072"/>
            <a:ext cx="8420100" cy="2520000"/>
          </a:xfrm>
          <a:ln>
            <a:solidFill>
              <a:srgbClr val="6D009D"/>
            </a:solidFill>
          </a:ln>
        </p:spPr>
        <p:txBody>
          <a:bodyPr>
            <a:normAutofit/>
          </a:bodyPr>
          <a:lstStyle>
            <a:lvl1pPr>
              <a:defRPr sz="4400"/>
            </a:lvl1pPr>
          </a:lstStyle>
          <a:p>
            <a:r>
              <a:rPr lang="en-US"/>
              <a:t>Click to edit Master title style</a:t>
            </a:r>
            <a:endParaRPr lang="en-GB" dirty="0"/>
          </a:p>
        </p:txBody>
      </p:sp>
      <p:sp>
        <p:nvSpPr>
          <p:cNvPr id="3" name="Subtitle 2"/>
          <p:cNvSpPr>
            <a:spLocks noGrp="1"/>
          </p:cNvSpPr>
          <p:nvPr>
            <p:ph type="subTitle" idx="1"/>
          </p:nvPr>
        </p:nvSpPr>
        <p:spPr>
          <a:xfrm>
            <a:off x="776536" y="4437112"/>
            <a:ext cx="8424936" cy="1536576"/>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
        <p:nvSpPr>
          <p:cNvPr id="4" name="Date Placeholder 3"/>
          <p:cNvSpPr>
            <a:spLocks noGrp="1"/>
          </p:cNvSpPr>
          <p:nvPr>
            <p:ph type="dt" sz="half" idx="10"/>
          </p:nvPr>
        </p:nvSpPr>
        <p:spPr/>
        <p:txBody>
          <a:bodyPr/>
          <a:lstStyle/>
          <a:p>
            <a:fld id="{64CCDDB6-11B6-4A93-A0EB-165253F61FCC}"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dirty="0"/>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5116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91DE8B8F-4A34-4395-9480-86049CF01333}"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42530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ver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D22332"/>
                </a:solidFill>
              </a:defRPr>
            </a:lvl1pPr>
          </a:lstStyle>
          <a:p>
            <a:r>
              <a:rPr lang="en-US"/>
              <a:t>Click to edit Master title style</a:t>
            </a:r>
            <a:endParaRPr lang="en-GB" dirty="0"/>
          </a:p>
        </p:txBody>
      </p:sp>
      <p:sp>
        <p:nvSpPr>
          <p:cNvPr id="3" name="Content Placeholder 2"/>
          <p:cNvSpPr>
            <a:spLocks noGrp="1"/>
          </p:cNvSpPr>
          <p:nvPr>
            <p:ph idx="1"/>
          </p:nvPr>
        </p:nvSpPr>
        <p:spPr>
          <a:solidFill>
            <a:srgbClr val="FFCC33"/>
          </a:solidFill>
          <a:ln w="38100">
            <a:solidFill>
              <a:srgbClr val="5368E0"/>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p>
            <a:fld id="{8C153DB8-0263-4BE2-B86B-77AD766661AE}"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7"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42530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2506" y="1484784"/>
            <a:ext cx="8420100" cy="4464495"/>
          </a:xfrm>
          <a:solidFill>
            <a:srgbClr val="6D009D"/>
          </a:solidFill>
          <a:ln>
            <a:solidFill>
              <a:srgbClr val="6D009D"/>
            </a:solidFill>
          </a:ln>
        </p:spPr>
        <p:txBody>
          <a:bodyPr vert="horz" lIns="91440" tIns="45720" rIns="91440" bIns="45720" rtlCol="0" anchor="ctr">
            <a:normAutofit/>
          </a:bodyPr>
          <a:lstStyle>
            <a:lvl1pPr marL="0" indent="0">
              <a:buFontTx/>
              <a:buNone/>
              <a:defRPr lang="en-US" sz="4400" dirty="0" smtClean="0">
                <a:solidFill>
                  <a:schemeClr val="bg1"/>
                </a:solidFill>
                <a:latin typeface="+mj-lt"/>
                <a:ea typeface="+mj-ea"/>
                <a:cs typeface="+mj-cs"/>
              </a:defRPr>
            </a:lvl1pPr>
            <a:lvl2pPr marL="800100" indent="-342900">
              <a:buFont typeface="Wingdings" panose="05000000000000000000" pitchFamily="2" charset="2"/>
              <a:buChar char="v"/>
              <a:defRPr sz="3600">
                <a:solidFill>
                  <a:schemeClr val="bg1"/>
                </a:solidFill>
              </a:defRPr>
            </a:lvl2pPr>
            <a:lvl3pPr marL="1257300" indent="-342900">
              <a:buFont typeface="Wingdings" panose="05000000000000000000" pitchFamily="2" charset="2"/>
              <a:buChar char="§"/>
              <a:defRPr sz="2800">
                <a:solidFill>
                  <a:schemeClr val="bg1"/>
                </a:solidFill>
              </a:defRPr>
            </a:lvl3pPr>
          </a:lstStyle>
          <a:p>
            <a:pPr lvl="0">
              <a:spcBef>
                <a:spcPct val="0"/>
              </a:spcBef>
            </a:pPr>
            <a:r>
              <a:rPr lang="en-US"/>
              <a:t>Edit Master text styles</a:t>
            </a:r>
          </a:p>
        </p:txBody>
      </p:sp>
      <p:sp>
        <p:nvSpPr>
          <p:cNvPr id="4" name="Date Placeholder 3"/>
          <p:cNvSpPr>
            <a:spLocks noGrp="1"/>
          </p:cNvSpPr>
          <p:nvPr>
            <p:ph type="dt" sz="half" idx="10"/>
          </p:nvPr>
        </p:nvSpPr>
        <p:spPr/>
        <p:txBody>
          <a:bodyPr/>
          <a:lstStyle/>
          <a:p>
            <a:fld id="{C65C7D07-33AF-4C22-AC01-8C0E66BAC539}" type="datetime1">
              <a:rPr lang="en-GB" smtClean="0"/>
              <a:t>05/11/2019</a:t>
            </a:fld>
            <a:endParaRPr lang="en-GB"/>
          </a:p>
        </p:txBody>
      </p:sp>
      <p:sp>
        <p:nvSpPr>
          <p:cNvPr id="5" name="Footer Placeholder 4"/>
          <p:cNvSpPr>
            <a:spLocks noGrp="1"/>
          </p:cNvSpPr>
          <p:nvPr>
            <p:ph type="ftr" sz="quarter" idx="11"/>
          </p:nvPr>
        </p:nvSpPr>
        <p:spPr/>
        <p:txBody>
          <a:bodyPr/>
          <a:lstStyle/>
          <a:p>
            <a:r>
              <a:rPr lang="fr-FR"/>
              <a:t>Sinkovics et al. MIR 2019 - https://doi.org/10.1007/s11575-018-0372-0</a:t>
            </a:r>
            <a:endParaRPr lang="en-GB"/>
          </a:p>
        </p:txBody>
      </p:sp>
      <p:sp>
        <p:nvSpPr>
          <p:cNvPr id="6" name="Slide Number Placeholder 5"/>
          <p:cNvSpPr>
            <a:spLocks noGrp="1"/>
          </p:cNvSpPr>
          <p:nvPr>
            <p:ph type="sldNum" sz="quarter" idx="12"/>
          </p:nvPr>
        </p:nvSpPr>
        <p:spPr/>
        <p:txBody>
          <a:bodyPr/>
          <a:lstStyle/>
          <a:p>
            <a:fld id="{6DCEAD76-61F9-4301-80A9-32A31340ABA4}" type="slidenum">
              <a:rPr lang="en-GB" smtClean="0"/>
              <a:pPr/>
              <a:t>‹#›</a:t>
            </a:fld>
            <a:endParaRPr lang="en-GB"/>
          </a:p>
        </p:txBody>
      </p:sp>
      <p:sp>
        <p:nvSpPr>
          <p:cNvPr id="8" name="Title 7"/>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81934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95300" y="1412777"/>
            <a:ext cx="4375150" cy="47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035550" y="1412777"/>
            <a:ext cx="4375150" cy="4713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C78F7D6-9166-4759-85E6-35B57F0A37CB}" type="datetime1">
              <a:rPr lang="en-GB" smtClean="0"/>
              <a:t>05/11/2019</a:t>
            </a:fld>
            <a:endParaRPr lang="en-GB"/>
          </a:p>
        </p:txBody>
      </p:sp>
      <p:sp>
        <p:nvSpPr>
          <p:cNvPr id="6" name="Footer Placeholder 5"/>
          <p:cNvSpPr>
            <a:spLocks noGrp="1"/>
          </p:cNvSpPr>
          <p:nvPr>
            <p:ph type="ftr" sz="quarter" idx="11"/>
          </p:nvPr>
        </p:nvSpPr>
        <p:spPr/>
        <p:txBody>
          <a:bodyPr/>
          <a:lstStyle/>
          <a:p>
            <a:r>
              <a:rPr lang="fr-FR"/>
              <a:t>Sinkovics et al. MIR 2019 - https://doi.org/10.1007/s11575-018-0372-0</a:t>
            </a:r>
            <a:endParaRPr lang="en-GB"/>
          </a:p>
        </p:txBody>
      </p:sp>
      <p:sp>
        <p:nvSpPr>
          <p:cNvPr id="7" name="Slide Number Placeholder 6"/>
          <p:cNvSpPr>
            <a:spLocks noGrp="1"/>
          </p:cNvSpPr>
          <p:nvPr>
            <p:ph type="sldNum" sz="quarter" idx="12"/>
          </p:nvPr>
        </p:nvSpPr>
        <p:spPr/>
        <p:txBody>
          <a:bodyPr/>
          <a:lstStyle/>
          <a:p>
            <a:fld id="{6DCEAD76-61F9-4301-80A9-32A31340ABA4}" type="slidenum">
              <a:rPr lang="en-GB" smtClean="0"/>
              <a:pPr/>
              <a:t>‹#›</a:t>
            </a:fld>
            <a:endParaRPr lang="en-GB"/>
          </a:p>
        </p:txBody>
      </p:sp>
      <p:sp>
        <p:nvSpPr>
          <p:cNvPr id="8"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337401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2195804-72B2-4D31-9530-E9B9887B63E0}" type="datetime1">
              <a:rPr lang="en-GB" smtClean="0"/>
              <a:t>05/11/2019</a:t>
            </a:fld>
            <a:endParaRPr lang="en-GB"/>
          </a:p>
        </p:txBody>
      </p:sp>
      <p:sp>
        <p:nvSpPr>
          <p:cNvPr id="8" name="Footer Placeholder 7"/>
          <p:cNvSpPr>
            <a:spLocks noGrp="1"/>
          </p:cNvSpPr>
          <p:nvPr>
            <p:ph type="ftr" sz="quarter" idx="11"/>
          </p:nvPr>
        </p:nvSpPr>
        <p:spPr/>
        <p:txBody>
          <a:bodyPr/>
          <a:lstStyle/>
          <a:p>
            <a:r>
              <a:rPr lang="fr-FR"/>
              <a:t>Sinkovics et al. MIR 2019 - https://doi.org/10.1007/s11575-018-0372-0</a:t>
            </a:r>
            <a:endParaRPr lang="en-GB"/>
          </a:p>
        </p:txBody>
      </p:sp>
      <p:sp>
        <p:nvSpPr>
          <p:cNvPr id="9" name="Slide Number Placeholder 8"/>
          <p:cNvSpPr>
            <a:spLocks noGrp="1"/>
          </p:cNvSpPr>
          <p:nvPr>
            <p:ph type="sldNum" sz="quarter" idx="12"/>
          </p:nvPr>
        </p:nvSpPr>
        <p:spPr/>
        <p:txBody>
          <a:bodyPr/>
          <a:lstStyle/>
          <a:p>
            <a:fld id="{6DCEAD76-61F9-4301-80A9-32A31340ABA4}" type="slidenum">
              <a:rPr lang="en-GB" smtClean="0"/>
              <a:pPr/>
              <a:t>‹#›</a:t>
            </a:fld>
            <a:endParaRPr lang="en-GB"/>
          </a:p>
        </p:txBody>
      </p:sp>
      <p:sp>
        <p:nvSpPr>
          <p:cNvPr id="10" name="Line 21"/>
          <p:cNvSpPr>
            <a:spLocks noChangeShapeType="1"/>
          </p:cNvSpPr>
          <p:nvPr userDrawn="1"/>
        </p:nvSpPr>
        <p:spPr bwMode="auto">
          <a:xfrm>
            <a:off x="12700" y="1006475"/>
            <a:ext cx="4114800" cy="0"/>
          </a:xfrm>
          <a:prstGeom prst="line">
            <a:avLst/>
          </a:prstGeom>
          <a:noFill/>
          <a:ln w="0">
            <a:solidFill>
              <a:srgbClr val="000000"/>
            </a:solidFill>
            <a:round/>
            <a:headEnd type="none" w="sm" len="sm"/>
            <a:tailEnd type="none" w="sm" len="sm"/>
          </a:ln>
          <a:effectLst/>
        </p:spPr>
        <p:txBody>
          <a:bodyPr/>
          <a:lstStyle/>
          <a:p>
            <a:endParaRPr lang="en-GB"/>
          </a:p>
        </p:txBody>
      </p:sp>
    </p:spTree>
    <p:extLst>
      <p:ext uri="{BB962C8B-B14F-4D97-AF65-F5344CB8AC3E}">
        <p14:creationId xmlns:p14="http://schemas.microsoft.com/office/powerpoint/2010/main" val="200284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F82CA1-2F9B-47AF-A557-8A69666C91E9}" type="datetime1">
              <a:rPr lang="en-GB" smtClean="0"/>
              <a:t>05/11/2019</a:t>
            </a:fld>
            <a:endParaRPr lang="en-GB"/>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a:p>
        </p:txBody>
      </p:sp>
      <p:sp>
        <p:nvSpPr>
          <p:cNvPr id="5" name="Slide Number Placeholder 4"/>
          <p:cNvSpPr>
            <a:spLocks noGrp="1"/>
          </p:cNvSpPr>
          <p:nvPr>
            <p:ph type="sldNum" sz="quarter" idx="12"/>
          </p:nvPr>
        </p:nvSpPr>
        <p:spPr/>
        <p:txBody>
          <a:bodyPr/>
          <a:lstStyle/>
          <a:p>
            <a:fld id="{6DCEAD76-61F9-4301-80A9-32A31340ABA4}" type="slidenum">
              <a:rPr lang="en-GB" smtClean="0"/>
              <a:pPr/>
              <a:t>‹#›</a:t>
            </a:fld>
            <a:endParaRPr lang="en-GB"/>
          </a:p>
        </p:txBody>
      </p:sp>
    </p:spTree>
    <p:extLst>
      <p:ext uri="{BB962C8B-B14F-4D97-AF65-F5344CB8AC3E}">
        <p14:creationId xmlns:p14="http://schemas.microsoft.com/office/powerpoint/2010/main" val="206758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472" y="116632"/>
            <a:ext cx="9433048" cy="828000"/>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16496" y="1340768"/>
            <a:ext cx="9001000" cy="489654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344488" y="6453336"/>
            <a:ext cx="2462212" cy="268140"/>
          </a:xfrm>
          <a:prstGeom prst="rect">
            <a:avLst/>
          </a:prstGeom>
        </p:spPr>
        <p:txBody>
          <a:bodyPr vert="horz" lIns="91440" tIns="45720" rIns="91440" bIns="45720" rtlCol="0" anchor="ctr"/>
          <a:lstStyle>
            <a:lvl1pPr algn="l">
              <a:defRPr sz="900" i="1">
                <a:solidFill>
                  <a:schemeClr val="tx1">
                    <a:tint val="75000"/>
                  </a:schemeClr>
                </a:solidFill>
              </a:defRPr>
            </a:lvl1pPr>
          </a:lstStyle>
          <a:p>
            <a:fld id="{29AC6683-2691-4D8A-A4CF-8FD7FC717BE0}" type="datetime1">
              <a:rPr lang="en-GB" smtClean="0"/>
              <a:t>05/11/2019</a:t>
            </a:fld>
            <a:endParaRPr lang="en-GB" dirty="0"/>
          </a:p>
        </p:txBody>
      </p:sp>
      <p:sp>
        <p:nvSpPr>
          <p:cNvPr id="5" name="Footer Placeholder 4"/>
          <p:cNvSpPr>
            <a:spLocks noGrp="1"/>
          </p:cNvSpPr>
          <p:nvPr>
            <p:ph type="ftr" sz="quarter" idx="3"/>
          </p:nvPr>
        </p:nvSpPr>
        <p:spPr>
          <a:xfrm>
            <a:off x="3152800" y="6453336"/>
            <a:ext cx="3600400" cy="268140"/>
          </a:xfrm>
          <a:prstGeom prst="rect">
            <a:avLst/>
          </a:prstGeom>
        </p:spPr>
        <p:txBody>
          <a:bodyPr vert="horz" lIns="91440" tIns="45720" rIns="91440" bIns="45720" rtlCol="0" anchor="ctr"/>
          <a:lstStyle>
            <a:lvl1pPr algn="ctr">
              <a:defRPr sz="900" i="1">
                <a:solidFill>
                  <a:schemeClr val="tx1">
                    <a:tint val="75000"/>
                  </a:schemeClr>
                </a:solidFill>
              </a:defRPr>
            </a:lvl1pPr>
          </a:lstStyle>
          <a:p>
            <a:r>
              <a:rPr lang="fr-FR"/>
              <a:t>Sinkovics et al. MIR 2019 - https://doi.org/10.1007/s11575-018-0372-0</a:t>
            </a:r>
            <a:endParaRPr lang="en-GB" dirty="0"/>
          </a:p>
        </p:txBody>
      </p:sp>
      <p:sp>
        <p:nvSpPr>
          <p:cNvPr id="6" name="Slide Number Placeholder 5"/>
          <p:cNvSpPr>
            <a:spLocks noGrp="1"/>
          </p:cNvSpPr>
          <p:nvPr>
            <p:ph type="sldNum" sz="quarter" idx="4"/>
          </p:nvPr>
        </p:nvSpPr>
        <p:spPr>
          <a:xfrm>
            <a:off x="7099300" y="6453336"/>
            <a:ext cx="2311400" cy="268140"/>
          </a:xfrm>
          <a:prstGeom prst="rect">
            <a:avLst/>
          </a:prstGeom>
        </p:spPr>
        <p:txBody>
          <a:bodyPr vert="horz" lIns="91440" tIns="45720" rIns="91440" bIns="45720" rtlCol="0" anchor="ctr"/>
          <a:lstStyle>
            <a:lvl1pPr algn="r">
              <a:defRPr sz="1200" i="1">
                <a:solidFill>
                  <a:schemeClr val="tx1">
                    <a:tint val="75000"/>
                  </a:schemeClr>
                </a:solidFill>
              </a:defRPr>
            </a:lvl1pPr>
          </a:lstStyle>
          <a:p>
            <a:fld id="{6DCEAD76-61F9-4301-80A9-32A31340ABA4}" type="slidenum">
              <a:rPr lang="en-GB" smtClean="0"/>
              <a:pPr/>
              <a:t>‹#›</a:t>
            </a:fld>
            <a:endParaRPr lang="en-GB" dirty="0"/>
          </a:p>
        </p:txBody>
      </p:sp>
    </p:spTree>
    <p:extLst>
      <p:ext uri="{BB962C8B-B14F-4D97-AF65-F5344CB8AC3E}">
        <p14:creationId xmlns:p14="http://schemas.microsoft.com/office/powerpoint/2010/main" val="3354009769"/>
      </p:ext>
    </p:extLst>
  </p:cSld>
  <p:clrMap bg1="lt1" tx1="dk1" bg2="lt2" tx2="dk2" accent1="accent1" accent2="accent2" accent3="accent3" accent4="accent4" accent5="accent5" accent6="accent6" hlink="hlink" folHlink="folHlink"/>
  <p:sldLayoutIdLst>
    <p:sldLayoutId id="2147483664" r:id="rId1"/>
    <p:sldLayoutId id="2147483649" r:id="rId2"/>
    <p:sldLayoutId id="2147483663" r:id="rId3"/>
    <p:sldLayoutId id="2147483650" r:id="rId4"/>
    <p:sldLayoutId id="2147483661"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hdr="0" dt="0"/>
  <p:txStyles>
    <p:titleStyle>
      <a:lvl1pPr algn="l" defTabSz="914400" rtl="0" eaLnBrk="1" latinLnBrk="0" hangingPunct="1">
        <a:spcBef>
          <a:spcPct val="0"/>
        </a:spcBef>
        <a:buNone/>
        <a:defRPr sz="2800" b="1" kern="1200">
          <a:solidFill>
            <a:srgbClr val="6D009D"/>
          </a:solidFill>
          <a:latin typeface="+mj-lt"/>
          <a:ea typeface="+mj-ea"/>
          <a:cs typeface="+mj-cs"/>
        </a:defRPr>
      </a:lvl1pPr>
    </p:titleStyle>
    <p:bodyStyle>
      <a:lvl1pPr marL="342900" indent="-342900" algn="l" defTabSz="914400" rtl="0" eaLnBrk="1" latinLnBrk="0" hangingPunct="1">
        <a:spcBef>
          <a:spcPts val="0"/>
        </a:spcBef>
        <a:buFont typeface="Arial" pitchFamily="34" charset="0"/>
        <a:buChar char="•"/>
        <a:defRPr sz="2600" b="1" kern="1200">
          <a:solidFill>
            <a:schemeClr val="tx1"/>
          </a:solidFill>
          <a:latin typeface="+mn-lt"/>
          <a:ea typeface="+mn-ea"/>
          <a:cs typeface="+mn-cs"/>
        </a:defRPr>
      </a:lvl1pPr>
      <a:lvl2pPr marL="742950" indent="-285750" algn="l" defTabSz="914400" rtl="0" eaLnBrk="1" latinLnBrk="0" hangingPunct="1">
        <a:spcBef>
          <a:spcPts val="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07/s11575-018-0372-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07/s11575-018-0372-0"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orcid.org/0000-0001-9862-533X" TargetMode="External"/><Relationship Id="rId13" Type="http://schemas.openxmlformats.org/officeDocument/2006/relationships/hyperlink" Target="http://orcid.org/0000-0002-5396-5602" TargetMode="External"/><Relationship Id="rId3" Type="http://schemas.openxmlformats.org/officeDocument/2006/relationships/hyperlink" Target="mailto:Noemi.Sinkovics@manchester.ac.uk" TargetMode="External"/><Relationship Id="rId7" Type="http://schemas.openxmlformats.org/officeDocument/2006/relationships/hyperlink" Target="https://www.kent.ac.uk/kbs/our-staff/profiles/choksy-umair.html" TargetMode="External"/><Relationship Id="rId12" Type="http://schemas.openxmlformats.org/officeDocument/2006/relationships/hyperlink" Target="mailto:ram.mudambi@temple.edu" TargetMode="External"/><Relationship Id="rId17" Type="http://schemas.openxmlformats.org/officeDocument/2006/relationships/image" Target="../media/image11.jpg"/><Relationship Id="rId2" Type="http://schemas.openxmlformats.org/officeDocument/2006/relationships/notesSlide" Target="../notesSlides/notesSlide4.xml"/><Relationship Id="rId16"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hyperlink" Target="mailto:u.s.choksy@kent.ac.uk" TargetMode="External"/><Relationship Id="rId11" Type="http://schemas.openxmlformats.org/officeDocument/2006/relationships/hyperlink" Target="http://orcid.org/0000-0002-4471-5054" TargetMode="External"/><Relationship Id="rId5" Type="http://schemas.openxmlformats.org/officeDocument/2006/relationships/hyperlink" Target="http://orcid.org/0000-0002-5143-6870" TargetMode="External"/><Relationship Id="rId15" Type="http://schemas.openxmlformats.org/officeDocument/2006/relationships/image" Target="../media/image9.jpeg"/><Relationship Id="rId10" Type="http://schemas.openxmlformats.org/officeDocument/2006/relationships/hyperlink" Target="http://www.manchester.ac.uk/research/rudolf.sinkovics" TargetMode="External"/><Relationship Id="rId4" Type="http://schemas.openxmlformats.org/officeDocument/2006/relationships/hyperlink" Target="http://www.manchester.ac.uk/research/noemi.sinkovics" TargetMode="External"/><Relationship Id="rId9" Type="http://schemas.openxmlformats.org/officeDocument/2006/relationships/hyperlink" Target="mailto:Rudolf.Sinkovics@manchester.ac.uk" TargetMode="External"/><Relationship Id="rId1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Knowledge Connectivity in an Adverse Context: Global Value Chains and Pakistani Offshore Service Providers</a:t>
            </a:r>
          </a:p>
        </p:txBody>
      </p:sp>
      <p:sp>
        <p:nvSpPr>
          <p:cNvPr id="7" name="Subtitle 6"/>
          <p:cNvSpPr>
            <a:spLocks noGrp="1"/>
          </p:cNvSpPr>
          <p:nvPr>
            <p:ph type="subTitle" idx="1"/>
          </p:nvPr>
        </p:nvSpPr>
        <p:spPr/>
        <p:txBody>
          <a:bodyPr>
            <a:normAutofit fontScale="92500" lnSpcReduction="20000"/>
          </a:bodyPr>
          <a:lstStyle/>
          <a:p>
            <a:r>
              <a:rPr lang="en-GB" b="0" dirty="0"/>
              <a:t>Sinkovics, Noemi, Umair Shafi Choksy, Rudolf R. Sinkovics, and Ram Mudambi (2019), "Knowledge connectivity in an adverse context – global value chains and Pakistani offshore service providers," </a:t>
            </a:r>
            <a:r>
              <a:rPr lang="en-GB" b="0" i="1" dirty="0"/>
              <a:t>Management International Review, </a:t>
            </a:r>
            <a:r>
              <a:rPr lang="en-GB" b="0" dirty="0"/>
              <a:t>59 (1), 131-170. </a:t>
            </a:r>
            <a:r>
              <a:rPr lang="en-GB" b="0" dirty="0">
                <a:hlinkClick r:id="rId3"/>
              </a:rPr>
              <a:t>https://doi.org/10.1007/s11575-018-0372-0</a:t>
            </a:r>
            <a:endParaRPr lang="en-GB" b="0" dirty="0"/>
          </a:p>
          <a:p>
            <a:endParaRPr lang="en-GB" dirty="0"/>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1</a:t>
            </a:fld>
            <a:endParaRPr lang="en-GB"/>
          </a:p>
        </p:txBody>
      </p:sp>
      <p:pic>
        <p:nvPicPr>
          <p:cNvPr id="6" name="Picture 5">
            <a:hlinkClick r:id="rId3"/>
            <a:extLst>
              <a:ext uri="{FF2B5EF4-FFF2-40B4-BE49-F238E27FC236}">
                <a16:creationId xmlns:a16="http://schemas.microsoft.com/office/drawing/2014/main" id="{768B13CA-06F6-4294-A889-DED0FC8765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5956" y="294789"/>
            <a:ext cx="581190" cy="908701"/>
          </a:xfrm>
          <a:prstGeom prst="rect">
            <a:avLst/>
          </a:prstGeom>
        </p:spPr>
      </p:pic>
      <p:pic>
        <p:nvPicPr>
          <p:cNvPr id="8" name="Picture 7">
            <a:hlinkClick r:id="rId3"/>
            <a:extLst>
              <a:ext uri="{FF2B5EF4-FFF2-40B4-BE49-F238E27FC236}">
                <a16:creationId xmlns:a16="http://schemas.microsoft.com/office/drawing/2014/main" id="{5F286356-43AD-4B46-A608-131D963852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28508" y="51572"/>
            <a:ext cx="906968" cy="1375272"/>
          </a:xfrm>
          <a:prstGeom prst="rect">
            <a:avLst/>
          </a:prstGeom>
        </p:spPr>
      </p:pic>
      <p:pic>
        <p:nvPicPr>
          <p:cNvPr id="9" name="Picture 8">
            <a:extLst>
              <a:ext uri="{FF2B5EF4-FFF2-40B4-BE49-F238E27FC236}">
                <a16:creationId xmlns:a16="http://schemas.microsoft.com/office/drawing/2014/main" id="{217CD33F-98E0-463F-9E45-C3F1AA63BD4E}"/>
              </a:ext>
            </a:extLst>
          </p:cNvPr>
          <p:cNvPicPr>
            <a:picLocks noChangeAspect="1"/>
          </p:cNvPicPr>
          <p:nvPr/>
        </p:nvPicPr>
        <p:blipFill>
          <a:blip r:embed="rId6"/>
          <a:stretch>
            <a:fillRect/>
          </a:stretch>
        </p:blipFill>
        <p:spPr>
          <a:xfrm>
            <a:off x="5463424" y="5877272"/>
            <a:ext cx="4124325" cy="542925"/>
          </a:xfrm>
          <a:prstGeom prst="rect">
            <a:avLst/>
          </a:prstGeom>
        </p:spPr>
      </p:pic>
    </p:spTree>
    <p:extLst>
      <p:ext uri="{BB962C8B-B14F-4D97-AF65-F5344CB8AC3E}">
        <p14:creationId xmlns:p14="http://schemas.microsoft.com/office/powerpoint/2010/main" val="25599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Left-Right Arrow 58"/>
          <p:cNvSpPr/>
          <p:nvPr/>
        </p:nvSpPr>
        <p:spPr>
          <a:xfrm>
            <a:off x="417512" y="5517232"/>
            <a:ext cx="9144000" cy="1224136"/>
          </a:xfrm>
          <a:prstGeom prst="leftRightArrow">
            <a:avLst>
              <a:gd name="adj1" fmla="val 50000"/>
              <a:gd name="adj2" fmla="val 28807"/>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Left-Right Arrow 34"/>
          <p:cNvSpPr/>
          <p:nvPr/>
        </p:nvSpPr>
        <p:spPr>
          <a:xfrm>
            <a:off x="381000" y="2996952"/>
            <a:ext cx="9144000" cy="1152128"/>
          </a:xfrm>
          <a:prstGeom prst="leftRightArrow">
            <a:avLst>
              <a:gd name="adj1" fmla="val 50000"/>
              <a:gd name="adj2" fmla="val 28807"/>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 name="Rectangle 3"/>
          <p:cNvSpPr/>
          <p:nvPr/>
        </p:nvSpPr>
        <p:spPr>
          <a:xfrm>
            <a:off x="488504" y="4317455"/>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App idea or need</a:t>
            </a:r>
          </a:p>
        </p:txBody>
      </p:sp>
      <p:cxnSp>
        <p:nvCxnSpPr>
          <p:cNvPr id="6" name="Straight Arrow Connector 5"/>
          <p:cNvCxnSpPr>
            <a:cxnSpLocks/>
            <a:stCxn id="4" idx="3"/>
            <a:endCxn id="9" idx="1"/>
          </p:cNvCxnSpPr>
          <p:nvPr/>
        </p:nvCxnSpPr>
        <p:spPr>
          <a:xfrm flipV="1">
            <a:off x="1462379" y="4608209"/>
            <a:ext cx="361483" cy="7248"/>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8" name="Rectangle 7"/>
          <p:cNvSpPr/>
          <p:nvPr/>
        </p:nvSpPr>
        <p:spPr>
          <a:xfrm>
            <a:off x="6928279" y="4300444"/>
            <a:ext cx="973874" cy="613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Marketing/ </a:t>
            </a:r>
          </a:p>
          <a:p>
            <a:pPr algn="ctr"/>
            <a:r>
              <a:rPr lang="en-GB" sz="1100" dirty="0">
                <a:solidFill>
                  <a:sysClr val="windowText" lastClr="000000"/>
                </a:solidFill>
              </a:rPr>
              <a:t>Publishing on apps store</a:t>
            </a:r>
          </a:p>
        </p:txBody>
      </p:sp>
      <p:sp>
        <p:nvSpPr>
          <p:cNvPr id="9" name="Rectangle 8"/>
          <p:cNvSpPr/>
          <p:nvPr/>
        </p:nvSpPr>
        <p:spPr>
          <a:xfrm>
            <a:off x="1823861" y="4310207"/>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Requirement analysis</a:t>
            </a:r>
          </a:p>
        </p:txBody>
      </p:sp>
      <p:sp>
        <p:nvSpPr>
          <p:cNvPr id="10" name="Rectangle 9"/>
          <p:cNvSpPr/>
          <p:nvPr/>
        </p:nvSpPr>
        <p:spPr>
          <a:xfrm>
            <a:off x="3123134" y="4307131"/>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High-level design</a:t>
            </a:r>
          </a:p>
        </p:txBody>
      </p:sp>
      <p:sp>
        <p:nvSpPr>
          <p:cNvPr id="11" name="Rectangle 10"/>
          <p:cNvSpPr/>
          <p:nvPr/>
        </p:nvSpPr>
        <p:spPr>
          <a:xfrm>
            <a:off x="4408266" y="4307130"/>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Low-level design</a:t>
            </a:r>
          </a:p>
        </p:txBody>
      </p:sp>
      <p:sp>
        <p:nvSpPr>
          <p:cNvPr id="12" name="Rectangle 11"/>
          <p:cNvSpPr/>
          <p:nvPr/>
        </p:nvSpPr>
        <p:spPr>
          <a:xfrm>
            <a:off x="5664538" y="4300445"/>
            <a:ext cx="973874" cy="61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Coding, test, and support</a:t>
            </a:r>
          </a:p>
        </p:txBody>
      </p:sp>
      <p:cxnSp>
        <p:nvCxnSpPr>
          <p:cNvPr id="22" name="Straight Arrow Connector 21"/>
          <p:cNvCxnSpPr>
            <a:stCxn id="9" idx="3"/>
            <a:endCxn id="10" idx="1"/>
          </p:cNvCxnSpPr>
          <p:nvPr/>
        </p:nvCxnSpPr>
        <p:spPr>
          <a:xfrm flipV="1">
            <a:off x="2797736" y="4605133"/>
            <a:ext cx="325399" cy="307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9" name="Straight Arrow Connector 28"/>
          <p:cNvCxnSpPr>
            <a:stCxn id="10" idx="3"/>
            <a:endCxn id="11" idx="1"/>
          </p:cNvCxnSpPr>
          <p:nvPr/>
        </p:nvCxnSpPr>
        <p:spPr>
          <a:xfrm flipV="1">
            <a:off x="4097008" y="4605133"/>
            <a:ext cx="311258"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a:cxnSpLocks/>
            <a:stCxn id="12" idx="3"/>
            <a:endCxn id="8" idx="1"/>
          </p:cNvCxnSpPr>
          <p:nvPr/>
        </p:nvCxnSpPr>
        <p:spPr>
          <a:xfrm flipV="1">
            <a:off x="6638413" y="4606952"/>
            <a:ext cx="289867"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1" idx="3"/>
            <a:endCxn id="12" idx="1"/>
          </p:cNvCxnSpPr>
          <p:nvPr/>
        </p:nvCxnSpPr>
        <p:spPr>
          <a:xfrm>
            <a:off x="5382140" y="4605132"/>
            <a:ext cx="282398" cy="182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39" name="Rectangle 38">
            <a:extLst>
              <a:ext uri="{FF2B5EF4-FFF2-40B4-BE49-F238E27FC236}">
                <a16:creationId xmlns:a16="http://schemas.microsoft.com/office/drawing/2014/main" id="{84AEE342-E4DE-4448-B854-5BBE04E03B5B}"/>
              </a:ext>
            </a:extLst>
          </p:cNvPr>
          <p:cNvSpPr/>
          <p:nvPr/>
        </p:nvSpPr>
        <p:spPr>
          <a:xfrm>
            <a:off x="8336581" y="4307130"/>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Smartphone app user</a:t>
            </a:r>
          </a:p>
        </p:txBody>
      </p:sp>
      <p:cxnSp>
        <p:nvCxnSpPr>
          <p:cNvPr id="120" name="Straight Arrow Connector 119">
            <a:extLst>
              <a:ext uri="{FF2B5EF4-FFF2-40B4-BE49-F238E27FC236}">
                <a16:creationId xmlns:a16="http://schemas.microsoft.com/office/drawing/2014/main" id="{A43BC39A-2388-43EB-AFC1-22EC74DF642D}"/>
              </a:ext>
            </a:extLst>
          </p:cNvPr>
          <p:cNvCxnSpPr>
            <a:cxnSpLocks/>
            <a:stCxn id="8" idx="3"/>
            <a:endCxn id="39" idx="1"/>
          </p:cNvCxnSpPr>
          <p:nvPr/>
        </p:nvCxnSpPr>
        <p:spPr>
          <a:xfrm flipV="1">
            <a:off x="7902153" y="4605133"/>
            <a:ext cx="434428" cy="1819"/>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147" name="Straight Arrow Connector 146">
            <a:extLst>
              <a:ext uri="{FF2B5EF4-FFF2-40B4-BE49-F238E27FC236}">
                <a16:creationId xmlns:a16="http://schemas.microsoft.com/office/drawing/2014/main" id="{BBFDC167-0B00-4172-89D3-9C1F535714FA}"/>
              </a:ext>
            </a:extLst>
          </p:cNvPr>
          <p:cNvCxnSpPr/>
          <p:nvPr/>
        </p:nvCxnSpPr>
        <p:spPr>
          <a:xfrm flipH="1">
            <a:off x="4097008" y="4754889"/>
            <a:ext cx="31125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49" name="Straight Arrow Connector 148">
            <a:extLst>
              <a:ext uri="{FF2B5EF4-FFF2-40B4-BE49-F238E27FC236}">
                <a16:creationId xmlns:a16="http://schemas.microsoft.com/office/drawing/2014/main" id="{8FF45DE6-ABC8-4659-8965-2AEE3494CCBF}"/>
              </a:ext>
            </a:extLst>
          </p:cNvPr>
          <p:cNvCxnSpPr/>
          <p:nvPr/>
        </p:nvCxnSpPr>
        <p:spPr>
          <a:xfrm flipH="1">
            <a:off x="2797736" y="4754889"/>
            <a:ext cx="32539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1" name="Straight Arrow Connector 150">
            <a:extLst>
              <a:ext uri="{FF2B5EF4-FFF2-40B4-BE49-F238E27FC236}">
                <a16:creationId xmlns:a16="http://schemas.microsoft.com/office/drawing/2014/main" id="{1FE9CB70-1EA7-4CA1-BD90-197AD14AABE3}"/>
              </a:ext>
            </a:extLst>
          </p:cNvPr>
          <p:cNvCxnSpPr/>
          <p:nvPr/>
        </p:nvCxnSpPr>
        <p:spPr>
          <a:xfrm flipH="1">
            <a:off x="1462379" y="4754889"/>
            <a:ext cx="36148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3" name="Connector: Elbow 152">
            <a:extLst>
              <a:ext uri="{FF2B5EF4-FFF2-40B4-BE49-F238E27FC236}">
                <a16:creationId xmlns:a16="http://schemas.microsoft.com/office/drawing/2014/main" id="{1E9647A1-F1FB-4343-BF67-AD0C05380C07}"/>
              </a:ext>
            </a:extLst>
          </p:cNvPr>
          <p:cNvCxnSpPr>
            <a:cxnSpLocks/>
            <a:endCxn id="4" idx="2"/>
          </p:cNvCxnSpPr>
          <p:nvPr/>
        </p:nvCxnSpPr>
        <p:spPr>
          <a:xfrm rot="10800000">
            <a:off x="975443" y="4913459"/>
            <a:ext cx="7848077" cy="459756"/>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56" name="Rectangle 55">
            <a:extLst>
              <a:ext uri="{FF2B5EF4-FFF2-40B4-BE49-F238E27FC236}">
                <a16:creationId xmlns:a16="http://schemas.microsoft.com/office/drawing/2014/main" id="{F4FBE77C-8E73-4C7F-A4EB-59834851E1C0}"/>
              </a:ext>
            </a:extLst>
          </p:cNvPr>
          <p:cNvSpPr/>
          <p:nvPr/>
        </p:nvSpPr>
        <p:spPr>
          <a:xfrm>
            <a:off x="975442" y="3361172"/>
            <a:ext cx="3121566" cy="42786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Architecture phase</a:t>
            </a:r>
          </a:p>
        </p:txBody>
      </p:sp>
      <p:sp>
        <p:nvSpPr>
          <p:cNvPr id="61" name="Rectangle 60">
            <a:extLst>
              <a:ext uri="{FF2B5EF4-FFF2-40B4-BE49-F238E27FC236}">
                <a16:creationId xmlns:a16="http://schemas.microsoft.com/office/drawing/2014/main" id="{F20C9C45-6F50-4256-A0AD-B80842BC458C}"/>
              </a:ext>
            </a:extLst>
          </p:cNvPr>
          <p:cNvSpPr/>
          <p:nvPr/>
        </p:nvSpPr>
        <p:spPr>
          <a:xfrm>
            <a:off x="4408266" y="3361172"/>
            <a:ext cx="2230146" cy="42786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Implementation phase</a:t>
            </a:r>
          </a:p>
        </p:txBody>
      </p:sp>
      <p:sp>
        <p:nvSpPr>
          <p:cNvPr id="85" name="Title 84">
            <a:extLst>
              <a:ext uri="{FF2B5EF4-FFF2-40B4-BE49-F238E27FC236}">
                <a16:creationId xmlns:a16="http://schemas.microsoft.com/office/drawing/2014/main" id="{878631E7-0E07-498A-8A3B-509B73C9D9AA}"/>
              </a:ext>
            </a:extLst>
          </p:cNvPr>
          <p:cNvSpPr>
            <a:spLocks noGrp="1"/>
          </p:cNvSpPr>
          <p:nvPr>
            <p:ph type="title"/>
          </p:nvPr>
        </p:nvSpPr>
        <p:spPr/>
        <p:txBody>
          <a:bodyPr>
            <a:normAutofit/>
          </a:bodyPr>
          <a:lstStyle/>
          <a:p>
            <a:r>
              <a:rPr lang="en-GB"/>
              <a:t>B2C mobile apps value chain</a:t>
            </a:r>
          </a:p>
        </p:txBody>
      </p:sp>
      <p:sp>
        <p:nvSpPr>
          <p:cNvPr id="123" name="Rectangle 122">
            <a:extLst>
              <a:ext uri="{FF2B5EF4-FFF2-40B4-BE49-F238E27FC236}">
                <a16:creationId xmlns:a16="http://schemas.microsoft.com/office/drawing/2014/main" id="{8600F631-8E1D-4A00-A243-A2978C63EF33}"/>
              </a:ext>
            </a:extLst>
          </p:cNvPr>
          <p:cNvSpPr/>
          <p:nvPr/>
        </p:nvSpPr>
        <p:spPr>
          <a:xfrm>
            <a:off x="1823862" y="5949280"/>
            <a:ext cx="1736573" cy="390842"/>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Problem framing capabilities</a:t>
            </a:r>
          </a:p>
        </p:txBody>
      </p:sp>
      <p:sp>
        <p:nvSpPr>
          <p:cNvPr id="125" name="Rectangle 124">
            <a:extLst>
              <a:ext uri="{FF2B5EF4-FFF2-40B4-BE49-F238E27FC236}">
                <a16:creationId xmlns:a16="http://schemas.microsoft.com/office/drawing/2014/main" id="{CCB8DB0C-23CC-474D-9240-ABC465246803}"/>
              </a:ext>
            </a:extLst>
          </p:cNvPr>
          <p:cNvSpPr/>
          <p:nvPr/>
        </p:nvSpPr>
        <p:spPr>
          <a:xfrm>
            <a:off x="3728864" y="5949280"/>
            <a:ext cx="1653276" cy="390842"/>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Problem solving capabilities</a:t>
            </a:r>
          </a:p>
        </p:txBody>
      </p:sp>
      <p:sp>
        <p:nvSpPr>
          <p:cNvPr id="127" name="Rectangle 126">
            <a:extLst>
              <a:ext uri="{FF2B5EF4-FFF2-40B4-BE49-F238E27FC236}">
                <a16:creationId xmlns:a16="http://schemas.microsoft.com/office/drawing/2014/main" id="{211F63B7-C4D9-4796-89C2-A03D54487930}"/>
              </a:ext>
            </a:extLst>
          </p:cNvPr>
          <p:cNvSpPr/>
          <p:nvPr/>
        </p:nvSpPr>
        <p:spPr>
          <a:xfrm>
            <a:off x="5664538" y="5941294"/>
            <a:ext cx="973874" cy="39882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Routine capabilities</a:t>
            </a:r>
          </a:p>
        </p:txBody>
      </p:sp>
      <p:cxnSp>
        <p:nvCxnSpPr>
          <p:cNvPr id="24" name="Straight Arrow Connector 23"/>
          <p:cNvCxnSpPr>
            <a:endCxn id="9" idx="2"/>
          </p:cNvCxnSpPr>
          <p:nvPr/>
        </p:nvCxnSpPr>
        <p:spPr>
          <a:xfrm flipV="1">
            <a:off x="2310798" y="4906212"/>
            <a:ext cx="0" cy="4670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157911" y="4899793"/>
            <a:ext cx="0" cy="4670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415216" y="4896451"/>
            <a:ext cx="0" cy="4670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8823519" y="4903136"/>
            <a:ext cx="0" cy="467005"/>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1024" y="5805265"/>
            <a:ext cx="1903705" cy="646331"/>
          </a:xfrm>
          <a:prstGeom prst="rect">
            <a:avLst/>
          </a:prstGeom>
          <a:noFill/>
        </p:spPr>
        <p:txBody>
          <a:bodyPr wrap="square" rtlCol="0">
            <a:spAutoFit/>
          </a:bodyPr>
          <a:lstStyle/>
          <a:p>
            <a:r>
              <a:rPr lang="en-GB" sz="1200" dirty="0"/>
              <a:t>Supplier </a:t>
            </a:r>
          </a:p>
          <a:p>
            <a:r>
              <a:rPr lang="en-GB" sz="1200" dirty="0"/>
              <a:t>capability </a:t>
            </a:r>
          </a:p>
          <a:p>
            <a:r>
              <a:rPr lang="en-GB" sz="1200" dirty="0"/>
              <a:t>requirements</a:t>
            </a:r>
          </a:p>
        </p:txBody>
      </p:sp>
      <p:sp>
        <p:nvSpPr>
          <p:cNvPr id="62" name="Rectangle 61"/>
          <p:cNvSpPr/>
          <p:nvPr/>
        </p:nvSpPr>
        <p:spPr>
          <a:xfrm>
            <a:off x="500117" y="1772816"/>
            <a:ext cx="3608504" cy="1224136"/>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GB" sz="1200" dirty="0">
                <a:solidFill>
                  <a:sysClr val="windowText" lastClr="000000"/>
                </a:solidFill>
              </a:rPr>
              <a:t>Domain knowledge</a:t>
            </a:r>
          </a:p>
          <a:p>
            <a:pPr marL="171450" indent="-171450">
              <a:buFont typeface="Arial" panose="020B0604020202020204" pitchFamily="34" charset="0"/>
              <a:buChar char="•"/>
            </a:pPr>
            <a:r>
              <a:rPr lang="en-GB" sz="1200" dirty="0">
                <a:solidFill>
                  <a:sysClr val="windowText" lastClr="000000"/>
                </a:solidFill>
              </a:rPr>
              <a:t>Industry knowledge</a:t>
            </a:r>
          </a:p>
          <a:p>
            <a:pPr marL="171450" indent="-171450">
              <a:buFont typeface="Arial" panose="020B0604020202020204" pitchFamily="34" charset="0"/>
              <a:buChar char="•"/>
            </a:pPr>
            <a:r>
              <a:rPr lang="en-GB" sz="1200" dirty="0">
                <a:solidFill>
                  <a:sysClr val="windowText" lastClr="000000"/>
                </a:solidFill>
              </a:rPr>
              <a:t>Final user needs and experiences</a:t>
            </a:r>
          </a:p>
        </p:txBody>
      </p:sp>
      <p:sp>
        <p:nvSpPr>
          <p:cNvPr id="64" name="Rectangle 63"/>
          <p:cNvSpPr/>
          <p:nvPr/>
        </p:nvSpPr>
        <p:spPr>
          <a:xfrm>
            <a:off x="4555503" y="1484785"/>
            <a:ext cx="1103057"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Supplier</a:t>
            </a:r>
          </a:p>
          <a:p>
            <a:pPr algn="ctr"/>
            <a:r>
              <a:rPr lang="en-GB" sz="1100" dirty="0">
                <a:solidFill>
                  <a:sysClr val="windowText" lastClr="000000"/>
                </a:solidFill>
              </a:rPr>
              <a:t>(application development and design</a:t>
            </a:r>
          </a:p>
        </p:txBody>
      </p:sp>
      <p:sp>
        <p:nvSpPr>
          <p:cNvPr id="65" name="Rectangle 64"/>
          <p:cNvSpPr/>
          <p:nvPr/>
        </p:nvSpPr>
        <p:spPr>
          <a:xfrm>
            <a:off x="6046839" y="1162418"/>
            <a:ext cx="1067583" cy="14024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Client </a:t>
            </a:r>
          </a:p>
          <a:p>
            <a:pPr algn="ctr"/>
            <a:r>
              <a:rPr lang="en-GB" sz="1100" dirty="0">
                <a:solidFill>
                  <a:sysClr val="windowText" lastClr="000000"/>
                </a:solidFill>
              </a:rPr>
              <a:t>(branding and marketing - ideas, R&amp;D, and design are contingent)</a:t>
            </a:r>
          </a:p>
        </p:txBody>
      </p:sp>
      <p:sp>
        <p:nvSpPr>
          <p:cNvPr id="66" name="Rectangle 65"/>
          <p:cNvSpPr/>
          <p:nvPr/>
        </p:nvSpPr>
        <p:spPr>
          <a:xfrm>
            <a:off x="7469648" y="1484784"/>
            <a:ext cx="795720"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App store</a:t>
            </a:r>
          </a:p>
        </p:txBody>
      </p:sp>
      <p:sp>
        <p:nvSpPr>
          <p:cNvPr id="69" name="Rectangle 68"/>
          <p:cNvSpPr/>
          <p:nvPr/>
        </p:nvSpPr>
        <p:spPr>
          <a:xfrm>
            <a:off x="4499991" y="887234"/>
            <a:ext cx="4917505" cy="2109718"/>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endParaRPr lang="en-GB" sz="1200" dirty="0">
              <a:solidFill>
                <a:sysClr val="windowText" lastClr="000000"/>
              </a:solidFill>
            </a:endParaRPr>
          </a:p>
        </p:txBody>
      </p:sp>
      <p:sp>
        <p:nvSpPr>
          <p:cNvPr id="70" name="TextBox 69"/>
          <p:cNvSpPr txBox="1"/>
          <p:nvPr/>
        </p:nvSpPr>
        <p:spPr>
          <a:xfrm>
            <a:off x="416497" y="1412776"/>
            <a:ext cx="3764133" cy="338554"/>
          </a:xfrm>
          <a:prstGeom prst="rect">
            <a:avLst/>
          </a:prstGeom>
          <a:noFill/>
        </p:spPr>
        <p:txBody>
          <a:bodyPr wrap="square" rtlCol="0">
            <a:spAutoFit/>
          </a:bodyPr>
          <a:lstStyle/>
          <a:p>
            <a:r>
              <a:rPr lang="en-GB" sz="1600" b="1" dirty="0"/>
              <a:t>Knowledge transfer requirements</a:t>
            </a:r>
          </a:p>
        </p:txBody>
      </p:sp>
      <p:sp>
        <p:nvSpPr>
          <p:cNvPr id="71" name="TextBox 70"/>
          <p:cNvSpPr txBox="1"/>
          <p:nvPr/>
        </p:nvSpPr>
        <p:spPr>
          <a:xfrm>
            <a:off x="4429228" y="548680"/>
            <a:ext cx="3764133" cy="338554"/>
          </a:xfrm>
          <a:prstGeom prst="rect">
            <a:avLst/>
          </a:prstGeom>
          <a:noFill/>
        </p:spPr>
        <p:txBody>
          <a:bodyPr wrap="square" rtlCol="0">
            <a:spAutoFit/>
          </a:bodyPr>
          <a:lstStyle/>
          <a:p>
            <a:r>
              <a:rPr lang="en-GB" sz="1600" b="1" dirty="0"/>
              <a:t>Value chain participants</a:t>
            </a:r>
          </a:p>
        </p:txBody>
      </p:sp>
      <p:sp>
        <p:nvSpPr>
          <p:cNvPr id="79" name="Rectangle 78"/>
          <p:cNvSpPr/>
          <p:nvPr/>
        </p:nvSpPr>
        <p:spPr>
          <a:xfrm>
            <a:off x="8625409" y="1484784"/>
            <a:ext cx="724253"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Final user</a:t>
            </a:r>
          </a:p>
        </p:txBody>
      </p:sp>
      <p:cxnSp>
        <p:nvCxnSpPr>
          <p:cNvPr id="82" name="Straight Arrow Connector 81"/>
          <p:cNvCxnSpPr>
            <a:cxnSpLocks/>
            <a:stCxn id="66" idx="3"/>
            <a:endCxn id="79" idx="1"/>
          </p:cNvCxnSpPr>
          <p:nvPr/>
        </p:nvCxnSpPr>
        <p:spPr>
          <a:xfrm>
            <a:off x="8265368" y="1868252"/>
            <a:ext cx="360040"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88" name="Straight Arrow Connector 87"/>
          <p:cNvCxnSpPr>
            <a:cxnSpLocks/>
          </p:cNvCxnSpPr>
          <p:nvPr/>
        </p:nvCxnSpPr>
        <p:spPr>
          <a:xfrm flipH="1">
            <a:off x="7143872" y="2436400"/>
            <a:ext cx="723637"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122" name="Straight Arrow Connector 121"/>
          <p:cNvCxnSpPr>
            <a:cxnSpLocks/>
          </p:cNvCxnSpPr>
          <p:nvPr/>
        </p:nvCxnSpPr>
        <p:spPr>
          <a:xfrm>
            <a:off x="7109608" y="1863660"/>
            <a:ext cx="360040" cy="0"/>
          </a:xfrm>
          <a:prstGeom prst="straightConnector1">
            <a:avLst/>
          </a:prstGeom>
          <a:ln>
            <a:headEnd type="none" w="med" len="med"/>
            <a:tailEnd type="triangle" w="med" len="med"/>
          </a:ln>
        </p:spPr>
        <p:style>
          <a:lnRef idx="2">
            <a:schemeClr val="dk1"/>
          </a:lnRef>
          <a:fillRef idx="1">
            <a:schemeClr val="lt1"/>
          </a:fillRef>
          <a:effectRef idx="0">
            <a:schemeClr val="dk1"/>
          </a:effectRef>
          <a:fontRef idx="minor">
            <a:schemeClr val="dk1"/>
          </a:fontRef>
        </p:style>
      </p:cxnSp>
      <p:cxnSp>
        <p:nvCxnSpPr>
          <p:cNvPr id="124" name="Straight Arrow Connector 123"/>
          <p:cNvCxnSpPr>
            <a:cxnSpLocks/>
          </p:cNvCxnSpPr>
          <p:nvPr/>
        </p:nvCxnSpPr>
        <p:spPr>
          <a:xfrm>
            <a:off x="5644842" y="1883743"/>
            <a:ext cx="388279" cy="0"/>
          </a:xfrm>
          <a:prstGeom prst="straightConnector1">
            <a:avLst/>
          </a:prstGeom>
          <a:ln>
            <a:headEnd type="arrow" w="med" len="med"/>
            <a:tailEnd type="arrow" w="med" len="med"/>
          </a:ln>
        </p:spPr>
        <p:style>
          <a:lnRef idx="2">
            <a:schemeClr val="dk1"/>
          </a:lnRef>
          <a:fillRef idx="1">
            <a:schemeClr val="lt1"/>
          </a:fillRef>
          <a:effectRef idx="0">
            <a:schemeClr val="dk1"/>
          </a:effectRef>
          <a:fontRef idx="minor">
            <a:schemeClr val="dk1"/>
          </a:fontRef>
        </p:style>
      </p:cxnSp>
      <p:cxnSp>
        <p:nvCxnSpPr>
          <p:cNvPr id="126" name="Straight Arrow Connector 125"/>
          <p:cNvCxnSpPr>
            <a:cxnSpLocks/>
            <a:endCxn id="66" idx="2"/>
          </p:cNvCxnSpPr>
          <p:nvPr/>
        </p:nvCxnSpPr>
        <p:spPr>
          <a:xfrm flipV="1">
            <a:off x="7867508" y="2251720"/>
            <a:ext cx="0" cy="184680"/>
          </a:xfrm>
          <a:prstGeom prst="straightConnector1">
            <a:avLst/>
          </a:prstGeom>
          <a:ln>
            <a:headEnd type="none" w="med" len="med"/>
            <a:tailEnd type="none" w="med" len="med"/>
          </a:ln>
        </p:spPr>
        <p:style>
          <a:lnRef idx="2">
            <a:schemeClr val="dk1"/>
          </a:lnRef>
          <a:fillRef idx="1">
            <a:schemeClr val="lt1"/>
          </a:fillRef>
          <a:effectRef idx="0">
            <a:schemeClr val="dk1"/>
          </a:effectRef>
          <a:fontRef idx="minor">
            <a:schemeClr val="dk1"/>
          </a:fontRef>
        </p:style>
      </p:cxnSp>
      <p:sp>
        <p:nvSpPr>
          <p:cNvPr id="121" name="TextBox 120"/>
          <p:cNvSpPr txBox="1"/>
          <p:nvPr/>
        </p:nvSpPr>
        <p:spPr>
          <a:xfrm>
            <a:off x="7113240" y="2419872"/>
            <a:ext cx="1335780" cy="577081"/>
          </a:xfrm>
          <a:prstGeom prst="rect">
            <a:avLst/>
          </a:prstGeom>
          <a:noFill/>
        </p:spPr>
        <p:txBody>
          <a:bodyPr wrap="square" rtlCol="0">
            <a:spAutoFit/>
          </a:bodyPr>
          <a:lstStyle/>
          <a:p>
            <a:r>
              <a:rPr lang="en-GB" sz="1050" dirty="0"/>
              <a:t>Developer standards, publishing rates, 30% margin</a:t>
            </a:r>
          </a:p>
        </p:txBody>
      </p:sp>
      <p:sp>
        <p:nvSpPr>
          <p:cNvPr id="138" name="TextBox 137"/>
          <p:cNvSpPr txBox="1"/>
          <p:nvPr/>
        </p:nvSpPr>
        <p:spPr>
          <a:xfrm>
            <a:off x="5201396" y="2581454"/>
            <a:ext cx="1335780" cy="415498"/>
          </a:xfrm>
          <a:prstGeom prst="rect">
            <a:avLst/>
          </a:prstGeom>
          <a:noFill/>
        </p:spPr>
        <p:txBody>
          <a:bodyPr wrap="square" rtlCol="0">
            <a:spAutoFit/>
          </a:bodyPr>
          <a:lstStyle/>
          <a:p>
            <a:r>
              <a:rPr lang="en-GB" sz="1050" dirty="0"/>
              <a:t>Project duration:</a:t>
            </a:r>
          </a:p>
          <a:p>
            <a:r>
              <a:rPr lang="en-GB" sz="1050" dirty="0"/>
              <a:t>2 months – 1 year</a:t>
            </a:r>
          </a:p>
        </p:txBody>
      </p:sp>
    </p:spTree>
    <p:extLst>
      <p:ext uri="{BB962C8B-B14F-4D97-AF65-F5344CB8AC3E}">
        <p14:creationId xmlns:p14="http://schemas.microsoft.com/office/powerpoint/2010/main" val="306002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Left-Right Arrow 58"/>
          <p:cNvSpPr/>
          <p:nvPr/>
        </p:nvSpPr>
        <p:spPr>
          <a:xfrm>
            <a:off x="417512" y="5445224"/>
            <a:ext cx="9107488" cy="1224136"/>
          </a:xfrm>
          <a:prstGeom prst="leftRightArrow">
            <a:avLst>
              <a:gd name="adj1" fmla="val 50000"/>
              <a:gd name="adj2" fmla="val 28807"/>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Left-Right Arrow 34"/>
          <p:cNvSpPr/>
          <p:nvPr/>
        </p:nvSpPr>
        <p:spPr>
          <a:xfrm>
            <a:off x="381000" y="2492896"/>
            <a:ext cx="9144000" cy="1152128"/>
          </a:xfrm>
          <a:prstGeom prst="leftRightArrow">
            <a:avLst>
              <a:gd name="adj1" fmla="val 50000"/>
              <a:gd name="adj2" fmla="val 28807"/>
            </a:avLst>
          </a:prstGeom>
          <a:solidFill>
            <a:schemeClr val="bg2"/>
          </a:solidFill>
          <a:ln>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 name="Rectangle 3"/>
          <p:cNvSpPr/>
          <p:nvPr/>
        </p:nvSpPr>
        <p:spPr>
          <a:xfrm>
            <a:off x="1352600" y="3796389"/>
            <a:ext cx="973874" cy="61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App idea or need</a:t>
            </a:r>
          </a:p>
        </p:txBody>
      </p:sp>
      <p:cxnSp>
        <p:nvCxnSpPr>
          <p:cNvPr id="6" name="Straight Arrow Connector 5"/>
          <p:cNvCxnSpPr>
            <a:cxnSpLocks/>
            <a:stCxn id="4" idx="3"/>
            <a:endCxn id="9" idx="1"/>
          </p:cNvCxnSpPr>
          <p:nvPr/>
        </p:nvCxnSpPr>
        <p:spPr>
          <a:xfrm>
            <a:off x="2326475" y="4102897"/>
            <a:ext cx="361483" cy="1257"/>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9" name="Rectangle 8"/>
          <p:cNvSpPr/>
          <p:nvPr/>
        </p:nvSpPr>
        <p:spPr>
          <a:xfrm>
            <a:off x="2687957" y="3806151"/>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Requirement analysis</a:t>
            </a:r>
          </a:p>
        </p:txBody>
      </p:sp>
      <p:sp>
        <p:nvSpPr>
          <p:cNvPr id="10" name="Rectangle 9"/>
          <p:cNvSpPr/>
          <p:nvPr/>
        </p:nvSpPr>
        <p:spPr>
          <a:xfrm>
            <a:off x="3987230" y="3803075"/>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High-level design</a:t>
            </a:r>
          </a:p>
        </p:txBody>
      </p:sp>
      <p:sp>
        <p:nvSpPr>
          <p:cNvPr id="11" name="Rectangle 10"/>
          <p:cNvSpPr/>
          <p:nvPr/>
        </p:nvSpPr>
        <p:spPr>
          <a:xfrm>
            <a:off x="5272362" y="3803074"/>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Low-level design</a:t>
            </a:r>
          </a:p>
        </p:txBody>
      </p:sp>
      <p:sp>
        <p:nvSpPr>
          <p:cNvPr id="12" name="Rectangle 11"/>
          <p:cNvSpPr/>
          <p:nvPr/>
        </p:nvSpPr>
        <p:spPr>
          <a:xfrm>
            <a:off x="6528634" y="3796389"/>
            <a:ext cx="973874" cy="613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Coding, test, and support</a:t>
            </a:r>
          </a:p>
        </p:txBody>
      </p:sp>
      <p:cxnSp>
        <p:nvCxnSpPr>
          <p:cNvPr id="22" name="Straight Arrow Connector 21"/>
          <p:cNvCxnSpPr>
            <a:stCxn id="9" idx="3"/>
            <a:endCxn id="10" idx="1"/>
          </p:cNvCxnSpPr>
          <p:nvPr/>
        </p:nvCxnSpPr>
        <p:spPr>
          <a:xfrm flipV="1">
            <a:off x="3661832" y="4101077"/>
            <a:ext cx="325399" cy="3076"/>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29" name="Straight Arrow Connector 28"/>
          <p:cNvCxnSpPr>
            <a:stCxn id="10" idx="3"/>
            <a:endCxn id="11" idx="1"/>
          </p:cNvCxnSpPr>
          <p:nvPr/>
        </p:nvCxnSpPr>
        <p:spPr>
          <a:xfrm flipV="1">
            <a:off x="4961104" y="4101077"/>
            <a:ext cx="311258" cy="1"/>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a:cxnSpLocks/>
            <a:stCxn id="12" idx="3"/>
            <a:endCxn id="39" idx="1"/>
          </p:cNvCxnSpPr>
          <p:nvPr/>
        </p:nvCxnSpPr>
        <p:spPr>
          <a:xfrm flipV="1">
            <a:off x="7502508" y="4101076"/>
            <a:ext cx="293042" cy="182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cxnSp>
        <p:nvCxnSpPr>
          <p:cNvPr id="34" name="Straight Arrow Connector 33"/>
          <p:cNvCxnSpPr>
            <a:stCxn id="11" idx="3"/>
            <a:endCxn id="12" idx="1"/>
          </p:cNvCxnSpPr>
          <p:nvPr/>
        </p:nvCxnSpPr>
        <p:spPr>
          <a:xfrm>
            <a:off x="6246236" y="4101076"/>
            <a:ext cx="282398" cy="1820"/>
          </a:xfrm>
          <a:prstGeom prst="straightConnector1">
            <a:avLst/>
          </a:prstGeom>
          <a:ln>
            <a:tailEnd type="arrow"/>
          </a:ln>
        </p:spPr>
        <p:style>
          <a:lnRef idx="2">
            <a:schemeClr val="dk1"/>
          </a:lnRef>
          <a:fillRef idx="1">
            <a:schemeClr val="lt1"/>
          </a:fillRef>
          <a:effectRef idx="0">
            <a:schemeClr val="dk1"/>
          </a:effectRef>
          <a:fontRef idx="minor">
            <a:schemeClr val="dk1"/>
          </a:fontRef>
        </p:style>
      </p:cxnSp>
      <p:sp>
        <p:nvSpPr>
          <p:cNvPr id="87" name="Rectangle 86"/>
          <p:cNvSpPr/>
          <p:nvPr/>
        </p:nvSpPr>
        <p:spPr>
          <a:xfrm>
            <a:off x="1272488" y="1124744"/>
            <a:ext cx="3608504" cy="1368152"/>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Arial" panose="020B0604020202020204" pitchFamily="34" charset="0"/>
              <a:buChar char="•"/>
            </a:pPr>
            <a:r>
              <a:rPr lang="en-GB" sz="1200" dirty="0">
                <a:solidFill>
                  <a:sysClr val="windowText" lastClr="000000"/>
                </a:solidFill>
              </a:rPr>
              <a:t>Domain knowledge</a:t>
            </a:r>
          </a:p>
          <a:p>
            <a:pPr marL="171450" indent="-171450">
              <a:buFont typeface="Arial" panose="020B0604020202020204" pitchFamily="34" charset="0"/>
              <a:buChar char="•"/>
            </a:pPr>
            <a:r>
              <a:rPr lang="en-GB" sz="1200" dirty="0">
                <a:solidFill>
                  <a:sysClr val="windowText" lastClr="000000"/>
                </a:solidFill>
              </a:rPr>
              <a:t>Industry knowledge</a:t>
            </a:r>
          </a:p>
          <a:p>
            <a:pPr marL="171450" indent="-171450">
              <a:buFont typeface="Arial" panose="020B0604020202020204" pitchFamily="34" charset="0"/>
              <a:buChar char="•"/>
            </a:pPr>
            <a:r>
              <a:rPr lang="en-GB" sz="1200" dirty="0">
                <a:solidFill>
                  <a:sysClr val="windowText" lastClr="000000"/>
                </a:solidFill>
              </a:rPr>
              <a:t>Client company information</a:t>
            </a:r>
          </a:p>
          <a:p>
            <a:pPr marL="171450" indent="-171450">
              <a:buFont typeface="Arial" panose="020B0604020202020204" pitchFamily="34" charset="0"/>
              <a:buChar char="•"/>
            </a:pPr>
            <a:r>
              <a:rPr lang="en-GB" sz="1200" dirty="0">
                <a:solidFill>
                  <a:sysClr val="windowText" lastClr="000000"/>
                </a:solidFill>
              </a:rPr>
              <a:t>Final user needs and experiences</a:t>
            </a:r>
          </a:p>
        </p:txBody>
      </p:sp>
      <p:sp>
        <p:nvSpPr>
          <p:cNvPr id="39" name="Rectangle 38">
            <a:extLst>
              <a:ext uri="{FF2B5EF4-FFF2-40B4-BE49-F238E27FC236}">
                <a16:creationId xmlns:a16="http://schemas.microsoft.com/office/drawing/2014/main" id="{84AEE342-E4DE-4448-B854-5BBE04E03B5B}"/>
              </a:ext>
            </a:extLst>
          </p:cNvPr>
          <p:cNvSpPr/>
          <p:nvPr/>
        </p:nvSpPr>
        <p:spPr>
          <a:xfrm>
            <a:off x="7795550" y="3803074"/>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Final user</a:t>
            </a:r>
          </a:p>
        </p:txBody>
      </p:sp>
      <p:cxnSp>
        <p:nvCxnSpPr>
          <p:cNvPr id="147" name="Straight Arrow Connector 146">
            <a:extLst>
              <a:ext uri="{FF2B5EF4-FFF2-40B4-BE49-F238E27FC236}">
                <a16:creationId xmlns:a16="http://schemas.microsoft.com/office/drawing/2014/main" id="{BBFDC167-0B00-4172-89D3-9C1F535714FA}"/>
              </a:ext>
            </a:extLst>
          </p:cNvPr>
          <p:cNvCxnSpPr/>
          <p:nvPr/>
        </p:nvCxnSpPr>
        <p:spPr>
          <a:xfrm flipH="1">
            <a:off x="4961104" y="4250833"/>
            <a:ext cx="31125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49" name="Straight Arrow Connector 148">
            <a:extLst>
              <a:ext uri="{FF2B5EF4-FFF2-40B4-BE49-F238E27FC236}">
                <a16:creationId xmlns:a16="http://schemas.microsoft.com/office/drawing/2014/main" id="{8FF45DE6-ABC8-4659-8965-2AEE3494CCBF}"/>
              </a:ext>
            </a:extLst>
          </p:cNvPr>
          <p:cNvCxnSpPr/>
          <p:nvPr/>
        </p:nvCxnSpPr>
        <p:spPr>
          <a:xfrm flipH="1">
            <a:off x="3661832" y="4250833"/>
            <a:ext cx="32539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1" name="Straight Arrow Connector 150">
            <a:extLst>
              <a:ext uri="{FF2B5EF4-FFF2-40B4-BE49-F238E27FC236}">
                <a16:creationId xmlns:a16="http://schemas.microsoft.com/office/drawing/2014/main" id="{1FE9CB70-1EA7-4CA1-BD90-197AD14AABE3}"/>
              </a:ext>
            </a:extLst>
          </p:cNvPr>
          <p:cNvCxnSpPr/>
          <p:nvPr/>
        </p:nvCxnSpPr>
        <p:spPr>
          <a:xfrm flipH="1">
            <a:off x="2326475" y="4250833"/>
            <a:ext cx="36148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153" name="Connector: Elbow 152">
            <a:extLst>
              <a:ext uri="{FF2B5EF4-FFF2-40B4-BE49-F238E27FC236}">
                <a16:creationId xmlns:a16="http://schemas.microsoft.com/office/drawing/2014/main" id="{1E9647A1-F1FB-4343-BF67-AD0C05380C07}"/>
              </a:ext>
            </a:extLst>
          </p:cNvPr>
          <p:cNvCxnSpPr>
            <a:cxnSpLocks/>
            <a:endCxn id="4" idx="2"/>
          </p:cNvCxnSpPr>
          <p:nvPr/>
        </p:nvCxnSpPr>
        <p:spPr>
          <a:xfrm rot="10800000">
            <a:off x="1839537" y="4409405"/>
            <a:ext cx="6437112" cy="467011"/>
          </a:xfrm>
          <a:prstGeom prst="bentConnector2">
            <a:avLst/>
          </a:prstGeom>
          <a:ln>
            <a:tailEnd type="triangle"/>
          </a:ln>
        </p:spPr>
        <p:style>
          <a:lnRef idx="2">
            <a:schemeClr val="dk1"/>
          </a:lnRef>
          <a:fillRef idx="1">
            <a:schemeClr val="lt1"/>
          </a:fillRef>
          <a:effectRef idx="0">
            <a:schemeClr val="dk1"/>
          </a:effectRef>
          <a:fontRef idx="minor">
            <a:schemeClr val="dk1"/>
          </a:fontRef>
        </p:style>
      </p:cxnSp>
      <p:sp>
        <p:nvSpPr>
          <p:cNvPr id="56" name="Rectangle 55">
            <a:extLst>
              <a:ext uri="{FF2B5EF4-FFF2-40B4-BE49-F238E27FC236}">
                <a16:creationId xmlns:a16="http://schemas.microsoft.com/office/drawing/2014/main" id="{F4FBE77C-8E73-4C7F-A4EB-59834851E1C0}"/>
              </a:ext>
            </a:extLst>
          </p:cNvPr>
          <p:cNvSpPr/>
          <p:nvPr/>
        </p:nvSpPr>
        <p:spPr>
          <a:xfrm>
            <a:off x="2687958" y="2857116"/>
            <a:ext cx="2273147" cy="42786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Architecture phase</a:t>
            </a:r>
          </a:p>
        </p:txBody>
      </p:sp>
      <p:sp>
        <p:nvSpPr>
          <p:cNvPr id="61" name="Rectangle 60">
            <a:extLst>
              <a:ext uri="{FF2B5EF4-FFF2-40B4-BE49-F238E27FC236}">
                <a16:creationId xmlns:a16="http://schemas.microsoft.com/office/drawing/2014/main" id="{F20C9C45-6F50-4256-A0AD-B80842BC458C}"/>
              </a:ext>
            </a:extLst>
          </p:cNvPr>
          <p:cNvSpPr/>
          <p:nvPr/>
        </p:nvSpPr>
        <p:spPr>
          <a:xfrm>
            <a:off x="5272362" y="2855026"/>
            <a:ext cx="2230146" cy="42786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Implementation phase</a:t>
            </a:r>
          </a:p>
        </p:txBody>
      </p:sp>
      <p:sp>
        <p:nvSpPr>
          <p:cNvPr id="123" name="Rectangle 122">
            <a:extLst>
              <a:ext uri="{FF2B5EF4-FFF2-40B4-BE49-F238E27FC236}">
                <a16:creationId xmlns:a16="http://schemas.microsoft.com/office/drawing/2014/main" id="{8600F631-8E1D-4A00-A243-A2978C63EF33}"/>
              </a:ext>
            </a:extLst>
          </p:cNvPr>
          <p:cNvSpPr/>
          <p:nvPr/>
        </p:nvSpPr>
        <p:spPr>
          <a:xfrm>
            <a:off x="2687958" y="5857878"/>
            <a:ext cx="1736573" cy="39882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Problem framing capabilities</a:t>
            </a:r>
          </a:p>
        </p:txBody>
      </p:sp>
      <p:sp>
        <p:nvSpPr>
          <p:cNvPr id="125" name="Rectangle 124">
            <a:extLst>
              <a:ext uri="{FF2B5EF4-FFF2-40B4-BE49-F238E27FC236}">
                <a16:creationId xmlns:a16="http://schemas.microsoft.com/office/drawing/2014/main" id="{CCB8DB0C-23CC-474D-9240-ABC465246803}"/>
              </a:ext>
            </a:extLst>
          </p:cNvPr>
          <p:cNvSpPr/>
          <p:nvPr/>
        </p:nvSpPr>
        <p:spPr>
          <a:xfrm>
            <a:off x="4555502" y="5857878"/>
            <a:ext cx="1690734" cy="39882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Problem solving capabilities</a:t>
            </a:r>
          </a:p>
        </p:txBody>
      </p:sp>
      <p:sp>
        <p:nvSpPr>
          <p:cNvPr id="127" name="Rectangle 126">
            <a:extLst>
              <a:ext uri="{FF2B5EF4-FFF2-40B4-BE49-F238E27FC236}">
                <a16:creationId xmlns:a16="http://schemas.microsoft.com/office/drawing/2014/main" id="{211F63B7-C4D9-4796-89C2-A03D54487930}"/>
              </a:ext>
            </a:extLst>
          </p:cNvPr>
          <p:cNvSpPr/>
          <p:nvPr/>
        </p:nvSpPr>
        <p:spPr>
          <a:xfrm>
            <a:off x="6528634" y="5857878"/>
            <a:ext cx="973874" cy="398829"/>
          </a:xfrm>
          <a:prstGeom prst="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Routine capabilities</a:t>
            </a:r>
          </a:p>
        </p:txBody>
      </p:sp>
      <p:cxnSp>
        <p:nvCxnSpPr>
          <p:cNvPr id="24" name="Straight Arrow Connector 23"/>
          <p:cNvCxnSpPr>
            <a:endCxn id="9" idx="2"/>
          </p:cNvCxnSpPr>
          <p:nvPr/>
        </p:nvCxnSpPr>
        <p:spPr>
          <a:xfrm flipV="1">
            <a:off x="3174894" y="4402156"/>
            <a:ext cx="0" cy="4670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7022007" y="4395737"/>
            <a:ext cx="0" cy="467005"/>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39" idx="2"/>
          </p:cNvCxnSpPr>
          <p:nvPr/>
        </p:nvCxnSpPr>
        <p:spPr>
          <a:xfrm flipV="1">
            <a:off x="8276649" y="4399078"/>
            <a:ext cx="5838" cy="47733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01024" y="5733257"/>
            <a:ext cx="1903705" cy="646331"/>
          </a:xfrm>
          <a:prstGeom prst="rect">
            <a:avLst/>
          </a:prstGeom>
          <a:noFill/>
        </p:spPr>
        <p:txBody>
          <a:bodyPr wrap="square" rtlCol="0">
            <a:spAutoFit/>
          </a:bodyPr>
          <a:lstStyle/>
          <a:p>
            <a:r>
              <a:rPr lang="en-GB" sz="1200" dirty="0"/>
              <a:t>Supplier </a:t>
            </a:r>
          </a:p>
          <a:p>
            <a:r>
              <a:rPr lang="en-GB" sz="1200" dirty="0"/>
              <a:t>capability </a:t>
            </a:r>
          </a:p>
          <a:p>
            <a:r>
              <a:rPr lang="en-GB" sz="1200" dirty="0"/>
              <a:t>requirements</a:t>
            </a:r>
          </a:p>
        </p:txBody>
      </p:sp>
      <p:sp>
        <p:nvSpPr>
          <p:cNvPr id="38" name="Rectangle 37"/>
          <p:cNvSpPr/>
          <p:nvPr/>
        </p:nvSpPr>
        <p:spPr>
          <a:xfrm>
            <a:off x="2899006" y="5065244"/>
            <a:ext cx="973874" cy="5960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Software demos</a:t>
            </a:r>
          </a:p>
        </p:txBody>
      </p:sp>
      <p:cxnSp>
        <p:nvCxnSpPr>
          <p:cNvPr id="40" name="Straight Arrow Connector 39"/>
          <p:cNvCxnSpPr>
            <a:endCxn id="38" idx="0"/>
          </p:cNvCxnSpPr>
          <p:nvPr/>
        </p:nvCxnSpPr>
        <p:spPr>
          <a:xfrm>
            <a:off x="3385943" y="4399079"/>
            <a:ext cx="0" cy="666164"/>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457056" y="1340769"/>
            <a:ext cx="973874"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Supplier</a:t>
            </a:r>
          </a:p>
          <a:p>
            <a:pPr algn="ctr"/>
            <a:r>
              <a:rPr lang="en-GB" sz="1100" dirty="0">
                <a:solidFill>
                  <a:sysClr val="windowText" lastClr="000000"/>
                </a:solidFill>
              </a:rPr>
              <a:t>(application development and design</a:t>
            </a:r>
          </a:p>
        </p:txBody>
      </p:sp>
      <p:sp>
        <p:nvSpPr>
          <p:cNvPr id="46" name="Rectangle 45"/>
          <p:cNvSpPr/>
          <p:nvPr/>
        </p:nvSpPr>
        <p:spPr>
          <a:xfrm>
            <a:off x="6819210" y="1340769"/>
            <a:ext cx="1067583"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Client </a:t>
            </a:r>
          </a:p>
          <a:p>
            <a:pPr algn="ctr"/>
            <a:r>
              <a:rPr lang="en-GB" sz="1100" dirty="0">
                <a:solidFill>
                  <a:sysClr val="windowText" lastClr="000000"/>
                </a:solidFill>
              </a:rPr>
              <a:t>(ideas, R&amp;D, and design are contingent)</a:t>
            </a:r>
          </a:p>
        </p:txBody>
      </p:sp>
      <p:sp>
        <p:nvSpPr>
          <p:cNvPr id="47" name="Rectangle 46"/>
          <p:cNvSpPr/>
          <p:nvPr/>
        </p:nvSpPr>
        <p:spPr>
          <a:xfrm>
            <a:off x="8267596" y="1340769"/>
            <a:ext cx="973874" cy="7669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ysClr val="windowText" lastClr="000000"/>
                </a:solidFill>
              </a:rPr>
              <a:t>Employees, customers/</a:t>
            </a:r>
          </a:p>
          <a:p>
            <a:pPr algn="ctr"/>
            <a:r>
              <a:rPr lang="en-GB" sz="1100" dirty="0">
                <a:solidFill>
                  <a:sysClr val="windowText" lastClr="000000"/>
                </a:solidFill>
              </a:rPr>
              <a:t>clients</a:t>
            </a:r>
          </a:p>
        </p:txBody>
      </p:sp>
      <p:cxnSp>
        <p:nvCxnSpPr>
          <p:cNvPr id="53" name="Straight Arrow Connector 52"/>
          <p:cNvCxnSpPr>
            <a:cxnSpLocks/>
            <a:endCxn id="46" idx="1"/>
          </p:cNvCxnSpPr>
          <p:nvPr/>
        </p:nvCxnSpPr>
        <p:spPr>
          <a:xfrm>
            <a:off x="6425727" y="1724237"/>
            <a:ext cx="393483" cy="0"/>
          </a:xfrm>
          <a:prstGeom prst="straightConnector1">
            <a:avLst/>
          </a:prstGeom>
          <a:ln>
            <a:headEnd type="triangle" w="med" len="med"/>
            <a:tailEnd type="triangle" w="med" len="med"/>
          </a:ln>
        </p:spPr>
        <p:style>
          <a:lnRef idx="2">
            <a:schemeClr val="dk1"/>
          </a:lnRef>
          <a:fillRef idx="1">
            <a:schemeClr val="lt1"/>
          </a:fillRef>
          <a:effectRef idx="0">
            <a:schemeClr val="dk1"/>
          </a:effectRef>
          <a:fontRef idx="minor">
            <a:schemeClr val="dk1"/>
          </a:fontRef>
        </p:style>
      </p:cxnSp>
      <p:cxnSp>
        <p:nvCxnSpPr>
          <p:cNvPr id="54" name="Straight Arrow Connector 53"/>
          <p:cNvCxnSpPr>
            <a:cxnSpLocks/>
          </p:cNvCxnSpPr>
          <p:nvPr/>
        </p:nvCxnSpPr>
        <p:spPr>
          <a:xfrm>
            <a:off x="7874114" y="1732917"/>
            <a:ext cx="393483" cy="0"/>
          </a:xfrm>
          <a:prstGeom prst="straightConnector1">
            <a:avLst/>
          </a:prstGeom>
          <a:ln>
            <a:headEnd type="triangle" w="med" len="med"/>
            <a:tailEnd type="triangle" w="med" len="med"/>
          </a:ln>
        </p:spPr>
        <p:style>
          <a:lnRef idx="2">
            <a:schemeClr val="dk1"/>
          </a:lnRef>
          <a:fillRef idx="1">
            <a:schemeClr val="lt1"/>
          </a:fillRef>
          <a:effectRef idx="0">
            <a:schemeClr val="dk1"/>
          </a:effectRef>
          <a:fontRef idx="minor">
            <a:schemeClr val="dk1"/>
          </a:fontRef>
        </p:style>
      </p:cxnSp>
      <p:sp>
        <p:nvSpPr>
          <p:cNvPr id="55" name="Rectangle 54"/>
          <p:cNvSpPr/>
          <p:nvPr/>
        </p:nvSpPr>
        <p:spPr>
          <a:xfrm>
            <a:off x="5272362" y="1124744"/>
            <a:ext cx="4073126" cy="1368152"/>
          </a:xfrm>
          <a:prstGeom prst="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endParaRPr lang="en-GB" sz="1200" dirty="0">
              <a:solidFill>
                <a:sysClr val="windowText" lastClr="000000"/>
              </a:solidFill>
            </a:endParaRPr>
          </a:p>
        </p:txBody>
      </p:sp>
      <p:sp>
        <p:nvSpPr>
          <p:cNvPr id="25" name="TextBox 24"/>
          <p:cNvSpPr txBox="1"/>
          <p:nvPr/>
        </p:nvSpPr>
        <p:spPr>
          <a:xfrm>
            <a:off x="1188868" y="755412"/>
            <a:ext cx="3764133" cy="338554"/>
          </a:xfrm>
          <a:prstGeom prst="rect">
            <a:avLst/>
          </a:prstGeom>
          <a:noFill/>
        </p:spPr>
        <p:txBody>
          <a:bodyPr wrap="square" rtlCol="0">
            <a:spAutoFit/>
          </a:bodyPr>
          <a:lstStyle/>
          <a:p>
            <a:r>
              <a:rPr lang="en-GB" sz="1600" b="1" dirty="0"/>
              <a:t>Knowledge transfer requirements</a:t>
            </a:r>
          </a:p>
        </p:txBody>
      </p:sp>
      <p:sp>
        <p:nvSpPr>
          <p:cNvPr id="58" name="TextBox 57"/>
          <p:cNvSpPr txBox="1"/>
          <p:nvPr/>
        </p:nvSpPr>
        <p:spPr>
          <a:xfrm>
            <a:off x="5169025" y="764704"/>
            <a:ext cx="3764133" cy="338554"/>
          </a:xfrm>
          <a:prstGeom prst="rect">
            <a:avLst/>
          </a:prstGeom>
          <a:noFill/>
        </p:spPr>
        <p:txBody>
          <a:bodyPr wrap="square" rtlCol="0">
            <a:spAutoFit/>
          </a:bodyPr>
          <a:lstStyle/>
          <a:p>
            <a:r>
              <a:rPr lang="en-GB" sz="1600" b="1" dirty="0"/>
              <a:t>Value chain participants</a:t>
            </a:r>
          </a:p>
        </p:txBody>
      </p:sp>
      <p:sp>
        <p:nvSpPr>
          <p:cNvPr id="60" name="TextBox 59"/>
          <p:cNvSpPr txBox="1"/>
          <p:nvPr/>
        </p:nvSpPr>
        <p:spPr>
          <a:xfrm>
            <a:off x="5889104" y="2166972"/>
            <a:ext cx="2631924" cy="253916"/>
          </a:xfrm>
          <a:prstGeom prst="rect">
            <a:avLst/>
          </a:prstGeom>
          <a:noFill/>
        </p:spPr>
        <p:txBody>
          <a:bodyPr wrap="square" rtlCol="0">
            <a:spAutoFit/>
          </a:bodyPr>
          <a:lstStyle/>
          <a:p>
            <a:r>
              <a:rPr lang="en-GB" sz="1050" dirty="0"/>
              <a:t>Project duration: 2&lt; years</a:t>
            </a:r>
          </a:p>
        </p:txBody>
      </p:sp>
      <p:sp>
        <p:nvSpPr>
          <p:cNvPr id="2" name="Title 1">
            <a:extLst>
              <a:ext uri="{FF2B5EF4-FFF2-40B4-BE49-F238E27FC236}">
                <a16:creationId xmlns:a16="http://schemas.microsoft.com/office/drawing/2014/main" id="{E95B7B80-EF28-4D04-9D02-401879C930FF}"/>
              </a:ext>
            </a:extLst>
          </p:cNvPr>
          <p:cNvSpPr>
            <a:spLocks noGrp="1"/>
          </p:cNvSpPr>
          <p:nvPr>
            <p:ph type="title"/>
          </p:nvPr>
        </p:nvSpPr>
        <p:spPr/>
        <p:txBody>
          <a:bodyPr>
            <a:normAutofit/>
          </a:bodyPr>
          <a:lstStyle/>
          <a:p>
            <a:r>
              <a:rPr lang="en-GB" dirty="0"/>
              <a:t>B2B software solutions value chain</a:t>
            </a:r>
          </a:p>
        </p:txBody>
      </p:sp>
    </p:spTree>
    <p:extLst>
      <p:ext uri="{BB962C8B-B14F-4D97-AF65-F5344CB8AC3E}">
        <p14:creationId xmlns:p14="http://schemas.microsoft.com/office/powerpoint/2010/main" val="159107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451E5-ECBF-47A9-9BAF-F91967B3181A}"/>
              </a:ext>
            </a:extLst>
          </p:cNvPr>
          <p:cNvSpPr>
            <a:spLocks noGrp="1"/>
          </p:cNvSpPr>
          <p:nvPr>
            <p:ph type="body" idx="1"/>
          </p:nvPr>
        </p:nvSpPr>
        <p:spPr/>
        <p:txBody>
          <a:bodyPr/>
          <a:lstStyle/>
          <a:p>
            <a:r>
              <a:rPr lang="en-GB" dirty="0"/>
              <a:t>Dynamic framework of the factors shaping the degree of connectivity and transformational global</a:t>
            </a:r>
          </a:p>
          <a:p>
            <a:r>
              <a:rPr lang="en-GB" dirty="0"/>
              <a:t>sourcing over time</a:t>
            </a:r>
          </a:p>
        </p:txBody>
      </p:sp>
      <p:sp>
        <p:nvSpPr>
          <p:cNvPr id="3" name="Footer Placeholder 2">
            <a:extLst>
              <a:ext uri="{FF2B5EF4-FFF2-40B4-BE49-F238E27FC236}">
                <a16:creationId xmlns:a16="http://schemas.microsoft.com/office/drawing/2014/main" id="{720879A6-0146-4E76-9E96-F5BD15A69A97}"/>
              </a:ext>
            </a:extLst>
          </p:cNvPr>
          <p:cNvSpPr>
            <a:spLocks noGrp="1"/>
          </p:cNvSpPr>
          <p:nvPr>
            <p:ph type="ftr" sz="quarter" idx="11"/>
          </p:nvPr>
        </p:nvSpPr>
        <p:spPr/>
        <p:txBody>
          <a:bodyPr/>
          <a:lstStyle/>
          <a:p>
            <a:r>
              <a:rPr lang="fr-FR"/>
              <a:t>Sinkovics et al. MIR 2019 - https://doi.org/10.1007/s11575-018-0372-0</a:t>
            </a:r>
            <a:endParaRPr lang="en-GB"/>
          </a:p>
        </p:txBody>
      </p:sp>
      <p:sp>
        <p:nvSpPr>
          <p:cNvPr id="4" name="Slide Number Placeholder 3">
            <a:extLst>
              <a:ext uri="{FF2B5EF4-FFF2-40B4-BE49-F238E27FC236}">
                <a16:creationId xmlns:a16="http://schemas.microsoft.com/office/drawing/2014/main" id="{F8731678-EF66-4AFF-8D55-DED12992BC8F}"/>
              </a:ext>
            </a:extLst>
          </p:cNvPr>
          <p:cNvSpPr>
            <a:spLocks noGrp="1"/>
          </p:cNvSpPr>
          <p:nvPr>
            <p:ph type="sldNum" sz="quarter" idx="12"/>
          </p:nvPr>
        </p:nvSpPr>
        <p:spPr/>
        <p:txBody>
          <a:bodyPr/>
          <a:lstStyle/>
          <a:p>
            <a:fld id="{6DCEAD76-61F9-4301-80A9-32A31340ABA4}" type="slidenum">
              <a:rPr lang="en-GB" smtClean="0"/>
              <a:pPr/>
              <a:t>12</a:t>
            </a:fld>
            <a:endParaRPr lang="en-GB"/>
          </a:p>
        </p:txBody>
      </p:sp>
      <p:sp>
        <p:nvSpPr>
          <p:cNvPr id="5" name="Title 4">
            <a:extLst>
              <a:ext uri="{FF2B5EF4-FFF2-40B4-BE49-F238E27FC236}">
                <a16:creationId xmlns:a16="http://schemas.microsoft.com/office/drawing/2014/main" id="{91D0D12E-F30B-4F36-BB13-659B99F886C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76551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Arrow Connector 119"/>
          <p:cNvCxnSpPr>
            <a:stCxn id="24" idx="3"/>
          </p:cNvCxnSpPr>
          <p:nvPr/>
        </p:nvCxnSpPr>
        <p:spPr>
          <a:xfrm flipV="1">
            <a:off x="4226674" y="1741459"/>
            <a:ext cx="2717274" cy="550891"/>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4376937" y="2060848"/>
            <a:ext cx="2275663" cy="502504"/>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4423296" y="2389936"/>
            <a:ext cx="2041873" cy="463001"/>
          </a:xfrm>
          <a:prstGeom prst="straightConnector1">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943949" y="1597848"/>
            <a:ext cx="1937970"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Patterns</a:t>
            </a:r>
          </a:p>
        </p:txBody>
      </p:sp>
      <p:sp>
        <p:nvSpPr>
          <p:cNvPr id="63" name="Rectangle 62"/>
          <p:cNvSpPr/>
          <p:nvPr/>
        </p:nvSpPr>
        <p:spPr>
          <a:xfrm>
            <a:off x="6652599" y="1885880"/>
            <a:ext cx="1872208"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Social performance</a:t>
            </a:r>
          </a:p>
        </p:txBody>
      </p:sp>
      <p:sp>
        <p:nvSpPr>
          <p:cNvPr id="64" name="Rectangle 63"/>
          <p:cNvSpPr/>
          <p:nvPr/>
        </p:nvSpPr>
        <p:spPr>
          <a:xfrm>
            <a:off x="6437838" y="2276873"/>
            <a:ext cx="1764196"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Perceptions</a:t>
            </a:r>
          </a:p>
        </p:txBody>
      </p:sp>
      <p:sp>
        <p:nvSpPr>
          <p:cNvPr id="61" name="Rectangle 60"/>
          <p:cNvSpPr/>
          <p:nvPr/>
        </p:nvSpPr>
        <p:spPr>
          <a:xfrm>
            <a:off x="6048040" y="2621435"/>
            <a:ext cx="1791816" cy="563887"/>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Relational power</a:t>
            </a:r>
          </a:p>
        </p:txBody>
      </p:sp>
      <p:sp>
        <p:nvSpPr>
          <p:cNvPr id="26" name="Rectangle 25"/>
          <p:cNvSpPr/>
          <p:nvPr/>
        </p:nvSpPr>
        <p:spPr>
          <a:xfrm>
            <a:off x="1568624" y="764704"/>
            <a:ext cx="2016224" cy="663548"/>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Ease of coordination and control through ICT</a:t>
            </a:r>
          </a:p>
        </p:txBody>
      </p:sp>
      <p:sp>
        <p:nvSpPr>
          <p:cNvPr id="46" name="Rectangle 45"/>
          <p:cNvSpPr/>
          <p:nvPr/>
        </p:nvSpPr>
        <p:spPr>
          <a:xfrm>
            <a:off x="1712640" y="1284237"/>
            <a:ext cx="2151856"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Assignment duration</a:t>
            </a:r>
          </a:p>
        </p:txBody>
      </p:sp>
      <p:sp>
        <p:nvSpPr>
          <p:cNvPr id="25" name="Rectangle 24"/>
          <p:cNvSpPr/>
          <p:nvPr/>
        </p:nvSpPr>
        <p:spPr>
          <a:xfrm>
            <a:off x="2153072" y="1669856"/>
            <a:ext cx="1935832"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Structural power</a:t>
            </a:r>
          </a:p>
        </p:txBody>
      </p:sp>
      <p:sp>
        <p:nvSpPr>
          <p:cNvPr id="24" name="Rectangle 23"/>
          <p:cNvSpPr/>
          <p:nvPr/>
        </p:nvSpPr>
        <p:spPr>
          <a:xfrm>
            <a:off x="2288704" y="2060849"/>
            <a:ext cx="1937970"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Patterns</a:t>
            </a:r>
          </a:p>
        </p:txBody>
      </p:sp>
      <p:sp>
        <p:nvSpPr>
          <p:cNvPr id="23" name="Rectangle 22"/>
          <p:cNvSpPr/>
          <p:nvPr/>
        </p:nvSpPr>
        <p:spPr>
          <a:xfrm>
            <a:off x="2504728" y="2389936"/>
            <a:ext cx="1872208"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Social performance</a:t>
            </a:r>
          </a:p>
        </p:txBody>
      </p:sp>
      <p:sp>
        <p:nvSpPr>
          <p:cNvPr id="22" name="Rectangle 21"/>
          <p:cNvSpPr/>
          <p:nvPr/>
        </p:nvSpPr>
        <p:spPr>
          <a:xfrm>
            <a:off x="2792760" y="2749976"/>
            <a:ext cx="1656184" cy="463001"/>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Perceptions</a:t>
            </a:r>
          </a:p>
        </p:txBody>
      </p:sp>
      <p:sp>
        <p:nvSpPr>
          <p:cNvPr id="21" name="Rectangle 20"/>
          <p:cNvSpPr/>
          <p:nvPr/>
        </p:nvSpPr>
        <p:spPr>
          <a:xfrm>
            <a:off x="8157356" y="4914029"/>
            <a:ext cx="1260140" cy="593330"/>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GB" sz="1400" dirty="0">
                <a:solidFill>
                  <a:schemeClr val="tx1"/>
                </a:solidFill>
              </a:rPr>
              <a:t>Disconnection </a:t>
            </a:r>
          </a:p>
          <a:p>
            <a:pPr algn="ctr"/>
            <a:r>
              <a:rPr lang="en-GB" sz="1400" dirty="0">
                <a:solidFill>
                  <a:schemeClr val="tx1"/>
                </a:solidFill>
              </a:rPr>
              <a:t>(break-out)</a:t>
            </a:r>
          </a:p>
        </p:txBody>
      </p:sp>
      <p:sp>
        <p:nvSpPr>
          <p:cNvPr id="20" name="Rectangle 19"/>
          <p:cNvSpPr/>
          <p:nvPr/>
        </p:nvSpPr>
        <p:spPr>
          <a:xfrm>
            <a:off x="8193360" y="3717032"/>
            <a:ext cx="1260140" cy="596006"/>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tx1"/>
                </a:solidFill>
              </a:rPr>
              <a:t>Upgrading </a:t>
            </a:r>
          </a:p>
          <a:p>
            <a:pPr algn="ctr"/>
            <a:r>
              <a:rPr lang="en-GB" sz="1400" dirty="0">
                <a:solidFill>
                  <a:schemeClr val="tx1"/>
                </a:solidFill>
              </a:rPr>
              <a:t>(step-up)</a:t>
            </a:r>
          </a:p>
        </p:txBody>
      </p:sp>
      <p:sp>
        <p:nvSpPr>
          <p:cNvPr id="4" name="Rectangle 3">
            <a:extLst>
              <a:ext uri="{FF2B5EF4-FFF2-40B4-BE49-F238E27FC236}">
                <a16:creationId xmlns:a16="http://schemas.microsoft.com/office/drawing/2014/main" id="{84AEE342-E4DE-4448-B854-5BBE04E03B5B}"/>
              </a:ext>
            </a:extLst>
          </p:cNvPr>
          <p:cNvSpPr/>
          <p:nvPr/>
        </p:nvSpPr>
        <p:spPr>
          <a:xfrm>
            <a:off x="416496" y="3140968"/>
            <a:ext cx="1584176" cy="72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Complexity of transaction</a:t>
            </a:r>
          </a:p>
        </p:txBody>
      </p:sp>
      <p:sp>
        <p:nvSpPr>
          <p:cNvPr id="5" name="Rectangle 4">
            <a:extLst>
              <a:ext uri="{FF2B5EF4-FFF2-40B4-BE49-F238E27FC236}">
                <a16:creationId xmlns:a16="http://schemas.microsoft.com/office/drawing/2014/main" id="{84AEE342-E4DE-4448-B854-5BBE04E03B5B}"/>
              </a:ext>
            </a:extLst>
          </p:cNvPr>
          <p:cNvSpPr/>
          <p:nvPr/>
        </p:nvSpPr>
        <p:spPr>
          <a:xfrm>
            <a:off x="416496" y="5353276"/>
            <a:ext cx="1584176" cy="668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Supplier capability</a:t>
            </a:r>
          </a:p>
        </p:txBody>
      </p:sp>
      <p:sp>
        <p:nvSpPr>
          <p:cNvPr id="6" name="Rectangle 5">
            <a:extLst>
              <a:ext uri="{FF2B5EF4-FFF2-40B4-BE49-F238E27FC236}">
                <a16:creationId xmlns:a16="http://schemas.microsoft.com/office/drawing/2014/main" id="{84AEE342-E4DE-4448-B854-5BBE04E03B5B}"/>
              </a:ext>
            </a:extLst>
          </p:cNvPr>
          <p:cNvSpPr/>
          <p:nvPr/>
        </p:nvSpPr>
        <p:spPr>
          <a:xfrm>
            <a:off x="7329265" y="4238257"/>
            <a:ext cx="1408639" cy="702913"/>
          </a:xfrm>
          <a:prstGeom prst="rect">
            <a:avLst/>
          </a:prstGeom>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Supplier’s   strategic intent</a:t>
            </a:r>
          </a:p>
        </p:txBody>
      </p:sp>
      <p:sp>
        <p:nvSpPr>
          <p:cNvPr id="7" name="Rectangle 6">
            <a:extLst>
              <a:ext uri="{FF2B5EF4-FFF2-40B4-BE49-F238E27FC236}">
                <a16:creationId xmlns:a16="http://schemas.microsoft.com/office/drawing/2014/main" id="{84AEE342-E4DE-4448-B854-5BBE04E03B5B}"/>
              </a:ext>
            </a:extLst>
          </p:cNvPr>
          <p:cNvSpPr/>
          <p:nvPr/>
        </p:nvSpPr>
        <p:spPr>
          <a:xfrm>
            <a:off x="5313040" y="3056216"/>
            <a:ext cx="1800200" cy="660817"/>
          </a:xfrm>
          <a:prstGeom prst="rect">
            <a:avLst/>
          </a:prstGeom>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Effort to increase lead firm decision maker’s comfort zone</a:t>
            </a:r>
          </a:p>
        </p:txBody>
      </p:sp>
      <p:sp>
        <p:nvSpPr>
          <p:cNvPr id="8" name="Rectangle 7">
            <a:extLst>
              <a:ext uri="{FF2B5EF4-FFF2-40B4-BE49-F238E27FC236}">
                <a16:creationId xmlns:a16="http://schemas.microsoft.com/office/drawing/2014/main" id="{84AEE342-E4DE-4448-B854-5BBE04E03B5B}"/>
              </a:ext>
            </a:extLst>
          </p:cNvPr>
          <p:cNvSpPr/>
          <p:nvPr/>
        </p:nvSpPr>
        <p:spPr>
          <a:xfrm>
            <a:off x="416496" y="4238257"/>
            <a:ext cx="1584176" cy="702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err="1">
                <a:solidFill>
                  <a:sysClr val="windowText" lastClr="000000"/>
                </a:solidFill>
              </a:rPr>
              <a:t>Codifiability</a:t>
            </a:r>
            <a:r>
              <a:rPr lang="en-GB" sz="1400" dirty="0">
                <a:solidFill>
                  <a:sysClr val="windowText" lastClr="000000"/>
                </a:solidFill>
              </a:rPr>
              <a:t> of knowledge</a:t>
            </a:r>
          </a:p>
        </p:txBody>
      </p:sp>
      <p:sp>
        <p:nvSpPr>
          <p:cNvPr id="3" name="Rectangle 2">
            <a:extLst>
              <a:ext uri="{FF2B5EF4-FFF2-40B4-BE49-F238E27FC236}">
                <a16:creationId xmlns:a16="http://schemas.microsoft.com/office/drawing/2014/main" id="{84AEE342-E4DE-4448-B854-5BBE04E03B5B}"/>
              </a:ext>
            </a:extLst>
          </p:cNvPr>
          <p:cNvSpPr/>
          <p:nvPr/>
        </p:nvSpPr>
        <p:spPr>
          <a:xfrm>
            <a:off x="4232920" y="4238257"/>
            <a:ext cx="1815120" cy="702913"/>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GB" sz="1400" dirty="0">
                <a:solidFill>
                  <a:sysClr val="windowText" lastClr="000000"/>
                </a:solidFill>
              </a:rPr>
              <a:t>Investment in building connectivity</a:t>
            </a:r>
          </a:p>
        </p:txBody>
      </p:sp>
      <p:sp>
        <p:nvSpPr>
          <p:cNvPr id="11" name="TextBox 10"/>
          <p:cNvSpPr txBox="1"/>
          <p:nvPr/>
        </p:nvSpPr>
        <p:spPr>
          <a:xfrm>
            <a:off x="416497" y="1052737"/>
            <a:ext cx="461665" cy="1562609"/>
          </a:xfrm>
          <a:prstGeom prst="rect">
            <a:avLst/>
          </a:prstGeom>
          <a:noFill/>
        </p:spPr>
        <p:txBody>
          <a:bodyPr vert="vert270" wrap="square" rtlCol="0">
            <a:spAutoFit/>
          </a:bodyPr>
          <a:lstStyle/>
          <a:p>
            <a:r>
              <a:rPr lang="en-GB" dirty="0"/>
              <a:t>Lead firm side </a:t>
            </a:r>
          </a:p>
        </p:txBody>
      </p:sp>
      <p:sp>
        <p:nvSpPr>
          <p:cNvPr id="12" name="TextBox 11"/>
          <p:cNvSpPr txBox="1"/>
          <p:nvPr/>
        </p:nvSpPr>
        <p:spPr>
          <a:xfrm>
            <a:off x="9099848" y="980730"/>
            <a:ext cx="461665" cy="1944215"/>
          </a:xfrm>
          <a:prstGeom prst="rect">
            <a:avLst/>
          </a:prstGeom>
          <a:noFill/>
        </p:spPr>
        <p:txBody>
          <a:bodyPr vert="vert" wrap="square" rtlCol="0">
            <a:spAutoFit/>
          </a:bodyPr>
          <a:lstStyle/>
          <a:p>
            <a:r>
              <a:rPr lang="en-GB" dirty="0"/>
              <a:t>Supplier firm side </a:t>
            </a:r>
          </a:p>
        </p:txBody>
      </p:sp>
      <p:cxnSp>
        <p:nvCxnSpPr>
          <p:cNvPr id="14" name="Straight Arrow Connector 13"/>
          <p:cNvCxnSpPr>
            <a:stCxn id="4" idx="3"/>
            <a:endCxn id="3" idx="1"/>
          </p:cNvCxnSpPr>
          <p:nvPr/>
        </p:nvCxnSpPr>
        <p:spPr>
          <a:xfrm>
            <a:off x="2000672" y="3501009"/>
            <a:ext cx="2232248" cy="10887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3" idx="1"/>
          </p:cNvCxnSpPr>
          <p:nvPr/>
        </p:nvCxnSpPr>
        <p:spPr>
          <a:xfrm>
            <a:off x="2000672" y="4589713"/>
            <a:ext cx="2232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3" idx="1"/>
          </p:cNvCxnSpPr>
          <p:nvPr/>
        </p:nvCxnSpPr>
        <p:spPr>
          <a:xfrm flipV="1">
            <a:off x="2000672" y="4589714"/>
            <a:ext cx="2232248" cy="10975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4AEE342-E4DE-4448-B854-5BBE04E03B5B}"/>
              </a:ext>
            </a:extLst>
          </p:cNvPr>
          <p:cNvSpPr/>
          <p:nvPr/>
        </p:nvSpPr>
        <p:spPr>
          <a:xfrm>
            <a:off x="3008784" y="3056216"/>
            <a:ext cx="1253894" cy="660817"/>
          </a:xfrm>
          <a:prstGeom prst="rect">
            <a:avLst/>
          </a:prstGeom>
          <a:effectLst>
            <a:innerShdw blurRad="63500" dist="50800" dir="18900000">
              <a:prstClr val="black">
                <a:alpha val="50000"/>
              </a:prstClr>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Decision maker’s comfort zone</a:t>
            </a:r>
          </a:p>
        </p:txBody>
      </p:sp>
      <p:sp>
        <p:nvSpPr>
          <p:cNvPr id="32" name="Rectangle 31"/>
          <p:cNvSpPr/>
          <p:nvPr/>
        </p:nvSpPr>
        <p:spPr>
          <a:xfrm>
            <a:off x="488504" y="116632"/>
            <a:ext cx="8964996" cy="504056"/>
          </a:xfrm>
          <a:prstGeom prst="rect">
            <a:avLst/>
          </a:prstGeom>
          <a:solidFill>
            <a:schemeClr val="bg1"/>
          </a:solidFill>
          <a:ln>
            <a:solidFill>
              <a:schemeClr val="tx1"/>
            </a:solidFill>
          </a:ln>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solidFill>
                  <a:schemeClr val="tx1"/>
                </a:solidFill>
              </a:rPr>
              <a:t>Institutional environment in host country (labour cost, infrastructure, education and training facilities, political stability, laws and regulations, etc.)</a:t>
            </a:r>
          </a:p>
        </p:txBody>
      </p:sp>
      <p:cxnSp>
        <p:nvCxnSpPr>
          <p:cNvPr id="35" name="Straight Arrow Connector 34"/>
          <p:cNvCxnSpPr>
            <a:stCxn id="19" idx="2"/>
          </p:cNvCxnSpPr>
          <p:nvPr/>
        </p:nvCxnSpPr>
        <p:spPr>
          <a:xfrm>
            <a:off x="3635732" y="3717033"/>
            <a:ext cx="21125" cy="11969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9" idx="2"/>
          </p:cNvCxnSpPr>
          <p:nvPr/>
        </p:nvCxnSpPr>
        <p:spPr>
          <a:xfrm>
            <a:off x="3635732" y="3717032"/>
            <a:ext cx="21125" cy="6163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628328" y="3717032"/>
            <a:ext cx="28529" cy="93610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6" idx="1"/>
            <a:endCxn id="3" idx="3"/>
          </p:cNvCxnSpPr>
          <p:nvPr/>
        </p:nvCxnSpPr>
        <p:spPr>
          <a:xfrm flipH="1">
            <a:off x="6048040" y="4589713"/>
            <a:ext cx="128122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6" idx="0"/>
            <a:endCxn id="7" idx="3"/>
          </p:cNvCxnSpPr>
          <p:nvPr/>
        </p:nvCxnSpPr>
        <p:spPr>
          <a:xfrm rot="16200000" flipV="1">
            <a:off x="7147596" y="3352268"/>
            <a:ext cx="851632" cy="920344"/>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1"/>
            <a:endCxn id="19" idx="3"/>
          </p:cNvCxnSpPr>
          <p:nvPr/>
        </p:nvCxnSpPr>
        <p:spPr>
          <a:xfrm flipH="1">
            <a:off x="4262678" y="3386624"/>
            <a:ext cx="105036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61" idx="1"/>
            <a:endCxn id="25" idx="3"/>
          </p:cNvCxnSpPr>
          <p:nvPr/>
        </p:nvCxnSpPr>
        <p:spPr>
          <a:xfrm rot="10800000">
            <a:off x="4088904" y="1901356"/>
            <a:ext cx="1959136" cy="1002022"/>
          </a:xfrm>
          <a:prstGeom prst="bentConnector3">
            <a:avLst>
              <a:gd name="adj1" fmla="val 53637"/>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a:off x="3936504" y="1515737"/>
            <a:ext cx="2111536" cy="1234239"/>
          </a:xfrm>
          <a:prstGeom prst="bentConnector3">
            <a:avLst>
              <a:gd name="adj1" fmla="val 6743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262678" y="1187460"/>
            <a:ext cx="546306" cy="369332"/>
          </a:xfrm>
          <a:prstGeom prst="rect">
            <a:avLst/>
          </a:prstGeom>
          <a:noFill/>
        </p:spPr>
        <p:txBody>
          <a:bodyPr wrap="square" rtlCol="0">
            <a:spAutoFit/>
          </a:bodyPr>
          <a:lstStyle/>
          <a:p>
            <a:r>
              <a:rPr lang="en-GB" dirty="0"/>
              <a:t>t</a:t>
            </a:r>
            <a:r>
              <a:rPr lang="en-GB" baseline="-25000" dirty="0"/>
              <a:t>0</a:t>
            </a:r>
          </a:p>
        </p:txBody>
      </p:sp>
      <p:sp>
        <p:nvSpPr>
          <p:cNvPr id="102" name="TextBox 101"/>
          <p:cNvSpPr txBox="1"/>
          <p:nvPr/>
        </p:nvSpPr>
        <p:spPr>
          <a:xfrm>
            <a:off x="4262678" y="1556792"/>
            <a:ext cx="726326" cy="369332"/>
          </a:xfrm>
          <a:prstGeom prst="rect">
            <a:avLst/>
          </a:prstGeom>
          <a:noFill/>
        </p:spPr>
        <p:txBody>
          <a:bodyPr wrap="square" rtlCol="0">
            <a:spAutoFit/>
          </a:bodyPr>
          <a:lstStyle/>
          <a:p>
            <a:r>
              <a:rPr lang="en-GB" dirty="0"/>
              <a:t>t</a:t>
            </a:r>
            <a:r>
              <a:rPr lang="en-GB" baseline="-25000" dirty="0"/>
              <a:t>0+ </a:t>
            </a:r>
            <a:r>
              <a:rPr lang="en-GB" baseline="-25000" dirty="0" err="1"/>
              <a:t>n</a:t>
            </a:r>
            <a:r>
              <a:rPr lang="en-GB" baseline="-40000" dirty="0" err="1"/>
              <a:t>x</a:t>
            </a:r>
            <a:endParaRPr lang="en-GB" baseline="-40000" dirty="0"/>
          </a:p>
        </p:txBody>
      </p:sp>
      <p:cxnSp>
        <p:nvCxnSpPr>
          <p:cNvPr id="141" name="Elbow Connector 140"/>
          <p:cNvCxnSpPr>
            <a:stCxn id="6" idx="2"/>
            <a:endCxn id="5" idx="2"/>
          </p:cNvCxnSpPr>
          <p:nvPr/>
        </p:nvCxnSpPr>
        <p:spPr>
          <a:xfrm rot="5400000">
            <a:off x="4081026" y="2068728"/>
            <a:ext cx="1080119" cy="6825000"/>
          </a:xfrm>
          <a:prstGeom prst="bentConnector3">
            <a:avLst>
              <a:gd name="adj1" fmla="val 172838"/>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008784" y="6444044"/>
            <a:ext cx="726326" cy="369332"/>
          </a:xfrm>
          <a:prstGeom prst="rect">
            <a:avLst/>
          </a:prstGeom>
          <a:noFill/>
        </p:spPr>
        <p:txBody>
          <a:bodyPr wrap="square" rtlCol="0">
            <a:spAutoFit/>
          </a:bodyPr>
          <a:lstStyle/>
          <a:p>
            <a:r>
              <a:rPr lang="en-GB" dirty="0"/>
              <a:t>t</a:t>
            </a:r>
            <a:r>
              <a:rPr lang="en-GB" baseline="-25000" dirty="0"/>
              <a:t>0+ </a:t>
            </a:r>
            <a:r>
              <a:rPr lang="en-GB" baseline="-25000" dirty="0" err="1"/>
              <a:t>n</a:t>
            </a:r>
            <a:r>
              <a:rPr lang="en-GB" baseline="-40000" dirty="0" err="1"/>
              <a:t>y</a:t>
            </a:r>
            <a:endParaRPr lang="en-GB" baseline="-25000" dirty="0"/>
          </a:p>
        </p:txBody>
      </p:sp>
      <p:cxnSp>
        <p:nvCxnSpPr>
          <p:cNvPr id="154" name="Straight Arrow Connector 153"/>
          <p:cNvCxnSpPr>
            <a:stCxn id="5" idx="0"/>
            <a:endCxn id="8" idx="2"/>
          </p:cNvCxnSpPr>
          <p:nvPr/>
        </p:nvCxnSpPr>
        <p:spPr>
          <a:xfrm flipV="1">
            <a:off x="1208584" y="4941169"/>
            <a:ext cx="0" cy="412106"/>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8" idx="0"/>
            <a:endCxn id="4" idx="2"/>
          </p:cNvCxnSpPr>
          <p:nvPr/>
        </p:nvCxnSpPr>
        <p:spPr>
          <a:xfrm flipV="1">
            <a:off x="1208584" y="3861048"/>
            <a:ext cx="0" cy="377208"/>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a:off x="2000672" y="3386624"/>
            <a:ext cx="2232248" cy="1101451"/>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000672" y="4725144"/>
            <a:ext cx="2226002" cy="0"/>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2000672" y="4725144"/>
            <a:ext cx="2226002" cy="1152128"/>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a:off x="3440832" y="3767710"/>
            <a:ext cx="0" cy="1379513"/>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p:nvPr/>
        </p:nvCxnSpPr>
        <p:spPr>
          <a:xfrm>
            <a:off x="3440832" y="3717032"/>
            <a:ext cx="0" cy="1008112"/>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3440832" y="3717033"/>
            <a:ext cx="0" cy="400959"/>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84AEE342-E4DE-4448-B854-5BBE04E03B5B}"/>
              </a:ext>
            </a:extLst>
          </p:cNvPr>
          <p:cNvSpPr/>
          <p:nvPr/>
        </p:nvSpPr>
        <p:spPr>
          <a:xfrm>
            <a:off x="4232920" y="5229201"/>
            <a:ext cx="1815120" cy="458082"/>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lang="en-GB" sz="1400" dirty="0">
                <a:solidFill>
                  <a:sysClr val="windowText" lastClr="000000"/>
                </a:solidFill>
              </a:rPr>
              <a:t>Degree of connectivity</a:t>
            </a:r>
          </a:p>
        </p:txBody>
      </p:sp>
      <p:cxnSp>
        <p:nvCxnSpPr>
          <p:cNvPr id="187" name="Straight Arrow Connector 186"/>
          <p:cNvCxnSpPr/>
          <p:nvPr/>
        </p:nvCxnSpPr>
        <p:spPr>
          <a:xfrm>
            <a:off x="5313040" y="4941170"/>
            <a:ext cx="0" cy="28803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4953000" y="4941169"/>
            <a:ext cx="0" cy="288031"/>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84AEE342-E4DE-4448-B854-5BBE04E03B5B}"/>
              </a:ext>
            </a:extLst>
          </p:cNvPr>
          <p:cNvSpPr/>
          <p:nvPr/>
        </p:nvSpPr>
        <p:spPr>
          <a:xfrm>
            <a:off x="4232920" y="5932538"/>
            <a:ext cx="1815120" cy="696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solidFill>
                  <a:sysClr val="windowText" lastClr="000000"/>
                </a:solidFill>
              </a:rPr>
              <a:t>Degree of transformational sourcing</a:t>
            </a:r>
          </a:p>
        </p:txBody>
      </p:sp>
      <p:cxnSp>
        <p:nvCxnSpPr>
          <p:cNvPr id="196" name="Straight Arrow Connector 195"/>
          <p:cNvCxnSpPr/>
          <p:nvPr/>
        </p:nvCxnSpPr>
        <p:spPr>
          <a:xfrm>
            <a:off x="5313040" y="5687282"/>
            <a:ext cx="0" cy="26199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4953000" y="5687283"/>
            <a:ext cx="18002" cy="261996"/>
          </a:xfrm>
          <a:prstGeom prst="straightConnector1">
            <a:avLst/>
          </a:prstGeom>
          <a:ln w="1905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386880" y="3130516"/>
            <a:ext cx="461665" cy="307777"/>
          </a:xfrm>
          <a:prstGeom prst="rect">
            <a:avLst/>
          </a:prstGeom>
          <a:noFill/>
        </p:spPr>
        <p:txBody>
          <a:bodyPr wrap="square" rtlCol="0">
            <a:spAutoFit/>
          </a:bodyPr>
          <a:lstStyle/>
          <a:p>
            <a:r>
              <a:rPr lang="en-GB" sz="1400" dirty="0"/>
              <a:t>G</a:t>
            </a:r>
            <a:r>
              <a:rPr lang="en-GB" sz="1400" baseline="-25000" dirty="0"/>
              <a:t>1</a:t>
            </a:r>
          </a:p>
        </p:txBody>
      </p:sp>
      <p:sp>
        <p:nvSpPr>
          <p:cNvPr id="203" name="TextBox 202"/>
          <p:cNvSpPr txBox="1"/>
          <p:nvPr/>
        </p:nvSpPr>
        <p:spPr>
          <a:xfrm>
            <a:off x="386880" y="4210636"/>
            <a:ext cx="461665" cy="307777"/>
          </a:xfrm>
          <a:prstGeom prst="rect">
            <a:avLst/>
          </a:prstGeom>
          <a:noFill/>
        </p:spPr>
        <p:txBody>
          <a:bodyPr wrap="square" rtlCol="0">
            <a:spAutoFit/>
          </a:bodyPr>
          <a:lstStyle/>
          <a:p>
            <a:r>
              <a:rPr lang="en-GB" sz="1400" dirty="0"/>
              <a:t>G</a:t>
            </a:r>
            <a:r>
              <a:rPr lang="en-GB" sz="1400" baseline="-25000" dirty="0"/>
              <a:t>2</a:t>
            </a:r>
          </a:p>
        </p:txBody>
      </p:sp>
      <p:sp>
        <p:nvSpPr>
          <p:cNvPr id="204" name="TextBox 203"/>
          <p:cNvSpPr txBox="1"/>
          <p:nvPr/>
        </p:nvSpPr>
        <p:spPr>
          <a:xfrm>
            <a:off x="386880" y="5353472"/>
            <a:ext cx="461665" cy="307777"/>
          </a:xfrm>
          <a:prstGeom prst="rect">
            <a:avLst/>
          </a:prstGeom>
          <a:noFill/>
        </p:spPr>
        <p:txBody>
          <a:bodyPr wrap="square" rtlCol="0">
            <a:spAutoFit/>
          </a:bodyPr>
          <a:lstStyle/>
          <a:p>
            <a:r>
              <a:rPr lang="en-GB" sz="1400" dirty="0"/>
              <a:t>G</a:t>
            </a:r>
            <a:r>
              <a:rPr lang="en-GB" sz="1400" baseline="-25000" dirty="0"/>
              <a:t>3</a:t>
            </a:r>
          </a:p>
        </p:txBody>
      </p:sp>
      <p:sp>
        <p:nvSpPr>
          <p:cNvPr id="205" name="TextBox 204"/>
          <p:cNvSpPr txBox="1"/>
          <p:nvPr/>
        </p:nvSpPr>
        <p:spPr>
          <a:xfrm>
            <a:off x="2144689" y="1628801"/>
            <a:ext cx="461665" cy="307777"/>
          </a:xfrm>
          <a:prstGeom prst="rect">
            <a:avLst/>
          </a:prstGeom>
          <a:noFill/>
        </p:spPr>
        <p:txBody>
          <a:bodyPr wrap="square" rtlCol="0">
            <a:spAutoFit/>
          </a:bodyPr>
          <a:lstStyle/>
          <a:p>
            <a:r>
              <a:rPr lang="en-GB" sz="1400" dirty="0"/>
              <a:t>P</a:t>
            </a:r>
            <a:r>
              <a:rPr lang="en-GB" sz="1400" baseline="-25000" dirty="0"/>
              <a:t>1</a:t>
            </a:r>
          </a:p>
        </p:txBody>
      </p:sp>
      <p:sp>
        <p:nvSpPr>
          <p:cNvPr id="206" name="TextBox 205"/>
          <p:cNvSpPr txBox="1"/>
          <p:nvPr/>
        </p:nvSpPr>
        <p:spPr>
          <a:xfrm>
            <a:off x="2288705" y="2041104"/>
            <a:ext cx="461665" cy="307777"/>
          </a:xfrm>
          <a:prstGeom prst="rect">
            <a:avLst/>
          </a:prstGeom>
          <a:noFill/>
        </p:spPr>
        <p:txBody>
          <a:bodyPr wrap="square" rtlCol="0">
            <a:spAutoFit/>
          </a:bodyPr>
          <a:lstStyle/>
          <a:p>
            <a:r>
              <a:rPr lang="en-GB" sz="1400" dirty="0"/>
              <a:t>P</a:t>
            </a:r>
            <a:r>
              <a:rPr lang="en-GB" sz="1400" baseline="-25000" dirty="0"/>
              <a:t>2</a:t>
            </a:r>
          </a:p>
        </p:txBody>
      </p:sp>
      <p:sp>
        <p:nvSpPr>
          <p:cNvPr id="207" name="TextBox 206"/>
          <p:cNvSpPr txBox="1"/>
          <p:nvPr/>
        </p:nvSpPr>
        <p:spPr>
          <a:xfrm>
            <a:off x="2441105" y="2329136"/>
            <a:ext cx="461665" cy="307777"/>
          </a:xfrm>
          <a:prstGeom prst="rect">
            <a:avLst/>
          </a:prstGeom>
          <a:noFill/>
        </p:spPr>
        <p:txBody>
          <a:bodyPr wrap="square" rtlCol="0">
            <a:spAutoFit/>
          </a:bodyPr>
          <a:lstStyle/>
          <a:p>
            <a:r>
              <a:rPr lang="en-GB" sz="1400" dirty="0"/>
              <a:t>P</a:t>
            </a:r>
            <a:r>
              <a:rPr lang="en-GB" sz="1400" baseline="-25000" dirty="0"/>
              <a:t>3</a:t>
            </a:r>
          </a:p>
        </p:txBody>
      </p:sp>
      <p:sp>
        <p:nvSpPr>
          <p:cNvPr id="208" name="TextBox 207"/>
          <p:cNvSpPr txBox="1"/>
          <p:nvPr/>
        </p:nvSpPr>
        <p:spPr>
          <a:xfrm>
            <a:off x="2763144" y="2689176"/>
            <a:ext cx="461665" cy="307777"/>
          </a:xfrm>
          <a:prstGeom prst="rect">
            <a:avLst/>
          </a:prstGeom>
          <a:noFill/>
        </p:spPr>
        <p:txBody>
          <a:bodyPr wrap="square" rtlCol="0">
            <a:spAutoFit/>
          </a:bodyPr>
          <a:lstStyle/>
          <a:p>
            <a:r>
              <a:rPr lang="en-GB" sz="1400" dirty="0"/>
              <a:t>P</a:t>
            </a:r>
            <a:r>
              <a:rPr lang="en-GB" sz="1400" baseline="-25000" dirty="0"/>
              <a:t>4</a:t>
            </a:r>
          </a:p>
        </p:txBody>
      </p:sp>
      <p:sp>
        <p:nvSpPr>
          <p:cNvPr id="209" name="TextBox 208"/>
          <p:cNvSpPr txBox="1"/>
          <p:nvPr/>
        </p:nvSpPr>
        <p:spPr>
          <a:xfrm>
            <a:off x="8553401" y="1537048"/>
            <a:ext cx="461665" cy="307777"/>
          </a:xfrm>
          <a:prstGeom prst="rect">
            <a:avLst/>
          </a:prstGeom>
          <a:noFill/>
        </p:spPr>
        <p:txBody>
          <a:bodyPr wrap="square" rtlCol="0">
            <a:spAutoFit/>
          </a:bodyPr>
          <a:lstStyle/>
          <a:p>
            <a:r>
              <a:rPr lang="en-GB" sz="1400" dirty="0"/>
              <a:t>P</a:t>
            </a:r>
            <a:r>
              <a:rPr lang="en-GB" sz="1400" baseline="-25000" dirty="0"/>
              <a:t>1</a:t>
            </a:r>
          </a:p>
        </p:txBody>
      </p:sp>
      <p:sp>
        <p:nvSpPr>
          <p:cNvPr id="210" name="TextBox 209"/>
          <p:cNvSpPr txBox="1"/>
          <p:nvPr/>
        </p:nvSpPr>
        <p:spPr>
          <a:xfrm>
            <a:off x="8235752" y="1825080"/>
            <a:ext cx="461665" cy="307777"/>
          </a:xfrm>
          <a:prstGeom prst="rect">
            <a:avLst/>
          </a:prstGeom>
          <a:noFill/>
        </p:spPr>
        <p:txBody>
          <a:bodyPr wrap="square" rtlCol="0">
            <a:spAutoFit/>
          </a:bodyPr>
          <a:lstStyle/>
          <a:p>
            <a:r>
              <a:rPr lang="en-GB" sz="1400" dirty="0"/>
              <a:t>P</a:t>
            </a:r>
            <a:r>
              <a:rPr lang="en-GB" sz="1400" baseline="-25000" dirty="0"/>
              <a:t>2</a:t>
            </a:r>
          </a:p>
        </p:txBody>
      </p:sp>
      <p:sp>
        <p:nvSpPr>
          <p:cNvPr id="211" name="TextBox 210"/>
          <p:cNvSpPr txBox="1"/>
          <p:nvPr/>
        </p:nvSpPr>
        <p:spPr>
          <a:xfrm>
            <a:off x="7905329" y="2204865"/>
            <a:ext cx="461665" cy="307777"/>
          </a:xfrm>
          <a:prstGeom prst="rect">
            <a:avLst/>
          </a:prstGeom>
          <a:noFill/>
        </p:spPr>
        <p:txBody>
          <a:bodyPr wrap="square" rtlCol="0">
            <a:spAutoFit/>
          </a:bodyPr>
          <a:lstStyle/>
          <a:p>
            <a:r>
              <a:rPr lang="en-GB" sz="1400" dirty="0"/>
              <a:t>P</a:t>
            </a:r>
            <a:r>
              <a:rPr lang="en-GB" sz="1400" baseline="-25000" dirty="0"/>
              <a:t>3</a:t>
            </a:r>
          </a:p>
        </p:txBody>
      </p:sp>
      <p:sp>
        <p:nvSpPr>
          <p:cNvPr id="212" name="TextBox 211"/>
          <p:cNvSpPr txBox="1"/>
          <p:nvPr/>
        </p:nvSpPr>
        <p:spPr>
          <a:xfrm>
            <a:off x="7515672" y="2564905"/>
            <a:ext cx="461665" cy="307777"/>
          </a:xfrm>
          <a:prstGeom prst="rect">
            <a:avLst/>
          </a:prstGeom>
          <a:noFill/>
        </p:spPr>
        <p:txBody>
          <a:bodyPr wrap="square" rtlCol="0">
            <a:spAutoFit/>
          </a:bodyPr>
          <a:lstStyle/>
          <a:p>
            <a:r>
              <a:rPr lang="en-GB" sz="1400" dirty="0"/>
              <a:t>P</a:t>
            </a:r>
            <a:r>
              <a:rPr lang="en-GB" sz="1400" baseline="-25000" dirty="0"/>
              <a:t>4</a:t>
            </a:r>
          </a:p>
        </p:txBody>
      </p:sp>
      <p:sp>
        <p:nvSpPr>
          <p:cNvPr id="213" name="TextBox 212"/>
          <p:cNvSpPr txBox="1"/>
          <p:nvPr/>
        </p:nvSpPr>
        <p:spPr>
          <a:xfrm>
            <a:off x="1712640" y="1465040"/>
            <a:ext cx="590872" cy="307777"/>
          </a:xfrm>
          <a:prstGeom prst="rect">
            <a:avLst/>
          </a:prstGeom>
          <a:noFill/>
        </p:spPr>
        <p:txBody>
          <a:bodyPr wrap="square" rtlCol="0">
            <a:spAutoFit/>
          </a:bodyPr>
          <a:lstStyle/>
          <a:p>
            <a:r>
              <a:rPr lang="en-GB" sz="1400" dirty="0"/>
              <a:t>BCM</a:t>
            </a:r>
            <a:endParaRPr lang="en-GB" sz="1400" baseline="-25000" dirty="0"/>
          </a:p>
        </p:txBody>
      </p:sp>
      <p:sp>
        <p:nvSpPr>
          <p:cNvPr id="214" name="TextBox 213"/>
          <p:cNvSpPr txBox="1"/>
          <p:nvPr/>
        </p:nvSpPr>
        <p:spPr>
          <a:xfrm>
            <a:off x="2936777" y="2996953"/>
            <a:ext cx="461665" cy="307777"/>
          </a:xfrm>
          <a:prstGeom prst="rect">
            <a:avLst/>
          </a:prstGeom>
          <a:noFill/>
        </p:spPr>
        <p:txBody>
          <a:bodyPr wrap="square" rtlCol="0">
            <a:spAutoFit/>
          </a:bodyPr>
          <a:lstStyle/>
          <a:p>
            <a:r>
              <a:rPr lang="en-GB" sz="1400" dirty="0"/>
              <a:t>JP</a:t>
            </a:r>
            <a:r>
              <a:rPr lang="en-GB" sz="1400" baseline="-25000" dirty="0"/>
              <a:t>1</a:t>
            </a:r>
          </a:p>
        </p:txBody>
      </p:sp>
      <p:sp>
        <p:nvSpPr>
          <p:cNvPr id="231" name="TextBox 230"/>
          <p:cNvSpPr txBox="1"/>
          <p:nvPr/>
        </p:nvSpPr>
        <p:spPr>
          <a:xfrm>
            <a:off x="4160913" y="5877273"/>
            <a:ext cx="461665" cy="307777"/>
          </a:xfrm>
          <a:prstGeom prst="rect">
            <a:avLst/>
          </a:prstGeom>
          <a:noFill/>
        </p:spPr>
        <p:txBody>
          <a:bodyPr wrap="square" rtlCol="0">
            <a:spAutoFit/>
          </a:bodyPr>
          <a:lstStyle/>
          <a:p>
            <a:r>
              <a:rPr lang="en-GB" sz="1400" dirty="0"/>
              <a:t>JP</a:t>
            </a:r>
            <a:r>
              <a:rPr lang="en-GB" sz="1400" baseline="-25000" dirty="0"/>
              <a:t>2</a:t>
            </a:r>
          </a:p>
        </p:txBody>
      </p:sp>
      <p:sp>
        <p:nvSpPr>
          <p:cNvPr id="232" name="TextBox 231"/>
          <p:cNvSpPr txBox="1"/>
          <p:nvPr/>
        </p:nvSpPr>
        <p:spPr>
          <a:xfrm>
            <a:off x="4160913" y="4201344"/>
            <a:ext cx="461665" cy="307777"/>
          </a:xfrm>
          <a:prstGeom prst="rect">
            <a:avLst/>
          </a:prstGeom>
          <a:noFill/>
        </p:spPr>
        <p:txBody>
          <a:bodyPr wrap="square" rtlCol="0">
            <a:spAutoFit/>
          </a:bodyPr>
          <a:lstStyle/>
          <a:p>
            <a:r>
              <a:rPr lang="en-GB" sz="1400" dirty="0"/>
              <a:t>CK</a:t>
            </a:r>
            <a:r>
              <a:rPr lang="en-GB" sz="1400" baseline="-25000" dirty="0"/>
              <a:t>1</a:t>
            </a:r>
          </a:p>
        </p:txBody>
      </p:sp>
      <p:sp>
        <p:nvSpPr>
          <p:cNvPr id="233" name="TextBox 232"/>
          <p:cNvSpPr txBox="1"/>
          <p:nvPr/>
        </p:nvSpPr>
        <p:spPr>
          <a:xfrm>
            <a:off x="4160913" y="5157193"/>
            <a:ext cx="461665" cy="307777"/>
          </a:xfrm>
          <a:prstGeom prst="rect">
            <a:avLst/>
          </a:prstGeom>
          <a:noFill/>
        </p:spPr>
        <p:txBody>
          <a:bodyPr wrap="square" rtlCol="0">
            <a:spAutoFit/>
          </a:bodyPr>
          <a:lstStyle/>
          <a:p>
            <a:r>
              <a:rPr lang="en-GB" sz="1400" dirty="0"/>
              <a:t>CK</a:t>
            </a:r>
            <a:r>
              <a:rPr lang="en-GB" sz="1400" baseline="-25000" dirty="0"/>
              <a:t>2</a:t>
            </a:r>
          </a:p>
        </p:txBody>
      </p:sp>
      <p:sp>
        <p:nvSpPr>
          <p:cNvPr id="234" name="TextBox 233"/>
          <p:cNvSpPr txBox="1"/>
          <p:nvPr/>
        </p:nvSpPr>
        <p:spPr>
          <a:xfrm>
            <a:off x="9129465" y="3645025"/>
            <a:ext cx="461665" cy="307777"/>
          </a:xfrm>
          <a:prstGeom prst="rect">
            <a:avLst/>
          </a:prstGeom>
          <a:noFill/>
        </p:spPr>
        <p:txBody>
          <a:bodyPr wrap="square" rtlCol="0">
            <a:spAutoFit/>
          </a:bodyPr>
          <a:lstStyle/>
          <a:p>
            <a:r>
              <a:rPr lang="en-GB" sz="1400" dirty="0"/>
              <a:t>G</a:t>
            </a:r>
            <a:r>
              <a:rPr lang="en-GB" sz="1400" baseline="-25000" dirty="0"/>
              <a:t>4</a:t>
            </a:r>
          </a:p>
        </p:txBody>
      </p:sp>
      <p:sp>
        <p:nvSpPr>
          <p:cNvPr id="235" name="TextBox 234"/>
          <p:cNvSpPr txBox="1"/>
          <p:nvPr/>
        </p:nvSpPr>
        <p:spPr>
          <a:xfrm>
            <a:off x="9129465" y="4849416"/>
            <a:ext cx="461665" cy="307777"/>
          </a:xfrm>
          <a:prstGeom prst="rect">
            <a:avLst/>
          </a:prstGeom>
          <a:noFill/>
        </p:spPr>
        <p:txBody>
          <a:bodyPr wrap="square" rtlCol="0">
            <a:spAutoFit/>
          </a:bodyPr>
          <a:lstStyle/>
          <a:p>
            <a:r>
              <a:rPr lang="en-GB" sz="1400" dirty="0"/>
              <a:t>G</a:t>
            </a:r>
            <a:r>
              <a:rPr lang="en-GB" sz="1400" baseline="-25000" dirty="0"/>
              <a:t>5</a:t>
            </a:r>
          </a:p>
        </p:txBody>
      </p:sp>
      <p:sp>
        <p:nvSpPr>
          <p:cNvPr id="236" name="TextBox 235"/>
          <p:cNvSpPr txBox="1"/>
          <p:nvPr/>
        </p:nvSpPr>
        <p:spPr>
          <a:xfrm>
            <a:off x="539280" y="312912"/>
            <a:ext cx="461665" cy="307777"/>
          </a:xfrm>
          <a:prstGeom prst="rect">
            <a:avLst/>
          </a:prstGeom>
          <a:noFill/>
        </p:spPr>
        <p:txBody>
          <a:bodyPr wrap="square" rtlCol="0">
            <a:spAutoFit/>
          </a:bodyPr>
          <a:lstStyle/>
          <a:p>
            <a:r>
              <a:rPr lang="en-GB" sz="1400" dirty="0"/>
              <a:t>G</a:t>
            </a:r>
            <a:r>
              <a:rPr lang="en-GB" sz="1400" baseline="-25000" dirty="0"/>
              <a:t>6</a:t>
            </a:r>
          </a:p>
        </p:txBody>
      </p:sp>
    </p:spTree>
    <p:extLst>
      <p:ext uri="{BB962C8B-B14F-4D97-AF65-F5344CB8AC3E}">
        <p14:creationId xmlns:p14="http://schemas.microsoft.com/office/powerpoint/2010/main" val="399787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0388AA-F887-4072-8FD8-657C73A14355}"/>
              </a:ext>
            </a:extLst>
          </p:cNvPr>
          <p:cNvSpPr>
            <a:spLocks noGrp="1"/>
          </p:cNvSpPr>
          <p:nvPr>
            <p:ph type="ftr" sz="quarter" idx="11"/>
          </p:nvPr>
        </p:nvSpPr>
        <p:spPr/>
        <p:txBody>
          <a:bodyPr/>
          <a:lstStyle/>
          <a:p>
            <a:r>
              <a:rPr lang="fr-FR"/>
              <a:t>Sinkovics et al. MIR 2019 - https://doi.org/10.1007/s11575-018-0372-0</a:t>
            </a:r>
            <a:endParaRPr lang="en-GB" dirty="0"/>
          </a:p>
        </p:txBody>
      </p:sp>
      <p:sp>
        <p:nvSpPr>
          <p:cNvPr id="5" name="Slide Number Placeholder 4">
            <a:extLst>
              <a:ext uri="{FF2B5EF4-FFF2-40B4-BE49-F238E27FC236}">
                <a16:creationId xmlns:a16="http://schemas.microsoft.com/office/drawing/2014/main" id="{D2CA997F-0E42-4BD6-841F-4B2B681469C3}"/>
              </a:ext>
            </a:extLst>
          </p:cNvPr>
          <p:cNvSpPr>
            <a:spLocks noGrp="1"/>
          </p:cNvSpPr>
          <p:nvPr>
            <p:ph type="sldNum" sz="quarter" idx="12"/>
          </p:nvPr>
        </p:nvSpPr>
        <p:spPr/>
        <p:txBody>
          <a:bodyPr/>
          <a:lstStyle/>
          <a:p>
            <a:fld id="{6DCEAD76-61F9-4301-80A9-32A31340ABA4}" type="slidenum">
              <a:rPr lang="en-GB" smtClean="0"/>
              <a:pPr/>
              <a:t>2</a:t>
            </a:fld>
            <a:endParaRPr lang="en-GB"/>
          </a:p>
        </p:txBody>
      </p:sp>
      <p:pic>
        <p:nvPicPr>
          <p:cNvPr id="7" name="Picture 6">
            <a:hlinkClick r:id="rId3"/>
            <a:extLst>
              <a:ext uri="{FF2B5EF4-FFF2-40B4-BE49-F238E27FC236}">
                <a16:creationId xmlns:a16="http://schemas.microsoft.com/office/drawing/2014/main" id="{BF25087D-B6D3-4B55-8A48-C83CBAEAB0F9}"/>
              </a:ext>
            </a:extLst>
          </p:cNvPr>
          <p:cNvPicPr>
            <a:picLocks noChangeAspect="1"/>
          </p:cNvPicPr>
          <p:nvPr/>
        </p:nvPicPr>
        <p:blipFill>
          <a:blip r:embed="rId4"/>
          <a:stretch>
            <a:fillRect/>
          </a:stretch>
        </p:blipFill>
        <p:spPr>
          <a:xfrm>
            <a:off x="1723142" y="0"/>
            <a:ext cx="6459716" cy="6858000"/>
          </a:xfrm>
          <a:prstGeom prst="rect">
            <a:avLst/>
          </a:prstGeom>
        </p:spPr>
      </p:pic>
      <p:pic>
        <p:nvPicPr>
          <p:cNvPr id="8" name="Picture 7">
            <a:extLst>
              <a:ext uri="{FF2B5EF4-FFF2-40B4-BE49-F238E27FC236}">
                <a16:creationId xmlns:a16="http://schemas.microsoft.com/office/drawing/2014/main" id="{D2FA7F8A-0539-43E9-B1DE-17008CA544C9}"/>
              </a:ext>
            </a:extLst>
          </p:cNvPr>
          <p:cNvPicPr>
            <a:picLocks noChangeAspect="1"/>
          </p:cNvPicPr>
          <p:nvPr/>
        </p:nvPicPr>
        <p:blipFill>
          <a:blip r:embed="rId5"/>
          <a:stretch>
            <a:fillRect/>
          </a:stretch>
        </p:blipFill>
        <p:spPr>
          <a:xfrm rot="16200000">
            <a:off x="-1230187" y="3347492"/>
            <a:ext cx="4124325" cy="542925"/>
          </a:xfrm>
          <a:prstGeom prst="rect">
            <a:avLst/>
          </a:prstGeom>
        </p:spPr>
      </p:pic>
    </p:spTree>
    <p:extLst>
      <p:ext uri="{BB962C8B-B14F-4D97-AF65-F5344CB8AC3E}">
        <p14:creationId xmlns:p14="http://schemas.microsoft.com/office/powerpoint/2010/main" val="429345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GB" dirty="0"/>
              <a:t>Authors</a:t>
            </a:r>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3</a:t>
            </a:fld>
            <a:endParaRPr lang="en-GB"/>
          </a:p>
        </p:txBody>
      </p:sp>
      <p:sp>
        <p:nvSpPr>
          <p:cNvPr id="6" name="Title 5"/>
          <p:cNvSpPr>
            <a:spLocks noGrp="1"/>
          </p:cNvSpPr>
          <p:nvPr>
            <p:ph type="title"/>
          </p:nvPr>
        </p:nvSpPr>
        <p:spPr/>
        <p:txBody>
          <a:bodyPr/>
          <a:lstStyle/>
          <a:p>
            <a:endParaRPr lang="en-GB"/>
          </a:p>
        </p:txBody>
      </p:sp>
    </p:spTree>
    <p:extLst>
      <p:ext uri="{BB962C8B-B14F-4D97-AF65-F5344CB8AC3E}">
        <p14:creationId xmlns:p14="http://schemas.microsoft.com/office/powerpoint/2010/main" val="376702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GB" dirty="0"/>
              <a:t>Authors</a:t>
            </a:r>
            <a:endParaRPr lang="en-US" dirty="0"/>
          </a:p>
        </p:txBody>
      </p:sp>
      <p:sp>
        <p:nvSpPr>
          <p:cNvPr id="10245" name="Rectangle 3"/>
          <p:cNvSpPr>
            <a:spLocks noGrp="1" noChangeArrowheads="1"/>
          </p:cNvSpPr>
          <p:nvPr>
            <p:ph idx="1"/>
          </p:nvPr>
        </p:nvSpPr>
        <p:spPr>
          <a:xfrm>
            <a:off x="416496" y="1143578"/>
            <a:ext cx="9001000" cy="5597790"/>
          </a:xfrm>
        </p:spPr>
        <p:txBody>
          <a:bodyPr>
            <a:normAutofit fontScale="92500" lnSpcReduction="10000"/>
          </a:bodyPr>
          <a:lstStyle/>
          <a:p>
            <a:r>
              <a:rPr lang="en-GB" sz="2000" u="sng" dirty="0"/>
              <a:t>Dr Noemi Sinkovics</a:t>
            </a:r>
            <a:r>
              <a:rPr lang="en-US" sz="2000" u="sng" dirty="0"/>
              <a:t> </a:t>
            </a:r>
            <a:endParaRPr lang="en-GB" sz="2000" dirty="0"/>
          </a:p>
          <a:p>
            <a:pPr lvl="1"/>
            <a:r>
              <a:rPr lang="en-GB" sz="1800" dirty="0"/>
              <a:t>Lecturer in International Business and Management</a:t>
            </a:r>
            <a:br>
              <a:rPr lang="en-GB" sz="1800" dirty="0"/>
            </a:br>
            <a:r>
              <a:rPr lang="en-GB" sz="1800" dirty="0"/>
              <a:t>The University of Manchester, Alliance Manchester Business School</a:t>
            </a:r>
            <a:br>
              <a:rPr lang="en-GB" sz="1800" dirty="0"/>
            </a:br>
            <a:r>
              <a:rPr lang="en-US" sz="1800" dirty="0">
                <a:hlinkClick r:id="rId3"/>
              </a:rPr>
              <a:t>Noemi.Sinkovics@manchester.ac.uk</a:t>
            </a:r>
            <a:r>
              <a:rPr lang="en-US" sz="1800" dirty="0"/>
              <a:t> </a:t>
            </a:r>
            <a:r>
              <a:rPr lang="en-GB" sz="1800" dirty="0"/>
              <a:t/>
            </a:r>
            <a:br>
              <a:rPr lang="en-GB" sz="1800" dirty="0"/>
            </a:br>
            <a:r>
              <a:rPr lang="en-GB" sz="1800" dirty="0">
                <a:hlinkClick r:id="rId4"/>
              </a:rPr>
              <a:t>www.manchester.ac.uk/research/noemi.sinkovics</a:t>
            </a:r>
            <a:r>
              <a:rPr lang="en-GB" sz="1800" dirty="0"/>
              <a:t/>
            </a:r>
            <a:br>
              <a:rPr lang="en-GB" sz="1800" dirty="0"/>
            </a:br>
            <a:r>
              <a:rPr lang="en-GB" sz="1800" dirty="0">
                <a:hlinkClick r:id="rId5"/>
              </a:rPr>
              <a:t>http://orcid.org/0000-0002-5143-6870</a:t>
            </a:r>
            <a:r>
              <a:rPr lang="en-GB" sz="1800" dirty="0"/>
              <a:t>  </a:t>
            </a:r>
          </a:p>
          <a:p>
            <a:r>
              <a:rPr lang="en-GB" sz="2000" u="sng" dirty="0"/>
              <a:t>Dr Umair Shafi Choksy</a:t>
            </a:r>
            <a:endParaRPr lang="en-GB" sz="2000" dirty="0"/>
          </a:p>
          <a:p>
            <a:pPr lvl="1"/>
            <a:r>
              <a:rPr lang="en-GB" sz="1800" dirty="0"/>
              <a:t>Lecturer in Strategy and International Business</a:t>
            </a:r>
            <a:br>
              <a:rPr lang="en-GB" sz="1800" dirty="0"/>
            </a:br>
            <a:r>
              <a:rPr lang="en-GB" sz="1800" dirty="0"/>
              <a:t>University of Kent, Kent Business School</a:t>
            </a:r>
            <a:br>
              <a:rPr lang="en-GB" sz="1800" dirty="0"/>
            </a:br>
            <a:r>
              <a:rPr lang="en-US" sz="1800" dirty="0">
                <a:hlinkClick r:id="rId6"/>
              </a:rPr>
              <a:t>u.s.choksy@kent.ac.uk</a:t>
            </a:r>
            <a:endParaRPr lang="en-US" sz="1800" dirty="0"/>
          </a:p>
          <a:p>
            <a:pPr marL="717550" lvl="1" indent="0">
              <a:buNone/>
            </a:pPr>
            <a:r>
              <a:rPr lang="en-US" sz="1800" dirty="0">
                <a:hlinkClick r:id="rId7"/>
              </a:rPr>
              <a:t>https://www.kent.ac.uk/kbs/our-staff/profiles/choksy-umair.html</a:t>
            </a:r>
            <a:r>
              <a:rPr lang="en-US" sz="1800" dirty="0"/>
              <a:t/>
            </a:r>
            <a:br>
              <a:rPr lang="en-US" sz="1800" dirty="0"/>
            </a:br>
            <a:r>
              <a:rPr lang="en-US" sz="1800" dirty="0">
                <a:hlinkClick r:id="rId8"/>
              </a:rPr>
              <a:t>http://orcid.org/0000-0001-9862-533X</a:t>
            </a:r>
            <a:endParaRPr lang="en-US" sz="1800" dirty="0"/>
          </a:p>
          <a:p>
            <a:r>
              <a:rPr lang="en-GB" sz="2000" u="sng" dirty="0"/>
              <a:t>Prof Rudolf R. Sinkovics</a:t>
            </a:r>
          </a:p>
          <a:p>
            <a:pPr lvl="1"/>
            <a:r>
              <a:rPr lang="en-GB" sz="1800" dirty="0"/>
              <a:t>Professor of International Business</a:t>
            </a:r>
            <a:br>
              <a:rPr lang="en-GB" sz="1800" dirty="0"/>
            </a:br>
            <a:r>
              <a:rPr lang="en-GB" sz="1800" dirty="0"/>
              <a:t>The University of Manchester, Alliance Manchester Business School</a:t>
            </a:r>
            <a:br>
              <a:rPr lang="en-GB" sz="1800" dirty="0"/>
            </a:br>
            <a:r>
              <a:rPr lang="en-GB" sz="1800" dirty="0">
                <a:hlinkClick r:id="rId9"/>
              </a:rPr>
              <a:t>Rudolf.Sinkovics@manchester.ac.uk</a:t>
            </a:r>
            <a:r>
              <a:rPr lang="en-GB" sz="1800" dirty="0"/>
              <a:t> </a:t>
            </a:r>
            <a:br>
              <a:rPr lang="en-GB" sz="1800" dirty="0"/>
            </a:br>
            <a:r>
              <a:rPr lang="en-GB" sz="1800" dirty="0">
                <a:hlinkClick r:id="rId10"/>
              </a:rPr>
              <a:t>www.manchester.ac.uk/research/rudolf.sinkovics</a:t>
            </a:r>
            <a:r>
              <a:rPr lang="en-GB" sz="1800" dirty="0"/>
              <a:t/>
            </a:r>
            <a:br>
              <a:rPr lang="en-GB" sz="1800" dirty="0"/>
            </a:br>
            <a:r>
              <a:rPr lang="en-GB" sz="1800" dirty="0">
                <a:hlinkClick r:id="rId11"/>
              </a:rPr>
              <a:t>http://orcid.org/0000-0002-4471-5054</a:t>
            </a:r>
            <a:r>
              <a:rPr lang="en-GB" sz="1800" dirty="0"/>
              <a:t> </a:t>
            </a:r>
          </a:p>
          <a:p>
            <a:r>
              <a:rPr lang="en-GB" sz="2000" dirty="0"/>
              <a:t>Prof Ram Mudambi</a:t>
            </a:r>
          </a:p>
          <a:p>
            <a:pPr lvl="1"/>
            <a:r>
              <a:rPr lang="en-GB" sz="1800" dirty="0"/>
              <a:t>Professor Strategic Management &amp; Perelman Senior Research Fellow</a:t>
            </a:r>
            <a:br>
              <a:rPr lang="en-GB" sz="1800" dirty="0"/>
            </a:br>
            <a:r>
              <a:rPr lang="en-GB" sz="1800" dirty="0"/>
              <a:t>Temple University, Fox School of Business</a:t>
            </a:r>
            <a:br>
              <a:rPr lang="en-GB" sz="1800" dirty="0"/>
            </a:br>
            <a:r>
              <a:rPr lang="en-GB" sz="1800" dirty="0">
                <a:hlinkClick r:id="rId12"/>
              </a:rPr>
              <a:t>ram.mudambi@temple.edu</a:t>
            </a:r>
            <a:r>
              <a:rPr lang="en-GB" sz="1800" dirty="0"/>
              <a:t/>
            </a:r>
            <a:br>
              <a:rPr lang="en-GB" sz="1800" dirty="0"/>
            </a:br>
            <a:r>
              <a:rPr lang="en-GB" sz="1800" dirty="0">
                <a:hlinkClick r:id="rId13"/>
              </a:rPr>
              <a:t>http://orcid.org/0000-0002-5396-5602</a:t>
            </a:r>
            <a:r>
              <a:rPr lang="en-GB" sz="1800" dirty="0"/>
              <a:t> </a:t>
            </a:r>
          </a:p>
        </p:txBody>
      </p:sp>
      <p:sp>
        <p:nvSpPr>
          <p:cNvPr id="7" name="Footer Placeholder 6"/>
          <p:cNvSpPr>
            <a:spLocks noGrp="1"/>
          </p:cNvSpPr>
          <p:nvPr>
            <p:ph type="ftr" sz="quarter" idx="11"/>
          </p:nvPr>
        </p:nvSpPr>
        <p:spPr/>
        <p:txBody>
          <a:bodyPr/>
          <a:lstStyle/>
          <a:p>
            <a:r>
              <a:rPr lang="fr-FR"/>
              <a:t>Sinkovics et al. MIR 2019 - https://doi.org/10.1007/s11575-018-0372-0</a:t>
            </a:r>
            <a:endParaRPr lang="en-GB"/>
          </a:p>
        </p:txBody>
      </p:sp>
      <p:sp>
        <p:nvSpPr>
          <p:cNvPr id="8" name="Slide Number Placeholder 7"/>
          <p:cNvSpPr>
            <a:spLocks noGrp="1"/>
          </p:cNvSpPr>
          <p:nvPr>
            <p:ph type="sldNum" sz="quarter" idx="12"/>
          </p:nvPr>
        </p:nvSpPr>
        <p:spPr/>
        <p:txBody>
          <a:bodyPr/>
          <a:lstStyle/>
          <a:p>
            <a:fld id="{4E6B024C-B75E-4F8A-9CE5-88039115BCCF}" type="slidenum">
              <a:rPr lang="en-GB" smtClean="0"/>
              <a:pPr/>
              <a:t>4</a:t>
            </a:fld>
            <a:endParaRPr lang="en-GB" dirty="0"/>
          </a:p>
        </p:txBody>
      </p:sp>
      <p:pic>
        <p:nvPicPr>
          <p:cNvPr id="5" name="Picture 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53400" y="315578"/>
            <a:ext cx="1047553" cy="1476345"/>
          </a:xfrm>
          <a:prstGeom prst="rect">
            <a:avLst/>
          </a:prstGeom>
        </p:spPr>
      </p:pic>
      <p:pic>
        <p:nvPicPr>
          <p:cNvPr id="12" name="Picture 11">
            <a:extLst>
              <a:ext uri="{FF2B5EF4-FFF2-40B4-BE49-F238E27FC236}">
                <a16:creationId xmlns:a16="http://schemas.microsoft.com/office/drawing/2014/main" id="{026C5D9B-B9EE-4D28-865E-E903EAEA915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41619" y="3335294"/>
            <a:ext cx="1009048" cy="1516724"/>
          </a:xfrm>
          <a:prstGeom prst="rect">
            <a:avLst/>
          </a:prstGeom>
        </p:spPr>
      </p:pic>
      <p:pic>
        <p:nvPicPr>
          <p:cNvPr id="13" name="Picture 12">
            <a:extLst>
              <a:ext uri="{FF2B5EF4-FFF2-40B4-BE49-F238E27FC236}">
                <a16:creationId xmlns:a16="http://schemas.microsoft.com/office/drawing/2014/main" id="{E19FD264-1520-4210-9E55-EE169BC48C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41619" y="1858383"/>
            <a:ext cx="1009048" cy="1410451"/>
          </a:xfrm>
          <a:prstGeom prst="rect">
            <a:avLst/>
          </a:prstGeom>
        </p:spPr>
      </p:pic>
      <p:pic>
        <p:nvPicPr>
          <p:cNvPr id="14" name="Picture 13">
            <a:extLst>
              <a:ext uri="{FF2B5EF4-FFF2-40B4-BE49-F238E27FC236}">
                <a16:creationId xmlns:a16="http://schemas.microsoft.com/office/drawing/2014/main" id="{CE2C8902-B478-4290-9D89-4FECF47E25A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567284" y="4925695"/>
            <a:ext cx="1009048" cy="1513573"/>
          </a:xfrm>
          <a:prstGeom prst="rect">
            <a:avLst/>
          </a:prstGeom>
        </p:spPr>
      </p:pic>
    </p:spTree>
    <p:extLst>
      <p:ext uri="{BB962C8B-B14F-4D97-AF65-F5344CB8AC3E}">
        <p14:creationId xmlns:p14="http://schemas.microsoft.com/office/powerpoint/2010/main" val="362320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r>
              <a:rPr lang="en-GB" dirty="0"/>
              <a:t>Context and motivation</a:t>
            </a:r>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5</a:t>
            </a:fld>
            <a:endParaRPr lang="en-GB"/>
          </a:p>
        </p:txBody>
      </p:sp>
      <p:sp>
        <p:nvSpPr>
          <p:cNvPr id="6" name="Title 5"/>
          <p:cNvSpPr>
            <a:spLocks noGrp="1"/>
          </p:cNvSpPr>
          <p:nvPr>
            <p:ph type="title"/>
          </p:nvPr>
        </p:nvSpPr>
        <p:spPr/>
        <p:txBody>
          <a:bodyPr/>
          <a:lstStyle/>
          <a:p>
            <a:endParaRPr lang="en-GB"/>
          </a:p>
        </p:txBody>
      </p:sp>
    </p:spTree>
    <p:extLst>
      <p:ext uri="{BB962C8B-B14F-4D97-AF65-F5344CB8AC3E}">
        <p14:creationId xmlns:p14="http://schemas.microsoft.com/office/powerpoint/2010/main" val="220190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Research context and research question</a:t>
            </a:r>
          </a:p>
        </p:txBody>
      </p:sp>
      <p:sp>
        <p:nvSpPr>
          <p:cNvPr id="7" name="Content Placeholder 6"/>
          <p:cNvSpPr>
            <a:spLocks noGrp="1"/>
          </p:cNvSpPr>
          <p:nvPr>
            <p:ph idx="1"/>
          </p:nvPr>
        </p:nvSpPr>
        <p:spPr>
          <a:xfrm>
            <a:off x="416496" y="1143000"/>
            <a:ext cx="9001000" cy="5486400"/>
          </a:xfrm>
        </p:spPr>
        <p:txBody>
          <a:bodyPr>
            <a:normAutofit lnSpcReduction="10000"/>
          </a:bodyPr>
          <a:lstStyle/>
          <a:p>
            <a:r>
              <a:rPr lang="en-GB" dirty="0"/>
              <a:t>Phenomenon driven research </a:t>
            </a:r>
          </a:p>
          <a:p>
            <a:pPr lvl="1"/>
            <a:r>
              <a:rPr lang="en-GB" dirty="0"/>
              <a:t>Adverse political context in Pakistan</a:t>
            </a:r>
          </a:p>
          <a:p>
            <a:pPr lvl="1"/>
            <a:r>
              <a:rPr lang="en-GB" dirty="0"/>
              <a:t>Withdrawal of Western firms from PK, difficulty to travel in and out</a:t>
            </a:r>
          </a:p>
          <a:p>
            <a:pPr lvl="1"/>
            <a:r>
              <a:rPr lang="en-GB" dirty="0"/>
              <a:t>Reluctance of Western firms to even listen to pitches (2007)</a:t>
            </a:r>
          </a:p>
          <a:p>
            <a:pPr lvl="1"/>
            <a:r>
              <a:rPr lang="en-GB" dirty="0"/>
              <a:t>Nevertheless, industry bounced back from 2010 onwards</a:t>
            </a:r>
          </a:p>
          <a:p>
            <a:pPr marL="457200" lvl="1" indent="0">
              <a:buNone/>
            </a:pPr>
            <a:endParaRPr lang="en-GB" dirty="0"/>
          </a:p>
          <a:p>
            <a:r>
              <a:rPr lang="en-GB" dirty="0"/>
              <a:t>How did PK Offshore Service Providers gain access to the Global OSP Value Chain despite these barriers?</a:t>
            </a:r>
          </a:p>
          <a:p>
            <a:endParaRPr lang="en-GB" dirty="0"/>
          </a:p>
          <a:p>
            <a:r>
              <a:rPr lang="en-GB" dirty="0"/>
              <a:t>We are using an integrative framework to explore this question</a:t>
            </a:r>
          </a:p>
          <a:p>
            <a:pPr lvl="1"/>
            <a:r>
              <a:rPr lang="en-GB" dirty="0"/>
              <a:t>Knowledge connectivity (Cano-</a:t>
            </a:r>
            <a:r>
              <a:rPr lang="en-GB" dirty="0" err="1"/>
              <a:t>Kollmann</a:t>
            </a:r>
            <a:r>
              <a:rPr lang="en-GB" dirty="0"/>
              <a:t> et al. 2016)</a:t>
            </a:r>
          </a:p>
          <a:p>
            <a:pPr lvl="1"/>
            <a:r>
              <a:rPr lang="en-GB" dirty="0"/>
              <a:t>GVC analysis framework (</a:t>
            </a:r>
            <a:r>
              <a:rPr lang="en-GB" dirty="0" err="1"/>
              <a:t>Gereffi</a:t>
            </a:r>
            <a:r>
              <a:rPr lang="en-GB" dirty="0"/>
              <a:t> and Fernandez-Stark 2016)</a:t>
            </a:r>
          </a:p>
          <a:p>
            <a:pPr lvl="1"/>
            <a:r>
              <a:rPr lang="en-GB" dirty="0"/>
              <a:t>Practice framework (Jones and Murphy 2011)  </a:t>
            </a:r>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dirty="0"/>
          </a:p>
        </p:txBody>
      </p:sp>
      <p:sp>
        <p:nvSpPr>
          <p:cNvPr id="5" name="Slide Number Placeholder 4"/>
          <p:cNvSpPr>
            <a:spLocks noGrp="1"/>
          </p:cNvSpPr>
          <p:nvPr>
            <p:ph type="sldNum" sz="quarter" idx="12"/>
          </p:nvPr>
        </p:nvSpPr>
        <p:spPr/>
        <p:txBody>
          <a:bodyPr/>
          <a:lstStyle/>
          <a:p>
            <a:fld id="{6DCEAD76-61F9-4301-80A9-32A31340ABA4}" type="slidenum">
              <a:rPr lang="en-GB" smtClean="0"/>
              <a:pPr/>
              <a:t>6</a:t>
            </a:fld>
            <a:endParaRPr lang="en-GB"/>
          </a:p>
        </p:txBody>
      </p:sp>
    </p:spTree>
    <p:extLst>
      <p:ext uri="{BB962C8B-B14F-4D97-AF65-F5344CB8AC3E}">
        <p14:creationId xmlns:p14="http://schemas.microsoft.com/office/powerpoint/2010/main" val="294379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7">
                                            <p:txEl>
                                              <p:pRg st="4" end="4"/>
                                            </p:txEl>
                                          </p:spTgt>
                                        </p:tgtEl>
                                        <p:attrNameLst>
                                          <p:attrName>style.color</p:attrName>
                                        </p:attrNameLst>
                                      </p:cBhvr>
                                      <p:to>
                                        <a:srgbClr val="CC0000"/>
                                      </p:to>
                                    </p:animClr>
                                  </p:childTnLst>
                                </p:cTn>
                              </p:par>
                              <p:par>
                                <p:cTn id="7" presetID="15" presetClass="emph" presetSubtype="0" nodeType="withEffect">
                                  <p:stCondLst>
                                    <p:cond delay="0"/>
                                  </p:stCondLst>
                                  <p:childTnLst>
                                    <p:set>
                                      <p:cBhvr override="childStyle">
                                        <p:cTn id="8" dur="indefinite"/>
                                        <p:tgtEl>
                                          <p:spTgt spid="7">
                                            <p:txEl>
                                              <p:pRg st="4" end="4"/>
                                            </p:txEl>
                                          </p:spTgt>
                                        </p:tgtEl>
                                        <p:attrNameLst>
                                          <p:attrName>style.fontWeight</p:attrName>
                                        </p:attrNameLst>
                                      </p:cBhvr>
                                      <p:to>
                                        <p:strVal val="bold"/>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pPr marL="0" indent="0">
              <a:buNone/>
            </a:pPr>
            <a:r>
              <a:rPr lang="en-GB" dirty="0"/>
              <a:t>Research design, method and sample</a:t>
            </a:r>
          </a:p>
        </p:txBody>
      </p:sp>
      <p:sp>
        <p:nvSpPr>
          <p:cNvPr id="4" name="Footer Placeholder 3"/>
          <p:cNvSpPr>
            <a:spLocks noGrp="1"/>
          </p:cNvSpPr>
          <p:nvPr>
            <p:ph type="ftr" sz="quarter" idx="11"/>
          </p:nvPr>
        </p:nvSpPr>
        <p:spPr/>
        <p:txBody>
          <a:bodyPr/>
          <a:lstStyle/>
          <a:p>
            <a:r>
              <a:rPr lang="fr-FR"/>
              <a:t>Sinkovics et al. MIR 2019 - https://doi.org/10.1007/s11575-018-0372-0</a:t>
            </a:r>
            <a:endParaRPr lang="en-GB"/>
          </a:p>
        </p:txBody>
      </p:sp>
      <p:sp>
        <p:nvSpPr>
          <p:cNvPr id="5" name="Slide Number Placeholder 4"/>
          <p:cNvSpPr>
            <a:spLocks noGrp="1"/>
          </p:cNvSpPr>
          <p:nvPr>
            <p:ph type="sldNum" sz="quarter" idx="12"/>
          </p:nvPr>
        </p:nvSpPr>
        <p:spPr/>
        <p:txBody>
          <a:bodyPr/>
          <a:lstStyle/>
          <a:p>
            <a:fld id="{6DCEAD76-61F9-4301-80A9-32A31340ABA4}" type="slidenum">
              <a:rPr lang="en-GB" smtClean="0"/>
              <a:pPr/>
              <a:t>7</a:t>
            </a:fld>
            <a:endParaRPr lang="en-GB"/>
          </a:p>
        </p:txBody>
      </p:sp>
      <p:sp>
        <p:nvSpPr>
          <p:cNvPr id="6" name="Title 5"/>
          <p:cNvSpPr>
            <a:spLocks noGrp="1"/>
          </p:cNvSpPr>
          <p:nvPr>
            <p:ph type="title"/>
          </p:nvPr>
        </p:nvSpPr>
        <p:spPr/>
        <p:txBody>
          <a:bodyPr/>
          <a:lstStyle/>
          <a:p>
            <a:endParaRPr lang="en-GB"/>
          </a:p>
        </p:txBody>
      </p:sp>
    </p:spTree>
    <p:extLst>
      <p:ext uri="{BB962C8B-B14F-4D97-AF65-F5344CB8AC3E}">
        <p14:creationId xmlns:p14="http://schemas.microsoft.com/office/powerpoint/2010/main" val="317563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de-DE" altLang="zh-TW" dirty="0">
                <a:cs typeface="新細明體"/>
              </a:rPr>
              <a:t>Methodology &amp; research design</a:t>
            </a:r>
          </a:p>
        </p:txBody>
      </p:sp>
      <p:sp>
        <p:nvSpPr>
          <p:cNvPr id="11267" name="Rectangle 4"/>
          <p:cNvSpPr>
            <a:spLocks noChangeArrowheads="1"/>
          </p:cNvSpPr>
          <p:nvPr/>
        </p:nvSpPr>
        <p:spPr bwMode="auto">
          <a:xfrm>
            <a:off x="2710434" y="5113114"/>
            <a:ext cx="7139270" cy="1052190"/>
          </a:xfrm>
          <a:prstGeom prst="rect">
            <a:avLst/>
          </a:prstGeom>
          <a:solidFill>
            <a:srgbClr val="FFCC33"/>
          </a:solidFill>
          <a:ln w="9525">
            <a:solidFill>
              <a:schemeClr val="tx1"/>
            </a:solidFill>
            <a:miter lim="800000"/>
            <a:headEnd/>
            <a:tailEnd/>
          </a:ln>
        </p:spPr>
        <p:txBody>
          <a:bodyPr wrap="none" anchor="ctr"/>
          <a:lstStyle/>
          <a:p>
            <a:pPr marL="287338" indent="-287338">
              <a:buFontTx/>
              <a:buChar char="•"/>
            </a:pPr>
            <a:r>
              <a:rPr lang="en-GB" altLang="zh-TW" sz="2000" dirty="0">
                <a:latin typeface="Calibri" pitchFamily="34" charset="0"/>
                <a:cs typeface="新細明體"/>
              </a:rPr>
              <a:t>Flexible pattern matching (Sinkovics, 2018)</a:t>
            </a:r>
          </a:p>
          <a:p>
            <a:pPr marL="287338" indent="-287338">
              <a:buFontTx/>
              <a:buChar char="•"/>
            </a:pPr>
            <a:r>
              <a:rPr lang="en-GB" altLang="zh-TW" sz="2000" dirty="0">
                <a:latin typeface="Calibri" pitchFamily="34" charset="0"/>
                <a:cs typeface="新細明體"/>
              </a:rPr>
              <a:t>Definition of preliminary, tentative theoretical patterns </a:t>
            </a:r>
            <a:br>
              <a:rPr lang="en-GB" altLang="zh-TW" sz="2000" dirty="0">
                <a:latin typeface="Calibri" pitchFamily="34" charset="0"/>
                <a:cs typeface="新細明體"/>
              </a:rPr>
            </a:br>
            <a:r>
              <a:rPr lang="en-GB" altLang="zh-TW" sz="2000" dirty="0">
                <a:latin typeface="Calibri" pitchFamily="34" charset="0"/>
                <a:cs typeface="新細明體"/>
              </a:rPr>
              <a:t>(propositions) to be matched to observed patterns in the data</a:t>
            </a:r>
            <a:endParaRPr lang="en-US" altLang="zh-TW" sz="2000" dirty="0">
              <a:latin typeface="Calibri" pitchFamily="34" charset="0"/>
              <a:cs typeface="新細明體"/>
            </a:endParaRPr>
          </a:p>
        </p:txBody>
      </p:sp>
      <p:sp>
        <p:nvSpPr>
          <p:cNvPr id="11268" name="Rectangle 6"/>
          <p:cNvSpPr>
            <a:spLocks noChangeArrowheads="1"/>
          </p:cNvSpPr>
          <p:nvPr/>
        </p:nvSpPr>
        <p:spPr bwMode="auto">
          <a:xfrm>
            <a:off x="75671" y="5075014"/>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Data analysis</a:t>
            </a:r>
          </a:p>
        </p:txBody>
      </p:sp>
      <p:sp>
        <p:nvSpPr>
          <p:cNvPr id="11269" name="Rectangle 7"/>
          <p:cNvSpPr>
            <a:spLocks noChangeArrowheads="1"/>
          </p:cNvSpPr>
          <p:nvPr/>
        </p:nvSpPr>
        <p:spPr bwMode="auto">
          <a:xfrm>
            <a:off x="75671" y="2564904"/>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Selection criteria</a:t>
            </a:r>
          </a:p>
        </p:txBody>
      </p:sp>
      <p:sp>
        <p:nvSpPr>
          <p:cNvPr id="11270" name="Rectangle 8"/>
          <p:cNvSpPr>
            <a:spLocks noChangeArrowheads="1"/>
          </p:cNvSpPr>
          <p:nvPr/>
        </p:nvSpPr>
        <p:spPr bwMode="auto">
          <a:xfrm>
            <a:off x="2720752" y="1565945"/>
            <a:ext cx="7128792" cy="926951"/>
          </a:xfrm>
          <a:prstGeom prst="rect">
            <a:avLst/>
          </a:prstGeom>
          <a:solidFill>
            <a:srgbClr val="FFCC33"/>
          </a:solidFill>
          <a:ln w="9525">
            <a:solidFill>
              <a:schemeClr val="tx1"/>
            </a:solidFill>
            <a:miter lim="800000"/>
            <a:headEnd/>
            <a:tailEnd/>
          </a:ln>
        </p:spPr>
        <p:txBody>
          <a:bodyPr anchor="ctr"/>
          <a:lstStyle/>
          <a:p>
            <a:pPr marL="287338" indent="-287338">
              <a:lnSpc>
                <a:spcPct val="90000"/>
              </a:lnSpc>
              <a:buFontTx/>
              <a:buChar char="•"/>
            </a:pPr>
            <a:r>
              <a:rPr lang="en-GB" altLang="zh-TW" sz="2000" dirty="0">
                <a:latin typeface="Calibri" pitchFamily="34" charset="0"/>
              </a:rPr>
              <a:t>Multiple case studies</a:t>
            </a:r>
          </a:p>
          <a:p>
            <a:pPr marL="287338" indent="-287338">
              <a:lnSpc>
                <a:spcPct val="90000"/>
              </a:lnSpc>
              <a:buFontTx/>
              <a:buChar char="•"/>
            </a:pPr>
            <a:r>
              <a:rPr lang="en-GB" altLang="zh-TW" sz="2000" dirty="0">
                <a:latin typeface="Calibri" pitchFamily="34" charset="0"/>
              </a:rPr>
              <a:t>12 OSPs linking into two value chain configurations</a:t>
            </a:r>
          </a:p>
          <a:p>
            <a:pPr marL="287338" indent="-287338">
              <a:lnSpc>
                <a:spcPct val="90000"/>
              </a:lnSpc>
              <a:buFontTx/>
              <a:buChar char="•"/>
            </a:pPr>
            <a:r>
              <a:rPr lang="en-GB" altLang="zh-TW" sz="2000" dirty="0">
                <a:latin typeface="Calibri" pitchFamily="34" charset="0"/>
              </a:rPr>
              <a:t>Theoretical sampling</a:t>
            </a:r>
            <a:r>
              <a:rPr lang="en-US" altLang="zh-TW" sz="2000" dirty="0">
                <a:latin typeface="Calibri" pitchFamily="34" charset="0"/>
              </a:rPr>
              <a:t> </a:t>
            </a:r>
          </a:p>
        </p:txBody>
      </p:sp>
      <p:sp>
        <p:nvSpPr>
          <p:cNvPr id="11273" name="Rectangle 13"/>
          <p:cNvSpPr>
            <a:spLocks noChangeArrowheads="1"/>
          </p:cNvSpPr>
          <p:nvPr/>
        </p:nvSpPr>
        <p:spPr bwMode="auto">
          <a:xfrm>
            <a:off x="82550" y="1565945"/>
            <a:ext cx="2494186" cy="533400"/>
          </a:xfrm>
          <a:prstGeom prst="rect">
            <a:avLst/>
          </a:prstGeom>
          <a:solidFill>
            <a:srgbClr val="6D009D"/>
          </a:solidFill>
          <a:ln w="12700">
            <a:solidFill>
              <a:schemeClr val="tx2"/>
            </a:solidFill>
            <a:miter lim="800000"/>
            <a:headEnd type="none" w="sm" len="sm"/>
            <a:tailEnd type="none" w="sm" len="sm"/>
          </a:ln>
        </p:spPr>
        <p:txBody>
          <a:bodyPr wrap="none" lIns="92075" tIns="46038" rIns="92075" bIns="46038" anchor="ctr"/>
          <a:lstStyle/>
          <a:p>
            <a:pPr algn="ctr" defTabSz="762000"/>
            <a:r>
              <a:rPr lang="en-US" sz="2400" b="1" dirty="0">
                <a:solidFill>
                  <a:schemeClr val="bg1"/>
                </a:solidFill>
                <a:latin typeface="Calibri" pitchFamily="34" charset="0"/>
              </a:rPr>
              <a:t>Design</a:t>
            </a:r>
          </a:p>
        </p:txBody>
      </p:sp>
      <p:sp>
        <p:nvSpPr>
          <p:cNvPr id="11274" name="Rectangle 14"/>
          <p:cNvSpPr>
            <a:spLocks noChangeArrowheads="1"/>
          </p:cNvSpPr>
          <p:nvPr/>
        </p:nvSpPr>
        <p:spPr bwMode="auto">
          <a:xfrm>
            <a:off x="2720752" y="2564904"/>
            <a:ext cx="7128792" cy="2510110"/>
          </a:xfrm>
          <a:prstGeom prst="rect">
            <a:avLst/>
          </a:prstGeom>
          <a:solidFill>
            <a:srgbClr val="FFCC33"/>
          </a:solidFill>
          <a:ln w="9525">
            <a:solidFill>
              <a:schemeClr val="tx1"/>
            </a:solidFill>
            <a:miter lim="800000"/>
            <a:headEnd/>
            <a:tailEnd/>
          </a:ln>
        </p:spPr>
        <p:txBody>
          <a:bodyPr anchor="ctr"/>
          <a:lstStyle/>
          <a:p>
            <a:pPr marL="287338" indent="-287338">
              <a:buFontTx/>
              <a:buChar char="•"/>
            </a:pPr>
            <a:r>
              <a:rPr lang="en-GB" altLang="zh-TW" sz="2000" dirty="0">
                <a:latin typeface="Calibri" pitchFamily="34" charset="0"/>
                <a:cs typeface="新細明體"/>
              </a:rPr>
              <a:t>OSP set up in 2007 or after (to capture the effects of the 2007 political crisis) </a:t>
            </a:r>
          </a:p>
          <a:p>
            <a:pPr marL="287338" indent="-287338">
              <a:buFontTx/>
              <a:buChar char="•"/>
            </a:pPr>
            <a:r>
              <a:rPr lang="en-GB" altLang="zh-TW" sz="2000" dirty="0">
                <a:latin typeface="Calibri" pitchFamily="34" charset="0"/>
                <a:cs typeface="新細明體"/>
              </a:rPr>
              <a:t>Good financial health at the time of selection</a:t>
            </a:r>
          </a:p>
          <a:p>
            <a:pPr marL="287338" indent="-287338">
              <a:buFontTx/>
              <a:buChar char="•"/>
            </a:pPr>
            <a:r>
              <a:rPr lang="en-GB" altLang="zh-TW" sz="2000" dirty="0">
                <a:latin typeface="Calibri" pitchFamily="34" charset="0"/>
                <a:cs typeface="新細明體"/>
              </a:rPr>
              <a:t>Certain level of innovativeness (recognized by newspapers, industry platforms, awards, service portfolio on firm’s website, etc.) at time of selection</a:t>
            </a:r>
          </a:p>
          <a:p>
            <a:pPr marL="287338" indent="-287338">
              <a:buFontTx/>
              <a:buChar char="•"/>
            </a:pPr>
            <a:r>
              <a:rPr lang="en-GB" altLang="zh-TW" sz="2000" dirty="0">
                <a:latin typeface="Calibri" pitchFamily="34" charset="0"/>
                <a:cs typeface="新細明體"/>
              </a:rPr>
              <a:t>Small and medium-sized firm with employee numbers in the range of 20 to 300</a:t>
            </a:r>
          </a:p>
        </p:txBody>
      </p:sp>
      <p:sp>
        <p:nvSpPr>
          <p:cNvPr id="2" name="Footer Placeholder 1"/>
          <p:cNvSpPr>
            <a:spLocks noGrp="1"/>
          </p:cNvSpPr>
          <p:nvPr>
            <p:ph type="ftr" sz="quarter" idx="11"/>
          </p:nvPr>
        </p:nvSpPr>
        <p:spPr/>
        <p:txBody>
          <a:bodyPr/>
          <a:lstStyle/>
          <a:p>
            <a:r>
              <a:rPr lang="fr-FR"/>
              <a:t>Sinkovics et al. MIR 2019 - https://doi.org/10.1007/s11575-018-0372-0</a:t>
            </a:r>
            <a:endParaRPr lang="en-GB"/>
          </a:p>
        </p:txBody>
      </p:sp>
      <p:sp>
        <p:nvSpPr>
          <p:cNvPr id="3" name="Slide Number Placeholder 2"/>
          <p:cNvSpPr>
            <a:spLocks noGrp="1"/>
          </p:cNvSpPr>
          <p:nvPr>
            <p:ph type="sldNum" sz="quarter" idx="12"/>
          </p:nvPr>
        </p:nvSpPr>
        <p:spPr/>
        <p:txBody>
          <a:bodyPr/>
          <a:lstStyle/>
          <a:p>
            <a:fld id="{6DCEAD76-61F9-4301-80A9-32A31340ABA4}" type="slidenum">
              <a:rPr lang="en-GB" smtClean="0"/>
              <a:pPr/>
              <a:t>8</a:t>
            </a:fld>
            <a:endParaRPr lang="en-GB"/>
          </a:p>
        </p:txBody>
      </p:sp>
    </p:spTree>
    <p:extLst>
      <p:ext uri="{BB962C8B-B14F-4D97-AF65-F5344CB8AC3E}">
        <p14:creationId xmlns:p14="http://schemas.microsoft.com/office/powerpoint/2010/main" val="10678596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EBCCAAE-ECD9-404D-823C-5520E8F6068E}"/>
              </a:ext>
            </a:extLst>
          </p:cNvPr>
          <p:cNvSpPr>
            <a:spLocks noGrp="1"/>
          </p:cNvSpPr>
          <p:nvPr>
            <p:ph type="body" idx="1"/>
          </p:nvPr>
        </p:nvSpPr>
        <p:spPr/>
        <p:txBody>
          <a:bodyPr/>
          <a:lstStyle/>
          <a:p>
            <a:r>
              <a:rPr lang="en-GB" dirty="0"/>
              <a:t>Two distinct value chains</a:t>
            </a:r>
          </a:p>
        </p:txBody>
      </p:sp>
      <p:sp>
        <p:nvSpPr>
          <p:cNvPr id="3" name="Footer Placeholder 2">
            <a:extLst>
              <a:ext uri="{FF2B5EF4-FFF2-40B4-BE49-F238E27FC236}">
                <a16:creationId xmlns:a16="http://schemas.microsoft.com/office/drawing/2014/main" id="{94CBDD9C-A9F2-4FC7-85BC-7D2766A4F169}"/>
              </a:ext>
            </a:extLst>
          </p:cNvPr>
          <p:cNvSpPr>
            <a:spLocks noGrp="1"/>
          </p:cNvSpPr>
          <p:nvPr>
            <p:ph type="ftr" sz="quarter" idx="11"/>
          </p:nvPr>
        </p:nvSpPr>
        <p:spPr/>
        <p:txBody>
          <a:bodyPr/>
          <a:lstStyle/>
          <a:p>
            <a:r>
              <a:rPr lang="fr-FR"/>
              <a:t>Sinkovics et al. MIR 2019 - https://doi.org/10.1007/s11575-018-0372-0</a:t>
            </a:r>
            <a:endParaRPr lang="en-GB"/>
          </a:p>
        </p:txBody>
      </p:sp>
      <p:sp>
        <p:nvSpPr>
          <p:cNvPr id="4" name="Slide Number Placeholder 3">
            <a:extLst>
              <a:ext uri="{FF2B5EF4-FFF2-40B4-BE49-F238E27FC236}">
                <a16:creationId xmlns:a16="http://schemas.microsoft.com/office/drawing/2014/main" id="{1BEAA93B-54F2-4CD1-B8C6-ACEB34A59757}"/>
              </a:ext>
            </a:extLst>
          </p:cNvPr>
          <p:cNvSpPr>
            <a:spLocks noGrp="1"/>
          </p:cNvSpPr>
          <p:nvPr>
            <p:ph type="sldNum" sz="quarter" idx="12"/>
          </p:nvPr>
        </p:nvSpPr>
        <p:spPr/>
        <p:txBody>
          <a:bodyPr/>
          <a:lstStyle/>
          <a:p>
            <a:fld id="{6DCEAD76-61F9-4301-80A9-32A31340ABA4}" type="slidenum">
              <a:rPr lang="en-GB" smtClean="0"/>
              <a:pPr/>
              <a:t>9</a:t>
            </a:fld>
            <a:endParaRPr lang="en-GB"/>
          </a:p>
        </p:txBody>
      </p:sp>
      <p:sp>
        <p:nvSpPr>
          <p:cNvPr id="5" name="Title 4">
            <a:extLst>
              <a:ext uri="{FF2B5EF4-FFF2-40B4-BE49-F238E27FC236}">
                <a16:creationId xmlns:a16="http://schemas.microsoft.com/office/drawing/2014/main" id="{0A1159A8-DF18-4AC1-BFB7-C6CBB4C1027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52311898"/>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148</TotalTime>
  <Words>1462</Words>
  <Application>Microsoft Office PowerPoint</Application>
  <PresentationFormat>A4 Paper (210x297 mm)</PresentationFormat>
  <Paragraphs>215</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新細明體</vt:lpstr>
      <vt:lpstr>Wingdings</vt:lpstr>
      <vt:lpstr>blank</vt:lpstr>
      <vt:lpstr>Knowledge Connectivity in an Adverse Context: Global Value Chains and Pakistani Offshore Service Providers</vt:lpstr>
      <vt:lpstr>PowerPoint Presentation</vt:lpstr>
      <vt:lpstr>PowerPoint Presentation</vt:lpstr>
      <vt:lpstr>Authors</vt:lpstr>
      <vt:lpstr>PowerPoint Presentation</vt:lpstr>
      <vt:lpstr>Research context and research question</vt:lpstr>
      <vt:lpstr>PowerPoint Presentation</vt:lpstr>
      <vt:lpstr>Methodology &amp; research design</vt:lpstr>
      <vt:lpstr>PowerPoint Presentation</vt:lpstr>
      <vt:lpstr>B2C mobile apps value chain</vt:lpstr>
      <vt:lpstr>B2B software solutions value chain</vt:lpstr>
      <vt:lpstr>PowerPoint Presentation</vt:lpstr>
      <vt:lpstr>PowerPoint Presentation</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Initiating and building knowledge connectivity from an adverse context: The case of Pakistani offshore service providers linking into software value chains</dc:title>
  <dc:creator>Rudolf Sinkovics</dc:creator>
  <cp:lastModifiedBy>Rudolf Sinkovics</cp:lastModifiedBy>
  <cp:revision>26</cp:revision>
  <dcterms:created xsi:type="dcterms:W3CDTF">2017-12-12T18:10:45Z</dcterms:created>
  <dcterms:modified xsi:type="dcterms:W3CDTF">2019-11-05T19:41:28Z</dcterms:modified>
</cp:coreProperties>
</file>