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667" r:id="rId2"/>
  </p:sldMasterIdLst>
  <p:notesMasterIdLst>
    <p:notesMasterId r:id="rId23"/>
  </p:notesMasterIdLst>
  <p:handoutMasterIdLst>
    <p:handoutMasterId r:id="rId24"/>
  </p:handoutMasterIdLst>
  <p:sldIdLst>
    <p:sldId id="298" r:id="rId3"/>
    <p:sldId id="275" r:id="rId4"/>
    <p:sldId id="314" r:id="rId5"/>
    <p:sldId id="315" r:id="rId6"/>
    <p:sldId id="316" r:id="rId7"/>
    <p:sldId id="317" r:id="rId8"/>
    <p:sldId id="319" r:id="rId9"/>
    <p:sldId id="318" r:id="rId10"/>
    <p:sldId id="290" r:id="rId11"/>
    <p:sldId id="303" r:id="rId12"/>
    <p:sldId id="309" r:id="rId13"/>
    <p:sldId id="313" r:id="rId14"/>
    <p:sldId id="280" r:id="rId15"/>
    <p:sldId id="310" r:id="rId16"/>
    <p:sldId id="311" r:id="rId17"/>
    <p:sldId id="283" r:id="rId18"/>
    <p:sldId id="305" r:id="rId19"/>
    <p:sldId id="307" r:id="rId20"/>
    <p:sldId id="312" r:id="rId21"/>
    <p:sldId id="320" r:id="rId22"/>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udolf Sinkovics" initials="R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009D"/>
    <a:srgbClr val="FFCC33"/>
    <a:srgbClr val="5368E0"/>
    <a:srgbClr val="D22332"/>
    <a:srgbClr val="959597"/>
    <a:srgbClr val="00A2AE"/>
    <a:srgbClr val="C400AE"/>
    <a:srgbClr val="34BE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780" autoAdjust="0"/>
  </p:normalViewPr>
  <p:slideViewPr>
    <p:cSldViewPr>
      <p:cViewPr varScale="1">
        <p:scale>
          <a:sx n="78" d="100"/>
          <a:sy n="78" d="100"/>
        </p:scale>
        <p:origin x="642" y="96"/>
      </p:cViewPr>
      <p:guideLst>
        <p:guide orient="horz" pos="2160"/>
        <p:guide pos="312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8" d="100"/>
          <a:sy n="78" d="100"/>
        </p:scale>
        <p:origin x="-175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sz="1050"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4E98B2D-FC7A-4B63-819B-0D7B477B625B}" type="datetimeFigureOut">
              <a:rPr lang="en-GB" sz="1050" smtClean="0"/>
              <a:pPr/>
              <a:t>27/10/2018</a:t>
            </a:fld>
            <a:endParaRPr lang="en-GB" sz="1050"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sz="105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0E7F10-8EA1-43C5-B06D-A2229E056F06}" type="slidenum">
              <a:rPr lang="en-GB" sz="1050" smtClean="0"/>
              <a:pPr/>
              <a:t>‹#›</a:t>
            </a:fld>
            <a:endParaRPr lang="en-GB" sz="1050"/>
          </a:p>
        </p:txBody>
      </p:sp>
    </p:spTree>
    <p:extLst>
      <p:ext uri="{BB962C8B-B14F-4D97-AF65-F5344CB8AC3E}">
        <p14:creationId xmlns:p14="http://schemas.microsoft.com/office/powerpoint/2010/main" val="28671666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323528"/>
          </a:xfrm>
          <a:prstGeom prst="rect">
            <a:avLst/>
          </a:prstGeom>
        </p:spPr>
        <p:txBody>
          <a:bodyPr vert="horz" lIns="91440" tIns="45720" rIns="91440" bIns="45720" rtlCol="0"/>
          <a:lstStyle>
            <a:lvl1pPr algn="l">
              <a:defRPr sz="1050"/>
            </a:lvl1pPr>
          </a:lstStyle>
          <a:p>
            <a:endParaRPr lang="en-GB" dirty="0"/>
          </a:p>
        </p:txBody>
      </p:sp>
      <p:sp>
        <p:nvSpPr>
          <p:cNvPr id="3" name="Date Placeholder 2"/>
          <p:cNvSpPr>
            <a:spLocks noGrp="1"/>
          </p:cNvSpPr>
          <p:nvPr>
            <p:ph type="dt" idx="1"/>
          </p:nvPr>
        </p:nvSpPr>
        <p:spPr>
          <a:xfrm>
            <a:off x="3884613" y="0"/>
            <a:ext cx="2971800" cy="323528"/>
          </a:xfrm>
          <a:prstGeom prst="rect">
            <a:avLst/>
          </a:prstGeom>
        </p:spPr>
        <p:txBody>
          <a:bodyPr vert="horz" lIns="91440" tIns="45720" rIns="91440" bIns="45720" rtlCol="0"/>
          <a:lstStyle>
            <a:lvl1pPr algn="r">
              <a:defRPr sz="1050"/>
            </a:lvl1pPr>
          </a:lstStyle>
          <a:p>
            <a:fld id="{654F6EB4-2CDD-47D2-B9A7-DAC85BDC9DAD}" type="datetimeFigureOut">
              <a:rPr lang="en-GB" smtClean="0"/>
              <a:pPr/>
              <a:t>27/10/2018</a:t>
            </a:fld>
            <a:endParaRPr lang="en-GB"/>
          </a:p>
        </p:txBody>
      </p:sp>
      <p:sp>
        <p:nvSpPr>
          <p:cNvPr id="4" name="Slide Image Placeholder 3"/>
          <p:cNvSpPr>
            <a:spLocks noGrp="1" noRot="1" noChangeAspect="1"/>
          </p:cNvSpPr>
          <p:nvPr>
            <p:ph type="sldImg" idx="2"/>
          </p:nvPr>
        </p:nvSpPr>
        <p:spPr>
          <a:xfrm>
            <a:off x="1149745" y="395536"/>
            <a:ext cx="4367487" cy="302364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260648" y="3491880"/>
            <a:ext cx="6336704" cy="5328592"/>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8786563"/>
            <a:ext cx="2971800" cy="321941"/>
          </a:xfrm>
          <a:prstGeom prst="rect">
            <a:avLst/>
          </a:prstGeom>
        </p:spPr>
        <p:txBody>
          <a:bodyPr vert="horz" lIns="91440" tIns="45720" rIns="91440" bIns="45720" rtlCol="0" anchor="b"/>
          <a:lstStyle>
            <a:lvl1pPr algn="l">
              <a:defRPr sz="1050"/>
            </a:lvl1pPr>
          </a:lstStyle>
          <a:p>
            <a:endParaRPr lang="en-GB"/>
          </a:p>
        </p:txBody>
      </p:sp>
      <p:sp>
        <p:nvSpPr>
          <p:cNvPr id="7" name="Slide Number Placeholder 6"/>
          <p:cNvSpPr>
            <a:spLocks noGrp="1"/>
          </p:cNvSpPr>
          <p:nvPr>
            <p:ph type="sldNum" sz="quarter" idx="5"/>
          </p:nvPr>
        </p:nvSpPr>
        <p:spPr>
          <a:xfrm>
            <a:off x="3884613" y="8786563"/>
            <a:ext cx="2971800" cy="321941"/>
          </a:xfrm>
          <a:prstGeom prst="rect">
            <a:avLst/>
          </a:prstGeom>
        </p:spPr>
        <p:txBody>
          <a:bodyPr vert="horz" lIns="91440" tIns="45720" rIns="91440" bIns="45720" rtlCol="0" anchor="b"/>
          <a:lstStyle>
            <a:lvl1pPr algn="r">
              <a:defRPr sz="1050"/>
            </a:lvl1pPr>
          </a:lstStyle>
          <a:p>
            <a:fld id="{552EAB58-878B-49E2-8C10-E5BAF5B64874}" type="slidenum">
              <a:rPr lang="en-GB" smtClean="0"/>
              <a:pPr/>
              <a:t>‹#›</a:t>
            </a:fld>
            <a:endParaRPr lang="en-GB"/>
          </a:p>
        </p:txBody>
      </p:sp>
    </p:spTree>
    <p:extLst>
      <p:ext uri="{BB962C8B-B14F-4D97-AF65-F5344CB8AC3E}">
        <p14:creationId xmlns:p14="http://schemas.microsoft.com/office/powerpoint/2010/main" val="3016184337"/>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itchFamily="34" charset="0"/>
      <a:buChar char="•"/>
      <a:defRPr sz="1050" kern="1200">
        <a:solidFill>
          <a:schemeClr val="tx1"/>
        </a:solidFill>
        <a:latin typeface="+mn-lt"/>
        <a:ea typeface="+mn-ea"/>
        <a:cs typeface="+mn-cs"/>
      </a:defRPr>
    </a:lvl1pPr>
    <a:lvl2pPr marL="628650" indent="-171450" algn="l" defTabSz="914400" rtl="0" eaLnBrk="1" latinLnBrk="0" hangingPunct="1">
      <a:buFont typeface="Arial" pitchFamily="34" charset="0"/>
      <a:buChar char="•"/>
      <a:defRPr sz="1050" kern="1200">
        <a:solidFill>
          <a:schemeClr val="tx1"/>
        </a:solidFill>
        <a:latin typeface="+mn-lt"/>
        <a:ea typeface="+mn-ea"/>
        <a:cs typeface="+mn-cs"/>
      </a:defRPr>
    </a:lvl2pPr>
    <a:lvl3pPr marL="1085850" indent="-171450" algn="l" defTabSz="914400" rtl="0" eaLnBrk="1" latinLnBrk="0" hangingPunct="1">
      <a:buFont typeface="Arial" pitchFamily="34" charset="0"/>
      <a:buChar char="•"/>
      <a:defRPr sz="1050" kern="1200">
        <a:solidFill>
          <a:schemeClr val="tx1"/>
        </a:solidFill>
        <a:latin typeface="+mn-lt"/>
        <a:ea typeface="+mn-ea"/>
        <a:cs typeface="+mn-cs"/>
      </a:defRPr>
    </a:lvl3pPr>
    <a:lvl4pPr marL="1543050" indent="-171450" algn="l" defTabSz="914400" rtl="0" eaLnBrk="1" latinLnBrk="0" hangingPunct="1">
      <a:buFont typeface="Arial" pitchFamily="34" charset="0"/>
      <a:buChar char="•"/>
      <a:defRPr sz="1050" kern="1200">
        <a:solidFill>
          <a:schemeClr val="tx1"/>
        </a:solidFill>
        <a:latin typeface="+mn-lt"/>
        <a:ea typeface="+mn-ea"/>
        <a:cs typeface="+mn-cs"/>
      </a:defRPr>
    </a:lvl4pPr>
    <a:lvl5pPr marL="2000250" indent="-171450" algn="l" defTabSz="914400" rtl="0" eaLnBrk="1" latinLnBrk="0" hangingPunct="1">
      <a:buFont typeface="Arial" pitchFamily="34" charset="0"/>
      <a:buChar char="•"/>
      <a:defRPr sz="105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xfrm>
            <a:off x="687388" y="731838"/>
            <a:ext cx="5294312" cy="366712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438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de-DE" dirty="0" smtClean="0"/>
          </a:p>
        </p:txBody>
      </p:sp>
      <p:sp>
        <p:nvSpPr>
          <p:cNvPr id="14438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100">
                <a:solidFill>
                  <a:schemeClr val="tx1"/>
                </a:solidFill>
                <a:latin typeface="Calibri" pitchFamily="34" charset="0"/>
              </a:defRPr>
            </a:lvl1pPr>
            <a:lvl2pPr marL="730409" indent="-280927" eaLnBrk="0" hangingPunct="0">
              <a:spcBef>
                <a:spcPct val="30000"/>
              </a:spcBef>
              <a:defRPr sz="1100">
                <a:solidFill>
                  <a:schemeClr val="tx1"/>
                </a:solidFill>
                <a:latin typeface="Calibri" pitchFamily="34" charset="0"/>
              </a:defRPr>
            </a:lvl2pPr>
            <a:lvl3pPr marL="1123707" indent="-224741" eaLnBrk="0" hangingPunct="0">
              <a:spcBef>
                <a:spcPct val="30000"/>
              </a:spcBef>
              <a:defRPr sz="1100">
                <a:solidFill>
                  <a:schemeClr val="tx1"/>
                </a:solidFill>
                <a:latin typeface="Calibri" pitchFamily="34" charset="0"/>
              </a:defRPr>
            </a:lvl3pPr>
            <a:lvl4pPr marL="1573189" indent="-224741" eaLnBrk="0" hangingPunct="0">
              <a:spcBef>
                <a:spcPct val="30000"/>
              </a:spcBef>
              <a:defRPr sz="1100">
                <a:solidFill>
                  <a:schemeClr val="tx1"/>
                </a:solidFill>
                <a:latin typeface="Calibri" pitchFamily="34" charset="0"/>
              </a:defRPr>
            </a:lvl4pPr>
            <a:lvl5pPr marL="2022672" indent="-224741" eaLnBrk="0" hangingPunct="0">
              <a:spcBef>
                <a:spcPct val="30000"/>
              </a:spcBef>
              <a:defRPr sz="1100">
                <a:solidFill>
                  <a:schemeClr val="tx1"/>
                </a:solidFill>
                <a:latin typeface="Calibri" pitchFamily="34" charset="0"/>
              </a:defRPr>
            </a:lvl5pPr>
            <a:lvl6pPr marL="2472154" indent="-224741" eaLnBrk="0" fontAlgn="base" hangingPunct="0">
              <a:spcBef>
                <a:spcPct val="30000"/>
              </a:spcBef>
              <a:spcAft>
                <a:spcPct val="0"/>
              </a:spcAft>
              <a:defRPr sz="1100">
                <a:solidFill>
                  <a:schemeClr val="tx1"/>
                </a:solidFill>
                <a:latin typeface="Calibri" pitchFamily="34" charset="0"/>
              </a:defRPr>
            </a:lvl6pPr>
            <a:lvl7pPr marL="2921637" indent="-224741" eaLnBrk="0" fontAlgn="base" hangingPunct="0">
              <a:spcBef>
                <a:spcPct val="30000"/>
              </a:spcBef>
              <a:spcAft>
                <a:spcPct val="0"/>
              </a:spcAft>
              <a:defRPr sz="1100">
                <a:solidFill>
                  <a:schemeClr val="tx1"/>
                </a:solidFill>
                <a:latin typeface="Calibri" pitchFamily="34" charset="0"/>
              </a:defRPr>
            </a:lvl7pPr>
            <a:lvl8pPr marL="3371120" indent="-224741" eaLnBrk="0" fontAlgn="base" hangingPunct="0">
              <a:spcBef>
                <a:spcPct val="30000"/>
              </a:spcBef>
              <a:spcAft>
                <a:spcPct val="0"/>
              </a:spcAft>
              <a:defRPr sz="1100">
                <a:solidFill>
                  <a:schemeClr val="tx1"/>
                </a:solidFill>
                <a:latin typeface="Calibri" pitchFamily="34" charset="0"/>
              </a:defRPr>
            </a:lvl8pPr>
            <a:lvl9pPr marL="3820602" indent="-224741" eaLnBrk="0" fontAlgn="base" hangingPunct="0">
              <a:spcBef>
                <a:spcPct val="30000"/>
              </a:spcBef>
              <a:spcAft>
                <a:spcPct val="0"/>
              </a:spcAft>
              <a:defRPr sz="1100">
                <a:solidFill>
                  <a:schemeClr val="tx1"/>
                </a:solidFill>
                <a:latin typeface="Calibri"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356D650-8ED1-4703-9A3A-603DCB5645CA}" type="slidenum">
              <a:rPr kumimoji="0" lang="en-GB" altLang="de-DE" sz="1100" b="0" i="0" u="none" strike="noStrike" kern="1200" cap="none" spc="0" normalizeH="0" baseline="0" noProof="0" smtClean="0">
                <a:ln>
                  <a:noFill/>
                </a:ln>
                <a:solidFill>
                  <a:prstClr val="black"/>
                </a:solidFill>
                <a:effectLst/>
                <a:uLnTx/>
                <a:uFillTx/>
                <a:latin typeface="Calibri"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GB" altLang="de-DE" sz="1100" b="0" i="0" u="none" strike="noStrike" kern="1200" cap="none" spc="0" normalizeH="0" baseline="0" noProof="0" smtClean="0">
              <a:ln>
                <a:noFill/>
              </a:ln>
              <a:solidFill>
                <a:prstClr val="black"/>
              </a:solidFill>
              <a:effectLst/>
              <a:uLnTx/>
              <a:uFillTx/>
              <a:latin typeface="Calibri" pitchFamily="34" charset="0"/>
              <a:ea typeface="+mn-ea"/>
              <a:cs typeface="Arial" pitchFamily="34" charset="0"/>
            </a:endParaRPr>
          </a:p>
        </p:txBody>
      </p:sp>
    </p:spTree>
    <p:extLst>
      <p:ext uri="{BB962C8B-B14F-4D97-AF65-F5344CB8AC3E}">
        <p14:creationId xmlns:p14="http://schemas.microsoft.com/office/powerpoint/2010/main" val="746578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7"/>
          <p:cNvSpPr>
            <a:spLocks noGrp="1" noChangeArrowheads="1"/>
          </p:cNvSpPr>
          <p:nvPr>
            <p:ph type="hdr" sz="quarter"/>
          </p:nvPr>
        </p:nvSpPr>
        <p:spPr>
          <a:ln/>
        </p:spPr>
        <p:txBody>
          <a:bodyPr/>
          <a:lstStyle/>
          <a:p>
            <a:r>
              <a:rPr lang="de-DE"/>
              <a:t>EIBA 2006 - Language</a:t>
            </a:r>
          </a:p>
        </p:txBody>
      </p:sp>
      <p:sp>
        <p:nvSpPr>
          <p:cNvPr id="5" name="Rectangle 31"/>
          <p:cNvSpPr>
            <a:spLocks noGrp="1" noChangeArrowheads="1"/>
          </p:cNvSpPr>
          <p:nvPr>
            <p:ph type="ftr" sz="quarter" idx="4"/>
          </p:nvPr>
        </p:nvSpPr>
        <p:spPr>
          <a:ln/>
        </p:spPr>
        <p:txBody>
          <a:bodyPr/>
          <a:lstStyle/>
          <a:p>
            <a:r>
              <a:rPr lang="de-DE"/>
              <a:t>Rudolf Sinkovics - http://www.personal.mbs.ac.uk/rudolf-sinkovics/</a:t>
            </a:r>
          </a:p>
        </p:txBody>
      </p:sp>
      <p:sp>
        <p:nvSpPr>
          <p:cNvPr id="6" name="Rectangle 32"/>
          <p:cNvSpPr>
            <a:spLocks noGrp="1" noChangeArrowheads="1"/>
          </p:cNvSpPr>
          <p:nvPr>
            <p:ph type="sldNum" sz="quarter" idx="5"/>
          </p:nvPr>
        </p:nvSpPr>
        <p:spPr>
          <a:ln/>
        </p:spPr>
        <p:txBody>
          <a:bodyPr/>
          <a:lstStyle/>
          <a:p>
            <a:fld id="{D2A021C9-627B-4921-9990-3F2F556A26C2}" type="slidenum">
              <a:rPr lang="de-DE"/>
              <a:pPr/>
              <a:t>5</a:t>
            </a:fld>
            <a:endParaRPr lang="de-DE"/>
          </a:p>
        </p:txBody>
      </p:sp>
      <p:sp>
        <p:nvSpPr>
          <p:cNvPr id="531460" name="Rectangle 4"/>
          <p:cNvSpPr>
            <a:spLocks noGrp="1" noRot="1" noChangeAspect="1" noChangeArrowheads="1" noTextEdit="1"/>
          </p:cNvSpPr>
          <p:nvPr>
            <p:ph type="sldImg"/>
          </p:nvPr>
        </p:nvSpPr>
        <p:spPr>
          <a:xfrm>
            <a:off x="1301750" y="387350"/>
            <a:ext cx="4135438" cy="2862263"/>
          </a:xfrm>
          <a:ln/>
        </p:spPr>
      </p:sp>
      <p:sp>
        <p:nvSpPr>
          <p:cNvPr id="531461" name="Rectangle 5"/>
          <p:cNvSpPr>
            <a:spLocks noGrp="1" noChangeArrowheads="1"/>
          </p:cNvSpPr>
          <p:nvPr>
            <p:ph type="body" idx="1"/>
          </p:nvPr>
        </p:nvSpPr>
        <p:spPr/>
        <p:txBody>
          <a:bodyPr/>
          <a:lstStyle/>
          <a:p>
            <a:endParaRPr lang="en-GB" sz="1000" kern="1200" dirty="0">
              <a:solidFill>
                <a:schemeClr val="tx1"/>
              </a:solidFill>
              <a:latin typeface="Arial" pitchFamily="34"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7"/>
          <p:cNvSpPr>
            <a:spLocks noGrp="1" noChangeArrowheads="1"/>
          </p:cNvSpPr>
          <p:nvPr>
            <p:ph type="hdr" sz="quarter"/>
          </p:nvPr>
        </p:nvSpPr>
        <p:spPr>
          <a:ln/>
        </p:spPr>
        <p:txBody>
          <a:bodyPr/>
          <a:lstStyle/>
          <a:p>
            <a:r>
              <a:rPr lang="de-DE"/>
              <a:t>EIBA 2006 - Language</a:t>
            </a:r>
          </a:p>
        </p:txBody>
      </p:sp>
      <p:sp>
        <p:nvSpPr>
          <p:cNvPr id="5" name="Rectangle 31"/>
          <p:cNvSpPr>
            <a:spLocks noGrp="1" noChangeArrowheads="1"/>
          </p:cNvSpPr>
          <p:nvPr>
            <p:ph type="ftr" sz="quarter" idx="4"/>
          </p:nvPr>
        </p:nvSpPr>
        <p:spPr>
          <a:ln/>
        </p:spPr>
        <p:txBody>
          <a:bodyPr/>
          <a:lstStyle/>
          <a:p>
            <a:r>
              <a:rPr lang="de-DE"/>
              <a:t>Rudolf Sinkovics - http://www.personal.mbs.ac.uk/rudolf-sinkovics/</a:t>
            </a:r>
          </a:p>
        </p:txBody>
      </p:sp>
      <p:sp>
        <p:nvSpPr>
          <p:cNvPr id="6" name="Rectangle 32"/>
          <p:cNvSpPr>
            <a:spLocks noGrp="1" noChangeArrowheads="1"/>
          </p:cNvSpPr>
          <p:nvPr>
            <p:ph type="sldNum" sz="quarter" idx="5"/>
          </p:nvPr>
        </p:nvSpPr>
        <p:spPr>
          <a:ln/>
        </p:spPr>
        <p:txBody>
          <a:bodyPr/>
          <a:lstStyle/>
          <a:p>
            <a:fld id="{D2A021C9-627B-4921-9990-3F2F556A26C2}" type="slidenum">
              <a:rPr lang="de-DE"/>
              <a:pPr/>
              <a:t>6</a:t>
            </a:fld>
            <a:endParaRPr lang="de-DE"/>
          </a:p>
        </p:txBody>
      </p:sp>
      <p:sp>
        <p:nvSpPr>
          <p:cNvPr id="531460" name="Rectangle 4"/>
          <p:cNvSpPr>
            <a:spLocks noGrp="1" noRot="1" noChangeAspect="1" noChangeArrowheads="1" noTextEdit="1"/>
          </p:cNvSpPr>
          <p:nvPr>
            <p:ph type="sldImg"/>
          </p:nvPr>
        </p:nvSpPr>
        <p:spPr>
          <a:xfrm>
            <a:off x="1301750" y="387350"/>
            <a:ext cx="4135438" cy="2862263"/>
          </a:xfrm>
          <a:ln/>
        </p:spPr>
      </p:sp>
      <p:sp>
        <p:nvSpPr>
          <p:cNvPr id="531461" name="Rectangle 5"/>
          <p:cNvSpPr>
            <a:spLocks noGrp="1" noChangeArrowheads="1"/>
          </p:cNvSpPr>
          <p:nvPr>
            <p:ph type="body" idx="1"/>
          </p:nvPr>
        </p:nvSpPr>
        <p:spPr/>
        <p:txBody>
          <a:bodyPr/>
          <a:lstStyle/>
          <a:p>
            <a:endParaRPr lang="en-GB" sz="1000" kern="1200" dirty="0">
              <a:solidFill>
                <a:schemeClr val="tx1"/>
              </a:solidFill>
              <a:latin typeface="Arial" pitchFamily="34" charset="0"/>
              <a:ea typeface="+mn-ea"/>
              <a:cs typeface="+mn-cs"/>
            </a:endParaRPr>
          </a:p>
        </p:txBody>
      </p:sp>
    </p:spTree>
    <p:extLst>
      <p:ext uri="{BB962C8B-B14F-4D97-AF65-F5344CB8AC3E}">
        <p14:creationId xmlns:p14="http://schemas.microsoft.com/office/powerpoint/2010/main" val="1663095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7"/>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r>
              <a:rPr lang="zh-TW" altLang="de-DE">
                <a:cs typeface="新細明體"/>
              </a:rPr>
              <a:t>Cooperative Strategies</a:t>
            </a:r>
            <a:endParaRPr lang="de-DE" altLang="zh-TW">
              <a:cs typeface="新細明體"/>
            </a:endParaRPr>
          </a:p>
        </p:txBody>
      </p:sp>
      <p:sp>
        <p:nvSpPr>
          <p:cNvPr id="21507" name="Rectangle 31"/>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zh-TW" altLang="de-DE">
                <a:cs typeface="新細明體"/>
              </a:rPr>
              <a:t>Rudolf Sinkovics - http://www.personal.mbs.ac.uk/rudolf-sinkovics/</a:t>
            </a:r>
            <a:endParaRPr lang="de-DE" altLang="zh-TW">
              <a:cs typeface="新細明體"/>
            </a:endParaRPr>
          </a:p>
        </p:txBody>
      </p:sp>
      <p:sp>
        <p:nvSpPr>
          <p:cNvPr id="21508" name="Rectangle 32"/>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A056A6C-BA29-4B32-AA95-73153A69AAE8}" type="slidenum">
              <a:rPr lang="zh-TW" altLang="de-DE">
                <a:cs typeface="新細明體"/>
              </a:rPr>
              <a:pPr fontAlgn="base">
                <a:spcBef>
                  <a:spcPct val="0"/>
                </a:spcBef>
                <a:spcAft>
                  <a:spcPct val="0"/>
                </a:spcAft>
              </a:pPr>
              <a:t>14</a:t>
            </a:fld>
            <a:endParaRPr lang="de-DE" altLang="zh-TW">
              <a:cs typeface="新細明體"/>
            </a:endParaRPr>
          </a:p>
        </p:txBody>
      </p:sp>
      <p:sp>
        <p:nvSpPr>
          <p:cNvPr id="21509" name="Rectangle 2"/>
          <p:cNvSpPr>
            <a:spLocks noGrp="1" noRot="1" noChangeAspect="1" noChangeArrowheads="1" noTextEdit="1"/>
          </p:cNvSpPr>
          <p:nvPr>
            <p:ph type="sldImg"/>
          </p:nvPr>
        </p:nvSpPr>
        <p:spPr bwMode="auto">
          <a:xfrm>
            <a:off x="1149350" y="395288"/>
            <a:ext cx="4367213" cy="3024187"/>
          </a:xfrm>
          <a:noFill/>
          <a:ln>
            <a:solidFill>
              <a:srgbClr val="000000"/>
            </a:solidFill>
            <a:miter lim="800000"/>
            <a:headEnd/>
            <a:tailEnd/>
          </a:ln>
        </p:spPr>
      </p:sp>
      <p:sp>
        <p:nvSpPr>
          <p:cNvPr id="2151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altLang="en-US" dirty="0"/>
          </a:p>
        </p:txBody>
      </p:sp>
    </p:spTree>
    <p:extLst>
      <p:ext uri="{BB962C8B-B14F-4D97-AF65-F5344CB8AC3E}">
        <p14:creationId xmlns:p14="http://schemas.microsoft.com/office/powerpoint/2010/main" val="2189606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UoM_Title Slide">
    <p:bg>
      <p:bgPr>
        <a:solidFill>
          <a:srgbClr val="6D009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557072"/>
            <a:ext cx="8420100" cy="2520000"/>
          </a:xfrm>
          <a:ln>
            <a:solidFill>
              <a:srgbClr val="6D009D"/>
            </a:solidFill>
          </a:ln>
        </p:spPr>
        <p:txBody>
          <a:bodyPr>
            <a:normAutofit/>
          </a:bodyPr>
          <a:lstStyle>
            <a:lvl1pPr>
              <a:defRPr sz="4400" u="none">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776536" y="4437112"/>
            <a:ext cx="8424936" cy="1536576"/>
          </a:xfr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4" name="Date Placeholder 3"/>
          <p:cNvSpPr>
            <a:spLocks noGrp="1"/>
          </p:cNvSpPr>
          <p:nvPr>
            <p:ph type="dt" sz="half" idx="10"/>
          </p:nvPr>
        </p:nvSpPr>
        <p:spPr/>
        <p:txBody>
          <a:bodyPr/>
          <a:lstStyle>
            <a:lvl1pPr>
              <a:defRPr>
                <a:solidFill>
                  <a:schemeClr val="bg1"/>
                </a:solidFill>
              </a:defRPr>
            </a:lvl1pPr>
          </a:lstStyle>
          <a:p>
            <a:fld id="{897E8FCC-D2FA-4902-BBB0-9FDC81A1483D}" type="datetime1">
              <a:rPr lang="en-GB" smtClean="0"/>
              <a:t>27/10/2018</a:t>
            </a:fld>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da-DK" smtClean="0"/>
              <a:t>Kurt et al. EMJ 2016 - http://dx.doi.org/10.1016/j.emj.2016.06.011</a:t>
            </a:r>
            <a:endParaRPr lang="en-GB"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6DCEAD76-61F9-4301-80A9-32A31340ABA4}" type="slidenum">
              <a:rPr lang="en-GB" smtClean="0"/>
              <a:pPr/>
              <a:t>‹#›</a:t>
            </a:fld>
            <a:endParaRPr lang="en-GB"/>
          </a:p>
        </p:txBody>
      </p:sp>
      <p:pic>
        <p:nvPicPr>
          <p:cNvPr id="10" name="Picture 1" descr="TAB_allwhite.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22288" y="509588"/>
            <a:ext cx="1663700" cy="71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89482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8BD4CD-F54E-461E-B283-31A39C1F95AD}" type="datetime1">
              <a:rPr lang="en-GB" smtClean="0"/>
              <a:t>27/10/2018</a:t>
            </a:fld>
            <a:endParaRPr lang="en-GB"/>
          </a:p>
        </p:txBody>
      </p:sp>
      <p:sp>
        <p:nvSpPr>
          <p:cNvPr id="3" name="Footer Placeholder 2"/>
          <p:cNvSpPr>
            <a:spLocks noGrp="1"/>
          </p:cNvSpPr>
          <p:nvPr>
            <p:ph type="ftr" sz="quarter" idx="11"/>
          </p:nvPr>
        </p:nvSpPr>
        <p:spPr/>
        <p:txBody>
          <a:bodyPr/>
          <a:lstStyle/>
          <a:p>
            <a:r>
              <a:rPr lang="da-DK" smtClean="0"/>
              <a:t>Kurt et al. EMJ 2016 - http://dx.doi.org/10.1016/j.emj.2016.06.011</a:t>
            </a:r>
            <a:endParaRPr lang="en-GB"/>
          </a:p>
        </p:txBody>
      </p:sp>
      <p:sp>
        <p:nvSpPr>
          <p:cNvPr id="4" name="Slide Number Placeholder 3"/>
          <p:cNvSpPr>
            <a:spLocks noGrp="1"/>
          </p:cNvSpPr>
          <p:nvPr>
            <p:ph type="sldNum" sz="quarter" idx="12"/>
          </p:nvPr>
        </p:nvSpPr>
        <p:spPr/>
        <p:txBody>
          <a:bodyPr/>
          <a:lstStyle/>
          <a:p>
            <a:fld id="{6DCEAD76-61F9-4301-80A9-32A31340ABA4}" type="slidenum">
              <a:rPr lang="en-GB" smtClean="0"/>
              <a:pPr/>
              <a:t>‹#›</a:t>
            </a:fld>
            <a:endParaRPr lang="en-GB"/>
          </a:p>
        </p:txBody>
      </p:sp>
    </p:spTree>
    <p:extLst>
      <p:ext uri="{BB962C8B-B14F-4D97-AF65-F5344CB8AC3E}">
        <p14:creationId xmlns:p14="http://schemas.microsoft.com/office/powerpoint/2010/main" val="1608918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GB" dirty="0"/>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A7E6BA-BCEC-4B83-ACC5-60D65A1C12BD}" type="datetime1">
              <a:rPr lang="en-GB" smtClean="0"/>
              <a:t>27/10/2018</a:t>
            </a:fld>
            <a:endParaRPr lang="en-GB"/>
          </a:p>
        </p:txBody>
      </p:sp>
      <p:sp>
        <p:nvSpPr>
          <p:cNvPr id="6" name="Footer Placeholder 5"/>
          <p:cNvSpPr>
            <a:spLocks noGrp="1"/>
          </p:cNvSpPr>
          <p:nvPr>
            <p:ph type="ftr" sz="quarter" idx="11"/>
          </p:nvPr>
        </p:nvSpPr>
        <p:spPr/>
        <p:txBody>
          <a:bodyPr/>
          <a:lstStyle/>
          <a:p>
            <a:r>
              <a:rPr lang="da-DK" smtClean="0"/>
              <a:t>Kurt et al. EMJ 2016 - http://dx.doi.org/10.1016/j.emj.2016.06.011</a:t>
            </a:r>
            <a:endParaRPr lang="en-GB"/>
          </a:p>
        </p:txBody>
      </p:sp>
      <p:sp>
        <p:nvSpPr>
          <p:cNvPr id="7" name="Slide Number Placeholder 6"/>
          <p:cNvSpPr>
            <a:spLocks noGrp="1"/>
          </p:cNvSpPr>
          <p:nvPr>
            <p:ph type="sldNum" sz="quarter" idx="12"/>
          </p:nvPr>
        </p:nvSpPr>
        <p:spPr/>
        <p:txBody>
          <a:bodyPr/>
          <a:lstStyle/>
          <a:p>
            <a:fld id="{6DCEAD76-61F9-4301-80A9-32A31340ABA4}" type="slidenum">
              <a:rPr lang="en-GB" smtClean="0"/>
              <a:pPr/>
              <a:t>‹#›</a:t>
            </a:fld>
            <a:endParaRPr lang="en-GB"/>
          </a:p>
        </p:txBody>
      </p:sp>
    </p:spTree>
    <p:extLst>
      <p:ext uri="{BB962C8B-B14F-4D97-AF65-F5344CB8AC3E}">
        <p14:creationId xmlns:p14="http://schemas.microsoft.com/office/powerpoint/2010/main" val="393493244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80592" y="4800600"/>
            <a:ext cx="7416824"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280592" y="612775"/>
            <a:ext cx="7416824"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280592" y="5367338"/>
            <a:ext cx="7416824"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9C0AD9-6B97-4029-A353-0C41727E6DBF}" type="datetime1">
              <a:rPr lang="en-GB" smtClean="0"/>
              <a:t>27/10/2018</a:t>
            </a:fld>
            <a:endParaRPr lang="en-GB"/>
          </a:p>
        </p:txBody>
      </p:sp>
      <p:sp>
        <p:nvSpPr>
          <p:cNvPr id="6" name="Footer Placeholder 5"/>
          <p:cNvSpPr>
            <a:spLocks noGrp="1"/>
          </p:cNvSpPr>
          <p:nvPr>
            <p:ph type="ftr" sz="quarter" idx="11"/>
          </p:nvPr>
        </p:nvSpPr>
        <p:spPr/>
        <p:txBody>
          <a:bodyPr/>
          <a:lstStyle/>
          <a:p>
            <a:r>
              <a:rPr lang="da-DK" smtClean="0"/>
              <a:t>Kurt et al. EMJ 2016 - http://dx.doi.org/10.1016/j.emj.2016.06.011</a:t>
            </a:r>
            <a:endParaRPr lang="en-GB"/>
          </a:p>
        </p:txBody>
      </p:sp>
      <p:sp>
        <p:nvSpPr>
          <p:cNvPr id="7" name="Slide Number Placeholder 6"/>
          <p:cNvSpPr>
            <a:spLocks noGrp="1"/>
          </p:cNvSpPr>
          <p:nvPr>
            <p:ph type="sldNum" sz="quarter" idx="12"/>
          </p:nvPr>
        </p:nvSpPr>
        <p:spPr/>
        <p:txBody>
          <a:bodyPr/>
          <a:lstStyle/>
          <a:p>
            <a:fld id="{6DCEAD76-61F9-4301-80A9-32A31340ABA4}" type="slidenum">
              <a:rPr lang="en-GB" smtClean="0"/>
              <a:pPr/>
              <a:t>‹#›</a:t>
            </a:fld>
            <a:endParaRPr lang="en-GB"/>
          </a:p>
        </p:txBody>
      </p:sp>
    </p:spTree>
    <p:extLst>
      <p:ext uri="{BB962C8B-B14F-4D97-AF65-F5344CB8AC3E}">
        <p14:creationId xmlns:p14="http://schemas.microsoft.com/office/powerpoint/2010/main" val="75088234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375E468-1894-4D08-B899-7749ACB08D5B}" type="datetime1">
              <a:rPr lang="en-GB" smtClean="0"/>
              <a:t>27/10/2018</a:t>
            </a:fld>
            <a:endParaRPr lang="en-GB"/>
          </a:p>
        </p:txBody>
      </p:sp>
      <p:sp>
        <p:nvSpPr>
          <p:cNvPr id="5" name="Footer Placeholder 4"/>
          <p:cNvSpPr>
            <a:spLocks noGrp="1"/>
          </p:cNvSpPr>
          <p:nvPr>
            <p:ph type="ftr" sz="quarter" idx="11"/>
          </p:nvPr>
        </p:nvSpPr>
        <p:spPr/>
        <p:txBody>
          <a:bodyPr/>
          <a:lstStyle/>
          <a:p>
            <a:r>
              <a:rPr lang="da-DK" smtClean="0"/>
              <a:t>Kurt et al. EMJ 2016 - http://dx.doi.org/10.1016/j.emj.2016.06.011</a:t>
            </a:r>
            <a:endParaRPr lang="en-GB"/>
          </a:p>
        </p:txBody>
      </p:sp>
      <p:sp>
        <p:nvSpPr>
          <p:cNvPr id="6" name="Slide Number Placeholder 5"/>
          <p:cNvSpPr>
            <a:spLocks noGrp="1"/>
          </p:cNvSpPr>
          <p:nvPr>
            <p:ph type="sldNum" sz="quarter" idx="12"/>
          </p:nvPr>
        </p:nvSpPr>
        <p:spPr/>
        <p:txBody>
          <a:bodyPr/>
          <a:lstStyle/>
          <a:p>
            <a:fld id="{6DCEAD76-61F9-4301-80A9-32A31340ABA4}" type="slidenum">
              <a:rPr lang="en-GB" smtClean="0"/>
              <a:pPr/>
              <a:t>‹#›</a:t>
            </a:fld>
            <a:endParaRPr lang="en-GB"/>
          </a:p>
        </p:txBody>
      </p:sp>
    </p:spTree>
    <p:extLst>
      <p:ext uri="{BB962C8B-B14F-4D97-AF65-F5344CB8AC3E}">
        <p14:creationId xmlns:p14="http://schemas.microsoft.com/office/powerpoint/2010/main" val="16346710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B2402CE-A4C5-42A2-88A0-88B8243FAF57}" type="datetime1">
              <a:rPr lang="en-GB" smtClean="0"/>
              <a:t>27/10/2018</a:t>
            </a:fld>
            <a:endParaRPr lang="en-GB"/>
          </a:p>
        </p:txBody>
      </p:sp>
      <p:sp>
        <p:nvSpPr>
          <p:cNvPr id="5" name="Footer Placeholder 4"/>
          <p:cNvSpPr>
            <a:spLocks noGrp="1"/>
          </p:cNvSpPr>
          <p:nvPr>
            <p:ph type="ftr" sz="quarter" idx="11"/>
          </p:nvPr>
        </p:nvSpPr>
        <p:spPr/>
        <p:txBody>
          <a:bodyPr/>
          <a:lstStyle/>
          <a:p>
            <a:r>
              <a:rPr lang="da-DK" smtClean="0"/>
              <a:t>Kurt et al. EMJ 2016 - http://dx.doi.org/10.1016/j.emj.2016.06.011</a:t>
            </a:r>
            <a:endParaRPr lang="en-GB"/>
          </a:p>
        </p:txBody>
      </p:sp>
      <p:sp>
        <p:nvSpPr>
          <p:cNvPr id="6" name="Slide Number Placeholder 5"/>
          <p:cNvSpPr>
            <a:spLocks noGrp="1"/>
          </p:cNvSpPr>
          <p:nvPr>
            <p:ph type="sldNum" sz="quarter" idx="12"/>
          </p:nvPr>
        </p:nvSpPr>
        <p:spPr/>
        <p:txBody>
          <a:bodyPr/>
          <a:lstStyle/>
          <a:p>
            <a:fld id="{6DCEAD76-61F9-4301-80A9-32A31340ABA4}" type="slidenum">
              <a:rPr lang="en-GB" smtClean="0"/>
              <a:pPr/>
              <a:t>‹#›</a:t>
            </a:fld>
            <a:endParaRPr lang="en-GB"/>
          </a:p>
        </p:txBody>
      </p:sp>
    </p:spTree>
    <p:extLst>
      <p:ext uri="{BB962C8B-B14F-4D97-AF65-F5344CB8AC3E}">
        <p14:creationId xmlns:p14="http://schemas.microsoft.com/office/powerpoint/2010/main" val="10243876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D22332"/>
                </a:solidFill>
              </a:defRPr>
            </a:lvl1pPr>
          </a:lstStyle>
          <a:p>
            <a:r>
              <a:rPr lang="en-US" smtClean="0"/>
              <a:t>Click to edit Master title style</a:t>
            </a:r>
            <a:endParaRPr lang="en-GB" dirty="0"/>
          </a:p>
        </p:txBody>
      </p:sp>
      <p:sp>
        <p:nvSpPr>
          <p:cNvPr id="4" name="Date Placeholder 3"/>
          <p:cNvSpPr>
            <a:spLocks noGrp="1"/>
          </p:cNvSpPr>
          <p:nvPr>
            <p:ph type="dt" sz="half" idx="10"/>
          </p:nvPr>
        </p:nvSpPr>
        <p:spPr/>
        <p:txBody>
          <a:bodyPr/>
          <a:lstStyle/>
          <a:p>
            <a:fld id="{0721115B-FB3E-4AFF-8700-D9D7DD71C416}" type="datetime1">
              <a:rPr lang="en-GB" smtClean="0"/>
              <a:t>27/10/2018</a:t>
            </a:fld>
            <a:endParaRPr lang="en-GB"/>
          </a:p>
        </p:txBody>
      </p:sp>
      <p:sp>
        <p:nvSpPr>
          <p:cNvPr id="5" name="Footer Placeholder 4"/>
          <p:cNvSpPr>
            <a:spLocks noGrp="1"/>
          </p:cNvSpPr>
          <p:nvPr>
            <p:ph type="ftr" sz="quarter" idx="11"/>
          </p:nvPr>
        </p:nvSpPr>
        <p:spPr/>
        <p:txBody>
          <a:bodyPr/>
          <a:lstStyle/>
          <a:p>
            <a:r>
              <a:rPr lang="da-DK" smtClean="0"/>
              <a:t>Kurt et al. EMJ 2016 - http://dx.doi.org/10.1016/j.emj.2016.06.011</a:t>
            </a:r>
            <a:endParaRPr lang="en-GB"/>
          </a:p>
        </p:txBody>
      </p:sp>
      <p:sp>
        <p:nvSpPr>
          <p:cNvPr id="6" name="Slide Number Placeholder 5"/>
          <p:cNvSpPr>
            <a:spLocks noGrp="1"/>
          </p:cNvSpPr>
          <p:nvPr>
            <p:ph type="sldNum" sz="quarter" idx="12"/>
          </p:nvPr>
        </p:nvSpPr>
        <p:spPr/>
        <p:txBody>
          <a:bodyPr/>
          <a:lstStyle/>
          <a:p>
            <a:fld id="{6DCEAD76-61F9-4301-80A9-32A31340ABA4}" type="slidenum">
              <a:rPr lang="en-GB" smtClean="0"/>
              <a:pPr/>
              <a:t>‹#›</a:t>
            </a:fld>
            <a:endParaRPr lang="en-GB"/>
          </a:p>
        </p:txBody>
      </p:sp>
      <p:sp>
        <p:nvSpPr>
          <p:cNvPr id="7" name="Line 21"/>
          <p:cNvSpPr>
            <a:spLocks noChangeShapeType="1"/>
          </p:cNvSpPr>
          <p:nvPr userDrawn="1"/>
        </p:nvSpPr>
        <p:spPr bwMode="auto">
          <a:xfrm>
            <a:off x="12700" y="1006475"/>
            <a:ext cx="4114800" cy="0"/>
          </a:xfrm>
          <a:prstGeom prst="line">
            <a:avLst/>
          </a:prstGeom>
          <a:noFill/>
          <a:ln w="0">
            <a:solidFill>
              <a:srgbClr val="000000"/>
            </a:solidFill>
            <a:round/>
            <a:headEnd type="none" w="sm" len="sm"/>
            <a:tailEnd type="none" w="sm" len="sm"/>
          </a:ln>
          <a:effectLst/>
        </p:spPr>
        <p:txBody>
          <a:bodyPr/>
          <a:lstStyle/>
          <a:p>
            <a:endParaRPr lang="en-GB"/>
          </a:p>
        </p:txBody>
      </p:sp>
      <p:grpSp>
        <p:nvGrpSpPr>
          <p:cNvPr id="8" name="Group 17"/>
          <p:cNvGrpSpPr>
            <a:grpSpLocks/>
          </p:cNvGrpSpPr>
          <p:nvPr userDrawn="1"/>
        </p:nvGrpSpPr>
        <p:grpSpPr bwMode="auto">
          <a:xfrm>
            <a:off x="328612" y="749895"/>
            <a:ext cx="9232900" cy="5559425"/>
            <a:chOff x="197" y="520"/>
            <a:chExt cx="5816" cy="3502"/>
          </a:xfrm>
        </p:grpSpPr>
        <p:sp>
          <p:nvSpPr>
            <p:cNvPr id="9" name="Rectangle 5"/>
            <p:cNvSpPr>
              <a:spLocks noChangeArrowheads="1"/>
            </p:cNvSpPr>
            <p:nvPr/>
          </p:nvSpPr>
          <p:spPr bwMode="auto">
            <a:xfrm rot="21480000">
              <a:off x="197" y="601"/>
              <a:ext cx="5816" cy="3421"/>
            </a:xfrm>
            <a:prstGeom prst="rect">
              <a:avLst/>
            </a:prstGeom>
            <a:solidFill>
              <a:srgbClr val="FFFFCC"/>
            </a:solidFill>
            <a:ln w="12700">
              <a:solidFill>
                <a:schemeClr val="tx1"/>
              </a:solidFill>
              <a:miter lim="800000"/>
              <a:headEnd/>
              <a:tailEnd/>
            </a:ln>
            <a:effectLst>
              <a:outerShdw dist="215526" dir="8100000" algn="ctr" rotWithShape="0">
                <a:schemeClr val="tx1"/>
              </a:outerShdw>
            </a:effectLst>
          </p:spPr>
          <p:txBody>
            <a:bodyPr wrap="none" anchor="ctr"/>
            <a:lstStyle/>
            <a:p>
              <a:endParaRPr lang="en-GB"/>
            </a:p>
          </p:txBody>
        </p:sp>
        <p:grpSp>
          <p:nvGrpSpPr>
            <p:cNvPr id="10" name="Group 16"/>
            <p:cNvGrpSpPr>
              <a:grpSpLocks/>
            </p:cNvGrpSpPr>
            <p:nvPr/>
          </p:nvGrpSpPr>
          <p:grpSpPr bwMode="auto">
            <a:xfrm>
              <a:off x="224" y="520"/>
              <a:ext cx="756" cy="882"/>
              <a:chOff x="224" y="520"/>
              <a:chExt cx="756" cy="882"/>
            </a:xfrm>
          </p:grpSpPr>
          <p:sp>
            <p:nvSpPr>
              <p:cNvPr id="11" name="Rectangle 7"/>
              <p:cNvSpPr>
                <a:spLocks noChangeArrowheads="1"/>
              </p:cNvSpPr>
              <p:nvPr/>
            </p:nvSpPr>
            <p:spPr bwMode="auto">
              <a:xfrm rot="21480000">
                <a:off x="224" y="862"/>
                <a:ext cx="492" cy="540"/>
              </a:xfrm>
              <a:prstGeom prst="rect">
                <a:avLst/>
              </a:prstGeom>
              <a:noFill/>
              <a:ln w="12700">
                <a:solidFill>
                  <a:schemeClr val="tx1"/>
                </a:solidFill>
                <a:miter lim="800000"/>
                <a:headEnd/>
                <a:tailEnd/>
              </a:ln>
              <a:effectLst/>
            </p:spPr>
            <p:txBody>
              <a:bodyPr wrap="none" anchor="ctr"/>
              <a:lstStyle/>
              <a:p>
                <a:endParaRPr lang="en-GB"/>
              </a:p>
            </p:txBody>
          </p:sp>
          <p:sp>
            <p:nvSpPr>
              <p:cNvPr id="12" name="Freeform 8"/>
              <p:cNvSpPr>
                <a:spLocks/>
              </p:cNvSpPr>
              <p:nvPr/>
            </p:nvSpPr>
            <p:spPr bwMode="auto">
              <a:xfrm>
                <a:off x="242" y="806"/>
                <a:ext cx="556" cy="580"/>
              </a:xfrm>
              <a:custGeom>
                <a:avLst/>
                <a:gdLst/>
                <a:ahLst/>
                <a:cxnLst>
                  <a:cxn ang="0">
                    <a:pos x="0" y="36"/>
                  </a:cxn>
                  <a:cxn ang="0">
                    <a:pos x="1042" y="0"/>
                  </a:cxn>
                  <a:cxn ang="0">
                    <a:pos x="1077" y="1029"/>
                  </a:cxn>
                  <a:cxn ang="0">
                    <a:pos x="35" y="1064"/>
                  </a:cxn>
                  <a:cxn ang="0">
                    <a:pos x="0" y="36"/>
                  </a:cxn>
                </a:cxnLst>
                <a:rect l="0" t="0" r="r" b="b"/>
                <a:pathLst>
                  <a:path w="1078" h="1065">
                    <a:moveTo>
                      <a:pt x="0" y="36"/>
                    </a:moveTo>
                    <a:lnTo>
                      <a:pt x="1042" y="0"/>
                    </a:lnTo>
                    <a:lnTo>
                      <a:pt x="1077" y="1029"/>
                    </a:lnTo>
                    <a:lnTo>
                      <a:pt x="35" y="1064"/>
                    </a:lnTo>
                    <a:lnTo>
                      <a:pt x="0" y="36"/>
                    </a:lnTo>
                  </a:path>
                </a:pathLst>
              </a:custGeom>
              <a:solidFill>
                <a:srgbClr val="FFCC33"/>
              </a:solidFill>
              <a:ln w="12700" cap="rnd" cmpd="sng">
                <a:solidFill>
                  <a:srgbClr val="000000"/>
                </a:solidFill>
                <a:prstDash val="solid"/>
                <a:round/>
                <a:headEnd type="none" w="med" len="med"/>
                <a:tailEnd type="none" w="med" len="med"/>
              </a:ln>
              <a:effectLst/>
            </p:spPr>
            <p:txBody>
              <a:bodyPr/>
              <a:lstStyle/>
              <a:p>
                <a:endParaRPr lang="en-GB"/>
              </a:p>
            </p:txBody>
          </p:sp>
          <p:sp>
            <p:nvSpPr>
              <p:cNvPr id="13" name="Freeform 9"/>
              <p:cNvSpPr>
                <a:spLocks/>
              </p:cNvSpPr>
              <p:nvPr/>
            </p:nvSpPr>
            <p:spPr bwMode="auto">
              <a:xfrm>
                <a:off x="306" y="520"/>
                <a:ext cx="674" cy="788"/>
              </a:xfrm>
              <a:custGeom>
                <a:avLst/>
                <a:gdLst/>
                <a:ahLst/>
                <a:cxnLst>
                  <a:cxn ang="0">
                    <a:pos x="353" y="1446"/>
                  </a:cxn>
                  <a:cxn ang="0">
                    <a:pos x="0" y="784"/>
                  </a:cxn>
                  <a:cxn ang="0">
                    <a:pos x="254" y="611"/>
                  </a:cxn>
                  <a:cxn ang="0">
                    <a:pos x="452" y="1119"/>
                  </a:cxn>
                  <a:cxn ang="0">
                    <a:pos x="1176" y="0"/>
                  </a:cxn>
                  <a:cxn ang="0">
                    <a:pos x="1305" y="132"/>
                  </a:cxn>
                  <a:cxn ang="0">
                    <a:pos x="353" y="1446"/>
                  </a:cxn>
                </a:cxnLst>
                <a:rect l="0" t="0" r="r" b="b"/>
                <a:pathLst>
                  <a:path w="1306" h="1447">
                    <a:moveTo>
                      <a:pt x="353" y="1446"/>
                    </a:moveTo>
                    <a:lnTo>
                      <a:pt x="0" y="784"/>
                    </a:lnTo>
                    <a:lnTo>
                      <a:pt x="254" y="611"/>
                    </a:lnTo>
                    <a:lnTo>
                      <a:pt x="452" y="1119"/>
                    </a:lnTo>
                    <a:lnTo>
                      <a:pt x="1176" y="0"/>
                    </a:lnTo>
                    <a:lnTo>
                      <a:pt x="1305" y="132"/>
                    </a:lnTo>
                    <a:lnTo>
                      <a:pt x="353" y="1446"/>
                    </a:lnTo>
                  </a:path>
                </a:pathLst>
              </a:custGeom>
              <a:solidFill>
                <a:srgbClr val="D22332"/>
              </a:solidFill>
              <a:ln w="12700" cap="rnd" cmpd="sng">
                <a:solidFill>
                  <a:srgbClr val="000000"/>
                </a:solidFill>
                <a:prstDash val="solid"/>
                <a:round/>
                <a:headEnd type="none" w="med" len="med"/>
                <a:tailEnd type="none" w="med" len="med"/>
              </a:ln>
              <a:effectLst/>
            </p:spPr>
            <p:txBody>
              <a:bodyPr/>
              <a:lstStyle/>
              <a:p>
                <a:endParaRPr lang="en-GB"/>
              </a:p>
            </p:txBody>
          </p:sp>
        </p:grpSp>
      </p:grpSp>
      <p:sp>
        <p:nvSpPr>
          <p:cNvPr id="3" name="Content Placeholder 2"/>
          <p:cNvSpPr>
            <a:spLocks noGrp="1"/>
          </p:cNvSpPr>
          <p:nvPr>
            <p:ph idx="1"/>
          </p:nvPr>
        </p:nvSpPr>
        <p:spPr>
          <a:xfrm rot="21445519">
            <a:off x="1544654" y="1009005"/>
            <a:ext cx="7785113" cy="5085851"/>
          </a:xfrm>
        </p:spPr>
        <p:txBody>
          <a:bodyPr/>
          <a:lstStyle>
            <a:lvl1pPr>
              <a:buClr>
                <a:srgbClr val="D22332"/>
              </a:buClr>
              <a:buFont typeface="Wingdings" pitchFamily="2" charset="2"/>
              <a:buChar char="v"/>
              <a:defRPr/>
            </a:lvl1pPr>
            <a:lvl2pPr>
              <a:buClr>
                <a:srgbClr val="D22332"/>
              </a:buClr>
              <a:buFont typeface="Wingdings" pitchFamily="2" charset="2"/>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42530441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vert="horz" lIns="91440" tIns="45720" rIns="91440" bIns="45720" rtlCol="0" anchor="t">
            <a:normAutofit/>
          </a:bodyPr>
          <a:lstStyle>
            <a:lvl1pPr>
              <a:defRPr lang="en-US" dirty="0"/>
            </a:lvl1pPr>
          </a:lstStyle>
          <a:p>
            <a:pPr lvl="0"/>
            <a:r>
              <a:rPr lang="de-DE" dirty="0" smtClean="0"/>
              <a:t>Titelmasterformat bearbeiten</a:t>
            </a:r>
            <a:endParaRPr lang="en-US" dirty="0"/>
          </a:p>
        </p:txBody>
      </p:sp>
      <p:sp>
        <p:nvSpPr>
          <p:cNvPr id="3" name="Inhaltsplatzhalter 2"/>
          <p:cNvSpPr>
            <a:spLocks noGrp="1"/>
          </p:cNvSpPr>
          <p:nvPr>
            <p:ph idx="1"/>
          </p:nvPr>
        </p:nvSpPr>
        <p:spPr>
          <a:xfrm>
            <a:off x="495300" y="1988800"/>
            <a:ext cx="8915400" cy="4392610"/>
          </a:xfrm>
        </p:spPr>
        <p:txBody>
          <a:bodyPr/>
          <a:lstStyle>
            <a:lvl1pPr>
              <a:lnSpc>
                <a:spcPct val="125000"/>
              </a:lnSpc>
              <a:defRPr sz="2200">
                <a:latin typeface="Arial" pitchFamily="34" charset="0"/>
                <a:cs typeface="Arial" pitchFamily="34" charset="0"/>
              </a:defRPr>
            </a:lvl1pPr>
            <a:lvl2pPr>
              <a:lnSpc>
                <a:spcPct val="125000"/>
              </a:lnSpc>
              <a:defRPr sz="2000">
                <a:latin typeface="Arial" pitchFamily="34" charset="0"/>
                <a:cs typeface="Arial" pitchFamily="34" charset="0"/>
              </a:defRPr>
            </a:lvl2pPr>
            <a:lvl3pPr>
              <a:lnSpc>
                <a:spcPct val="125000"/>
              </a:lnSpc>
              <a:defRPr sz="1800">
                <a:latin typeface="Arial" pitchFamily="34" charset="0"/>
                <a:cs typeface="Arial" pitchFamily="34" charset="0"/>
              </a:defRPr>
            </a:lvl3pPr>
            <a:lvl4pPr>
              <a:lnSpc>
                <a:spcPct val="125000"/>
              </a:lnSpc>
              <a:defRPr sz="1600">
                <a:latin typeface="Arial" pitchFamily="34" charset="0"/>
                <a:cs typeface="Arial" pitchFamily="34" charset="0"/>
              </a:defRPr>
            </a:lvl4pPr>
            <a:lvl5pPr>
              <a:lnSpc>
                <a:spcPct val="125000"/>
              </a:lnSpc>
              <a:defRPr sz="1400">
                <a:latin typeface="Arial" pitchFamily="34" charset="0"/>
                <a:cs typeface="Arial" pitchFamily="34" charset="0"/>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6" name="Foliennummernplatzhalter 5"/>
          <p:cNvSpPr>
            <a:spLocks noGrp="1"/>
          </p:cNvSpPr>
          <p:nvPr>
            <p:ph type="sldNum" sz="quarter" idx="12"/>
          </p:nvPr>
        </p:nvSpPr>
        <p:spPr>
          <a:xfrm>
            <a:off x="8663489" y="6356351"/>
            <a:ext cx="747211" cy="365125"/>
          </a:xfrm>
        </p:spPr>
        <p:txBody>
          <a:bodyPr/>
          <a:lstStyle/>
          <a:p>
            <a:fld id="{C6D9D426-9E79-C248-B67A-5FAC665B515C}" type="slidenum">
              <a:rPr lang="en-GB" smtClean="0"/>
              <a:t>‹#›</a:t>
            </a:fld>
            <a:endParaRPr lang="en-GB"/>
          </a:p>
        </p:txBody>
      </p:sp>
      <p:sp>
        <p:nvSpPr>
          <p:cNvPr id="9" name="Inhaltsplatzhalter 8"/>
          <p:cNvSpPr>
            <a:spLocks noGrp="1"/>
          </p:cNvSpPr>
          <p:nvPr>
            <p:ph sz="quarter" idx="13"/>
          </p:nvPr>
        </p:nvSpPr>
        <p:spPr>
          <a:xfrm>
            <a:off x="0" y="6597440"/>
            <a:ext cx="9906000" cy="260560"/>
          </a:xfrm>
        </p:spPr>
        <p:txBody>
          <a:bodyPr lIns="36000" tIns="72000" rIns="0" bIns="36000" anchor="b">
            <a:noAutofit/>
          </a:bodyPr>
          <a:lstStyle>
            <a:lvl1pPr marL="0" indent="0">
              <a:buNone/>
              <a:defRPr sz="1400"/>
            </a:lvl1pPr>
          </a:lstStyle>
          <a:p>
            <a:pPr lvl="0"/>
            <a:r>
              <a:rPr lang="de-DE" smtClean="0"/>
              <a:t>Mastertextformat bearbeiten</a:t>
            </a:r>
          </a:p>
        </p:txBody>
      </p:sp>
      <p:sp>
        <p:nvSpPr>
          <p:cNvPr id="11" name="Textplatzhalter 10"/>
          <p:cNvSpPr>
            <a:spLocks noGrp="1"/>
          </p:cNvSpPr>
          <p:nvPr>
            <p:ph type="body" sz="quarter" idx="14"/>
          </p:nvPr>
        </p:nvSpPr>
        <p:spPr>
          <a:xfrm>
            <a:off x="505619" y="1052930"/>
            <a:ext cx="8894763" cy="431800"/>
          </a:xfrm>
        </p:spPr>
        <p:txBody>
          <a:bodyPr anchor="ctr">
            <a:noAutofit/>
          </a:bodyPr>
          <a:lstStyle>
            <a:lvl1pPr marL="0" indent="0" algn="ctr">
              <a:buNone/>
              <a:defRPr sz="2800" u="none">
                <a:solidFill>
                  <a:schemeClr val="tx2"/>
                </a:solidFill>
              </a:defRPr>
            </a:lvl1pPr>
          </a:lstStyle>
          <a:p>
            <a:pPr lvl="0"/>
            <a:r>
              <a:rPr lang="de-DE" smtClean="0"/>
              <a:t>Mastertextformat bearbeiten</a:t>
            </a:r>
          </a:p>
        </p:txBody>
      </p:sp>
    </p:spTree>
    <p:extLst>
      <p:ext uri="{BB962C8B-B14F-4D97-AF65-F5344CB8AC3E}">
        <p14:creationId xmlns:p14="http://schemas.microsoft.com/office/powerpoint/2010/main" val="163963679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8"/>
            <a:ext cx="8420100" cy="1470025"/>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E204AB7F-89C4-4E6A-91EF-07053A0F8095}" type="datetimeFigureOut">
              <a:rPr lang="en-GB"/>
              <a:pPr>
                <a:defRPr/>
              </a:pPr>
              <a:t>27/10/2018</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0458539-21C2-4C91-841A-7C474A34913A}" type="slidenum">
              <a:rPr lang="en-GB"/>
              <a:pPr>
                <a:defRPr/>
              </a:pPr>
              <a:t>‹#›</a:t>
            </a:fld>
            <a:endParaRPr lang="en-GB"/>
          </a:p>
        </p:txBody>
      </p:sp>
    </p:spTree>
    <p:extLst>
      <p:ext uri="{BB962C8B-B14F-4D97-AF65-F5344CB8AC3E}">
        <p14:creationId xmlns:p14="http://schemas.microsoft.com/office/powerpoint/2010/main" val="34972034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 y="-3173"/>
            <a:ext cx="2321719" cy="3794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6"/>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317" y="-3175"/>
            <a:ext cx="555493" cy="191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a:xfrm>
            <a:off x="562103" y="558566"/>
            <a:ext cx="8915400" cy="638186"/>
          </a:xfrm>
          <a:prstGeom prst="rect">
            <a:avLst/>
          </a:prstGeom>
        </p:spPr>
        <p:txBody>
          <a:bodyPr anchor="ctr"/>
          <a:lstStyle>
            <a:lvl1pPr marL="180000" marR="0" indent="0" algn="l" defTabSz="914400" rtl="0" eaLnBrk="0" fontAlgn="base" latinLnBrk="0" hangingPunct="0">
              <a:lnSpc>
                <a:spcPct val="100000"/>
              </a:lnSpc>
              <a:spcBef>
                <a:spcPct val="0"/>
              </a:spcBef>
              <a:spcAft>
                <a:spcPct val="0"/>
              </a:spcAft>
              <a:buClrTx/>
              <a:buSzTx/>
              <a:buFontTx/>
              <a:buNone/>
              <a:tabLst/>
              <a:defRPr sz="2800" b="1">
                <a:solidFill>
                  <a:srgbClr val="7030A0"/>
                </a:solidFill>
              </a:defRPr>
            </a:lvl1pPr>
          </a:lstStyle>
          <a:p>
            <a:r>
              <a:rPr lang="en-GB" altLang="de-DE" noProof="0" dirty="0" err="1" smtClean="0"/>
              <a:t>Titelmasterformat</a:t>
            </a:r>
            <a:r>
              <a:rPr lang="en-GB" altLang="de-DE" noProof="0" dirty="0" smtClean="0"/>
              <a:t> </a:t>
            </a:r>
            <a:r>
              <a:rPr lang="en-GB" altLang="de-DE" noProof="0" dirty="0" err="1" smtClean="0"/>
              <a:t>durch</a:t>
            </a:r>
            <a:r>
              <a:rPr lang="en-GB" altLang="de-DE" noProof="0" dirty="0" smtClean="0"/>
              <a:t> </a:t>
            </a:r>
            <a:r>
              <a:rPr lang="en-GB" altLang="de-DE" noProof="0" dirty="0" err="1" smtClean="0"/>
              <a:t>Klicken</a:t>
            </a:r>
            <a:r>
              <a:rPr lang="en-GB" altLang="de-DE" noProof="0" dirty="0" smtClean="0"/>
              <a:t> </a:t>
            </a:r>
            <a:r>
              <a:rPr lang="en-GB" altLang="de-DE" noProof="0" dirty="0" err="1" smtClean="0"/>
              <a:t>bearbeiten</a:t>
            </a:r>
            <a:endParaRPr lang="en-GB" noProof="0" dirty="0"/>
          </a:p>
        </p:txBody>
      </p:sp>
      <p:sp>
        <p:nvSpPr>
          <p:cNvPr id="3" name="Content Placeholder 2"/>
          <p:cNvSpPr>
            <a:spLocks noGrp="1"/>
          </p:cNvSpPr>
          <p:nvPr>
            <p:ph idx="1" hasCustomPrompt="1"/>
          </p:nvPr>
        </p:nvSpPr>
        <p:spPr>
          <a:xfrm>
            <a:off x="818541" y="1412776"/>
            <a:ext cx="8658962" cy="4824536"/>
          </a:xfrm>
          <a:prstGeom prst="rect">
            <a:avLst/>
          </a:prstGeom>
        </p:spPr>
        <p:txBody>
          <a:bodyPr/>
          <a:lstStyle>
            <a:lvl1pPr>
              <a:defRPr sz="2400"/>
            </a:lvl1pPr>
            <a:lvl2pPr>
              <a:defRPr sz="2000"/>
            </a:lvl2pPr>
            <a:lvl3pPr>
              <a:defRPr sz="1800"/>
            </a:lvl3pPr>
          </a:lstStyle>
          <a:p>
            <a:pPr lvl="0"/>
            <a:r>
              <a:rPr lang="en-GB" noProof="0" dirty="0" smtClean="0"/>
              <a:t>Click to edit Master text styles</a:t>
            </a:r>
          </a:p>
          <a:p>
            <a:pPr lvl="1"/>
            <a:r>
              <a:rPr lang="en-GB" noProof="0" dirty="0" smtClean="0"/>
              <a:t>Second level</a:t>
            </a:r>
          </a:p>
          <a:p>
            <a:pPr lvl="2"/>
            <a:r>
              <a:rPr lang="en-GB" noProof="0" dirty="0" smtClean="0"/>
              <a:t>Third level</a:t>
            </a:r>
          </a:p>
        </p:txBody>
      </p:sp>
      <p:sp>
        <p:nvSpPr>
          <p:cNvPr id="6" name="Date Placeholder 3"/>
          <p:cNvSpPr>
            <a:spLocks noGrp="1"/>
          </p:cNvSpPr>
          <p:nvPr>
            <p:ph type="dt" sz="half" idx="10"/>
          </p:nvPr>
        </p:nvSpPr>
        <p:spPr>
          <a:xfrm>
            <a:off x="535366" y="6356353"/>
            <a:ext cx="2311400" cy="365125"/>
          </a:xfrm>
        </p:spPr>
        <p:txBody>
          <a:bodyPr/>
          <a:lstStyle>
            <a:lvl1pPr>
              <a:defRPr/>
            </a:lvl1pPr>
          </a:lstStyle>
          <a:p>
            <a:pPr>
              <a:defRPr/>
            </a:pPr>
            <a:fld id="{BBA1DEED-7AC0-4425-BD2F-C1A0022B8792}" type="datetimeFigureOut">
              <a:rPr lang="en-GB"/>
              <a:pPr>
                <a:defRPr/>
              </a:pPr>
              <a:t>27/10/2018</a:t>
            </a:fld>
            <a:endParaRPr lang="en-GB"/>
          </a:p>
        </p:txBody>
      </p:sp>
      <p:sp>
        <p:nvSpPr>
          <p:cNvPr id="7" name="Footer Placeholder 4"/>
          <p:cNvSpPr>
            <a:spLocks noGrp="1"/>
          </p:cNvSpPr>
          <p:nvPr>
            <p:ph type="ftr" sz="quarter" idx="11"/>
          </p:nvPr>
        </p:nvSpPr>
        <p:spPr/>
        <p:txBody>
          <a:bodyPr/>
          <a:lstStyle>
            <a:lvl1pPr>
              <a:defRPr/>
            </a:lvl1pPr>
          </a:lstStyle>
          <a:p>
            <a:pPr>
              <a:defRPr/>
            </a:pPr>
            <a:endParaRPr lang="en-GB"/>
          </a:p>
        </p:txBody>
      </p:sp>
      <p:sp>
        <p:nvSpPr>
          <p:cNvPr id="8" name="Slide Number Placeholder 5"/>
          <p:cNvSpPr>
            <a:spLocks noGrp="1"/>
          </p:cNvSpPr>
          <p:nvPr>
            <p:ph type="sldNum" sz="quarter" idx="12"/>
          </p:nvPr>
        </p:nvSpPr>
        <p:spPr/>
        <p:txBody>
          <a:bodyPr/>
          <a:lstStyle>
            <a:lvl1pPr>
              <a:defRPr/>
            </a:lvl1pPr>
          </a:lstStyle>
          <a:p>
            <a:pPr>
              <a:defRPr/>
            </a:pPr>
            <a:fld id="{3B6E5CD1-95B1-49E8-BB89-6C10FA2B6BEC}" type="slidenum">
              <a:rPr lang="en-GB"/>
              <a:pPr>
                <a:defRPr/>
              </a:pPr>
              <a:t>‹#›</a:t>
            </a:fld>
            <a:endParaRPr lang="en-GB"/>
          </a:p>
        </p:txBody>
      </p:sp>
    </p:spTree>
    <p:extLst>
      <p:ext uri="{BB962C8B-B14F-4D97-AF65-F5344CB8AC3E}">
        <p14:creationId xmlns:p14="http://schemas.microsoft.com/office/powerpoint/2010/main" val="2309713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C9FAF4D-F2F9-4ED6-A01A-288166FB4227}" type="datetimeFigureOut">
              <a:rPr lang="en-GB"/>
              <a:pPr>
                <a:defRPr/>
              </a:pPr>
              <a:t>27/10/2018</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B4EB1B62-FDEE-4A97-88D7-46E8B505E851}" type="slidenum">
              <a:rPr lang="en-GB"/>
              <a:pPr>
                <a:defRPr/>
              </a:pPr>
              <a:t>‹#›</a:t>
            </a:fld>
            <a:endParaRPr lang="en-GB"/>
          </a:p>
        </p:txBody>
      </p:sp>
    </p:spTree>
    <p:extLst>
      <p:ext uri="{BB962C8B-B14F-4D97-AF65-F5344CB8AC3E}">
        <p14:creationId xmlns:p14="http://schemas.microsoft.com/office/powerpoint/2010/main" val="881095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AMBS_Title Slide">
    <p:bg>
      <p:bgPr>
        <a:solidFill>
          <a:srgbClr val="6D009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557072"/>
            <a:ext cx="8420100" cy="2520000"/>
          </a:xfrm>
          <a:ln>
            <a:solidFill>
              <a:srgbClr val="6D009D"/>
            </a:solidFill>
          </a:ln>
        </p:spPr>
        <p:txBody>
          <a:bodyPr>
            <a:normAutofit/>
          </a:bodyPr>
          <a:lstStyle>
            <a:lvl1pPr>
              <a:defRPr sz="4400" u="none">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776536" y="4437112"/>
            <a:ext cx="8424936" cy="1536576"/>
          </a:xfr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4" name="Date Placeholder 3"/>
          <p:cNvSpPr>
            <a:spLocks noGrp="1"/>
          </p:cNvSpPr>
          <p:nvPr>
            <p:ph type="dt" sz="half" idx="10"/>
          </p:nvPr>
        </p:nvSpPr>
        <p:spPr/>
        <p:txBody>
          <a:bodyPr/>
          <a:lstStyle>
            <a:lvl1pPr>
              <a:defRPr>
                <a:solidFill>
                  <a:schemeClr val="bg1"/>
                </a:solidFill>
              </a:defRPr>
            </a:lvl1pPr>
          </a:lstStyle>
          <a:p>
            <a:fld id="{A2DDE43E-413A-474E-B99C-A3850197A6FA}" type="datetime1">
              <a:rPr lang="en-GB" smtClean="0"/>
              <a:t>27/10/2018</a:t>
            </a:fld>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da-DK" smtClean="0"/>
              <a:t>Kurt et al. EMJ 2016 - http://dx.doi.org/10.1016/j.emj.2016.06.011</a:t>
            </a:r>
            <a:endParaRPr lang="en-GB"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6DCEAD76-61F9-4301-80A9-32A31340ABA4}" type="slidenum">
              <a:rPr lang="en-GB" smtClean="0"/>
              <a:pPr/>
              <a:t>‹#›</a:t>
            </a:fld>
            <a:endParaRPr lang="en-GB"/>
          </a:p>
        </p:txBody>
      </p:sp>
      <p:pic>
        <p:nvPicPr>
          <p:cNvPr id="8" name="Picture 7" descr="MBS_50YRS_FOIL.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64971" y="5316686"/>
            <a:ext cx="1152525" cy="1136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5824" y="485061"/>
            <a:ext cx="2060452" cy="819914"/>
          </a:xfrm>
          <a:prstGeom prst="rect">
            <a:avLst/>
          </a:prstGeom>
        </p:spPr>
      </p:pic>
    </p:spTree>
    <p:extLst>
      <p:ext uri="{BB962C8B-B14F-4D97-AF65-F5344CB8AC3E}">
        <p14:creationId xmlns:p14="http://schemas.microsoft.com/office/powerpoint/2010/main" val="340497901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19DCD04-42D9-43A3-A67D-21C9BD0E450E}" type="datetimeFigureOut">
              <a:rPr lang="en-GB"/>
              <a:pPr>
                <a:defRPr/>
              </a:pPr>
              <a:t>27/10/2018</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3389CAB1-E1F4-4B5F-923B-ED2DA7CBCCBF}" type="slidenum">
              <a:rPr lang="en-GB"/>
              <a:pPr>
                <a:defRPr/>
              </a:pPr>
              <a:t>‹#›</a:t>
            </a:fld>
            <a:endParaRPr lang="en-GB"/>
          </a:p>
        </p:txBody>
      </p:sp>
    </p:spTree>
    <p:extLst>
      <p:ext uri="{BB962C8B-B14F-4D97-AF65-F5344CB8AC3E}">
        <p14:creationId xmlns:p14="http://schemas.microsoft.com/office/powerpoint/2010/main" val="13107567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1727" y="1588"/>
            <a:ext cx="9439937" cy="754062"/>
          </a:xfrm>
          <a:prstGeom prst="rect">
            <a:avLst/>
          </a:prstGeom>
        </p:spPr>
        <p:txBody>
          <a:bodyPr/>
          <a:lstStyle/>
          <a:p>
            <a:r>
              <a:rPr lang="en-US" smtClean="0"/>
              <a:t>Click to edit Master title style</a:t>
            </a:r>
            <a:endParaRPr lang="de-DE"/>
          </a:p>
        </p:txBody>
      </p:sp>
    </p:spTree>
    <p:extLst>
      <p:ext uri="{BB962C8B-B14F-4D97-AF65-F5344CB8AC3E}">
        <p14:creationId xmlns:p14="http://schemas.microsoft.com/office/powerpoint/2010/main" val="37005764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271727" y="1588"/>
            <a:ext cx="9439937" cy="754062"/>
          </a:xfrm>
          <a:prstGeom prst="rect">
            <a:avLst/>
          </a:prstGeom>
        </p:spPr>
        <p:txBody>
          <a:bodyPr/>
          <a:lstStyle/>
          <a:p>
            <a:r>
              <a:rPr lang="de-DE" smtClean="0"/>
              <a:t>Titelmasterformat durch Klicken bearbeiten</a:t>
            </a:r>
            <a:endParaRPr lang="de-DE"/>
          </a:p>
        </p:txBody>
      </p:sp>
      <p:sp>
        <p:nvSpPr>
          <p:cNvPr id="3" name="Tabellenplatzhalter 2"/>
          <p:cNvSpPr>
            <a:spLocks noGrp="1"/>
          </p:cNvSpPr>
          <p:nvPr>
            <p:ph type="tbl" idx="1"/>
          </p:nvPr>
        </p:nvSpPr>
        <p:spPr>
          <a:xfrm>
            <a:off x="271727" y="922338"/>
            <a:ext cx="9439937" cy="5314950"/>
          </a:xfrm>
          <a:prstGeom prst="rect">
            <a:avLst/>
          </a:prstGeom>
        </p:spPr>
        <p:txBody>
          <a:bodyPr/>
          <a:lstStyle/>
          <a:p>
            <a:pPr lvl="0"/>
            <a:endParaRPr lang="de-DE" noProof="0"/>
          </a:p>
        </p:txBody>
      </p:sp>
    </p:spTree>
    <p:extLst>
      <p:ext uri="{BB962C8B-B14F-4D97-AF65-F5344CB8AC3E}">
        <p14:creationId xmlns:p14="http://schemas.microsoft.com/office/powerpoint/2010/main" val="4070597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tandard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557072"/>
            <a:ext cx="8420100" cy="2520000"/>
          </a:xfrm>
          <a:ln>
            <a:solidFill>
              <a:srgbClr val="6D009D"/>
            </a:solidFill>
          </a:ln>
        </p:spPr>
        <p:txBody>
          <a:bodyPr>
            <a:normAutofit/>
          </a:bodyPr>
          <a:lstStyle>
            <a:lvl1pPr>
              <a:defRPr sz="4400"/>
            </a:lvl1pPr>
          </a:lstStyle>
          <a:p>
            <a:r>
              <a:rPr lang="en-US" smtClean="0"/>
              <a:t>Click to edit Master title style</a:t>
            </a:r>
            <a:endParaRPr lang="en-GB" dirty="0"/>
          </a:p>
        </p:txBody>
      </p:sp>
      <p:sp>
        <p:nvSpPr>
          <p:cNvPr id="3" name="Subtitle 2"/>
          <p:cNvSpPr>
            <a:spLocks noGrp="1"/>
          </p:cNvSpPr>
          <p:nvPr>
            <p:ph type="subTitle" idx="1"/>
          </p:nvPr>
        </p:nvSpPr>
        <p:spPr>
          <a:xfrm>
            <a:off x="776536" y="4437112"/>
            <a:ext cx="8424936" cy="1536576"/>
          </a:xfrm>
        </p:spPr>
        <p:txBody>
          <a:bodyPr>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4" name="Date Placeholder 3"/>
          <p:cNvSpPr>
            <a:spLocks noGrp="1"/>
          </p:cNvSpPr>
          <p:nvPr>
            <p:ph type="dt" sz="half" idx="10"/>
          </p:nvPr>
        </p:nvSpPr>
        <p:spPr/>
        <p:txBody>
          <a:bodyPr/>
          <a:lstStyle/>
          <a:p>
            <a:fld id="{5E7373A5-7104-4C9B-A0A2-3ACFFEE6280C}" type="datetime1">
              <a:rPr lang="en-GB" smtClean="0"/>
              <a:t>27/10/2018</a:t>
            </a:fld>
            <a:endParaRPr lang="en-GB"/>
          </a:p>
        </p:txBody>
      </p:sp>
      <p:sp>
        <p:nvSpPr>
          <p:cNvPr id="5" name="Footer Placeholder 4"/>
          <p:cNvSpPr>
            <a:spLocks noGrp="1"/>
          </p:cNvSpPr>
          <p:nvPr>
            <p:ph type="ftr" sz="quarter" idx="11"/>
          </p:nvPr>
        </p:nvSpPr>
        <p:spPr/>
        <p:txBody>
          <a:bodyPr/>
          <a:lstStyle/>
          <a:p>
            <a:r>
              <a:rPr lang="da-DK" smtClean="0"/>
              <a:t>Kurt et al. EMJ 2016 - http://dx.doi.org/10.1016/j.emj.2016.06.011</a:t>
            </a:r>
            <a:endParaRPr lang="en-GB" dirty="0"/>
          </a:p>
        </p:txBody>
      </p:sp>
      <p:sp>
        <p:nvSpPr>
          <p:cNvPr id="6" name="Slide Number Placeholder 5"/>
          <p:cNvSpPr>
            <a:spLocks noGrp="1"/>
          </p:cNvSpPr>
          <p:nvPr>
            <p:ph type="sldNum" sz="quarter" idx="12"/>
          </p:nvPr>
        </p:nvSpPr>
        <p:spPr/>
        <p:txBody>
          <a:bodyPr/>
          <a:lstStyle/>
          <a:p>
            <a:fld id="{6DCEAD76-61F9-4301-80A9-32A31340ABA4}" type="slidenum">
              <a:rPr lang="en-GB" smtClean="0"/>
              <a:pPr/>
              <a:t>‹#›</a:t>
            </a:fld>
            <a:endParaRPr lang="en-GB"/>
          </a:p>
        </p:txBody>
      </p:sp>
    </p:spTree>
    <p:extLst>
      <p:ext uri="{BB962C8B-B14F-4D97-AF65-F5344CB8AC3E}">
        <p14:creationId xmlns:p14="http://schemas.microsoft.com/office/powerpoint/2010/main" val="511614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1C4C194-A7D0-4EF1-9A23-54371255F83A}" type="datetime1">
              <a:rPr lang="en-GB" smtClean="0"/>
              <a:t>27/10/2018</a:t>
            </a:fld>
            <a:endParaRPr lang="en-GB"/>
          </a:p>
        </p:txBody>
      </p:sp>
      <p:sp>
        <p:nvSpPr>
          <p:cNvPr id="5" name="Footer Placeholder 4"/>
          <p:cNvSpPr>
            <a:spLocks noGrp="1"/>
          </p:cNvSpPr>
          <p:nvPr>
            <p:ph type="ftr" sz="quarter" idx="11"/>
          </p:nvPr>
        </p:nvSpPr>
        <p:spPr/>
        <p:txBody>
          <a:bodyPr/>
          <a:lstStyle/>
          <a:p>
            <a:r>
              <a:rPr lang="da-DK" smtClean="0"/>
              <a:t>Kurt et al. EMJ 2016 - http://dx.doi.org/10.1016/j.emj.2016.06.011</a:t>
            </a:r>
            <a:endParaRPr lang="en-GB"/>
          </a:p>
        </p:txBody>
      </p:sp>
      <p:sp>
        <p:nvSpPr>
          <p:cNvPr id="6" name="Slide Number Placeholder 5"/>
          <p:cNvSpPr>
            <a:spLocks noGrp="1"/>
          </p:cNvSpPr>
          <p:nvPr>
            <p:ph type="sldNum" sz="quarter" idx="12"/>
          </p:nvPr>
        </p:nvSpPr>
        <p:spPr/>
        <p:txBody>
          <a:bodyPr/>
          <a:lstStyle/>
          <a:p>
            <a:fld id="{6DCEAD76-61F9-4301-80A9-32A31340ABA4}" type="slidenum">
              <a:rPr lang="en-GB" smtClean="0"/>
              <a:pPr/>
              <a:t>‹#›</a:t>
            </a:fld>
            <a:endParaRPr lang="en-GB"/>
          </a:p>
        </p:txBody>
      </p:sp>
      <p:sp>
        <p:nvSpPr>
          <p:cNvPr id="7" name="Line 21"/>
          <p:cNvSpPr>
            <a:spLocks noChangeShapeType="1"/>
          </p:cNvSpPr>
          <p:nvPr userDrawn="1"/>
        </p:nvSpPr>
        <p:spPr bwMode="auto">
          <a:xfrm>
            <a:off x="12700" y="1006475"/>
            <a:ext cx="4114800" cy="0"/>
          </a:xfrm>
          <a:prstGeom prst="line">
            <a:avLst/>
          </a:prstGeom>
          <a:noFill/>
          <a:ln w="0">
            <a:solidFill>
              <a:srgbClr val="000000"/>
            </a:solidFill>
            <a:round/>
            <a:headEnd type="none" w="sm" len="sm"/>
            <a:tailEnd type="none" w="sm" len="sm"/>
          </a:ln>
          <a:effectLst/>
        </p:spPr>
        <p:txBody>
          <a:bodyPr/>
          <a:lstStyle/>
          <a:p>
            <a:endParaRPr lang="en-GB"/>
          </a:p>
        </p:txBody>
      </p:sp>
    </p:spTree>
    <p:extLst>
      <p:ext uri="{BB962C8B-B14F-4D97-AF65-F5344CB8AC3E}">
        <p14:creationId xmlns:p14="http://schemas.microsoft.com/office/powerpoint/2010/main" val="4253044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ver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D22332"/>
                </a:solidFill>
              </a:defRPr>
            </a:lvl1pPr>
          </a:lstStyle>
          <a:p>
            <a:r>
              <a:rPr lang="en-US" smtClean="0"/>
              <a:t>Click to edit Master title style</a:t>
            </a:r>
            <a:endParaRPr lang="en-GB" dirty="0"/>
          </a:p>
        </p:txBody>
      </p:sp>
      <p:sp>
        <p:nvSpPr>
          <p:cNvPr id="3" name="Content Placeholder 2"/>
          <p:cNvSpPr>
            <a:spLocks noGrp="1"/>
          </p:cNvSpPr>
          <p:nvPr>
            <p:ph idx="1"/>
          </p:nvPr>
        </p:nvSpPr>
        <p:spPr>
          <a:solidFill>
            <a:srgbClr val="FFCC33"/>
          </a:solidFill>
          <a:ln w="38100">
            <a:solidFill>
              <a:srgbClr val="5368E0"/>
            </a:solidFill>
          </a:ln>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840133ED-010F-485C-A3F0-3D03472294B6}" type="datetime1">
              <a:rPr lang="en-GB" smtClean="0"/>
              <a:t>27/10/2018</a:t>
            </a:fld>
            <a:endParaRPr lang="en-GB"/>
          </a:p>
        </p:txBody>
      </p:sp>
      <p:sp>
        <p:nvSpPr>
          <p:cNvPr id="5" name="Footer Placeholder 4"/>
          <p:cNvSpPr>
            <a:spLocks noGrp="1"/>
          </p:cNvSpPr>
          <p:nvPr>
            <p:ph type="ftr" sz="quarter" idx="11"/>
          </p:nvPr>
        </p:nvSpPr>
        <p:spPr/>
        <p:txBody>
          <a:bodyPr/>
          <a:lstStyle/>
          <a:p>
            <a:r>
              <a:rPr lang="da-DK" smtClean="0"/>
              <a:t>Kurt et al. EMJ 2016 - http://dx.doi.org/10.1016/j.emj.2016.06.011</a:t>
            </a:r>
            <a:endParaRPr lang="en-GB"/>
          </a:p>
        </p:txBody>
      </p:sp>
      <p:sp>
        <p:nvSpPr>
          <p:cNvPr id="6" name="Slide Number Placeholder 5"/>
          <p:cNvSpPr>
            <a:spLocks noGrp="1"/>
          </p:cNvSpPr>
          <p:nvPr>
            <p:ph type="sldNum" sz="quarter" idx="12"/>
          </p:nvPr>
        </p:nvSpPr>
        <p:spPr/>
        <p:txBody>
          <a:bodyPr/>
          <a:lstStyle/>
          <a:p>
            <a:fld id="{6DCEAD76-61F9-4301-80A9-32A31340ABA4}" type="slidenum">
              <a:rPr lang="en-GB" smtClean="0"/>
              <a:pPr/>
              <a:t>‹#›</a:t>
            </a:fld>
            <a:endParaRPr lang="en-GB"/>
          </a:p>
        </p:txBody>
      </p:sp>
      <p:sp>
        <p:nvSpPr>
          <p:cNvPr id="7" name="Line 21"/>
          <p:cNvSpPr>
            <a:spLocks noChangeShapeType="1"/>
          </p:cNvSpPr>
          <p:nvPr userDrawn="1"/>
        </p:nvSpPr>
        <p:spPr bwMode="auto">
          <a:xfrm>
            <a:off x="12700" y="1006475"/>
            <a:ext cx="4114800" cy="0"/>
          </a:xfrm>
          <a:prstGeom prst="line">
            <a:avLst/>
          </a:prstGeom>
          <a:noFill/>
          <a:ln w="0">
            <a:solidFill>
              <a:srgbClr val="000000"/>
            </a:solidFill>
            <a:round/>
            <a:headEnd type="none" w="sm" len="sm"/>
            <a:tailEnd type="none" w="sm" len="sm"/>
          </a:ln>
          <a:effectLst/>
        </p:spPr>
        <p:txBody>
          <a:bodyPr/>
          <a:lstStyle/>
          <a:p>
            <a:endParaRPr lang="en-GB"/>
          </a:p>
        </p:txBody>
      </p:sp>
    </p:spTree>
    <p:extLst>
      <p:ext uri="{BB962C8B-B14F-4D97-AF65-F5344CB8AC3E}">
        <p14:creationId xmlns:p14="http://schemas.microsoft.com/office/powerpoint/2010/main" val="4253044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2506" y="1484784"/>
            <a:ext cx="8420100" cy="4464495"/>
          </a:xfrm>
          <a:solidFill>
            <a:srgbClr val="6D009D"/>
          </a:solidFill>
          <a:ln>
            <a:solidFill>
              <a:srgbClr val="6D009D"/>
            </a:solidFill>
          </a:ln>
        </p:spPr>
        <p:txBody>
          <a:bodyPr vert="horz" lIns="91440" tIns="45720" rIns="91440" bIns="45720" rtlCol="0" anchor="ctr">
            <a:normAutofit/>
          </a:bodyPr>
          <a:lstStyle>
            <a:lvl1pPr marL="0" indent="0">
              <a:buFontTx/>
              <a:buNone/>
              <a:defRPr lang="en-US" sz="4400" dirty="0" smtClean="0">
                <a:solidFill>
                  <a:schemeClr val="bg1"/>
                </a:solidFill>
                <a:latin typeface="+mj-lt"/>
                <a:ea typeface="+mj-ea"/>
                <a:cs typeface="+mj-cs"/>
              </a:defRPr>
            </a:lvl1pPr>
            <a:lvl2pPr marL="800100" indent="-342900">
              <a:buFont typeface="Wingdings" panose="05000000000000000000" pitchFamily="2" charset="2"/>
              <a:buChar char="v"/>
              <a:defRPr sz="3600">
                <a:solidFill>
                  <a:schemeClr val="bg1"/>
                </a:solidFill>
              </a:defRPr>
            </a:lvl2pPr>
            <a:lvl3pPr marL="1257300" indent="-342900">
              <a:buFont typeface="Wingdings" panose="05000000000000000000" pitchFamily="2" charset="2"/>
              <a:buChar char="§"/>
              <a:defRPr sz="2800">
                <a:solidFill>
                  <a:schemeClr val="bg1"/>
                </a:solidFill>
              </a:defRPr>
            </a:lvl3pPr>
          </a:lstStyle>
          <a:p>
            <a:pPr lvl="0">
              <a:spcBef>
                <a:spcPct val="0"/>
              </a:spcBef>
            </a:pPr>
            <a:r>
              <a:rPr lang="en-US" smtClean="0"/>
              <a:t>Click to edit Master text styles</a:t>
            </a:r>
          </a:p>
        </p:txBody>
      </p:sp>
      <p:sp>
        <p:nvSpPr>
          <p:cNvPr id="4" name="Date Placeholder 3"/>
          <p:cNvSpPr>
            <a:spLocks noGrp="1"/>
          </p:cNvSpPr>
          <p:nvPr>
            <p:ph type="dt" sz="half" idx="10"/>
          </p:nvPr>
        </p:nvSpPr>
        <p:spPr/>
        <p:txBody>
          <a:bodyPr/>
          <a:lstStyle/>
          <a:p>
            <a:fld id="{8B9119B5-A395-4C3D-98E8-FEAD80839C13}" type="datetime1">
              <a:rPr lang="en-GB" smtClean="0"/>
              <a:t>27/10/2018</a:t>
            </a:fld>
            <a:endParaRPr lang="en-GB"/>
          </a:p>
        </p:txBody>
      </p:sp>
      <p:sp>
        <p:nvSpPr>
          <p:cNvPr id="5" name="Footer Placeholder 4"/>
          <p:cNvSpPr>
            <a:spLocks noGrp="1"/>
          </p:cNvSpPr>
          <p:nvPr>
            <p:ph type="ftr" sz="quarter" idx="11"/>
          </p:nvPr>
        </p:nvSpPr>
        <p:spPr/>
        <p:txBody>
          <a:bodyPr/>
          <a:lstStyle/>
          <a:p>
            <a:r>
              <a:rPr lang="da-DK" smtClean="0"/>
              <a:t>Kurt et al. EMJ 2016 - http://dx.doi.org/10.1016/j.emj.2016.06.011</a:t>
            </a:r>
            <a:endParaRPr lang="en-GB"/>
          </a:p>
        </p:txBody>
      </p:sp>
      <p:sp>
        <p:nvSpPr>
          <p:cNvPr id="6" name="Slide Number Placeholder 5"/>
          <p:cNvSpPr>
            <a:spLocks noGrp="1"/>
          </p:cNvSpPr>
          <p:nvPr>
            <p:ph type="sldNum" sz="quarter" idx="12"/>
          </p:nvPr>
        </p:nvSpPr>
        <p:spPr/>
        <p:txBody>
          <a:bodyPr/>
          <a:lstStyle/>
          <a:p>
            <a:fld id="{6DCEAD76-61F9-4301-80A9-32A31340ABA4}" type="slidenum">
              <a:rPr lang="en-GB" smtClean="0"/>
              <a:pPr/>
              <a:t>‹#›</a:t>
            </a:fld>
            <a:endParaRPr lang="en-GB"/>
          </a:p>
        </p:txBody>
      </p:sp>
      <p:sp>
        <p:nvSpPr>
          <p:cNvPr id="8" name="Title 7"/>
          <p:cNvSpPr>
            <a:spLocks noGrp="1"/>
          </p:cNvSpPr>
          <p:nvPr>
            <p:ph type="title"/>
          </p:nvPr>
        </p:nvSpPr>
        <p:spPr/>
        <p:txBody>
          <a:bodyPr/>
          <a:lstStyle/>
          <a:p>
            <a:r>
              <a:rPr lang="en-US" smtClean="0"/>
              <a:t>Click to edit Master title style</a:t>
            </a:r>
            <a:endParaRPr lang="en-GB" dirty="0"/>
          </a:p>
        </p:txBody>
      </p:sp>
    </p:spTree>
    <p:extLst>
      <p:ext uri="{BB962C8B-B14F-4D97-AF65-F5344CB8AC3E}">
        <p14:creationId xmlns:p14="http://schemas.microsoft.com/office/powerpoint/2010/main" val="281934342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95300" y="1412777"/>
            <a:ext cx="4375150" cy="4713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035550" y="1412777"/>
            <a:ext cx="4375150" cy="4713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02F9DD2-6F40-4DA2-9AFD-5EE7FA629A8B}" type="datetime1">
              <a:rPr lang="en-GB" smtClean="0"/>
              <a:t>27/10/2018</a:t>
            </a:fld>
            <a:endParaRPr lang="en-GB"/>
          </a:p>
        </p:txBody>
      </p:sp>
      <p:sp>
        <p:nvSpPr>
          <p:cNvPr id="6" name="Footer Placeholder 5"/>
          <p:cNvSpPr>
            <a:spLocks noGrp="1"/>
          </p:cNvSpPr>
          <p:nvPr>
            <p:ph type="ftr" sz="quarter" idx="11"/>
          </p:nvPr>
        </p:nvSpPr>
        <p:spPr/>
        <p:txBody>
          <a:bodyPr/>
          <a:lstStyle/>
          <a:p>
            <a:r>
              <a:rPr lang="da-DK" smtClean="0"/>
              <a:t>Kurt et al. EMJ 2016 - http://dx.doi.org/10.1016/j.emj.2016.06.011</a:t>
            </a:r>
            <a:endParaRPr lang="en-GB"/>
          </a:p>
        </p:txBody>
      </p:sp>
      <p:sp>
        <p:nvSpPr>
          <p:cNvPr id="7" name="Slide Number Placeholder 6"/>
          <p:cNvSpPr>
            <a:spLocks noGrp="1"/>
          </p:cNvSpPr>
          <p:nvPr>
            <p:ph type="sldNum" sz="quarter" idx="12"/>
          </p:nvPr>
        </p:nvSpPr>
        <p:spPr/>
        <p:txBody>
          <a:bodyPr/>
          <a:lstStyle/>
          <a:p>
            <a:fld id="{6DCEAD76-61F9-4301-80A9-32A31340ABA4}" type="slidenum">
              <a:rPr lang="en-GB" smtClean="0"/>
              <a:pPr/>
              <a:t>‹#›</a:t>
            </a:fld>
            <a:endParaRPr lang="en-GB"/>
          </a:p>
        </p:txBody>
      </p:sp>
      <p:sp>
        <p:nvSpPr>
          <p:cNvPr id="8" name="Line 21"/>
          <p:cNvSpPr>
            <a:spLocks noChangeShapeType="1"/>
          </p:cNvSpPr>
          <p:nvPr userDrawn="1"/>
        </p:nvSpPr>
        <p:spPr bwMode="auto">
          <a:xfrm>
            <a:off x="12700" y="1006475"/>
            <a:ext cx="4114800" cy="0"/>
          </a:xfrm>
          <a:prstGeom prst="line">
            <a:avLst/>
          </a:prstGeom>
          <a:noFill/>
          <a:ln w="0">
            <a:solidFill>
              <a:srgbClr val="000000"/>
            </a:solidFill>
            <a:round/>
            <a:headEnd type="none" w="sm" len="sm"/>
            <a:tailEnd type="none" w="sm" len="sm"/>
          </a:ln>
          <a:effectLst/>
        </p:spPr>
        <p:txBody>
          <a:bodyPr/>
          <a:lstStyle/>
          <a:p>
            <a:endParaRPr lang="en-GB"/>
          </a:p>
        </p:txBody>
      </p:sp>
    </p:spTree>
    <p:extLst>
      <p:ext uri="{BB962C8B-B14F-4D97-AF65-F5344CB8AC3E}">
        <p14:creationId xmlns:p14="http://schemas.microsoft.com/office/powerpoint/2010/main" val="33740160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60C9592-13F4-4B3F-A60F-037C308DE23B}" type="datetime1">
              <a:rPr lang="en-GB" smtClean="0"/>
              <a:t>27/10/2018</a:t>
            </a:fld>
            <a:endParaRPr lang="en-GB"/>
          </a:p>
        </p:txBody>
      </p:sp>
      <p:sp>
        <p:nvSpPr>
          <p:cNvPr id="8" name="Footer Placeholder 7"/>
          <p:cNvSpPr>
            <a:spLocks noGrp="1"/>
          </p:cNvSpPr>
          <p:nvPr>
            <p:ph type="ftr" sz="quarter" idx="11"/>
          </p:nvPr>
        </p:nvSpPr>
        <p:spPr/>
        <p:txBody>
          <a:bodyPr/>
          <a:lstStyle/>
          <a:p>
            <a:r>
              <a:rPr lang="da-DK" smtClean="0"/>
              <a:t>Kurt et al. EMJ 2016 - http://dx.doi.org/10.1016/j.emj.2016.06.011</a:t>
            </a:r>
            <a:endParaRPr lang="en-GB"/>
          </a:p>
        </p:txBody>
      </p:sp>
      <p:sp>
        <p:nvSpPr>
          <p:cNvPr id="9" name="Slide Number Placeholder 8"/>
          <p:cNvSpPr>
            <a:spLocks noGrp="1"/>
          </p:cNvSpPr>
          <p:nvPr>
            <p:ph type="sldNum" sz="quarter" idx="12"/>
          </p:nvPr>
        </p:nvSpPr>
        <p:spPr/>
        <p:txBody>
          <a:bodyPr/>
          <a:lstStyle/>
          <a:p>
            <a:fld id="{6DCEAD76-61F9-4301-80A9-32A31340ABA4}" type="slidenum">
              <a:rPr lang="en-GB" smtClean="0"/>
              <a:pPr/>
              <a:t>‹#›</a:t>
            </a:fld>
            <a:endParaRPr lang="en-GB"/>
          </a:p>
        </p:txBody>
      </p:sp>
      <p:sp>
        <p:nvSpPr>
          <p:cNvPr id="10" name="Line 21"/>
          <p:cNvSpPr>
            <a:spLocks noChangeShapeType="1"/>
          </p:cNvSpPr>
          <p:nvPr userDrawn="1"/>
        </p:nvSpPr>
        <p:spPr bwMode="auto">
          <a:xfrm>
            <a:off x="12700" y="1006475"/>
            <a:ext cx="4114800" cy="0"/>
          </a:xfrm>
          <a:prstGeom prst="line">
            <a:avLst/>
          </a:prstGeom>
          <a:noFill/>
          <a:ln w="0">
            <a:solidFill>
              <a:srgbClr val="000000"/>
            </a:solidFill>
            <a:round/>
            <a:headEnd type="none" w="sm" len="sm"/>
            <a:tailEnd type="none" w="sm" len="sm"/>
          </a:ln>
          <a:effectLst/>
        </p:spPr>
        <p:txBody>
          <a:bodyPr/>
          <a:lstStyle/>
          <a:p>
            <a:endParaRPr lang="en-GB"/>
          </a:p>
        </p:txBody>
      </p:sp>
    </p:spTree>
    <p:extLst>
      <p:ext uri="{BB962C8B-B14F-4D97-AF65-F5344CB8AC3E}">
        <p14:creationId xmlns:p14="http://schemas.microsoft.com/office/powerpoint/2010/main" val="200284491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E9C5188-A58D-4F35-893D-8605895C25A4}" type="datetime1">
              <a:rPr lang="en-GB" smtClean="0"/>
              <a:t>27/10/2018</a:t>
            </a:fld>
            <a:endParaRPr lang="en-GB"/>
          </a:p>
        </p:txBody>
      </p:sp>
      <p:sp>
        <p:nvSpPr>
          <p:cNvPr id="4" name="Footer Placeholder 3"/>
          <p:cNvSpPr>
            <a:spLocks noGrp="1"/>
          </p:cNvSpPr>
          <p:nvPr>
            <p:ph type="ftr" sz="quarter" idx="11"/>
          </p:nvPr>
        </p:nvSpPr>
        <p:spPr/>
        <p:txBody>
          <a:bodyPr/>
          <a:lstStyle/>
          <a:p>
            <a:r>
              <a:rPr lang="da-DK" smtClean="0"/>
              <a:t>Kurt et al. EMJ 2016 - http://dx.doi.org/10.1016/j.emj.2016.06.011</a:t>
            </a:r>
            <a:endParaRPr lang="en-GB"/>
          </a:p>
        </p:txBody>
      </p:sp>
      <p:sp>
        <p:nvSpPr>
          <p:cNvPr id="5" name="Slide Number Placeholder 4"/>
          <p:cNvSpPr>
            <a:spLocks noGrp="1"/>
          </p:cNvSpPr>
          <p:nvPr>
            <p:ph type="sldNum" sz="quarter" idx="12"/>
          </p:nvPr>
        </p:nvSpPr>
        <p:spPr/>
        <p:txBody>
          <a:bodyPr/>
          <a:lstStyle/>
          <a:p>
            <a:fld id="{6DCEAD76-61F9-4301-80A9-32A31340ABA4}" type="slidenum">
              <a:rPr lang="en-GB" smtClean="0"/>
              <a:pPr/>
              <a:t>‹#›</a:t>
            </a:fld>
            <a:endParaRPr lang="en-GB"/>
          </a:p>
        </p:txBody>
      </p:sp>
    </p:spTree>
    <p:extLst>
      <p:ext uri="{BB962C8B-B14F-4D97-AF65-F5344CB8AC3E}">
        <p14:creationId xmlns:p14="http://schemas.microsoft.com/office/powerpoint/2010/main" val="206758259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9.xml"/><Relationship Id="rId7"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9"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0472" y="116632"/>
            <a:ext cx="9433048" cy="828000"/>
          </a:xfrm>
          <a:prstGeom prst="rect">
            <a:avLst/>
          </a:prstGeom>
        </p:spPr>
        <p:txBody>
          <a:bodyPr vert="horz" lIns="91440" tIns="45720" rIns="91440" bIns="45720" rtlCol="0" anchor="ctr">
            <a:normAutofit/>
          </a:bodyPr>
          <a:lstStyle/>
          <a:p>
            <a:r>
              <a:rPr lang="en-US" smtClean="0"/>
              <a:t>Click to edit Master title style</a:t>
            </a:r>
            <a:endParaRPr lang="en-GB" dirty="0"/>
          </a:p>
        </p:txBody>
      </p:sp>
      <p:sp>
        <p:nvSpPr>
          <p:cNvPr id="3" name="Text Placeholder 2"/>
          <p:cNvSpPr>
            <a:spLocks noGrp="1"/>
          </p:cNvSpPr>
          <p:nvPr>
            <p:ph type="body" idx="1"/>
          </p:nvPr>
        </p:nvSpPr>
        <p:spPr>
          <a:xfrm>
            <a:off x="416496" y="1340768"/>
            <a:ext cx="9001000" cy="489654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344488" y="6453336"/>
            <a:ext cx="2462212" cy="268140"/>
          </a:xfrm>
          <a:prstGeom prst="rect">
            <a:avLst/>
          </a:prstGeom>
        </p:spPr>
        <p:txBody>
          <a:bodyPr vert="horz" lIns="91440" tIns="45720" rIns="91440" bIns="45720" rtlCol="0" anchor="ctr"/>
          <a:lstStyle>
            <a:lvl1pPr algn="l">
              <a:defRPr sz="900" i="1">
                <a:solidFill>
                  <a:schemeClr val="tx1">
                    <a:tint val="75000"/>
                  </a:schemeClr>
                </a:solidFill>
              </a:defRPr>
            </a:lvl1pPr>
          </a:lstStyle>
          <a:p>
            <a:fld id="{F9F8F362-1253-4207-A345-7518D15160AA}" type="datetime1">
              <a:rPr lang="en-GB" smtClean="0"/>
              <a:t>27/10/2018</a:t>
            </a:fld>
            <a:endParaRPr lang="en-GB" dirty="0"/>
          </a:p>
        </p:txBody>
      </p:sp>
      <p:sp>
        <p:nvSpPr>
          <p:cNvPr id="5" name="Footer Placeholder 4"/>
          <p:cNvSpPr>
            <a:spLocks noGrp="1"/>
          </p:cNvSpPr>
          <p:nvPr>
            <p:ph type="ftr" sz="quarter" idx="3"/>
          </p:nvPr>
        </p:nvSpPr>
        <p:spPr>
          <a:xfrm>
            <a:off x="3152800" y="6453336"/>
            <a:ext cx="3600400" cy="268140"/>
          </a:xfrm>
          <a:prstGeom prst="rect">
            <a:avLst/>
          </a:prstGeom>
        </p:spPr>
        <p:txBody>
          <a:bodyPr vert="horz" lIns="91440" tIns="45720" rIns="91440" bIns="45720" rtlCol="0" anchor="ctr"/>
          <a:lstStyle>
            <a:lvl1pPr algn="ctr">
              <a:defRPr sz="900" i="1">
                <a:solidFill>
                  <a:schemeClr val="tx1">
                    <a:tint val="75000"/>
                  </a:schemeClr>
                </a:solidFill>
              </a:defRPr>
            </a:lvl1pPr>
          </a:lstStyle>
          <a:p>
            <a:r>
              <a:rPr lang="da-DK" smtClean="0"/>
              <a:t>Kurt et al. EMJ 2016 - http://dx.doi.org/10.1016/j.emj.2016.06.011</a:t>
            </a:r>
            <a:endParaRPr lang="en-GB" dirty="0"/>
          </a:p>
        </p:txBody>
      </p:sp>
      <p:sp>
        <p:nvSpPr>
          <p:cNvPr id="6" name="Slide Number Placeholder 5"/>
          <p:cNvSpPr>
            <a:spLocks noGrp="1"/>
          </p:cNvSpPr>
          <p:nvPr>
            <p:ph type="sldNum" sz="quarter" idx="4"/>
          </p:nvPr>
        </p:nvSpPr>
        <p:spPr>
          <a:xfrm>
            <a:off x="7099300" y="6453336"/>
            <a:ext cx="2311400" cy="268140"/>
          </a:xfrm>
          <a:prstGeom prst="rect">
            <a:avLst/>
          </a:prstGeom>
        </p:spPr>
        <p:txBody>
          <a:bodyPr vert="horz" lIns="91440" tIns="45720" rIns="91440" bIns="45720" rtlCol="0" anchor="ctr"/>
          <a:lstStyle>
            <a:lvl1pPr algn="r">
              <a:defRPr sz="1200" i="1">
                <a:solidFill>
                  <a:schemeClr val="tx1">
                    <a:tint val="75000"/>
                  </a:schemeClr>
                </a:solidFill>
              </a:defRPr>
            </a:lvl1pPr>
          </a:lstStyle>
          <a:p>
            <a:fld id="{6DCEAD76-61F9-4301-80A9-32A31340ABA4}" type="slidenum">
              <a:rPr lang="en-GB" smtClean="0"/>
              <a:pPr/>
              <a:t>‹#›</a:t>
            </a:fld>
            <a:endParaRPr lang="en-GB" dirty="0"/>
          </a:p>
        </p:txBody>
      </p:sp>
    </p:spTree>
    <p:extLst>
      <p:ext uri="{BB962C8B-B14F-4D97-AF65-F5344CB8AC3E}">
        <p14:creationId xmlns:p14="http://schemas.microsoft.com/office/powerpoint/2010/main" val="3354009769"/>
      </p:ext>
    </p:extLst>
  </p:cSld>
  <p:clrMap bg1="lt1" tx1="dk1" bg2="lt2" tx2="dk2" accent1="accent1" accent2="accent2" accent3="accent3" accent4="accent4" accent5="accent5" accent6="accent6" hlink="hlink" folHlink="folHlink"/>
  <p:sldLayoutIdLst>
    <p:sldLayoutId id="2147483664" r:id="rId1"/>
    <p:sldLayoutId id="2147483649" r:id="rId2"/>
    <p:sldLayoutId id="2147483663" r:id="rId3"/>
    <p:sldLayoutId id="2147483650" r:id="rId4"/>
    <p:sldLayoutId id="2147483661"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6" r:id="rId16"/>
  </p:sldLayoutIdLst>
  <p:hf hdr="0" dt="0"/>
  <p:txStyles>
    <p:titleStyle>
      <a:lvl1pPr algn="l" defTabSz="914400" rtl="0" eaLnBrk="1" latinLnBrk="0" hangingPunct="1">
        <a:spcBef>
          <a:spcPct val="0"/>
        </a:spcBef>
        <a:buNone/>
        <a:defRPr sz="2800" b="1" kern="1200">
          <a:solidFill>
            <a:srgbClr val="6D009D"/>
          </a:solidFill>
          <a:latin typeface="+mj-lt"/>
          <a:ea typeface="+mj-ea"/>
          <a:cs typeface="+mj-cs"/>
        </a:defRPr>
      </a:lvl1pPr>
    </p:titleStyle>
    <p:bodyStyle>
      <a:lvl1pPr marL="342900" indent="-342900" algn="l" defTabSz="914400" rtl="0" eaLnBrk="1" latinLnBrk="0" hangingPunct="1">
        <a:spcBef>
          <a:spcPts val="0"/>
        </a:spcBef>
        <a:buFont typeface="Arial" pitchFamily="34" charset="0"/>
        <a:buChar char="•"/>
        <a:defRPr sz="2600" b="1" kern="1200">
          <a:solidFill>
            <a:schemeClr val="tx1"/>
          </a:solidFill>
          <a:latin typeface="+mn-lt"/>
          <a:ea typeface="+mn-ea"/>
          <a:cs typeface="+mn-cs"/>
        </a:defRPr>
      </a:lvl1pPr>
      <a:lvl2pPr marL="742950" indent="-285750" algn="l" defTabSz="914400" rtl="0" eaLnBrk="1" latinLnBrk="0" hangingPunct="1">
        <a:spcBef>
          <a:spcPts val="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ts val="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95300" y="6356353"/>
            <a:ext cx="23114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5DE7CD5-03D5-4632-B866-7495D342122C}" type="datetimeFigureOut">
              <a:rPr lang="en-GB"/>
              <a:pPr>
                <a:defRPr/>
              </a:pPr>
              <a:t>27/10/2018</a:t>
            </a:fld>
            <a:endParaRPr lang="en-GB"/>
          </a:p>
        </p:txBody>
      </p:sp>
      <p:sp>
        <p:nvSpPr>
          <p:cNvPr id="5" name="Footer Placeholder 4"/>
          <p:cNvSpPr>
            <a:spLocks noGrp="1"/>
          </p:cNvSpPr>
          <p:nvPr>
            <p:ph type="ftr" sz="quarter" idx="3"/>
          </p:nvPr>
        </p:nvSpPr>
        <p:spPr>
          <a:xfrm>
            <a:off x="3384550" y="6356353"/>
            <a:ext cx="31369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7099300" y="6356353"/>
            <a:ext cx="23114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18F2AE1D-CF0D-4D66-8E4D-693256472A4F}" type="slidenum">
              <a:rPr lang="en-GB"/>
              <a:pPr>
                <a:defRPr/>
              </a:pPr>
              <a:t>‹#›</a:t>
            </a:fld>
            <a:endParaRPr lang="en-GB"/>
          </a:p>
        </p:txBody>
      </p:sp>
      <p:pic>
        <p:nvPicPr>
          <p:cNvPr id="1030" name="Picture 6"/>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2" y="-3173"/>
            <a:ext cx="2321719" cy="3794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1" name="Picture 6"/>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0317" y="-3175"/>
            <a:ext cx="555493" cy="191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73275740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hyperlink" Target="#_ENREF_131"/><Relationship Id="rId3" Type="http://schemas.openxmlformats.org/officeDocument/2006/relationships/hyperlink" Target="#_ENREF_86"/><Relationship Id="rId7" Type="http://schemas.openxmlformats.org/officeDocument/2006/relationships/hyperlink" Target="#_ENREF_113"/><Relationship Id="rId2" Type="http://schemas.openxmlformats.org/officeDocument/2006/relationships/hyperlink" Target="#_ENREF_15"/><Relationship Id="rId1" Type="http://schemas.openxmlformats.org/officeDocument/2006/relationships/slideLayout" Target="../slideLayouts/slideLayout4.xml"/><Relationship Id="rId6" Type="http://schemas.openxmlformats.org/officeDocument/2006/relationships/hyperlink" Target="#_ENREF_88"/><Relationship Id="rId5" Type="http://schemas.openxmlformats.org/officeDocument/2006/relationships/hyperlink" Target="#_ENREF_134"/><Relationship Id="rId4" Type="http://schemas.openxmlformats.org/officeDocument/2006/relationships/hyperlink" Target="#_ENREF_125"/></Relationships>
</file>

<file path=ppt/slides/_rels/slide12.xml.rels><?xml version="1.0" encoding="UTF-8" standalone="yes"?>
<Relationships xmlns="http://schemas.openxmlformats.org/package/2006/relationships"><Relationship Id="rId3" Type="http://schemas.openxmlformats.org/officeDocument/2006/relationships/hyperlink" Target="#_ENREF_122"/><Relationship Id="rId2" Type="http://schemas.openxmlformats.org/officeDocument/2006/relationships/hyperlink" Target="#_ENREF_99"/><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37" y="0"/>
            <a:ext cx="9885363" cy="6884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24007" y="3421364"/>
            <a:ext cx="9906000" cy="3470275"/>
          </a:xfrm>
          <a:prstGeom prst="rect">
            <a:avLst/>
          </a:prstGeom>
          <a:solidFill>
            <a:srgbClr val="6D009D"/>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Title 1"/>
          <p:cNvSpPr txBox="1">
            <a:spLocks/>
          </p:cNvSpPr>
          <p:nvPr/>
        </p:nvSpPr>
        <p:spPr bwMode="auto">
          <a:xfrm>
            <a:off x="1208584" y="6082778"/>
            <a:ext cx="7988300" cy="5314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1" i="0" u="none" strike="noStrike" kern="1200" cap="none" spc="0" normalizeH="0" baseline="0" noProof="0" dirty="0" smtClean="0">
                <a:ln>
                  <a:noFill/>
                </a:ln>
                <a:solidFill>
                  <a:prstClr val="white"/>
                </a:solidFill>
                <a:effectLst/>
                <a:uLnTx/>
                <a:uFillTx/>
                <a:latin typeface="Calibri"/>
                <a:ea typeface="+mj-ea"/>
                <a:cs typeface="+mj-cs"/>
              </a:rPr>
              <a:t>Yusuf Kurt</a:t>
            </a:r>
            <a:endParaRPr kumimoji="0" lang="en-GB" sz="1800" b="1" i="0" u="none" strike="noStrike" kern="1200" cap="none" spc="0" normalizeH="0" baseline="0" noProof="0" dirty="0">
              <a:ln>
                <a:noFill/>
              </a:ln>
              <a:solidFill>
                <a:prstClr val="white"/>
              </a:solidFill>
              <a:effectLst/>
              <a:uLnTx/>
              <a:uFillTx/>
              <a:latin typeface="Calibri"/>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1" i="0" u="none" strike="noStrike" kern="1200" cap="none" spc="0" normalizeH="0" baseline="0" noProof="0" dirty="0" smtClean="0">
                <a:ln>
                  <a:noFill/>
                </a:ln>
                <a:solidFill>
                  <a:prstClr val="white"/>
                </a:solidFill>
                <a:effectLst/>
                <a:uLnTx/>
                <a:uFillTx/>
                <a:latin typeface="Calibri"/>
                <a:ea typeface="+mj-ea"/>
                <a:cs typeface="+mj-cs"/>
              </a:rPr>
              <a:t>Alliance </a:t>
            </a:r>
            <a:r>
              <a:rPr kumimoji="0" lang="en-GB" sz="1800" b="1" i="0" u="none" strike="noStrike" kern="1200" cap="none" spc="0" normalizeH="0" baseline="0" noProof="0" dirty="0">
                <a:ln>
                  <a:noFill/>
                </a:ln>
                <a:solidFill>
                  <a:prstClr val="white"/>
                </a:solidFill>
                <a:effectLst/>
                <a:uLnTx/>
                <a:uFillTx/>
                <a:latin typeface="Calibri"/>
                <a:ea typeface="+mj-ea"/>
                <a:cs typeface="+mj-cs"/>
              </a:rPr>
              <a:t>Manchester Business </a:t>
            </a:r>
            <a:r>
              <a:rPr kumimoji="0" lang="en-GB" sz="1800" b="1" i="0" u="none" strike="noStrike" kern="1200" cap="none" spc="0" normalizeH="0" baseline="0" noProof="0" dirty="0" smtClean="0">
                <a:ln>
                  <a:noFill/>
                </a:ln>
                <a:solidFill>
                  <a:prstClr val="white"/>
                </a:solidFill>
                <a:effectLst/>
                <a:uLnTx/>
                <a:uFillTx/>
                <a:latin typeface="Calibri"/>
                <a:ea typeface="+mj-ea"/>
                <a:cs typeface="+mj-cs"/>
              </a:rPr>
              <a:t>School, UK</a:t>
            </a:r>
            <a:endParaRPr kumimoji="0" lang="en-GB" sz="1800" b="1" i="0" u="none" strike="noStrike" kern="1200" cap="none" spc="0" normalizeH="0" baseline="0" noProof="0" dirty="0">
              <a:ln>
                <a:noFill/>
              </a:ln>
              <a:solidFill>
                <a:prstClr val="white"/>
              </a:solidFill>
              <a:effectLst/>
              <a:uLnTx/>
              <a:uFillTx/>
              <a:latin typeface="Calibri"/>
              <a:ea typeface="+mj-ea"/>
              <a:cs typeface="+mj-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050" b="1" i="0" u="none" strike="noStrike" kern="1200" cap="none" spc="0" normalizeH="0" baseline="0" noProof="0" dirty="0">
              <a:ln>
                <a:noFill/>
              </a:ln>
              <a:solidFill>
                <a:prstClr val="white"/>
              </a:solidFill>
              <a:effectLst/>
              <a:uLnTx/>
              <a:uFillTx/>
              <a:latin typeface="Calibri"/>
              <a:ea typeface="+mj-ea"/>
              <a:cs typeface="+mj-cs"/>
            </a:endParaRPr>
          </a:p>
        </p:txBody>
      </p:sp>
      <p:sp>
        <p:nvSpPr>
          <p:cNvPr id="3077" name="Title 2"/>
          <p:cNvSpPr>
            <a:spLocks noGrp="1"/>
          </p:cNvSpPr>
          <p:nvPr>
            <p:ph type="ctrTitle"/>
          </p:nvPr>
        </p:nvSpPr>
        <p:spPr bwMode="auto">
          <a:xfrm>
            <a:off x="344488" y="3687170"/>
            <a:ext cx="9001001" cy="183006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GB" sz="3200" b="1" dirty="0" smtClean="0">
                <a:solidFill>
                  <a:schemeClr val="bg1"/>
                </a:solidFill>
              </a:rPr>
              <a:t>“Effectiveness </a:t>
            </a:r>
            <a:r>
              <a:rPr lang="en-GB" sz="3200" b="1" dirty="0">
                <a:solidFill>
                  <a:schemeClr val="bg1"/>
                </a:solidFill>
              </a:rPr>
              <a:t>of Islamic spirituality-based business networks in the international</a:t>
            </a:r>
            <a:br>
              <a:rPr lang="en-GB" sz="3200" b="1" dirty="0">
                <a:solidFill>
                  <a:schemeClr val="bg1"/>
                </a:solidFill>
              </a:rPr>
            </a:br>
            <a:r>
              <a:rPr lang="en-GB" sz="3200" b="1" dirty="0">
                <a:solidFill>
                  <a:schemeClr val="bg1"/>
                </a:solidFill>
              </a:rPr>
              <a:t>business development of Turkish </a:t>
            </a:r>
            <a:r>
              <a:rPr lang="en-GB" sz="3200" b="1" dirty="0" smtClean="0">
                <a:solidFill>
                  <a:schemeClr val="bg1"/>
                </a:solidFill>
              </a:rPr>
              <a:t>SMEs”</a:t>
            </a:r>
            <a:endParaRPr lang="en-GB" altLang="de-DE" sz="2400" b="1" dirty="0">
              <a:solidFill>
                <a:schemeClr val="bg1"/>
              </a:solidFill>
            </a:endParaRPr>
          </a:p>
        </p:txBody>
      </p:sp>
    </p:spTree>
    <p:extLst>
      <p:ext uri="{BB962C8B-B14F-4D97-AF65-F5344CB8AC3E}">
        <p14:creationId xmlns:p14="http://schemas.microsoft.com/office/powerpoint/2010/main" val="28302183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a:t>
            </a:r>
            <a:endParaRPr lang="en-GB" dirty="0"/>
          </a:p>
        </p:txBody>
      </p:sp>
      <p:sp>
        <p:nvSpPr>
          <p:cNvPr id="5" name="Slide Number Placeholder 4"/>
          <p:cNvSpPr>
            <a:spLocks noGrp="1"/>
          </p:cNvSpPr>
          <p:nvPr>
            <p:ph type="sldNum" sz="quarter" idx="12"/>
          </p:nvPr>
        </p:nvSpPr>
        <p:spPr/>
        <p:txBody>
          <a:bodyPr/>
          <a:lstStyle/>
          <a:p>
            <a:fld id="{6DCEAD76-61F9-4301-80A9-32A31340ABA4}" type="slidenum">
              <a:rPr lang="en-GB" smtClean="0"/>
              <a:pPr/>
              <a:t>10</a:t>
            </a:fld>
            <a:endParaRPr lang="en-GB"/>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2480" y="1340768"/>
            <a:ext cx="8928992" cy="5256584"/>
          </a:xfrm>
          <a:prstGeom prst="rect">
            <a:avLst/>
          </a:prstGeom>
          <a:noFill/>
          <a:ln w="9525">
            <a:solidFill>
              <a:schemeClr val="tx1"/>
            </a:solidFill>
          </a:ln>
        </p:spPr>
      </p:pic>
    </p:spTree>
    <p:extLst>
      <p:ext uri="{BB962C8B-B14F-4D97-AF65-F5344CB8AC3E}">
        <p14:creationId xmlns:p14="http://schemas.microsoft.com/office/powerpoint/2010/main" val="3581734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6CAC-78E6-4AD1-9041-F74133BEFA88}"/>
              </a:ext>
            </a:extLst>
          </p:cNvPr>
          <p:cNvSpPr>
            <a:spLocks noGrp="1"/>
          </p:cNvSpPr>
          <p:nvPr>
            <p:ph type="title"/>
          </p:nvPr>
        </p:nvSpPr>
        <p:spPr/>
        <p:txBody>
          <a:bodyPr>
            <a:normAutofit/>
          </a:bodyPr>
          <a:lstStyle/>
          <a:p>
            <a:r>
              <a:rPr lang="en-GB" dirty="0" smtClean="0"/>
              <a:t>Spirituality and network commitment</a:t>
            </a:r>
            <a:endParaRPr lang="en-GB" dirty="0"/>
          </a:p>
        </p:txBody>
      </p:sp>
      <p:sp>
        <p:nvSpPr>
          <p:cNvPr id="3" name="Content Placeholder 2">
            <a:extLst>
              <a:ext uri="{FF2B5EF4-FFF2-40B4-BE49-F238E27FC236}">
                <a16:creationId xmlns:a16="http://schemas.microsoft.com/office/drawing/2014/main" id="{95C801FE-477B-466E-903B-C3493A508A42}"/>
              </a:ext>
            </a:extLst>
          </p:cNvPr>
          <p:cNvSpPr>
            <a:spLocks noGrp="1"/>
          </p:cNvSpPr>
          <p:nvPr>
            <p:ph idx="1"/>
          </p:nvPr>
        </p:nvSpPr>
        <p:spPr>
          <a:xfrm>
            <a:off x="416496" y="1340768"/>
            <a:ext cx="9289032" cy="4896543"/>
          </a:xfrm>
        </p:spPr>
        <p:txBody>
          <a:bodyPr>
            <a:normAutofit/>
          </a:bodyPr>
          <a:lstStyle/>
          <a:p>
            <a:r>
              <a:rPr lang="en-US" sz="2300" dirty="0"/>
              <a:t>H</a:t>
            </a:r>
            <a:r>
              <a:rPr lang="en-US" sz="2300" dirty="0" smtClean="0"/>
              <a:t>omophily </a:t>
            </a:r>
            <a:r>
              <a:rPr lang="en-US" sz="2300" dirty="0"/>
              <a:t>fosters trust and employees’ organizational commitment </a:t>
            </a:r>
            <a:r>
              <a:rPr lang="en-US" sz="2300" dirty="0" smtClean="0"/>
              <a:t>(</a:t>
            </a:r>
            <a:r>
              <a:rPr lang="en-US" sz="2300" dirty="0">
                <a:hlinkClick r:id="rId2" action="ppaction://hlinkfile" tooltip="Carmon, 2010 #253"/>
              </a:rPr>
              <a:t>Carmon et al., 2010</a:t>
            </a:r>
            <a:r>
              <a:rPr lang="en-US" sz="2300" dirty="0"/>
              <a:t>). </a:t>
            </a:r>
            <a:endParaRPr lang="en-US" sz="2300" dirty="0" smtClean="0"/>
          </a:p>
          <a:p>
            <a:endParaRPr lang="en-US" sz="2300" dirty="0" smtClean="0"/>
          </a:p>
          <a:p>
            <a:r>
              <a:rPr lang="en-US" sz="2300" dirty="0"/>
              <a:t>Shared values can create homophily and social bonds that can act as an antecedent of network commitment (</a:t>
            </a:r>
            <a:r>
              <a:rPr lang="en-US" sz="2300" dirty="0">
                <a:hlinkClick r:id="rId3" action="ppaction://hlinkfile" tooltip="McPherson, 2001 #230"/>
              </a:rPr>
              <a:t>McPherson et al., 2001</a:t>
            </a:r>
            <a:r>
              <a:rPr lang="en-US" sz="2300" dirty="0"/>
              <a:t>; </a:t>
            </a:r>
            <a:r>
              <a:rPr lang="en-US" sz="2300" dirty="0">
                <a:hlinkClick r:id="rId4" action="ppaction://hlinkfile" tooltip="Smith, 1998 #186"/>
              </a:rPr>
              <a:t>Smith, 1998</a:t>
            </a:r>
            <a:r>
              <a:rPr lang="en-US" sz="2300" dirty="0"/>
              <a:t>; </a:t>
            </a:r>
            <a:r>
              <a:rPr lang="en-US" sz="2300" dirty="0">
                <a:hlinkClick r:id="rId5" action="ppaction://hlinkfile" tooltip="Wilson, 1995 #185"/>
              </a:rPr>
              <a:t>Wilson, 1995</a:t>
            </a:r>
            <a:r>
              <a:rPr lang="en-US" sz="2300" dirty="0"/>
              <a:t>). </a:t>
            </a:r>
            <a:endParaRPr lang="en-US" sz="2300" dirty="0" smtClean="0"/>
          </a:p>
          <a:p>
            <a:endParaRPr lang="en-US" sz="2300" dirty="0" smtClean="0"/>
          </a:p>
          <a:p>
            <a:r>
              <a:rPr lang="en-US" sz="2300" dirty="0" smtClean="0"/>
              <a:t>The </a:t>
            </a:r>
            <a:r>
              <a:rPr lang="en-US" sz="2300" dirty="0"/>
              <a:t>research focusing on spirituality-commitment relationships finds that shared spiritual values motivate individuals to feel a bond with their organizations and others, which in turn increases their commitment (</a:t>
            </a:r>
            <a:r>
              <a:rPr lang="en-US" sz="2300" dirty="0">
                <a:hlinkClick r:id="rId6" action="ppaction://hlinkfile" tooltip="Milliman, 2003 #56"/>
              </a:rPr>
              <a:t>Milliman, Czaplewski, &amp; Ferguson, 2003</a:t>
            </a:r>
            <a:r>
              <a:rPr lang="en-US" sz="2300" dirty="0"/>
              <a:t>; </a:t>
            </a:r>
            <a:r>
              <a:rPr lang="en-US" sz="2300" dirty="0">
                <a:hlinkClick r:id="rId7" action="ppaction://hlinkfile" tooltip="Rego, 2008 #34"/>
              </a:rPr>
              <a:t>Rego &amp; Cunha, 2008</a:t>
            </a:r>
            <a:r>
              <a:rPr lang="en-US" sz="2300" dirty="0"/>
              <a:t>; </a:t>
            </a:r>
            <a:r>
              <a:rPr lang="en-US" sz="2300" dirty="0">
                <a:hlinkClick r:id="rId8" action="ppaction://hlinkfile" tooltip="Vandenberghe, 2011 #16"/>
              </a:rPr>
              <a:t>Vandenberghe, 2011</a:t>
            </a:r>
            <a:r>
              <a:rPr lang="en-US" sz="2300" dirty="0"/>
              <a:t>). </a:t>
            </a:r>
            <a:endParaRPr lang="en-US" sz="2300" dirty="0" smtClean="0"/>
          </a:p>
          <a:p>
            <a:endParaRPr lang="en-GB" sz="2300" dirty="0"/>
          </a:p>
        </p:txBody>
      </p:sp>
      <p:sp>
        <p:nvSpPr>
          <p:cNvPr id="4" name="Slide Number Placeholder 3">
            <a:extLst>
              <a:ext uri="{FF2B5EF4-FFF2-40B4-BE49-F238E27FC236}">
                <a16:creationId xmlns:a16="http://schemas.microsoft.com/office/drawing/2014/main" id="{2C5D85A3-340E-4C45-91DC-2A732E1B67A2}"/>
              </a:ext>
            </a:extLst>
          </p:cNvPr>
          <p:cNvSpPr>
            <a:spLocks noGrp="1"/>
          </p:cNvSpPr>
          <p:nvPr>
            <p:ph type="sldNum" sz="quarter" idx="12"/>
          </p:nvPr>
        </p:nvSpPr>
        <p:spPr/>
        <p:txBody>
          <a:bodyPr/>
          <a:lstStyle/>
          <a:p>
            <a:fld id="{6DCEAD76-61F9-4301-80A9-32A31340ABA4}" type="slidenum">
              <a:rPr lang="en-GB" smtClean="0"/>
              <a:pPr/>
              <a:t>11</a:t>
            </a:fld>
            <a:endParaRPr lang="en-GB"/>
          </a:p>
        </p:txBody>
      </p:sp>
      <p:sp>
        <p:nvSpPr>
          <p:cNvPr id="5" name="AutoShape 4">
            <a:extLst>
              <a:ext uri="{FF2B5EF4-FFF2-40B4-BE49-F238E27FC236}">
                <a16:creationId xmlns:a16="http://schemas.microsoft.com/office/drawing/2014/main" id="{475BD427-0163-4ED1-B86A-37CABA21833C}"/>
              </a:ext>
            </a:extLst>
          </p:cNvPr>
          <p:cNvSpPr>
            <a:spLocks noChangeArrowheads="1"/>
          </p:cNvSpPr>
          <p:nvPr/>
        </p:nvSpPr>
        <p:spPr bwMode="auto">
          <a:xfrm>
            <a:off x="165100" y="5661248"/>
            <a:ext cx="9740900" cy="1066800"/>
          </a:xfrm>
          <a:prstGeom prst="bracePair">
            <a:avLst>
              <a:gd name="adj" fmla="val 8333"/>
            </a:avLst>
          </a:prstGeom>
          <a:solidFill>
            <a:srgbClr val="FFCC33"/>
          </a:solidFill>
          <a:ln w="38100">
            <a:solidFill>
              <a:schemeClr val="tx1"/>
            </a:solidFill>
            <a:round/>
            <a:headEnd/>
            <a:tailEnd/>
          </a:ln>
          <a:effectLst/>
        </p:spPr>
        <p:txBody>
          <a:bodyPr wrap="square" anchor="ctr">
            <a:normAutofit/>
          </a:bodyPr>
          <a:lstStyle/>
          <a:p>
            <a:r>
              <a:rPr lang="en-US" sz="2400" b="1" i="1" dirty="0"/>
              <a:t>H1</a:t>
            </a:r>
            <a:r>
              <a:rPr lang="en-US" sz="2400" b="1" i="1" dirty="0" smtClean="0"/>
              <a:t>: </a:t>
            </a:r>
            <a:r>
              <a:rPr lang="en-US" sz="2400" i="1" dirty="0" smtClean="0"/>
              <a:t>The </a:t>
            </a:r>
            <a:r>
              <a:rPr lang="en-US" sz="2400" i="1" dirty="0"/>
              <a:t>greater the experience of spirituality among the network members, the greater their commitment to the network.</a:t>
            </a:r>
          </a:p>
        </p:txBody>
      </p:sp>
      <p:sp>
        <p:nvSpPr>
          <p:cNvPr id="6" name="Folded Corner 5"/>
          <p:cNvSpPr/>
          <p:nvPr/>
        </p:nvSpPr>
        <p:spPr>
          <a:xfrm>
            <a:off x="6781628" y="574856"/>
            <a:ext cx="3024336" cy="792088"/>
          </a:xfrm>
          <a:prstGeom prst="foldedCorne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2400" b="1" dirty="0" smtClean="0"/>
              <a:t>Selected Hypotheses </a:t>
            </a:r>
            <a:endParaRPr lang="en-GB" sz="2400" b="1" dirty="0"/>
          </a:p>
        </p:txBody>
      </p:sp>
    </p:spTree>
    <p:extLst>
      <p:ext uri="{BB962C8B-B14F-4D97-AF65-F5344CB8AC3E}">
        <p14:creationId xmlns:p14="http://schemas.microsoft.com/office/powerpoint/2010/main" val="42718199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6CAC-78E6-4AD1-9041-F74133BEFA88}"/>
              </a:ext>
            </a:extLst>
          </p:cNvPr>
          <p:cNvSpPr>
            <a:spLocks noGrp="1"/>
          </p:cNvSpPr>
          <p:nvPr>
            <p:ph type="title"/>
          </p:nvPr>
        </p:nvSpPr>
        <p:spPr/>
        <p:txBody>
          <a:bodyPr>
            <a:normAutofit/>
          </a:bodyPr>
          <a:lstStyle/>
          <a:p>
            <a:r>
              <a:rPr lang="en-GB" dirty="0" smtClean="0"/>
              <a:t>Network commitment and relationship learning </a:t>
            </a:r>
            <a:endParaRPr lang="en-GB" dirty="0"/>
          </a:p>
        </p:txBody>
      </p:sp>
      <p:sp>
        <p:nvSpPr>
          <p:cNvPr id="3" name="Content Placeholder 2">
            <a:extLst>
              <a:ext uri="{FF2B5EF4-FFF2-40B4-BE49-F238E27FC236}">
                <a16:creationId xmlns:a16="http://schemas.microsoft.com/office/drawing/2014/main" id="{95C801FE-477B-466E-903B-C3493A508A42}"/>
              </a:ext>
            </a:extLst>
          </p:cNvPr>
          <p:cNvSpPr>
            <a:spLocks noGrp="1"/>
          </p:cNvSpPr>
          <p:nvPr>
            <p:ph idx="1"/>
          </p:nvPr>
        </p:nvSpPr>
        <p:spPr>
          <a:xfrm>
            <a:off x="344488" y="1484784"/>
            <a:ext cx="9361040" cy="4032447"/>
          </a:xfrm>
        </p:spPr>
        <p:txBody>
          <a:bodyPr>
            <a:normAutofit fontScale="92500"/>
          </a:bodyPr>
          <a:lstStyle/>
          <a:p>
            <a:r>
              <a:rPr lang="en-US" sz="2300" dirty="0"/>
              <a:t>N</a:t>
            </a:r>
            <a:r>
              <a:rPr lang="en-US" sz="2300" dirty="0" smtClean="0"/>
              <a:t>ature </a:t>
            </a:r>
            <a:r>
              <a:rPr lang="en-US" sz="2300" dirty="0"/>
              <a:t>and characteristics of network relationships affect the networks’ potential to foster or hinder relationship learning (</a:t>
            </a:r>
            <a:r>
              <a:rPr lang="en-US" sz="2300" dirty="0">
                <a:hlinkClick r:id="rId2" action="ppaction://hlinkfile" tooltip="Newig, 2010 #252"/>
              </a:rPr>
              <a:t>Newig et al., 2010</a:t>
            </a:r>
            <a:r>
              <a:rPr lang="en-US" sz="2300" dirty="0" smtClean="0"/>
              <a:t>)</a:t>
            </a:r>
            <a:r>
              <a:rPr lang="en-GB" sz="2300" dirty="0" smtClean="0"/>
              <a:t>.</a:t>
            </a:r>
          </a:p>
          <a:p>
            <a:endParaRPr lang="en-GB" sz="2300" dirty="0" smtClean="0"/>
          </a:p>
          <a:p>
            <a:r>
              <a:rPr lang="en-US" sz="2300" dirty="0"/>
              <a:t>Effective network mechanisms based on trust and commitment can create an effective learning </a:t>
            </a:r>
            <a:r>
              <a:rPr lang="en-US" sz="2300" dirty="0" smtClean="0"/>
              <a:t>environment (</a:t>
            </a:r>
            <a:r>
              <a:rPr lang="en-US" sz="2300" dirty="0">
                <a:hlinkClick r:id="rId3" action="ppaction://hlinkfile" tooltip="Selnes, 2003 #108"/>
              </a:rPr>
              <a:t>Selnes &amp; Sallis, </a:t>
            </a:r>
            <a:r>
              <a:rPr lang="en-US" sz="2300" dirty="0" smtClean="0">
                <a:hlinkClick r:id="rId3" action="ppaction://hlinkfile" tooltip="Selnes, 2003 #108"/>
              </a:rPr>
              <a:t>2003</a:t>
            </a:r>
            <a:r>
              <a:rPr lang="en-US" sz="2300" dirty="0" smtClean="0"/>
              <a:t>)</a:t>
            </a:r>
          </a:p>
          <a:p>
            <a:endParaRPr lang="en-US" sz="2300" dirty="0" smtClean="0"/>
          </a:p>
          <a:p>
            <a:r>
              <a:rPr lang="en-US" sz="2300" dirty="0"/>
              <a:t>As discussed in the homophily literature, social homogeneity </a:t>
            </a:r>
            <a:r>
              <a:rPr lang="en-US" sz="2300" dirty="0" smtClean="0"/>
              <a:t>fosters </a:t>
            </a:r>
            <a:r>
              <a:rPr lang="en-US" sz="2300" dirty="0"/>
              <a:t>the distribution of information and tacit knowledge more effectively, and it functions as a better source of learning for the actors (</a:t>
            </a:r>
            <a:r>
              <a:rPr lang="en-US" sz="2300" dirty="0" err="1"/>
              <a:t>Newig</a:t>
            </a:r>
            <a:r>
              <a:rPr lang="en-US" sz="2300" dirty="0"/>
              <a:t> et al., 2010). </a:t>
            </a:r>
            <a:endParaRPr lang="en-US" sz="2300" dirty="0" smtClean="0"/>
          </a:p>
          <a:p>
            <a:endParaRPr lang="en-US" sz="2300" dirty="0"/>
          </a:p>
          <a:p>
            <a:r>
              <a:rPr lang="en-US" sz="2300" dirty="0" smtClean="0"/>
              <a:t>Spirituality</a:t>
            </a:r>
            <a:r>
              <a:rPr lang="en-US" sz="2300" dirty="0"/>
              <a:t>, which </a:t>
            </a:r>
            <a:r>
              <a:rPr lang="en-US" sz="2300" dirty="0" smtClean="0"/>
              <a:t>creates </a:t>
            </a:r>
            <a:r>
              <a:rPr lang="en-US" sz="2300" dirty="0"/>
              <a:t>value-based homophily, is likely to foster trust, increase commitment and </a:t>
            </a:r>
            <a:r>
              <a:rPr lang="en-US" sz="2300" dirty="0" smtClean="0"/>
              <a:t>fosters effective networks for learning. </a:t>
            </a:r>
            <a:endParaRPr lang="en-GB" sz="2300" dirty="0"/>
          </a:p>
        </p:txBody>
      </p:sp>
      <p:sp>
        <p:nvSpPr>
          <p:cNvPr id="4" name="Slide Number Placeholder 3">
            <a:extLst>
              <a:ext uri="{FF2B5EF4-FFF2-40B4-BE49-F238E27FC236}">
                <a16:creationId xmlns:a16="http://schemas.microsoft.com/office/drawing/2014/main" id="{2C5D85A3-340E-4C45-91DC-2A732E1B67A2}"/>
              </a:ext>
            </a:extLst>
          </p:cNvPr>
          <p:cNvSpPr>
            <a:spLocks noGrp="1"/>
          </p:cNvSpPr>
          <p:nvPr>
            <p:ph type="sldNum" sz="quarter" idx="12"/>
          </p:nvPr>
        </p:nvSpPr>
        <p:spPr/>
        <p:txBody>
          <a:bodyPr/>
          <a:lstStyle/>
          <a:p>
            <a:fld id="{6DCEAD76-61F9-4301-80A9-32A31340ABA4}" type="slidenum">
              <a:rPr lang="en-GB" smtClean="0"/>
              <a:pPr/>
              <a:t>12</a:t>
            </a:fld>
            <a:endParaRPr lang="en-GB"/>
          </a:p>
        </p:txBody>
      </p:sp>
      <p:sp>
        <p:nvSpPr>
          <p:cNvPr id="5" name="AutoShape 4">
            <a:extLst>
              <a:ext uri="{FF2B5EF4-FFF2-40B4-BE49-F238E27FC236}">
                <a16:creationId xmlns:a16="http://schemas.microsoft.com/office/drawing/2014/main" id="{475BD427-0163-4ED1-B86A-37CABA21833C}"/>
              </a:ext>
            </a:extLst>
          </p:cNvPr>
          <p:cNvSpPr>
            <a:spLocks noChangeArrowheads="1"/>
          </p:cNvSpPr>
          <p:nvPr/>
        </p:nvSpPr>
        <p:spPr bwMode="auto">
          <a:xfrm>
            <a:off x="165100" y="5661248"/>
            <a:ext cx="9740900" cy="1066800"/>
          </a:xfrm>
          <a:prstGeom prst="bracePair">
            <a:avLst>
              <a:gd name="adj" fmla="val 8333"/>
            </a:avLst>
          </a:prstGeom>
          <a:solidFill>
            <a:srgbClr val="FFCC33"/>
          </a:solidFill>
          <a:ln w="38100">
            <a:solidFill>
              <a:schemeClr val="tx1"/>
            </a:solidFill>
            <a:round/>
            <a:headEnd/>
            <a:tailEnd/>
          </a:ln>
          <a:effectLst/>
        </p:spPr>
        <p:txBody>
          <a:bodyPr wrap="square" anchor="ctr">
            <a:normAutofit/>
          </a:bodyPr>
          <a:lstStyle/>
          <a:p>
            <a:r>
              <a:rPr lang="en-US" sz="2400" b="1" i="1" dirty="0" smtClean="0"/>
              <a:t>H4: </a:t>
            </a:r>
            <a:r>
              <a:rPr lang="en-US" sz="2400" i="1" dirty="0" smtClean="0"/>
              <a:t>The </a:t>
            </a:r>
            <a:r>
              <a:rPr lang="en-US" sz="2400" i="1" dirty="0"/>
              <a:t>greater the experience of spirituality among the network members, the greater the relationship learning from the network. </a:t>
            </a:r>
          </a:p>
        </p:txBody>
      </p:sp>
      <p:sp>
        <p:nvSpPr>
          <p:cNvPr id="6" name="Folded Corner 5"/>
          <p:cNvSpPr/>
          <p:nvPr/>
        </p:nvSpPr>
        <p:spPr>
          <a:xfrm>
            <a:off x="7429300" y="764704"/>
            <a:ext cx="2476700" cy="602240"/>
          </a:xfrm>
          <a:prstGeom prst="foldedCorne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2000" b="1" dirty="0"/>
              <a:t>Selected Hypotheses </a:t>
            </a:r>
          </a:p>
        </p:txBody>
      </p:sp>
    </p:spTree>
    <p:extLst>
      <p:ext uri="{BB962C8B-B14F-4D97-AF65-F5344CB8AC3E}">
        <p14:creationId xmlns:p14="http://schemas.microsoft.com/office/powerpoint/2010/main" val="27274873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p:txBody>
          <a:bodyPr/>
          <a:lstStyle/>
          <a:p>
            <a:r>
              <a:rPr lang="en-GB" dirty="0" smtClean="0"/>
              <a:t>Methodology</a:t>
            </a:r>
            <a:endParaRPr lang="en-GB" dirty="0"/>
          </a:p>
        </p:txBody>
      </p:sp>
      <p:sp>
        <p:nvSpPr>
          <p:cNvPr id="5" name="Slide Number Placeholder 4"/>
          <p:cNvSpPr>
            <a:spLocks noGrp="1"/>
          </p:cNvSpPr>
          <p:nvPr>
            <p:ph type="sldNum" sz="quarter" idx="12"/>
          </p:nvPr>
        </p:nvSpPr>
        <p:spPr/>
        <p:txBody>
          <a:bodyPr/>
          <a:lstStyle/>
          <a:p>
            <a:pPr>
              <a:defRPr/>
            </a:pPr>
            <a:fld id="{CF057140-294C-4B2C-8143-9C60645C70B5}" type="slidenum">
              <a:rPr lang="en-GB" smtClean="0"/>
              <a:pPr>
                <a:defRPr/>
              </a:pPr>
              <a:t>13</a:t>
            </a:fld>
            <a:endParaRPr lang="en-GB"/>
          </a:p>
        </p:txBody>
      </p:sp>
      <p:sp>
        <p:nvSpPr>
          <p:cNvPr id="6" name="Title 5"/>
          <p:cNvSpPr>
            <a:spLocks noGrp="1"/>
          </p:cNvSpPr>
          <p:nvPr>
            <p:ph type="title"/>
          </p:nvPr>
        </p:nvSpPr>
        <p:spPr/>
        <p:txBody>
          <a:bodyPr/>
          <a:lstStyle/>
          <a:p>
            <a:endParaRPr lang="en-GB"/>
          </a:p>
        </p:txBody>
      </p:sp>
    </p:spTree>
    <p:extLst>
      <p:ext uri="{BB962C8B-B14F-4D97-AF65-F5344CB8AC3E}">
        <p14:creationId xmlns:p14="http://schemas.microsoft.com/office/powerpoint/2010/main" val="31532699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de-DE" altLang="zh-TW" dirty="0">
                <a:cs typeface="新細明體"/>
              </a:rPr>
              <a:t>Methodology &amp; research design</a:t>
            </a:r>
          </a:p>
        </p:txBody>
      </p:sp>
      <p:sp>
        <p:nvSpPr>
          <p:cNvPr id="11267" name="Rectangle 4"/>
          <p:cNvSpPr>
            <a:spLocks noChangeArrowheads="1"/>
          </p:cNvSpPr>
          <p:nvPr/>
        </p:nvSpPr>
        <p:spPr bwMode="auto">
          <a:xfrm>
            <a:off x="2710434" y="5113114"/>
            <a:ext cx="7139270" cy="692150"/>
          </a:xfrm>
          <a:prstGeom prst="rect">
            <a:avLst/>
          </a:prstGeom>
          <a:solidFill>
            <a:srgbClr val="FFCC33"/>
          </a:solidFill>
          <a:ln w="9525">
            <a:solidFill>
              <a:schemeClr val="tx1"/>
            </a:solidFill>
            <a:miter lim="800000"/>
            <a:headEnd/>
            <a:tailEnd/>
          </a:ln>
        </p:spPr>
        <p:txBody>
          <a:bodyPr wrap="none" anchor="ctr"/>
          <a:lstStyle/>
          <a:p>
            <a:pPr marL="287338" indent="-287338">
              <a:buFontTx/>
              <a:buChar char="•"/>
            </a:pPr>
            <a:r>
              <a:rPr lang="en-US" altLang="zh-TW" sz="2000" dirty="0" smtClean="0">
                <a:latin typeface="Calibri" pitchFamily="34" charset="0"/>
                <a:cs typeface="新細明體"/>
              </a:rPr>
              <a:t>PLS-SEM (Ringle, </a:t>
            </a:r>
            <a:r>
              <a:rPr lang="en-US" altLang="zh-TW" sz="2000" dirty="0" err="1" smtClean="0">
                <a:latin typeface="Calibri" pitchFamily="34" charset="0"/>
                <a:cs typeface="新細明體"/>
              </a:rPr>
              <a:t>Wende</a:t>
            </a:r>
            <a:r>
              <a:rPr lang="en-US" altLang="zh-TW" sz="2000" dirty="0" smtClean="0">
                <a:latin typeface="Calibri" pitchFamily="34" charset="0"/>
                <a:cs typeface="新細明體"/>
              </a:rPr>
              <a:t> &amp; Becker 2015) </a:t>
            </a:r>
            <a:endParaRPr lang="en-US" altLang="zh-TW" sz="2000" dirty="0">
              <a:latin typeface="Calibri" pitchFamily="34" charset="0"/>
              <a:cs typeface="新細明體"/>
            </a:endParaRPr>
          </a:p>
        </p:txBody>
      </p:sp>
      <p:sp>
        <p:nvSpPr>
          <p:cNvPr id="11268" name="Rectangle 6"/>
          <p:cNvSpPr>
            <a:spLocks noChangeArrowheads="1"/>
          </p:cNvSpPr>
          <p:nvPr/>
        </p:nvSpPr>
        <p:spPr bwMode="auto">
          <a:xfrm>
            <a:off x="75671" y="5075014"/>
            <a:ext cx="2494186" cy="533400"/>
          </a:xfrm>
          <a:prstGeom prst="rect">
            <a:avLst/>
          </a:prstGeom>
          <a:solidFill>
            <a:srgbClr val="6D009D"/>
          </a:solidFill>
          <a:ln w="12700">
            <a:solidFill>
              <a:schemeClr val="tx2"/>
            </a:solidFill>
            <a:miter lim="800000"/>
            <a:headEnd type="none" w="sm" len="sm"/>
            <a:tailEnd type="none" w="sm" len="sm"/>
          </a:ln>
        </p:spPr>
        <p:txBody>
          <a:bodyPr wrap="none" lIns="92075" tIns="46038" rIns="92075" bIns="46038" anchor="ctr"/>
          <a:lstStyle/>
          <a:p>
            <a:pPr algn="ctr" defTabSz="762000"/>
            <a:r>
              <a:rPr lang="en-US" sz="2400" b="1" dirty="0">
                <a:solidFill>
                  <a:schemeClr val="bg1"/>
                </a:solidFill>
                <a:latin typeface="Calibri" pitchFamily="34" charset="0"/>
              </a:rPr>
              <a:t>Data analysis</a:t>
            </a:r>
          </a:p>
        </p:txBody>
      </p:sp>
      <p:sp>
        <p:nvSpPr>
          <p:cNvPr id="11269" name="Rectangle 7"/>
          <p:cNvSpPr>
            <a:spLocks noChangeArrowheads="1"/>
          </p:cNvSpPr>
          <p:nvPr/>
        </p:nvSpPr>
        <p:spPr bwMode="auto">
          <a:xfrm>
            <a:off x="75671" y="3077003"/>
            <a:ext cx="2494186" cy="533400"/>
          </a:xfrm>
          <a:prstGeom prst="rect">
            <a:avLst/>
          </a:prstGeom>
          <a:solidFill>
            <a:srgbClr val="6D009D"/>
          </a:solidFill>
          <a:ln w="12700">
            <a:solidFill>
              <a:schemeClr val="tx2"/>
            </a:solidFill>
            <a:miter lim="800000"/>
            <a:headEnd type="none" w="sm" len="sm"/>
            <a:tailEnd type="none" w="sm" len="sm"/>
          </a:ln>
        </p:spPr>
        <p:txBody>
          <a:bodyPr wrap="none" lIns="92075" tIns="46038" rIns="92075" bIns="46038" anchor="ctr"/>
          <a:lstStyle/>
          <a:p>
            <a:pPr algn="ctr" defTabSz="762000"/>
            <a:r>
              <a:rPr lang="en-US" sz="2400" b="1" dirty="0">
                <a:solidFill>
                  <a:schemeClr val="bg1"/>
                </a:solidFill>
                <a:latin typeface="Calibri" pitchFamily="34" charset="0"/>
              </a:rPr>
              <a:t>Sampling &amp; data</a:t>
            </a:r>
          </a:p>
        </p:txBody>
      </p:sp>
      <p:sp>
        <p:nvSpPr>
          <p:cNvPr id="11270" name="Rectangle 8"/>
          <p:cNvSpPr>
            <a:spLocks noChangeArrowheads="1"/>
          </p:cNvSpPr>
          <p:nvPr/>
        </p:nvSpPr>
        <p:spPr bwMode="auto">
          <a:xfrm>
            <a:off x="2720752" y="1565945"/>
            <a:ext cx="7128792" cy="1420837"/>
          </a:xfrm>
          <a:prstGeom prst="rect">
            <a:avLst/>
          </a:prstGeom>
          <a:solidFill>
            <a:srgbClr val="FFCC33"/>
          </a:solidFill>
          <a:ln w="9525">
            <a:solidFill>
              <a:schemeClr val="tx1"/>
            </a:solidFill>
            <a:miter lim="800000"/>
            <a:headEnd/>
            <a:tailEnd/>
          </a:ln>
        </p:spPr>
        <p:txBody>
          <a:bodyPr anchor="ctr"/>
          <a:lstStyle/>
          <a:p>
            <a:pPr marL="287338" indent="-287338">
              <a:lnSpc>
                <a:spcPct val="90000"/>
              </a:lnSpc>
              <a:buFontTx/>
              <a:buChar char="•"/>
            </a:pPr>
            <a:r>
              <a:rPr lang="en-US" altLang="zh-TW" sz="2000" dirty="0" smtClean="0">
                <a:latin typeface="Calibri" pitchFamily="34" charset="0"/>
              </a:rPr>
              <a:t>Primary </a:t>
            </a:r>
            <a:r>
              <a:rPr lang="en-US" altLang="zh-TW" sz="2000" dirty="0">
                <a:latin typeface="Calibri" pitchFamily="34" charset="0"/>
              </a:rPr>
              <a:t>Data: </a:t>
            </a:r>
            <a:r>
              <a:rPr lang="en-US" altLang="zh-TW" sz="2000" dirty="0" smtClean="0">
                <a:latin typeface="Calibri" pitchFamily="34" charset="0"/>
              </a:rPr>
              <a:t>12 </a:t>
            </a:r>
            <a:r>
              <a:rPr lang="en-US" altLang="zh-TW" sz="2000" dirty="0">
                <a:latin typeface="Calibri" pitchFamily="34" charset="0"/>
              </a:rPr>
              <a:t>p</a:t>
            </a:r>
            <a:r>
              <a:rPr lang="en-US" altLang="zh-TW" sz="2000" dirty="0" smtClean="0">
                <a:latin typeface="Calibri" pitchFamily="34" charset="0"/>
              </a:rPr>
              <a:t>reliminary </a:t>
            </a:r>
            <a:r>
              <a:rPr lang="en-US" altLang="zh-TW" sz="2000" dirty="0">
                <a:latin typeface="Calibri" pitchFamily="34" charset="0"/>
              </a:rPr>
              <a:t>case interviews (</a:t>
            </a:r>
            <a:r>
              <a:rPr lang="en-US" altLang="zh-TW" sz="2000" dirty="0" smtClean="0">
                <a:latin typeface="Calibri" pitchFamily="34" charset="0"/>
              </a:rPr>
              <a:t>Qualitative, semi-structured) to feed into questionnaire design</a:t>
            </a:r>
          </a:p>
          <a:p>
            <a:pPr marL="287338" indent="-287338">
              <a:lnSpc>
                <a:spcPct val="90000"/>
              </a:lnSpc>
              <a:buFontTx/>
              <a:buChar char="•"/>
            </a:pPr>
            <a:r>
              <a:rPr lang="en-US" altLang="zh-TW" sz="2000" dirty="0" smtClean="0">
                <a:latin typeface="Calibri" pitchFamily="34" charset="0"/>
              </a:rPr>
              <a:t>Questionnaire </a:t>
            </a:r>
            <a:r>
              <a:rPr lang="en-US" altLang="zh-TW" sz="2000" dirty="0">
                <a:latin typeface="Calibri" pitchFamily="34" charset="0"/>
              </a:rPr>
              <a:t>Survey (Quantitative) </a:t>
            </a:r>
          </a:p>
        </p:txBody>
      </p:sp>
      <p:sp>
        <p:nvSpPr>
          <p:cNvPr id="11273" name="Rectangle 13"/>
          <p:cNvSpPr>
            <a:spLocks noChangeArrowheads="1"/>
          </p:cNvSpPr>
          <p:nvPr/>
        </p:nvSpPr>
        <p:spPr bwMode="auto">
          <a:xfrm>
            <a:off x="82550" y="1565945"/>
            <a:ext cx="2494186" cy="533400"/>
          </a:xfrm>
          <a:prstGeom prst="rect">
            <a:avLst/>
          </a:prstGeom>
          <a:solidFill>
            <a:srgbClr val="6D009D"/>
          </a:solidFill>
          <a:ln w="12700">
            <a:solidFill>
              <a:schemeClr val="tx2"/>
            </a:solidFill>
            <a:miter lim="800000"/>
            <a:headEnd type="none" w="sm" len="sm"/>
            <a:tailEnd type="none" w="sm" len="sm"/>
          </a:ln>
        </p:spPr>
        <p:txBody>
          <a:bodyPr wrap="none" lIns="92075" tIns="46038" rIns="92075" bIns="46038" anchor="ctr"/>
          <a:lstStyle/>
          <a:p>
            <a:pPr algn="ctr" defTabSz="762000"/>
            <a:r>
              <a:rPr lang="en-US" sz="2400" b="1" dirty="0">
                <a:solidFill>
                  <a:schemeClr val="bg1"/>
                </a:solidFill>
                <a:latin typeface="Calibri" pitchFamily="34" charset="0"/>
              </a:rPr>
              <a:t>Design</a:t>
            </a:r>
          </a:p>
        </p:txBody>
      </p:sp>
      <p:sp>
        <p:nvSpPr>
          <p:cNvPr id="11274" name="Rectangle 14"/>
          <p:cNvSpPr>
            <a:spLocks noChangeArrowheads="1"/>
          </p:cNvSpPr>
          <p:nvPr/>
        </p:nvSpPr>
        <p:spPr bwMode="auto">
          <a:xfrm>
            <a:off x="2720752" y="3077003"/>
            <a:ext cx="7128792" cy="1985119"/>
          </a:xfrm>
          <a:prstGeom prst="rect">
            <a:avLst/>
          </a:prstGeom>
          <a:solidFill>
            <a:srgbClr val="FFCC33"/>
          </a:solidFill>
          <a:ln w="9525">
            <a:solidFill>
              <a:schemeClr val="tx1"/>
            </a:solidFill>
            <a:miter lim="800000"/>
            <a:headEnd/>
            <a:tailEnd/>
          </a:ln>
        </p:spPr>
        <p:txBody>
          <a:bodyPr anchor="ctr"/>
          <a:lstStyle/>
          <a:p>
            <a:pPr marL="287338" indent="-287338">
              <a:buFontTx/>
              <a:buChar char="•"/>
            </a:pPr>
            <a:r>
              <a:rPr lang="en-GB" altLang="zh-TW" sz="2000" dirty="0" smtClean="0">
                <a:latin typeface="Calibri" pitchFamily="34" charset="0"/>
                <a:cs typeface="新細明體"/>
              </a:rPr>
              <a:t>Sample: 120 </a:t>
            </a:r>
            <a:r>
              <a:rPr lang="en-GB" altLang="zh-TW" sz="2000" dirty="0">
                <a:latin typeface="Calibri" pitchFamily="34" charset="0"/>
                <a:cs typeface="新細明體"/>
              </a:rPr>
              <a:t>Companies </a:t>
            </a:r>
            <a:r>
              <a:rPr lang="en-GB" altLang="zh-TW" sz="2000" dirty="0" smtClean="0">
                <a:latin typeface="Calibri" pitchFamily="34" charset="0"/>
                <a:cs typeface="新細明體"/>
              </a:rPr>
              <a:t>(SMEs (&lt;250), Members of B</a:t>
            </a:r>
            <a:r>
              <a:rPr lang="en-US" altLang="zh-TW" sz="2000" dirty="0">
                <a:latin typeface="Calibri" pitchFamily="34" charset="0"/>
                <a:cs typeface="新細明體"/>
              </a:rPr>
              <a:t>A</a:t>
            </a:r>
            <a:r>
              <a:rPr lang="en-GB" altLang="zh-TW" sz="2000" dirty="0" smtClean="0">
                <a:latin typeface="Calibri" pitchFamily="34" charset="0"/>
                <a:cs typeface="新細明體"/>
              </a:rPr>
              <a:t>s, involving international business activities)</a:t>
            </a:r>
            <a:endParaRPr lang="en-GB" altLang="zh-TW" sz="2000" dirty="0">
              <a:latin typeface="Calibri" pitchFamily="34" charset="0"/>
              <a:cs typeface="新細明體"/>
            </a:endParaRPr>
          </a:p>
          <a:p>
            <a:pPr marL="287338" indent="-287338">
              <a:buFontTx/>
              <a:buChar char="•"/>
            </a:pPr>
            <a:r>
              <a:rPr lang="en-GB" altLang="zh-TW" sz="2000" dirty="0">
                <a:latin typeface="Calibri" pitchFamily="34" charset="0"/>
                <a:cs typeface="新細明體"/>
              </a:rPr>
              <a:t>Data: Survey-based </a:t>
            </a:r>
          </a:p>
          <a:p>
            <a:pPr marL="287338" indent="-287338">
              <a:buFontTx/>
              <a:buChar char="•"/>
            </a:pPr>
            <a:r>
              <a:rPr lang="en-GB" altLang="zh-TW" sz="2000" dirty="0" smtClean="0">
                <a:latin typeface="Calibri" pitchFamily="34" charset="0"/>
                <a:cs typeface="新細明體"/>
              </a:rPr>
              <a:t>Face-to-face surveys </a:t>
            </a:r>
            <a:r>
              <a:rPr lang="en-GB" altLang="zh-TW" sz="2000" dirty="0" err="1" smtClean="0">
                <a:latin typeface="Calibri" pitchFamily="34" charset="0"/>
                <a:cs typeface="新細明體"/>
              </a:rPr>
              <a:t>wi</a:t>
            </a:r>
            <a:r>
              <a:rPr lang="en-US" altLang="zh-TW" sz="2000" dirty="0" err="1" smtClean="0">
                <a:latin typeface="Calibri" pitchFamily="34" charset="0"/>
                <a:cs typeface="新細明體"/>
              </a:rPr>
              <a:t>th</a:t>
            </a:r>
            <a:r>
              <a:rPr lang="en-GB" altLang="zh-TW" sz="2000" dirty="0" smtClean="0">
                <a:latin typeface="Calibri" pitchFamily="34" charset="0"/>
                <a:cs typeface="新細明體"/>
              </a:rPr>
              <a:t> owners/managers of SMEs in 3 different cities </a:t>
            </a:r>
          </a:p>
        </p:txBody>
      </p:sp>
      <p:sp>
        <p:nvSpPr>
          <p:cNvPr id="3" name="Slide Number Placeholder 2"/>
          <p:cNvSpPr>
            <a:spLocks noGrp="1"/>
          </p:cNvSpPr>
          <p:nvPr>
            <p:ph type="sldNum" sz="quarter" idx="12"/>
          </p:nvPr>
        </p:nvSpPr>
        <p:spPr/>
        <p:txBody>
          <a:bodyPr/>
          <a:lstStyle/>
          <a:p>
            <a:fld id="{6DCEAD76-61F9-4301-80A9-32A31340ABA4}" type="slidenum">
              <a:rPr lang="en-GB" smtClean="0"/>
              <a:pPr/>
              <a:t>14</a:t>
            </a:fld>
            <a:endParaRPr lang="en-GB"/>
          </a:p>
        </p:txBody>
      </p:sp>
    </p:spTree>
    <p:extLst>
      <p:ext uri="{BB962C8B-B14F-4D97-AF65-F5344CB8AC3E}">
        <p14:creationId xmlns:p14="http://schemas.microsoft.com/office/powerpoint/2010/main" val="291763206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statistics</a:t>
            </a:r>
            <a:endParaRPr lang="en-GB" dirty="0"/>
          </a:p>
        </p:txBody>
      </p:sp>
      <p:sp>
        <p:nvSpPr>
          <p:cNvPr id="3" name="Content Placeholder 2"/>
          <p:cNvSpPr>
            <a:spLocks noGrp="1"/>
          </p:cNvSpPr>
          <p:nvPr>
            <p:ph idx="1"/>
          </p:nvPr>
        </p:nvSpPr>
        <p:spPr>
          <a:xfrm>
            <a:off x="416496" y="1340768"/>
            <a:ext cx="9001000" cy="5256584"/>
          </a:xfrm>
        </p:spPr>
        <p:txBody>
          <a:bodyPr>
            <a:normAutofit lnSpcReduction="10000"/>
          </a:bodyPr>
          <a:lstStyle/>
          <a:p>
            <a:pPr marL="0" indent="0">
              <a:buNone/>
            </a:pPr>
            <a:r>
              <a:rPr lang="en-US" dirty="0" smtClean="0">
                <a:solidFill>
                  <a:srgbClr val="6D009D"/>
                </a:solidFill>
              </a:rPr>
              <a:t>Our sample firms;</a:t>
            </a:r>
          </a:p>
          <a:p>
            <a:pPr>
              <a:buFont typeface="Arial"/>
              <a:buChar char="•"/>
            </a:pPr>
            <a:r>
              <a:rPr lang="en-US" b="0" dirty="0" smtClean="0"/>
              <a:t>Spend between </a:t>
            </a:r>
            <a:r>
              <a:rPr lang="en-US" i="1" dirty="0" smtClean="0"/>
              <a:t>two to twenty-five years in going abroad </a:t>
            </a:r>
            <a:r>
              <a:rPr lang="en-US" b="0" dirty="0" smtClean="0"/>
              <a:t>with an average of </a:t>
            </a:r>
            <a:r>
              <a:rPr lang="en-US" i="1" dirty="0" smtClean="0"/>
              <a:t>10 years. </a:t>
            </a:r>
          </a:p>
          <a:p>
            <a:r>
              <a:rPr lang="en-US" b="0" dirty="0" smtClean="0"/>
              <a:t>The </a:t>
            </a:r>
            <a:r>
              <a:rPr lang="en-US" b="0" dirty="0"/>
              <a:t>average rate of foreign sales to total sales </a:t>
            </a:r>
            <a:r>
              <a:rPr lang="en-US" i="1" dirty="0"/>
              <a:t>is %35. </a:t>
            </a:r>
            <a:endParaRPr lang="en-US" i="1" dirty="0" smtClean="0"/>
          </a:p>
          <a:p>
            <a:r>
              <a:rPr lang="en-US" b="0" dirty="0" smtClean="0"/>
              <a:t>The </a:t>
            </a:r>
            <a:r>
              <a:rPr lang="en-US" b="0" dirty="0"/>
              <a:t>number of foreign countries in which</a:t>
            </a:r>
            <a:r>
              <a:rPr lang="en-US" b="0" i="1" dirty="0"/>
              <a:t> </a:t>
            </a:r>
            <a:r>
              <a:rPr lang="en-US" b="0" dirty="0"/>
              <a:t>firms operate range from two</a:t>
            </a:r>
            <a:r>
              <a:rPr lang="en-US" b="0" i="1" dirty="0"/>
              <a:t> </a:t>
            </a:r>
            <a:r>
              <a:rPr lang="en-US" b="0" dirty="0"/>
              <a:t>to seventy-two countries with </a:t>
            </a:r>
            <a:r>
              <a:rPr lang="en-US" i="1" dirty="0"/>
              <a:t>an average of </a:t>
            </a:r>
            <a:r>
              <a:rPr lang="en-US" i="1" dirty="0" smtClean="0"/>
              <a:t>16 counties</a:t>
            </a:r>
            <a:r>
              <a:rPr lang="en-US" i="1" dirty="0"/>
              <a:t>.  </a:t>
            </a:r>
            <a:endParaRPr lang="en-US" i="1" dirty="0" smtClean="0"/>
          </a:p>
          <a:p>
            <a:r>
              <a:rPr lang="en-US" b="0" dirty="0" smtClean="0"/>
              <a:t>Regarding</a:t>
            </a:r>
            <a:r>
              <a:rPr lang="en-US" b="0" i="1" dirty="0"/>
              <a:t> </a:t>
            </a:r>
            <a:r>
              <a:rPr lang="en-US" b="0" dirty="0"/>
              <a:t>market entry</a:t>
            </a:r>
            <a:r>
              <a:rPr lang="en-US" b="0" i="1" dirty="0"/>
              <a:t> </a:t>
            </a:r>
            <a:r>
              <a:rPr lang="en-US" b="0" dirty="0"/>
              <a:t>destinations; </a:t>
            </a:r>
            <a:r>
              <a:rPr lang="en-US" dirty="0"/>
              <a:t>%47 </a:t>
            </a:r>
            <a:r>
              <a:rPr lang="en-US" b="0" dirty="0"/>
              <a:t>of the sample firms started their </a:t>
            </a:r>
            <a:r>
              <a:rPr lang="en-US" b="0" dirty="0" smtClean="0"/>
              <a:t>first foreign operations in the Middle East and North Africa (MENA) region, followed by </a:t>
            </a:r>
            <a:r>
              <a:rPr lang="en-US" dirty="0" smtClean="0"/>
              <a:t>%37 </a:t>
            </a:r>
            <a:r>
              <a:rPr lang="en-US" b="0" dirty="0" smtClean="0"/>
              <a:t>that first entered in the European countries and </a:t>
            </a:r>
            <a:r>
              <a:rPr lang="en-US" dirty="0" smtClean="0"/>
              <a:t>%13 </a:t>
            </a:r>
            <a:r>
              <a:rPr lang="en-US" b="0" dirty="0" smtClean="0"/>
              <a:t>in the Central Asia and Caucasus region. </a:t>
            </a:r>
          </a:p>
          <a:p>
            <a:r>
              <a:rPr lang="en-US" b="0" dirty="0" smtClean="0"/>
              <a:t>Firms have an average international experience of </a:t>
            </a:r>
            <a:r>
              <a:rPr lang="en-US" dirty="0" smtClean="0"/>
              <a:t>11 years </a:t>
            </a:r>
            <a:r>
              <a:rPr lang="en-US" b="0" dirty="0" smtClean="0"/>
              <a:t>ranging from one year and maximum 31 years. </a:t>
            </a:r>
            <a:endParaRPr lang="en-GB" b="0" dirty="0"/>
          </a:p>
        </p:txBody>
      </p:sp>
      <p:sp>
        <p:nvSpPr>
          <p:cNvPr id="5" name="Slide Number Placeholder 4"/>
          <p:cNvSpPr>
            <a:spLocks noGrp="1"/>
          </p:cNvSpPr>
          <p:nvPr>
            <p:ph type="sldNum" sz="quarter" idx="12"/>
          </p:nvPr>
        </p:nvSpPr>
        <p:spPr/>
        <p:txBody>
          <a:bodyPr/>
          <a:lstStyle/>
          <a:p>
            <a:fld id="{6DCEAD76-61F9-4301-80A9-32A31340ABA4}" type="slidenum">
              <a:rPr lang="en-GB" smtClean="0"/>
              <a:pPr/>
              <a:t>15</a:t>
            </a:fld>
            <a:endParaRPr lang="en-GB"/>
          </a:p>
        </p:txBody>
      </p:sp>
    </p:spTree>
    <p:extLst>
      <p:ext uri="{BB962C8B-B14F-4D97-AF65-F5344CB8AC3E}">
        <p14:creationId xmlns:p14="http://schemas.microsoft.com/office/powerpoint/2010/main" val="29937744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Table 2. Discriminant validity</a:t>
            </a:r>
            <a:endParaRPr lang="en-US" dirty="0"/>
          </a:p>
        </p:txBody>
      </p:sp>
      <p:pic>
        <p:nvPicPr>
          <p:cNvPr id="10" name="Content Placeholder 9"/>
          <p:cNvPicPr>
            <a:picLocks noGrp="1" noChangeAspect="1"/>
          </p:cNvPicPr>
          <p:nvPr>
            <p:ph idx="1"/>
          </p:nvPr>
        </p:nvPicPr>
        <p:blipFill>
          <a:blip r:embed="rId2"/>
          <a:stretch>
            <a:fillRect/>
          </a:stretch>
        </p:blipFill>
        <p:spPr>
          <a:xfrm>
            <a:off x="189131" y="1340768"/>
            <a:ext cx="9716869" cy="4464496"/>
          </a:xfrm>
          <a:prstGeom prst="rect">
            <a:avLst/>
          </a:prstGeom>
        </p:spPr>
      </p:pic>
      <p:sp>
        <p:nvSpPr>
          <p:cNvPr id="4" name="Slide Number Placeholder 3"/>
          <p:cNvSpPr>
            <a:spLocks noGrp="1"/>
          </p:cNvSpPr>
          <p:nvPr>
            <p:ph type="sldNum" sz="quarter" idx="12"/>
          </p:nvPr>
        </p:nvSpPr>
        <p:spPr/>
        <p:txBody>
          <a:bodyPr/>
          <a:lstStyle/>
          <a:p>
            <a:fld id="{C6D9D426-9E79-C248-B67A-5FAC665B515C}" type="slidenum">
              <a:rPr lang="en-GB" smtClean="0"/>
              <a:t>16</a:t>
            </a:fld>
            <a:endParaRPr lang="en-GB"/>
          </a:p>
        </p:txBody>
      </p:sp>
    </p:spTree>
    <p:extLst>
      <p:ext uri="{BB962C8B-B14F-4D97-AF65-F5344CB8AC3E}">
        <p14:creationId xmlns:p14="http://schemas.microsoft.com/office/powerpoint/2010/main" val="37206285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Structural model results </a:t>
            </a:r>
            <a:endParaRPr lang="en-GB" dirty="0"/>
          </a:p>
        </p:txBody>
      </p:sp>
      <p:sp>
        <p:nvSpPr>
          <p:cNvPr id="5" name="Slide Number Placeholder 4"/>
          <p:cNvSpPr>
            <a:spLocks noGrp="1"/>
          </p:cNvSpPr>
          <p:nvPr>
            <p:ph type="sldNum" sz="quarter" idx="12"/>
          </p:nvPr>
        </p:nvSpPr>
        <p:spPr/>
        <p:txBody>
          <a:bodyPr/>
          <a:lstStyle/>
          <a:p>
            <a:fld id="{6DCEAD76-61F9-4301-80A9-32A31340ABA4}" type="slidenum">
              <a:rPr lang="en-GB" smtClean="0"/>
              <a:pPr/>
              <a:t>17</a:t>
            </a:fld>
            <a:endParaRPr lang="en-GB"/>
          </a:p>
        </p:txBody>
      </p:sp>
      <p:pic>
        <p:nvPicPr>
          <p:cNvPr id="7" name="Picture 6"/>
          <p:cNvPicPr>
            <a:picLocks noChangeAspect="1"/>
          </p:cNvPicPr>
          <p:nvPr/>
        </p:nvPicPr>
        <p:blipFill>
          <a:blip r:embed="rId2"/>
          <a:stretch>
            <a:fillRect/>
          </a:stretch>
        </p:blipFill>
        <p:spPr>
          <a:xfrm>
            <a:off x="62263" y="1340768"/>
            <a:ext cx="9781837" cy="4968552"/>
          </a:xfrm>
          <a:prstGeom prst="rect">
            <a:avLst/>
          </a:prstGeom>
          <a:ln w="38100">
            <a:solidFill>
              <a:srgbClr val="6D009D"/>
            </a:solidFill>
          </a:ln>
        </p:spPr>
      </p:pic>
    </p:spTree>
    <p:extLst>
      <p:ext uri="{BB962C8B-B14F-4D97-AF65-F5344CB8AC3E}">
        <p14:creationId xmlns:p14="http://schemas.microsoft.com/office/powerpoint/2010/main" val="406241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Supportive qualitative statements from the respondents </a:t>
            </a:r>
            <a:endParaRPr lang="en-GB" dirty="0"/>
          </a:p>
        </p:txBody>
      </p:sp>
      <p:sp>
        <p:nvSpPr>
          <p:cNvPr id="3" name="Content Placeholder 2"/>
          <p:cNvSpPr>
            <a:spLocks noGrp="1"/>
          </p:cNvSpPr>
          <p:nvPr>
            <p:ph idx="1"/>
          </p:nvPr>
        </p:nvSpPr>
        <p:spPr>
          <a:xfrm>
            <a:off x="200472" y="1196752"/>
            <a:ext cx="9217024" cy="5400600"/>
          </a:xfrm>
        </p:spPr>
        <p:txBody>
          <a:bodyPr>
            <a:normAutofit fontScale="92500" lnSpcReduction="20000"/>
          </a:bodyPr>
          <a:lstStyle/>
          <a:p>
            <a:r>
              <a:rPr lang="en-GB" b="0" i="1" dirty="0"/>
              <a:t>“</a:t>
            </a:r>
            <a:r>
              <a:rPr lang="en-GB" sz="2400" b="0" i="1" dirty="0"/>
              <a:t>Doing business, trade, and commerce are not the main reasons that make me a MUSIAD member. I want to be part of a group, which shares the same values, belief, and goals with me. That makes me feel better in terms of moral satisfaction…So being together with these kinds of people makes it easier for me to follow the purpose of my life.” (KNY2</a:t>
            </a:r>
            <a:r>
              <a:rPr lang="en-GB" sz="2400" b="0" i="1" dirty="0" smtClean="0"/>
              <a:t>)</a:t>
            </a:r>
          </a:p>
          <a:p>
            <a:pPr marL="0" indent="0">
              <a:buNone/>
            </a:pPr>
            <a:endParaRPr lang="en-GB" sz="2400" b="0" i="1" dirty="0"/>
          </a:p>
          <a:p>
            <a:r>
              <a:rPr lang="en-GB" sz="2400" b="0" i="1" dirty="0"/>
              <a:t>“It [to access resources] is not our motivation for being here. I know they provide support and resources for the members. I also know that, if we requested any resource and support, they would provide [it to] us.” (KYS2) </a:t>
            </a:r>
            <a:endParaRPr lang="en-GB" sz="2400" b="0" i="1" dirty="0" smtClean="0"/>
          </a:p>
          <a:p>
            <a:endParaRPr lang="en-GB" sz="2400" b="0" i="1" dirty="0"/>
          </a:p>
          <a:p>
            <a:r>
              <a:rPr lang="en-GB" sz="2400" b="0" i="1" dirty="0"/>
              <a:t>“The reason for me becoming a member here was not accessing certain benefits and resources. I would rather aim to contribute/add something to this community.” (BRS3</a:t>
            </a:r>
            <a:r>
              <a:rPr lang="en-GB" sz="2400" b="0" i="1" dirty="0" smtClean="0"/>
              <a:t>).</a:t>
            </a:r>
          </a:p>
          <a:p>
            <a:endParaRPr lang="en-GB" sz="2400" b="0" i="1" dirty="0"/>
          </a:p>
          <a:p>
            <a:r>
              <a:rPr lang="en-GB" sz="2400" b="0" i="1" dirty="0"/>
              <a:t>“I personally prefer not to benefit from the resources the association networks provide us. I do not find it ethical in my moral value system. I am here for service to my community and I see this membership as a way of serving my values and goals. We never see our membership as a business.” (INEGOL 3)</a:t>
            </a:r>
          </a:p>
          <a:p>
            <a:endParaRPr lang="en-GB" dirty="0"/>
          </a:p>
        </p:txBody>
      </p:sp>
      <p:sp>
        <p:nvSpPr>
          <p:cNvPr id="5" name="Slide Number Placeholder 4"/>
          <p:cNvSpPr>
            <a:spLocks noGrp="1"/>
          </p:cNvSpPr>
          <p:nvPr>
            <p:ph type="sldNum" sz="quarter" idx="12"/>
          </p:nvPr>
        </p:nvSpPr>
        <p:spPr/>
        <p:txBody>
          <a:bodyPr/>
          <a:lstStyle/>
          <a:p>
            <a:fld id="{6DCEAD76-61F9-4301-80A9-32A31340ABA4}" type="slidenum">
              <a:rPr lang="en-GB" smtClean="0"/>
              <a:pPr/>
              <a:t>18</a:t>
            </a:fld>
            <a:endParaRPr lang="en-GB"/>
          </a:p>
        </p:txBody>
      </p:sp>
    </p:spTree>
    <p:extLst>
      <p:ext uri="{BB962C8B-B14F-4D97-AF65-F5344CB8AC3E}">
        <p14:creationId xmlns:p14="http://schemas.microsoft.com/office/powerpoint/2010/main" val="17417686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Conclusion</a:t>
            </a:r>
            <a:endParaRPr lang="en-GB" dirty="0"/>
          </a:p>
        </p:txBody>
      </p:sp>
      <p:sp>
        <p:nvSpPr>
          <p:cNvPr id="5" name="Slide Number Placeholder 4"/>
          <p:cNvSpPr>
            <a:spLocks noGrp="1"/>
          </p:cNvSpPr>
          <p:nvPr>
            <p:ph type="sldNum" sz="quarter" idx="12"/>
          </p:nvPr>
        </p:nvSpPr>
        <p:spPr/>
        <p:txBody>
          <a:bodyPr/>
          <a:lstStyle/>
          <a:p>
            <a:fld id="{6DCEAD76-61F9-4301-80A9-32A31340ABA4}" type="slidenum">
              <a:rPr lang="en-GB" smtClean="0"/>
              <a:pPr/>
              <a:t>19</a:t>
            </a:fld>
            <a:endParaRPr lang="en-GB"/>
          </a:p>
        </p:txBody>
      </p:sp>
      <p:sp>
        <p:nvSpPr>
          <p:cNvPr id="7" name="Content Placeholder 6"/>
          <p:cNvSpPr>
            <a:spLocks noGrp="1"/>
          </p:cNvSpPr>
          <p:nvPr>
            <p:ph idx="1"/>
          </p:nvPr>
        </p:nvSpPr>
        <p:spPr/>
        <p:txBody>
          <a:bodyPr>
            <a:normAutofit fontScale="85000" lnSpcReduction="20000"/>
          </a:bodyPr>
          <a:lstStyle/>
          <a:p>
            <a:pPr>
              <a:buFont typeface="Wingdings" panose="05000000000000000000" pitchFamily="2" charset="2"/>
              <a:buChar char="§"/>
            </a:pPr>
            <a:r>
              <a:rPr lang="en-US" sz="2800" b="0" dirty="0"/>
              <a:t>Integration of the spirituality dimension into the context of business networks. The inclusion of spirituality has the potential to lead to a more comprehensive understanding of the ‘human’ aspect of network relationships.</a:t>
            </a:r>
          </a:p>
          <a:p>
            <a:pPr>
              <a:buFont typeface="Wingdings" panose="05000000000000000000" pitchFamily="2" charset="2"/>
              <a:buChar char="§"/>
            </a:pPr>
            <a:endParaRPr lang="en-US" sz="2800" b="0" dirty="0"/>
          </a:p>
          <a:p>
            <a:pPr>
              <a:buFont typeface="Wingdings" panose="05000000000000000000" pitchFamily="2" charset="2"/>
              <a:buChar char="§"/>
            </a:pPr>
            <a:r>
              <a:rPr lang="en-US" sz="2800" b="0" dirty="0"/>
              <a:t>More nuanced understanding on the role of a specific type of network in internationalization through establishing a link between network behavior and outcomes.</a:t>
            </a:r>
          </a:p>
          <a:p>
            <a:pPr>
              <a:buFont typeface="Wingdings" panose="05000000000000000000" pitchFamily="2" charset="2"/>
              <a:buChar char="§"/>
            </a:pPr>
            <a:endParaRPr lang="en-US" sz="2800" b="0" dirty="0"/>
          </a:p>
          <a:p>
            <a:pPr>
              <a:buFont typeface="Wingdings" panose="05000000000000000000" pitchFamily="2" charset="2"/>
              <a:buChar char="§"/>
            </a:pPr>
            <a:r>
              <a:rPr lang="en-US" sz="2800" b="0" dirty="0"/>
              <a:t>As opposed to predominant understanding that SMEs benefit from networks by mainly exploiting network resources, our findings suggest that resources are not the main benefit for SMEs in our network context. </a:t>
            </a:r>
          </a:p>
          <a:p>
            <a:pPr>
              <a:buFont typeface="Wingdings" panose="05000000000000000000" pitchFamily="2" charset="2"/>
              <a:buChar char="§"/>
            </a:pPr>
            <a:endParaRPr lang="en-US" sz="2800" b="0" dirty="0"/>
          </a:p>
          <a:p>
            <a:pPr>
              <a:buFont typeface="Wingdings" panose="05000000000000000000" pitchFamily="2" charset="2"/>
              <a:buChar char="§"/>
            </a:pPr>
            <a:r>
              <a:rPr lang="en-US" sz="2800" b="0" dirty="0"/>
              <a:t>The length of network membership positively affects internationalization performance. This can be explained through the process of relationship learning. </a:t>
            </a:r>
            <a:endParaRPr lang="en-GB" sz="2800" b="0" dirty="0"/>
          </a:p>
          <a:p>
            <a:endParaRPr lang="en-GB" dirty="0"/>
          </a:p>
        </p:txBody>
      </p:sp>
    </p:spTree>
    <p:extLst>
      <p:ext uri="{BB962C8B-B14F-4D97-AF65-F5344CB8AC3E}">
        <p14:creationId xmlns:p14="http://schemas.microsoft.com/office/powerpoint/2010/main" val="24933380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GB" dirty="0" smtClean="0"/>
              <a:t>Background, problem and motivation, empirical setting</a:t>
            </a:r>
            <a:endParaRPr lang="en-GB" dirty="0"/>
          </a:p>
        </p:txBody>
      </p:sp>
      <p:sp>
        <p:nvSpPr>
          <p:cNvPr id="5" name="Slide Number Placeholder 4"/>
          <p:cNvSpPr>
            <a:spLocks noGrp="1"/>
          </p:cNvSpPr>
          <p:nvPr>
            <p:ph type="sldNum" sz="quarter" idx="12"/>
          </p:nvPr>
        </p:nvSpPr>
        <p:spPr/>
        <p:txBody>
          <a:bodyPr/>
          <a:lstStyle/>
          <a:p>
            <a:pPr>
              <a:defRPr/>
            </a:pPr>
            <a:fld id="{CF057140-294C-4B2C-8143-9C60645C70B5}" type="slidenum">
              <a:rPr lang="en-GB" smtClean="0"/>
              <a:pPr>
                <a:defRPr/>
              </a:pPr>
              <a:t>2</a:t>
            </a:fld>
            <a:endParaRPr lang="en-GB"/>
          </a:p>
        </p:txBody>
      </p:sp>
      <p:sp>
        <p:nvSpPr>
          <p:cNvPr id="2" name="Title 1"/>
          <p:cNvSpPr>
            <a:spLocks noGrp="1"/>
          </p:cNvSpPr>
          <p:nvPr>
            <p:ph type="title"/>
          </p:nvPr>
        </p:nvSpPr>
        <p:spPr/>
        <p:txBody>
          <a:bodyPr/>
          <a:lstStyle/>
          <a:p>
            <a:endParaRPr lang="en-GB"/>
          </a:p>
        </p:txBody>
      </p:sp>
    </p:spTree>
    <p:extLst>
      <p:ext uri="{BB962C8B-B14F-4D97-AF65-F5344CB8AC3E}">
        <p14:creationId xmlns:p14="http://schemas.microsoft.com/office/powerpoint/2010/main" val="9722448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p:txBody>
          <a:bodyPr/>
          <a:lstStyle/>
          <a:p>
            <a:pPr algn="ctr"/>
            <a:r>
              <a:rPr lang="en-GB" dirty="0" smtClean="0"/>
              <a:t>Thank You</a:t>
            </a:r>
          </a:p>
          <a:p>
            <a:pPr algn="ctr"/>
            <a:r>
              <a:rPr lang="en-GB" dirty="0" smtClean="0"/>
              <a:t>Questions? </a:t>
            </a:r>
            <a:endParaRPr lang="en-GB" dirty="0"/>
          </a:p>
        </p:txBody>
      </p:sp>
      <p:sp>
        <p:nvSpPr>
          <p:cNvPr id="5" name="Slide Number Placeholder 4"/>
          <p:cNvSpPr>
            <a:spLocks noGrp="1"/>
          </p:cNvSpPr>
          <p:nvPr>
            <p:ph type="sldNum" sz="quarter" idx="12"/>
          </p:nvPr>
        </p:nvSpPr>
        <p:spPr/>
        <p:txBody>
          <a:bodyPr/>
          <a:lstStyle/>
          <a:p>
            <a:fld id="{6DCEAD76-61F9-4301-80A9-32A31340ABA4}" type="slidenum">
              <a:rPr lang="en-GB" smtClean="0"/>
              <a:pPr/>
              <a:t>20</a:t>
            </a:fld>
            <a:endParaRPr lang="en-GB"/>
          </a:p>
        </p:txBody>
      </p:sp>
      <p:sp>
        <p:nvSpPr>
          <p:cNvPr id="2" name="Title 1"/>
          <p:cNvSpPr>
            <a:spLocks noGrp="1"/>
          </p:cNvSpPr>
          <p:nvPr>
            <p:ph type="title"/>
          </p:nvPr>
        </p:nvSpPr>
        <p:spPr/>
        <p:txBody>
          <a:bodyPr/>
          <a:lstStyle/>
          <a:p>
            <a:endParaRPr lang="en-GB" dirty="0"/>
          </a:p>
        </p:txBody>
      </p:sp>
    </p:spTree>
    <p:extLst>
      <p:ext uri="{BB962C8B-B14F-4D97-AF65-F5344CB8AC3E}">
        <p14:creationId xmlns:p14="http://schemas.microsoft.com/office/powerpoint/2010/main" val="16491447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Empirical setting - Anatolian Tigers</a:t>
            </a:r>
            <a:endParaRPr lang="en-GB" dirty="0"/>
          </a:p>
        </p:txBody>
      </p:sp>
      <p:sp>
        <p:nvSpPr>
          <p:cNvPr id="3" name="Content Placeholder 2"/>
          <p:cNvSpPr>
            <a:spLocks noGrp="1"/>
          </p:cNvSpPr>
          <p:nvPr>
            <p:ph idx="1"/>
          </p:nvPr>
        </p:nvSpPr>
        <p:spPr>
          <a:xfrm>
            <a:off x="416496" y="1340768"/>
            <a:ext cx="9361040" cy="5616624"/>
          </a:xfrm>
        </p:spPr>
        <p:txBody>
          <a:bodyPr>
            <a:normAutofit/>
          </a:bodyPr>
          <a:lstStyle/>
          <a:p>
            <a:r>
              <a:rPr lang="en-GB" b="0" dirty="0" smtClean="0"/>
              <a:t>Focuses on specific network context among </a:t>
            </a:r>
            <a:r>
              <a:rPr lang="en-GB" i="1" dirty="0" smtClean="0"/>
              <a:t>the Anatolian Tigers</a:t>
            </a:r>
            <a:r>
              <a:rPr lang="en-GB" b="0" dirty="0" smtClean="0"/>
              <a:t>, </a:t>
            </a:r>
          </a:p>
          <a:p>
            <a:pPr lvl="1"/>
            <a:r>
              <a:rPr lang="en-GB" b="0" dirty="0" smtClean="0"/>
              <a:t>young, export-oriented Turkish SMEs</a:t>
            </a:r>
          </a:p>
          <a:p>
            <a:pPr lvl="1"/>
            <a:r>
              <a:rPr lang="en-GB" b="0" dirty="0" smtClean="0"/>
              <a:t>mostly </a:t>
            </a:r>
            <a:r>
              <a:rPr lang="en-GB" i="1" dirty="0" smtClean="0"/>
              <a:t>located in the economically underdeveloped periphery of Turkey </a:t>
            </a:r>
          </a:p>
          <a:p>
            <a:pPr lvl="1"/>
            <a:r>
              <a:rPr lang="en-GB" b="0" dirty="0" smtClean="0"/>
              <a:t>have registered remarkable success in their international business activities.</a:t>
            </a:r>
          </a:p>
          <a:p>
            <a:r>
              <a:rPr lang="en-GB" b="0" dirty="0" smtClean="0"/>
              <a:t>S</a:t>
            </a:r>
            <a:r>
              <a:rPr lang="en-GB" b="0" dirty="0" smtClean="0"/>
              <a:t>uccess commonly associated with their </a:t>
            </a:r>
            <a:r>
              <a:rPr lang="en-GB" i="1" dirty="0" smtClean="0"/>
              <a:t>effective network mechanisms</a:t>
            </a:r>
          </a:p>
          <a:p>
            <a:pPr lvl="1"/>
            <a:r>
              <a:rPr lang="en-GB" b="0" dirty="0" smtClean="0"/>
              <a:t>Connected via “trust and solidarity, the primacy of community over the individual, the discourse of the just-self over the self-interested actor”.</a:t>
            </a:r>
          </a:p>
          <a:p>
            <a:r>
              <a:rPr lang="en-GB" b="0" dirty="0" smtClean="0"/>
              <a:t>Business associations </a:t>
            </a:r>
            <a:r>
              <a:rPr lang="en-US" b="0" dirty="0" smtClean="0"/>
              <a:t>carrying an ‘Islamic identity’ and providing representation within the country’s economic scene. </a:t>
            </a:r>
            <a:endParaRPr lang="en-GB" b="0" dirty="0" smtClean="0"/>
          </a:p>
        </p:txBody>
      </p:sp>
      <p:sp>
        <p:nvSpPr>
          <p:cNvPr id="5" name="Slide Number Placeholder 4"/>
          <p:cNvSpPr>
            <a:spLocks noGrp="1"/>
          </p:cNvSpPr>
          <p:nvPr>
            <p:ph type="sldNum" sz="quarter" idx="12"/>
          </p:nvPr>
        </p:nvSpPr>
        <p:spPr/>
        <p:txBody>
          <a:bodyPr/>
          <a:lstStyle/>
          <a:p>
            <a:fld id="{6DCEAD76-61F9-4301-80A9-32A31340ABA4}" type="slidenum">
              <a:rPr lang="en-GB" smtClean="0"/>
              <a:pPr/>
              <a:t>3</a:t>
            </a:fld>
            <a:endParaRPr lang="en-GB"/>
          </a:p>
        </p:txBody>
      </p:sp>
    </p:spTree>
    <p:extLst>
      <p:ext uri="{BB962C8B-B14F-4D97-AF65-F5344CB8AC3E}">
        <p14:creationId xmlns:p14="http://schemas.microsoft.com/office/powerpoint/2010/main" val="3774332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Anatolian Tigers</a:t>
            </a:r>
            <a:endParaRPr lang="en-US" dirty="0"/>
          </a:p>
        </p:txBody>
      </p:sp>
      <p:pic>
        <p:nvPicPr>
          <p:cNvPr id="6" name="Content Placeholder 5" descr="tr-urban-video-kf.jpg"/>
          <p:cNvPicPr>
            <a:picLocks noGrp="1" noChangeAspect="1"/>
          </p:cNvPicPr>
          <p:nvPr>
            <p:ph idx="1"/>
          </p:nvPr>
        </p:nvPicPr>
        <p:blipFill>
          <a:blip r:embed="rId2">
            <a:extLst>
              <a:ext uri="{28A0092B-C50C-407E-A947-70E740481C1C}">
                <a14:useLocalDpi xmlns:a14="http://schemas.microsoft.com/office/drawing/2010/main" val="0"/>
              </a:ext>
            </a:extLst>
          </a:blip>
          <a:srcRect t="1679" b="1679"/>
          <a:stretch>
            <a:fillRect/>
          </a:stretch>
        </p:blipFill>
        <p:spPr>
          <a:xfrm>
            <a:off x="416496" y="1052736"/>
            <a:ext cx="9001000" cy="4896543"/>
          </a:xfrm>
        </p:spPr>
      </p:pic>
      <p:sp>
        <p:nvSpPr>
          <p:cNvPr id="5" name="Slide Number Placeholder 4"/>
          <p:cNvSpPr>
            <a:spLocks noGrp="1"/>
          </p:cNvSpPr>
          <p:nvPr>
            <p:ph type="sldNum" sz="quarter" idx="12"/>
          </p:nvPr>
        </p:nvSpPr>
        <p:spPr/>
        <p:txBody>
          <a:bodyPr/>
          <a:lstStyle/>
          <a:p>
            <a:fld id="{6DCEAD76-61F9-4301-80A9-32A31340ABA4}" type="slidenum">
              <a:rPr lang="en-GB" smtClean="0"/>
              <a:pPr/>
              <a:t>4</a:t>
            </a:fld>
            <a:endParaRPr lang="en-GB"/>
          </a:p>
        </p:txBody>
      </p:sp>
      <p:pic>
        <p:nvPicPr>
          <p:cNvPr id="8" name="Picture 7" descr="turkey review cover.JPG"/>
          <p:cNvPicPr>
            <a:picLocks noChangeAspect="1"/>
          </p:cNvPicPr>
          <p:nvPr/>
        </p:nvPicPr>
        <p:blipFill rotWithShape="1">
          <a:blip r:embed="rId3">
            <a:extLst>
              <a:ext uri="{28A0092B-C50C-407E-A947-70E740481C1C}">
                <a14:useLocalDpi xmlns:a14="http://schemas.microsoft.com/office/drawing/2010/main" val="0"/>
              </a:ext>
            </a:extLst>
          </a:blip>
          <a:srcRect b="52087"/>
          <a:stretch/>
        </p:blipFill>
        <p:spPr>
          <a:xfrm>
            <a:off x="920552" y="4854537"/>
            <a:ext cx="7429500" cy="2003463"/>
          </a:xfrm>
          <a:prstGeom prst="rect">
            <a:avLst/>
          </a:prstGeom>
        </p:spPr>
      </p:pic>
    </p:spTree>
    <p:extLst>
      <p:ext uri="{BB962C8B-B14F-4D97-AF65-F5344CB8AC3E}">
        <p14:creationId xmlns:p14="http://schemas.microsoft.com/office/powerpoint/2010/main" val="163818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40" name="Rectangle 8"/>
          <p:cNvSpPr>
            <a:spLocks noGrp="1" noChangeArrowheads="1"/>
          </p:cNvSpPr>
          <p:nvPr>
            <p:ph type="title"/>
          </p:nvPr>
        </p:nvSpPr>
        <p:spPr/>
        <p:txBody>
          <a:bodyPr/>
          <a:lstStyle/>
          <a:p>
            <a:r>
              <a:rPr lang="de-DE" dirty="0" smtClean="0"/>
              <a:t>Background and problem- Internationalization&amp;Networks</a:t>
            </a:r>
            <a:endParaRPr lang="de-DE" dirty="0"/>
          </a:p>
        </p:txBody>
      </p:sp>
      <p:sp>
        <p:nvSpPr>
          <p:cNvPr id="530441" name="Rectangle 9"/>
          <p:cNvSpPr>
            <a:spLocks noGrp="1" noChangeArrowheads="1"/>
          </p:cNvSpPr>
          <p:nvPr>
            <p:ph idx="1"/>
          </p:nvPr>
        </p:nvSpPr>
        <p:spPr>
          <a:xfrm>
            <a:off x="272480" y="1283715"/>
            <a:ext cx="9361040" cy="5184576"/>
          </a:xfrm>
        </p:spPr>
        <p:txBody>
          <a:bodyPr>
            <a:normAutofit/>
          </a:bodyPr>
          <a:lstStyle/>
          <a:p>
            <a:pPr>
              <a:buFont typeface="Wingdings" panose="05000000000000000000" pitchFamily="2" charset="2"/>
              <a:buChar char="§"/>
            </a:pPr>
            <a:r>
              <a:rPr lang="en-GB" sz="2400" b="0" dirty="0" smtClean="0"/>
              <a:t>Previous </a:t>
            </a:r>
            <a:r>
              <a:rPr lang="en-GB" sz="2400" b="0" dirty="0"/>
              <a:t>studies </a:t>
            </a:r>
            <a:r>
              <a:rPr lang="en-GB" sz="2400" b="0" dirty="0" smtClean="0"/>
              <a:t>have </a:t>
            </a:r>
            <a:r>
              <a:rPr lang="en-GB" sz="2400" b="0" dirty="0"/>
              <a:t>not provided a sufficiently </a:t>
            </a:r>
            <a:r>
              <a:rPr lang="en-GB" sz="2400" b="0" dirty="0" smtClean="0"/>
              <a:t>comprehensive understanding </a:t>
            </a:r>
            <a:r>
              <a:rPr lang="en-GB" sz="2400" b="0" dirty="0"/>
              <a:t>of </a:t>
            </a:r>
            <a:r>
              <a:rPr lang="en-GB" sz="2400" i="1" dirty="0"/>
              <a:t>how </a:t>
            </a:r>
            <a:r>
              <a:rPr lang="en-GB" sz="2400" i="1" dirty="0" smtClean="0"/>
              <a:t>specific network </a:t>
            </a:r>
            <a:r>
              <a:rPr lang="en-GB" sz="2400" i="1" dirty="0"/>
              <a:t>attributes influence network </a:t>
            </a:r>
            <a:r>
              <a:rPr lang="en-GB" sz="2400" i="1" dirty="0" smtClean="0"/>
              <a:t>outcomes </a:t>
            </a:r>
            <a:r>
              <a:rPr lang="en-GB" sz="2400" b="0" dirty="0"/>
              <a:t>and in turn internationalization outcomes (</a:t>
            </a:r>
            <a:r>
              <a:rPr lang="en-GB" sz="2400" b="0" dirty="0" err="1"/>
              <a:t>Musteen</a:t>
            </a:r>
            <a:r>
              <a:rPr lang="en-GB" sz="2400" b="0" dirty="0" smtClean="0"/>
              <a:t>, </a:t>
            </a:r>
            <a:r>
              <a:rPr lang="en-GB" sz="2400" b="0" dirty="0" err="1" smtClean="0"/>
              <a:t>Datta</a:t>
            </a:r>
            <a:r>
              <a:rPr lang="en-GB" sz="2400" b="0" dirty="0"/>
              <a:t>, &amp; Butts, 2014; </a:t>
            </a:r>
            <a:r>
              <a:rPr lang="en-GB" sz="2400" b="0" dirty="0" err="1"/>
              <a:t>Musteen</a:t>
            </a:r>
            <a:r>
              <a:rPr lang="en-GB" sz="2400" b="0" dirty="0"/>
              <a:t>, Francis, &amp; </a:t>
            </a:r>
            <a:r>
              <a:rPr lang="en-GB" sz="2400" b="0" dirty="0" err="1"/>
              <a:t>Datta</a:t>
            </a:r>
            <a:r>
              <a:rPr lang="en-GB" sz="2400" b="0" dirty="0"/>
              <a:t>, 2010; Tang, 2011</a:t>
            </a:r>
            <a:r>
              <a:rPr lang="en-GB" sz="2400" b="0" dirty="0" smtClean="0"/>
              <a:t>).</a:t>
            </a:r>
          </a:p>
          <a:p>
            <a:pPr>
              <a:buFont typeface="Wingdings" panose="05000000000000000000" pitchFamily="2" charset="2"/>
              <a:buChar char="§"/>
            </a:pPr>
            <a:endParaRPr lang="en-GB" sz="2400" b="0" dirty="0" smtClean="0"/>
          </a:p>
          <a:p>
            <a:pPr>
              <a:buFont typeface="Wingdings" panose="05000000000000000000" pitchFamily="2" charset="2"/>
              <a:buChar char="§"/>
            </a:pPr>
            <a:r>
              <a:rPr lang="en-GB" sz="2400" b="0" dirty="0" smtClean="0"/>
              <a:t>“There </a:t>
            </a:r>
            <a:r>
              <a:rPr lang="en-GB" sz="2400" b="0" dirty="0"/>
              <a:t>is still limited research on </a:t>
            </a:r>
            <a:r>
              <a:rPr lang="en-GB" sz="2400" b="0" dirty="0" smtClean="0"/>
              <a:t>understanding networking </a:t>
            </a:r>
            <a:r>
              <a:rPr lang="en-GB" sz="2400" b="0" dirty="0" err="1"/>
              <a:t>behaviors</a:t>
            </a:r>
            <a:r>
              <a:rPr lang="en-GB" sz="2400" b="0" dirty="0"/>
              <a:t> that precede and precondition network outcomes” (Tang, 2011, p. 375</a:t>
            </a:r>
            <a:r>
              <a:rPr lang="en-GB" sz="2400" b="0" dirty="0" smtClean="0"/>
              <a:t>).</a:t>
            </a:r>
          </a:p>
          <a:p>
            <a:pPr>
              <a:buFont typeface="Wingdings" panose="05000000000000000000" pitchFamily="2" charset="2"/>
              <a:buChar char="§"/>
            </a:pPr>
            <a:endParaRPr lang="en-GB" sz="2400" b="0" dirty="0" smtClean="0"/>
          </a:p>
          <a:p>
            <a:pPr>
              <a:buFont typeface="Wingdings" panose="05000000000000000000" pitchFamily="2" charset="2"/>
              <a:buChar char="§"/>
            </a:pPr>
            <a:r>
              <a:rPr lang="en-GB" sz="2400" b="0" dirty="0"/>
              <a:t>W</a:t>
            </a:r>
            <a:r>
              <a:rPr lang="en-GB" sz="2400" b="0" dirty="0" smtClean="0"/>
              <a:t>hether certain </a:t>
            </a:r>
            <a:r>
              <a:rPr lang="en-GB" sz="2400" b="0" dirty="0"/>
              <a:t>network attributes and characteristics are more beneficial than others or whether </a:t>
            </a:r>
            <a:r>
              <a:rPr lang="en-GB" sz="2400" b="0" dirty="0" smtClean="0"/>
              <a:t>certain types </a:t>
            </a:r>
            <a:r>
              <a:rPr lang="en-GB" sz="2400" b="0" dirty="0"/>
              <a:t>of networks contribute differently to firm </a:t>
            </a:r>
            <a:r>
              <a:rPr lang="en-GB" sz="2400" b="0" dirty="0" smtClean="0"/>
              <a:t>internationalization? </a:t>
            </a:r>
            <a:r>
              <a:rPr lang="en-GB" sz="2400" b="0" dirty="0"/>
              <a:t>(</a:t>
            </a:r>
            <a:r>
              <a:rPr lang="en-GB" sz="2400" b="0" dirty="0" err="1"/>
              <a:t>Musteen</a:t>
            </a:r>
            <a:r>
              <a:rPr lang="en-GB" sz="2400" b="0" dirty="0"/>
              <a:t> et al., 2014</a:t>
            </a:r>
            <a:r>
              <a:rPr lang="en-GB" sz="2400" b="0" dirty="0" smtClean="0"/>
              <a:t>).</a:t>
            </a:r>
            <a:endParaRPr lang="en-GB" sz="2400" dirty="0" smtClean="0"/>
          </a:p>
        </p:txBody>
      </p:sp>
      <p:sp>
        <p:nvSpPr>
          <p:cNvPr id="5" name="Slide Number Placeholder 5"/>
          <p:cNvSpPr>
            <a:spLocks noGrp="1"/>
          </p:cNvSpPr>
          <p:nvPr>
            <p:ph type="sldNum" sz="quarter" idx="12"/>
          </p:nvPr>
        </p:nvSpPr>
        <p:spPr/>
        <p:txBody>
          <a:bodyPr/>
          <a:lstStyle/>
          <a:p>
            <a:fld id="{E41ADC0C-B200-45B2-A48C-A375C42654AA}" type="slidenum">
              <a:rPr lang="en-GB" smtClean="0"/>
              <a:pPr/>
              <a:t>5</a:t>
            </a:fld>
            <a:endParaRPr lang="en-GB"/>
          </a:p>
        </p:txBody>
      </p:sp>
    </p:spTree>
    <p:extLst>
      <p:ext uri="{BB962C8B-B14F-4D97-AF65-F5344CB8AC3E}">
        <p14:creationId xmlns:p14="http://schemas.microsoft.com/office/powerpoint/2010/main" val="2788379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40" name="Rectangle 8"/>
          <p:cNvSpPr>
            <a:spLocks noGrp="1" noChangeArrowheads="1"/>
          </p:cNvSpPr>
          <p:nvPr>
            <p:ph type="title"/>
          </p:nvPr>
        </p:nvSpPr>
        <p:spPr/>
        <p:txBody>
          <a:bodyPr/>
          <a:lstStyle/>
          <a:p>
            <a:r>
              <a:rPr lang="de-DE" dirty="0" smtClean="0"/>
              <a:t>Background and problem- Networks </a:t>
            </a:r>
            <a:r>
              <a:rPr lang="de-DE" dirty="0" smtClean="0"/>
              <a:t>behavior/commitment </a:t>
            </a:r>
            <a:endParaRPr lang="de-DE" dirty="0"/>
          </a:p>
        </p:txBody>
      </p:sp>
      <p:sp>
        <p:nvSpPr>
          <p:cNvPr id="530441" name="Rectangle 9"/>
          <p:cNvSpPr>
            <a:spLocks noGrp="1" noChangeArrowheads="1"/>
          </p:cNvSpPr>
          <p:nvPr>
            <p:ph idx="1"/>
          </p:nvPr>
        </p:nvSpPr>
        <p:spPr>
          <a:xfrm>
            <a:off x="416496" y="1340768"/>
            <a:ext cx="9489504" cy="5184576"/>
          </a:xfrm>
        </p:spPr>
        <p:txBody>
          <a:bodyPr>
            <a:normAutofit/>
          </a:bodyPr>
          <a:lstStyle/>
          <a:p>
            <a:r>
              <a:rPr lang="en-GB" sz="2400" b="0" dirty="0"/>
              <a:t>N</a:t>
            </a:r>
            <a:r>
              <a:rPr lang="en-GB" sz="2400" b="0" dirty="0" smtClean="0"/>
              <a:t>etwork </a:t>
            </a:r>
            <a:r>
              <a:rPr lang="en-GB" sz="2400" b="0" dirty="0"/>
              <a:t>research concerned with networking behavior has mostly employed </a:t>
            </a:r>
            <a:r>
              <a:rPr lang="en-GB" sz="2400" i="1" dirty="0"/>
              <a:t>utilitarian and economic perspectives </a:t>
            </a:r>
            <a:r>
              <a:rPr lang="en-GB" sz="2400" b="0" dirty="0"/>
              <a:t>such as </a:t>
            </a:r>
            <a:r>
              <a:rPr lang="en-GB" sz="2400" i="1" dirty="0"/>
              <a:t>resource interdependence, </a:t>
            </a:r>
            <a:r>
              <a:rPr lang="en-GB" sz="2400" i="1" dirty="0" smtClean="0"/>
              <a:t>expected future </a:t>
            </a:r>
            <a:r>
              <a:rPr lang="en-GB" sz="2400" i="1" dirty="0"/>
              <a:t>benefits and instrumental returns </a:t>
            </a:r>
            <a:r>
              <a:rPr lang="en-GB" sz="2400" b="0" dirty="0"/>
              <a:t>as the key motivational determinants of </a:t>
            </a:r>
            <a:r>
              <a:rPr lang="en-GB" sz="2400" b="0" dirty="0" smtClean="0"/>
              <a:t>network formation </a:t>
            </a:r>
            <a:r>
              <a:rPr lang="en-GB" sz="2400" b="0" dirty="0"/>
              <a:t>and commitment (</a:t>
            </a:r>
            <a:r>
              <a:rPr lang="en-GB" sz="2400" b="0" dirty="0" err="1"/>
              <a:t>Blankenburg</a:t>
            </a:r>
            <a:r>
              <a:rPr lang="en-GB" sz="2400" b="0" dirty="0"/>
              <a:t>, Eriksson, &amp; Johanson, </a:t>
            </a:r>
            <a:r>
              <a:rPr lang="en-GB" sz="2400" b="0" dirty="0" smtClean="0"/>
              <a:t>1999).</a:t>
            </a:r>
          </a:p>
          <a:p>
            <a:endParaRPr lang="en-GB" sz="2400" b="0" dirty="0" smtClean="0"/>
          </a:p>
          <a:p>
            <a:r>
              <a:rPr lang="en-GB" sz="2400" b="0" dirty="0"/>
              <a:t>However, humans, who are the core actors in network relationships, are </a:t>
            </a:r>
            <a:r>
              <a:rPr lang="en-GB" sz="2400" i="1" dirty="0"/>
              <a:t>not only </a:t>
            </a:r>
            <a:r>
              <a:rPr lang="en-GB" sz="2400" i="1" dirty="0" smtClean="0"/>
              <a:t>rational but </a:t>
            </a:r>
            <a:r>
              <a:rPr lang="en-GB" sz="2400" i="1" dirty="0"/>
              <a:t>also spiritual and emotional beings</a:t>
            </a:r>
            <a:r>
              <a:rPr lang="en-GB" sz="2400" b="0" dirty="0"/>
              <a:t>. Their motivation </a:t>
            </a:r>
            <a:r>
              <a:rPr lang="en-GB" sz="2400" i="1" dirty="0"/>
              <a:t>to develop and commit to </a:t>
            </a:r>
            <a:r>
              <a:rPr lang="en-GB" sz="2400" i="1" dirty="0" smtClean="0"/>
              <a:t>network relationships </a:t>
            </a:r>
            <a:r>
              <a:rPr lang="en-GB" sz="2400" b="0" dirty="0"/>
              <a:t>could also be profoundly driven by higher-order dimensions of human life such </a:t>
            </a:r>
            <a:r>
              <a:rPr lang="en-GB" sz="2400" b="0" dirty="0" smtClean="0"/>
              <a:t>as religion </a:t>
            </a:r>
            <a:r>
              <a:rPr lang="en-GB" sz="2400" b="0" dirty="0"/>
              <a:t>and spirituality </a:t>
            </a:r>
            <a:r>
              <a:rPr lang="en-GB" sz="2400" b="0" dirty="0" smtClean="0"/>
              <a:t>(</a:t>
            </a:r>
            <a:r>
              <a:rPr lang="en-GB" sz="2400" b="0" dirty="0" err="1" smtClean="0"/>
              <a:t>Rego</a:t>
            </a:r>
            <a:r>
              <a:rPr lang="en-GB" sz="2400" b="0" dirty="0" smtClean="0"/>
              <a:t> </a:t>
            </a:r>
            <a:r>
              <a:rPr lang="en-GB" sz="2400" b="0" dirty="0"/>
              <a:t>&amp; Cunha, 2008</a:t>
            </a:r>
            <a:r>
              <a:rPr lang="en-GB" sz="2400" b="0" dirty="0" smtClean="0"/>
              <a:t>).</a:t>
            </a:r>
          </a:p>
          <a:p>
            <a:endParaRPr lang="en-GB" sz="2400" b="0" dirty="0"/>
          </a:p>
          <a:p>
            <a:pPr>
              <a:buFont typeface="Wingdings" panose="05000000000000000000" pitchFamily="2" charset="2"/>
              <a:buChar char="§"/>
            </a:pPr>
            <a:endParaRPr lang="en-GB" dirty="0" smtClean="0"/>
          </a:p>
        </p:txBody>
      </p:sp>
      <p:sp>
        <p:nvSpPr>
          <p:cNvPr id="5" name="Slide Number Placeholder 5"/>
          <p:cNvSpPr>
            <a:spLocks noGrp="1"/>
          </p:cNvSpPr>
          <p:nvPr>
            <p:ph type="sldNum" sz="quarter" idx="12"/>
          </p:nvPr>
        </p:nvSpPr>
        <p:spPr/>
        <p:txBody>
          <a:bodyPr/>
          <a:lstStyle/>
          <a:p>
            <a:fld id="{E41ADC0C-B200-45B2-A48C-A375C42654AA}" type="slidenum">
              <a:rPr lang="en-GB" smtClean="0"/>
              <a:pPr/>
              <a:t>6</a:t>
            </a:fld>
            <a:endParaRPr lang="en-GB"/>
          </a:p>
        </p:txBody>
      </p:sp>
    </p:spTree>
    <p:extLst>
      <p:ext uri="{BB962C8B-B14F-4D97-AF65-F5344CB8AC3E}">
        <p14:creationId xmlns:p14="http://schemas.microsoft.com/office/powerpoint/2010/main" val="2426353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Background-III</a:t>
            </a:r>
            <a:endParaRPr lang="en-US" dirty="0"/>
          </a:p>
        </p:txBody>
      </p:sp>
      <p:sp>
        <p:nvSpPr>
          <p:cNvPr id="3" name="Content Placeholder 2"/>
          <p:cNvSpPr>
            <a:spLocks noGrp="1"/>
          </p:cNvSpPr>
          <p:nvPr>
            <p:ph idx="1"/>
          </p:nvPr>
        </p:nvSpPr>
        <p:spPr/>
        <p:txBody>
          <a:bodyPr/>
          <a:lstStyle/>
          <a:p>
            <a:r>
              <a:rPr lang="en-US" sz="3200" b="0" dirty="0" smtClean="0"/>
              <a:t>Business </a:t>
            </a:r>
            <a:r>
              <a:rPr lang="en-US" sz="3200" b="0" dirty="0"/>
              <a:t>networks are embedded in a wider business context, </a:t>
            </a:r>
            <a:endParaRPr lang="en-US" sz="3200" b="0" dirty="0" smtClean="0"/>
          </a:p>
          <a:p>
            <a:r>
              <a:rPr lang="en-US" sz="3200" b="0" dirty="0" smtClean="0"/>
              <a:t>However, </a:t>
            </a:r>
            <a:r>
              <a:rPr lang="en-US" sz="3200" b="0" dirty="0" smtClean="0"/>
              <a:t>the </a:t>
            </a:r>
            <a:r>
              <a:rPr lang="en-US" sz="3200" i="1" dirty="0"/>
              <a:t>presence of higher-order dimensions as significant underlying motivational factors for </a:t>
            </a:r>
            <a:r>
              <a:rPr lang="en-US" sz="3200" i="1" dirty="0" smtClean="0"/>
              <a:t>membership/commitment </a:t>
            </a:r>
            <a:r>
              <a:rPr lang="en-US" sz="3200" b="0" dirty="0"/>
              <a:t>may alter a network’s characteristics in such an idiosyncratic way that it </a:t>
            </a:r>
            <a:r>
              <a:rPr lang="en-US" sz="3200" i="1" dirty="0"/>
              <a:t>becomes distinct from traditional business networks </a:t>
            </a:r>
            <a:r>
              <a:rPr lang="en-US" sz="3200" b="0" dirty="0"/>
              <a:t>where non-economic dimensions play no or only a minor role.</a:t>
            </a:r>
            <a:endParaRPr lang="en-GB" sz="3200" b="0" dirty="0"/>
          </a:p>
          <a:p>
            <a:endParaRPr lang="en-US" dirty="0"/>
          </a:p>
        </p:txBody>
      </p:sp>
      <p:sp>
        <p:nvSpPr>
          <p:cNvPr id="5" name="Slide Number Placeholder 4"/>
          <p:cNvSpPr>
            <a:spLocks noGrp="1"/>
          </p:cNvSpPr>
          <p:nvPr>
            <p:ph type="sldNum" sz="quarter" idx="12"/>
          </p:nvPr>
        </p:nvSpPr>
        <p:spPr/>
        <p:txBody>
          <a:bodyPr/>
          <a:lstStyle/>
          <a:p>
            <a:fld id="{6DCEAD76-61F9-4301-80A9-32A31340ABA4}" type="slidenum">
              <a:rPr lang="en-GB" smtClean="0"/>
              <a:pPr/>
              <a:t>7</a:t>
            </a:fld>
            <a:endParaRPr lang="en-GB"/>
          </a:p>
        </p:txBody>
      </p:sp>
    </p:spTree>
    <p:extLst>
      <p:ext uri="{BB962C8B-B14F-4D97-AF65-F5344CB8AC3E}">
        <p14:creationId xmlns:p14="http://schemas.microsoft.com/office/powerpoint/2010/main" val="3477894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 </a:t>
            </a:r>
          </a:p>
        </p:txBody>
      </p:sp>
      <p:sp>
        <p:nvSpPr>
          <p:cNvPr id="3" name="Content Placeholder 2"/>
          <p:cNvSpPr>
            <a:spLocks noGrp="1"/>
          </p:cNvSpPr>
          <p:nvPr>
            <p:ph idx="1"/>
          </p:nvPr>
        </p:nvSpPr>
        <p:spPr>
          <a:xfrm>
            <a:off x="416496" y="1340768"/>
            <a:ext cx="9217024" cy="4896543"/>
          </a:xfrm>
        </p:spPr>
        <p:txBody>
          <a:bodyPr>
            <a:normAutofit fontScale="92500" lnSpcReduction="20000"/>
          </a:bodyPr>
          <a:lstStyle/>
          <a:p>
            <a:r>
              <a:rPr lang="en-GB" sz="2800" b="0" dirty="0" smtClean="0"/>
              <a:t>Paper </a:t>
            </a:r>
            <a:r>
              <a:rPr lang="en-GB" sz="2800" b="0" dirty="0"/>
              <a:t>sets out to investigate how </a:t>
            </a:r>
            <a:r>
              <a:rPr lang="en-GB" sz="2800" i="1" dirty="0"/>
              <a:t>the distinctive features of Islamic spirituality-based business networks influence </a:t>
            </a:r>
            <a:r>
              <a:rPr lang="en-GB" sz="2800" b="0" dirty="0"/>
              <a:t>the internationalization the performance of </a:t>
            </a:r>
            <a:r>
              <a:rPr lang="en-GB" sz="2800" b="0" dirty="0" smtClean="0"/>
              <a:t>Turkish SMEs, </a:t>
            </a:r>
            <a:r>
              <a:rPr lang="en-GB" sz="2800" b="0" dirty="0"/>
              <a:t>also known as the Anatolian Tigers.</a:t>
            </a:r>
          </a:p>
          <a:p>
            <a:endParaRPr lang="en-GB" b="0" dirty="0" smtClean="0"/>
          </a:p>
          <a:p>
            <a:r>
              <a:rPr lang="en-GB" b="0" dirty="0" smtClean="0"/>
              <a:t>These </a:t>
            </a:r>
            <a:r>
              <a:rPr lang="en-GB" b="0" dirty="0"/>
              <a:t>SMEs </a:t>
            </a:r>
            <a:r>
              <a:rPr lang="en-GB" b="0" dirty="0" smtClean="0"/>
              <a:t>are members </a:t>
            </a:r>
            <a:r>
              <a:rPr lang="en-GB" b="0" dirty="0"/>
              <a:t>of religiously homophilous networks developed under voluntary business </a:t>
            </a:r>
            <a:r>
              <a:rPr lang="en-GB" b="0" dirty="0" smtClean="0"/>
              <a:t>association membership</a:t>
            </a:r>
            <a:r>
              <a:rPr lang="en-GB" b="0" dirty="0"/>
              <a:t>. The study builds on </a:t>
            </a:r>
            <a:r>
              <a:rPr lang="en-GB" i="1" dirty="0"/>
              <a:t>the homophily principle, the core assumption of which is </a:t>
            </a:r>
            <a:r>
              <a:rPr lang="en-GB" i="1" dirty="0" smtClean="0"/>
              <a:t>that “</a:t>
            </a:r>
            <a:r>
              <a:rPr lang="en-GB" i="1" dirty="0"/>
              <a:t>similarity breeds connections” </a:t>
            </a:r>
            <a:r>
              <a:rPr lang="en-GB" b="0" dirty="0"/>
              <a:t>(McPherson, Smith-</a:t>
            </a:r>
            <a:r>
              <a:rPr lang="en-GB" b="0" dirty="0" err="1"/>
              <a:t>Lovin</a:t>
            </a:r>
            <a:r>
              <a:rPr lang="en-GB" b="0" dirty="0"/>
              <a:t>, &amp; Cook, 2001, p. 414). </a:t>
            </a:r>
            <a:endParaRPr lang="en-GB" b="0" dirty="0" smtClean="0"/>
          </a:p>
          <a:p>
            <a:endParaRPr lang="en-GB" b="0" dirty="0"/>
          </a:p>
          <a:p>
            <a:r>
              <a:rPr lang="en-GB" b="0" dirty="0"/>
              <a:t>T</a:t>
            </a:r>
            <a:r>
              <a:rPr lang="en-GB" b="0" dirty="0" smtClean="0"/>
              <a:t>he </a:t>
            </a:r>
            <a:r>
              <a:rPr lang="en-GB" b="0" dirty="0"/>
              <a:t>paper proposes that </a:t>
            </a:r>
            <a:r>
              <a:rPr lang="en-GB" i="1" dirty="0"/>
              <a:t>value-based conditions as the antecedents of </a:t>
            </a:r>
            <a:r>
              <a:rPr lang="en-GB" i="1" dirty="0" smtClean="0"/>
              <a:t>network membership </a:t>
            </a:r>
            <a:r>
              <a:rPr lang="en-GB" b="0" dirty="0"/>
              <a:t>lead to network homophily, which in turn shapes the nature of the network </a:t>
            </a:r>
            <a:r>
              <a:rPr lang="en-GB" b="0" dirty="0" smtClean="0"/>
              <a:t>and consequently </a:t>
            </a:r>
            <a:r>
              <a:rPr lang="en-GB" b="0" dirty="0"/>
              <a:t>the outcomes of network membership that contribute to the member firms</a:t>
            </a:r>
            <a:r>
              <a:rPr lang="en-GB" b="0" dirty="0" smtClean="0"/>
              <a:t>’ international </a:t>
            </a:r>
            <a:r>
              <a:rPr lang="en-GB" b="0" dirty="0"/>
              <a:t>business development.</a:t>
            </a:r>
            <a:endParaRPr lang="en-GB" dirty="0"/>
          </a:p>
        </p:txBody>
      </p:sp>
      <p:sp>
        <p:nvSpPr>
          <p:cNvPr id="5" name="Slide Number Placeholder 4"/>
          <p:cNvSpPr>
            <a:spLocks noGrp="1"/>
          </p:cNvSpPr>
          <p:nvPr>
            <p:ph type="sldNum" sz="quarter" idx="12"/>
          </p:nvPr>
        </p:nvSpPr>
        <p:spPr/>
        <p:txBody>
          <a:bodyPr/>
          <a:lstStyle/>
          <a:p>
            <a:fld id="{6DCEAD76-61F9-4301-80A9-32A31340ABA4}" type="slidenum">
              <a:rPr lang="en-GB" smtClean="0"/>
              <a:pPr/>
              <a:t>8</a:t>
            </a:fld>
            <a:endParaRPr lang="en-GB"/>
          </a:p>
        </p:txBody>
      </p:sp>
    </p:spTree>
    <p:extLst>
      <p:ext uri="{BB962C8B-B14F-4D97-AF65-F5344CB8AC3E}">
        <p14:creationId xmlns:p14="http://schemas.microsoft.com/office/powerpoint/2010/main" val="1841877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p:txBody>
          <a:bodyPr/>
          <a:lstStyle/>
          <a:p>
            <a:r>
              <a:rPr lang="en-GB" dirty="0" smtClean="0"/>
              <a:t>Conceptual Model and Hypotheses </a:t>
            </a:r>
            <a:endParaRPr lang="en-GB" dirty="0"/>
          </a:p>
        </p:txBody>
      </p:sp>
      <p:sp>
        <p:nvSpPr>
          <p:cNvPr id="5" name="Slide Number Placeholder 4"/>
          <p:cNvSpPr>
            <a:spLocks noGrp="1"/>
          </p:cNvSpPr>
          <p:nvPr>
            <p:ph type="sldNum" sz="quarter" idx="12"/>
          </p:nvPr>
        </p:nvSpPr>
        <p:spPr/>
        <p:txBody>
          <a:bodyPr/>
          <a:lstStyle/>
          <a:p>
            <a:fld id="{6DCEAD76-61F9-4301-80A9-32A31340ABA4}" type="slidenum">
              <a:rPr lang="en-GB" smtClean="0"/>
              <a:pPr/>
              <a:t>9</a:t>
            </a:fld>
            <a:endParaRPr lang="en-GB"/>
          </a:p>
        </p:txBody>
      </p:sp>
      <p:sp>
        <p:nvSpPr>
          <p:cNvPr id="2" name="Title 1"/>
          <p:cNvSpPr>
            <a:spLocks noGrp="1"/>
          </p:cNvSpPr>
          <p:nvPr>
            <p:ph type="title"/>
          </p:nvPr>
        </p:nvSpPr>
        <p:spPr/>
        <p:txBody>
          <a:bodyPr/>
          <a:lstStyle/>
          <a:p>
            <a:endParaRPr lang="en-GB" dirty="0"/>
          </a:p>
        </p:txBody>
      </p:sp>
    </p:spTree>
    <p:extLst>
      <p:ext uri="{BB962C8B-B14F-4D97-AF65-F5344CB8AC3E}">
        <p14:creationId xmlns:p14="http://schemas.microsoft.com/office/powerpoint/2010/main" val="11949105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2067</TotalTime>
  <Words>1363</Words>
  <Application>Microsoft Office PowerPoint</Application>
  <PresentationFormat>A4 Paper (210x297 mm)</PresentationFormat>
  <Paragraphs>119</Paragraphs>
  <Slides>20</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新細明體</vt:lpstr>
      <vt:lpstr>Wingdings</vt:lpstr>
      <vt:lpstr>blank</vt:lpstr>
      <vt:lpstr>Office Theme</vt:lpstr>
      <vt:lpstr>“Effectiveness of Islamic spirituality-based business networks in the international business development of Turkish SMEs”</vt:lpstr>
      <vt:lpstr>PowerPoint Presentation</vt:lpstr>
      <vt:lpstr>Empirical setting - Anatolian Tigers</vt:lpstr>
      <vt:lpstr>Anatolian Tigers</vt:lpstr>
      <vt:lpstr>Background and problem- Internationalization&amp;Networks</vt:lpstr>
      <vt:lpstr>Background and problem- Networks behavior/commitment </vt:lpstr>
      <vt:lpstr>Background-III</vt:lpstr>
      <vt:lpstr>Motivation </vt:lpstr>
      <vt:lpstr>PowerPoint Presentation</vt:lpstr>
      <vt:lpstr>Model</vt:lpstr>
      <vt:lpstr>Spirituality and network commitment</vt:lpstr>
      <vt:lpstr>Network commitment and relationship learning </vt:lpstr>
      <vt:lpstr>PowerPoint Presentation</vt:lpstr>
      <vt:lpstr>Methodology &amp; research design</vt:lpstr>
      <vt:lpstr>Descriptive statistics</vt:lpstr>
      <vt:lpstr>Table 2. Discriminant validity</vt:lpstr>
      <vt:lpstr>Structural model results </vt:lpstr>
      <vt:lpstr>Supportive qualitative statements from the respondents </vt:lpstr>
      <vt:lpstr>Conclusion</vt:lpstr>
      <vt:lpstr>PowerPoint Presentation</vt:lpstr>
    </vt:vector>
  </TitlesOfParts>
  <Company>University of Manchester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Revisiting the Standing of International Business Journals in the Competitive Landscape</dc:title>
  <dc:creator>Rudolf Sinkovics</dc:creator>
  <cp:lastModifiedBy>Rudolf Sinkovics</cp:lastModifiedBy>
  <cp:revision>114</cp:revision>
  <dcterms:created xsi:type="dcterms:W3CDTF">2016-06-11T15:21:03Z</dcterms:created>
  <dcterms:modified xsi:type="dcterms:W3CDTF">2018-10-27T18:15:33Z</dcterms:modified>
</cp:coreProperties>
</file>