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2"/>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3" r:id="rId110"/>
    <p:sldId id="472" r:id="rId111"/>
    <p:sldId id="474" r:id="rId112"/>
    <p:sldId id="475" r:id="rId113"/>
    <p:sldId id="476" r:id="rId114"/>
    <p:sldId id="477" r:id="rId115"/>
    <p:sldId id="478" r:id="rId116"/>
    <p:sldId id="479" r:id="rId117"/>
    <p:sldId id="480" r:id="rId118"/>
    <p:sldId id="482" r:id="rId119"/>
    <p:sldId id="483" r:id="rId120"/>
    <p:sldId id="268" r:id="rId1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23/12/2020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108</a:t>
            </a:fld>
            <a:endParaRPr lang="en-GB"/>
          </a:p>
        </p:txBody>
      </p:sp>
    </p:spTree>
    <p:extLst>
      <p:ext uri="{BB962C8B-B14F-4D97-AF65-F5344CB8AC3E}">
        <p14:creationId xmlns:p14="http://schemas.microsoft.com/office/powerpoint/2010/main" val="2021281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109</a:t>
            </a:fld>
            <a:endParaRPr lang="en-GB"/>
          </a:p>
        </p:txBody>
      </p:sp>
    </p:spTree>
    <p:extLst>
      <p:ext uri="{BB962C8B-B14F-4D97-AF65-F5344CB8AC3E}">
        <p14:creationId xmlns:p14="http://schemas.microsoft.com/office/powerpoint/2010/main" val="1790036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110</a:t>
            </a:fld>
            <a:endParaRPr lang="en-GB"/>
          </a:p>
        </p:txBody>
      </p:sp>
    </p:spTree>
    <p:extLst>
      <p:ext uri="{BB962C8B-B14F-4D97-AF65-F5344CB8AC3E}">
        <p14:creationId xmlns:p14="http://schemas.microsoft.com/office/powerpoint/2010/main" val="39571960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InitialCommit</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111</a:t>
            </a:fld>
            <a:endParaRPr lang="en-GB"/>
          </a:p>
        </p:txBody>
      </p:sp>
    </p:spTree>
    <p:extLst>
      <p:ext uri="{BB962C8B-B14F-4D97-AF65-F5344CB8AC3E}">
        <p14:creationId xmlns:p14="http://schemas.microsoft.com/office/powerpoint/2010/main" val="490910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112</a:t>
            </a:fld>
            <a:endParaRPr lang="en-GB"/>
          </a:p>
        </p:txBody>
      </p:sp>
    </p:spTree>
    <p:extLst>
      <p:ext uri="{BB962C8B-B14F-4D97-AF65-F5344CB8AC3E}">
        <p14:creationId xmlns:p14="http://schemas.microsoft.com/office/powerpoint/2010/main" val="40747041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113</a:t>
            </a:fld>
            <a:endParaRPr lang="en-GB"/>
          </a:p>
        </p:txBody>
      </p:sp>
    </p:spTree>
    <p:extLst>
      <p:ext uri="{BB962C8B-B14F-4D97-AF65-F5344CB8AC3E}">
        <p14:creationId xmlns:p14="http://schemas.microsoft.com/office/powerpoint/2010/main" val="14330179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114</a:t>
            </a:fld>
            <a:endParaRPr lang="en-GB"/>
          </a:p>
        </p:txBody>
      </p:sp>
    </p:spTree>
    <p:extLst>
      <p:ext uri="{BB962C8B-B14F-4D97-AF65-F5344CB8AC3E}">
        <p14:creationId xmlns:p14="http://schemas.microsoft.com/office/powerpoint/2010/main" val="2818482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115</a:t>
            </a:fld>
            <a:endParaRPr lang="en-GB"/>
          </a:p>
        </p:txBody>
      </p:sp>
    </p:spTree>
    <p:extLst>
      <p:ext uri="{BB962C8B-B14F-4D97-AF65-F5344CB8AC3E}">
        <p14:creationId xmlns:p14="http://schemas.microsoft.com/office/powerpoint/2010/main" val="222152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116</a:t>
            </a:fld>
            <a:endParaRPr lang="en-GB"/>
          </a:p>
        </p:txBody>
      </p:sp>
    </p:spTree>
    <p:extLst>
      <p:ext uri="{BB962C8B-B14F-4D97-AF65-F5344CB8AC3E}">
        <p14:creationId xmlns:p14="http://schemas.microsoft.com/office/powerpoint/2010/main" val="37530421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117</a:t>
            </a:fld>
            <a:endParaRPr lang="en-GB"/>
          </a:p>
        </p:txBody>
      </p:sp>
    </p:spTree>
    <p:extLst>
      <p:ext uri="{BB962C8B-B14F-4D97-AF65-F5344CB8AC3E}">
        <p14:creationId xmlns:p14="http://schemas.microsoft.com/office/powerpoint/2010/main" val="11467020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118</a:t>
            </a:fld>
            <a:endParaRPr lang="en-GB"/>
          </a:p>
        </p:txBody>
      </p:sp>
    </p:spTree>
    <p:extLst>
      <p:ext uri="{BB962C8B-B14F-4D97-AF65-F5344CB8AC3E}">
        <p14:creationId xmlns:p14="http://schemas.microsoft.com/office/powerpoint/2010/main" val="25605398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119</a:t>
            </a:fld>
            <a:endParaRPr lang="en-GB"/>
          </a:p>
        </p:txBody>
      </p:sp>
    </p:spTree>
    <p:extLst>
      <p:ext uri="{BB962C8B-B14F-4D97-AF65-F5344CB8AC3E}">
        <p14:creationId xmlns:p14="http://schemas.microsoft.com/office/powerpoint/2010/main" val="2654445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23/12/2020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23/12/2020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23/12/2020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23/12/2020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23/12/2020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23/12/2020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23/12/2020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s://developer.mozilla.org/en-US/docs/Web/CSS/z-index" TargetMode="External"/><Relationship Id="rId3" Type="http://schemas.openxmlformats.org/officeDocument/2006/relationships/hyperlink" Target="https://youtu.be/1OKZOV-iLj4" TargetMode="External"/><Relationship Id="rId7" Type="http://schemas.openxmlformats.org/officeDocument/2006/relationships/hyperlink" Target="https://developer.mozilla.org/en-US/docs/Learn/CSS/CSS_layout/Positioning"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s://developer.mozilla.org/en-US/docs/Web/CSS/position" TargetMode="External"/><Relationship Id="rId5" Type="http://schemas.openxmlformats.org/officeDocument/2006/relationships/hyperlink" Target="https://www.w3schools.com/cssref/pr_class_position.asp" TargetMode="External"/><Relationship Id="rId10" Type="http://schemas.openxmlformats.org/officeDocument/2006/relationships/hyperlink" Target="https://caniuse.com/#search=sticky" TargetMode="External"/><Relationship Id="rId4" Type="http://schemas.openxmlformats.org/officeDocument/2006/relationships/hyperlink" Target="https://medium.com/@dte/understanding-css-selector-specificity-a02238a02a59" TargetMode="External"/><Relationship Id="rId9" Type="http://schemas.openxmlformats.org/officeDocument/2006/relationships/hyperlink" Target="https://developer.mozilla.org/en-US/docs/Web/CSS/CSS_Positioning/Understanding_z_index/The_stacking_context"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normAutofit lnSpcReduction="10000"/>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p>
          <a:p>
            <a:r>
              <a:rPr lang="en-US" dirty="0" smtClean="0"/>
              <a:t>Whenever we apply position fixed to our element a new stacking context is created automatically but for position relative and absolute a new stacking context is created only when we add a z-index</a:t>
            </a:r>
            <a:endParaRPr lang="en-US" dirty="0"/>
          </a:p>
          <a:p>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a:t>
            </a:r>
            <a:r>
              <a:rPr lang="en-IN" dirty="0" smtClean="0"/>
              <a:t>(„Risk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a:t>
            </a:r>
            <a:r>
              <a:rPr lang="en-IN" dirty="0"/>
              <a:t>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61" y="2563091"/>
            <a:ext cx="8596668" cy="1320800"/>
          </a:xfrm>
        </p:spPr>
        <p:txBody>
          <a:bodyPr/>
          <a:lstStyle/>
          <a:p>
            <a:r>
              <a:rPr lang="en-US" dirty="0"/>
              <a:t>Assignment Solution</a:t>
            </a:r>
            <a:r>
              <a:rPr lang="en-GB" dirty="0"/>
              <a:t/>
            </a:r>
            <a:br>
              <a:rPr lang="en-GB" dirty="0"/>
            </a:br>
            <a:endParaRPr lang="en-GB" dirty="0"/>
          </a:p>
        </p:txBody>
      </p:sp>
    </p:spTree>
    <p:extLst>
      <p:ext uri="{BB962C8B-B14F-4D97-AF65-F5344CB8AC3E}">
        <p14:creationId xmlns:p14="http://schemas.microsoft.com/office/powerpoint/2010/main" val="369020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12191999" cy="6736080"/>
          </a:xfrm>
          <a:prstGeom prst="rect">
            <a:avLst/>
          </a:prstGeom>
        </p:spPr>
      </p:pic>
    </p:spTree>
    <p:extLst>
      <p:ext uri="{BB962C8B-B14F-4D97-AF65-F5344CB8AC3E}">
        <p14:creationId xmlns:p14="http://schemas.microsoft.com/office/powerpoint/2010/main" val="5605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fontScale="92500"/>
          </a:bodyPr>
          <a:lstStyle/>
          <a:p>
            <a:r>
              <a:rPr lang="en-GB" dirty="0">
                <a:hlinkClick r:id="rId3"/>
              </a:rPr>
              <a:t>https://</a:t>
            </a:r>
            <a:r>
              <a:rPr lang="en-GB" dirty="0" smtClean="0">
                <a:hlinkClick r:id="rId3"/>
              </a:rPr>
              <a:t>youtu.be/1OKZOV-iLj4</a:t>
            </a:r>
            <a:endParaRPr lang="en-GB" dirty="0"/>
          </a:p>
          <a:p>
            <a:r>
              <a:rPr lang="en-GB" dirty="0">
                <a:hlinkClick r:id="rId4"/>
              </a:rPr>
              <a:t>https://medium.com/@</a:t>
            </a:r>
            <a:r>
              <a:rPr lang="en-GB" dirty="0" smtClean="0">
                <a:hlinkClick r:id="rId4"/>
              </a:rPr>
              <a:t>dte/understanding-css-selector-specificity-a02238a02a59</a:t>
            </a:r>
            <a:endParaRPr lang="en-GB" dirty="0" smtClean="0"/>
          </a:p>
          <a:p>
            <a:r>
              <a:rPr lang="en-GB" dirty="0">
                <a:hlinkClick r:id="rId5"/>
              </a:rPr>
              <a:t>https://</a:t>
            </a:r>
            <a:r>
              <a:rPr lang="en-GB" dirty="0" smtClean="0">
                <a:hlinkClick r:id="rId5"/>
              </a:rPr>
              <a:t>www.w3schools.com/cssref/pr_class_position.asp</a:t>
            </a:r>
            <a:endParaRPr lang="en-GB" dirty="0" smtClean="0"/>
          </a:p>
          <a:p>
            <a:r>
              <a:rPr lang="en-GB" dirty="0">
                <a:hlinkClick r:id="rId6"/>
              </a:rPr>
              <a:t>https://</a:t>
            </a:r>
            <a:r>
              <a:rPr lang="en-GB" dirty="0" smtClean="0">
                <a:hlinkClick r:id="rId6"/>
              </a:rPr>
              <a:t>developer.mozilla.org/en-US/docs/Web/CSS/position</a:t>
            </a:r>
            <a:endParaRPr lang="en-GB" dirty="0" smtClean="0"/>
          </a:p>
          <a:p>
            <a:r>
              <a:rPr lang="en-IN" dirty="0"/>
              <a:t>Positioning theory: </a:t>
            </a:r>
            <a:r>
              <a:rPr lang="en-IN" dirty="0">
                <a:hlinkClick r:id="rId7"/>
              </a:rPr>
              <a:t>https://developer.mozilla.org/en-US/docs/Learn/CSS/CSS_layout/Positioning</a:t>
            </a:r>
            <a:endParaRPr lang="en-IN" dirty="0"/>
          </a:p>
          <a:p>
            <a:r>
              <a:rPr lang="en-IN" dirty="0"/>
              <a:t>More about the "position" property: </a:t>
            </a:r>
            <a:r>
              <a:rPr lang="en-IN" dirty="0">
                <a:hlinkClick r:id="rId6"/>
              </a:rPr>
              <a:t>https://developer.mozilla.org/en-US/docs/Web/CSS/position</a:t>
            </a:r>
            <a:endParaRPr lang="en-IN" dirty="0"/>
          </a:p>
          <a:p>
            <a:r>
              <a:rPr lang="en-IN" dirty="0"/>
              <a:t>The z-index: </a:t>
            </a:r>
            <a:r>
              <a:rPr lang="en-IN" dirty="0">
                <a:hlinkClick r:id="rId8"/>
              </a:rPr>
              <a:t>https://developer.mozilla.org/en-US/docs/Web/CSS/z-index</a:t>
            </a:r>
            <a:endParaRPr lang="en-IN" dirty="0"/>
          </a:p>
          <a:p>
            <a:r>
              <a:rPr lang="en-IN" dirty="0"/>
              <a:t>The Stacking Context: </a:t>
            </a:r>
            <a:r>
              <a:rPr lang="en-IN" dirty="0">
                <a:hlinkClick r:id="rId9"/>
              </a:rPr>
              <a:t>https://developer.mozilla.org/en-US/docs/Web/CSS/CSS_Positioning/Understanding_z_index/The_stacking_context</a:t>
            </a:r>
            <a:endParaRPr lang="en-IN" dirty="0"/>
          </a:p>
          <a:p>
            <a:r>
              <a:rPr lang="en-IN" dirty="0"/>
              <a:t>The "sticky" value and current browser support: </a:t>
            </a:r>
            <a:r>
              <a:rPr lang="en-IN" dirty="0">
                <a:hlinkClick r:id="rId10"/>
              </a:rPr>
              <a:t>https://caniuse.com/#search=sticky</a:t>
            </a:r>
            <a:endParaRPr lang="en-IN" dirty="0"/>
          </a:p>
          <a:p>
            <a:endParaRPr lang="en-GB" dirty="0" smtClean="0"/>
          </a:p>
          <a:p>
            <a:endParaRPr lang="en-GB" dirty="0"/>
          </a:p>
        </p:txBody>
      </p:sp>
    </p:spTree>
    <p:extLst>
      <p:ext uri="{BB962C8B-B14F-4D97-AF65-F5344CB8AC3E}">
        <p14:creationId xmlns:p14="http://schemas.microsoft.com/office/powerpoint/2010/main" val="38279486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GB" dirty="0" smtClean="0"/>
              <a:t>Background </a:t>
            </a:r>
            <a:r>
              <a:rPr lang="en-GB" dirty="0"/>
              <a:t>Images &amp; Images</a:t>
            </a:r>
          </a:p>
        </p:txBody>
      </p:sp>
    </p:spTree>
    <p:extLst>
      <p:ext uri="{BB962C8B-B14F-4D97-AF65-F5344CB8AC3E}">
        <p14:creationId xmlns:p14="http://schemas.microsoft.com/office/powerpoint/2010/main" val="11832175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If you open the image freedom.jpg in an image viewer we would notice the image has a lot of things that are not displayed on our website this is due to the size of our container not matching the image size.</a:t>
            </a:r>
          </a:p>
          <a:p>
            <a:r>
              <a:rPr lang="en-US" dirty="0" smtClean="0"/>
              <a:t>So to fix this we need to position and size it both can be done using the background property.</a:t>
            </a:r>
          </a:p>
          <a:p>
            <a:r>
              <a:rPr lang="en-US" dirty="0" smtClean="0"/>
              <a:t>Till now we used a background either with an image or with a solid color , but this is actually a shortcut notation.</a:t>
            </a:r>
          </a:p>
          <a:p>
            <a:r>
              <a:rPr lang="en-US" dirty="0" smtClean="0"/>
              <a:t>In our main.css #product-overview{} we could replace the background with background-image: </a:t>
            </a:r>
            <a:r>
              <a:rPr lang="en-US" dirty="0" err="1" smtClean="0"/>
              <a:t>url</a:t>
            </a:r>
            <a:r>
              <a:rPr lang="en-US" dirty="0" smtClean="0"/>
              <a:t>(“freedom.jpg”);To use a solid color we can use </a:t>
            </a:r>
            <a:r>
              <a:rPr lang="en-US" dirty="0" err="1" smtClean="0"/>
              <a:t>background-color:red</a:t>
            </a:r>
            <a:r>
              <a:rPr lang="en-US" dirty="0" smtClean="0"/>
              <a:t>;.Usually you would expect the color to override the image as it was defined after image but that does not happen because it turns out we can define multiple backgrounds only one solid color though we will study more about this in upcoming slides but for time being to view the color just de select the image from the dev tools.</a:t>
            </a:r>
          </a:p>
          <a:p>
            <a:r>
              <a:rPr lang="en-US" dirty="0" smtClean="0"/>
              <a:t>Here we don’t need a color so lets remove it . Lets now understand how we can size and position the image.</a:t>
            </a:r>
          </a:p>
          <a:p>
            <a:r>
              <a:rPr lang="en-US" dirty="0" smtClean="0"/>
              <a:t>For sizing we can use background-size property . It can take a couple of different values as input</a:t>
            </a:r>
          </a:p>
          <a:p>
            <a:r>
              <a:rPr lang="en-US" dirty="0" smtClean="0"/>
              <a:t>We can give input in pixels for example if we try background-size:100px;We will notice that we get multiple images of 100px width </a:t>
            </a:r>
            <a:r>
              <a:rPr lang="en-US" dirty="0" err="1" smtClean="0"/>
              <a:t>each.This</a:t>
            </a:r>
            <a:r>
              <a:rPr lang="en-US" dirty="0" smtClean="0"/>
              <a:t> is because if we give only one value to background-size it is taken as width and the image is repeated to fill the entire available space in the container.</a:t>
            </a:r>
          </a:p>
          <a:p>
            <a:r>
              <a:rPr lang="en-US" dirty="0" smtClean="0"/>
              <a:t>The repeating behavior can be controlled by using background-</a:t>
            </a:r>
            <a:r>
              <a:rPr lang="en-US" dirty="0" err="1" smtClean="0"/>
              <a:t>repeat.It</a:t>
            </a:r>
            <a:r>
              <a:rPr lang="en-US" dirty="0" smtClean="0"/>
              <a:t> can also take multiple values one of them is no-repeat which means not to repeat the image and thus we get only one small image</a:t>
            </a:r>
          </a:p>
          <a:p>
            <a:endParaRPr lang="en-GB" dirty="0"/>
          </a:p>
        </p:txBody>
      </p:sp>
    </p:spTree>
    <p:extLst>
      <p:ext uri="{BB962C8B-B14F-4D97-AF65-F5344CB8AC3E}">
        <p14:creationId xmlns:p14="http://schemas.microsoft.com/office/powerpoint/2010/main" val="2225201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It can also take repeat-x to repeat only on x-axis(one row) or repeat-y to repeat only on y axis(one column).Lets et it back to no-repeat.</a:t>
            </a:r>
          </a:p>
          <a:p>
            <a:r>
              <a:rPr lang="en-US" dirty="0" smtClean="0"/>
              <a:t>Lets change the size to 300px it still does not fit lets add </a:t>
            </a:r>
            <a:r>
              <a:rPr lang="en-US" dirty="0" err="1" smtClean="0"/>
              <a:t>nother</a:t>
            </a:r>
            <a:r>
              <a:rPr lang="en-US" dirty="0" smtClean="0"/>
              <a:t> value to it like background-size:300px 100px; .This is used to set both width and </a:t>
            </a:r>
            <a:r>
              <a:rPr lang="en-US" dirty="0" err="1" smtClean="0"/>
              <a:t>height.Usually</a:t>
            </a:r>
            <a:r>
              <a:rPr lang="en-US" dirty="0" smtClean="0"/>
              <a:t> if we specify only width the height is automatically adjusted to maintain the aspect ratio but if we do set width and height the  image is forced into these dimensions which may distort the image.</a:t>
            </a:r>
          </a:p>
          <a:p>
            <a:r>
              <a:rPr lang="en-US" dirty="0" smtClean="0"/>
              <a:t>We can also set the size using percentage values if we set it to 50% it will take up 50% of the container </a:t>
            </a:r>
            <a:r>
              <a:rPr lang="en-US" dirty="0" err="1" smtClean="0"/>
              <a:t>space.If</a:t>
            </a:r>
            <a:r>
              <a:rPr lang="en-US" dirty="0" smtClean="0"/>
              <a:t> we set it to 100% it will occupy full width of the </a:t>
            </a:r>
            <a:r>
              <a:rPr lang="en-US" dirty="0" err="1" smtClean="0"/>
              <a:t>cointainer</a:t>
            </a:r>
            <a:r>
              <a:rPr lang="en-US" dirty="0" smtClean="0"/>
              <a:t>.</a:t>
            </a:r>
          </a:p>
          <a:p>
            <a:r>
              <a:rPr lang="en-US" dirty="0" smtClean="0"/>
              <a:t>We can also set both width and height in % but again the aspect ratio will not be maintained and the image may be </a:t>
            </a:r>
            <a:r>
              <a:rPr lang="en-US" dirty="0" err="1" smtClean="0"/>
              <a:t>distorted.If</a:t>
            </a:r>
            <a:r>
              <a:rPr lang="en-US" dirty="0" smtClean="0"/>
              <a:t> we don’t want to distort it we can set width to auto now width will be set automatically and aspect ratio maintained like </a:t>
            </a:r>
            <a:r>
              <a:rPr lang="en-US" dirty="0" err="1" smtClean="0"/>
              <a:t>background-size:auto</a:t>
            </a:r>
            <a:r>
              <a:rPr lang="en-US" dirty="0" smtClean="0"/>
              <a:t> 100%; .In this case though image will not occupy full container as in our case the container has a different aspect ratio.</a:t>
            </a:r>
          </a:p>
          <a:p>
            <a:r>
              <a:rPr lang="en-US" dirty="0" smtClean="0"/>
              <a:t>In case where we set the width to 100% and don’t set the height the image takes full container space but to maintain aspect ratio the image is cropped we can control the cropping behavior we will study that in upcoming slides.</a:t>
            </a:r>
          </a:p>
          <a:p>
            <a:r>
              <a:rPr lang="en-US" dirty="0" smtClean="0"/>
              <a:t>Besides manually setting the width and height we can also use some predefined keywords one of them is </a:t>
            </a:r>
            <a:r>
              <a:rPr lang="en-US" dirty="0" err="1" smtClean="0"/>
              <a:t>cover.It</a:t>
            </a:r>
            <a:r>
              <a:rPr lang="en-US" dirty="0" smtClean="0"/>
              <a:t> will fill the entire container but before that it will take into account if our image is a landscape or portrait .If it is landscape it will set width100% and vice </a:t>
            </a:r>
            <a:r>
              <a:rPr lang="en-US" dirty="0" err="1" smtClean="0"/>
              <a:t>versa.It</a:t>
            </a:r>
            <a:r>
              <a:rPr lang="en-US" dirty="0" smtClean="0"/>
              <a:t> will occasionally zoom in the image to fit it to container.</a:t>
            </a:r>
          </a:p>
          <a:p>
            <a:endParaRPr lang="en-US" dirty="0" smtClean="0"/>
          </a:p>
          <a:p>
            <a:endParaRPr lang="en-US" dirty="0" smtClean="0"/>
          </a:p>
          <a:p>
            <a:endParaRPr lang="en-GB" dirty="0"/>
          </a:p>
        </p:txBody>
      </p:sp>
    </p:spTree>
    <p:extLst>
      <p:ext uri="{BB962C8B-B14F-4D97-AF65-F5344CB8AC3E}">
        <p14:creationId xmlns:p14="http://schemas.microsoft.com/office/powerpoint/2010/main" val="30851491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Another alternative is contain it will ensure that the image is displayed completely even if it leaves some whitespace in the container.</a:t>
            </a:r>
          </a:p>
          <a:p>
            <a:r>
              <a:rPr lang="en-US" dirty="0" smtClean="0"/>
              <a:t>So in our case we might want to stick with cover but we need to position our image in such a way that we see less of the sky at top and more of the rocks at the </a:t>
            </a:r>
            <a:r>
              <a:rPr lang="en-US" dirty="0" err="1" smtClean="0"/>
              <a:t>bottom.We</a:t>
            </a:r>
            <a:r>
              <a:rPr lang="en-US" dirty="0" smtClean="0"/>
              <a:t> will look at this in next slide</a:t>
            </a:r>
          </a:p>
          <a:p>
            <a:endParaRPr lang="en-US" dirty="0" smtClean="0"/>
          </a:p>
          <a:p>
            <a:endParaRPr lang="en-US" dirty="0" smtClean="0"/>
          </a:p>
          <a:p>
            <a:endParaRPr lang="en-GB" dirty="0"/>
          </a:p>
        </p:txBody>
      </p:sp>
    </p:spTree>
    <p:extLst>
      <p:ext uri="{BB962C8B-B14F-4D97-AF65-F5344CB8AC3E}">
        <p14:creationId xmlns:p14="http://schemas.microsoft.com/office/powerpoint/2010/main" val="28851445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Lets position the image now using the </a:t>
            </a:r>
            <a:r>
              <a:rPr lang="en-US" dirty="0" err="1" smtClean="0"/>
              <a:t>propert</a:t>
            </a:r>
            <a:r>
              <a:rPr lang="en-US" dirty="0" smtClean="0"/>
              <a:t> background-position it can also take multiple values.</a:t>
            </a:r>
          </a:p>
          <a:p>
            <a:r>
              <a:rPr lang="en-US" dirty="0" smtClean="0"/>
              <a:t>The simplest is by setting a pixel value for example background-position:20px;We will see that the image moves to the right by 20 </a:t>
            </a:r>
            <a:r>
              <a:rPr lang="en-US" dirty="0" err="1" smtClean="0"/>
              <a:t>pixels.Thed</a:t>
            </a:r>
            <a:r>
              <a:rPr lang="en-US" dirty="0" smtClean="0"/>
              <a:t> first value defines the x-axis it defines how the left edge of the image should be positioned relative to the left edge of the container.</a:t>
            </a:r>
            <a:r>
              <a:rPr lang="en-US" dirty="0"/>
              <a:t> We can also set a second </a:t>
            </a:r>
            <a:r>
              <a:rPr lang="en-US" dirty="0" smtClean="0"/>
              <a:t>value</a:t>
            </a:r>
            <a:r>
              <a:rPr lang="en-US" dirty="0"/>
              <a:t> </a:t>
            </a:r>
            <a:r>
              <a:rPr lang="en-US" dirty="0" smtClean="0"/>
              <a:t>say 50 </a:t>
            </a:r>
            <a:r>
              <a:rPr lang="en-US" dirty="0" err="1" smtClean="0"/>
              <a:t>px</a:t>
            </a:r>
            <a:r>
              <a:rPr lang="en-US" dirty="0" smtClean="0"/>
              <a:t> this relates to y-axis that is how the top edge of the image is placed with reference to the top edge f the container</a:t>
            </a:r>
          </a:p>
          <a:p>
            <a:r>
              <a:rPr lang="en-US" dirty="0" smtClean="0"/>
              <a:t>We can also use </a:t>
            </a:r>
            <a:r>
              <a:rPr lang="en-US" dirty="0" err="1" smtClean="0"/>
              <a:t>perecentage</a:t>
            </a:r>
            <a:r>
              <a:rPr lang="en-US" dirty="0" smtClean="0"/>
              <a:t> values for example set it to </a:t>
            </a:r>
            <a:r>
              <a:rPr lang="en-GB" dirty="0"/>
              <a:t>background-position: </a:t>
            </a:r>
            <a:r>
              <a:rPr lang="en-GB" dirty="0" smtClean="0"/>
              <a:t>10% but now we notice nothing changed because percentage values work </a:t>
            </a:r>
            <a:r>
              <a:rPr lang="en-GB" dirty="0" err="1" smtClean="0"/>
              <a:t>differently.Using</a:t>
            </a:r>
            <a:r>
              <a:rPr lang="en-GB" dirty="0" smtClean="0"/>
              <a:t> percentage values we define how the excess space </a:t>
            </a:r>
            <a:r>
              <a:rPr lang="en-GB" dirty="0" err="1" smtClean="0"/>
              <a:t>i.e</a:t>
            </a:r>
            <a:r>
              <a:rPr lang="en-GB" dirty="0" smtClean="0"/>
              <a:t> the part of image that is not a part of container how that is defined or divided .In this case </a:t>
            </a:r>
            <a:r>
              <a:rPr lang="en-GB" dirty="0" err="1" smtClean="0"/>
              <a:t>sice</a:t>
            </a:r>
            <a:r>
              <a:rPr lang="en-GB" dirty="0" smtClean="0"/>
              <a:t> the image takes full container width and is not cropped either from left or right so any value for this wont make any difference.</a:t>
            </a:r>
          </a:p>
          <a:p>
            <a:r>
              <a:rPr lang="en-US" dirty="0" smtClean="0"/>
              <a:t>We can also set a second value which defines the y-axis if we set only one value the default for second is 50 % which means if the image does not fit the container out of the part that does not fit 50% will be cropped at the top and 50% at the </a:t>
            </a:r>
            <a:r>
              <a:rPr lang="en-US" dirty="0" err="1" smtClean="0"/>
              <a:t>bottom.If</a:t>
            </a:r>
            <a:r>
              <a:rPr lang="en-US" dirty="0" smtClean="0"/>
              <a:t> we set it to 10% only 10% will be cropped at the top rest will be cropped at the </a:t>
            </a:r>
            <a:r>
              <a:rPr lang="en-US" dirty="0" err="1" smtClean="0"/>
              <a:t>bottom.If</a:t>
            </a:r>
            <a:r>
              <a:rPr lang="en-US" dirty="0" smtClean="0"/>
              <a:t> we set it to 100% all the content will be cropped at the top and nothing at the bottom this results in bottom edge of the image to be perfectly lined up with bottom edge of the container.</a:t>
            </a:r>
          </a:p>
          <a:p>
            <a:r>
              <a:rPr lang="en-US" dirty="0" smtClean="0"/>
              <a:t>We can also use some predefined values like center it is same as setting 50% 50% it means crop 50% at top bottom left and right if parts don’t fit effectively the center of container overlaps with center of image.</a:t>
            </a:r>
          </a:p>
          <a:p>
            <a:endParaRPr lang="en-GB" dirty="0" smtClean="0"/>
          </a:p>
          <a:p>
            <a:endParaRPr lang="en-GB" dirty="0"/>
          </a:p>
        </p:txBody>
      </p:sp>
    </p:spTree>
    <p:extLst>
      <p:ext uri="{BB962C8B-B14F-4D97-AF65-F5344CB8AC3E}">
        <p14:creationId xmlns:p14="http://schemas.microsoft.com/office/powerpoint/2010/main" val="212914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We can also set it to left top which means that the left edge of image is placed on left edge of container and top edge at the top edge of container so effectively all cropping happens at right and </a:t>
            </a:r>
            <a:r>
              <a:rPr lang="en-US" dirty="0" err="1" smtClean="0"/>
              <a:t>bottom.This</a:t>
            </a:r>
            <a:r>
              <a:rPr lang="en-US" dirty="0" smtClean="0"/>
              <a:t> can be translated to 0% 0%.</a:t>
            </a:r>
          </a:p>
          <a:p>
            <a:r>
              <a:rPr lang="en-US" dirty="0" smtClean="0"/>
              <a:t>We can set it to left bottom to say left and bottom edges should be aligned</a:t>
            </a:r>
          </a:p>
          <a:p>
            <a:r>
              <a:rPr lang="en-US" dirty="0" smtClean="0"/>
              <a:t>We can also combine it with % values like background-position: left 10% bottom 20%;which means to the left we want to crop10% and to the bottom we want to crop 20%.</a:t>
            </a:r>
          </a:p>
          <a:p>
            <a:r>
              <a:rPr lang="en-US" dirty="0" smtClean="0"/>
              <a:t>For our page this setting seems nice so lets stick to that.</a:t>
            </a:r>
            <a:endParaRPr lang="en-GB" dirty="0" smtClean="0"/>
          </a:p>
          <a:p>
            <a:endParaRPr lang="en-GB" dirty="0"/>
          </a:p>
        </p:txBody>
      </p:sp>
    </p:spTree>
    <p:extLst>
      <p:ext uri="{BB962C8B-B14F-4D97-AF65-F5344CB8AC3E}">
        <p14:creationId xmlns:p14="http://schemas.microsoft.com/office/powerpoint/2010/main" val="32334202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6475"/>
            <a:ext cx="12152162" cy="6811526"/>
          </a:xfrm>
          <a:prstGeom prst="rect">
            <a:avLst/>
          </a:prstGeom>
        </p:spPr>
      </p:pic>
    </p:spTree>
    <p:extLst>
      <p:ext uri="{BB962C8B-B14F-4D97-AF65-F5344CB8AC3E}">
        <p14:creationId xmlns:p14="http://schemas.microsoft.com/office/powerpoint/2010/main" val="10587913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fontScale="92500" lnSpcReduction="10000"/>
          </a:bodyPr>
          <a:lstStyle/>
          <a:p>
            <a:r>
              <a:rPr lang="en-US" dirty="0" smtClean="0"/>
              <a:t>Lets add a border to our image temporarily as this will help us to better understand some of the background properties so add border:5px dashed red; to the </a:t>
            </a:r>
            <a:r>
              <a:rPr lang="en-GB" dirty="0"/>
              <a:t>#</a:t>
            </a:r>
            <a:r>
              <a:rPr lang="en-GB" dirty="0" smtClean="0"/>
              <a:t>product-overview{ } element selector.</a:t>
            </a:r>
          </a:p>
          <a:p>
            <a:r>
              <a:rPr lang="en-US" dirty="0" smtClean="0"/>
              <a:t>We will notice that on left and right there is white space beneath the border and on top and bottom there is the image beneath the border. The reason being that on left and right the image fits the container and the b order is not a part of the container ,but on the top and bottom we have excess image so we  crop it but that in turn seems to happen after the border just a note the border even in this case is also not a part of the container. This is exactly what we can control with background-origin.</a:t>
            </a:r>
          </a:p>
          <a:p>
            <a:r>
              <a:rPr lang="en-US" dirty="0" smtClean="0"/>
              <a:t>If we set the </a:t>
            </a:r>
            <a:r>
              <a:rPr lang="en-US" dirty="0" err="1" smtClean="0"/>
              <a:t>background-origin:border-box</a:t>
            </a:r>
            <a:r>
              <a:rPr lang="en-US" dirty="0" smtClean="0"/>
              <a:t> we will notice that the border is above the image even on left and right because now we basically define what the container is for our background property, by default it is not border-box .</a:t>
            </a:r>
          </a:p>
          <a:p>
            <a:r>
              <a:rPr lang="en-US" dirty="0" smtClean="0"/>
              <a:t>If we set it to content-box we will notice some padding on all sides  because content-box means the container is without the padding and border.</a:t>
            </a:r>
          </a:p>
          <a:p>
            <a:r>
              <a:rPr lang="en-US" dirty="0" smtClean="0"/>
              <a:t>The default actually is padding-box which mean the container including content and padding but not the border.</a:t>
            </a:r>
          </a:p>
          <a:p>
            <a:r>
              <a:rPr lang="en-US" dirty="0" smtClean="0"/>
              <a:t>Lets change it to border-box to ensure that the image goes beneath the border even though we will remove the border later.</a:t>
            </a:r>
          </a:p>
          <a:p>
            <a:r>
              <a:rPr lang="en-US" dirty="0" smtClean="0"/>
              <a:t>However what we might have noticed is that no matter what we set the image always was beneath the border from top and bottom because there we were not talking about setting the height of the container we simply had excess image and we cropped it and cropping is affected by background-origin this instead is set by background-clip.</a:t>
            </a:r>
            <a:br>
              <a:rPr lang="en-US" dirty="0" smtClean="0"/>
            </a:br>
            <a:endParaRPr lang="en-US" dirty="0" smtClean="0"/>
          </a:p>
          <a:p>
            <a:endParaRPr lang="en-GB" dirty="0"/>
          </a:p>
        </p:txBody>
      </p:sp>
    </p:spTree>
    <p:extLst>
      <p:ext uri="{BB962C8B-B14F-4D97-AF65-F5344CB8AC3E}">
        <p14:creationId xmlns:p14="http://schemas.microsoft.com/office/powerpoint/2010/main" val="29735330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a:bodyPr>
          <a:lstStyle/>
          <a:p>
            <a:r>
              <a:rPr lang="en-US" dirty="0" smtClean="0"/>
              <a:t>Lets set the </a:t>
            </a:r>
            <a:r>
              <a:rPr lang="en-US" dirty="0" err="1" smtClean="0"/>
              <a:t>background-clip:border-box</a:t>
            </a:r>
            <a:r>
              <a:rPr lang="en-US" dirty="0" smtClean="0"/>
              <a:t>; we get the same behavior as before</a:t>
            </a:r>
          </a:p>
          <a:p>
            <a:r>
              <a:rPr lang="en-US" dirty="0" smtClean="0"/>
              <a:t>If we change it to padding-box we will notice that the  border is outside the image on all sides so with background-clip we define where the image should be clipped if necessary and now it is clipped after the padding, we can also set it to content-box to clip before the padding and thus we will notice some white space around the image this also now affects the width of the </a:t>
            </a:r>
            <a:r>
              <a:rPr lang="en-US" dirty="0" err="1" smtClean="0"/>
              <a:t>image.So</a:t>
            </a:r>
            <a:r>
              <a:rPr lang="en-US" dirty="0" smtClean="0"/>
              <a:t> we can say that clip kind of overrides the origin.</a:t>
            </a:r>
          </a:p>
          <a:p>
            <a:r>
              <a:rPr lang="en-US" dirty="0" smtClean="0"/>
              <a:t>Background attachment is a property that is rarely used it actually defines how scrolling will work in a container that has a background image but that is not fixed itself, we cant see its effect in this example as for our main page although the container is relative but we cant scroll inside it and on packages page we have scroll but the container is fixed</a:t>
            </a:r>
          </a:p>
          <a:p>
            <a:r>
              <a:rPr lang="en-US" dirty="0" smtClean="0"/>
              <a:t>Background attachment will allow us to set fixed , scroll or local as its values which define whether the image scrolls  with the other content of the container </a:t>
            </a:r>
            <a:r>
              <a:rPr lang="en-US" dirty="0" err="1" smtClean="0"/>
              <a:t>i.e</a:t>
            </a:r>
            <a:r>
              <a:rPr lang="en-US" dirty="0" smtClean="0"/>
              <a:t> local , with scroll the image will stay at its place and content will scroll over it and for fixed the image will be fixed to the viewport and not to the container </a:t>
            </a:r>
            <a:r>
              <a:rPr lang="en-US" dirty="0" err="1" smtClean="0"/>
              <a:t>i.e</a:t>
            </a:r>
            <a:r>
              <a:rPr lang="en-US" dirty="0" smtClean="0"/>
              <a:t> even if you scroll down a lot the image will still be visible as it is fixed to the viewport</a:t>
            </a:r>
          </a:p>
          <a:p>
            <a:r>
              <a:rPr lang="en-US" dirty="0" smtClean="0"/>
              <a:t/>
            </a:r>
            <a:br>
              <a:rPr lang="en-US" dirty="0" smtClean="0"/>
            </a:br>
            <a:endParaRPr lang="en-US" dirty="0" smtClean="0"/>
          </a:p>
          <a:p>
            <a:endParaRPr lang="en-GB" dirty="0"/>
          </a:p>
        </p:txBody>
      </p:sp>
    </p:spTree>
    <p:extLst>
      <p:ext uri="{BB962C8B-B14F-4D97-AF65-F5344CB8AC3E}">
        <p14:creationId xmlns:p14="http://schemas.microsoft.com/office/powerpoint/2010/main" val="169224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9414</TotalTime>
  <Words>21618</Words>
  <Application>Microsoft Office PowerPoint</Application>
  <PresentationFormat>Widescreen</PresentationFormat>
  <Paragraphs>1292</Paragraphs>
  <Slides>120</Slides>
  <Notes>73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120</vt:i4>
      </vt:variant>
    </vt:vector>
  </HeadingPairs>
  <TitlesOfParts>
    <vt:vector size="127"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Assignment Solution </vt:lpstr>
      <vt:lpstr>PowerPoint Presentation</vt:lpstr>
      <vt:lpstr>Useful Links</vt:lpstr>
      <vt:lpstr>Section -7 -:Background Images &amp; Images</vt:lpstr>
      <vt:lpstr>Understanding "background-size"</vt:lpstr>
      <vt:lpstr>Understanding "background-size"</vt:lpstr>
      <vt:lpstr>Understanding "background-size"</vt:lpstr>
      <vt:lpstr>Working with "background-position"</vt:lpstr>
      <vt:lpstr>Working with "background-position"</vt:lpstr>
      <vt:lpstr>PowerPoint Presentation</vt:lpstr>
      <vt:lpstr>Applying "background" Origin, Clip &amp; Attachment</vt:lpstr>
      <vt:lpstr>Applying "background" Origin, Clip &amp; Attachment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549</cp:revision>
  <dcterms:created xsi:type="dcterms:W3CDTF">2019-03-17T17:13:50Z</dcterms:created>
  <dcterms:modified xsi:type="dcterms:W3CDTF">2020-12-23T17:06:41Z</dcterms:modified>
</cp:coreProperties>
</file>