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9"/>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452" r:id="rId90"/>
    <p:sldId id="453" r:id="rId91"/>
    <p:sldId id="454" r:id="rId92"/>
    <p:sldId id="455" r:id="rId93"/>
    <p:sldId id="456" r:id="rId94"/>
    <p:sldId id="457" r:id="rId95"/>
    <p:sldId id="458" r:id="rId96"/>
    <p:sldId id="459" r:id="rId97"/>
    <p:sldId id="460" r:id="rId98"/>
    <p:sldId id="461" r:id="rId99"/>
    <p:sldId id="462" r:id="rId100"/>
    <p:sldId id="463" r:id="rId101"/>
    <p:sldId id="464" r:id="rId102"/>
    <p:sldId id="465" r:id="rId103"/>
    <p:sldId id="466" r:id="rId104"/>
    <p:sldId id="467" r:id="rId105"/>
    <p:sldId id="468" r:id="rId106"/>
    <p:sldId id="469" r:id="rId107"/>
    <p:sldId id="470" r:id="rId108"/>
    <p:sldId id="471" r:id="rId109"/>
    <p:sldId id="473" r:id="rId110"/>
    <p:sldId id="472" r:id="rId111"/>
    <p:sldId id="474" r:id="rId112"/>
    <p:sldId id="475" r:id="rId113"/>
    <p:sldId id="476" r:id="rId114"/>
    <p:sldId id="477" r:id="rId115"/>
    <p:sldId id="478" r:id="rId116"/>
    <p:sldId id="479" r:id="rId117"/>
    <p:sldId id="268" r:id="rId1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D1B3E7"/>
    <a:srgbClr val="FFFF81"/>
    <a:srgbClr val="7E37B3"/>
    <a:srgbClr val="7131A1"/>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16/12/2020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91569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84</a:t>
            </a:fld>
            <a:endParaRPr lang="en-GB"/>
          </a:p>
        </p:txBody>
      </p:sp>
    </p:spTree>
    <p:extLst>
      <p:ext uri="{BB962C8B-B14F-4D97-AF65-F5344CB8AC3E}">
        <p14:creationId xmlns:p14="http://schemas.microsoft.com/office/powerpoint/2010/main" val="33989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85</a:t>
            </a:fld>
            <a:endParaRPr lang="en-GB"/>
          </a:p>
        </p:txBody>
      </p:sp>
    </p:spTree>
    <p:extLst>
      <p:ext uri="{BB962C8B-B14F-4D97-AF65-F5344CB8AC3E}">
        <p14:creationId xmlns:p14="http://schemas.microsoft.com/office/powerpoint/2010/main" val="165526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86</a:t>
            </a:fld>
            <a:endParaRPr lang="en-GB"/>
          </a:p>
        </p:txBody>
      </p:sp>
    </p:spTree>
    <p:extLst>
      <p:ext uri="{BB962C8B-B14F-4D97-AF65-F5344CB8AC3E}">
        <p14:creationId xmlns:p14="http://schemas.microsoft.com/office/powerpoint/2010/main" val="240294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87</a:t>
            </a:fld>
            <a:endParaRPr lang="en-GB"/>
          </a:p>
        </p:txBody>
      </p:sp>
    </p:spTree>
    <p:extLst>
      <p:ext uri="{BB962C8B-B14F-4D97-AF65-F5344CB8AC3E}">
        <p14:creationId xmlns:p14="http://schemas.microsoft.com/office/powerpoint/2010/main" val="3853173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88</a:t>
            </a:fld>
            <a:endParaRPr lang="en-GB"/>
          </a:p>
        </p:txBody>
      </p:sp>
    </p:spTree>
    <p:extLst>
      <p:ext uri="{BB962C8B-B14F-4D97-AF65-F5344CB8AC3E}">
        <p14:creationId xmlns:p14="http://schemas.microsoft.com/office/powerpoint/2010/main" val="138489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AddingFloatToPackages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89</a:t>
            </a:fld>
            <a:endParaRPr lang="en-GB"/>
          </a:p>
        </p:txBody>
      </p:sp>
    </p:spTree>
    <p:extLst>
      <p:ext uri="{BB962C8B-B14F-4D97-AF65-F5344CB8AC3E}">
        <p14:creationId xmlns:p14="http://schemas.microsoft.com/office/powerpoint/2010/main" val="396262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FixingHoverEffect</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90</a:t>
            </a:fld>
            <a:endParaRPr lang="en-GB"/>
          </a:p>
        </p:txBody>
      </p:sp>
    </p:spTree>
    <p:extLst>
      <p:ext uri="{BB962C8B-B14F-4D97-AF65-F5344CB8AC3E}">
        <p14:creationId xmlns:p14="http://schemas.microsoft.com/office/powerpoint/2010/main" val="40201341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FinalTouches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91</a:t>
            </a:fld>
            <a:endParaRPr lang="en-GB"/>
          </a:p>
        </p:txBody>
      </p:sp>
    </p:spTree>
    <p:extLst>
      <p:ext uri="{BB962C8B-B14F-4D97-AF65-F5344CB8AC3E}">
        <p14:creationId xmlns:p14="http://schemas.microsoft.com/office/powerpoint/2010/main" val="591299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92</a:t>
            </a:fld>
            <a:endParaRPr lang="en-GB"/>
          </a:p>
        </p:txBody>
      </p:sp>
    </p:spTree>
    <p:extLst>
      <p:ext uri="{BB962C8B-B14F-4D97-AF65-F5344CB8AC3E}">
        <p14:creationId xmlns:p14="http://schemas.microsoft.com/office/powerpoint/2010/main" val="3642057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93</a:t>
            </a:fld>
            <a:endParaRPr lang="en-GB"/>
          </a:p>
        </p:txBody>
      </p:sp>
    </p:spTree>
    <p:extLst>
      <p:ext uri="{BB962C8B-B14F-4D97-AF65-F5344CB8AC3E}">
        <p14:creationId xmlns:p14="http://schemas.microsoft.com/office/powerpoint/2010/main" val="29550890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IN" dirty="0" smtClean="0"/>
          </a:p>
          <a:p>
            <a:r>
              <a:rPr lang="en-IN" dirty="0" smtClean="0"/>
              <a:t>1-Consider the html doc given on the slide we have an &lt;html&gt; which contains a &lt;body&gt; which further contains three block level elements(&lt;div&gt;).</a:t>
            </a:r>
          </a:p>
          <a:p>
            <a:r>
              <a:rPr lang="en-IN" dirty="0" smtClean="0"/>
              <a:t>1-The general behaviour of these block level elements is the one specified</a:t>
            </a:r>
            <a:r>
              <a:rPr lang="en-IN" baseline="0" dirty="0" smtClean="0"/>
              <a:t> here </a:t>
            </a:r>
            <a:r>
              <a:rPr lang="en-IN" baseline="0" dirty="0" err="1" smtClean="0"/>
              <a:t>i.e</a:t>
            </a:r>
            <a:r>
              <a:rPr lang="en-IN" baseline="0" dirty="0" smtClean="0"/>
              <a:t> they occupy the entire space in the row that they are positioned in and thus they are displayed one after the another</a:t>
            </a:r>
          </a:p>
          <a:p>
            <a:r>
              <a:rPr lang="en-IN" baseline="0" dirty="0" smtClean="0"/>
              <a:t>2- This is because they are block level elements and are following the general document flow </a:t>
            </a:r>
            <a:r>
              <a:rPr lang="en-IN" baseline="0" dirty="0" err="1" smtClean="0"/>
              <a:t>i.e</a:t>
            </a:r>
            <a:r>
              <a:rPr lang="en-IN" baseline="0" dirty="0" smtClean="0"/>
              <a:t> the flow of a normal html document</a:t>
            </a:r>
          </a:p>
          <a:p>
            <a:r>
              <a:rPr lang="en-IN" baseline="0" dirty="0" smtClean="0"/>
              <a:t>3- Now the question here is </a:t>
            </a:r>
            <a:r>
              <a:rPr lang="en-IN" baseline="0" dirty="0" err="1" smtClean="0"/>
              <a:t>is</a:t>
            </a:r>
            <a:r>
              <a:rPr lang="en-IN" baseline="0" dirty="0" smtClean="0"/>
              <a:t> there some default style which forces this behaviour or makes sure that this behaviour will be followed by the elements the property is called position</a:t>
            </a:r>
          </a:p>
          <a:p>
            <a:r>
              <a:rPr lang="en-IN" baseline="0" dirty="0" smtClean="0"/>
              <a:t>4- The default value for the position property is </a:t>
            </a:r>
            <a:r>
              <a:rPr lang="en-IN" baseline="0" dirty="0" err="1" smtClean="0"/>
              <a:t>static.If</a:t>
            </a:r>
            <a:r>
              <a:rPr lang="en-IN" baseline="0" dirty="0" smtClean="0"/>
              <a:t> we don’t specify anything static position will be applied and the behaviour we noticed will apply.</a:t>
            </a:r>
          </a:p>
          <a:p>
            <a:r>
              <a:rPr lang="en-IN" baseline="0" dirty="0" smtClean="0"/>
              <a:t>5.There might situations where we want to change the normal document flow for example maybe we want to  move the first div to right upper corner of our html or maybe we want to move the second div to left upper corner of body element . All this is possible but not with default value of position the other possible values are </a:t>
            </a:r>
          </a:p>
          <a:p>
            <a:r>
              <a:rPr lang="en-IN" baseline="0" dirty="0" smtClean="0"/>
              <a:t>6.Absolute</a:t>
            </a:r>
          </a:p>
          <a:p>
            <a:r>
              <a:rPr lang="en-IN" baseline="0" dirty="0" smtClean="0"/>
              <a:t>7- relative</a:t>
            </a:r>
          </a:p>
          <a:p>
            <a:r>
              <a:rPr lang="en-IN" baseline="0" dirty="0" smtClean="0"/>
              <a:t>8-fixed</a:t>
            </a:r>
          </a:p>
          <a:p>
            <a:r>
              <a:rPr lang="en-IN" baseline="0" dirty="0" smtClean="0"/>
              <a:t>9-sticky -:This is relatively new value and thus the browser support is not so great yet</a:t>
            </a:r>
          </a:p>
          <a:p>
            <a:r>
              <a:rPr lang="en-IN" baseline="0" dirty="0" smtClean="0"/>
              <a:t>So In general we need the value of position property different than static to be able to change the position of elements</a:t>
            </a:r>
          </a:p>
          <a:p>
            <a:endParaRPr lang="en-IN" baseline="0"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94</a:t>
            </a:fld>
            <a:endParaRPr lang="en-GB"/>
          </a:p>
        </p:txBody>
      </p:sp>
    </p:spTree>
    <p:extLst>
      <p:ext uri="{BB962C8B-B14F-4D97-AF65-F5344CB8AC3E}">
        <p14:creationId xmlns:p14="http://schemas.microsoft.com/office/powerpoint/2010/main" val="2334177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With all these values of position we just specify that we want to change the position but how we want to change it or where actually the element moves still needs to be specified and for that we need some additional concepts.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1-Lets take an example of an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2. Lets focus on the first div and lets assume we have specified the position property to not be </a:t>
            </a:r>
            <a:r>
              <a:rPr lang="en-IN" dirty="0" err="1" smtClean="0"/>
              <a:t>static.Now</a:t>
            </a:r>
            <a:r>
              <a:rPr lang="en-IN" dirty="0" smtClean="0"/>
              <a:t> with that we told the element to move to another position and now the element asks where should I move?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3,4,5,6,7-For that we have four different options top bottom </a:t>
            </a:r>
            <a:r>
              <a:rPr lang="en-GB" dirty="0" smtClean="0"/>
              <a:t>L</a:t>
            </a:r>
            <a:r>
              <a:rPr lang="en-IN" dirty="0" smtClean="0"/>
              <a:t>eft and right. These</a:t>
            </a:r>
            <a:r>
              <a:rPr lang="en-IN" baseline="0" dirty="0" smtClean="0"/>
              <a:t> can also be used in combination. Using these properties we change the position of the element in document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There is one more important concept that we need to understand for example we apply top:20px what does that mean there are different 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8-The first option is it might refer to element itself </a:t>
            </a:r>
            <a:r>
              <a:rPr lang="en-IN" dirty="0" err="1" smtClean="0"/>
              <a:t>i.e</a:t>
            </a:r>
            <a:r>
              <a:rPr lang="en-IN" dirty="0" smtClean="0"/>
              <a:t> take the current position of the element and move it up 20 </a:t>
            </a:r>
            <a:r>
              <a:rPr lang="en-IN" dirty="0" err="1" smtClean="0"/>
              <a:t>px</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9. Another option might be that the 20px refers to a distance maybe </a:t>
            </a:r>
            <a:r>
              <a:rPr lang="en-IN" dirty="0" err="1" smtClean="0"/>
              <a:t>maybe</a:t>
            </a:r>
            <a:r>
              <a:rPr lang="en-IN" baseline="0" dirty="0" smtClean="0"/>
              <a:t> move the element 20px from our </a:t>
            </a:r>
            <a:r>
              <a:rPr lang="en-IN" baseline="0" dirty="0" err="1" smtClean="0"/>
              <a:t>viewport.Viewport</a:t>
            </a:r>
            <a:r>
              <a:rPr lang="en-IN" baseline="0" dirty="0" smtClean="0"/>
              <a:t> simply refers to the viewable area of our browser we can translate it to browser window for simplicity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10-It may also mean that move it from top 20 </a:t>
            </a:r>
            <a:r>
              <a:rPr lang="en-IN" baseline="0" dirty="0" err="1" smtClean="0"/>
              <a:t>px</a:t>
            </a:r>
            <a:r>
              <a:rPr lang="en-IN" baseline="0" dirty="0" smtClean="0"/>
              <a:t> from out &lt;html&gt;,&lt;body&gt; or more or less any element</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11-All these options refer to the so called positioning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95</a:t>
            </a:fld>
            <a:endParaRPr lang="en-GB"/>
          </a:p>
        </p:txBody>
      </p:sp>
    </p:spTree>
    <p:extLst>
      <p:ext uri="{BB962C8B-B14F-4D97-AF65-F5344CB8AC3E}">
        <p14:creationId xmlns:p14="http://schemas.microsoft.com/office/powerpoint/2010/main" val="326729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96</a:t>
            </a:fld>
            <a:endParaRPr lang="en-GB"/>
          </a:p>
        </p:txBody>
      </p:sp>
    </p:spTree>
    <p:extLst>
      <p:ext uri="{BB962C8B-B14F-4D97-AF65-F5344CB8AC3E}">
        <p14:creationId xmlns:p14="http://schemas.microsoft.com/office/powerpoint/2010/main" val="2794288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97</a:t>
            </a:fld>
            <a:endParaRPr lang="en-GB"/>
          </a:p>
        </p:txBody>
      </p:sp>
    </p:spTree>
    <p:extLst>
      <p:ext uri="{BB962C8B-B14F-4D97-AF65-F5344CB8AC3E}">
        <p14:creationId xmlns:p14="http://schemas.microsoft.com/office/powerpoint/2010/main" val="11625124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FixedNavBar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98</a:t>
            </a:fld>
            <a:endParaRPr lang="en-GB"/>
          </a:p>
        </p:txBody>
      </p:sp>
    </p:spTree>
    <p:extLst>
      <p:ext uri="{BB962C8B-B14F-4D97-AF65-F5344CB8AC3E}">
        <p14:creationId xmlns:p14="http://schemas.microsoft.com/office/powerpoint/2010/main" val="39546880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AddBackgroundImage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99</a:t>
            </a:fld>
            <a:endParaRPr lang="en-GB"/>
          </a:p>
        </p:txBody>
      </p:sp>
    </p:spTree>
    <p:extLst>
      <p:ext uri="{BB962C8B-B14F-4D97-AF65-F5344CB8AC3E}">
        <p14:creationId xmlns:p14="http://schemas.microsoft.com/office/powerpoint/2010/main" val="15059391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UnderstandingZIndex</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100</a:t>
            </a:fld>
            <a:endParaRPr lang="en-GB"/>
          </a:p>
        </p:txBody>
      </p:sp>
    </p:spTree>
    <p:extLst>
      <p:ext uri="{BB962C8B-B14F-4D97-AF65-F5344CB8AC3E}">
        <p14:creationId xmlns:p14="http://schemas.microsoft.com/office/powerpoint/2010/main" val="28268705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101</a:t>
            </a:fld>
            <a:endParaRPr lang="en-GB"/>
          </a:p>
        </p:txBody>
      </p:sp>
    </p:spTree>
    <p:extLst>
      <p:ext uri="{BB962C8B-B14F-4D97-AF65-F5344CB8AC3E}">
        <p14:creationId xmlns:p14="http://schemas.microsoft.com/office/powerpoint/2010/main" val="42313440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102</a:t>
            </a:fld>
            <a:endParaRPr lang="en-GB"/>
          </a:p>
        </p:txBody>
      </p:sp>
    </p:spTree>
    <p:extLst>
      <p:ext uri="{BB962C8B-B14F-4D97-AF65-F5344CB8AC3E}">
        <p14:creationId xmlns:p14="http://schemas.microsoft.com/office/powerpoint/2010/main" val="41704092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RelativePositioning</a:t>
            </a:r>
            <a:endParaRPr lang="en-IN"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103</a:t>
            </a:fld>
            <a:endParaRPr lang="en-GB"/>
          </a:p>
        </p:txBody>
      </p:sp>
    </p:spTree>
    <p:extLst>
      <p:ext uri="{BB962C8B-B14F-4D97-AF65-F5344CB8AC3E}">
        <p14:creationId xmlns:p14="http://schemas.microsoft.com/office/powerpoint/2010/main" val="36457057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Overflow</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104</a:t>
            </a:fld>
            <a:endParaRPr lang="en-GB"/>
          </a:p>
        </p:txBody>
      </p:sp>
    </p:spTree>
    <p:extLst>
      <p:ext uri="{BB962C8B-B14F-4D97-AF65-F5344CB8AC3E}">
        <p14:creationId xmlns:p14="http://schemas.microsoft.com/office/powerpoint/2010/main" val="1395301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Sticky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105</a:t>
            </a:fld>
            <a:endParaRPr lang="en-GB"/>
          </a:p>
        </p:txBody>
      </p:sp>
    </p:spTree>
    <p:extLst>
      <p:ext uri="{BB962C8B-B14F-4D97-AF65-F5344CB8AC3E}">
        <p14:creationId xmlns:p14="http://schemas.microsoft.com/office/powerpoint/2010/main" val="4195581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StackingContext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106</a:t>
            </a:fld>
            <a:endParaRPr lang="en-GB"/>
          </a:p>
        </p:txBody>
      </p:sp>
    </p:spTree>
    <p:extLst>
      <p:ext uri="{BB962C8B-B14F-4D97-AF65-F5344CB8AC3E}">
        <p14:creationId xmlns:p14="http://schemas.microsoft.com/office/powerpoint/2010/main" val="30698283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AssignmentQuestions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107</a:t>
            </a:fld>
            <a:endParaRPr lang="en-GB"/>
          </a:p>
        </p:txBody>
      </p:sp>
    </p:spTree>
    <p:extLst>
      <p:ext uri="{BB962C8B-B14F-4D97-AF65-F5344CB8AC3E}">
        <p14:creationId xmlns:p14="http://schemas.microsoft.com/office/powerpoint/2010/main" val="19904432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AssignmentSolution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108</a:t>
            </a:fld>
            <a:endParaRPr lang="en-GB"/>
          </a:p>
        </p:txBody>
      </p:sp>
    </p:spTree>
    <p:extLst>
      <p:ext uri="{BB962C8B-B14F-4D97-AF65-F5344CB8AC3E}">
        <p14:creationId xmlns:p14="http://schemas.microsoft.com/office/powerpoint/2010/main" val="20212811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109</a:t>
            </a:fld>
            <a:endParaRPr lang="en-GB"/>
          </a:p>
        </p:txBody>
      </p:sp>
    </p:spTree>
    <p:extLst>
      <p:ext uri="{BB962C8B-B14F-4D97-AF65-F5344CB8AC3E}">
        <p14:creationId xmlns:p14="http://schemas.microsoft.com/office/powerpoint/2010/main" val="17900367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110</a:t>
            </a:fld>
            <a:endParaRPr lang="en-GB"/>
          </a:p>
        </p:txBody>
      </p:sp>
    </p:spTree>
    <p:extLst>
      <p:ext uri="{BB962C8B-B14F-4D97-AF65-F5344CB8AC3E}">
        <p14:creationId xmlns:p14="http://schemas.microsoft.com/office/powerpoint/2010/main" val="39571960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InitialCommit</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111</a:t>
            </a:fld>
            <a:endParaRPr lang="en-GB"/>
          </a:p>
        </p:txBody>
      </p:sp>
    </p:spTree>
    <p:extLst>
      <p:ext uri="{BB962C8B-B14F-4D97-AF65-F5344CB8AC3E}">
        <p14:creationId xmlns:p14="http://schemas.microsoft.com/office/powerpoint/2010/main" val="490910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112</a:t>
            </a:fld>
            <a:endParaRPr lang="en-GB"/>
          </a:p>
        </p:txBody>
      </p:sp>
    </p:spTree>
    <p:extLst>
      <p:ext uri="{BB962C8B-B14F-4D97-AF65-F5344CB8AC3E}">
        <p14:creationId xmlns:p14="http://schemas.microsoft.com/office/powerpoint/2010/main" val="40747041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113</a:t>
            </a:fld>
            <a:endParaRPr lang="en-GB"/>
          </a:p>
        </p:txBody>
      </p:sp>
    </p:spTree>
    <p:extLst>
      <p:ext uri="{BB962C8B-B14F-4D97-AF65-F5344CB8AC3E}">
        <p14:creationId xmlns:p14="http://schemas.microsoft.com/office/powerpoint/2010/main" val="14330179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114</a:t>
            </a:fld>
            <a:endParaRPr lang="en-GB"/>
          </a:p>
        </p:txBody>
      </p:sp>
    </p:spTree>
    <p:extLst>
      <p:ext uri="{BB962C8B-B14F-4D97-AF65-F5344CB8AC3E}">
        <p14:creationId xmlns:p14="http://schemas.microsoft.com/office/powerpoint/2010/main" val="28184828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BackgroundPosition</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115</a:t>
            </a:fld>
            <a:endParaRPr lang="en-GB"/>
          </a:p>
        </p:txBody>
      </p:sp>
    </p:spTree>
    <p:extLst>
      <p:ext uri="{BB962C8B-B14F-4D97-AF65-F5344CB8AC3E}">
        <p14:creationId xmlns:p14="http://schemas.microsoft.com/office/powerpoint/2010/main" val="2221520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BackgroundPosition</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116</a:t>
            </a:fld>
            <a:endParaRPr lang="en-GB"/>
          </a:p>
        </p:txBody>
      </p:sp>
    </p:spTree>
    <p:extLst>
      <p:ext uri="{BB962C8B-B14F-4D97-AF65-F5344CB8AC3E}">
        <p14:creationId xmlns:p14="http://schemas.microsoft.com/office/powerpoint/2010/main" val="3753042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16/12/2020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16/12/2020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16/12/2020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16/12/2020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16/12/2020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16/12/2020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16/12/2020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hyperlink" Target="https://developer.mozilla.org/en-US/docs/Web/CSS/z-index" TargetMode="External"/><Relationship Id="rId3" Type="http://schemas.openxmlformats.org/officeDocument/2006/relationships/hyperlink" Target="https://youtu.be/1OKZOV-iLj4" TargetMode="External"/><Relationship Id="rId7" Type="http://schemas.openxmlformats.org/officeDocument/2006/relationships/hyperlink" Target="https://developer.mozilla.org/en-US/docs/Learn/CSS/CSS_layout/Positioning"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hyperlink" Target="https://developer.mozilla.org/en-US/docs/Web/CSS/position" TargetMode="External"/><Relationship Id="rId5" Type="http://schemas.openxmlformats.org/officeDocument/2006/relationships/hyperlink" Target="https://www.w3schools.com/cssref/pr_class_position.asp" TargetMode="External"/><Relationship Id="rId10" Type="http://schemas.openxmlformats.org/officeDocument/2006/relationships/hyperlink" Target="https://caniuse.com/#search=sticky" TargetMode="External"/><Relationship Id="rId4" Type="http://schemas.openxmlformats.org/officeDocument/2006/relationships/hyperlink" Target="https://medium.com/@dte/understanding-css-selector-specificity-a02238a02a59" TargetMode="External"/><Relationship Id="rId9" Type="http://schemas.openxmlformats.org/officeDocument/2006/relationships/hyperlink" Target="https://developer.mozilla.org/en-US/docs/Web/CSS/CSS_Positioning/Understanding_z_index/The_stacking_context" TargetMode="Externa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02227"/>
          </a:xfrm>
        </p:spPr>
        <p:txBody>
          <a:bodyPr>
            <a:normAutofit fontScale="90000"/>
          </a:bodyPr>
          <a:lstStyle/>
          <a:p>
            <a:r>
              <a:rPr lang="en-GB" dirty="0"/>
              <a:t>Understanding the Z-Index</a:t>
            </a:r>
          </a:p>
        </p:txBody>
      </p:sp>
      <p:sp>
        <p:nvSpPr>
          <p:cNvPr id="3" name="Content Placeholder 2"/>
          <p:cNvSpPr>
            <a:spLocks noGrp="1"/>
          </p:cNvSpPr>
          <p:nvPr>
            <p:ph idx="1"/>
          </p:nvPr>
        </p:nvSpPr>
        <p:spPr>
          <a:xfrm>
            <a:off x="301335" y="685801"/>
            <a:ext cx="11533909" cy="6068290"/>
          </a:xfrm>
        </p:spPr>
        <p:txBody>
          <a:bodyPr>
            <a:normAutofit lnSpcReduction="10000"/>
          </a:bodyPr>
          <a:lstStyle/>
          <a:p>
            <a:r>
              <a:rPr lang="en-GB" dirty="0" smtClean="0"/>
              <a:t>So The question here is why is our background image not really a background image?</a:t>
            </a:r>
          </a:p>
          <a:p>
            <a:r>
              <a:rPr lang="en-GB" dirty="0" smtClean="0"/>
              <a:t>This is because till now we just positioned our elements along the x-axis or the y-axis but we also need a way to position them along z-</a:t>
            </a:r>
            <a:r>
              <a:rPr lang="en-GB" dirty="0" err="1" smtClean="0"/>
              <a:t>axis.We</a:t>
            </a:r>
            <a:r>
              <a:rPr lang="en-GB" dirty="0" smtClean="0"/>
              <a:t> can actually do that in </a:t>
            </a:r>
            <a:r>
              <a:rPr lang="en-GB" dirty="0" err="1" smtClean="0"/>
              <a:t>css</a:t>
            </a:r>
            <a:r>
              <a:rPr lang="en-GB" dirty="0" smtClean="0"/>
              <a:t> using a property called z-index.</a:t>
            </a:r>
          </a:p>
          <a:p>
            <a:r>
              <a:rPr lang="en-GB" dirty="0" smtClean="0"/>
              <a:t>Z-index represents the position of an element along the z-</a:t>
            </a:r>
            <a:r>
              <a:rPr lang="en-GB" dirty="0" err="1" smtClean="0"/>
              <a:t>axis.its</a:t>
            </a:r>
            <a:r>
              <a:rPr lang="en-GB" dirty="0" smtClean="0"/>
              <a:t> default value is auto for understanding purposes lets assume auto means 0.</a:t>
            </a:r>
          </a:p>
          <a:p>
            <a:r>
              <a:rPr lang="en-GB" dirty="0" smtClean="0"/>
              <a:t>So to place an element above any other the z index should be greater than 0 like 1,2,3, 100 </a:t>
            </a:r>
            <a:r>
              <a:rPr lang="en-GB" dirty="0" err="1" smtClean="0"/>
              <a:t>etc</a:t>
            </a:r>
            <a:endParaRPr lang="en-GB" dirty="0" smtClean="0"/>
          </a:p>
          <a:p>
            <a:r>
              <a:rPr lang="en-GB" dirty="0" smtClean="0"/>
              <a:t>To place an element below another the z index should be lower than 0 </a:t>
            </a:r>
            <a:r>
              <a:rPr lang="en-GB" dirty="0" err="1" smtClean="0"/>
              <a:t>ie</a:t>
            </a:r>
            <a:r>
              <a:rPr lang="en-GB" dirty="0" smtClean="0"/>
              <a:t> -1,-2, -44 </a:t>
            </a:r>
            <a:r>
              <a:rPr lang="en-GB" dirty="0" err="1" smtClean="0"/>
              <a:t>etc</a:t>
            </a:r>
            <a:endParaRPr lang="en-GB" dirty="0" smtClean="0"/>
          </a:p>
          <a:p>
            <a:r>
              <a:rPr lang="en-GB" dirty="0" smtClean="0"/>
              <a:t>Z-index only works for elements that have the value of position different from static.so to change the z-index we have to apply a position property.</a:t>
            </a:r>
          </a:p>
          <a:p>
            <a:r>
              <a:rPr lang="en-GB" dirty="0" smtClean="0"/>
              <a:t>So now we know that all our elements on the packages page have a z-index value 0 by default so to move our background image below other elements lets add z-index:-1; to the .background{ } selector.</a:t>
            </a:r>
          </a:p>
          <a:p>
            <a:r>
              <a:rPr lang="en-GB" dirty="0" smtClean="0"/>
              <a:t>Now if we change the z-index to 1 for our background we will notice it is above our packages as well as above the </a:t>
            </a:r>
            <a:r>
              <a:rPr lang="en-GB" dirty="0" err="1" smtClean="0"/>
              <a:t>nav</a:t>
            </a:r>
            <a:r>
              <a:rPr lang="en-GB" dirty="0" smtClean="0"/>
              <a:t> bar but if we add a z-index of 1 to main-header{} selector in our shared.css we will notice that the </a:t>
            </a:r>
            <a:r>
              <a:rPr lang="en-GB" dirty="0" err="1" smtClean="0"/>
              <a:t>the</a:t>
            </a:r>
            <a:r>
              <a:rPr lang="en-GB" dirty="0" smtClean="0"/>
              <a:t> </a:t>
            </a:r>
            <a:r>
              <a:rPr lang="en-GB" dirty="0" err="1" smtClean="0"/>
              <a:t>nav</a:t>
            </a:r>
            <a:r>
              <a:rPr lang="en-GB" dirty="0" smtClean="0"/>
              <a:t> bar is still at the top of our background</a:t>
            </a:r>
          </a:p>
          <a:p>
            <a:r>
              <a:rPr lang="en-GB" dirty="0" smtClean="0"/>
              <a:t>Actually when we have two elements with same z-index the order in which the elements occur in the html takes precedence and since our header comes after the background image it is displayed above it when both have same z-index value.</a:t>
            </a:r>
          </a:p>
          <a:p>
            <a:r>
              <a:rPr lang="en-GB" dirty="0" smtClean="0"/>
              <a:t>Remove z-index from main-header{} and change the value of z-index back to -1 in .background and we have a working background image and  </a:t>
            </a:r>
            <a:r>
              <a:rPr lang="en-GB" dirty="0" err="1" smtClean="0"/>
              <a:t>nav</a:t>
            </a:r>
            <a:r>
              <a:rPr lang="en-GB" dirty="0" smtClean="0"/>
              <a:t> bar again.</a:t>
            </a:r>
          </a:p>
          <a:p>
            <a:endParaRPr lang="en-GB" dirty="0" smtClean="0"/>
          </a:p>
          <a:p>
            <a:endParaRPr lang="en-GB" dirty="0"/>
          </a:p>
        </p:txBody>
      </p:sp>
    </p:spTree>
    <p:extLst>
      <p:ext uri="{BB962C8B-B14F-4D97-AF65-F5344CB8AC3E}">
        <p14:creationId xmlns:p14="http://schemas.microsoft.com/office/powerpoint/2010/main" val="20202152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Now lets add a recommended badge to our plus package to do that add an &lt;h2&gt; tag to the &lt;a&gt; tag in the section representing the plus package right after the &lt;h1&gt; tag .Add a class package-badge to </a:t>
            </a:r>
            <a:r>
              <a:rPr lang="en-IN" dirty="0" err="1" smtClean="0"/>
              <a:t>it.And</a:t>
            </a:r>
            <a:r>
              <a:rPr lang="en-IN" dirty="0" smtClean="0"/>
              <a:t> add a text RECOMMENDED to the &lt;h2&gt; tag</a:t>
            </a:r>
          </a:p>
          <a:p>
            <a:r>
              <a:rPr lang="en-IN" dirty="0" smtClean="0"/>
              <a:t>Add a class selector .</a:t>
            </a:r>
            <a:r>
              <a:rPr lang="en-GB" dirty="0"/>
              <a:t> </a:t>
            </a:r>
            <a:r>
              <a:rPr lang="en-GB" dirty="0" err="1"/>
              <a:t>package__</a:t>
            </a:r>
            <a:r>
              <a:rPr lang="en-GB" dirty="0" err="1" smtClean="0"/>
              <a:t>badge</a:t>
            </a:r>
            <a:r>
              <a:rPr lang="en-GB" dirty="0" smtClean="0"/>
              <a:t>{ } for this badge to our packages.css </a:t>
            </a:r>
            <a:r>
              <a:rPr lang="en-GB" dirty="0" err="1" smtClean="0"/>
              <a:t>file.Add</a:t>
            </a:r>
            <a:r>
              <a:rPr lang="en-GB" dirty="0" smtClean="0"/>
              <a:t> a </a:t>
            </a:r>
            <a:r>
              <a:rPr lang="en-GB" dirty="0" err="1" smtClean="0"/>
              <a:t>position:fixed</a:t>
            </a:r>
            <a:r>
              <a:rPr lang="en-GB" dirty="0" smtClean="0"/>
              <a:t>; to </a:t>
            </a:r>
            <a:r>
              <a:rPr lang="en-GB" dirty="0" err="1" smtClean="0"/>
              <a:t>it.Now</a:t>
            </a:r>
            <a:r>
              <a:rPr lang="en-GB" dirty="0" smtClean="0"/>
              <a:t> the badge is removed from the document flow we can add </a:t>
            </a:r>
            <a:r>
              <a:rPr lang="en-GB" dirty="0" err="1" smtClean="0"/>
              <a:t>top,left</a:t>
            </a:r>
            <a:r>
              <a:rPr lang="en-GB" dirty="0" smtClean="0"/>
              <a:t> </a:t>
            </a:r>
            <a:r>
              <a:rPr lang="en-GB" dirty="0" err="1" smtClean="0"/>
              <a:t>etc</a:t>
            </a:r>
            <a:r>
              <a:rPr lang="en-GB" dirty="0" smtClean="0"/>
              <a:t> properties to position it according to the view port but now it will be fixed and when we scroll it wont move with our package.</a:t>
            </a:r>
          </a:p>
          <a:p>
            <a:r>
              <a:rPr lang="en-IN" dirty="0" smtClean="0"/>
              <a:t>Lets try it out add top:0,left:0 the badge sticks to the top of our </a:t>
            </a:r>
            <a:r>
              <a:rPr lang="en-IN" dirty="0" err="1" smtClean="0"/>
              <a:t>html.Lets</a:t>
            </a:r>
            <a:r>
              <a:rPr lang="en-IN" dirty="0" smtClean="0"/>
              <a:t> change the value to maybe top:100 left:500px we are almost at the position we want our badge to be but this is a bad ,cumbersome and error prone way. Also since it is removed from document flow it does not scroll with the page.</a:t>
            </a:r>
          </a:p>
          <a:p>
            <a:r>
              <a:rPr lang="en-IN" dirty="0" smtClean="0"/>
              <a:t>Lets try another value for the position .Change it to </a:t>
            </a:r>
            <a:r>
              <a:rPr lang="en-IN" dirty="0" err="1" smtClean="0"/>
              <a:t>position:absolute</a:t>
            </a:r>
            <a:r>
              <a:rPr lang="en-IN" dirty="0" smtClean="0"/>
              <a:t>;.We will notice the element is no longer stuck to the viewport but what is it stuck to now?</a:t>
            </a:r>
          </a:p>
          <a:p>
            <a:r>
              <a:rPr lang="en-IN" dirty="0" smtClean="0"/>
              <a:t>For position absolute the positioning context is defined based on 2 cases:</a:t>
            </a:r>
          </a:p>
          <a:p>
            <a:pPr lvl="1"/>
            <a:r>
              <a:rPr lang="en-IN" dirty="0" smtClean="0"/>
              <a:t>If none of the ancestors have the position property applied the positioning context refers to the html element</a:t>
            </a:r>
          </a:p>
          <a:p>
            <a:pPr lvl="1"/>
            <a:r>
              <a:rPr lang="en-IN" dirty="0" smtClean="0"/>
              <a:t>If we have the second case that we have a positioned ancestor that ancestor is the positioning context.</a:t>
            </a:r>
          </a:p>
          <a:p>
            <a:r>
              <a:rPr lang="en-IN" dirty="0" smtClean="0"/>
              <a:t>So in our case it is the &lt;html&gt; element we can verify that by adding top:0 and we will notice that the badge is stuck to html element.</a:t>
            </a:r>
          </a:p>
          <a:p>
            <a:r>
              <a:rPr lang="en-IN" dirty="0" smtClean="0"/>
              <a:t>If we try to change it and add </a:t>
            </a:r>
            <a:r>
              <a:rPr lang="en-IN" dirty="0" err="1" smtClean="0"/>
              <a:t>position:absolute</a:t>
            </a:r>
            <a:r>
              <a:rPr lang="en-IN" dirty="0" smtClean="0"/>
              <a:t> to the .packages{} selector our badge will stick to the package but the package itself will stick to &lt;html&gt; and also the elements are removed from the document flow breaking our website</a:t>
            </a:r>
            <a:endParaRPr lang="en-GB" dirty="0" smtClean="0"/>
          </a:p>
          <a:p>
            <a:endParaRPr lang="en-IN" dirty="0" smtClean="0"/>
          </a:p>
          <a:p>
            <a:endParaRPr lang="en-GB" dirty="0"/>
          </a:p>
        </p:txBody>
      </p:sp>
    </p:spTree>
    <p:extLst>
      <p:ext uri="{BB962C8B-B14F-4D97-AF65-F5344CB8AC3E}">
        <p14:creationId xmlns:p14="http://schemas.microsoft.com/office/powerpoint/2010/main" val="36700363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Lets try another value for </a:t>
            </a:r>
            <a:r>
              <a:rPr lang="en-IN" dirty="0" err="1" smtClean="0"/>
              <a:t>position:relative</a:t>
            </a:r>
            <a:r>
              <a:rPr lang="en-IN" dirty="0" smtClean="0"/>
              <a:t> for packages</a:t>
            </a:r>
          </a:p>
          <a:p>
            <a:r>
              <a:rPr lang="en-IN" dirty="0" smtClean="0"/>
              <a:t>We will notice that now our website doesn’t crash .Package class is  not taken out of document flow and now since the badge has </a:t>
            </a:r>
            <a:r>
              <a:rPr lang="en-IN" dirty="0" err="1" smtClean="0"/>
              <a:t>position:absolute</a:t>
            </a:r>
            <a:r>
              <a:rPr lang="en-IN" dirty="0" smtClean="0"/>
              <a:t> and it has a positioned ancestor the positioning context now is packages for the badge.</a:t>
            </a:r>
          </a:p>
          <a:p>
            <a:r>
              <a:rPr lang="en-IN" dirty="0" smtClean="0"/>
              <a:t>So till now we learnt that fixed and absolute are quiet comparable both take the elements out of document flow.</a:t>
            </a:r>
          </a:p>
          <a:p>
            <a:r>
              <a:rPr lang="en-IN" dirty="0" smtClean="0"/>
              <a:t>For fixed the positioning context is always the viewport and for absolute it is either &lt;html&gt; if there is not positioned ancestor or the positioned ancestor is one exists.</a:t>
            </a:r>
          </a:p>
          <a:p>
            <a:r>
              <a:rPr lang="en-IN" dirty="0" smtClean="0"/>
              <a:t>The relative position doesn’t take the element out of document </a:t>
            </a:r>
            <a:r>
              <a:rPr lang="en-IN" dirty="0" err="1" smtClean="0"/>
              <a:t>flow.We</a:t>
            </a:r>
            <a:r>
              <a:rPr lang="en-IN" dirty="0" smtClean="0"/>
              <a:t> will dive deeper into relative positioning in upcoming slides.</a:t>
            </a:r>
          </a:p>
          <a:p>
            <a:r>
              <a:rPr lang="en-IN" dirty="0" smtClean="0"/>
              <a:t>Now our badge is inside the plus package box lets first style its appearance then work on its position .</a:t>
            </a:r>
          </a:p>
          <a:p>
            <a:r>
              <a:rPr lang="en-IN" dirty="0" smtClean="0"/>
              <a:t>Lets change the font-size:12px,color:white ,background:#ff5454; padding:8px;</a:t>
            </a:r>
          </a:p>
          <a:p>
            <a:r>
              <a:rPr lang="en-IN" dirty="0" smtClean="0"/>
              <a:t>Now we know that the positioning context is the package so lets position the badge inside it we need to move it to top right but not stick it to the edge so lets change top:0;,remove left and add right:0; but to keep it a bit away from edges lets add a mergin:20px;</a:t>
            </a:r>
          </a:p>
          <a:p>
            <a:r>
              <a:rPr lang="en-IN" dirty="0" smtClean="0"/>
              <a:t>We now have the badge positioned correctly but we will notice that when we scroll the packages are above the navigation bar now to fix that we move the navigation bar up in the z-axis by adding z-index:1 to .main-header{} selector in shared.css</a:t>
            </a:r>
            <a:endParaRPr lang="en-GB" dirty="0" smtClean="0"/>
          </a:p>
          <a:p>
            <a:endParaRPr lang="en-IN" dirty="0" smtClean="0"/>
          </a:p>
          <a:p>
            <a:endParaRPr lang="en-GB" dirty="0"/>
          </a:p>
        </p:txBody>
      </p:sp>
    </p:spTree>
    <p:extLst>
      <p:ext uri="{BB962C8B-B14F-4D97-AF65-F5344CB8AC3E}">
        <p14:creationId xmlns:p14="http://schemas.microsoft.com/office/powerpoint/2010/main" val="40372568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62" y="0"/>
            <a:ext cx="8596668" cy="585355"/>
          </a:xfrm>
        </p:spPr>
        <p:txBody>
          <a:bodyPr>
            <a:normAutofit fontScale="90000"/>
          </a:bodyPr>
          <a:lstStyle/>
          <a:p>
            <a:r>
              <a:rPr lang="en-IN" dirty="0"/>
              <a:t>Diving Deeper into Relative Positioning</a:t>
            </a:r>
            <a:endParaRPr lang="en-GB" dirty="0"/>
          </a:p>
        </p:txBody>
      </p:sp>
      <p:sp>
        <p:nvSpPr>
          <p:cNvPr id="3" name="Content Placeholder 2"/>
          <p:cNvSpPr>
            <a:spLocks noGrp="1"/>
          </p:cNvSpPr>
          <p:nvPr>
            <p:ph idx="1"/>
          </p:nvPr>
        </p:nvSpPr>
        <p:spPr>
          <a:xfrm>
            <a:off x="207817" y="696191"/>
            <a:ext cx="11668991" cy="5777345"/>
          </a:xfrm>
        </p:spPr>
        <p:txBody>
          <a:bodyPr>
            <a:normAutofit fontScale="92500" lnSpcReduction="10000"/>
          </a:bodyPr>
          <a:lstStyle/>
          <a:p>
            <a:r>
              <a:rPr lang="en-IN" dirty="0" smtClean="0"/>
              <a:t>For a better understanding of relative positioning I have again changed the code to the same simple page we used to study the fixed value.</a:t>
            </a:r>
          </a:p>
          <a:p>
            <a:r>
              <a:rPr lang="en-IN" dirty="0" smtClean="0"/>
              <a:t>Just for a recap about what the code was </a:t>
            </a:r>
            <a:r>
              <a:rPr lang="en-GB" dirty="0" smtClean="0"/>
              <a:t>, the </a:t>
            </a:r>
            <a:r>
              <a:rPr lang="en-GB" dirty="0"/>
              <a:t>index.html contains 3&lt;div&gt; tags representing a navigation </a:t>
            </a:r>
            <a:r>
              <a:rPr lang="en-GB" dirty="0" smtClean="0"/>
              <a:t>bar , a background </a:t>
            </a:r>
            <a:r>
              <a:rPr lang="en-GB" dirty="0"/>
              <a:t>image </a:t>
            </a:r>
            <a:r>
              <a:rPr lang="en-GB" dirty="0" smtClean="0"/>
              <a:t>and a </a:t>
            </a:r>
            <a:r>
              <a:rPr lang="en-GB" dirty="0"/>
              <a:t>Features inside a parent &lt;div&gt;</a:t>
            </a:r>
          </a:p>
          <a:p>
            <a:r>
              <a:rPr lang="en-GB" dirty="0"/>
              <a:t>In our </a:t>
            </a:r>
            <a:r>
              <a:rPr lang="en-GB" dirty="0" err="1"/>
              <a:t>css</a:t>
            </a:r>
            <a:r>
              <a:rPr lang="en-GB" dirty="0"/>
              <a:t> I have just </a:t>
            </a:r>
            <a:r>
              <a:rPr lang="en-IN" dirty="0"/>
              <a:t>added a few basic styles like margin ,</a:t>
            </a:r>
            <a:r>
              <a:rPr lang="en-IN" dirty="0" smtClean="0"/>
              <a:t>padding , border </a:t>
            </a:r>
            <a:r>
              <a:rPr lang="en-IN" dirty="0"/>
              <a:t>background , </a:t>
            </a:r>
            <a:r>
              <a:rPr lang="en-IN" dirty="0" smtClean="0"/>
              <a:t>colour etc. </a:t>
            </a:r>
            <a:r>
              <a:rPr lang="en-IN" dirty="0"/>
              <a:t>to all the </a:t>
            </a:r>
            <a:r>
              <a:rPr lang="en-IN" dirty="0" smtClean="0"/>
              <a:t>elements. You </a:t>
            </a:r>
            <a:r>
              <a:rPr lang="en-IN" dirty="0"/>
              <a:t>will notice that I have a  height also for the html element  that is only to get a scroll bar on the page .Also notice I also have a margin around my html element </a:t>
            </a:r>
            <a:r>
              <a:rPr lang="en-IN" dirty="0" smtClean="0"/>
              <a:t>too</a:t>
            </a:r>
          </a:p>
          <a:p>
            <a:r>
              <a:rPr lang="en-IN" dirty="0" smtClean="0"/>
              <a:t>So lets start by adding a </a:t>
            </a:r>
            <a:r>
              <a:rPr lang="en-IN" dirty="0" err="1" smtClean="0"/>
              <a:t>position:relative</a:t>
            </a:r>
            <a:r>
              <a:rPr lang="en-IN" dirty="0" smtClean="0"/>
              <a:t> to our navigation bar </a:t>
            </a:r>
            <a:r>
              <a:rPr lang="en-IN" dirty="0" err="1" smtClean="0"/>
              <a:t>i.e</a:t>
            </a:r>
            <a:r>
              <a:rPr lang="en-IN" dirty="0" smtClean="0"/>
              <a:t>  .parent .child-1{} class selector</a:t>
            </a:r>
          </a:p>
          <a:p>
            <a:r>
              <a:rPr lang="en-IN" dirty="0" smtClean="0"/>
              <a:t>We will notice that nothing changes but now we can change the positioning context of other elements </a:t>
            </a:r>
            <a:r>
              <a:rPr lang="en-IN" dirty="0" err="1" smtClean="0"/>
              <a:t>i.e</a:t>
            </a:r>
            <a:r>
              <a:rPr lang="en-IN" dirty="0" smtClean="0"/>
              <a:t> children of this element but since this has no children here nothing much can be done.</a:t>
            </a:r>
          </a:p>
          <a:p>
            <a:r>
              <a:rPr lang="en-IN" dirty="0" smtClean="0"/>
              <a:t>Lets add top:50px and left:50px to </a:t>
            </a:r>
            <a:r>
              <a:rPr lang="en-IN" dirty="0" err="1" smtClean="0"/>
              <a:t>it.we</a:t>
            </a:r>
            <a:r>
              <a:rPr lang="en-IN" dirty="0" smtClean="0"/>
              <a:t> will notice that the element moved but what is the positioning context for this element ? For relative positioning the element itself acts as a positioning context so it moved relative to its original </a:t>
            </a:r>
            <a:r>
              <a:rPr lang="en-IN" dirty="0" err="1" smtClean="0"/>
              <a:t>position.So</a:t>
            </a:r>
            <a:r>
              <a:rPr lang="en-IN" dirty="0" smtClean="0"/>
              <a:t> we pushed the element 50px from top and 50px from the left from its initial position.</a:t>
            </a:r>
          </a:p>
          <a:p>
            <a:r>
              <a:rPr lang="en-IN" dirty="0" smtClean="0"/>
              <a:t>Now lets change the top:300px.We will notice that the element moved out of the surrounding &lt;div&gt; </a:t>
            </a:r>
            <a:r>
              <a:rPr lang="en-IN" dirty="0" err="1" smtClean="0"/>
              <a:t>i.e</a:t>
            </a:r>
            <a:r>
              <a:rPr lang="en-IN" dirty="0" smtClean="0"/>
              <a:t> we moved the navigation bar out of its </a:t>
            </a:r>
            <a:r>
              <a:rPr lang="en-IN" dirty="0" err="1" smtClean="0"/>
              <a:t>parent.sometimes</a:t>
            </a:r>
            <a:r>
              <a:rPr lang="en-IN" dirty="0" smtClean="0"/>
              <a:t> we might want this behaviour but sometimes we </a:t>
            </a:r>
            <a:r>
              <a:rPr lang="en-IN" dirty="0" err="1" smtClean="0"/>
              <a:t>wont,we</a:t>
            </a:r>
            <a:r>
              <a:rPr lang="en-IN" dirty="0" smtClean="0"/>
              <a:t> might want that although we are able to move it but it should not leave its parent element or it should not be visible if it leaves its parent element.</a:t>
            </a:r>
          </a:p>
          <a:p>
            <a:r>
              <a:rPr lang="en-IN" dirty="0" smtClean="0"/>
              <a:t>We will study about how this is solved and also about a problem that might occur depending upon the type of the parent element in upcoming slides</a:t>
            </a:r>
          </a:p>
          <a:p>
            <a:endParaRPr lang="en-IN" dirty="0"/>
          </a:p>
          <a:p>
            <a:endParaRPr lang="en-GB" dirty="0"/>
          </a:p>
        </p:txBody>
      </p:sp>
    </p:spTree>
    <p:extLst>
      <p:ext uri="{BB962C8B-B14F-4D97-AF65-F5344CB8AC3E}">
        <p14:creationId xmlns:p14="http://schemas.microsoft.com/office/powerpoint/2010/main" val="1839253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00445"/>
            <a:ext cx="10181166" cy="585355"/>
          </a:xfrm>
        </p:spPr>
        <p:txBody>
          <a:bodyPr>
            <a:normAutofit fontScale="90000"/>
          </a:bodyPr>
          <a:lstStyle/>
          <a:p>
            <a:r>
              <a:rPr lang="en-IN" dirty="0"/>
              <a:t>Working with "overflow" and Relative Positioning</a:t>
            </a:r>
            <a:endParaRPr lang="en-GB" dirty="0"/>
          </a:p>
        </p:txBody>
      </p:sp>
      <p:sp>
        <p:nvSpPr>
          <p:cNvPr id="3" name="Content Placeholder 2"/>
          <p:cNvSpPr>
            <a:spLocks noGrp="1"/>
          </p:cNvSpPr>
          <p:nvPr>
            <p:ph idx="1"/>
          </p:nvPr>
        </p:nvSpPr>
        <p:spPr>
          <a:xfrm>
            <a:off x="218209" y="955965"/>
            <a:ext cx="11170227" cy="5642262"/>
          </a:xfrm>
        </p:spPr>
        <p:txBody>
          <a:bodyPr/>
          <a:lstStyle/>
          <a:p>
            <a:r>
              <a:rPr lang="en-IN" dirty="0" smtClean="0"/>
              <a:t>Now if we want to avoid the behaviour that the child element is moving out of the parent element we can go top the selector for parent </a:t>
            </a:r>
            <a:r>
              <a:rPr lang="en-IN" dirty="0" err="1" smtClean="0"/>
              <a:t>i.e</a:t>
            </a:r>
            <a:r>
              <a:rPr lang="en-IN" dirty="0" smtClean="0"/>
              <a:t> .parent{ } and add </a:t>
            </a:r>
            <a:r>
              <a:rPr lang="en-IN" dirty="0" err="1" smtClean="0"/>
              <a:t>overflow:hidden</a:t>
            </a:r>
            <a:r>
              <a:rPr lang="en-IN" dirty="0" smtClean="0"/>
              <a:t>;</a:t>
            </a:r>
          </a:p>
          <a:p>
            <a:r>
              <a:rPr lang="en-IN" dirty="0" smtClean="0"/>
              <a:t>The value hidden fore overflow hides the element as soon as it goes out of the parent.</a:t>
            </a:r>
          </a:p>
          <a:p>
            <a:r>
              <a:rPr lang="en-IN" dirty="0" smtClean="0"/>
              <a:t>Now lets remove the selector for </a:t>
            </a:r>
            <a:r>
              <a:rPr lang="en-IN" dirty="0" err="1" smtClean="0"/>
              <a:t>nav</a:t>
            </a:r>
            <a:r>
              <a:rPr lang="en-IN" dirty="0" smtClean="0"/>
              <a:t> bar and also the overflow property from the parent selector and add a position :relative to the parent.</a:t>
            </a:r>
          </a:p>
          <a:p>
            <a:r>
              <a:rPr lang="en-IN" dirty="0" smtClean="0"/>
              <a:t>So now our parent is the relatively positioned element lets add a top:500px to it we will notice it moves out of the parent </a:t>
            </a:r>
            <a:r>
              <a:rPr lang="en-IN" dirty="0" err="1" smtClean="0"/>
              <a:t>i.e</a:t>
            </a:r>
            <a:r>
              <a:rPr lang="en-IN" dirty="0" smtClean="0"/>
              <a:t> &lt;body&gt; in this case but we know how to fix that we go to the selector for body and add </a:t>
            </a:r>
            <a:r>
              <a:rPr lang="en-IN" dirty="0" err="1" smtClean="0"/>
              <a:t>overflow:hidden</a:t>
            </a:r>
            <a:r>
              <a:rPr lang="en-IN" dirty="0" smtClean="0"/>
              <a:t>;</a:t>
            </a:r>
          </a:p>
          <a:p>
            <a:r>
              <a:rPr lang="en-IN" dirty="0" smtClean="0"/>
              <a:t>We will notice that nothing changes this is the problem I </a:t>
            </a:r>
            <a:r>
              <a:rPr lang="en-IN" dirty="0" err="1" smtClean="0"/>
              <a:t>reffered</a:t>
            </a:r>
            <a:r>
              <a:rPr lang="en-IN" dirty="0" smtClean="0"/>
              <a:t> to on previous slide this </a:t>
            </a:r>
            <a:r>
              <a:rPr lang="en-IN" dirty="0" err="1" smtClean="0"/>
              <a:t>isbecause</a:t>
            </a:r>
            <a:r>
              <a:rPr lang="en-IN" dirty="0" smtClean="0"/>
              <a:t> of a default behaviour of </a:t>
            </a:r>
            <a:r>
              <a:rPr lang="en-IN" dirty="0" err="1" smtClean="0"/>
              <a:t>css</a:t>
            </a:r>
            <a:r>
              <a:rPr lang="en-IN" dirty="0" smtClean="0"/>
              <a:t> if we add overflow :hidden to the body it simply passes it on to the &lt;html&gt; element and removed from body so the situation we have is that actually &lt;html&gt; has </a:t>
            </a:r>
            <a:r>
              <a:rPr lang="en-IN" dirty="0" err="1" smtClean="0"/>
              <a:t>overflow:hidden</a:t>
            </a:r>
            <a:r>
              <a:rPr lang="en-IN" dirty="0" smtClean="0"/>
              <a:t> but body doesn’t although we added it to body but due to </a:t>
            </a:r>
            <a:r>
              <a:rPr lang="en-IN" dirty="0" err="1" smtClean="0"/>
              <a:t>css</a:t>
            </a:r>
            <a:r>
              <a:rPr lang="en-IN" dirty="0" smtClean="0"/>
              <a:t> default behaviour it was passed on to &lt;html&gt;.</a:t>
            </a:r>
          </a:p>
          <a:p>
            <a:r>
              <a:rPr lang="en-IN" dirty="0" smtClean="0"/>
              <a:t>We although do have a trick to fix that  simply add </a:t>
            </a:r>
            <a:r>
              <a:rPr lang="en-IN" dirty="0" err="1" smtClean="0"/>
              <a:t>overflow:hidden</a:t>
            </a:r>
            <a:r>
              <a:rPr lang="en-IN" dirty="0" smtClean="0"/>
              <a:t> to both body as well as html so now it wont be passed to html as that already has a </a:t>
            </a:r>
            <a:r>
              <a:rPr lang="en-IN" dirty="0" err="1" smtClean="0"/>
              <a:t>overflow:hidden</a:t>
            </a:r>
            <a:r>
              <a:rPr lang="en-IN" dirty="0" smtClean="0"/>
              <a:t> and things would work again</a:t>
            </a:r>
          </a:p>
          <a:p>
            <a:r>
              <a:rPr lang="en-IN" dirty="0" smtClean="0"/>
              <a:t>So if the parent is not &lt;body&gt; this issue wont occur and if it is it can be solved with the </a:t>
            </a:r>
            <a:r>
              <a:rPr lang="en-IN" dirty="0" err="1" smtClean="0"/>
              <a:t>tric</a:t>
            </a:r>
            <a:r>
              <a:rPr lang="en-IN" dirty="0" smtClean="0"/>
              <a:t> k given above.</a:t>
            </a:r>
            <a:endParaRPr lang="en-GB" dirty="0"/>
          </a:p>
        </p:txBody>
      </p:sp>
    </p:spTree>
    <p:extLst>
      <p:ext uri="{BB962C8B-B14F-4D97-AF65-F5344CB8AC3E}">
        <p14:creationId xmlns:p14="http://schemas.microsoft.com/office/powerpoint/2010/main" val="1207693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5"/>
            <a:ext cx="8596668" cy="637309"/>
          </a:xfrm>
        </p:spPr>
        <p:txBody>
          <a:bodyPr>
            <a:normAutofit fontScale="90000"/>
          </a:bodyPr>
          <a:lstStyle/>
          <a:p>
            <a:r>
              <a:rPr lang="en-GB" dirty="0"/>
              <a:t>Introducing "sticky" Positioning</a:t>
            </a:r>
          </a:p>
        </p:txBody>
      </p:sp>
      <p:sp>
        <p:nvSpPr>
          <p:cNvPr id="3" name="Content Placeholder 2"/>
          <p:cNvSpPr>
            <a:spLocks noGrp="1"/>
          </p:cNvSpPr>
          <p:nvPr>
            <p:ph idx="1"/>
          </p:nvPr>
        </p:nvSpPr>
        <p:spPr>
          <a:xfrm>
            <a:off x="270164" y="727364"/>
            <a:ext cx="11617036" cy="5808517"/>
          </a:xfrm>
        </p:spPr>
        <p:txBody>
          <a:bodyPr/>
          <a:lstStyle/>
          <a:p>
            <a:r>
              <a:rPr lang="en-US" dirty="0" smtClean="0"/>
              <a:t>To understand sticky positioning we will use a new sample code .The index.html has three parent&lt;div&gt; with a class parent and each parent&lt;div&gt; contains three child &lt;div&gt; with classes </a:t>
            </a:r>
            <a:r>
              <a:rPr lang="en-US" dirty="0" err="1" smtClean="0"/>
              <a:t>country,cities,cities</a:t>
            </a:r>
            <a:endParaRPr lang="en-US" dirty="0" smtClean="0"/>
          </a:p>
          <a:p>
            <a:r>
              <a:rPr lang="en-US" dirty="0" smtClean="0"/>
              <a:t>The main.css also has some basic styles applied</a:t>
            </a:r>
          </a:p>
          <a:p>
            <a:r>
              <a:rPr lang="en-US" dirty="0" smtClean="0"/>
              <a:t>Lets ass </a:t>
            </a:r>
            <a:r>
              <a:rPr lang="en-US" dirty="0" err="1" smtClean="0"/>
              <a:t>position:sticky</a:t>
            </a:r>
            <a:r>
              <a:rPr lang="en-US" dirty="0" smtClean="0"/>
              <a:t>; to .parent .country{ } selector .We will notice no apparent change in the </a:t>
            </a:r>
            <a:r>
              <a:rPr lang="en-US" dirty="0" err="1" smtClean="0"/>
              <a:t>website.Now</a:t>
            </a:r>
            <a:r>
              <a:rPr lang="en-US" dirty="0" smtClean="0"/>
              <a:t> just add top:20px;</a:t>
            </a:r>
          </a:p>
          <a:p>
            <a:r>
              <a:rPr lang="en-US" dirty="0" smtClean="0"/>
              <a:t>We will notice that all the country elements don’t move at the start but as soon as we scroll to a certain limit it behaves like a fixed element and then stops behaving as fixed after a certain limit.</a:t>
            </a:r>
          </a:p>
          <a:p>
            <a:r>
              <a:rPr lang="en-US" dirty="0" smtClean="0"/>
              <a:t>So sticky is actually a hybrid of relative and </a:t>
            </a:r>
            <a:r>
              <a:rPr lang="en-US" dirty="0" err="1" smtClean="0"/>
              <a:t>fixed.The</a:t>
            </a:r>
            <a:r>
              <a:rPr lang="en-US" dirty="0" smtClean="0"/>
              <a:t> element behaves as relative initially but as soon as we reach the distance  </a:t>
            </a:r>
            <a:r>
              <a:rPr lang="en-US" dirty="0" err="1" smtClean="0"/>
              <a:t>tahat</a:t>
            </a:r>
            <a:r>
              <a:rPr lang="en-US" dirty="0" smtClean="0"/>
              <a:t> we specify with top </a:t>
            </a:r>
            <a:r>
              <a:rPr lang="en-US" dirty="0" err="1" smtClean="0"/>
              <a:t>right,left,bottom</a:t>
            </a:r>
            <a:r>
              <a:rPr lang="en-US" dirty="0" smtClean="0"/>
              <a:t> the element starts behaving like </a:t>
            </a:r>
            <a:r>
              <a:rPr lang="en-US" dirty="0" err="1" smtClean="0"/>
              <a:t>fixed.The</a:t>
            </a:r>
            <a:r>
              <a:rPr lang="en-US" dirty="0" smtClean="0"/>
              <a:t> element stops being fixed as soon as it reaches the end of the content of its parent element.</a:t>
            </a:r>
          </a:p>
          <a:p>
            <a:r>
              <a:rPr lang="en-US" dirty="0" smtClean="0"/>
              <a:t>Now lets uncomment all the commented </a:t>
            </a:r>
            <a:r>
              <a:rPr lang="en-US" dirty="0" err="1" smtClean="0"/>
              <a:t>css</a:t>
            </a:r>
            <a:r>
              <a:rPr lang="en-US" dirty="0" smtClean="0"/>
              <a:t> to have separate </a:t>
            </a:r>
            <a:r>
              <a:rPr lang="en-US" dirty="0" err="1" smtClean="0"/>
              <a:t>colours</a:t>
            </a:r>
            <a:r>
              <a:rPr lang="en-US" dirty="0" smtClean="0"/>
              <a:t> </a:t>
            </a:r>
            <a:r>
              <a:rPr lang="en-US" dirty="0" err="1" smtClean="0"/>
              <a:t>etc</a:t>
            </a:r>
            <a:r>
              <a:rPr lang="en-US" dirty="0" smtClean="0"/>
              <a:t> for body html </a:t>
            </a:r>
            <a:r>
              <a:rPr lang="en-US" dirty="0" err="1" smtClean="0"/>
              <a:t>etc</a:t>
            </a:r>
            <a:r>
              <a:rPr lang="en-US" dirty="0" smtClean="0"/>
              <a:t> to have a better understanding.</a:t>
            </a:r>
          </a:p>
          <a:p>
            <a:r>
              <a:rPr lang="en-US" dirty="0" smtClean="0"/>
              <a:t>We will notice that the element behaves like a normal element till body is in viewport when we reach 10px from the border of parent the element starts behaving like fixed and when we have completed scrolling till the content of parent the element stops being fixed.</a:t>
            </a:r>
          </a:p>
          <a:p>
            <a:r>
              <a:rPr lang="en-US" dirty="0" smtClean="0"/>
              <a:t>Sticky is relatively new and doesn’t have good browser support yet.</a:t>
            </a:r>
          </a:p>
          <a:p>
            <a:endParaRPr lang="en-GB" dirty="0"/>
          </a:p>
        </p:txBody>
      </p:sp>
    </p:spTree>
    <p:extLst>
      <p:ext uri="{BB962C8B-B14F-4D97-AF65-F5344CB8AC3E}">
        <p14:creationId xmlns:p14="http://schemas.microsoft.com/office/powerpoint/2010/main" val="274168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79663"/>
            <a:ext cx="8596668" cy="460664"/>
          </a:xfrm>
        </p:spPr>
        <p:txBody>
          <a:bodyPr>
            <a:normAutofit fontScale="90000"/>
          </a:bodyPr>
          <a:lstStyle/>
          <a:p>
            <a:r>
              <a:rPr lang="en-US" dirty="0" smtClean="0"/>
              <a:t>Stacking Context</a:t>
            </a:r>
            <a:endParaRPr lang="en-GB" dirty="0"/>
          </a:p>
        </p:txBody>
      </p:sp>
      <p:sp>
        <p:nvSpPr>
          <p:cNvPr id="3" name="Content Placeholder 2"/>
          <p:cNvSpPr>
            <a:spLocks noGrp="1"/>
          </p:cNvSpPr>
          <p:nvPr>
            <p:ph idx="1"/>
          </p:nvPr>
        </p:nvSpPr>
        <p:spPr>
          <a:xfrm>
            <a:off x="228599" y="779319"/>
            <a:ext cx="11648209" cy="5933208"/>
          </a:xfrm>
        </p:spPr>
        <p:txBody>
          <a:bodyPr>
            <a:normAutofit lnSpcReduction="10000"/>
          </a:bodyPr>
          <a:lstStyle/>
          <a:p>
            <a:r>
              <a:rPr lang="en-US" dirty="0" smtClean="0"/>
              <a:t>To understand stacking context we have another sample code it has a &lt;div&gt; with class navigation .Another &lt;div&gt; with class headline which internally contains three child &lt;div&gt; each representing an image with classes image-1,</a:t>
            </a:r>
            <a:r>
              <a:rPr lang="en-US" dirty="0"/>
              <a:t> </a:t>
            </a:r>
            <a:r>
              <a:rPr lang="en-US" dirty="0" smtClean="0"/>
              <a:t>image-2, image-2 </a:t>
            </a:r>
            <a:r>
              <a:rPr lang="en-US" dirty="0" err="1" smtClean="0"/>
              <a:t>respectively.Then</a:t>
            </a:r>
            <a:r>
              <a:rPr lang="en-US" dirty="0" smtClean="0"/>
              <a:t> we have another &lt;div&gt; with class contact-us</a:t>
            </a:r>
          </a:p>
          <a:p>
            <a:r>
              <a:rPr lang="en-US" dirty="0" smtClean="0"/>
              <a:t>The </a:t>
            </a:r>
            <a:r>
              <a:rPr lang="en-US" dirty="0" err="1" smtClean="0"/>
              <a:t>css</a:t>
            </a:r>
            <a:r>
              <a:rPr lang="en-US" dirty="0" smtClean="0"/>
              <a:t> part has some basic styles .All parent elements have  </a:t>
            </a:r>
            <a:r>
              <a:rPr lang="en-US" dirty="0" err="1" smtClean="0"/>
              <a:t>position:fixed.That</a:t>
            </a:r>
            <a:r>
              <a:rPr lang="en-US" dirty="0" smtClean="0"/>
              <a:t> is why we have navigation at bottom then headlines and the contact us since all of them by default have z-index 0 so the sequence of these elements in html decide which element will be on top.</a:t>
            </a:r>
          </a:p>
          <a:p>
            <a:r>
              <a:rPr lang="en-US" dirty="0" smtClean="0"/>
              <a:t>Now if we add z-index:1 to our .headline{} it will be on top.</a:t>
            </a:r>
          </a:p>
          <a:p>
            <a:r>
              <a:rPr lang="en-US" dirty="0" smtClean="0"/>
              <a:t>Stacking context comes in picture when we play with the z-index of the children </a:t>
            </a:r>
            <a:r>
              <a:rPr lang="en-US" dirty="0" err="1" smtClean="0"/>
              <a:t>i.e</a:t>
            </a:r>
            <a:r>
              <a:rPr lang="en-US" dirty="0" smtClean="0"/>
              <a:t> the images in our case.</a:t>
            </a:r>
          </a:p>
          <a:p>
            <a:r>
              <a:rPr lang="en-US" dirty="0" smtClean="0"/>
              <a:t>Lets add a z-index:100 to our .contact-us{}.It will now again be on the top</a:t>
            </a:r>
          </a:p>
          <a:p>
            <a:r>
              <a:rPr lang="en-US" dirty="0" smtClean="0"/>
              <a:t>Lets add a position fixed to our .image-1{} ,image-2 and image-3 and also add a z-index more than 100 to image-2</a:t>
            </a:r>
          </a:p>
          <a:p>
            <a:r>
              <a:rPr lang="en-US" dirty="0" smtClean="0"/>
              <a:t>We will see that image -2 is above image-3 and image -1 but even though the z-index is far bigger than the one for contact-us ,The contact-us is still on top this is because of the stacking context.</a:t>
            </a:r>
          </a:p>
          <a:p>
            <a:r>
              <a:rPr lang="en-US" dirty="0" smtClean="0"/>
              <a:t>This means that the z-index for the child elements will have an impact only within the parent and the general order of contact-us above the headline element depends on the z-index of the headline element.</a:t>
            </a:r>
          </a:p>
          <a:p>
            <a:r>
              <a:rPr lang="en-US" dirty="0" smtClean="0"/>
              <a:t>In simple words the images are a part of the stacking context of headline</a:t>
            </a:r>
          </a:p>
          <a:p>
            <a:r>
              <a:rPr lang="en-US" dirty="0" smtClean="0"/>
              <a:t>Whenever we apply position fixed to our element a new stacking context is created automatically but for position relative and absolute a new stacking context is created only when we add a z-index</a:t>
            </a:r>
            <a:endParaRPr lang="en-US" dirty="0"/>
          </a:p>
          <a:p>
            <a:endParaRPr lang="en-GB" dirty="0"/>
          </a:p>
        </p:txBody>
      </p:sp>
    </p:spTree>
    <p:extLst>
      <p:ext uri="{BB962C8B-B14F-4D97-AF65-F5344CB8AC3E}">
        <p14:creationId xmlns:p14="http://schemas.microsoft.com/office/powerpoint/2010/main" val="31629731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0"/>
            <a:ext cx="8596668" cy="460664"/>
          </a:xfrm>
        </p:spPr>
        <p:txBody>
          <a:bodyPr>
            <a:normAutofit fontScale="90000"/>
          </a:bodyPr>
          <a:lstStyle/>
          <a:p>
            <a:r>
              <a:rPr lang="en-US" dirty="0" smtClean="0"/>
              <a:t>Assignment Questions</a:t>
            </a:r>
            <a:endParaRPr lang="en-GB" dirty="0"/>
          </a:p>
        </p:txBody>
      </p:sp>
      <p:sp>
        <p:nvSpPr>
          <p:cNvPr id="3" name="Content Placeholder 2"/>
          <p:cNvSpPr>
            <a:spLocks noGrp="1"/>
          </p:cNvSpPr>
          <p:nvPr>
            <p:ph idx="1"/>
          </p:nvPr>
        </p:nvSpPr>
        <p:spPr>
          <a:xfrm>
            <a:off x="238991" y="550719"/>
            <a:ext cx="11804073" cy="6089072"/>
          </a:xfrm>
        </p:spPr>
        <p:txBody>
          <a:bodyPr/>
          <a:lstStyle/>
          <a:p>
            <a:r>
              <a:rPr lang="en-IN" dirty="0"/>
              <a:t>Go to our landing page in the course project and add a “margin-top” to our image (“#product-overview”) to ensure, that both the image and the slogan </a:t>
            </a:r>
            <a:r>
              <a:rPr lang="en-IN" dirty="0" smtClean="0"/>
              <a:t>(„Risk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a:t>
            </a:r>
            <a:r>
              <a:rPr lang="en-IN" dirty="0"/>
              <a:t>are no longer hidden below the navigation bar.</a:t>
            </a:r>
          </a:p>
          <a:p>
            <a:r>
              <a:rPr lang="en-IN" dirty="0"/>
              <a:t>Find a way to position the slogan in the left lower corner of the image using “</a:t>
            </a:r>
            <a:r>
              <a:rPr lang="en-IN" dirty="0" err="1"/>
              <a:t>px</a:t>
            </a:r>
            <a:r>
              <a:rPr lang="en-IN" dirty="0"/>
              <a:t>”. The slogan should have some space to the left and to the bottom but do NOT add a margin to it.</a:t>
            </a:r>
          </a:p>
          <a:p>
            <a:r>
              <a:rPr lang="en-IN" dirty="0"/>
              <a:t>Change the positioning context of the slogan (challenge: What was the positioning context so far? What is the new positioning context?). Remember how we created the badge on the “Packages” page…</a:t>
            </a:r>
          </a:p>
          <a:p>
            <a:r>
              <a:rPr lang="en-IN" dirty="0"/>
              <a:t>Adjust the position of the slogan using “%” values.</a:t>
            </a:r>
          </a:p>
          <a:p>
            <a:r>
              <a:rPr lang="en-IN" dirty="0"/>
              <a:t>Switch to the “Packages” page.</a:t>
            </a:r>
          </a:p>
          <a:p>
            <a:r>
              <a:rPr lang="en-IN" dirty="0"/>
              <a:t>Add a “z-index” of 10 to the badge (“.</a:t>
            </a:r>
            <a:r>
              <a:rPr lang="en-IN" dirty="0" err="1"/>
              <a:t>package__badge</a:t>
            </a:r>
            <a:r>
              <a:rPr lang="en-IN" dirty="0"/>
              <a:t>”). Scroll down on the webpage, what happens to the badge and what causes this issue?</a:t>
            </a:r>
          </a:p>
          <a:p>
            <a:r>
              <a:rPr lang="en-IN" dirty="0"/>
              <a:t>Fix the issue encountered using the “z-index”. Make sure that the highest “z-index” on the entire page is the “z-index” of the badge (hint: Maybe the Stacking Context is a helpful concept in this situation, so you might have to add the “position” property again).</a:t>
            </a:r>
          </a:p>
          <a:p>
            <a:endParaRPr lang="en-GB" dirty="0"/>
          </a:p>
        </p:txBody>
      </p:sp>
    </p:spTree>
    <p:extLst>
      <p:ext uri="{BB962C8B-B14F-4D97-AF65-F5344CB8AC3E}">
        <p14:creationId xmlns:p14="http://schemas.microsoft.com/office/powerpoint/2010/main" val="11993792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61" y="2563091"/>
            <a:ext cx="8596668" cy="1320800"/>
          </a:xfrm>
        </p:spPr>
        <p:txBody>
          <a:bodyPr/>
          <a:lstStyle/>
          <a:p>
            <a:r>
              <a:rPr lang="en-US" dirty="0"/>
              <a:t>Assignment Solution</a:t>
            </a:r>
            <a:r>
              <a:rPr lang="en-GB" dirty="0"/>
              <a:t/>
            </a:r>
            <a:br>
              <a:rPr lang="en-GB" dirty="0"/>
            </a:br>
            <a:endParaRPr lang="en-GB" dirty="0"/>
          </a:p>
        </p:txBody>
      </p:sp>
    </p:spTree>
    <p:extLst>
      <p:ext uri="{BB962C8B-B14F-4D97-AF65-F5344CB8AC3E}">
        <p14:creationId xmlns:p14="http://schemas.microsoft.com/office/powerpoint/2010/main" val="3690203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0"/>
            <a:ext cx="12191999" cy="6736080"/>
          </a:xfrm>
          <a:prstGeom prst="rect">
            <a:avLst/>
          </a:prstGeom>
        </p:spPr>
      </p:pic>
    </p:spTree>
    <p:extLst>
      <p:ext uri="{BB962C8B-B14F-4D97-AF65-F5344CB8AC3E}">
        <p14:creationId xmlns:p14="http://schemas.microsoft.com/office/powerpoint/2010/main" val="56056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GB" dirty="0"/>
          </a:p>
        </p:txBody>
      </p:sp>
      <p:sp>
        <p:nvSpPr>
          <p:cNvPr id="3" name="Content Placeholder 2"/>
          <p:cNvSpPr>
            <a:spLocks noGrp="1"/>
          </p:cNvSpPr>
          <p:nvPr>
            <p:ph idx="1"/>
          </p:nvPr>
        </p:nvSpPr>
        <p:spPr>
          <a:xfrm>
            <a:off x="677334" y="1371601"/>
            <a:ext cx="8596668" cy="4669762"/>
          </a:xfrm>
        </p:spPr>
        <p:txBody>
          <a:bodyPr>
            <a:normAutofit fontScale="92500"/>
          </a:bodyPr>
          <a:lstStyle/>
          <a:p>
            <a:r>
              <a:rPr lang="en-GB" dirty="0">
                <a:hlinkClick r:id="rId3"/>
              </a:rPr>
              <a:t>https://</a:t>
            </a:r>
            <a:r>
              <a:rPr lang="en-GB" dirty="0" smtClean="0">
                <a:hlinkClick r:id="rId3"/>
              </a:rPr>
              <a:t>youtu.be/1OKZOV-iLj4</a:t>
            </a:r>
            <a:endParaRPr lang="en-GB" dirty="0"/>
          </a:p>
          <a:p>
            <a:r>
              <a:rPr lang="en-GB" dirty="0">
                <a:hlinkClick r:id="rId4"/>
              </a:rPr>
              <a:t>https://medium.com/@</a:t>
            </a:r>
            <a:r>
              <a:rPr lang="en-GB" dirty="0" smtClean="0">
                <a:hlinkClick r:id="rId4"/>
              </a:rPr>
              <a:t>dte/understanding-css-selector-specificity-a02238a02a59</a:t>
            </a:r>
            <a:endParaRPr lang="en-GB" dirty="0" smtClean="0"/>
          </a:p>
          <a:p>
            <a:r>
              <a:rPr lang="en-GB" dirty="0">
                <a:hlinkClick r:id="rId5"/>
              </a:rPr>
              <a:t>https://</a:t>
            </a:r>
            <a:r>
              <a:rPr lang="en-GB" dirty="0" smtClean="0">
                <a:hlinkClick r:id="rId5"/>
              </a:rPr>
              <a:t>www.w3schools.com/cssref/pr_class_position.asp</a:t>
            </a:r>
            <a:endParaRPr lang="en-GB" dirty="0" smtClean="0"/>
          </a:p>
          <a:p>
            <a:r>
              <a:rPr lang="en-GB" dirty="0">
                <a:hlinkClick r:id="rId6"/>
              </a:rPr>
              <a:t>https://</a:t>
            </a:r>
            <a:r>
              <a:rPr lang="en-GB" dirty="0" smtClean="0">
                <a:hlinkClick r:id="rId6"/>
              </a:rPr>
              <a:t>developer.mozilla.org/en-US/docs/Web/CSS/position</a:t>
            </a:r>
            <a:endParaRPr lang="en-GB" dirty="0" smtClean="0"/>
          </a:p>
          <a:p>
            <a:r>
              <a:rPr lang="en-IN" dirty="0"/>
              <a:t>Positioning theory: </a:t>
            </a:r>
            <a:r>
              <a:rPr lang="en-IN" dirty="0">
                <a:hlinkClick r:id="rId7"/>
              </a:rPr>
              <a:t>https://developer.mozilla.org/en-US/docs/Learn/CSS/CSS_layout/Positioning</a:t>
            </a:r>
            <a:endParaRPr lang="en-IN" dirty="0"/>
          </a:p>
          <a:p>
            <a:r>
              <a:rPr lang="en-IN" dirty="0"/>
              <a:t>More about the "position" property: </a:t>
            </a:r>
            <a:r>
              <a:rPr lang="en-IN" dirty="0">
                <a:hlinkClick r:id="rId6"/>
              </a:rPr>
              <a:t>https://developer.mozilla.org/en-US/docs/Web/CSS/position</a:t>
            </a:r>
            <a:endParaRPr lang="en-IN" dirty="0"/>
          </a:p>
          <a:p>
            <a:r>
              <a:rPr lang="en-IN" dirty="0"/>
              <a:t>The z-index: </a:t>
            </a:r>
            <a:r>
              <a:rPr lang="en-IN" dirty="0">
                <a:hlinkClick r:id="rId8"/>
              </a:rPr>
              <a:t>https://developer.mozilla.org/en-US/docs/Web/CSS/z-index</a:t>
            </a:r>
            <a:endParaRPr lang="en-IN" dirty="0"/>
          </a:p>
          <a:p>
            <a:r>
              <a:rPr lang="en-IN" dirty="0"/>
              <a:t>The Stacking Context: </a:t>
            </a:r>
            <a:r>
              <a:rPr lang="en-IN" dirty="0">
                <a:hlinkClick r:id="rId9"/>
              </a:rPr>
              <a:t>https://developer.mozilla.org/en-US/docs/Web/CSS/CSS_Positioning/Understanding_z_index/The_stacking_context</a:t>
            </a:r>
            <a:endParaRPr lang="en-IN" dirty="0"/>
          </a:p>
          <a:p>
            <a:r>
              <a:rPr lang="en-IN" dirty="0"/>
              <a:t>The "sticky" value and current browser support: </a:t>
            </a:r>
            <a:r>
              <a:rPr lang="en-IN" dirty="0">
                <a:hlinkClick r:id="rId10"/>
              </a:rPr>
              <a:t>https://caniuse.com/#search=sticky</a:t>
            </a:r>
            <a:endParaRPr lang="en-IN" dirty="0"/>
          </a:p>
          <a:p>
            <a:endParaRPr lang="en-GB" dirty="0" smtClean="0"/>
          </a:p>
          <a:p>
            <a:endParaRPr lang="en-GB" dirty="0"/>
          </a:p>
        </p:txBody>
      </p:sp>
    </p:spTree>
    <p:extLst>
      <p:ext uri="{BB962C8B-B14F-4D97-AF65-F5344CB8AC3E}">
        <p14:creationId xmlns:p14="http://schemas.microsoft.com/office/powerpoint/2010/main" val="38279486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GB" dirty="0" smtClean="0"/>
              <a:t>Background </a:t>
            </a:r>
            <a:r>
              <a:rPr lang="en-GB" dirty="0"/>
              <a:t>Images &amp; Images</a:t>
            </a:r>
          </a:p>
        </p:txBody>
      </p:sp>
    </p:spTree>
    <p:extLst>
      <p:ext uri="{BB962C8B-B14F-4D97-AF65-F5344CB8AC3E}">
        <p14:creationId xmlns:p14="http://schemas.microsoft.com/office/powerpoint/2010/main" val="11832175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If you open the image freedom.jpg in an image viewer we would notice the image has a lot of things that are not displayed on our website this is due to the size of our container not matching the image size.</a:t>
            </a:r>
          </a:p>
          <a:p>
            <a:r>
              <a:rPr lang="en-US" dirty="0" smtClean="0"/>
              <a:t>So to fix this we need to position and size it both can be done using the background property.</a:t>
            </a:r>
          </a:p>
          <a:p>
            <a:r>
              <a:rPr lang="en-US" dirty="0" smtClean="0"/>
              <a:t>Till now we used a background either with an image or with a solid color , but this is actually a shortcut notation.</a:t>
            </a:r>
          </a:p>
          <a:p>
            <a:r>
              <a:rPr lang="en-US" dirty="0" smtClean="0"/>
              <a:t>In our main.css #product-overview{} we could replace the background with background-image: </a:t>
            </a:r>
            <a:r>
              <a:rPr lang="en-US" dirty="0" err="1" smtClean="0"/>
              <a:t>url</a:t>
            </a:r>
            <a:r>
              <a:rPr lang="en-US" dirty="0" smtClean="0"/>
              <a:t>(“freedom.jpg”);To use a solid color we can use </a:t>
            </a:r>
            <a:r>
              <a:rPr lang="en-US" dirty="0" err="1" smtClean="0"/>
              <a:t>background-color:red</a:t>
            </a:r>
            <a:r>
              <a:rPr lang="en-US" dirty="0" smtClean="0"/>
              <a:t>;.Usually you would expect the color to override the image as it was defined after image but that does not happen because it turns out we can define multiple backgrounds only one solid color though we will study more about this in upcoming slides but for time being to view the color just de select the image from the dev tools.</a:t>
            </a:r>
          </a:p>
          <a:p>
            <a:r>
              <a:rPr lang="en-US" dirty="0" smtClean="0"/>
              <a:t>Here we don’t need a color so lets remove it . Lets now understand how we can size and position the image.</a:t>
            </a:r>
          </a:p>
          <a:p>
            <a:r>
              <a:rPr lang="en-US" dirty="0" smtClean="0"/>
              <a:t>For sizing we can use background-size property . It can take a couple of different values as input</a:t>
            </a:r>
          </a:p>
          <a:p>
            <a:r>
              <a:rPr lang="en-US" dirty="0" smtClean="0"/>
              <a:t>We can give input in pixels for example if we try background-size:100px;We will notice that we get multiple images of 100px width </a:t>
            </a:r>
            <a:r>
              <a:rPr lang="en-US" dirty="0" err="1" smtClean="0"/>
              <a:t>each.This</a:t>
            </a:r>
            <a:r>
              <a:rPr lang="en-US" dirty="0" smtClean="0"/>
              <a:t> is because if we give only one value to background-size it is taken as width and the image is repeated to fill the entire available space in the container.</a:t>
            </a:r>
          </a:p>
          <a:p>
            <a:r>
              <a:rPr lang="en-US" dirty="0" smtClean="0"/>
              <a:t>The repeating behavior can be controlled by using background-</a:t>
            </a:r>
            <a:r>
              <a:rPr lang="en-US" dirty="0" err="1" smtClean="0"/>
              <a:t>repeat.It</a:t>
            </a:r>
            <a:r>
              <a:rPr lang="en-US" dirty="0" smtClean="0"/>
              <a:t> can also take multiple values one of them is no-repeat which means not to repeat the image and thus we get only one small image</a:t>
            </a:r>
          </a:p>
          <a:p>
            <a:endParaRPr lang="en-GB" dirty="0"/>
          </a:p>
        </p:txBody>
      </p:sp>
    </p:spTree>
    <p:extLst>
      <p:ext uri="{BB962C8B-B14F-4D97-AF65-F5344CB8AC3E}">
        <p14:creationId xmlns:p14="http://schemas.microsoft.com/office/powerpoint/2010/main" val="222520167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It can also take repeat-x to repeat only on x-axis(one row) or repeat-y to repeat only on y axis(one column).Lets et it back to no-repeat.</a:t>
            </a:r>
          </a:p>
          <a:p>
            <a:r>
              <a:rPr lang="en-US" dirty="0" smtClean="0"/>
              <a:t>Lets change the size to 300px it still does not fit lets add </a:t>
            </a:r>
            <a:r>
              <a:rPr lang="en-US" dirty="0" err="1" smtClean="0"/>
              <a:t>nother</a:t>
            </a:r>
            <a:r>
              <a:rPr lang="en-US" dirty="0" smtClean="0"/>
              <a:t> value to it like background-size:300px 100px; .This is used to set both width and </a:t>
            </a:r>
            <a:r>
              <a:rPr lang="en-US" dirty="0" err="1" smtClean="0"/>
              <a:t>height.Usually</a:t>
            </a:r>
            <a:r>
              <a:rPr lang="en-US" dirty="0" smtClean="0"/>
              <a:t> if we specify only width the height is automatically adjusted to maintain the aspect ratio but if we do set width and height the  image is forced into these dimensions which may distort the image.</a:t>
            </a:r>
          </a:p>
          <a:p>
            <a:r>
              <a:rPr lang="en-US" dirty="0" smtClean="0"/>
              <a:t>We can also set the size using percentage values if we set it to 50% it will take up 50% of the container </a:t>
            </a:r>
            <a:r>
              <a:rPr lang="en-US" dirty="0" err="1" smtClean="0"/>
              <a:t>space.If</a:t>
            </a:r>
            <a:r>
              <a:rPr lang="en-US" dirty="0" smtClean="0"/>
              <a:t> we set it to 100% it will occupy full width of the </a:t>
            </a:r>
            <a:r>
              <a:rPr lang="en-US" dirty="0" err="1" smtClean="0"/>
              <a:t>cointainer</a:t>
            </a:r>
            <a:r>
              <a:rPr lang="en-US" dirty="0" smtClean="0"/>
              <a:t>.</a:t>
            </a:r>
          </a:p>
          <a:p>
            <a:r>
              <a:rPr lang="en-US" dirty="0" smtClean="0"/>
              <a:t>We can also set both width and height in % but again the aspect ratio will not be maintained and the image may be </a:t>
            </a:r>
            <a:r>
              <a:rPr lang="en-US" dirty="0" err="1" smtClean="0"/>
              <a:t>distorted.If</a:t>
            </a:r>
            <a:r>
              <a:rPr lang="en-US" dirty="0" smtClean="0"/>
              <a:t> we don’t want to distort it we can set width to auto now width will be set automatically and aspect ratio maintained like </a:t>
            </a:r>
            <a:r>
              <a:rPr lang="en-US" dirty="0" err="1" smtClean="0"/>
              <a:t>background-size:auto</a:t>
            </a:r>
            <a:r>
              <a:rPr lang="en-US" dirty="0" smtClean="0"/>
              <a:t> 100%; .In this case though image will not occupy full container as in our case the container has a different aspect ratio.</a:t>
            </a:r>
          </a:p>
          <a:p>
            <a:r>
              <a:rPr lang="en-US" dirty="0" smtClean="0"/>
              <a:t>In case where we set the width to 100% and don’t set the height the image takes full container space but to maintain aspect ratio the image is cropped we can control the cropping behavior we will study that in upcoming slides.</a:t>
            </a:r>
          </a:p>
          <a:p>
            <a:r>
              <a:rPr lang="en-US" dirty="0" smtClean="0"/>
              <a:t>Besides manually setting the width and height we can also use some predefined keywords one of them is </a:t>
            </a:r>
            <a:r>
              <a:rPr lang="en-US" dirty="0" err="1" smtClean="0"/>
              <a:t>cover.It</a:t>
            </a:r>
            <a:r>
              <a:rPr lang="en-US" dirty="0" smtClean="0"/>
              <a:t> will fill the entire container but before that it will take into account if our image is a landscape or portrait .If it is landscape it will set width100% and vice </a:t>
            </a:r>
            <a:r>
              <a:rPr lang="en-US" dirty="0" err="1" smtClean="0"/>
              <a:t>versa.It</a:t>
            </a:r>
            <a:r>
              <a:rPr lang="en-US" dirty="0" smtClean="0"/>
              <a:t> will occasionally zoom in the image to fit it to container.</a:t>
            </a:r>
          </a:p>
          <a:p>
            <a:endParaRPr lang="en-US" dirty="0" smtClean="0"/>
          </a:p>
          <a:p>
            <a:endParaRPr lang="en-US" dirty="0" smtClean="0"/>
          </a:p>
          <a:p>
            <a:endParaRPr lang="en-GB" dirty="0"/>
          </a:p>
        </p:txBody>
      </p:sp>
    </p:spTree>
    <p:extLst>
      <p:ext uri="{BB962C8B-B14F-4D97-AF65-F5344CB8AC3E}">
        <p14:creationId xmlns:p14="http://schemas.microsoft.com/office/powerpoint/2010/main" val="308514911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Another alternative is contain it will ensure that the image is displayed completely even if it leaves some whitespace in the container.</a:t>
            </a:r>
          </a:p>
          <a:p>
            <a:r>
              <a:rPr lang="en-US" dirty="0" smtClean="0"/>
              <a:t>So in our case we might want to stick with cover but we need to position our image in such a way that we see less of the sky at top and more of the rocks at the </a:t>
            </a:r>
            <a:r>
              <a:rPr lang="en-US" dirty="0" err="1" smtClean="0"/>
              <a:t>bottom.We</a:t>
            </a:r>
            <a:r>
              <a:rPr lang="en-US" dirty="0" smtClean="0"/>
              <a:t> will look at this in next slide</a:t>
            </a:r>
          </a:p>
          <a:p>
            <a:endParaRPr lang="en-US" dirty="0" smtClean="0"/>
          </a:p>
          <a:p>
            <a:endParaRPr lang="en-US" dirty="0" smtClean="0"/>
          </a:p>
          <a:p>
            <a:endParaRPr lang="en-GB" dirty="0"/>
          </a:p>
        </p:txBody>
      </p:sp>
    </p:spTree>
    <p:extLst>
      <p:ext uri="{BB962C8B-B14F-4D97-AF65-F5344CB8AC3E}">
        <p14:creationId xmlns:p14="http://schemas.microsoft.com/office/powerpoint/2010/main" val="288514456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16" y="0"/>
            <a:ext cx="8596668" cy="502227"/>
          </a:xfrm>
        </p:spPr>
        <p:txBody>
          <a:bodyPr>
            <a:normAutofit fontScale="90000"/>
          </a:bodyPr>
          <a:lstStyle/>
          <a:p>
            <a:r>
              <a:rPr lang="en-GB" dirty="0"/>
              <a:t>Working with "background-position"</a:t>
            </a:r>
            <a:endParaRPr lang="en-GB" dirty="0"/>
          </a:p>
        </p:txBody>
      </p:sp>
      <p:sp>
        <p:nvSpPr>
          <p:cNvPr id="3" name="Content Placeholder 2"/>
          <p:cNvSpPr>
            <a:spLocks noGrp="1"/>
          </p:cNvSpPr>
          <p:nvPr>
            <p:ph idx="1"/>
          </p:nvPr>
        </p:nvSpPr>
        <p:spPr>
          <a:xfrm>
            <a:off x="280555" y="800100"/>
            <a:ext cx="11668989" cy="5850081"/>
          </a:xfrm>
        </p:spPr>
        <p:txBody>
          <a:bodyPr/>
          <a:lstStyle/>
          <a:p>
            <a:r>
              <a:rPr lang="en-US" dirty="0" smtClean="0"/>
              <a:t>Lets position the image now using the </a:t>
            </a:r>
            <a:r>
              <a:rPr lang="en-US" dirty="0" err="1" smtClean="0"/>
              <a:t>propert</a:t>
            </a:r>
            <a:r>
              <a:rPr lang="en-US" dirty="0" smtClean="0"/>
              <a:t> background-position it can also take multiple values.</a:t>
            </a:r>
          </a:p>
          <a:p>
            <a:r>
              <a:rPr lang="en-US" dirty="0" smtClean="0"/>
              <a:t>The simplest is by setting a pixel value for example background-position:20px;We will see that the image moves to the right by 20 </a:t>
            </a:r>
            <a:r>
              <a:rPr lang="en-US" dirty="0" err="1" smtClean="0"/>
              <a:t>pixels.Thed</a:t>
            </a:r>
            <a:r>
              <a:rPr lang="en-US" dirty="0" smtClean="0"/>
              <a:t> first value defines the x-axis it defines how the left edge of the image should be positioned relative to the left edge of the container.</a:t>
            </a:r>
            <a:r>
              <a:rPr lang="en-US" dirty="0"/>
              <a:t> We can also set a second </a:t>
            </a:r>
            <a:r>
              <a:rPr lang="en-US" dirty="0" smtClean="0"/>
              <a:t>value</a:t>
            </a:r>
            <a:r>
              <a:rPr lang="en-US" dirty="0"/>
              <a:t> </a:t>
            </a:r>
            <a:r>
              <a:rPr lang="en-US" dirty="0" smtClean="0"/>
              <a:t>say 50 </a:t>
            </a:r>
            <a:r>
              <a:rPr lang="en-US" dirty="0" err="1" smtClean="0"/>
              <a:t>px</a:t>
            </a:r>
            <a:r>
              <a:rPr lang="en-US" dirty="0" smtClean="0"/>
              <a:t> this relates to y-axis that is how the top edge of the image is placed with reference to the top edge f the container</a:t>
            </a:r>
          </a:p>
          <a:p>
            <a:r>
              <a:rPr lang="en-US" dirty="0" smtClean="0"/>
              <a:t>We can also use </a:t>
            </a:r>
            <a:r>
              <a:rPr lang="en-US" dirty="0" err="1" smtClean="0"/>
              <a:t>perecentage</a:t>
            </a:r>
            <a:r>
              <a:rPr lang="en-US" dirty="0" smtClean="0"/>
              <a:t> values for example set it to </a:t>
            </a:r>
            <a:r>
              <a:rPr lang="en-GB" dirty="0"/>
              <a:t>background-position: </a:t>
            </a:r>
            <a:r>
              <a:rPr lang="en-GB" dirty="0" smtClean="0"/>
              <a:t>10% but now we notice nothing changed because percentage values work </a:t>
            </a:r>
            <a:r>
              <a:rPr lang="en-GB" dirty="0" err="1" smtClean="0"/>
              <a:t>differently.Using</a:t>
            </a:r>
            <a:r>
              <a:rPr lang="en-GB" dirty="0" smtClean="0"/>
              <a:t> percentage values we define how the excess space </a:t>
            </a:r>
            <a:r>
              <a:rPr lang="en-GB" dirty="0" err="1" smtClean="0"/>
              <a:t>i.e</a:t>
            </a:r>
            <a:r>
              <a:rPr lang="en-GB" dirty="0" smtClean="0"/>
              <a:t> the part of image that is not a part of container how that is defined or divided .In this case </a:t>
            </a:r>
            <a:r>
              <a:rPr lang="en-GB" dirty="0" err="1" smtClean="0"/>
              <a:t>sice</a:t>
            </a:r>
            <a:r>
              <a:rPr lang="en-GB" dirty="0" smtClean="0"/>
              <a:t> the image takes full container width and is not cropped either from left or right so any value for this wont make any difference.</a:t>
            </a:r>
          </a:p>
          <a:p>
            <a:r>
              <a:rPr lang="en-US" dirty="0" smtClean="0"/>
              <a:t>We can also set a second value which defines the y-axis if we set only one value the default for second is 50 % which means if the image does not fit the container out of the part that does not fit 50% will be cropped at the top and 50% at the </a:t>
            </a:r>
            <a:r>
              <a:rPr lang="en-US" dirty="0" err="1" smtClean="0"/>
              <a:t>bottom.If</a:t>
            </a:r>
            <a:r>
              <a:rPr lang="en-US" dirty="0" smtClean="0"/>
              <a:t> we set it to 10% only 10% will be cropped at the top rest will be cropped at the </a:t>
            </a:r>
            <a:r>
              <a:rPr lang="en-US" dirty="0" err="1" smtClean="0"/>
              <a:t>bottom.If</a:t>
            </a:r>
            <a:r>
              <a:rPr lang="en-US" dirty="0" smtClean="0"/>
              <a:t> we set it to 100% all the content will be cropped at the top and nothing at the bottom this results in bottom edge of the image to be perfectly lined up with bottom edge of the container.</a:t>
            </a:r>
          </a:p>
          <a:p>
            <a:r>
              <a:rPr lang="en-US" dirty="0" smtClean="0"/>
              <a:t>We can also use some predefined values like center it is same as setting 50% 50% it means crop 50% at top bottom left and right if parts don’t fit effectively the center of container overlaps with center of image.</a:t>
            </a:r>
          </a:p>
          <a:p>
            <a:endParaRPr lang="en-GB" dirty="0" smtClean="0"/>
          </a:p>
          <a:p>
            <a:endParaRPr lang="en-GB" dirty="0"/>
          </a:p>
        </p:txBody>
      </p:sp>
    </p:spTree>
    <p:extLst>
      <p:ext uri="{BB962C8B-B14F-4D97-AF65-F5344CB8AC3E}">
        <p14:creationId xmlns:p14="http://schemas.microsoft.com/office/powerpoint/2010/main" val="21291410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16" y="0"/>
            <a:ext cx="8596668" cy="502227"/>
          </a:xfrm>
        </p:spPr>
        <p:txBody>
          <a:bodyPr>
            <a:normAutofit fontScale="90000"/>
          </a:bodyPr>
          <a:lstStyle/>
          <a:p>
            <a:r>
              <a:rPr lang="en-GB" dirty="0"/>
              <a:t>Working with "background-position"</a:t>
            </a:r>
            <a:endParaRPr lang="en-GB" dirty="0"/>
          </a:p>
        </p:txBody>
      </p:sp>
      <p:sp>
        <p:nvSpPr>
          <p:cNvPr id="3" name="Content Placeholder 2"/>
          <p:cNvSpPr>
            <a:spLocks noGrp="1"/>
          </p:cNvSpPr>
          <p:nvPr>
            <p:ph idx="1"/>
          </p:nvPr>
        </p:nvSpPr>
        <p:spPr>
          <a:xfrm>
            <a:off x="280555" y="800100"/>
            <a:ext cx="11668989" cy="5850081"/>
          </a:xfrm>
        </p:spPr>
        <p:txBody>
          <a:bodyPr/>
          <a:lstStyle/>
          <a:p>
            <a:r>
              <a:rPr lang="en-US" dirty="0" smtClean="0"/>
              <a:t>We can also set it to left top which means that the left edge of image is placed on left edge of container and top edge at the top edge of container so effectively all cropping happens at right and </a:t>
            </a:r>
            <a:r>
              <a:rPr lang="en-US" dirty="0" err="1" smtClean="0"/>
              <a:t>bottom.This</a:t>
            </a:r>
            <a:r>
              <a:rPr lang="en-US" dirty="0" smtClean="0"/>
              <a:t> can be translated to 0% 0%.</a:t>
            </a:r>
          </a:p>
          <a:p>
            <a:r>
              <a:rPr lang="en-US" dirty="0" smtClean="0"/>
              <a:t>We can set it to left bottom to say left and bottom edges should be aligned</a:t>
            </a:r>
          </a:p>
          <a:p>
            <a:r>
              <a:rPr lang="en-US" dirty="0" smtClean="0"/>
              <a:t>We can also combine it with % values like background-position: left 10% bottom 20%;which means to the left we want to crop10% and to the bottom we want to crop 20%.</a:t>
            </a:r>
          </a:p>
          <a:p>
            <a:r>
              <a:rPr lang="en-US" dirty="0" smtClean="0"/>
              <a:t>For our page this setting seems nice so lets stick to that.</a:t>
            </a:r>
            <a:endParaRPr lang="en-GB" dirty="0" smtClean="0"/>
          </a:p>
          <a:p>
            <a:endParaRPr lang="en-GB" dirty="0"/>
          </a:p>
        </p:txBody>
      </p:sp>
    </p:spTree>
    <p:extLst>
      <p:ext uri="{BB962C8B-B14F-4D97-AF65-F5344CB8AC3E}">
        <p14:creationId xmlns:p14="http://schemas.microsoft.com/office/powerpoint/2010/main" val="323342028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Now lets add a new page for the offered packages.</a:t>
            </a:r>
          </a:p>
          <a:p>
            <a:r>
              <a:rPr lang="en-IN" dirty="0" smtClean="0"/>
              <a:t>To do this add a new folder named packages inside our Section5 folder and copy our </a:t>
            </a:r>
            <a:r>
              <a:rPr lang="en-IN" dirty="0" err="1" smtClean="0"/>
              <a:t>index,html</a:t>
            </a:r>
            <a:r>
              <a:rPr lang="en-IN" dirty="0" smtClean="0"/>
              <a:t> file to this folder.</a:t>
            </a:r>
          </a:p>
          <a:p>
            <a:r>
              <a:rPr lang="en-IN" dirty="0" smtClean="0"/>
              <a:t>Open this file and remove all content between &lt;main&gt; and &lt;/main&gt; tags.</a:t>
            </a:r>
          </a:p>
          <a:p>
            <a:r>
              <a:rPr lang="en-IN" dirty="0" smtClean="0"/>
              <a:t>We will leave the header footer and fonts as it is as we will need the same on this page too.</a:t>
            </a:r>
          </a:p>
          <a:p>
            <a:r>
              <a:rPr lang="en-IN" dirty="0" smtClean="0"/>
              <a:t>We would need to adjust the links in our header for packages  link since we are already in packages folder we need to change </a:t>
            </a:r>
            <a:r>
              <a:rPr lang="en-IN" dirty="0"/>
              <a:t> &lt;a </a:t>
            </a:r>
            <a:r>
              <a:rPr lang="en-IN" dirty="0" err="1"/>
              <a:t>href</a:t>
            </a:r>
            <a:r>
              <a:rPr lang="en-IN" dirty="0"/>
              <a:t>="packages/index.html"&gt;Packages&lt;/a</a:t>
            </a:r>
            <a:r>
              <a:rPr lang="en-IN" dirty="0" smtClean="0"/>
              <a:t>&gt; to </a:t>
            </a:r>
            <a:r>
              <a:rPr lang="en-IN" dirty="0"/>
              <a:t> &lt;a </a:t>
            </a:r>
            <a:r>
              <a:rPr lang="en-IN" dirty="0" err="1"/>
              <a:t>href</a:t>
            </a:r>
            <a:r>
              <a:rPr lang="en-IN" dirty="0" smtClean="0"/>
              <a:t>=“index.html</a:t>
            </a:r>
            <a:r>
              <a:rPr lang="en-IN" dirty="0"/>
              <a:t>"&gt;Packages&lt;/a</a:t>
            </a:r>
            <a:r>
              <a:rPr lang="en-IN" dirty="0" smtClean="0"/>
              <a:t>&gt;</a:t>
            </a:r>
          </a:p>
          <a:p>
            <a:r>
              <a:rPr lang="en-IN" dirty="0" smtClean="0"/>
              <a:t>For other two links since we need to move out from packages folder to access these files just add a ../ in front of the links to move out of packages folder we also need to do the same for the link to the main page add ../ to move out.</a:t>
            </a:r>
          </a:p>
          <a:p>
            <a:r>
              <a:rPr lang="en-IN" dirty="0" smtClean="0"/>
              <a:t>Also just remove the import for </a:t>
            </a:r>
            <a:r>
              <a:rPr lang="en-IN" dirty="0" err="1" smtClean="0"/>
              <a:t>anton</a:t>
            </a:r>
            <a:r>
              <a:rPr lang="en-IN" dirty="0" smtClean="0"/>
              <a:t> font as we will not be using it on this page</a:t>
            </a:r>
          </a:p>
          <a:p>
            <a:r>
              <a:rPr lang="en-IN" dirty="0" smtClean="0"/>
              <a:t>For our main.css it does not make sense to copy it as is to packages folder because the only thing that is common is the header and footer style so lets split it up smartly .</a:t>
            </a:r>
          </a:p>
          <a:p>
            <a:r>
              <a:rPr lang="en-IN" dirty="0" smtClean="0"/>
              <a:t>Add a new file share.css to Section5 folder</a:t>
            </a:r>
            <a:endParaRPr lang="en-IN" dirty="0"/>
          </a:p>
          <a:p>
            <a:r>
              <a:rPr lang="en-IN" dirty="0" smtClean="0"/>
              <a:t> cut out and move all the header footer and navigation </a:t>
            </a:r>
            <a:r>
              <a:rPr lang="en-IN" dirty="0" err="1" smtClean="0"/>
              <a:t>css</a:t>
            </a:r>
            <a:r>
              <a:rPr lang="en-IN" dirty="0" smtClean="0"/>
              <a:t> from main.css to shared.css</a:t>
            </a:r>
          </a:p>
          <a:p>
            <a:r>
              <a:rPr lang="en-IN" dirty="0" smtClean="0"/>
              <a:t>Also move the button related </a:t>
            </a:r>
            <a:r>
              <a:rPr lang="en-IN" dirty="0" err="1" smtClean="0"/>
              <a:t>css</a:t>
            </a:r>
            <a:r>
              <a:rPr lang="en-IN" dirty="0" smtClean="0"/>
              <a:t> to shared.css as it is also shared across files</a:t>
            </a:r>
          </a:p>
        </p:txBody>
      </p:sp>
    </p:spTree>
    <p:extLst>
      <p:ext uri="{BB962C8B-B14F-4D97-AF65-F5344CB8AC3E}">
        <p14:creationId xmlns:p14="http://schemas.microsoft.com/office/powerpoint/2010/main" val="391475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Add an import for the shared.css file to the index.html before the import for main.css because if we need to override a style from shared.css we can do so in our main.css and since it is parsed top to bottom it will first load the styles from </a:t>
            </a:r>
            <a:r>
              <a:rPr lang="en-IN" dirty="0" err="1" smtClean="0"/>
              <a:t>shared,css</a:t>
            </a:r>
            <a:r>
              <a:rPr lang="en-IN" dirty="0" smtClean="0"/>
              <a:t> and them when it imports main.css it will override and styles overridden in main.css.</a:t>
            </a:r>
          </a:p>
          <a:p>
            <a:r>
              <a:rPr lang="en-IN" dirty="0" smtClean="0"/>
              <a:t>In the index.html in our packages folder add an import for the shared.css but we need to add ../shared.css as the file is present one directory up</a:t>
            </a:r>
          </a:p>
          <a:p>
            <a:r>
              <a:rPr lang="en-IN" dirty="0" smtClean="0"/>
              <a:t>Add a new file packages.css to the packages folder and add its import to the index file in packages below the import for shared.css any styles for packages will be added to this file</a:t>
            </a:r>
          </a:p>
          <a:p>
            <a:r>
              <a:rPr lang="en-IN" dirty="0" smtClean="0"/>
              <a:t>Also we need to move </a:t>
            </a:r>
            <a:r>
              <a:rPr lang="en-IN" dirty="0" err="1" smtClean="0"/>
              <a:t>th</a:t>
            </a:r>
            <a:r>
              <a:rPr lang="en-IN" dirty="0" smtClean="0"/>
              <a:t> * universal </a:t>
            </a:r>
            <a:r>
              <a:rPr lang="en-IN" dirty="0" err="1" smtClean="0"/>
              <a:t>selctor</a:t>
            </a:r>
            <a:r>
              <a:rPr lang="en-IN" dirty="0" smtClean="0"/>
              <a:t> and .body selector from </a:t>
            </a:r>
            <a:r>
              <a:rPr lang="en-IN" dirty="0" err="1" smtClean="0"/>
              <a:t>main.csss</a:t>
            </a:r>
            <a:r>
              <a:rPr lang="en-IN" dirty="0" smtClean="0"/>
              <a:t> toshared.css too</a:t>
            </a:r>
          </a:p>
          <a:p>
            <a:r>
              <a:rPr lang="en-IN" dirty="0" smtClean="0"/>
              <a:t>Now for the </a:t>
            </a:r>
            <a:r>
              <a:rPr lang="en-IN" dirty="0" err="1" smtClean="0"/>
              <a:t>bosy</a:t>
            </a:r>
            <a:r>
              <a:rPr lang="en-IN" dirty="0" smtClean="0"/>
              <a:t> of the packages page I have added some html to the &lt;main&gt; and &lt;/main&gt; tags.</a:t>
            </a:r>
          </a:p>
          <a:p>
            <a:r>
              <a:rPr lang="en-IN" dirty="0" smtClean="0"/>
              <a:t>It has three section representing the three offered packages and each &lt;section&gt; contains an &lt;a&gt; tag and each &lt;a&gt; </a:t>
            </a:r>
            <a:r>
              <a:rPr lang="en-IN" dirty="0" err="1" smtClean="0"/>
              <a:t>conatins</a:t>
            </a:r>
            <a:r>
              <a:rPr lang="en-IN" dirty="0" smtClean="0"/>
              <a:t> a &lt;h1&gt;,&lt;h2&gt; and &lt;p&gt; tag representing the package details</a:t>
            </a:r>
          </a:p>
          <a:p>
            <a:r>
              <a:rPr lang="en-IN" dirty="0" smtClean="0"/>
              <a:t>So our initial goal is to make the section look like the screenshot on next slide .</a:t>
            </a:r>
          </a:p>
        </p:txBody>
      </p:sp>
    </p:spTree>
    <p:extLst>
      <p:ext uri="{BB962C8B-B14F-4D97-AF65-F5344CB8AC3E}">
        <p14:creationId xmlns:p14="http://schemas.microsoft.com/office/powerpoint/2010/main" val="2931835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pic>
        <p:nvPicPr>
          <p:cNvPr id="5" name="Content Placeholder 4"/>
          <p:cNvPicPr>
            <a:picLocks noGrp="1" noChangeAspect="1"/>
          </p:cNvPicPr>
          <p:nvPr>
            <p:ph idx="1"/>
          </p:nvPr>
        </p:nvPicPr>
        <p:blipFill>
          <a:blip r:embed="rId3"/>
          <a:stretch>
            <a:fillRect/>
          </a:stretch>
        </p:blipFill>
        <p:spPr>
          <a:xfrm>
            <a:off x="2966058" y="779463"/>
            <a:ext cx="6339259" cy="5870575"/>
          </a:xfrm>
          <a:prstGeom prst="rect">
            <a:avLst/>
          </a:prstGeom>
        </p:spPr>
      </p:pic>
    </p:spTree>
    <p:extLst>
      <p:ext uri="{BB962C8B-B14F-4D97-AF65-F5344CB8AC3E}">
        <p14:creationId xmlns:p14="http://schemas.microsoft.com/office/powerpoint/2010/main" val="1823230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4"/>
            <a:ext cx="8596668" cy="543791"/>
          </a:xfrm>
        </p:spPr>
        <p:txBody>
          <a:bodyPr>
            <a:normAutofit fontScale="90000"/>
          </a:bodyPr>
          <a:lstStyle/>
          <a:p>
            <a:r>
              <a:rPr lang="en-IN" dirty="0" smtClean="0"/>
              <a:t>Styling the package links</a:t>
            </a:r>
            <a:endParaRPr lang="en-GB" dirty="0"/>
          </a:p>
        </p:txBody>
      </p:sp>
      <p:sp>
        <p:nvSpPr>
          <p:cNvPr id="3" name="Content Placeholder 2"/>
          <p:cNvSpPr>
            <a:spLocks noGrp="1"/>
          </p:cNvSpPr>
          <p:nvPr>
            <p:ph idx="1"/>
          </p:nvPr>
        </p:nvSpPr>
        <p:spPr>
          <a:xfrm>
            <a:off x="677333" y="644235"/>
            <a:ext cx="11199475" cy="5818910"/>
          </a:xfrm>
        </p:spPr>
        <p:txBody>
          <a:bodyPr>
            <a:normAutofit lnSpcReduction="10000"/>
          </a:bodyPr>
          <a:lstStyle/>
          <a:p>
            <a:r>
              <a:rPr lang="en-IN" dirty="0" smtClean="0"/>
              <a:t>Lets add a space to the top of our &lt;main&gt; we can directly target it using element selector as the page will have only one main so add an element selector for main in packages.css</a:t>
            </a:r>
          </a:p>
          <a:p>
            <a:r>
              <a:rPr lang="en-IN" dirty="0" smtClean="0"/>
              <a:t>Add a padding-top:32px;</a:t>
            </a:r>
          </a:p>
          <a:p>
            <a:r>
              <a:rPr lang="en-IN" dirty="0" smtClean="0"/>
              <a:t>Now to select the packages add a class packages to all the &lt;section&gt; tags representing our packages and add a class selector for the same to our packages.css</a:t>
            </a:r>
          </a:p>
          <a:p>
            <a:r>
              <a:rPr lang="en-IN" dirty="0" smtClean="0"/>
              <a:t>Limit the width of the section to 80% so that they don’t take the entire width of the page using width:80%;</a:t>
            </a:r>
          </a:p>
          <a:p>
            <a:r>
              <a:rPr lang="en-IN" dirty="0" smtClean="0"/>
              <a:t>Add some spacing between the packages by adding a margin of 16px to top and bottom but 0 to right and left as I want to place them on the edge of the page</a:t>
            </a:r>
          </a:p>
          <a:p>
            <a:r>
              <a:rPr lang="en-IN" dirty="0" smtClean="0"/>
              <a:t>Add a solid 4px thick dark green border using border:4px solid #0e4f1f;</a:t>
            </a:r>
          </a:p>
          <a:p>
            <a:r>
              <a:rPr lang="en-IN" dirty="0" smtClean="0"/>
              <a:t>Remove the left border to give a look like they are emerging from the edge of the screen using </a:t>
            </a:r>
            <a:r>
              <a:rPr lang="en-IN" dirty="0" err="1" smtClean="0"/>
              <a:t>border-left:none</a:t>
            </a:r>
            <a:r>
              <a:rPr lang="en-IN" dirty="0" smtClean="0"/>
              <a:t>; </a:t>
            </a:r>
          </a:p>
          <a:p>
            <a:r>
              <a:rPr lang="en-IN" dirty="0" smtClean="0"/>
              <a:t>Now lets target the text to do this select the &lt;a&gt; tag using a descendant selector .package a {}</a:t>
            </a:r>
          </a:p>
          <a:p>
            <a:r>
              <a:rPr lang="en-IN" dirty="0" smtClean="0"/>
              <a:t>Set the </a:t>
            </a:r>
            <a:r>
              <a:rPr lang="en-IN" dirty="0" err="1" smtClean="0"/>
              <a:t>text-decoration:none</a:t>
            </a:r>
            <a:r>
              <a:rPr lang="en-IN" dirty="0" smtClean="0"/>
              <a:t>; </a:t>
            </a:r>
            <a:r>
              <a:rPr lang="en-IN" dirty="0" err="1" smtClean="0"/>
              <a:t>color:inherit</a:t>
            </a:r>
            <a:r>
              <a:rPr lang="en-IN" dirty="0" smtClean="0"/>
              <a:t> to use the page </a:t>
            </a:r>
            <a:r>
              <a:rPr lang="en-IN" dirty="0" err="1" smtClean="0"/>
              <a:t>default.set</a:t>
            </a:r>
            <a:r>
              <a:rPr lang="en-IN" dirty="0" smtClean="0"/>
              <a:t> </a:t>
            </a:r>
            <a:r>
              <a:rPr lang="en-IN" dirty="0" err="1" smtClean="0"/>
              <a:t>display:block</a:t>
            </a:r>
            <a:r>
              <a:rPr lang="en-IN" dirty="0" smtClean="0"/>
              <a:t> to ensure that the &lt;a&gt; tag takes the full available width of the surrounding section so that the whole box representing the package can be clickable</a:t>
            </a:r>
          </a:p>
          <a:p>
            <a:r>
              <a:rPr lang="en-IN" dirty="0" smtClean="0"/>
              <a:t>Also add a padding of 32px using poadding:32px;</a:t>
            </a:r>
            <a:endParaRPr lang="en-GB" dirty="0"/>
          </a:p>
        </p:txBody>
      </p:sp>
    </p:spTree>
    <p:extLst>
      <p:ext uri="{BB962C8B-B14F-4D97-AF65-F5344CB8AC3E}">
        <p14:creationId xmlns:p14="http://schemas.microsoft.com/office/powerpoint/2010/main" val="226685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Add classes </a:t>
            </a:r>
            <a:r>
              <a:rPr lang="en-IN" dirty="0" err="1" smtClean="0"/>
              <a:t>package__title</a:t>
            </a:r>
            <a:r>
              <a:rPr lang="en-IN" dirty="0" smtClean="0"/>
              <a:t> , </a:t>
            </a:r>
            <a:r>
              <a:rPr lang="en-IN" dirty="0" err="1" smtClean="0"/>
              <a:t>package__subtitle</a:t>
            </a:r>
            <a:r>
              <a:rPr lang="en-IN" dirty="0" smtClean="0"/>
              <a:t> and </a:t>
            </a:r>
            <a:r>
              <a:rPr lang="en-IN" dirty="0" err="1" smtClean="0"/>
              <a:t>package__info</a:t>
            </a:r>
            <a:r>
              <a:rPr lang="en-IN" dirty="0" smtClean="0"/>
              <a:t> to the &lt;h1&gt;,&lt;h2&gt;and &lt;p&gt; tags respectively in all &lt;section&gt; tags representing our  packages</a:t>
            </a:r>
          </a:p>
          <a:p>
            <a:r>
              <a:rPr lang="en-IN" dirty="0" smtClean="0"/>
              <a:t>Add class selectors for all these in packages.css .</a:t>
            </a:r>
            <a:r>
              <a:rPr lang="en-IN" dirty="0" err="1" smtClean="0"/>
              <a:t>package</a:t>
            </a:r>
            <a:r>
              <a:rPr lang="en-IN" dirty="0" err="1"/>
              <a:t>__</a:t>
            </a:r>
            <a:r>
              <a:rPr lang="en-IN" dirty="0" err="1" smtClean="0"/>
              <a:t>title</a:t>
            </a:r>
            <a:r>
              <a:rPr lang="en-IN" dirty="0" smtClean="0"/>
              <a:t>{ } </a:t>
            </a:r>
            <a:r>
              <a:rPr lang="en-IN" dirty="0"/>
              <a:t>, </a:t>
            </a:r>
            <a:r>
              <a:rPr lang="en-IN" dirty="0" smtClean="0"/>
              <a:t>.</a:t>
            </a:r>
            <a:r>
              <a:rPr lang="en-IN" dirty="0" err="1" smtClean="0"/>
              <a:t>package</a:t>
            </a:r>
            <a:r>
              <a:rPr lang="en-IN" dirty="0" err="1"/>
              <a:t>__</a:t>
            </a:r>
            <a:r>
              <a:rPr lang="en-IN" dirty="0" err="1" smtClean="0"/>
              <a:t>subtitle</a:t>
            </a:r>
            <a:r>
              <a:rPr lang="en-IN" dirty="0" smtClean="0"/>
              <a:t>{ } </a:t>
            </a:r>
            <a:r>
              <a:rPr lang="en-IN" dirty="0"/>
              <a:t>and </a:t>
            </a:r>
            <a:r>
              <a:rPr lang="en-IN" dirty="0" smtClean="0"/>
              <a:t>.</a:t>
            </a:r>
            <a:r>
              <a:rPr lang="en-IN" dirty="0" err="1" smtClean="0"/>
              <a:t>package</a:t>
            </a:r>
            <a:r>
              <a:rPr lang="en-IN" dirty="0" err="1"/>
              <a:t>__</a:t>
            </a:r>
            <a:r>
              <a:rPr lang="en-IN" dirty="0" err="1" smtClean="0"/>
              <a:t>info</a:t>
            </a:r>
            <a:r>
              <a:rPr lang="en-IN" dirty="0" smtClean="0"/>
              <a:t>{ }</a:t>
            </a:r>
          </a:p>
          <a:p>
            <a:r>
              <a:rPr lang="en-IN" dirty="0" smtClean="0"/>
              <a:t>Add a dark </a:t>
            </a:r>
            <a:r>
              <a:rPr lang="en-IN" dirty="0" err="1" smtClean="0"/>
              <a:t>gray</a:t>
            </a:r>
            <a:r>
              <a:rPr lang="en-IN" dirty="0" smtClean="0"/>
              <a:t> </a:t>
            </a:r>
            <a:r>
              <a:rPr lang="en-IN" dirty="0" err="1" smtClean="0"/>
              <a:t>color</a:t>
            </a:r>
            <a:r>
              <a:rPr lang="en-IN" dirty="0" smtClean="0"/>
              <a:t> to the subtitle using </a:t>
            </a:r>
            <a:r>
              <a:rPr lang="en-IN" dirty="0" err="1" smtClean="0"/>
              <a:t>color</a:t>
            </a:r>
            <a:r>
              <a:rPr lang="en-IN" dirty="0" smtClean="0"/>
              <a:t>:#979797;</a:t>
            </a:r>
          </a:p>
          <a:p>
            <a:r>
              <a:rPr lang="en-IN" dirty="0" smtClean="0"/>
              <a:t>Add a padding:16px; add a 1px solid dark green border using border:1px solid #0e4f1f; font-size:20px; and color:0e4f1f; to the </a:t>
            </a:r>
            <a:r>
              <a:rPr lang="en-IN" dirty="0" err="1" smtClean="0"/>
              <a:t>package__info</a:t>
            </a:r>
            <a:endParaRPr lang="en-IN" dirty="0" smtClean="0"/>
          </a:p>
          <a:p>
            <a:r>
              <a:rPr lang="en-IN" dirty="0" smtClean="0"/>
              <a:t>Now lets add different backgrounds to different plans and for that lets add id’s to the &lt;section&gt; representing the plans add id </a:t>
            </a:r>
            <a:r>
              <a:rPr lang="en-IN" dirty="0" err="1" smtClean="0"/>
              <a:t>plus,free</a:t>
            </a:r>
            <a:r>
              <a:rPr lang="en-IN" dirty="0" smtClean="0"/>
              <a:t> and premium to the plans and create id selectors for the same in packages.css </a:t>
            </a:r>
            <a:r>
              <a:rPr lang="en-GB" dirty="0"/>
              <a:t>#plus</a:t>
            </a:r>
            <a:r>
              <a:rPr lang="en-GB" dirty="0" smtClean="0"/>
              <a:t>{}, #</a:t>
            </a:r>
            <a:r>
              <a:rPr lang="en-GB" dirty="0"/>
              <a:t>free</a:t>
            </a:r>
            <a:r>
              <a:rPr lang="en-GB" dirty="0" smtClean="0"/>
              <a:t>{} #</a:t>
            </a:r>
            <a:r>
              <a:rPr lang="en-GB" dirty="0"/>
              <a:t>premium</a:t>
            </a:r>
            <a:r>
              <a:rPr lang="en-GB" dirty="0" smtClean="0"/>
              <a:t>{}</a:t>
            </a:r>
          </a:p>
          <a:p>
            <a:r>
              <a:rPr lang="en-IN" dirty="0" smtClean="0"/>
              <a:t>Add a slightly transparent light green </a:t>
            </a:r>
            <a:r>
              <a:rPr lang="en-IN" dirty="0" err="1" smtClean="0"/>
              <a:t>color</a:t>
            </a:r>
            <a:r>
              <a:rPr lang="en-IN" dirty="0" smtClean="0"/>
              <a:t> to the plus plan using </a:t>
            </a:r>
            <a:r>
              <a:rPr lang="en-IN" dirty="0" err="1" smtClean="0"/>
              <a:t>background:rgba</a:t>
            </a:r>
            <a:r>
              <a:rPr lang="en-IN" dirty="0" smtClean="0"/>
              <a:t>(213,255,220,0.95)</a:t>
            </a:r>
          </a:p>
          <a:p>
            <a:r>
              <a:rPr lang="en-IN" dirty="0" smtClean="0"/>
              <a:t>Add a slightly different transparent green background to free plan using </a:t>
            </a:r>
            <a:r>
              <a:rPr lang="en-IN" dirty="0" err="1" smtClean="0"/>
              <a:t>background:rgba</a:t>
            </a:r>
            <a:r>
              <a:rPr lang="en-IN" dirty="0" smtClean="0"/>
              <a:t>(234,252,237,0.95) to free plan</a:t>
            </a:r>
          </a:p>
          <a:p>
            <a:r>
              <a:rPr lang="en-IN" dirty="0" smtClean="0"/>
              <a:t>Add a darker green background to premium plan using  </a:t>
            </a:r>
            <a:r>
              <a:rPr lang="en-IN" dirty="0" err="1" smtClean="0"/>
              <a:t>background:rgba</a:t>
            </a:r>
            <a:r>
              <a:rPr lang="en-IN" dirty="0" smtClean="0"/>
              <a:t>(14,79,31,0.95</a:t>
            </a:r>
            <a:r>
              <a:rPr lang="en-IN" dirty="0"/>
              <a:t>) to free </a:t>
            </a:r>
            <a:r>
              <a:rPr lang="en-IN" dirty="0" smtClean="0"/>
              <a:t>plan</a:t>
            </a:r>
          </a:p>
          <a:p>
            <a:r>
              <a:rPr lang="en-IN" dirty="0" smtClean="0"/>
              <a:t>Lets assign a white background to </a:t>
            </a:r>
            <a:r>
              <a:rPr lang="en-IN" dirty="0" err="1" smtClean="0"/>
              <a:t>package__info</a:t>
            </a:r>
            <a:r>
              <a:rPr lang="en-IN" dirty="0" smtClean="0"/>
              <a:t> by adding </a:t>
            </a:r>
            <a:r>
              <a:rPr lang="en-IN" dirty="0" err="1" smtClean="0"/>
              <a:t>background:white</a:t>
            </a:r>
            <a:r>
              <a:rPr lang="en-IN" dirty="0" smtClean="0"/>
              <a:t>;</a:t>
            </a:r>
            <a:endParaRPr lang="en-GB" dirty="0" smtClean="0"/>
          </a:p>
          <a:p>
            <a:r>
              <a:rPr lang="en-IN" dirty="0" smtClean="0"/>
              <a:t>Lets style the premium package a bit differently</a:t>
            </a:r>
            <a:endParaRPr lang="en-GB" dirty="0"/>
          </a:p>
          <a:p>
            <a:endParaRPr lang="en-GB" dirty="0"/>
          </a:p>
          <a:p>
            <a:endParaRPr lang="en-GB" dirty="0"/>
          </a:p>
        </p:txBody>
      </p:sp>
    </p:spTree>
    <p:extLst>
      <p:ext uri="{BB962C8B-B14F-4D97-AF65-F5344CB8AC3E}">
        <p14:creationId xmlns:p14="http://schemas.microsoft.com/office/powerpoint/2010/main" val="2704594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Select the title of premium package using a </a:t>
            </a:r>
            <a:r>
              <a:rPr lang="en-IN" dirty="0" err="1" smtClean="0"/>
              <a:t>combinator</a:t>
            </a:r>
            <a:r>
              <a:rPr lang="en-IN" dirty="0" smtClean="0"/>
              <a:t> #premium .</a:t>
            </a:r>
            <a:r>
              <a:rPr lang="en-IN" dirty="0" err="1" smtClean="0"/>
              <a:t>package__title</a:t>
            </a:r>
            <a:r>
              <a:rPr lang="en-IN" dirty="0" smtClean="0"/>
              <a:t>{}</a:t>
            </a:r>
            <a:r>
              <a:rPr lang="en-GB" dirty="0" smtClean="0"/>
              <a:t> </a:t>
            </a:r>
            <a:r>
              <a:rPr lang="en-IN" dirty="0" smtClean="0"/>
              <a:t>Add a </a:t>
            </a:r>
            <a:r>
              <a:rPr lang="en-IN" dirty="0" err="1" smtClean="0"/>
              <a:t>color:white</a:t>
            </a:r>
            <a:r>
              <a:rPr lang="en-IN" dirty="0" smtClean="0"/>
              <a:t>; to it.</a:t>
            </a:r>
          </a:p>
          <a:p>
            <a:r>
              <a:rPr lang="en-IN" dirty="0"/>
              <a:t>Select the </a:t>
            </a:r>
            <a:r>
              <a:rPr lang="en-IN" dirty="0" smtClean="0"/>
              <a:t>sub-title </a:t>
            </a:r>
            <a:r>
              <a:rPr lang="en-IN" dirty="0"/>
              <a:t>of premium package using a </a:t>
            </a:r>
            <a:r>
              <a:rPr lang="en-IN" dirty="0" err="1" smtClean="0"/>
              <a:t>combinator</a:t>
            </a:r>
            <a:r>
              <a:rPr lang="en-IN" dirty="0" smtClean="0"/>
              <a:t> </a:t>
            </a:r>
            <a:r>
              <a:rPr lang="en-IN" dirty="0"/>
              <a:t>#premium .</a:t>
            </a:r>
            <a:r>
              <a:rPr lang="en-IN" dirty="0" err="1"/>
              <a:t>package</a:t>
            </a:r>
            <a:r>
              <a:rPr lang="en-IN" dirty="0" err="1" smtClean="0"/>
              <a:t>__subtitle</a:t>
            </a:r>
            <a:r>
              <a:rPr lang="en-IN" dirty="0"/>
              <a:t>{}</a:t>
            </a:r>
            <a:r>
              <a:rPr lang="en-GB" dirty="0"/>
              <a:t> </a:t>
            </a:r>
            <a:r>
              <a:rPr lang="en-IN" dirty="0"/>
              <a:t>Add a </a:t>
            </a:r>
            <a:r>
              <a:rPr lang="en-IN" dirty="0" err="1" smtClean="0"/>
              <a:t>color</a:t>
            </a:r>
            <a:r>
              <a:rPr lang="en-IN" dirty="0" smtClean="0"/>
              <a:t>:#</a:t>
            </a:r>
            <a:r>
              <a:rPr lang="en-IN" dirty="0" err="1" smtClean="0"/>
              <a:t>bbb</a:t>
            </a:r>
            <a:r>
              <a:rPr lang="en-IN" dirty="0" smtClean="0"/>
              <a:t>; </a:t>
            </a:r>
            <a:r>
              <a:rPr lang="en-IN" dirty="0"/>
              <a:t>to it.</a:t>
            </a:r>
          </a:p>
          <a:p>
            <a:r>
              <a:rPr lang="en-IN" dirty="0" smtClean="0"/>
              <a:t>Add a hover and active effect to all packages using pseudo classes hover and active on the package class selector and add a box-shadow:2px 2px 4px </a:t>
            </a:r>
            <a:r>
              <a:rPr lang="en-IN" dirty="0" err="1" smtClean="0"/>
              <a:t>rgba</a:t>
            </a:r>
            <a:r>
              <a:rPr lang="en-IN" dirty="0" smtClean="0"/>
              <a:t>(0,0,0,0.5) and border-</a:t>
            </a:r>
            <a:r>
              <a:rPr lang="en-IN" dirty="0" err="1" smtClean="0"/>
              <a:t>color</a:t>
            </a:r>
            <a:r>
              <a:rPr lang="en-IN" dirty="0" smtClean="0"/>
              <a:t>:#ff5454;</a:t>
            </a:r>
          </a:p>
          <a:p>
            <a:endParaRPr lang="en-GB" dirty="0"/>
          </a:p>
          <a:p>
            <a:endParaRPr lang="en-GB" dirty="0"/>
          </a:p>
        </p:txBody>
      </p:sp>
    </p:spTree>
    <p:extLst>
      <p:ext uri="{BB962C8B-B14F-4D97-AF65-F5344CB8AC3E}">
        <p14:creationId xmlns:p14="http://schemas.microsoft.com/office/powerpoint/2010/main" val="3188325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4" y="70338"/>
            <a:ext cx="8596668" cy="515815"/>
          </a:xfrm>
        </p:spPr>
        <p:txBody>
          <a:bodyPr>
            <a:normAutofit fontScale="90000"/>
          </a:bodyPr>
          <a:lstStyle/>
          <a:p>
            <a:r>
              <a:rPr lang="en-IN" dirty="0"/>
              <a:t> Adding "float" to our Package</a:t>
            </a:r>
            <a:endParaRPr lang="en-GB" dirty="0"/>
          </a:p>
        </p:txBody>
      </p:sp>
      <p:sp>
        <p:nvSpPr>
          <p:cNvPr id="3" name="Content Placeholder 2"/>
          <p:cNvSpPr>
            <a:spLocks noGrp="1"/>
          </p:cNvSpPr>
          <p:nvPr>
            <p:ph idx="1"/>
          </p:nvPr>
        </p:nvSpPr>
        <p:spPr>
          <a:xfrm>
            <a:off x="187569" y="789354"/>
            <a:ext cx="11895016" cy="5963137"/>
          </a:xfrm>
        </p:spPr>
        <p:txBody>
          <a:bodyPr>
            <a:normAutofit fontScale="92500" lnSpcReduction="10000"/>
          </a:bodyPr>
          <a:lstStyle/>
          <a:p>
            <a:r>
              <a:rPr lang="en-GB" dirty="0" smtClean="0"/>
              <a:t>Our task here is that the middle plan should be positioned to the right of the page.</a:t>
            </a:r>
          </a:p>
          <a:p>
            <a:r>
              <a:rPr lang="en-GB" dirty="0" smtClean="0"/>
              <a:t>We cant do it with </a:t>
            </a:r>
            <a:r>
              <a:rPr lang="en-GB" dirty="0" err="1" smtClean="0"/>
              <a:t>text-align:right</a:t>
            </a:r>
            <a:r>
              <a:rPr lang="en-GB" dirty="0" smtClean="0"/>
              <a:t>; as it is not an inline element ,if we turn it into one we might mess up the other styles inline-block also doesn’t look so promising.</a:t>
            </a:r>
          </a:p>
          <a:p>
            <a:r>
              <a:rPr lang="en-GB" dirty="0" smtClean="0"/>
              <a:t>What we can use is float .float is not so widely used now it was used widely in past now there are better ways to do it like flex which we will study in upcoming slides</a:t>
            </a:r>
          </a:p>
          <a:p>
            <a:r>
              <a:rPr lang="en-GB" dirty="0" smtClean="0"/>
              <a:t>Float means to override the default positioning and tell the browser to push an element to left or right of the page . With float the element is automatically taken out of the document flow, this is one of the major reasons float is not used so often.</a:t>
            </a:r>
          </a:p>
          <a:p>
            <a:r>
              <a:rPr lang="en-GB" dirty="0" smtClean="0"/>
              <a:t>Lets try it out add </a:t>
            </a:r>
            <a:r>
              <a:rPr lang="en-GB" dirty="0" err="1" smtClean="0"/>
              <a:t>float:right</a:t>
            </a:r>
            <a:r>
              <a:rPr lang="en-GB" dirty="0" smtClean="0"/>
              <a:t>; to the free id </a:t>
            </a:r>
            <a:r>
              <a:rPr lang="en-GB" dirty="0" err="1" smtClean="0"/>
              <a:t>selector.We</a:t>
            </a:r>
            <a:r>
              <a:rPr lang="en-GB" dirty="0" smtClean="0"/>
              <a:t> will notice that the free section is now aligned to the right but the bottom section  is moved up and </a:t>
            </a:r>
            <a:r>
              <a:rPr lang="en-GB" dirty="0" err="1" smtClean="0"/>
              <a:t>itsa</a:t>
            </a:r>
            <a:r>
              <a:rPr lang="en-GB" dirty="0" smtClean="0"/>
              <a:t> text is flowing around the free section .</a:t>
            </a:r>
          </a:p>
          <a:p>
            <a:r>
              <a:rPr lang="en-GB" dirty="0" smtClean="0"/>
              <a:t>This is how float behaves and is thus sometimes used to position image with text allowing the text to float around the image but block level elements don’t float around.</a:t>
            </a:r>
          </a:p>
          <a:p>
            <a:r>
              <a:rPr lang="en-GB" dirty="0" smtClean="0"/>
              <a:t>So what we need to do it is firstly keep the space covered by free section reserved and tell all the block elements after it that they should not respect any previous </a:t>
            </a:r>
            <a:r>
              <a:rPr lang="en-GB" dirty="0" err="1" smtClean="0"/>
              <a:t>floatings</a:t>
            </a:r>
            <a:r>
              <a:rPr lang="en-GB" dirty="0" smtClean="0"/>
              <a:t>.</a:t>
            </a:r>
          </a:p>
          <a:p>
            <a:r>
              <a:rPr lang="en-GB" dirty="0" smtClean="0"/>
              <a:t>To do this add a &lt;div&gt; in html right after the  free section and assign a class </a:t>
            </a:r>
            <a:r>
              <a:rPr lang="en-GB" dirty="0" err="1" smtClean="0"/>
              <a:t>clearfix</a:t>
            </a:r>
            <a:r>
              <a:rPr lang="en-GB" dirty="0" smtClean="0"/>
              <a:t> to it</a:t>
            </a:r>
          </a:p>
          <a:p>
            <a:r>
              <a:rPr lang="en-GB" dirty="0" smtClean="0"/>
              <a:t>In our </a:t>
            </a:r>
            <a:r>
              <a:rPr lang="en-GB" dirty="0" err="1" smtClean="0"/>
              <a:t>css</a:t>
            </a:r>
            <a:r>
              <a:rPr lang="en-GB" dirty="0" smtClean="0"/>
              <a:t> file add a class selector for </a:t>
            </a:r>
            <a:r>
              <a:rPr lang="en-GB" dirty="0" err="1" smtClean="0"/>
              <a:t>clearfix</a:t>
            </a:r>
            <a:r>
              <a:rPr lang="en-GB" dirty="0" smtClean="0"/>
              <a:t> and add a property </a:t>
            </a:r>
            <a:r>
              <a:rPr lang="en-GB" dirty="0" err="1" smtClean="0"/>
              <a:t>clear:both</a:t>
            </a:r>
            <a:r>
              <a:rPr lang="en-GB" dirty="0" smtClean="0"/>
              <a:t>; this property tells </a:t>
            </a:r>
            <a:r>
              <a:rPr lang="en-GB" dirty="0" err="1" smtClean="0"/>
              <a:t>css</a:t>
            </a:r>
            <a:r>
              <a:rPr lang="en-GB" dirty="0" smtClean="0"/>
              <a:t> to clear any </a:t>
            </a:r>
            <a:r>
              <a:rPr lang="en-GB" dirty="0" err="1" smtClean="0"/>
              <a:t>floatings</a:t>
            </a:r>
            <a:r>
              <a:rPr lang="en-GB" dirty="0" smtClean="0"/>
              <a:t> on both right and left side this means any element coming after that will not respect previous </a:t>
            </a:r>
            <a:r>
              <a:rPr lang="en-GB" dirty="0" err="1" smtClean="0"/>
              <a:t>floatings.This</a:t>
            </a:r>
            <a:r>
              <a:rPr lang="en-GB" dirty="0" smtClean="0"/>
              <a:t> is not a good way we have better ways now but </a:t>
            </a:r>
            <a:r>
              <a:rPr lang="en-GB" dirty="0" err="1" smtClean="0"/>
              <a:t>ya</a:t>
            </a:r>
            <a:r>
              <a:rPr lang="en-GB" dirty="0" smtClean="0"/>
              <a:t> floats are available.</a:t>
            </a:r>
          </a:p>
          <a:p>
            <a:r>
              <a:rPr lang="en-GB" dirty="0" smtClean="0"/>
              <a:t>Now since the element is right aligned the border should be removed from right not left so we will add </a:t>
            </a:r>
            <a:r>
              <a:rPr lang="en-GB" dirty="0" err="1" smtClean="0"/>
              <a:t>border-right:none</a:t>
            </a:r>
            <a:r>
              <a:rPr lang="en-GB" dirty="0" smtClean="0"/>
              <a:t>  and border-left:4px solid </a:t>
            </a:r>
            <a:r>
              <a:rPr lang="en-IN" dirty="0" smtClean="0"/>
              <a:t>#</a:t>
            </a:r>
            <a:r>
              <a:rPr lang="en-GB" dirty="0" smtClean="0"/>
              <a:t>0e4f1f  also </a:t>
            </a:r>
            <a:r>
              <a:rPr lang="en-GB" dirty="0" err="1" smtClean="0"/>
              <a:t>text-align:right</a:t>
            </a:r>
            <a:r>
              <a:rPr lang="en-GB" dirty="0" smtClean="0"/>
              <a:t> to free id selector</a:t>
            </a:r>
          </a:p>
          <a:p>
            <a:endParaRPr lang="en-GB" dirty="0" smtClean="0"/>
          </a:p>
          <a:p>
            <a:endParaRPr lang="en-GB" dirty="0"/>
          </a:p>
        </p:txBody>
      </p:sp>
    </p:spTree>
    <p:extLst>
      <p:ext uri="{BB962C8B-B14F-4D97-AF65-F5344CB8AC3E}">
        <p14:creationId xmlns:p14="http://schemas.microsoft.com/office/powerpoint/2010/main" val="43962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688" y="79663"/>
            <a:ext cx="8596668" cy="543791"/>
          </a:xfrm>
        </p:spPr>
        <p:txBody>
          <a:bodyPr>
            <a:normAutofit fontScale="90000"/>
          </a:bodyPr>
          <a:lstStyle/>
          <a:p>
            <a:r>
              <a:rPr lang="en-GB" dirty="0"/>
              <a:t>Fixing the Hover Effect</a:t>
            </a:r>
          </a:p>
        </p:txBody>
      </p:sp>
      <p:sp>
        <p:nvSpPr>
          <p:cNvPr id="3" name="Content Placeholder 2"/>
          <p:cNvSpPr>
            <a:spLocks noGrp="1"/>
          </p:cNvSpPr>
          <p:nvPr>
            <p:ph idx="1"/>
          </p:nvPr>
        </p:nvSpPr>
        <p:spPr>
          <a:xfrm>
            <a:off x="197427" y="737755"/>
            <a:ext cx="11866418" cy="5943600"/>
          </a:xfrm>
        </p:spPr>
        <p:txBody>
          <a:bodyPr/>
          <a:lstStyle/>
          <a:p>
            <a:r>
              <a:rPr lang="en-IN" dirty="0" smtClean="0"/>
              <a:t>We will notice that the left border stays green when we hover over the free </a:t>
            </a:r>
            <a:r>
              <a:rPr lang="en-IN" dirty="0" err="1" smtClean="0"/>
              <a:t>package.This</a:t>
            </a:r>
            <a:r>
              <a:rPr lang="en-IN" dirty="0" smtClean="0"/>
              <a:t> </a:t>
            </a:r>
            <a:r>
              <a:rPr lang="en-IN" dirty="0" err="1" smtClean="0"/>
              <a:t>isbecause</a:t>
            </a:r>
            <a:r>
              <a:rPr lang="en-IN" dirty="0" smtClean="0"/>
              <a:t> we have added a border-left property in our id selector and since id selectors have a higher specificity than the class and pseudo selectors the hover is overridden this can be confirmed by inspecting the element and selecting the :</a:t>
            </a:r>
            <a:r>
              <a:rPr lang="en-IN" dirty="0" err="1" smtClean="0"/>
              <a:t>hov</a:t>
            </a:r>
            <a:r>
              <a:rPr lang="en-IN" dirty="0" smtClean="0"/>
              <a:t> filter</a:t>
            </a:r>
          </a:p>
          <a:p>
            <a:r>
              <a:rPr lang="en-IN" dirty="0" smtClean="0"/>
              <a:t>A cleaner fix with some redundant code will be to add a selector like #</a:t>
            </a:r>
            <a:r>
              <a:rPr lang="en-IN" dirty="0" err="1" smtClean="0"/>
              <a:t>free:hov</a:t>
            </a:r>
            <a:r>
              <a:rPr lang="en-IN" dirty="0" smtClean="0"/>
              <a:t>,#</a:t>
            </a:r>
            <a:r>
              <a:rPr lang="en-IN" dirty="0" err="1" smtClean="0"/>
              <a:t>free:active</a:t>
            </a:r>
            <a:r>
              <a:rPr lang="en-IN" dirty="0" smtClean="0"/>
              <a:t>{ } and add the red border </a:t>
            </a:r>
            <a:r>
              <a:rPr lang="en-IN" dirty="0" err="1" smtClean="0"/>
              <a:t>css</a:t>
            </a:r>
            <a:r>
              <a:rPr lang="en-IN" dirty="0" smtClean="0"/>
              <a:t> to it </a:t>
            </a:r>
          </a:p>
          <a:p>
            <a:r>
              <a:rPr lang="en-IN" dirty="0" smtClean="0"/>
              <a:t>An alternative which we should use in very </a:t>
            </a:r>
            <a:r>
              <a:rPr lang="en-IN" dirty="0" err="1" smtClean="0"/>
              <a:t>very</a:t>
            </a:r>
            <a:r>
              <a:rPr lang="en-IN" dirty="0" smtClean="0"/>
              <a:t> rare scenarios us adding an exclamation !important To the border </a:t>
            </a:r>
            <a:r>
              <a:rPr lang="en-IN" dirty="0" err="1" smtClean="0"/>
              <a:t>css</a:t>
            </a:r>
            <a:r>
              <a:rPr lang="en-IN" dirty="0" smtClean="0"/>
              <a:t> in the .</a:t>
            </a:r>
            <a:r>
              <a:rPr lang="en-IN" dirty="0" err="1" smtClean="0"/>
              <a:t>package:hover</a:t>
            </a:r>
            <a:r>
              <a:rPr lang="en-IN" dirty="0" smtClean="0"/>
              <a:t>,.</a:t>
            </a:r>
            <a:r>
              <a:rPr lang="en-IN" dirty="0" err="1" smtClean="0"/>
              <a:t>package:active</a:t>
            </a:r>
            <a:r>
              <a:rPr lang="en-IN" dirty="0" smtClean="0"/>
              <a:t>{} selector</a:t>
            </a:r>
          </a:p>
          <a:p>
            <a:r>
              <a:rPr lang="en-IN" dirty="0" smtClean="0"/>
              <a:t>!important is used to override specificity and such a declaration always wins if we encounter the !important again for the same element then the specificity is gain taken into account</a:t>
            </a:r>
          </a:p>
          <a:p>
            <a:r>
              <a:rPr lang="en-IN" dirty="0" smtClean="0"/>
              <a:t>Using important is a bad practice because you break specificity and should be used in very rare scenarios like where you need to override a style from some library etc.</a:t>
            </a:r>
          </a:p>
          <a:p>
            <a:endParaRPr lang="en-IN" dirty="0" smtClean="0"/>
          </a:p>
          <a:p>
            <a:endParaRPr lang="en-GB" dirty="0"/>
          </a:p>
        </p:txBody>
      </p:sp>
    </p:spTree>
    <p:extLst>
      <p:ext uri="{BB962C8B-B14F-4D97-AF65-F5344CB8AC3E}">
        <p14:creationId xmlns:p14="http://schemas.microsoft.com/office/powerpoint/2010/main" val="428576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3"/>
            <a:ext cx="8596668" cy="574964"/>
          </a:xfrm>
        </p:spPr>
        <p:txBody>
          <a:bodyPr>
            <a:normAutofit fontScale="90000"/>
          </a:bodyPr>
          <a:lstStyle/>
          <a:p>
            <a:r>
              <a:rPr lang="en-GB" dirty="0"/>
              <a:t>Adding the Final Touches</a:t>
            </a:r>
          </a:p>
        </p:txBody>
      </p:sp>
      <p:sp>
        <p:nvSpPr>
          <p:cNvPr id="3" name="Content Placeholder 2"/>
          <p:cNvSpPr>
            <a:spLocks noGrp="1"/>
          </p:cNvSpPr>
          <p:nvPr>
            <p:ph idx="1"/>
          </p:nvPr>
        </p:nvSpPr>
        <p:spPr>
          <a:xfrm>
            <a:off x="426027" y="758537"/>
            <a:ext cx="11409218" cy="5881254"/>
          </a:xfrm>
        </p:spPr>
        <p:txBody>
          <a:bodyPr/>
          <a:lstStyle/>
          <a:p>
            <a:r>
              <a:rPr lang="en-IN" dirty="0" smtClean="0"/>
              <a:t>We will notice that the plans on our main page are not </a:t>
            </a:r>
            <a:r>
              <a:rPr lang="en-IN" dirty="0" err="1" smtClean="0"/>
              <a:t>centered</a:t>
            </a:r>
            <a:r>
              <a:rPr lang="en-IN" dirty="0" smtClean="0"/>
              <a:t> horizontally.</a:t>
            </a:r>
          </a:p>
          <a:p>
            <a:r>
              <a:rPr lang="en-IN" dirty="0" smtClean="0"/>
              <a:t>to fix this by add a class </a:t>
            </a:r>
            <a:r>
              <a:rPr lang="en-IN" dirty="0" err="1" smtClean="0"/>
              <a:t>plan__list</a:t>
            </a:r>
            <a:r>
              <a:rPr lang="en-IN" dirty="0" smtClean="0"/>
              <a:t> to the div that contains our plans and add a class selector for the same in our main.css</a:t>
            </a:r>
          </a:p>
          <a:p>
            <a:r>
              <a:rPr lang="en-IN" dirty="0" smtClean="0"/>
              <a:t>Add a style width:80%; and </a:t>
            </a:r>
            <a:r>
              <a:rPr lang="en-IN" dirty="0" err="1" smtClean="0"/>
              <a:t>margin:auto</a:t>
            </a:r>
            <a:r>
              <a:rPr lang="en-IN" dirty="0" smtClean="0"/>
              <a:t>; this will centre the whole div containing our plans horizontally .</a:t>
            </a:r>
          </a:p>
          <a:p>
            <a:r>
              <a:rPr lang="en-IN" dirty="0" smtClean="0"/>
              <a:t>But we will notice that although all the plans are now </a:t>
            </a:r>
            <a:r>
              <a:rPr lang="en-IN" dirty="0" err="1" smtClean="0"/>
              <a:t>centered</a:t>
            </a:r>
            <a:r>
              <a:rPr lang="en-IN" dirty="0" smtClean="0"/>
              <a:t> as a whole but the text above the plans “choose your plan” is not centred above the middle plan this is because the blocks themselves inside the div are not </a:t>
            </a:r>
            <a:r>
              <a:rPr lang="en-IN" dirty="0" err="1" smtClean="0"/>
              <a:t>centered</a:t>
            </a:r>
            <a:r>
              <a:rPr lang="en-IN" dirty="0" smtClean="0"/>
              <a:t> so to </a:t>
            </a:r>
            <a:r>
              <a:rPr lang="en-IN" dirty="0" err="1" smtClean="0"/>
              <a:t>center</a:t>
            </a:r>
            <a:r>
              <a:rPr lang="en-IN" dirty="0" smtClean="0"/>
              <a:t> them we can add </a:t>
            </a:r>
            <a:r>
              <a:rPr lang="en-IN" dirty="0" err="1" smtClean="0"/>
              <a:t>text-align:center</a:t>
            </a:r>
            <a:endParaRPr lang="en-GB" dirty="0"/>
          </a:p>
        </p:txBody>
      </p:sp>
    </p:spTree>
    <p:extLst>
      <p:ext uri="{BB962C8B-B14F-4D97-AF65-F5344CB8AC3E}">
        <p14:creationId xmlns:p14="http://schemas.microsoft.com/office/powerpoint/2010/main" val="21495461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-6 -:Positioning</a:t>
            </a:r>
            <a:endParaRPr lang="en-GB" dirty="0"/>
          </a:p>
        </p:txBody>
      </p:sp>
    </p:spTree>
    <p:extLst>
      <p:ext uri="{BB962C8B-B14F-4D97-AF65-F5344CB8AC3E}">
        <p14:creationId xmlns:p14="http://schemas.microsoft.com/office/powerpoint/2010/main" val="29020957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16" y="0"/>
            <a:ext cx="11514666" cy="654627"/>
          </a:xfrm>
        </p:spPr>
        <p:txBody>
          <a:bodyPr/>
          <a:lstStyle/>
          <a:p>
            <a:r>
              <a:rPr lang="en-IN" dirty="0" smtClean="0"/>
              <a:t>Why Positioning will Improve our website</a:t>
            </a:r>
            <a:endParaRPr lang="en-GB" dirty="0"/>
          </a:p>
        </p:txBody>
      </p:sp>
      <p:sp>
        <p:nvSpPr>
          <p:cNvPr id="3" name="Content Placeholder 2"/>
          <p:cNvSpPr>
            <a:spLocks noGrp="1"/>
          </p:cNvSpPr>
          <p:nvPr>
            <p:ph idx="1"/>
          </p:nvPr>
        </p:nvSpPr>
        <p:spPr>
          <a:xfrm>
            <a:off x="374073" y="789709"/>
            <a:ext cx="11658599" cy="5953991"/>
          </a:xfrm>
        </p:spPr>
        <p:txBody>
          <a:bodyPr/>
          <a:lstStyle/>
          <a:p>
            <a:r>
              <a:rPr lang="en-IN" dirty="0" smtClean="0"/>
              <a:t>We will notice that when we scroll down our navigation bar is not visible and user has to scroll up to use the navigation bar . It should ideally be fixed and displayed always.</a:t>
            </a:r>
          </a:p>
          <a:p>
            <a:r>
              <a:rPr lang="en-IN" dirty="0" smtClean="0"/>
              <a:t>The text “Risk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on our image is also not positioned best way the position should be changed kind of inside the image.</a:t>
            </a:r>
          </a:p>
          <a:p>
            <a:r>
              <a:rPr lang="en-IN" dirty="0" smtClean="0"/>
              <a:t>If we go to the packages page  we will notice we don’t have a background image</a:t>
            </a:r>
          </a:p>
          <a:p>
            <a:r>
              <a:rPr lang="en-IN" dirty="0" smtClean="0"/>
              <a:t>Also the plus package is our recommended  package but it is not emphasised properly to do that we can add a badge to the right upper part of the plus package.</a:t>
            </a:r>
          </a:p>
          <a:p>
            <a:r>
              <a:rPr lang="en-IN" dirty="0" smtClean="0"/>
              <a:t>All this we will achieve using positioning</a:t>
            </a:r>
          </a:p>
          <a:p>
            <a:endParaRPr lang="en-GB" dirty="0"/>
          </a:p>
        </p:txBody>
      </p:sp>
    </p:spTree>
    <p:extLst>
      <p:ext uri="{BB962C8B-B14F-4D97-AF65-F5344CB8AC3E}">
        <p14:creationId xmlns:p14="http://schemas.microsoft.com/office/powerpoint/2010/main" val="23740914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4"/>
            <a:ext cx="11105957" cy="606136"/>
          </a:xfrm>
        </p:spPr>
        <p:txBody>
          <a:bodyPr>
            <a:normAutofit fontScale="90000"/>
          </a:bodyPr>
          <a:lstStyle/>
          <a:p>
            <a:r>
              <a:rPr lang="en-GB" dirty="0"/>
              <a:t>Understanding Positioning - The Theory</a:t>
            </a:r>
          </a:p>
        </p:txBody>
      </p:sp>
      <p:sp>
        <p:nvSpPr>
          <p:cNvPr id="3" name="Content Placeholder 2"/>
          <p:cNvSpPr>
            <a:spLocks noGrp="1"/>
          </p:cNvSpPr>
          <p:nvPr>
            <p:ph idx="1"/>
          </p:nvPr>
        </p:nvSpPr>
        <p:spPr>
          <a:xfrm>
            <a:off x="155865" y="696190"/>
            <a:ext cx="11627426" cy="5912427"/>
          </a:xfrm>
        </p:spPr>
        <p:txBody>
          <a:bodyPr/>
          <a:lstStyle/>
          <a:p>
            <a:endParaRPr lang="en-GB" dirty="0"/>
          </a:p>
        </p:txBody>
      </p:sp>
      <p:sp>
        <p:nvSpPr>
          <p:cNvPr id="4" name="Rectangle 3"/>
          <p:cNvSpPr/>
          <p:nvPr/>
        </p:nvSpPr>
        <p:spPr>
          <a:xfrm>
            <a:off x="677334"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1402773"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1937904" y="2265216"/>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9" name="Rectangle 8"/>
          <p:cNvSpPr/>
          <p:nvPr/>
        </p:nvSpPr>
        <p:spPr>
          <a:xfrm>
            <a:off x="1958685"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0" name="Rectangle 9"/>
          <p:cNvSpPr/>
          <p:nvPr/>
        </p:nvSpPr>
        <p:spPr>
          <a:xfrm>
            <a:off x="1937904"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cxnSp>
        <p:nvCxnSpPr>
          <p:cNvPr id="12" name="Straight Arrow Connector 11"/>
          <p:cNvCxnSpPr/>
          <p:nvPr/>
        </p:nvCxnSpPr>
        <p:spPr>
          <a:xfrm>
            <a:off x="477982" y="893618"/>
            <a:ext cx="0" cy="500149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rot="16200000">
            <a:off x="-284246" y="2890175"/>
            <a:ext cx="1247457"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Document Flow</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7450282" y="1652155"/>
            <a:ext cx="2400300" cy="4883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a:t>
            </a:r>
            <a:endParaRPr lang="en-GB" dirty="0"/>
          </a:p>
        </p:txBody>
      </p:sp>
      <p:sp>
        <p:nvSpPr>
          <p:cNvPr id="16" name="Rectangle 15"/>
          <p:cNvSpPr/>
          <p:nvPr/>
        </p:nvSpPr>
        <p:spPr>
          <a:xfrm>
            <a:off x="7450282" y="2404946"/>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static</a:t>
            </a:r>
            <a:endParaRPr lang="en-GB"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7450282" y="3108798"/>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absolute</a:t>
            </a:r>
            <a:endParaRPr lang="en-GB" dirty="0">
              <a:solidFill>
                <a:schemeClr val="tx1"/>
              </a:solidFill>
            </a:endParaRPr>
          </a:p>
        </p:txBody>
      </p:sp>
      <p:sp>
        <p:nvSpPr>
          <p:cNvPr id="18" name="Rectangle 17"/>
          <p:cNvSpPr/>
          <p:nvPr/>
        </p:nvSpPr>
        <p:spPr>
          <a:xfrm>
            <a:off x="7450282" y="3782474"/>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relative</a:t>
            </a:r>
            <a:endParaRPr lang="en-GB" dirty="0">
              <a:solidFill>
                <a:schemeClr val="tx1"/>
              </a:solidFill>
            </a:endParaRPr>
          </a:p>
        </p:txBody>
      </p:sp>
      <p:sp>
        <p:nvSpPr>
          <p:cNvPr id="19" name="Rectangle 18"/>
          <p:cNvSpPr/>
          <p:nvPr/>
        </p:nvSpPr>
        <p:spPr>
          <a:xfrm>
            <a:off x="7450282" y="4373432"/>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fixed</a:t>
            </a:r>
            <a:endParaRPr lang="en-GB" dirty="0">
              <a:solidFill>
                <a:schemeClr val="tx1"/>
              </a:solidFill>
            </a:endParaRPr>
          </a:p>
        </p:txBody>
      </p:sp>
      <p:sp>
        <p:nvSpPr>
          <p:cNvPr id="20" name="Rectangle 19"/>
          <p:cNvSpPr/>
          <p:nvPr/>
        </p:nvSpPr>
        <p:spPr>
          <a:xfrm>
            <a:off x="7450282" y="5069643"/>
            <a:ext cx="2400300" cy="421381"/>
          </a:xfrm>
          <a:prstGeom prst="rect">
            <a:avLst/>
          </a:prstGeom>
          <a:solidFill>
            <a:schemeClr val="bg2">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sticky</a:t>
            </a:r>
            <a:endParaRPr lang="en-GB" dirty="0">
              <a:solidFill>
                <a:schemeClr val="tx1"/>
              </a:solidFill>
            </a:endParaRPr>
          </a:p>
        </p:txBody>
      </p:sp>
      <p:sp>
        <p:nvSpPr>
          <p:cNvPr id="21" name="Right Arrow 20"/>
          <p:cNvSpPr/>
          <p:nvPr/>
        </p:nvSpPr>
        <p:spPr>
          <a:xfrm>
            <a:off x="9918122" y="2452297"/>
            <a:ext cx="474519" cy="29094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0501746" y="2423647"/>
            <a:ext cx="102624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Default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231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 0 C 0.00117 -0.00463 0.00209 -0.00972 0.00378 -0.01389 C 0.00469 -0.01621 0.00638 -0.01713 0.00768 -0.01898 C 0.00873 -0.0206 0.00964 -0.02222 0.01055 -0.02408 C 0.0112 -0.0257 0.01172 -0.02755 0.0125 -0.02917 C 0.01328 -0.03102 0.01446 -0.03241 0.01537 -0.03426 C 0.01641 -0.03658 0.01706 -0.03912 0.01823 -0.04121 C 0.0194 -0.04306 0.02097 -0.04421 0.02201 -0.0463 C 0.02318 -0.04838 0.02383 -0.05093 0.025 -0.05301 C 0.02617 -0.05556 0.02761 -0.05741 0.02878 -0.05996 C 0.03373 -0.07037 0.0267 -0.05949 0.03451 -0.07199 C 0.04545 -0.08889 0.03164 -0.06458 0.04128 -0.0838 C 0.04284 -0.08681 0.04479 -0.08912 0.0461 -0.09236 C 0.05274 -0.11019 0.04258 -0.08264 0.05 -0.1044 C 0.05261 -0.1125 0.05391 -0.11366 0.05573 -0.12153 C 0.05651 -0.12477 0.05703 -0.12824 0.05768 -0.13171 L 0.0586 -0.13681 C 0.05912 -0.14514 0.05938 -0.15116 0.06055 -0.15903 C 0.06081 -0.16088 0.06094 -0.1625 0.06146 -0.16412 C 0.06263 -0.16783 0.06406 -0.17107 0.06537 -0.17454 L 0.06914 -0.18472 C 0.06979 -0.18634 0.0711 -0.18773 0.0711 -0.18982 L 0.0711 -0.19838 L 0.075 -0.20509 " pathEditMode="relative" ptsTypes="AAAAAAAAAAAAAAAAAAAAAAAAA">
                                      <p:cBhvr>
                                        <p:cTn id="38" dur="2000" fill="hold"/>
                                        <p:tgtEl>
                                          <p:spTgt spid="6"/>
                                        </p:tgtEl>
                                        <p:attrNameLst>
                                          <p:attrName>ppt_x</p:attrName>
                                          <p:attrName>ppt_y</p:attrName>
                                        </p:attrNameLst>
                                      </p:cBhvr>
                                    </p:animMotion>
                                  </p:childTnLst>
                                </p:cTn>
                              </p:par>
                              <p:par>
                                <p:cTn id="39" presetID="0" presetClass="path" presetSubtype="0" accel="50000" decel="50000" fill="hold" grpId="1" nodeType="withEffect">
                                  <p:stCondLst>
                                    <p:cond delay="0"/>
                                  </p:stCondLst>
                                  <p:childTnLst>
                                    <p:animMotion origin="layout" path="M 0 0 L 0 0 C -0.0013 -0.00579 -0.00234 -0.01181 -0.0039 -0.01713 C -0.00455 -0.01968 -0.00586 -0.02176 -0.00677 -0.02407 C -0.01276 -0.03912 -0.0082 -0.02986 -0.01549 -0.04282 C -0.01601 -0.04514 -0.01653 -0.04769 -0.01731 -0.04977 C -0.02643 -0.07222 -0.01354 -0.03472 -0.02304 -0.06157 C -0.02448 -0.06551 -0.02578 -0.06944 -0.02695 -0.07361 C -0.0276 -0.07593 -0.02799 -0.07847 -0.0289 -0.08032 C -0.02994 -0.08264 -0.03138 -0.0838 -0.03268 -0.08565 C -0.03372 -0.09005 -0.03437 -0.09491 -0.03554 -0.09931 C -0.03658 -0.10278 -0.03945 -0.10949 -0.03945 -0.10949 C -0.0401 -0.11644 -0.0414 -0.1287 -0.0414 -0.13519 C -0.0414 -0.1419 -0.04088 -0.14884 -0.04036 -0.15556 C -0.03906 -0.17245 -0.03997 -0.16875 -0.03658 -0.17778 C -0.03619 -0.18009 -0.03593 -0.18241 -0.03554 -0.18472 C -0.03281 -0.20185 -0.03671 -0.17523 -0.03372 -0.19653 L -0.03554 -0.21019 C -0.03593 -0.2125 -0.03541 -0.21574 -0.03658 -0.21713 L -0.04231 -0.22384 L -0.04518 -0.22732 C -0.04375 -0.20648 -0.04375 -0.21181 -0.04518 -0.2206 C -0.04544 -0.22222 -0.04609 -0.22384 -0.04609 -0.22569 C -0.04609 -0.22685 -0.04557 -0.22801 -0.04518 -0.22894 " pathEditMode="relative" ptsTypes="AAAAAAAAAAAAAAAAAAAAAAAA">
                                      <p:cBhvr>
                                        <p:cTn id="40" dur="2000" fill="hold"/>
                                        <p:tgtEl>
                                          <p:spTgt spid="9"/>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9" grpId="0" animBg="1"/>
      <p:bldP spid="9" grpId="1" animBg="1"/>
      <p:bldP spid="10" grpId="0" animBg="1"/>
      <p:bldP spid="13" grpId="0"/>
      <p:bldP spid="14" grpId="0" animBg="1"/>
      <p:bldP spid="16" grpId="0" animBg="1"/>
      <p:bldP spid="17" grpId="0" animBg="1"/>
      <p:bldP spid="18" grpId="0" animBg="1"/>
      <p:bldP spid="19" grpId="0" animBg="1"/>
      <p:bldP spid="20" grpId="0" animBg="1"/>
      <p:bldP spid="21" grpId="0" animBg="1"/>
      <p:bldP spid="2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011" y="-71409"/>
            <a:ext cx="10377528" cy="597877"/>
          </a:xfrm>
        </p:spPr>
        <p:txBody>
          <a:bodyPr>
            <a:normAutofit fontScale="90000"/>
          </a:bodyPr>
          <a:lstStyle/>
          <a:p>
            <a:r>
              <a:rPr lang="en-GB" dirty="0"/>
              <a:t>Understanding Positioning - The Theory</a:t>
            </a:r>
          </a:p>
        </p:txBody>
      </p:sp>
      <p:sp>
        <p:nvSpPr>
          <p:cNvPr id="4" name="Rectangle 3"/>
          <p:cNvSpPr/>
          <p:nvPr/>
        </p:nvSpPr>
        <p:spPr>
          <a:xfrm>
            <a:off x="2939890"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3665329"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4200460" y="2265216"/>
            <a:ext cx="3761510" cy="71697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7" name="Rectangle 6"/>
          <p:cNvSpPr/>
          <p:nvPr/>
        </p:nvSpPr>
        <p:spPr>
          <a:xfrm>
            <a:off x="4221241"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8" name="Rectangle 7"/>
          <p:cNvSpPr/>
          <p:nvPr/>
        </p:nvSpPr>
        <p:spPr>
          <a:xfrm>
            <a:off x="4200460"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1" name="Rectangle 10"/>
          <p:cNvSpPr/>
          <p:nvPr/>
        </p:nvSpPr>
        <p:spPr>
          <a:xfrm>
            <a:off x="768681" y="2623702"/>
            <a:ext cx="932123" cy="2628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12" name="Up Arrow 11"/>
          <p:cNvSpPr/>
          <p:nvPr/>
        </p:nvSpPr>
        <p:spPr>
          <a:xfrm>
            <a:off x="1090245" y="2145323"/>
            <a:ext cx="410308" cy="3634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a:off x="1150770" y="3001509"/>
            <a:ext cx="289257" cy="3671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284648" y="2573415"/>
            <a:ext cx="293077" cy="3634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1821831" y="2659479"/>
            <a:ext cx="310974" cy="22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818011" y="1690390"/>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Top</a:t>
            </a:r>
            <a:endParaRPr lang="en-GB" dirty="0">
              <a:solidFill>
                <a:schemeClr val="tx1"/>
              </a:solidFill>
            </a:endParaRPr>
          </a:p>
        </p:txBody>
      </p:sp>
      <p:sp>
        <p:nvSpPr>
          <p:cNvPr id="17" name="Rectangle 16"/>
          <p:cNvSpPr/>
          <p:nvPr/>
        </p:nvSpPr>
        <p:spPr>
          <a:xfrm>
            <a:off x="875131" y="351566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Bottom</a:t>
            </a:r>
            <a:endParaRPr lang="en-GB" dirty="0">
              <a:solidFill>
                <a:schemeClr val="tx1"/>
              </a:solidFill>
            </a:endParaRPr>
          </a:p>
        </p:txBody>
      </p:sp>
      <p:sp>
        <p:nvSpPr>
          <p:cNvPr id="18" name="Rectangle 17"/>
          <p:cNvSpPr/>
          <p:nvPr/>
        </p:nvSpPr>
        <p:spPr>
          <a:xfrm>
            <a:off x="1907511" y="222471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Left</a:t>
            </a:r>
            <a:endParaRPr lang="en-GB" dirty="0">
              <a:solidFill>
                <a:schemeClr val="tx1"/>
              </a:solidFill>
            </a:endParaRPr>
          </a:p>
        </p:txBody>
      </p:sp>
      <p:sp>
        <p:nvSpPr>
          <p:cNvPr id="19" name="Rectangle 18"/>
          <p:cNvSpPr/>
          <p:nvPr/>
        </p:nvSpPr>
        <p:spPr>
          <a:xfrm>
            <a:off x="46640" y="2175964"/>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Right</a:t>
            </a:r>
            <a:endParaRPr lang="en-GB" dirty="0">
              <a:solidFill>
                <a:schemeClr val="tx1"/>
              </a:solidFill>
            </a:endParaRPr>
          </a:p>
        </p:txBody>
      </p:sp>
      <p:sp>
        <p:nvSpPr>
          <p:cNvPr id="20" name="Rectangle 19"/>
          <p:cNvSpPr/>
          <p:nvPr/>
        </p:nvSpPr>
        <p:spPr>
          <a:xfrm>
            <a:off x="175846" y="4994031"/>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Document Flow</a:t>
            </a:r>
            <a:endParaRPr lang="en-GB" dirty="0"/>
          </a:p>
        </p:txBody>
      </p:sp>
      <p:sp>
        <p:nvSpPr>
          <p:cNvPr id="21" name="Rectangle 20"/>
          <p:cNvSpPr/>
          <p:nvPr/>
        </p:nvSpPr>
        <p:spPr>
          <a:xfrm>
            <a:off x="9589477" y="2265216"/>
            <a:ext cx="1524000" cy="489906"/>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&lt;div&gt;</a:t>
            </a:r>
            <a:endParaRPr lang="en-GB" dirty="0"/>
          </a:p>
        </p:txBody>
      </p:sp>
      <p:sp>
        <p:nvSpPr>
          <p:cNvPr id="22" name="Rectangle 21"/>
          <p:cNvSpPr/>
          <p:nvPr/>
        </p:nvSpPr>
        <p:spPr>
          <a:xfrm>
            <a:off x="9589477" y="3134588"/>
            <a:ext cx="1606062" cy="551061"/>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viewport</a:t>
            </a:r>
            <a:endParaRPr lang="en-GB" dirty="0"/>
          </a:p>
        </p:txBody>
      </p:sp>
      <p:sp>
        <p:nvSpPr>
          <p:cNvPr id="24" name="Rectangle 23"/>
          <p:cNvSpPr/>
          <p:nvPr/>
        </p:nvSpPr>
        <p:spPr>
          <a:xfrm>
            <a:off x="9589477" y="400396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&lt;Body&gt;</a:t>
            </a:r>
            <a:endParaRPr lang="en-GB" dirty="0"/>
          </a:p>
        </p:txBody>
      </p:sp>
      <p:sp>
        <p:nvSpPr>
          <p:cNvPr id="25" name="Rectangle 24"/>
          <p:cNvSpPr/>
          <p:nvPr/>
        </p:nvSpPr>
        <p:spPr>
          <a:xfrm>
            <a:off x="9589477" y="482258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&lt;…&gt;</a:t>
            </a:r>
            <a:endParaRPr lang="en-GB" dirty="0"/>
          </a:p>
        </p:txBody>
      </p:sp>
      <p:sp>
        <p:nvSpPr>
          <p:cNvPr id="26" name="Rectangle 25"/>
          <p:cNvSpPr/>
          <p:nvPr/>
        </p:nvSpPr>
        <p:spPr>
          <a:xfrm>
            <a:off x="9261230" y="5641202"/>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Positioning Context</a:t>
            </a:r>
            <a:endParaRPr lang="en-GB" dirty="0"/>
          </a:p>
        </p:txBody>
      </p:sp>
    </p:spTree>
    <p:extLst>
      <p:ext uri="{BB962C8B-B14F-4D97-AF65-F5344CB8AC3E}">
        <p14:creationId xmlns:p14="http://schemas.microsoft.com/office/powerpoint/2010/main" val="186210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GB" dirty="0" smtClean="0"/>
              <a:t>For this demo I have temporarily changed the code for our index.html and main.css file.</a:t>
            </a:r>
          </a:p>
          <a:p>
            <a:r>
              <a:rPr lang="en-GB" dirty="0" smtClean="0"/>
              <a:t>The index.html contains 3&lt;div&gt; tags representing a navigation </a:t>
            </a:r>
            <a:r>
              <a:rPr lang="en-GB" dirty="0" err="1" smtClean="0"/>
              <a:t>bar,background</a:t>
            </a:r>
            <a:r>
              <a:rPr lang="en-GB" dirty="0" smtClean="0"/>
              <a:t> image and Features inside a parent &lt;div&gt;</a:t>
            </a:r>
          </a:p>
          <a:p>
            <a:r>
              <a:rPr lang="en-GB" dirty="0" smtClean="0"/>
              <a:t>In our </a:t>
            </a:r>
            <a:r>
              <a:rPr lang="en-GB" dirty="0" err="1" smtClean="0"/>
              <a:t>css</a:t>
            </a:r>
            <a:r>
              <a:rPr lang="en-GB" dirty="0" smtClean="0"/>
              <a:t> I have just </a:t>
            </a:r>
            <a:r>
              <a:rPr lang="en-IN" dirty="0" smtClean="0"/>
              <a:t>added a few basic styles like margin ,</a:t>
            </a:r>
            <a:r>
              <a:rPr lang="en-IN" dirty="0" err="1" smtClean="0"/>
              <a:t>padding,border</a:t>
            </a:r>
            <a:r>
              <a:rPr lang="en-IN" dirty="0" smtClean="0"/>
              <a:t> background , </a:t>
            </a:r>
            <a:r>
              <a:rPr lang="en-IN" dirty="0" err="1" smtClean="0"/>
              <a:t>color</a:t>
            </a:r>
            <a:r>
              <a:rPr lang="en-IN" dirty="0" smtClean="0"/>
              <a:t> </a:t>
            </a:r>
            <a:r>
              <a:rPr lang="en-IN" dirty="0" err="1" smtClean="0"/>
              <a:t>etc</a:t>
            </a:r>
            <a:r>
              <a:rPr lang="en-IN" dirty="0" smtClean="0"/>
              <a:t> to all the </a:t>
            </a:r>
            <a:r>
              <a:rPr lang="en-IN" dirty="0" err="1" smtClean="0"/>
              <a:t>elements.You</a:t>
            </a:r>
            <a:r>
              <a:rPr lang="en-IN" dirty="0" smtClean="0"/>
              <a:t> will notice that I have a  height also for the html element  that is only to get a scroll bar on the page .Also notice I also have a margin around my html element too</a:t>
            </a:r>
          </a:p>
          <a:p>
            <a:r>
              <a:rPr lang="en-IN" dirty="0" smtClean="0"/>
              <a:t>Nothing in the </a:t>
            </a:r>
            <a:r>
              <a:rPr lang="en-IN" dirty="0" err="1" smtClean="0"/>
              <a:t>css</a:t>
            </a:r>
            <a:r>
              <a:rPr lang="en-IN" dirty="0" smtClean="0"/>
              <a:t> right now has anything to do with the position property lets change that.</a:t>
            </a:r>
          </a:p>
          <a:p>
            <a:r>
              <a:rPr lang="en-IN" dirty="0" smtClean="0"/>
              <a:t>We will focus on the three child &lt;div&gt; tags .Keep in mind right now we have the default position </a:t>
            </a:r>
            <a:r>
              <a:rPr lang="en-IN" dirty="0" err="1" smtClean="0"/>
              <a:t>i.e</a:t>
            </a:r>
            <a:r>
              <a:rPr lang="en-IN" dirty="0" smtClean="0"/>
              <a:t> static.</a:t>
            </a:r>
          </a:p>
          <a:p>
            <a:r>
              <a:rPr lang="en-IN" dirty="0" smtClean="0"/>
              <a:t>Before focussing on position lets just add a new selector to select the first child &lt;div&gt; using a </a:t>
            </a:r>
            <a:r>
              <a:rPr lang="en-IN" dirty="0" err="1" smtClean="0"/>
              <a:t>combinator</a:t>
            </a:r>
            <a:r>
              <a:rPr lang="en-IN" dirty="0" smtClean="0"/>
              <a:t> .parent .child-1{ } lets add top:100px; to </a:t>
            </a:r>
            <a:r>
              <a:rPr lang="en-IN" dirty="0" err="1" smtClean="0"/>
              <a:t>it.We</a:t>
            </a:r>
            <a:r>
              <a:rPr lang="en-IN" dirty="0" smtClean="0"/>
              <a:t> will see there is no change as we know all this works if position is not static</a:t>
            </a:r>
          </a:p>
          <a:p>
            <a:r>
              <a:rPr lang="en-IN" dirty="0" smtClean="0"/>
              <a:t>Lets remove top and add </a:t>
            </a:r>
            <a:r>
              <a:rPr lang="en-IN" dirty="0" err="1" smtClean="0"/>
              <a:t>position:fixed</a:t>
            </a:r>
            <a:r>
              <a:rPr lang="en-IN" dirty="0" smtClean="0"/>
              <a:t>; We will notice that firstly the width of the element decreased </a:t>
            </a:r>
            <a:r>
              <a:rPr lang="en-IN" dirty="0" err="1" smtClean="0"/>
              <a:t>significantlt</a:t>
            </a:r>
            <a:r>
              <a:rPr lang="en-IN" dirty="0" smtClean="0"/>
              <a:t> it almost looks like an inline element </a:t>
            </a:r>
            <a:r>
              <a:rPr lang="en-IN" dirty="0" err="1" smtClean="0"/>
              <a:t>now.Secondly</a:t>
            </a:r>
            <a:r>
              <a:rPr lang="en-IN" dirty="0" smtClean="0"/>
              <a:t> the second div took its place and it is kind of overlapping as we already studied changing value of position removes it from the document flow this simply means that for all the other elements the navigation bar div doesn’t exist.</a:t>
            </a:r>
          </a:p>
          <a:p>
            <a:r>
              <a:rPr lang="en-IN" dirty="0" smtClean="0"/>
              <a:t>Now what about the width that decreased did we create an inline element </a:t>
            </a:r>
            <a:r>
              <a:rPr lang="en-IN" dirty="0" err="1" smtClean="0"/>
              <a:t>here?.We</a:t>
            </a:r>
            <a:r>
              <a:rPr lang="en-IN" dirty="0" smtClean="0"/>
              <a:t> learned earlier that for inline elements changing the width doesn’t have an effect but if we add width:400px; to the selector created above we will notice it increases in width</a:t>
            </a:r>
            <a:endParaRPr lang="en-GB" dirty="0"/>
          </a:p>
        </p:txBody>
      </p:sp>
    </p:spTree>
    <p:extLst>
      <p:ext uri="{BB962C8B-B14F-4D97-AF65-F5344CB8AC3E}">
        <p14:creationId xmlns:p14="http://schemas.microsoft.com/office/powerpoint/2010/main" val="37129968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IN" dirty="0" smtClean="0"/>
              <a:t>So we actually didn’t create an inline element we basically have an </a:t>
            </a:r>
            <a:r>
              <a:rPr lang="en-IN" dirty="0" err="1" smtClean="0"/>
              <a:t>elemnt</a:t>
            </a:r>
            <a:r>
              <a:rPr lang="en-IN" dirty="0" smtClean="0"/>
              <a:t> that behaves like an inline block element.</a:t>
            </a:r>
          </a:p>
          <a:p>
            <a:r>
              <a:rPr lang="en-IN" dirty="0" smtClean="0"/>
              <a:t>Ok now lets get back to the fact that this div actually represents a navigation bar so how can we create a navigation bar with </a:t>
            </a:r>
            <a:r>
              <a:rPr lang="en-IN" dirty="0" err="1" smtClean="0"/>
              <a:t>position:fixed</a:t>
            </a:r>
            <a:r>
              <a:rPr lang="en-IN" dirty="0" smtClean="0"/>
              <a:t>;</a:t>
            </a:r>
          </a:p>
          <a:p>
            <a:r>
              <a:rPr lang="en-IN" dirty="0" smtClean="0"/>
              <a:t>Lets add top:100px; we will notice the element moves a bit down but sill it is not clear as to what it refers to in the positioning context </a:t>
            </a:r>
            <a:r>
              <a:rPr lang="en-IN" dirty="0" err="1" smtClean="0"/>
              <a:t>ie</a:t>
            </a:r>
            <a:r>
              <a:rPr lang="en-IN" dirty="0" smtClean="0"/>
              <a:t> 100px from top from what element.</a:t>
            </a:r>
          </a:p>
          <a:p>
            <a:r>
              <a:rPr lang="en-IN" dirty="0" smtClean="0"/>
              <a:t>Lets change to top:0; we will see the element is now stuck to kind of the border of html element but it doesn’t exactly fit now lets remove the margin from our element using marin:0; we will notice now it sticks to the top of the page even if we scroll down it is stuck to the top of viewport </a:t>
            </a:r>
            <a:r>
              <a:rPr lang="en-IN" dirty="0" err="1" smtClean="0"/>
              <a:t>i.e</a:t>
            </a:r>
            <a:r>
              <a:rPr lang="en-IN" dirty="0" smtClean="0"/>
              <a:t> 0px from the top of viewport.</a:t>
            </a:r>
          </a:p>
          <a:p>
            <a:r>
              <a:rPr lang="en-IN" dirty="0" smtClean="0"/>
              <a:t>If we change top to bottom or left or right it will stick to that part of the viewport</a:t>
            </a:r>
          </a:p>
          <a:p>
            <a:r>
              <a:rPr lang="en-IN" dirty="0" smtClean="0"/>
              <a:t>If we use this   knowledge now and add left0; and top 0; both the navigation bar is now fixed at top left of the viewport.</a:t>
            </a:r>
          </a:p>
          <a:p>
            <a:r>
              <a:rPr lang="en-IN" dirty="0" smtClean="0"/>
              <a:t>If we now increase the width :100% as we would like </a:t>
            </a:r>
            <a:r>
              <a:rPr lang="en-IN" dirty="0" err="1" smtClean="0"/>
              <a:t>the.span</a:t>
            </a:r>
            <a:r>
              <a:rPr lang="en-IN" dirty="0" smtClean="0"/>
              <a:t> to the whole width we will see a nice fixed navigation </a:t>
            </a:r>
            <a:r>
              <a:rPr lang="en-IN" dirty="0" err="1" smtClean="0"/>
              <a:t>bar.Although</a:t>
            </a:r>
            <a:r>
              <a:rPr lang="en-IN" dirty="0" smtClean="0"/>
              <a:t> we will notice that the right border is located out of our viewport we already know this can be solved by </a:t>
            </a:r>
            <a:r>
              <a:rPr lang="en-IN" dirty="0" err="1" smtClean="0"/>
              <a:t>box-sizing:border-box</a:t>
            </a:r>
            <a:r>
              <a:rPr lang="en-IN" dirty="0" smtClean="0"/>
              <a:t>;</a:t>
            </a:r>
          </a:p>
          <a:p>
            <a:r>
              <a:rPr lang="en-IN" dirty="0" smtClean="0"/>
              <a:t>We will also notice that even if we change the div(block level element) to a span(inline element) it still retains its position so positioning can be applied on all kind of elements.</a:t>
            </a:r>
            <a:endParaRPr lang="en-GB" dirty="0"/>
          </a:p>
        </p:txBody>
      </p:sp>
    </p:spTree>
    <p:extLst>
      <p:ext uri="{BB962C8B-B14F-4D97-AF65-F5344CB8AC3E}">
        <p14:creationId xmlns:p14="http://schemas.microsoft.com/office/powerpoint/2010/main" val="3311448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7" y="90054"/>
            <a:ext cx="8596668" cy="616527"/>
          </a:xfrm>
        </p:spPr>
        <p:txBody>
          <a:bodyPr>
            <a:normAutofit fontScale="90000"/>
          </a:bodyPr>
          <a:lstStyle/>
          <a:p>
            <a:r>
              <a:rPr lang="en-IN" dirty="0"/>
              <a:t>Creating a Fixed Navigation Bar</a:t>
            </a:r>
            <a:endParaRPr lang="en-GB" dirty="0"/>
          </a:p>
        </p:txBody>
      </p:sp>
      <p:sp>
        <p:nvSpPr>
          <p:cNvPr id="3" name="Content Placeholder 2"/>
          <p:cNvSpPr>
            <a:spLocks noGrp="1"/>
          </p:cNvSpPr>
          <p:nvPr>
            <p:ph idx="1"/>
          </p:nvPr>
        </p:nvSpPr>
        <p:spPr>
          <a:xfrm>
            <a:off x="384463" y="914400"/>
            <a:ext cx="11533909" cy="5756563"/>
          </a:xfrm>
        </p:spPr>
        <p:txBody>
          <a:bodyPr/>
          <a:lstStyle/>
          <a:p>
            <a:r>
              <a:rPr lang="en-GB" dirty="0" smtClean="0"/>
              <a:t>Lets now move back to our </a:t>
            </a:r>
            <a:r>
              <a:rPr lang="en-GB" dirty="0" err="1" smtClean="0"/>
              <a:t>uhost</a:t>
            </a:r>
            <a:r>
              <a:rPr lang="en-GB" dirty="0" smtClean="0"/>
              <a:t> website and create a fixed navigation bar for it.</a:t>
            </a:r>
          </a:p>
          <a:p>
            <a:r>
              <a:rPr lang="en-GB" dirty="0" smtClean="0"/>
              <a:t>The </a:t>
            </a:r>
            <a:r>
              <a:rPr lang="en-GB" dirty="0" err="1" smtClean="0"/>
              <a:t>nav</a:t>
            </a:r>
            <a:r>
              <a:rPr lang="en-GB" dirty="0" smtClean="0"/>
              <a:t> bar is in a &lt;header&gt; tag that has a class main-</a:t>
            </a:r>
            <a:r>
              <a:rPr lang="en-GB" dirty="0" err="1" smtClean="0"/>
              <a:t>header.we</a:t>
            </a:r>
            <a:r>
              <a:rPr lang="en-GB" dirty="0" smtClean="0"/>
              <a:t> already have a selector for this in our shared.css</a:t>
            </a:r>
          </a:p>
          <a:p>
            <a:r>
              <a:rPr lang="en-GB" dirty="0" smtClean="0"/>
              <a:t>Open shared.css and add </a:t>
            </a:r>
            <a:r>
              <a:rPr lang="en-GB" dirty="0" err="1" smtClean="0"/>
              <a:t>position:fixed</a:t>
            </a:r>
            <a:r>
              <a:rPr lang="en-GB" dirty="0" smtClean="0"/>
              <a:t>; to it .</a:t>
            </a:r>
          </a:p>
          <a:p>
            <a:r>
              <a:rPr lang="en-GB" dirty="0" smtClean="0"/>
              <a:t>We will notice that with just this we have a working fixed navigation </a:t>
            </a:r>
            <a:r>
              <a:rPr lang="en-GB" dirty="0" err="1" smtClean="0"/>
              <a:t>bar.We</a:t>
            </a:r>
            <a:r>
              <a:rPr lang="en-GB" dirty="0" smtClean="0"/>
              <a:t> did not have to set top:0,left:0; because here we don’t have any margin on any of the parent of our header so it is already on top left.</a:t>
            </a:r>
          </a:p>
          <a:p>
            <a:r>
              <a:rPr lang="en-GB" dirty="0" smtClean="0"/>
              <a:t>We will although notice that the </a:t>
            </a:r>
            <a:r>
              <a:rPr lang="en-GB" dirty="0" err="1" smtClean="0"/>
              <a:t>nav</a:t>
            </a:r>
            <a:r>
              <a:rPr lang="en-GB" dirty="0" smtClean="0"/>
              <a:t> bar now hides some portion of our background image as now the </a:t>
            </a:r>
            <a:r>
              <a:rPr lang="en-GB" dirty="0" err="1" smtClean="0"/>
              <a:t>nav</a:t>
            </a:r>
            <a:r>
              <a:rPr lang="en-GB" dirty="0" smtClean="0"/>
              <a:t> bar is removed from the document flow and </a:t>
            </a:r>
            <a:r>
              <a:rPr lang="en-GB" dirty="0"/>
              <a:t> </a:t>
            </a:r>
            <a:r>
              <a:rPr lang="en-GB" dirty="0" smtClean="0"/>
              <a:t>our background image moves up to take its place we will deal with this later</a:t>
            </a:r>
          </a:p>
          <a:p>
            <a:endParaRPr lang="en-GB" dirty="0"/>
          </a:p>
        </p:txBody>
      </p:sp>
    </p:spTree>
    <p:extLst>
      <p:ext uri="{BB962C8B-B14F-4D97-AF65-F5344CB8AC3E}">
        <p14:creationId xmlns:p14="http://schemas.microsoft.com/office/powerpoint/2010/main" val="2659313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297" y="90054"/>
            <a:ext cx="9162857" cy="543791"/>
          </a:xfrm>
        </p:spPr>
        <p:txBody>
          <a:bodyPr>
            <a:normAutofit fontScale="90000"/>
          </a:bodyPr>
          <a:lstStyle/>
          <a:p>
            <a:r>
              <a:rPr lang="en-IN" dirty="0"/>
              <a:t>Using "position" to Add a Background Image</a:t>
            </a:r>
            <a:endParaRPr lang="en-GB" dirty="0"/>
          </a:p>
        </p:txBody>
      </p:sp>
      <p:sp>
        <p:nvSpPr>
          <p:cNvPr id="3" name="Content Placeholder 2"/>
          <p:cNvSpPr>
            <a:spLocks noGrp="1"/>
          </p:cNvSpPr>
          <p:nvPr>
            <p:ph idx="1"/>
          </p:nvPr>
        </p:nvSpPr>
        <p:spPr>
          <a:xfrm>
            <a:off x="259773" y="862445"/>
            <a:ext cx="11752118" cy="5850082"/>
          </a:xfrm>
        </p:spPr>
        <p:txBody>
          <a:bodyPr>
            <a:normAutofit fontScale="92500" lnSpcReduction="10000"/>
          </a:bodyPr>
          <a:lstStyle/>
          <a:p>
            <a:r>
              <a:rPr lang="en-GB" dirty="0" smtClean="0"/>
              <a:t>Now lets add a background image to our packages page.</a:t>
            </a:r>
          </a:p>
          <a:p>
            <a:r>
              <a:rPr lang="en-GB" dirty="0" smtClean="0"/>
              <a:t>Open the index.html file inside the packages </a:t>
            </a:r>
            <a:r>
              <a:rPr lang="en-GB" dirty="0" err="1" smtClean="0"/>
              <a:t>folder.To</a:t>
            </a:r>
            <a:r>
              <a:rPr lang="en-GB" dirty="0" smtClean="0"/>
              <a:t> add a background image we will first need an html tag that will hold the image.so just below the </a:t>
            </a:r>
            <a:r>
              <a:rPr lang="en-GB" dirty="0" err="1" smtClean="0"/>
              <a:t>hearder</a:t>
            </a:r>
            <a:r>
              <a:rPr lang="en-GB" dirty="0" smtClean="0"/>
              <a:t> just add a simple &lt;div&gt; with a class background.</a:t>
            </a:r>
          </a:p>
          <a:p>
            <a:r>
              <a:rPr lang="en-GB" dirty="0" smtClean="0"/>
              <a:t>Now add a folder images inside our </a:t>
            </a:r>
            <a:r>
              <a:rPr lang="en-GB" dirty="0"/>
              <a:t>Section6 folder and add the file </a:t>
            </a:r>
            <a:r>
              <a:rPr lang="en-GB" dirty="0" smtClean="0"/>
              <a:t>plans-background.jpg to this folder</a:t>
            </a:r>
          </a:p>
          <a:p>
            <a:r>
              <a:rPr lang="en-GB" dirty="0" smtClean="0"/>
              <a:t>Open packages.css file and add a selector for the .background{}</a:t>
            </a:r>
          </a:p>
          <a:p>
            <a:r>
              <a:rPr lang="en-GB" dirty="0" smtClean="0"/>
              <a:t>In this selector add a background property and the value would be </a:t>
            </a:r>
            <a:r>
              <a:rPr lang="en-GB" dirty="0" err="1" smtClean="0"/>
              <a:t>url</a:t>
            </a:r>
            <a:r>
              <a:rPr lang="en-GB" dirty="0" smtClean="0"/>
              <a:t>(</a:t>
            </a:r>
            <a:r>
              <a:rPr lang="en-IN" dirty="0" smtClean="0"/>
              <a:t>“../images/</a:t>
            </a:r>
            <a:r>
              <a:rPr lang="en-GB" dirty="0" smtClean="0"/>
              <a:t>plans-background.jpg</a:t>
            </a:r>
            <a:r>
              <a:rPr lang="en-IN" dirty="0" smtClean="0"/>
              <a:t>”</a:t>
            </a:r>
            <a:r>
              <a:rPr lang="en-GB" dirty="0" smtClean="0"/>
              <a:t>);</a:t>
            </a:r>
          </a:p>
          <a:p>
            <a:r>
              <a:rPr lang="en-IN" dirty="0" smtClean="0"/>
              <a:t>Now if we save and visit our packages page we will notice nothing </a:t>
            </a:r>
            <a:r>
              <a:rPr lang="en-IN" dirty="0" err="1" smtClean="0"/>
              <a:t>changed.lets</a:t>
            </a:r>
            <a:r>
              <a:rPr lang="en-IN" dirty="0" smtClean="0"/>
              <a:t> add a width:100% and height:100% to the background </a:t>
            </a:r>
            <a:r>
              <a:rPr lang="en-IN" dirty="0" err="1" smtClean="0"/>
              <a:t>selector.We</a:t>
            </a:r>
            <a:r>
              <a:rPr lang="en-IN" dirty="0" smtClean="0"/>
              <a:t> will still notice nothing changes.</a:t>
            </a:r>
          </a:p>
          <a:p>
            <a:r>
              <a:rPr lang="en-IN" dirty="0" smtClean="0"/>
              <a:t>If we change the width and height to 500px each we will notice that an image is displayed but we have issues with percentage values and the image is not displayed completely. And it has pushed our plans down</a:t>
            </a:r>
          </a:p>
          <a:p>
            <a:r>
              <a:rPr lang="en-IN" dirty="0" smtClean="0"/>
              <a:t>To fix this lets add a </a:t>
            </a:r>
            <a:r>
              <a:rPr lang="en-IN" dirty="0" err="1" smtClean="0"/>
              <a:t>position:fixed</a:t>
            </a:r>
            <a:r>
              <a:rPr lang="en-IN" dirty="0" smtClean="0"/>
              <a:t>; by doing this it is moved out of document flow and other elements come back to its original position and image is displayed above it but still small</a:t>
            </a:r>
          </a:p>
          <a:p>
            <a:r>
              <a:rPr lang="en-IN" dirty="0" smtClean="0"/>
              <a:t>Now if we change width and height again to 100% we will see that the image is now displayed covering the whole page.</a:t>
            </a:r>
          </a:p>
          <a:p>
            <a:r>
              <a:rPr lang="en-IN" dirty="0" smtClean="0"/>
              <a:t>So why does the % not work without position fixed and how did it work </a:t>
            </a:r>
            <a:r>
              <a:rPr lang="en-IN" dirty="0" err="1" smtClean="0"/>
              <a:t>later.This</a:t>
            </a:r>
            <a:r>
              <a:rPr lang="en-IN" dirty="0" smtClean="0"/>
              <a:t> is because earlier it was taking 100% of the height and width of the container </a:t>
            </a:r>
            <a:r>
              <a:rPr lang="en-IN" dirty="0" err="1" smtClean="0"/>
              <a:t>i.e</a:t>
            </a:r>
            <a:r>
              <a:rPr lang="en-IN" dirty="0" smtClean="0"/>
              <a:t> div but since div had no content the width was 0 but after position fixed it takes 100% of height and width of view port.</a:t>
            </a:r>
          </a:p>
          <a:p>
            <a:r>
              <a:rPr lang="en-IN" dirty="0" smtClean="0"/>
              <a:t>Now we just have one issue the image is above the content not in the background we will fix that in upcoming slides</a:t>
            </a:r>
          </a:p>
          <a:p>
            <a:endParaRPr lang="en-GB" dirty="0"/>
          </a:p>
        </p:txBody>
      </p:sp>
    </p:spTree>
    <p:extLst>
      <p:ext uri="{BB962C8B-B14F-4D97-AF65-F5344CB8AC3E}">
        <p14:creationId xmlns:p14="http://schemas.microsoft.com/office/powerpoint/2010/main" val="3333893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9304</TotalTime>
  <Words>21023</Words>
  <Application>Microsoft Office PowerPoint</Application>
  <PresentationFormat>Widescreen</PresentationFormat>
  <Paragraphs>1269</Paragraphs>
  <Slides>117</Slides>
  <Notes>70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117</vt:i4>
      </vt:variant>
    </vt:vector>
  </HeadingPairs>
  <TitlesOfParts>
    <vt:vector size="124"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Adding the Packages Page</vt:lpstr>
      <vt:lpstr>Adding the Packages Page</vt:lpstr>
      <vt:lpstr>Adding the Packages Page</vt:lpstr>
      <vt:lpstr>Styling the package links</vt:lpstr>
      <vt:lpstr>Styling our Package Boxes</vt:lpstr>
      <vt:lpstr>Styling our Package Boxes</vt:lpstr>
      <vt:lpstr> Adding "float" to our Package</vt:lpstr>
      <vt:lpstr>Fixing the Hover Effect</vt:lpstr>
      <vt:lpstr>Adding the Final Touches</vt:lpstr>
      <vt:lpstr>Section -6 -:Positioning</vt:lpstr>
      <vt:lpstr>Why Positioning will Improve our website</vt:lpstr>
      <vt:lpstr>Understanding Positioning - The Theory</vt:lpstr>
      <vt:lpstr>Understanding Positioning - The Theory</vt:lpstr>
      <vt:lpstr>Working with the "fixed" Value</vt:lpstr>
      <vt:lpstr>Working with the "fixed" Value</vt:lpstr>
      <vt:lpstr>Creating a Fixed Navigation Bar</vt:lpstr>
      <vt:lpstr>Using "position" to Add a Background Image</vt:lpstr>
      <vt:lpstr>Understanding the Z-Index</vt:lpstr>
      <vt:lpstr>Adding a Recommended Badge to our Plus Package</vt:lpstr>
      <vt:lpstr>Adding a Recommended Badge to our Plus Package</vt:lpstr>
      <vt:lpstr>Diving Deeper into Relative Positioning</vt:lpstr>
      <vt:lpstr>Working with "overflow" and Relative Positioning</vt:lpstr>
      <vt:lpstr>Introducing "sticky" Positioning</vt:lpstr>
      <vt:lpstr>Stacking Context</vt:lpstr>
      <vt:lpstr>Assignment Questions</vt:lpstr>
      <vt:lpstr>Assignment Solution </vt:lpstr>
      <vt:lpstr>PowerPoint Presentation</vt:lpstr>
      <vt:lpstr>Useful Links</vt:lpstr>
      <vt:lpstr>Section -7 -:Background Images &amp; Images</vt:lpstr>
      <vt:lpstr>Understanding "background-size"</vt:lpstr>
      <vt:lpstr>Understanding "background-size"</vt:lpstr>
      <vt:lpstr>Understanding "background-size"</vt:lpstr>
      <vt:lpstr>Working with "background-position"</vt:lpstr>
      <vt:lpstr>Working with "background-position"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541</cp:revision>
  <dcterms:created xsi:type="dcterms:W3CDTF">2019-03-17T17:13:50Z</dcterms:created>
  <dcterms:modified xsi:type="dcterms:W3CDTF">2020-12-15T21:23:58Z</dcterms:modified>
</cp:coreProperties>
</file>