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4"/>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3" r:id="rId110"/>
    <p:sldId id="472" r:id="rId111"/>
    <p:sldId id="474" r:id="rId112"/>
    <p:sldId id="475" r:id="rId113"/>
    <p:sldId id="476" r:id="rId114"/>
    <p:sldId id="477" r:id="rId115"/>
    <p:sldId id="478" r:id="rId116"/>
    <p:sldId id="479" r:id="rId117"/>
    <p:sldId id="480" r:id="rId118"/>
    <p:sldId id="482" r:id="rId119"/>
    <p:sldId id="483" r:id="rId120"/>
    <p:sldId id="484" r:id="rId121"/>
    <p:sldId id="485" r:id="rId122"/>
    <p:sldId id="486" r:id="rId123"/>
    <p:sldId id="487" r:id="rId124"/>
    <p:sldId id="488" r:id="rId125"/>
    <p:sldId id="489" r:id="rId126"/>
    <p:sldId id="490" r:id="rId127"/>
    <p:sldId id="491" r:id="rId128"/>
    <p:sldId id="492" r:id="rId129"/>
    <p:sldId id="493" r:id="rId130"/>
    <p:sldId id="494" r:id="rId131"/>
    <p:sldId id="495" r:id="rId132"/>
    <p:sldId id="496" r:id="rId133"/>
    <p:sldId id="497" r:id="rId134"/>
    <p:sldId id="498" r:id="rId135"/>
    <p:sldId id="499" r:id="rId136"/>
    <p:sldId id="500" r:id="rId137"/>
    <p:sldId id="501" r:id="rId138"/>
    <p:sldId id="502" r:id="rId139"/>
    <p:sldId id="503" r:id="rId140"/>
    <p:sldId id="504" r:id="rId141"/>
    <p:sldId id="505" r:id="rId142"/>
    <p:sldId id="506" r:id="rId143"/>
    <p:sldId id="507" r:id="rId144"/>
    <p:sldId id="509" r:id="rId145"/>
    <p:sldId id="510" r:id="rId146"/>
    <p:sldId id="511" r:id="rId147"/>
    <p:sldId id="512" r:id="rId148"/>
    <p:sldId id="508" r:id="rId149"/>
    <p:sldId id="513" r:id="rId150"/>
    <p:sldId id="514" r:id="rId151"/>
    <p:sldId id="515" r:id="rId152"/>
    <p:sldId id="268" r:id="rId1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7131A1"/>
    <a:srgbClr val="DE0AD4"/>
    <a:srgbClr val="FFFFB3"/>
    <a:srgbClr val="7E37B3"/>
    <a:srgbClr val="DEF1B5"/>
    <a:srgbClr val="D1B3E7"/>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13/04/2021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146</a:t>
            </a:fld>
            <a:endParaRPr lang="en-GB"/>
          </a:p>
        </p:txBody>
      </p:sp>
    </p:spTree>
    <p:extLst>
      <p:ext uri="{BB962C8B-B14F-4D97-AF65-F5344CB8AC3E}">
        <p14:creationId xmlns:p14="http://schemas.microsoft.com/office/powerpoint/2010/main" val="54118321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147</a:t>
            </a:fld>
            <a:endParaRPr lang="en-GB"/>
          </a:p>
        </p:txBody>
      </p:sp>
    </p:spTree>
    <p:extLst>
      <p:ext uri="{BB962C8B-B14F-4D97-AF65-F5344CB8AC3E}">
        <p14:creationId xmlns:p14="http://schemas.microsoft.com/office/powerpoint/2010/main" val="24822492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148</a:t>
            </a:fld>
            <a:endParaRPr lang="en-GB"/>
          </a:p>
        </p:txBody>
      </p:sp>
    </p:spTree>
    <p:extLst>
      <p:ext uri="{BB962C8B-B14F-4D97-AF65-F5344CB8AC3E}">
        <p14:creationId xmlns:p14="http://schemas.microsoft.com/office/powerpoint/2010/main" val="357021439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:FontSizeInRoot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149</a:t>
            </a:fld>
            <a:endParaRPr lang="en-GB"/>
          </a:p>
        </p:txBody>
      </p:sp>
    </p:spTree>
    <p:extLst>
      <p:ext uri="{BB962C8B-B14F-4D97-AF65-F5344CB8AC3E}">
        <p14:creationId xmlns:p14="http://schemas.microsoft.com/office/powerpoint/2010/main" val="202578221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:FontSizeInRoot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150</a:t>
            </a:fld>
            <a:endParaRPr lang="en-GB"/>
          </a:p>
        </p:txBody>
      </p:sp>
    </p:spTree>
    <p:extLst>
      <p:ext uri="{BB962C8B-B14F-4D97-AF65-F5344CB8AC3E}">
        <p14:creationId xmlns:p14="http://schemas.microsoft.com/office/powerpoint/2010/main" val="176107163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smtClean="0"/>
              <a:t>:</a:t>
            </a:r>
            <a:r>
              <a:rPr lang="en-IN" dirty="0" err="1" smtClean="0"/>
              <a:t>minMaxWidthHeight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151</a:t>
            </a:fld>
            <a:endParaRPr lang="en-GB"/>
          </a:p>
        </p:txBody>
      </p:sp>
    </p:spTree>
    <p:extLst>
      <p:ext uri="{BB962C8B-B14F-4D97-AF65-F5344CB8AC3E}">
        <p14:creationId xmlns:p14="http://schemas.microsoft.com/office/powerpoint/2010/main" val="4047535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108</a:t>
            </a:fld>
            <a:endParaRPr lang="en-GB"/>
          </a:p>
        </p:txBody>
      </p:sp>
    </p:spTree>
    <p:extLst>
      <p:ext uri="{BB962C8B-B14F-4D97-AF65-F5344CB8AC3E}">
        <p14:creationId xmlns:p14="http://schemas.microsoft.com/office/powerpoint/2010/main" val="2021281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109</a:t>
            </a:fld>
            <a:endParaRPr lang="en-GB"/>
          </a:p>
        </p:txBody>
      </p:sp>
    </p:spTree>
    <p:extLst>
      <p:ext uri="{BB962C8B-B14F-4D97-AF65-F5344CB8AC3E}">
        <p14:creationId xmlns:p14="http://schemas.microsoft.com/office/powerpoint/2010/main" val="1790036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110</a:t>
            </a:fld>
            <a:endParaRPr lang="en-GB"/>
          </a:p>
        </p:txBody>
      </p:sp>
    </p:spTree>
    <p:extLst>
      <p:ext uri="{BB962C8B-B14F-4D97-AF65-F5344CB8AC3E}">
        <p14:creationId xmlns:p14="http://schemas.microsoft.com/office/powerpoint/2010/main" val="39571960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InitialCommit</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111</a:t>
            </a:fld>
            <a:endParaRPr lang="en-GB"/>
          </a:p>
        </p:txBody>
      </p:sp>
    </p:spTree>
    <p:extLst>
      <p:ext uri="{BB962C8B-B14F-4D97-AF65-F5344CB8AC3E}">
        <p14:creationId xmlns:p14="http://schemas.microsoft.com/office/powerpoint/2010/main" val="490910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112</a:t>
            </a:fld>
            <a:endParaRPr lang="en-GB"/>
          </a:p>
        </p:txBody>
      </p:sp>
    </p:spTree>
    <p:extLst>
      <p:ext uri="{BB962C8B-B14F-4D97-AF65-F5344CB8AC3E}">
        <p14:creationId xmlns:p14="http://schemas.microsoft.com/office/powerpoint/2010/main" val="40747041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113</a:t>
            </a:fld>
            <a:endParaRPr lang="en-GB"/>
          </a:p>
        </p:txBody>
      </p:sp>
    </p:spTree>
    <p:extLst>
      <p:ext uri="{BB962C8B-B14F-4D97-AF65-F5344CB8AC3E}">
        <p14:creationId xmlns:p14="http://schemas.microsoft.com/office/powerpoint/2010/main" val="14330179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114</a:t>
            </a:fld>
            <a:endParaRPr lang="en-GB"/>
          </a:p>
        </p:txBody>
      </p:sp>
    </p:spTree>
    <p:extLst>
      <p:ext uri="{BB962C8B-B14F-4D97-AF65-F5344CB8AC3E}">
        <p14:creationId xmlns:p14="http://schemas.microsoft.com/office/powerpoint/2010/main" val="2818482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115</a:t>
            </a:fld>
            <a:endParaRPr lang="en-GB"/>
          </a:p>
        </p:txBody>
      </p:sp>
    </p:spTree>
    <p:extLst>
      <p:ext uri="{BB962C8B-B14F-4D97-AF65-F5344CB8AC3E}">
        <p14:creationId xmlns:p14="http://schemas.microsoft.com/office/powerpoint/2010/main" val="222152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116</a:t>
            </a:fld>
            <a:endParaRPr lang="en-GB"/>
          </a:p>
        </p:txBody>
      </p:sp>
    </p:spTree>
    <p:extLst>
      <p:ext uri="{BB962C8B-B14F-4D97-AF65-F5344CB8AC3E}">
        <p14:creationId xmlns:p14="http://schemas.microsoft.com/office/powerpoint/2010/main" val="37530421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117</a:t>
            </a:fld>
            <a:endParaRPr lang="en-GB"/>
          </a:p>
        </p:txBody>
      </p:sp>
    </p:spTree>
    <p:extLst>
      <p:ext uri="{BB962C8B-B14F-4D97-AF65-F5344CB8AC3E}">
        <p14:creationId xmlns:p14="http://schemas.microsoft.com/office/powerpoint/2010/main" val="11467020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118</a:t>
            </a:fld>
            <a:endParaRPr lang="en-GB"/>
          </a:p>
        </p:txBody>
      </p:sp>
    </p:spTree>
    <p:extLst>
      <p:ext uri="{BB962C8B-B14F-4D97-AF65-F5344CB8AC3E}">
        <p14:creationId xmlns:p14="http://schemas.microsoft.com/office/powerpoint/2010/main" val="25605398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119</a:t>
            </a:fld>
            <a:endParaRPr lang="en-GB"/>
          </a:p>
        </p:txBody>
      </p:sp>
    </p:spTree>
    <p:extLst>
      <p:ext uri="{BB962C8B-B14F-4D97-AF65-F5344CB8AC3E}">
        <p14:creationId xmlns:p14="http://schemas.microsoft.com/office/powerpoint/2010/main" val="26544457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BackgroundShortcut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120</a:t>
            </a:fld>
            <a:endParaRPr lang="en-GB"/>
          </a:p>
        </p:txBody>
      </p:sp>
    </p:spTree>
    <p:extLst>
      <p:ext uri="{BB962C8B-B14F-4D97-AF65-F5344CB8AC3E}">
        <p14:creationId xmlns:p14="http://schemas.microsoft.com/office/powerpoint/2010/main" val="41415221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121</a:t>
            </a:fld>
            <a:endParaRPr lang="en-GB"/>
          </a:p>
        </p:txBody>
      </p:sp>
    </p:spTree>
    <p:extLst>
      <p:ext uri="{BB962C8B-B14F-4D97-AF65-F5344CB8AC3E}">
        <p14:creationId xmlns:p14="http://schemas.microsoft.com/office/powerpoint/2010/main" val="2658865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122</a:t>
            </a:fld>
            <a:endParaRPr lang="en-GB"/>
          </a:p>
        </p:txBody>
      </p:sp>
    </p:spTree>
    <p:extLst>
      <p:ext uri="{BB962C8B-B14F-4D97-AF65-F5344CB8AC3E}">
        <p14:creationId xmlns:p14="http://schemas.microsoft.com/office/powerpoint/2010/main" val="18308771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AddingCustomers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123</a:t>
            </a:fld>
            <a:endParaRPr lang="en-GB"/>
          </a:p>
        </p:txBody>
      </p:sp>
    </p:spTree>
    <p:extLst>
      <p:ext uri="{BB962C8B-B14F-4D97-AF65-F5344CB8AC3E}">
        <p14:creationId xmlns:p14="http://schemas.microsoft.com/office/powerpoint/2010/main" val="15446631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ImageStylingBasicSetup</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124</a:t>
            </a:fld>
            <a:endParaRPr lang="en-GB"/>
          </a:p>
        </p:txBody>
      </p:sp>
    </p:spTree>
    <p:extLst>
      <p:ext uri="{BB962C8B-B14F-4D97-AF65-F5344CB8AC3E}">
        <p14:creationId xmlns:p14="http://schemas.microsoft.com/office/powerpoint/2010/main" val="15172357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125</a:t>
            </a:fld>
            <a:endParaRPr lang="en-GB"/>
          </a:p>
        </p:txBody>
      </p:sp>
    </p:spTree>
    <p:extLst>
      <p:ext uri="{BB962C8B-B14F-4D97-AF65-F5344CB8AC3E}">
        <p14:creationId xmlns:p14="http://schemas.microsoft.com/office/powerpoint/2010/main" val="2232736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126</a:t>
            </a:fld>
            <a:endParaRPr lang="en-GB"/>
          </a:p>
        </p:txBody>
      </p:sp>
    </p:spTree>
    <p:extLst>
      <p:ext uri="{BB962C8B-B14F-4D97-AF65-F5344CB8AC3E}">
        <p14:creationId xmlns:p14="http://schemas.microsoft.com/office/powerpoint/2010/main" val="321389722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linearGradient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127</a:t>
            </a:fld>
            <a:endParaRPr lang="en-GB"/>
          </a:p>
        </p:txBody>
      </p:sp>
    </p:spTree>
    <p:extLst>
      <p:ext uri="{BB962C8B-B14F-4D97-AF65-F5344CB8AC3E}">
        <p14:creationId xmlns:p14="http://schemas.microsoft.com/office/powerpoint/2010/main" val="346771948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linearGradient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128</a:t>
            </a:fld>
            <a:endParaRPr lang="en-GB"/>
          </a:p>
        </p:txBody>
      </p:sp>
    </p:spTree>
    <p:extLst>
      <p:ext uri="{BB962C8B-B14F-4D97-AF65-F5344CB8AC3E}">
        <p14:creationId xmlns:p14="http://schemas.microsoft.com/office/powerpoint/2010/main" val="35502396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radialGradient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129</a:t>
            </a:fld>
            <a:endParaRPr lang="en-GB"/>
          </a:p>
        </p:txBody>
      </p:sp>
    </p:spTree>
    <p:extLst>
      <p:ext uri="{BB962C8B-B14F-4D97-AF65-F5344CB8AC3E}">
        <p14:creationId xmlns:p14="http://schemas.microsoft.com/office/powerpoint/2010/main" val="17071606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StackingMultipleBackgrounds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130</a:t>
            </a:fld>
            <a:endParaRPr lang="en-GB"/>
          </a:p>
        </p:txBody>
      </p:sp>
    </p:spTree>
    <p:extLst>
      <p:ext uri="{BB962C8B-B14F-4D97-AF65-F5344CB8AC3E}">
        <p14:creationId xmlns:p14="http://schemas.microsoft.com/office/powerpoint/2010/main" val="185073283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smtClean="0"/>
              <a:t>StackingMultipleBackgrounds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131</a:t>
            </a:fld>
            <a:endParaRPr lang="en-GB"/>
          </a:p>
        </p:txBody>
      </p:sp>
    </p:spTree>
    <p:extLst>
      <p:ext uri="{BB962C8B-B14F-4D97-AF65-F5344CB8AC3E}">
        <p14:creationId xmlns:p14="http://schemas.microsoft.com/office/powerpoint/2010/main" val="6398797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Filters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132</a:t>
            </a:fld>
            <a:endParaRPr lang="en-GB"/>
          </a:p>
        </p:txBody>
      </p:sp>
    </p:spTree>
    <p:extLst>
      <p:ext uri="{BB962C8B-B14F-4D97-AF65-F5344CB8AC3E}">
        <p14:creationId xmlns:p14="http://schemas.microsoft.com/office/powerpoint/2010/main" val="38793862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SVG</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133</a:t>
            </a:fld>
            <a:endParaRPr lang="en-GB"/>
          </a:p>
        </p:txBody>
      </p:sp>
    </p:spTree>
    <p:extLst>
      <p:ext uri="{BB962C8B-B14F-4D97-AF65-F5344CB8AC3E}">
        <p14:creationId xmlns:p14="http://schemas.microsoft.com/office/powerpoint/2010/main" val="296887358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SVG</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134</a:t>
            </a:fld>
            <a:endParaRPr lang="en-GB"/>
          </a:p>
        </p:txBody>
      </p:sp>
    </p:spTree>
    <p:extLst>
      <p:ext uri="{BB962C8B-B14F-4D97-AF65-F5344CB8AC3E}">
        <p14:creationId xmlns:p14="http://schemas.microsoft.com/office/powerpoint/2010/main" val="134143458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SVG</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135</a:t>
            </a:fld>
            <a:endParaRPr lang="en-GB"/>
          </a:p>
        </p:txBody>
      </p:sp>
    </p:spTree>
    <p:extLst>
      <p:ext uri="{BB962C8B-B14F-4D97-AF65-F5344CB8AC3E}">
        <p14:creationId xmlns:p14="http://schemas.microsoft.com/office/powerpoint/2010/main" val="2692397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InitialCommit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136</a:t>
            </a:fld>
            <a:endParaRPr lang="en-GB"/>
          </a:p>
        </p:txBody>
      </p:sp>
    </p:spTree>
    <p:extLst>
      <p:ext uri="{BB962C8B-B14F-4D97-AF65-F5344CB8AC3E}">
        <p14:creationId xmlns:p14="http://schemas.microsoft.com/office/powerpoint/2010/main" val="18251106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2.Pixels refer to the no of pixels on our screen and varies according to the screen resolution</a:t>
            </a:r>
          </a:p>
          <a:p>
            <a:r>
              <a:rPr lang="en-US" dirty="0" smtClean="0"/>
              <a:t>3. Percentage refers to the available space in terms of percentage</a:t>
            </a:r>
          </a:p>
          <a:p>
            <a:r>
              <a:rPr lang="en-US" dirty="0" smtClean="0"/>
              <a:t>4,5. Root </a:t>
            </a:r>
            <a:r>
              <a:rPr lang="en-US" dirty="0" err="1" smtClean="0"/>
              <a:t>em</a:t>
            </a:r>
            <a:r>
              <a:rPr lang="en-US" dirty="0" smtClean="0"/>
              <a:t> and </a:t>
            </a:r>
            <a:r>
              <a:rPr lang="en-US" dirty="0" err="1" smtClean="0"/>
              <a:t>em</a:t>
            </a:r>
            <a:r>
              <a:rPr lang="en-US" dirty="0" smtClean="0"/>
              <a:t> both are relative to font size</a:t>
            </a:r>
          </a:p>
          <a:p>
            <a:r>
              <a:rPr lang="en-US" dirty="0" smtClean="0"/>
              <a:t>6,7.Viewport height and viewport width are in reference to the viewport</a:t>
            </a:r>
          </a:p>
          <a:p>
            <a:r>
              <a:rPr lang="en-US" dirty="0" smtClean="0"/>
              <a:t>8. Now we have 3 </a:t>
            </a:r>
            <a:r>
              <a:rPr lang="en-US" baseline="0" dirty="0" smtClean="0"/>
              <a:t> things that we need to answer in order to understand the use of these units</a:t>
            </a:r>
          </a:p>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:Overview</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137</a:t>
            </a:fld>
            <a:endParaRPr lang="en-GB"/>
          </a:p>
        </p:txBody>
      </p:sp>
    </p:spTree>
    <p:extLst>
      <p:ext uri="{BB962C8B-B14F-4D97-AF65-F5344CB8AC3E}">
        <p14:creationId xmlns:p14="http://schemas.microsoft.com/office/powerpoint/2010/main" val="384932869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:Overview</a:t>
            </a:r>
          </a:p>
          <a:p>
            <a:r>
              <a:rPr lang="en-IN" dirty="0" smtClean="0"/>
              <a:t>2.So in our box model first we have the content which has a background </a:t>
            </a:r>
            <a:r>
              <a:rPr lang="en-IN" dirty="0" err="1" smtClean="0"/>
              <a:t>color</a:t>
            </a:r>
            <a:r>
              <a:rPr lang="en-IN" dirty="0" smtClean="0"/>
              <a:t> but we don’t need units for that </a:t>
            </a:r>
          </a:p>
          <a:p>
            <a:r>
              <a:rPr lang="en-IN" dirty="0" smtClean="0"/>
              <a:t>3.But we need units for font-size</a:t>
            </a:r>
            <a:endParaRPr lang="en-GB" dirty="0" smtClean="0"/>
          </a:p>
          <a:p>
            <a:r>
              <a:rPr lang="en-US" dirty="0" smtClean="0"/>
              <a:t>4.The next step</a:t>
            </a:r>
            <a:r>
              <a:rPr lang="en-US" baseline="0" dirty="0" smtClean="0"/>
              <a:t> in box model is the Padding which specifies the distance between content and the border Padding itself needs units</a:t>
            </a:r>
          </a:p>
          <a:p>
            <a:r>
              <a:rPr lang="en-US" baseline="0" dirty="0" smtClean="0"/>
              <a:t>5.Next part of box model is the border which again needs units</a:t>
            </a:r>
          </a:p>
          <a:p>
            <a:r>
              <a:rPr lang="en-US" baseline="0" dirty="0" smtClean="0"/>
              <a:t>6.The same is true for the next part of the box model Margin.</a:t>
            </a:r>
          </a:p>
          <a:p>
            <a:r>
              <a:rPr lang="en-US" baseline="0" dirty="0" smtClean="0"/>
              <a:t>7.We also have units for width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8.Similarly for Height .Here I have shown height and width with respect to border-box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9.Now there are four more properties where units matter the top and bottom after we specify the position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10 .Also we have left and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138</a:t>
            </a:fld>
            <a:endParaRPr lang="en-GB"/>
          </a:p>
        </p:txBody>
      </p:sp>
    </p:spTree>
    <p:extLst>
      <p:ext uri="{BB962C8B-B14F-4D97-AF65-F5344CB8AC3E}">
        <p14:creationId xmlns:p14="http://schemas.microsoft.com/office/powerpoint/2010/main" val="73156208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:Overview</a:t>
            </a:r>
            <a:endParaRPr lang="en-GB" dirty="0" smtClean="0"/>
          </a:p>
          <a:p>
            <a:endParaRPr lang="en-US" dirty="0" smtClean="0"/>
          </a:p>
          <a:p>
            <a:r>
              <a:rPr lang="en-US" dirty="0" smtClean="0"/>
              <a:t>1,2.These length </a:t>
            </a:r>
            <a:r>
              <a:rPr lang="en-US" dirty="0" err="1" smtClean="0"/>
              <a:t>ususally</a:t>
            </a:r>
            <a:r>
              <a:rPr lang="en-US" dirty="0" smtClean="0"/>
              <a:t> ignore user settings </a:t>
            </a:r>
          </a:p>
          <a:p>
            <a:r>
              <a:rPr lang="en-US" dirty="0" smtClean="0"/>
              <a:t>3.Like if we set font size in pixels and then change font size of browser we wont see much change as user settings are ignored</a:t>
            </a:r>
          </a:p>
          <a:p>
            <a:r>
              <a:rPr lang="en-US" dirty="0" smtClean="0"/>
              <a:t>4 Other possible options are </a:t>
            </a:r>
            <a:r>
              <a:rPr lang="en-US" dirty="0" err="1" smtClean="0"/>
              <a:t>centimeter,millimeter</a:t>
            </a:r>
            <a:r>
              <a:rPr lang="en-US" dirty="0" smtClean="0"/>
              <a:t> </a:t>
            </a:r>
            <a:r>
              <a:rPr lang="en-US" dirty="0" err="1" smtClean="0"/>
              <a:t>etc</a:t>
            </a:r>
            <a:r>
              <a:rPr lang="en-US" dirty="0" smtClean="0"/>
              <a:t> not used now in development because different screen sizes hold different pixel values</a:t>
            </a:r>
          </a:p>
          <a:p>
            <a:r>
              <a:rPr lang="en-US" dirty="0" smtClean="0"/>
              <a:t>5,6. Adjust according to viewport length </a:t>
            </a:r>
            <a:r>
              <a:rPr lang="en-US" dirty="0" err="1" smtClean="0"/>
              <a:t>i.e</a:t>
            </a:r>
            <a:r>
              <a:rPr lang="en-US" dirty="0" smtClean="0"/>
              <a:t> the visible area of our site on the screen .</a:t>
            </a:r>
          </a:p>
          <a:p>
            <a:r>
              <a:rPr lang="en-US" dirty="0" smtClean="0"/>
              <a:t>7. Viewport height</a:t>
            </a:r>
          </a:p>
          <a:p>
            <a:r>
              <a:rPr lang="en-US" dirty="0" smtClean="0"/>
              <a:t>8.</a:t>
            </a:r>
            <a:r>
              <a:rPr lang="en-US" baseline="0" dirty="0" smtClean="0"/>
              <a:t> Viewport width ,viewport </a:t>
            </a:r>
            <a:r>
              <a:rPr lang="en-US" baseline="0" dirty="0" err="1" smtClean="0"/>
              <a:t>min,viewport</a:t>
            </a:r>
            <a:r>
              <a:rPr lang="en-US" baseline="0" dirty="0" smtClean="0"/>
              <a:t> max</a:t>
            </a:r>
          </a:p>
          <a:p>
            <a:r>
              <a:rPr lang="en-US" baseline="0" dirty="0" smtClean="0"/>
              <a:t>9,10 adjust to default font size</a:t>
            </a:r>
          </a:p>
          <a:p>
            <a:r>
              <a:rPr lang="en-US" baseline="0" dirty="0" smtClean="0"/>
              <a:t>11,12 rem and </a:t>
            </a:r>
            <a:r>
              <a:rPr lang="en-US" baseline="0" dirty="0" err="1" smtClean="0"/>
              <a:t>em</a:t>
            </a:r>
            <a:r>
              <a:rPr lang="en-US" baseline="0" dirty="0" smtClean="0"/>
              <a:t> are usually used but others also exist</a:t>
            </a:r>
          </a:p>
          <a:p>
            <a:r>
              <a:rPr lang="en-US" baseline="0" dirty="0" smtClean="0"/>
              <a:t>13,14.% values are usually a special case as we need to understand how the  box size for % units is calculated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139</a:t>
            </a:fld>
            <a:endParaRPr lang="en-GB"/>
          </a:p>
        </p:txBody>
      </p:sp>
    </p:spTree>
    <p:extLst>
      <p:ext uri="{BB962C8B-B14F-4D97-AF65-F5344CB8AC3E}">
        <p14:creationId xmlns:p14="http://schemas.microsoft.com/office/powerpoint/2010/main" val="195498281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:Overview</a:t>
            </a:r>
            <a:endParaRPr lang="en-GB" dirty="0" smtClean="0"/>
          </a:p>
          <a:p>
            <a:r>
              <a:rPr lang="en-US" dirty="0" smtClean="0"/>
              <a:t>Consider a div inside another div so</a:t>
            </a:r>
            <a:r>
              <a:rPr lang="en-US" baseline="0" dirty="0" smtClean="0"/>
              <a:t> if we give % values for height and width for inner div .we need to understand what is this % referring </a:t>
            </a:r>
            <a:r>
              <a:rPr lang="en-US" baseline="0" dirty="0" err="1" smtClean="0"/>
              <a:t>to.Is</a:t>
            </a:r>
            <a:r>
              <a:rPr lang="en-US" baseline="0" dirty="0" smtClean="0"/>
              <a:t> it % of outer </a:t>
            </a:r>
            <a:r>
              <a:rPr lang="en-US" baseline="0" dirty="0" err="1" smtClean="0"/>
              <a:t>div,%of</a:t>
            </a:r>
            <a:r>
              <a:rPr lang="en-US" baseline="0" dirty="0" smtClean="0"/>
              <a:t> body % of viewport </a:t>
            </a:r>
            <a:r>
              <a:rPr lang="en-US" baseline="0" dirty="0" err="1" smtClean="0"/>
              <a:t>etc</a:t>
            </a:r>
            <a:r>
              <a:rPr lang="en-US" baseline="0" dirty="0" smtClean="0"/>
              <a:t> .</a:t>
            </a:r>
          </a:p>
          <a:p>
            <a:r>
              <a:rPr lang="en-US" baseline="0" dirty="0" smtClean="0"/>
              <a:t>For understanding it we need to understand the concept of container unit .We will dive deeper into it in upcoming slides.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140</a:t>
            </a:fld>
            <a:endParaRPr lang="en-GB"/>
          </a:p>
        </p:txBody>
      </p:sp>
    </p:spTree>
    <p:extLst>
      <p:ext uri="{BB962C8B-B14F-4D97-AF65-F5344CB8AC3E}">
        <p14:creationId xmlns:p14="http://schemas.microsoft.com/office/powerpoint/2010/main" val="262311445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141</a:t>
            </a:fld>
            <a:endParaRPr lang="en-GB"/>
          </a:p>
        </p:txBody>
      </p:sp>
    </p:spTree>
    <p:extLst>
      <p:ext uri="{BB962C8B-B14F-4D97-AF65-F5344CB8AC3E}">
        <p14:creationId xmlns:p14="http://schemas.microsoft.com/office/powerpoint/2010/main" val="248290256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142</a:t>
            </a:fld>
            <a:endParaRPr lang="en-GB"/>
          </a:p>
        </p:txBody>
      </p:sp>
    </p:spTree>
    <p:extLst>
      <p:ext uri="{BB962C8B-B14F-4D97-AF65-F5344CB8AC3E}">
        <p14:creationId xmlns:p14="http://schemas.microsoft.com/office/powerpoint/2010/main" val="39691327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143</a:t>
            </a:fld>
            <a:endParaRPr lang="en-GB"/>
          </a:p>
        </p:txBody>
      </p:sp>
    </p:spTree>
    <p:extLst>
      <p:ext uri="{BB962C8B-B14F-4D97-AF65-F5344CB8AC3E}">
        <p14:creationId xmlns:p14="http://schemas.microsoft.com/office/powerpoint/2010/main" val="396313182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144</a:t>
            </a:fld>
            <a:endParaRPr lang="en-GB"/>
          </a:p>
        </p:txBody>
      </p:sp>
    </p:spTree>
    <p:extLst>
      <p:ext uri="{BB962C8B-B14F-4D97-AF65-F5344CB8AC3E}">
        <p14:creationId xmlns:p14="http://schemas.microsoft.com/office/powerpoint/2010/main" val="63101907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145</a:t>
            </a:fld>
            <a:endParaRPr lang="en-GB"/>
          </a:p>
        </p:txBody>
      </p:sp>
    </p:spTree>
    <p:extLst>
      <p:ext uri="{BB962C8B-B14F-4D97-AF65-F5344CB8AC3E}">
        <p14:creationId xmlns:p14="http://schemas.microsoft.com/office/powerpoint/2010/main" val="74329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13/04/2021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13/04/2021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13/04/2021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13/04/2021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13/04/2021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13/04/2021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13/04/2021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s://developer.mozilla.org/en-US/docs/Web/CSS/z-index" TargetMode="External"/><Relationship Id="rId3" Type="http://schemas.openxmlformats.org/officeDocument/2006/relationships/hyperlink" Target="https://youtu.be/1OKZOV-iLj4" TargetMode="External"/><Relationship Id="rId7" Type="http://schemas.openxmlformats.org/officeDocument/2006/relationships/hyperlink" Target="https://developer.mozilla.org/en-US/docs/Learn/CSS/CSS_layout/Positioning"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s://developer.mozilla.org/en-US/docs/Web/CSS/position" TargetMode="External"/><Relationship Id="rId5" Type="http://schemas.openxmlformats.org/officeDocument/2006/relationships/hyperlink" Target="https://www.w3schools.com/cssref/pr_class_position.asp" TargetMode="External"/><Relationship Id="rId10" Type="http://schemas.openxmlformats.org/officeDocument/2006/relationships/hyperlink" Target="https://caniuse.com/#search=sticky" TargetMode="External"/><Relationship Id="rId4" Type="http://schemas.openxmlformats.org/officeDocument/2006/relationships/hyperlink" Target="https://medium.com/@dte/understanding-css-selector-specificity-a02238a02a59" TargetMode="External"/><Relationship Id="rId9" Type="http://schemas.openxmlformats.org/officeDocument/2006/relationships/hyperlink" Target="https://developer.mozilla.org/en-US/docs/Web/CSS/CSS_Positioning/Understanding_z_index/The_stacking_context"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hyperlink" Target="https://developer.mozilla.org/en-US/docs/Web/CSS/filter"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hyperlink" Target="https://developer.mozilla.org/en-US/docs/Web/CSS/background" TargetMode="External"/><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hyperlink" Target="https://developer.mozilla.org/en-US/docs/Web/SVG/Tutorial/SVG_and_CSS" TargetMode="External"/><Relationship Id="rId5" Type="http://schemas.openxmlformats.org/officeDocument/2006/relationships/hyperlink" Target="https://developer.mozilla.org/en-US/docs/Web/CSS/filter" TargetMode="External"/><Relationship Id="rId4" Type="http://schemas.openxmlformats.org/officeDocument/2006/relationships/hyperlink" Target="https://www.w3schools.com/css/css3_images.asp" TargetMode="Externa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normAutofit lnSpcReduction="10000"/>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p>
          <a:p>
            <a:r>
              <a:rPr lang="en-US" dirty="0" smtClean="0"/>
              <a:t>Whenever we apply position fixed to our element a new stacking context is created automatically but for position relative and absolute a new stacking context is created only when we add a z-index</a:t>
            </a:r>
            <a:endParaRPr lang="en-US" dirty="0"/>
          </a:p>
          <a:p>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a:t>
            </a:r>
            <a:r>
              <a:rPr lang="en-IN" dirty="0" smtClean="0"/>
              <a:t>(„Risk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a:t>
            </a:r>
            <a:r>
              <a:rPr lang="en-IN" dirty="0"/>
              <a:t>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61" y="2563091"/>
            <a:ext cx="8596668" cy="1320800"/>
          </a:xfrm>
        </p:spPr>
        <p:txBody>
          <a:bodyPr/>
          <a:lstStyle/>
          <a:p>
            <a:r>
              <a:rPr lang="en-US" dirty="0"/>
              <a:t>Assignment Solution</a:t>
            </a:r>
            <a:r>
              <a:rPr lang="en-GB" dirty="0"/>
              <a:t/>
            </a:r>
            <a:br>
              <a:rPr lang="en-GB" dirty="0"/>
            </a:br>
            <a:endParaRPr lang="en-GB" dirty="0"/>
          </a:p>
        </p:txBody>
      </p:sp>
    </p:spTree>
    <p:extLst>
      <p:ext uri="{BB962C8B-B14F-4D97-AF65-F5344CB8AC3E}">
        <p14:creationId xmlns:p14="http://schemas.microsoft.com/office/powerpoint/2010/main" val="369020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12191999" cy="6736080"/>
          </a:xfrm>
          <a:prstGeom prst="rect">
            <a:avLst/>
          </a:prstGeom>
        </p:spPr>
      </p:pic>
    </p:spTree>
    <p:extLst>
      <p:ext uri="{BB962C8B-B14F-4D97-AF65-F5344CB8AC3E}">
        <p14:creationId xmlns:p14="http://schemas.microsoft.com/office/powerpoint/2010/main" val="5605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fontScale="92500"/>
          </a:bodyPr>
          <a:lstStyle/>
          <a:p>
            <a:r>
              <a:rPr lang="en-GB" dirty="0">
                <a:hlinkClick r:id="rId3"/>
              </a:rPr>
              <a:t>https://</a:t>
            </a:r>
            <a:r>
              <a:rPr lang="en-GB" dirty="0" smtClean="0">
                <a:hlinkClick r:id="rId3"/>
              </a:rPr>
              <a:t>youtu.be/1OKZOV-iLj4</a:t>
            </a:r>
            <a:endParaRPr lang="en-GB" dirty="0"/>
          </a:p>
          <a:p>
            <a:r>
              <a:rPr lang="en-GB" dirty="0">
                <a:hlinkClick r:id="rId4"/>
              </a:rPr>
              <a:t>https://medium.com/@</a:t>
            </a:r>
            <a:r>
              <a:rPr lang="en-GB" dirty="0" smtClean="0">
                <a:hlinkClick r:id="rId4"/>
              </a:rPr>
              <a:t>dte/understanding-css-selector-specificity-a02238a02a59</a:t>
            </a:r>
            <a:endParaRPr lang="en-GB" dirty="0" smtClean="0"/>
          </a:p>
          <a:p>
            <a:r>
              <a:rPr lang="en-GB" dirty="0">
                <a:hlinkClick r:id="rId5"/>
              </a:rPr>
              <a:t>https://</a:t>
            </a:r>
            <a:r>
              <a:rPr lang="en-GB" dirty="0" smtClean="0">
                <a:hlinkClick r:id="rId5"/>
              </a:rPr>
              <a:t>www.w3schools.com/cssref/pr_class_position.asp</a:t>
            </a:r>
            <a:endParaRPr lang="en-GB" dirty="0" smtClean="0"/>
          </a:p>
          <a:p>
            <a:r>
              <a:rPr lang="en-GB" dirty="0">
                <a:hlinkClick r:id="rId6"/>
              </a:rPr>
              <a:t>https://</a:t>
            </a:r>
            <a:r>
              <a:rPr lang="en-GB" dirty="0" smtClean="0">
                <a:hlinkClick r:id="rId6"/>
              </a:rPr>
              <a:t>developer.mozilla.org/en-US/docs/Web/CSS/position</a:t>
            </a:r>
            <a:endParaRPr lang="en-GB" dirty="0" smtClean="0"/>
          </a:p>
          <a:p>
            <a:r>
              <a:rPr lang="en-IN" dirty="0"/>
              <a:t>Positioning theory: </a:t>
            </a:r>
            <a:r>
              <a:rPr lang="en-IN" dirty="0">
                <a:hlinkClick r:id="rId7"/>
              </a:rPr>
              <a:t>https://developer.mozilla.org/en-US/docs/Learn/CSS/CSS_layout/Positioning</a:t>
            </a:r>
            <a:endParaRPr lang="en-IN" dirty="0"/>
          </a:p>
          <a:p>
            <a:r>
              <a:rPr lang="en-IN" dirty="0"/>
              <a:t>More about the "position" property: </a:t>
            </a:r>
            <a:r>
              <a:rPr lang="en-IN" dirty="0">
                <a:hlinkClick r:id="rId6"/>
              </a:rPr>
              <a:t>https://developer.mozilla.org/en-US/docs/Web/CSS/position</a:t>
            </a:r>
            <a:endParaRPr lang="en-IN" dirty="0"/>
          </a:p>
          <a:p>
            <a:r>
              <a:rPr lang="en-IN" dirty="0"/>
              <a:t>The z-index: </a:t>
            </a:r>
            <a:r>
              <a:rPr lang="en-IN" dirty="0">
                <a:hlinkClick r:id="rId8"/>
              </a:rPr>
              <a:t>https://developer.mozilla.org/en-US/docs/Web/CSS/z-index</a:t>
            </a:r>
            <a:endParaRPr lang="en-IN" dirty="0"/>
          </a:p>
          <a:p>
            <a:r>
              <a:rPr lang="en-IN" dirty="0"/>
              <a:t>The Stacking Context: </a:t>
            </a:r>
            <a:r>
              <a:rPr lang="en-IN" dirty="0">
                <a:hlinkClick r:id="rId9"/>
              </a:rPr>
              <a:t>https://developer.mozilla.org/en-US/docs/Web/CSS/CSS_Positioning/Understanding_z_index/The_stacking_context</a:t>
            </a:r>
            <a:endParaRPr lang="en-IN" dirty="0"/>
          </a:p>
          <a:p>
            <a:r>
              <a:rPr lang="en-IN" dirty="0"/>
              <a:t>The "sticky" value and current browser support: </a:t>
            </a:r>
            <a:r>
              <a:rPr lang="en-IN" dirty="0">
                <a:hlinkClick r:id="rId10"/>
              </a:rPr>
              <a:t>https://caniuse.com/#search=sticky</a:t>
            </a:r>
            <a:endParaRPr lang="en-IN" dirty="0"/>
          </a:p>
          <a:p>
            <a:endParaRPr lang="en-GB" dirty="0" smtClean="0"/>
          </a:p>
          <a:p>
            <a:endParaRPr lang="en-GB" dirty="0"/>
          </a:p>
        </p:txBody>
      </p:sp>
    </p:spTree>
    <p:extLst>
      <p:ext uri="{BB962C8B-B14F-4D97-AF65-F5344CB8AC3E}">
        <p14:creationId xmlns:p14="http://schemas.microsoft.com/office/powerpoint/2010/main" val="38279486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GB" dirty="0" smtClean="0"/>
              <a:t>Background </a:t>
            </a:r>
            <a:r>
              <a:rPr lang="en-GB" dirty="0"/>
              <a:t>Images &amp; Images</a:t>
            </a:r>
          </a:p>
        </p:txBody>
      </p:sp>
    </p:spTree>
    <p:extLst>
      <p:ext uri="{BB962C8B-B14F-4D97-AF65-F5344CB8AC3E}">
        <p14:creationId xmlns:p14="http://schemas.microsoft.com/office/powerpoint/2010/main" val="11832175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If you open the image freedom.jpg in an image viewer we would notice the image has a lot of things that are not displayed on our website this is due to the size of our container not matching the image size.</a:t>
            </a:r>
          </a:p>
          <a:p>
            <a:r>
              <a:rPr lang="en-US" dirty="0" smtClean="0"/>
              <a:t>So to fix this we need to position and size it both can be done using the background property.</a:t>
            </a:r>
          </a:p>
          <a:p>
            <a:r>
              <a:rPr lang="en-US" dirty="0" smtClean="0"/>
              <a:t>Till now we used a background either with an image or with a solid color , but this is actually a shortcut notation.</a:t>
            </a:r>
          </a:p>
          <a:p>
            <a:r>
              <a:rPr lang="en-US" dirty="0" smtClean="0"/>
              <a:t>In our main.css #product-overview{} we could replace the background with background-image: </a:t>
            </a:r>
            <a:r>
              <a:rPr lang="en-US" dirty="0" err="1" smtClean="0"/>
              <a:t>url</a:t>
            </a:r>
            <a:r>
              <a:rPr lang="en-US" dirty="0" smtClean="0"/>
              <a:t>(“freedom.jpg”);To use a solid color we can use </a:t>
            </a:r>
            <a:r>
              <a:rPr lang="en-US" dirty="0" err="1" smtClean="0"/>
              <a:t>background-color:red</a:t>
            </a:r>
            <a:r>
              <a:rPr lang="en-US" dirty="0" smtClean="0"/>
              <a:t>;.Usually you would expect the color to override the image as it was defined after image but that does not happen because it turns out we can define multiple backgrounds only one solid color though we will study more about this in upcoming slides but for time being to view the color just de select the image from the dev tools.</a:t>
            </a:r>
          </a:p>
          <a:p>
            <a:r>
              <a:rPr lang="en-US" dirty="0" smtClean="0"/>
              <a:t>Here we don’t need a color so lets remove it . Lets now understand how we can size and position the image.</a:t>
            </a:r>
          </a:p>
          <a:p>
            <a:r>
              <a:rPr lang="en-US" dirty="0" smtClean="0"/>
              <a:t>For sizing we can use background-size property . It can take a couple of different values as input</a:t>
            </a:r>
          </a:p>
          <a:p>
            <a:r>
              <a:rPr lang="en-US" dirty="0" smtClean="0"/>
              <a:t>We can give input in pixels for example if we try background-size:100px;We will notice that we get multiple images of 100px width </a:t>
            </a:r>
            <a:r>
              <a:rPr lang="en-US" dirty="0" err="1" smtClean="0"/>
              <a:t>each.This</a:t>
            </a:r>
            <a:r>
              <a:rPr lang="en-US" dirty="0" smtClean="0"/>
              <a:t> is because if we give only one value to background-size it is taken as width and the image is repeated to fill the entire available space in the container.</a:t>
            </a:r>
          </a:p>
          <a:p>
            <a:r>
              <a:rPr lang="en-US" dirty="0" smtClean="0"/>
              <a:t>The repeating behavior can be controlled by using background-</a:t>
            </a:r>
            <a:r>
              <a:rPr lang="en-US" dirty="0" err="1" smtClean="0"/>
              <a:t>repeat.It</a:t>
            </a:r>
            <a:r>
              <a:rPr lang="en-US" dirty="0" smtClean="0"/>
              <a:t> can also take multiple values one of them is no-repeat which means not to repeat the image and thus we get only one small image</a:t>
            </a:r>
          </a:p>
          <a:p>
            <a:endParaRPr lang="en-GB" dirty="0"/>
          </a:p>
        </p:txBody>
      </p:sp>
    </p:spTree>
    <p:extLst>
      <p:ext uri="{BB962C8B-B14F-4D97-AF65-F5344CB8AC3E}">
        <p14:creationId xmlns:p14="http://schemas.microsoft.com/office/powerpoint/2010/main" val="2225201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It can also take repeat-x to repeat only on x-axis(one row) or repeat-y to repeat only on y axis(one column).Lets et it back to no-repeat.</a:t>
            </a:r>
          </a:p>
          <a:p>
            <a:r>
              <a:rPr lang="en-US" dirty="0" smtClean="0"/>
              <a:t>Lets change the size to 300px it still does not fit lets add </a:t>
            </a:r>
            <a:r>
              <a:rPr lang="en-US" dirty="0" err="1" smtClean="0"/>
              <a:t>nother</a:t>
            </a:r>
            <a:r>
              <a:rPr lang="en-US" dirty="0" smtClean="0"/>
              <a:t> value to it like background-size:300px 100px; .This is used to set both width and </a:t>
            </a:r>
            <a:r>
              <a:rPr lang="en-US" dirty="0" err="1" smtClean="0"/>
              <a:t>height.Usually</a:t>
            </a:r>
            <a:r>
              <a:rPr lang="en-US" dirty="0" smtClean="0"/>
              <a:t> if we specify only width the height is automatically adjusted to maintain the aspect ratio but if we do set width and height the  image is forced into these dimensions which may distort the image.</a:t>
            </a:r>
          </a:p>
          <a:p>
            <a:r>
              <a:rPr lang="en-US" dirty="0" smtClean="0"/>
              <a:t>We can also set the size using percentage values if we set it to 50% it will take up 50% of the container </a:t>
            </a:r>
            <a:r>
              <a:rPr lang="en-US" dirty="0" err="1" smtClean="0"/>
              <a:t>space.If</a:t>
            </a:r>
            <a:r>
              <a:rPr lang="en-US" dirty="0" smtClean="0"/>
              <a:t> we set it to 100% it will occupy full width of the </a:t>
            </a:r>
            <a:r>
              <a:rPr lang="en-US" dirty="0" err="1" smtClean="0"/>
              <a:t>cointainer</a:t>
            </a:r>
            <a:r>
              <a:rPr lang="en-US" dirty="0" smtClean="0"/>
              <a:t>.</a:t>
            </a:r>
          </a:p>
          <a:p>
            <a:r>
              <a:rPr lang="en-US" dirty="0" smtClean="0"/>
              <a:t>We can also set both width and height in % but again the aspect ratio will not be maintained and the image may be </a:t>
            </a:r>
            <a:r>
              <a:rPr lang="en-US" dirty="0" err="1" smtClean="0"/>
              <a:t>distorted.If</a:t>
            </a:r>
            <a:r>
              <a:rPr lang="en-US" dirty="0" smtClean="0"/>
              <a:t> we don’t want to distort it we can set width to auto now width will be set automatically and aspect ratio maintained like </a:t>
            </a:r>
            <a:r>
              <a:rPr lang="en-US" dirty="0" err="1" smtClean="0"/>
              <a:t>background-size:auto</a:t>
            </a:r>
            <a:r>
              <a:rPr lang="en-US" dirty="0" smtClean="0"/>
              <a:t> 100%; .In this case though image will not occupy full container as in our case the container has a different aspect ratio.</a:t>
            </a:r>
          </a:p>
          <a:p>
            <a:r>
              <a:rPr lang="en-US" dirty="0" smtClean="0"/>
              <a:t>In case where we set the width to 100% and don’t set the height the image takes full container space but to maintain aspect ratio the image is cropped we can control the cropping behavior we will study that in upcoming slides.</a:t>
            </a:r>
          </a:p>
          <a:p>
            <a:r>
              <a:rPr lang="en-US" dirty="0" smtClean="0"/>
              <a:t>Besides manually setting the width and height we can also use some predefined keywords one of them is </a:t>
            </a:r>
            <a:r>
              <a:rPr lang="en-US" dirty="0" err="1" smtClean="0"/>
              <a:t>cover.It</a:t>
            </a:r>
            <a:r>
              <a:rPr lang="en-US" dirty="0" smtClean="0"/>
              <a:t> will fill the entire container but before that it will take into account if our image is a landscape or portrait .If it is landscape it will set width100% and vice </a:t>
            </a:r>
            <a:r>
              <a:rPr lang="en-US" dirty="0" err="1" smtClean="0"/>
              <a:t>versa.It</a:t>
            </a:r>
            <a:r>
              <a:rPr lang="en-US" dirty="0" smtClean="0"/>
              <a:t> will occasionally zoom in the image to fit it to container.</a:t>
            </a:r>
          </a:p>
          <a:p>
            <a:endParaRPr lang="en-US" dirty="0" smtClean="0"/>
          </a:p>
          <a:p>
            <a:endParaRPr lang="en-US" dirty="0" smtClean="0"/>
          </a:p>
          <a:p>
            <a:endParaRPr lang="en-GB" dirty="0"/>
          </a:p>
        </p:txBody>
      </p:sp>
    </p:spTree>
    <p:extLst>
      <p:ext uri="{BB962C8B-B14F-4D97-AF65-F5344CB8AC3E}">
        <p14:creationId xmlns:p14="http://schemas.microsoft.com/office/powerpoint/2010/main" val="30851491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Another alternative is contain it will ensure that the image is displayed completely even if it leaves some whitespace in the container.</a:t>
            </a:r>
          </a:p>
          <a:p>
            <a:r>
              <a:rPr lang="en-US" dirty="0" smtClean="0"/>
              <a:t>So in our case we might want to stick with cover but we need to position our image in such a way that we see less of the sky at top and more of the rocks at the </a:t>
            </a:r>
            <a:r>
              <a:rPr lang="en-US" dirty="0" err="1" smtClean="0"/>
              <a:t>bottom.We</a:t>
            </a:r>
            <a:r>
              <a:rPr lang="en-US" dirty="0" smtClean="0"/>
              <a:t> will look at this in next slide</a:t>
            </a:r>
          </a:p>
          <a:p>
            <a:endParaRPr lang="en-US" dirty="0" smtClean="0"/>
          </a:p>
          <a:p>
            <a:endParaRPr lang="en-US" dirty="0" smtClean="0"/>
          </a:p>
          <a:p>
            <a:endParaRPr lang="en-GB" dirty="0"/>
          </a:p>
        </p:txBody>
      </p:sp>
    </p:spTree>
    <p:extLst>
      <p:ext uri="{BB962C8B-B14F-4D97-AF65-F5344CB8AC3E}">
        <p14:creationId xmlns:p14="http://schemas.microsoft.com/office/powerpoint/2010/main" val="28851445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Lets position the image now using the </a:t>
            </a:r>
            <a:r>
              <a:rPr lang="en-US" dirty="0" err="1" smtClean="0"/>
              <a:t>propert</a:t>
            </a:r>
            <a:r>
              <a:rPr lang="en-US" dirty="0" smtClean="0"/>
              <a:t> background-position it can also take multiple values.</a:t>
            </a:r>
          </a:p>
          <a:p>
            <a:r>
              <a:rPr lang="en-US" dirty="0" smtClean="0"/>
              <a:t>The simplest is by setting a pixel value for example background-position:20px;We will see that the image moves to the right by 20 </a:t>
            </a:r>
            <a:r>
              <a:rPr lang="en-US" dirty="0" err="1" smtClean="0"/>
              <a:t>pixels.Thed</a:t>
            </a:r>
            <a:r>
              <a:rPr lang="en-US" dirty="0" smtClean="0"/>
              <a:t> first value defines the x-axis it defines how the left edge of the image should be positioned relative to the left edge of the container.</a:t>
            </a:r>
            <a:r>
              <a:rPr lang="en-US" dirty="0"/>
              <a:t> We can also set a second </a:t>
            </a:r>
            <a:r>
              <a:rPr lang="en-US" dirty="0" smtClean="0"/>
              <a:t>value</a:t>
            </a:r>
            <a:r>
              <a:rPr lang="en-US" dirty="0"/>
              <a:t> </a:t>
            </a:r>
            <a:r>
              <a:rPr lang="en-US" dirty="0" smtClean="0"/>
              <a:t>say 50 </a:t>
            </a:r>
            <a:r>
              <a:rPr lang="en-US" dirty="0" err="1" smtClean="0"/>
              <a:t>px</a:t>
            </a:r>
            <a:r>
              <a:rPr lang="en-US" dirty="0" smtClean="0"/>
              <a:t> this relates to y-axis that is how the top edge of the image is placed with reference to the top edge f the container</a:t>
            </a:r>
          </a:p>
          <a:p>
            <a:r>
              <a:rPr lang="en-US" dirty="0" smtClean="0"/>
              <a:t>We can also use </a:t>
            </a:r>
            <a:r>
              <a:rPr lang="en-US" dirty="0" err="1" smtClean="0"/>
              <a:t>perecentage</a:t>
            </a:r>
            <a:r>
              <a:rPr lang="en-US" dirty="0" smtClean="0"/>
              <a:t> values for example set it to </a:t>
            </a:r>
            <a:r>
              <a:rPr lang="en-GB" dirty="0"/>
              <a:t>background-position: </a:t>
            </a:r>
            <a:r>
              <a:rPr lang="en-GB" dirty="0" smtClean="0"/>
              <a:t>10% but now we notice nothing changed because percentage values work </a:t>
            </a:r>
            <a:r>
              <a:rPr lang="en-GB" dirty="0" err="1" smtClean="0"/>
              <a:t>differently.Using</a:t>
            </a:r>
            <a:r>
              <a:rPr lang="en-GB" dirty="0" smtClean="0"/>
              <a:t> percentage values we define how the excess space </a:t>
            </a:r>
            <a:r>
              <a:rPr lang="en-GB" dirty="0" err="1" smtClean="0"/>
              <a:t>i.e</a:t>
            </a:r>
            <a:r>
              <a:rPr lang="en-GB" dirty="0" smtClean="0"/>
              <a:t> the part of image that is not a part of container how that is defined or divided .In this case </a:t>
            </a:r>
            <a:r>
              <a:rPr lang="en-GB" dirty="0" err="1" smtClean="0"/>
              <a:t>sice</a:t>
            </a:r>
            <a:r>
              <a:rPr lang="en-GB" dirty="0" smtClean="0"/>
              <a:t> the image takes full container width and is not cropped either from left or right so any value for this wont make any difference.</a:t>
            </a:r>
          </a:p>
          <a:p>
            <a:r>
              <a:rPr lang="en-US" dirty="0" smtClean="0"/>
              <a:t>We can also set a second value which defines the y-axis if we set only one value the default for second is 50 % which means if the image does not fit the container out of the part that does not fit 50% will be cropped at the top and 50% at the </a:t>
            </a:r>
            <a:r>
              <a:rPr lang="en-US" dirty="0" err="1" smtClean="0"/>
              <a:t>bottom.If</a:t>
            </a:r>
            <a:r>
              <a:rPr lang="en-US" dirty="0" smtClean="0"/>
              <a:t> we set it to 10% only 10% will be cropped at the top rest will be cropped at the </a:t>
            </a:r>
            <a:r>
              <a:rPr lang="en-US" dirty="0" err="1" smtClean="0"/>
              <a:t>bottom.If</a:t>
            </a:r>
            <a:r>
              <a:rPr lang="en-US" dirty="0" smtClean="0"/>
              <a:t> we set it to 100% all the content will be cropped at the top and nothing at the bottom this results in bottom edge of the image to be perfectly lined up with bottom edge of the container.</a:t>
            </a:r>
          </a:p>
          <a:p>
            <a:r>
              <a:rPr lang="en-US" dirty="0" smtClean="0"/>
              <a:t>We can also use some predefined values like center it is same as setting 50% 50% it means crop 50% at top bottom left and right if parts don’t fit effectively the center of container overlaps with center of image.</a:t>
            </a:r>
          </a:p>
          <a:p>
            <a:endParaRPr lang="en-GB" dirty="0" smtClean="0"/>
          </a:p>
          <a:p>
            <a:endParaRPr lang="en-GB" dirty="0"/>
          </a:p>
        </p:txBody>
      </p:sp>
    </p:spTree>
    <p:extLst>
      <p:ext uri="{BB962C8B-B14F-4D97-AF65-F5344CB8AC3E}">
        <p14:creationId xmlns:p14="http://schemas.microsoft.com/office/powerpoint/2010/main" val="212914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We can also set it to left top which means that the left edge of image is placed on left edge of container and top edge at the top edge of container so effectively all cropping happens at right and </a:t>
            </a:r>
            <a:r>
              <a:rPr lang="en-US" dirty="0" err="1" smtClean="0"/>
              <a:t>bottom.This</a:t>
            </a:r>
            <a:r>
              <a:rPr lang="en-US" dirty="0" smtClean="0"/>
              <a:t> can be translated to 0% 0%.</a:t>
            </a:r>
          </a:p>
          <a:p>
            <a:r>
              <a:rPr lang="en-US" dirty="0" smtClean="0"/>
              <a:t>We can set it to left bottom to say left and bottom edges should be aligned</a:t>
            </a:r>
          </a:p>
          <a:p>
            <a:r>
              <a:rPr lang="en-US" dirty="0" smtClean="0"/>
              <a:t>We can also combine it with % values like background-position: left 10% bottom 20%;which means to the left we want to crop10% and to the bottom we want to crop 20%.</a:t>
            </a:r>
          </a:p>
          <a:p>
            <a:r>
              <a:rPr lang="en-US" dirty="0" smtClean="0"/>
              <a:t>For our page this setting seems nice so lets stick to that.</a:t>
            </a:r>
            <a:endParaRPr lang="en-GB" dirty="0" smtClean="0"/>
          </a:p>
          <a:p>
            <a:endParaRPr lang="en-GB" dirty="0"/>
          </a:p>
        </p:txBody>
      </p:sp>
    </p:spTree>
    <p:extLst>
      <p:ext uri="{BB962C8B-B14F-4D97-AF65-F5344CB8AC3E}">
        <p14:creationId xmlns:p14="http://schemas.microsoft.com/office/powerpoint/2010/main" val="32334202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6475"/>
            <a:ext cx="12152162" cy="6811526"/>
          </a:xfrm>
          <a:prstGeom prst="rect">
            <a:avLst/>
          </a:prstGeom>
        </p:spPr>
      </p:pic>
    </p:spTree>
    <p:extLst>
      <p:ext uri="{BB962C8B-B14F-4D97-AF65-F5344CB8AC3E}">
        <p14:creationId xmlns:p14="http://schemas.microsoft.com/office/powerpoint/2010/main" val="10587913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fontScale="92500" lnSpcReduction="10000"/>
          </a:bodyPr>
          <a:lstStyle/>
          <a:p>
            <a:r>
              <a:rPr lang="en-US" dirty="0" smtClean="0"/>
              <a:t>Lets add a border to our image temporarily as this will help us to better understand some of the background properties so add border:5px dashed red; to the </a:t>
            </a:r>
            <a:r>
              <a:rPr lang="en-GB" dirty="0"/>
              <a:t>#</a:t>
            </a:r>
            <a:r>
              <a:rPr lang="en-GB" dirty="0" smtClean="0"/>
              <a:t>product-overview{ } element selector.</a:t>
            </a:r>
          </a:p>
          <a:p>
            <a:r>
              <a:rPr lang="en-US" dirty="0" smtClean="0"/>
              <a:t>We will notice that on left and right there is white space beneath the border and on top and bottom there is the image beneath the border. The reason being that on left and right the image fits the container and the b order is not a part of the container ,but on the top and bottom we have excess image so we  crop it but that in turn seems to happen after the border just a note the border even in this case is also not a part of the container. This is exactly what we can control with background-origin.</a:t>
            </a:r>
          </a:p>
          <a:p>
            <a:r>
              <a:rPr lang="en-US" dirty="0" smtClean="0"/>
              <a:t>If we set the </a:t>
            </a:r>
            <a:r>
              <a:rPr lang="en-US" dirty="0" err="1" smtClean="0"/>
              <a:t>background-origin:border-box</a:t>
            </a:r>
            <a:r>
              <a:rPr lang="en-US" dirty="0" smtClean="0"/>
              <a:t> we will notice that the border is above the image even on left and right because now we basically define what the container is for our background property, by default it is not border-box .</a:t>
            </a:r>
          </a:p>
          <a:p>
            <a:r>
              <a:rPr lang="en-US" dirty="0" smtClean="0"/>
              <a:t>If we set it to content-box we will notice some padding on all sides  because content-box means the container is without the padding and border.</a:t>
            </a:r>
          </a:p>
          <a:p>
            <a:r>
              <a:rPr lang="en-US" dirty="0" smtClean="0"/>
              <a:t>The default actually is padding-box which mean the container including content and padding but not the border.</a:t>
            </a:r>
          </a:p>
          <a:p>
            <a:r>
              <a:rPr lang="en-US" dirty="0" smtClean="0"/>
              <a:t>Lets change it to border-box to ensure that the image goes beneath the border even though we will remove the border later.</a:t>
            </a:r>
          </a:p>
          <a:p>
            <a:r>
              <a:rPr lang="en-US" dirty="0" smtClean="0"/>
              <a:t>However what we might have noticed is that no matter what we set the image always was beneath the border from top and bottom because there we were not talking about setting the height of the container we simply had excess image and we cropped it and cropping is affected by background-origin this instead is set by background-clip.</a:t>
            </a:r>
            <a:br>
              <a:rPr lang="en-US" dirty="0" smtClean="0"/>
            </a:br>
            <a:endParaRPr lang="en-US" dirty="0" smtClean="0"/>
          </a:p>
          <a:p>
            <a:endParaRPr lang="en-GB" dirty="0"/>
          </a:p>
        </p:txBody>
      </p:sp>
    </p:spTree>
    <p:extLst>
      <p:ext uri="{BB962C8B-B14F-4D97-AF65-F5344CB8AC3E}">
        <p14:creationId xmlns:p14="http://schemas.microsoft.com/office/powerpoint/2010/main" val="29735330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a:bodyPr>
          <a:lstStyle/>
          <a:p>
            <a:r>
              <a:rPr lang="en-US" dirty="0" smtClean="0"/>
              <a:t>Lets set the </a:t>
            </a:r>
            <a:r>
              <a:rPr lang="en-US" dirty="0" err="1" smtClean="0"/>
              <a:t>background-clip:border-box</a:t>
            </a:r>
            <a:r>
              <a:rPr lang="en-US" dirty="0" smtClean="0"/>
              <a:t>; we get the same behavior as before</a:t>
            </a:r>
          </a:p>
          <a:p>
            <a:r>
              <a:rPr lang="en-US" dirty="0" smtClean="0"/>
              <a:t>If we change it to padding-box we will notice that the  border is outside the image on all sides so with background-clip we define where the image should be clipped if necessary and now it is clipped after the padding, we can also set it to content-box to clip before the padding and thus we will notice some white space around the image this also now affects the width of the </a:t>
            </a:r>
            <a:r>
              <a:rPr lang="en-US" dirty="0" err="1" smtClean="0"/>
              <a:t>image.So</a:t>
            </a:r>
            <a:r>
              <a:rPr lang="en-US" dirty="0" smtClean="0"/>
              <a:t> we can say that clip kind of overrides the origin.</a:t>
            </a:r>
          </a:p>
          <a:p>
            <a:r>
              <a:rPr lang="en-US" dirty="0" smtClean="0"/>
              <a:t>Background attachment is a property that is rarely used it actually defines how scrolling will work in a container that has a background image but that is not fixed itself, we cant see its effect in this example as for our main page although the container is relative but we cant scroll inside it and on packages page we have scroll but the container is fixed</a:t>
            </a:r>
          </a:p>
          <a:p>
            <a:r>
              <a:rPr lang="en-US" dirty="0" smtClean="0"/>
              <a:t>Background attachment will allow us to set fixed , scroll or local as its values which define whether the image scrolls  with the other content of the container </a:t>
            </a:r>
            <a:r>
              <a:rPr lang="en-US" dirty="0" err="1" smtClean="0"/>
              <a:t>i.e</a:t>
            </a:r>
            <a:r>
              <a:rPr lang="en-US" dirty="0" smtClean="0"/>
              <a:t> local , with scroll the image will stay at its place and content will scroll over it and for fixed the image will be fixed to the viewport and not to the container </a:t>
            </a:r>
            <a:r>
              <a:rPr lang="en-US" dirty="0" err="1" smtClean="0"/>
              <a:t>i.e</a:t>
            </a:r>
            <a:r>
              <a:rPr lang="en-US" dirty="0" smtClean="0"/>
              <a:t> even if you scroll down a lot the image will still be visible as it is fixed to the viewport</a:t>
            </a:r>
          </a:p>
          <a:p>
            <a:r>
              <a:rPr lang="en-US" dirty="0" smtClean="0"/>
              <a:t/>
            </a:r>
            <a:br>
              <a:rPr lang="en-US" dirty="0" smtClean="0"/>
            </a:br>
            <a:endParaRPr lang="en-US" dirty="0" smtClean="0"/>
          </a:p>
          <a:p>
            <a:endParaRPr lang="en-GB" dirty="0"/>
          </a:p>
        </p:txBody>
      </p:sp>
    </p:spTree>
    <p:extLst>
      <p:ext uri="{BB962C8B-B14F-4D97-AF65-F5344CB8AC3E}">
        <p14:creationId xmlns:p14="http://schemas.microsoft.com/office/powerpoint/2010/main" val="169224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287482"/>
            <a:ext cx="10690321" cy="626918"/>
          </a:xfrm>
        </p:spPr>
        <p:txBody>
          <a:bodyPr>
            <a:normAutofit fontScale="90000"/>
          </a:bodyPr>
          <a:lstStyle/>
          <a:p>
            <a:r>
              <a:rPr lang="en-IN" dirty="0"/>
              <a:t>Using the "background" Shorthand on our Project</a:t>
            </a:r>
            <a:endParaRPr lang="en-GB" dirty="0"/>
          </a:p>
        </p:txBody>
      </p:sp>
      <p:sp>
        <p:nvSpPr>
          <p:cNvPr id="3" name="Content Placeholder 2"/>
          <p:cNvSpPr>
            <a:spLocks noGrp="1"/>
          </p:cNvSpPr>
          <p:nvPr>
            <p:ph idx="1"/>
          </p:nvPr>
        </p:nvSpPr>
        <p:spPr>
          <a:xfrm>
            <a:off x="355214" y="1080656"/>
            <a:ext cx="11604721" cy="5434444"/>
          </a:xfrm>
        </p:spPr>
        <p:txBody>
          <a:bodyPr/>
          <a:lstStyle/>
          <a:p>
            <a:r>
              <a:rPr lang="en-US" dirty="0" smtClean="0"/>
              <a:t>Now lets put all the background properties we used into a shorthand.</a:t>
            </a:r>
          </a:p>
          <a:p>
            <a:r>
              <a:rPr lang="en-US" dirty="0" smtClean="0"/>
              <a:t>We will start with </a:t>
            </a:r>
            <a:r>
              <a:rPr lang="en-US" dirty="0" err="1" smtClean="0"/>
              <a:t>background:url</a:t>
            </a:r>
            <a:r>
              <a:rPr lang="en-US" dirty="0" smtClean="0"/>
              <a:t>(“freedom.jpg”);</a:t>
            </a:r>
          </a:p>
          <a:p>
            <a:r>
              <a:rPr lang="en-US" dirty="0" smtClean="0"/>
              <a:t>Now lets add the positioning and size but both can use pixels and percentage values so how will we define what is </a:t>
            </a:r>
            <a:r>
              <a:rPr lang="en-US" dirty="0" err="1" smtClean="0"/>
              <a:t>what.Actually</a:t>
            </a:r>
            <a:r>
              <a:rPr lang="en-US" dirty="0" smtClean="0"/>
              <a:t> the position comes first then it is separated from the size by a slash(/) so our property becomes   </a:t>
            </a:r>
            <a:r>
              <a:rPr lang="en-US" dirty="0" err="1"/>
              <a:t>background:url</a:t>
            </a:r>
            <a:r>
              <a:rPr lang="en-US" dirty="0"/>
              <a:t>(“freedom.jpg</a:t>
            </a:r>
            <a:r>
              <a:rPr lang="en-US" dirty="0" smtClean="0"/>
              <a:t>”) left 10% bottom 20%/cover; Use this and comment out size and position and we will see the same result as before.</a:t>
            </a:r>
          </a:p>
          <a:p>
            <a:r>
              <a:rPr lang="en-US" dirty="0" smtClean="0"/>
              <a:t>Now lets add repeat </a:t>
            </a:r>
            <a:r>
              <a:rPr lang="en-US" dirty="0" err="1"/>
              <a:t>background:url</a:t>
            </a:r>
            <a:r>
              <a:rPr lang="en-US" dirty="0"/>
              <a:t>(“freedom.jpg”) left 10% bottom 20%/</a:t>
            </a:r>
            <a:r>
              <a:rPr lang="en-US" dirty="0" smtClean="0"/>
              <a:t>cover no-repeat; and comment out background-repeat and we will see same result</a:t>
            </a:r>
          </a:p>
          <a:p>
            <a:r>
              <a:rPr lang="en-US" dirty="0" smtClean="0"/>
              <a:t>For origin and clip we also have same values and here simply the order wins if we only include one value it will be set for both like </a:t>
            </a:r>
            <a:r>
              <a:rPr lang="en-US" dirty="0" err="1"/>
              <a:t>background:url</a:t>
            </a:r>
            <a:r>
              <a:rPr lang="en-US" dirty="0"/>
              <a:t>(“freedom.jpg”) left 10% bottom 20%/</a:t>
            </a:r>
            <a:r>
              <a:rPr lang="en-US" dirty="0" smtClean="0"/>
              <a:t>cover no-repeat border-box;  if we define two values the first one will set the origin and second one will set the clip since we have same values  we can use a single value.</a:t>
            </a:r>
          </a:p>
          <a:p>
            <a:r>
              <a:rPr lang="en-US" dirty="0" smtClean="0"/>
              <a:t>Also if we have an attachment we can add its value at the end.</a:t>
            </a:r>
          </a:p>
          <a:p>
            <a:r>
              <a:rPr lang="en-US" dirty="0" smtClean="0"/>
              <a:t>Now remove the origin and clip and we will have the same effect now</a:t>
            </a:r>
          </a:p>
          <a:p>
            <a:r>
              <a:rPr lang="en-US" dirty="0" smtClean="0"/>
              <a:t> Now lets also remove the border as it was only for demo purposes</a:t>
            </a:r>
            <a:endParaRPr lang="en-US" dirty="0"/>
          </a:p>
          <a:p>
            <a:endParaRPr lang="en-US" dirty="0" smtClean="0"/>
          </a:p>
          <a:p>
            <a:endParaRPr lang="en-GB" dirty="0"/>
          </a:p>
        </p:txBody>
      </p:sp>
    </p:spTree>
    <p:extLst>
      <p:ext uri="{BB962C8B-B14F-4D97-AF65-F5344CB8AC3E}">
        <p14:creationId xmlns:p14="http://schemas.microsoft.com/office/powerpoint/2010/main" val="14161462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Images</a:t>
            </a:r>
          </a:p>
        </p:txBody>
      </p:sp>
      <p:sp>
        <p:nvSpPr>
          <p:cNvPr id="3" name="Content Placeholder 2"/>
          <p:cNvSpPr>
            <a:spLocks noGrp="1"/>
          </p:cNvSpPr>
          <p:nvPr>
            <p:ph idx="1"/>
          </p:nvPr>
        </p:nvSpPr>
        <p:spPr>
          <a:xfrm>
            <a:off x="677334" y="727365"/>
            <a:ext cx="11002048" cy="5756562"/>
          </a:xfrm>
        </p:spPr>
        <p:txBody>
          <a:bodyPr>
            <a:normAutofit lnSpcReduction="10000"/>
          </a:bodyPr>
          <a:lstStyle/>
          <a:p>
            <a:r>
              <a:rPr lang="en-US" dirty="0" smtClean="0"/>
              <a:t>Now lets start by using an image as a logo .Right now we have only text lets just remove it and use an image.</a:t>
            </a:r>
          </a:p>
          <a:p>
            <a:r>
              <a:rPr lang="en-US" dirty="0" smtClean="0"/>
              <a:t>Go to the index.html file and where we have </a:t>
            </a:r>
            <a:r>
              <a:rPr lang="en-US" dirty="0" err="1" smtClean="0"/>
              <a:t>uhost</a:t>
            </a:r>
            <a:r>
              <a:rPr lang="en-US" dirty="0" smtClean="0"/>
              <a:t> in our anchor tag we will remove </a:t>
            </a:r>
            <a:r>
              <a:rPr lang="en-US" dirty="0" err="1" smtClean="0"/>
              <a:t>uhost</a:t>
            </a:r>
            <a:r>
              <a:rPr lang="en-US" dirty="0" smtClean="0"/>
              <a:t> and add an &lt;</a:t>
            </a:r>
            <a:r>
              <a:rPr lang="en-US" dirty="0" err="1" smtClean="0"/>
              <a:t>img</a:t>
            </a:r>
            <a:r>
              <a:rPr lang="en-US" dirty="0" smtClean="0"/>
              <a:t>&gt; tag.</a:t>
            </a:r>
          </a:p>
          <a:p>
            <a:r>
              <a:rPr lang="en-US" dirty="0" smtClean="0"/>
              <a:t>You will find an image for the </a:t>
            </a:r>
            <a:r>
              <a:rPr lang="en-US" dirty="0" err="1" smtClean="0"/>
              <a:t>uhost</a:t>
            </a:r>
            <a:r>
              <a:rPr lang="en-US" dirty="0" smtClean="0"/>
              <a:t> icon in images folder in this commit use it as an image source so our &lt;</a:t>
            </a:r>
            <a:r>
              <a:rPr lang="en-US" dirty="0" err="1" smtClean="0"/>
              <a:t>img</a:t>
            </a:r>
            <a:r>
              <a:rPr lang="en-US" dirty="0" smtClean="0"/>
              <a:t>&gt; tag will be </a:t>
            </a:r>
            <a:r>
              <a:rPr lang="en-IN" dirty="0"/>
              <a:t>&lt;</a:t>
            </a:r>
            <a:r>
              <a:rPr lang="en-IN" dirty="0" err="1"/>
              <a:t>img</a:t>
            </a:r>
            <a:r>
              <a:rPr lang="en-IN" dirty="0"/>
              <a:t> </a:t>
            </a:r>
            <a:r>
              <a:rPr lang="en-IN" dirty="0" err="1"/>
              <a:t>src</a:t>
            </a:r>
            <a:r>
              <a:rPr lang="en-IN" dirty="0"/>
              <a:t>="../images/uhost-icon.png" alt="</a:t>
            </a:r>
            <a:r>
              <a:rPr lang="en-IN" dirty="0" err="1"/>
              <a:t>Uhost</a:t>
            </a:r>
            <a:r>
              <a:rPr lang="en-IN" dirty="0"/>
              <a:t> </a:t>
            </a:r>
            <a:r>
              <a:rPr lang="en-IN" dirty="0" smtClean="0"/>
              <a:t>-</a:t>
            </a:r>
            <a:r>
              <a:rPr lang="en-IN" dirty="0"/>
              <a:t> Your favourite Hosting Company" </a:t>
            </a:r>
            <a:r>
              <a:rPr lang="en-IN" dirty="0" smtClean="0"/>
              <a:t>/&gt;</a:t>
            </a:r>
          </a:p>
          <a:p>
            <a:r>
              <a:rPr lang="en-IN" dirty="0" smtClean="0"/>
              <a:t>We can </a:t>
            </a:r>
            <a:r>
              <a:rPr lang="en-IN" dirty="0" err="1" smtClean="0"/>
              <a:t>infact</a:t>
            </a:r>
            <a:r>
              <a:rPr lang="en-IN" dirty="0" smtClean="0"/>
              <a:t> also move our freedom.jpg to images folder and adjust its link in the main.css file.</a:t>
            </a:r>
          </a:p>
          <a:p>
            <a:r>
              <a:rPr lang="en-IN" dirty="0" smtClean="0"/>
              <a:t>Now we will notice that the image is too big for our logo so we need to style it.</a:t>
            </a:r>
          </a:p>
          <a:p>
            <a:r>
              <a:rPr lang="en-IN" dirty="0" smtClean="0"/>
              <a:t>We will style it in our shared.css file as it is a part of our shared header</a:t>
            </a:r>
          </a:p>
          <a:p>
            <a:r>
              <a:rPr lang="en-IN" dirty="0" smtClean="0"/>
              <a:t>We will notice that we had earlier styled our text logo in .main-</a:t>
            </a:r>
            <a:r>
              <a:rPr lang="en-IN" dirty="0" err="1" smtClean="0"/>
              <a:t>header__brand</a:t>
            </a:r>
            <a:r>
              <a:rPr lang="en-IN" dirty="0" smtClean="0"/>
              <a:t> selector we can leave that styling as is for our alt text if somehow our image is not displayed,</a:t>
            </a:r>
          </a:p>
          <a:p>
            <a:r>
              <a:rPr lang="en-IN" dirty="0" smtClean="0"/>
              <a:t>If we try to set the height to 22px here we will notice nothing changes because the selector is actually for the container </a:t>
            </a:r>
            <a:r>
              <a:rPr lang="en-IN" dirty="0" err="1" smtClean="0"/>
              <a:t>ie</a:t>
            </a:r>
            <a:r>
              <a:rPr lang="en-IN" dirty="0" smtClean="0"/>
              <a:t> the &lt;a&gt; tag and if we have an &lt;</a:t>
            </a:r>
            <a:r>
              <a:rPr lang="en-IN" dirty="0" err="1" smtClean="0"/>
              <a:t>img</a:t>
            </a:r>
            <a:r>
              <a:rPr lang="en-IN" dirty="0" smtClean="0"/>
              <a:t>&gt; tag in our </a:t>
            </a:r>
            <a:r>
              <a:rPr lang="en-IN" dirty="0" err="1" smtClean="0"/>
              <a:t>dom</a:t>
            </a:r>
            <a:r>
              <a:rPr lang="en-IN" dirty="0" smtClean="0"/>
              <a:t> the surrounding container takes the dimensions of the image no matter what height we set on the container.</a:t>
            </a:r>
          </a:p>
          <a:p>
            <a:r>
              <a:rPr lang="en-IN" dirty="0" smtClean="0"/>
              <a:t>To fix this we need to use a selector to select the &lt;</a:t>
            </a:r>
            <a:r>
              <a:rPr lang="en-IN" dirty="0" err="1" smtClean="0"/>
              <a:t>img</a:t>
            </a:r>
            <a:r>
              <a:rPr lang="en-IN" dirty="0" smtClean="0"/>
              <a:t>&gt; we can either add a class to it or use a descendant selector as </a:t>
            </a:r>
            <a:r>
              <a:rPr lang="en-IN" dirty="0"/>
              <a:t>.main-</a:t>
            </a:r>
            <a:r>
              <a:rPr lang="en-IN" dirty="0" err="1"/>
              <a:t>header__brand</a:t>
            </a:r>
            <a:r>
              <a:rPr lang="en-IN" dirty="0"/>
              <a:t> </a:t>
            </a:r>
            <a:r>
              <a:rPr lang="en-IN" dirty="0" err="1" smtClean="0"/>
              <a:t>img</a:t>
            </a:r>
            <a:r>
              <a:rPr lang="en-IN" dirty="0" smtClean="0"/>
              <a:t> { } to select all images in </a:t>
            </a:r>
            <a:r>
              <a:rPr lang="en-IN" dirty="0"/>
              <a:t>.main-</a:t>
            </a:r>
            <a:r>
              <a:rPr lang="en-IN" dirty="0" err="1"/>
              <a:t>header__brand</a:t>
            </a:r>
            <a:r>
              <a:rPr lang="en-IN" dirty="0"/>
              <a:t> </a:t>
            </a:r>
          </a:p>
        </p:txBody>
      </p:sp>
    </p:spTree>
    <p:extLst>
      <p:ext uri="{BB962C8B-B14F-4D97-AF65-F5344CB8AC3E}">
        <p14:creationId xmlns:p14="http://schemas.microsoft.com/office/powerpoint/2010/main" val="813279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a:t>
            </a:r>
            <a:r>
              <a:rPr lang="en-GB" dirty="0" smtClean="0"/>
              <a:t>Images </a:t>
            </a:r>
            <a:r>
              <a:rPr lang="en-GB" dirty="0" err="1" smtClean="0"/>
              <a:t>Cont</a:t>
            </a:r>
            <a:r>
              <a:rPr lang="en-GB" dirty="0" smtClean="0"/>
              <a:t> …</a:t>
            </a:r>
            <a:endParaRPr lang="en-GB" dirty="0"/>
          </a:p>
        </p:txBody>
      </p:sp>
      <p:sp>
        <p:nvSpPr>
          <p:cNvPr id="3" name="Content Placeholder 2"/>
          <p:cNvSpPr>
            <a:spLocks noGrp="1"/>
          </p:cNvSpPr>
          <p:nvPr>
            <p:ph idx="1"/>
          </p:nvPr>
        </p:nvSpPr>
        <p:spPr>
          <a:xfrm>
            <a:off x="677334" y="727365"/>
            <a:ext cx="11002048" cy="5756562"/>
          </a:xfrm>
        </p:spPr>
        <p:txBody>
          <a:bodyPr>
            <a:normAutofit/>
          </a:bodyPr>
          <a:lstStyle/>
          <a:p>
            <a:r>
              <a:rPr lang="en-US" dirty="0" smtClean="0"/>
              <a:t>Now inside our </a:t>
            </a:r>
            <a:r>
              <a:rPr lang="en-IN" dirty="0"/>
              <a:t>.main-</a:t>
            </a:r>
            <a:r>
              <a:rPr lang="en-IN" dirty="0" err="1"/>
              <a:t>header__brand</a:t>
            </a:r>
            <a:r>
              <a:rPr lang="en-IN" dirty="0"/>
              <a:t> </a:t>
            </a:r>
            <a:r>
              <a:rPr lang="en-IN" dirty="0" err="1"/>
              <a:t>img</a:t>
            </a:r>
            <a:r>
              <a:rPr lang="en-IN" dirty="0"/>
              <a:t> { </a:t>
            </a:r>
            <a:r>
              <a:rPr lang="en-IN" dirty="0" smtClean="0"/>
              <a:t>} selector lets add height:22px.Now we see the image is actually smaller.</a:t>
            </a:r>
          </a:p>
          <a:p>
            <a:r>
              <a:rPr lang="en-IN" dirty="0" smtClean="0"/>
              <a:t>Now instead if we set the height to 100% we would assume it to have same effect and take 100% height of surrounding container but this does not happen percentage values for images don’t respect the surrounding container instead they take %age of the dimensions of the image.</a:t>
            </a:r>
          </a:p>
          <a:p>
            <a:r>
              <a:rPr lang="en-IN" dirty="0" smtClean="0"/>
              <a:t>But this happens actually because our container is an inline element if we set it to inline-block or block we will notice that our image starts respecting the container dimensions if we use percentage values for image height and width.</a:t>
            </a:r>
          </a:p>
          <a:p>
            <a:r>
              <a:rPr lang="en-IN" dirty="0" smtClean="0"/>
              <a:t>So if we use %ages for image dimensions in a inline container it will take image height width and if we use it in  a block or inline-block it will take %age of container dimensions.</a:t>
            </a:r>
          </a:p>
          <a:p>
            <a:r>
              <a:rPr lang="en-IN" dirty="0" smtClean="0"/>
              <a:t>For normal images we can not do much of a styling for positioning and sizing as we were able to do with background images</a:t>
            </a:r>
            <a:endParaRPr lang="en-IN" dirty="0"/>
          </a:p>
        </p:txBody>
      </p:sp>
    </p:spTree>
    <p:extLst>
      <p:ext uri="{BB962C8B-B14F-4D97-AF65-F5344CB8AC3E}">
        <p14:creationId xmlns:p14="http://schemas.microsoft.com/office/powerpoint/2010/main" val="41383574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423" y="131618"/>
            <a:ext cx="9775921" cy="481445"/>
          </a:xfrm>
        </p:spPr>
        <p:txBody>
          <a:bodyPr>
            <a:normAutofit fontScale="90000"/>
          </a:bodyPr>
          <a:lstStyle/>
          <a:p>
            <a:r>
              <a:rPr lang="en-IN" dirty="0"/>
              <a:t>Adding the Customers Page to our Website</a:t>
            </a:r>
            <a:endParaRPr lang="en-GB" dirty="0"/>
          </a:p>
        </p:txBody>
      </p:sp>
      <p:sp>
        <p:nvSpPr>
          <p:cNvPr id="3" name="Content Placeholder 2"/>
          <p:cNvSpPr>
            <a:spLocks noGrp="1"/>
          </p:cNvSpPr>
          <p:nvPr>
            <p:ph idx="1"/>
          </p:nvPr>
        </p:nvSpPr>
        <p:spPr>
          <a:xfrm>
            <a:off x="677333" y="924791"/>
            <a:ext cx="11105957" cy="5642264"/>
          </a:xfrm>
        </p:spPr>
        <p:txBody>
          <a:bodyPr/>
          <a:lstStyle/>
          <a:p>
            <a:r>
              <a:rPr lang="en-US" dirty="0" smtClean="0"/>
              <a:t>Now lets add a customers page to our website create a folder customers and create a file index.html and customers.css  in it.</a:t>
            </a:r>
          </a:p>
          <a:p>
            <a:r>
              <a:rPr lang="en-US" dirty="0" smtClean="0"/>
              <a:t>Copy the code for index.html from this commit.</a:t>
            </a:r>
          </a:p>
          <a:p>
            <a:r>
              <a:rPr lang="en-US" dirty="0" smtClean="0"/>
              <a:t>Now go to main Index.html and copy the entire&lt;Header&gt; to customers/index.html</a:t>
            </a:r>
          </a:p>
          <a:p>
            <a:r>
              <a:rPr lang="en-US" dirty="0" smtClean="0"/>
              <a:t>Fix the images path in customers/index.html</a:t>
            </a:r>
          </a:p>
          <a:p>
            <a:r>
              <a:rPr lang="en-US" dirty="0" smtClean="0"/>
              <a:t>Also copy the </a:t>
            </a:r>
            <a:r>
              <a:rPr lang="en-US" dirty="0" err="1" smtClean="0"/>
              <a:t>img</a:t>
            </a:r>
            <a:r>
              <a:rPr lang="en-US" dirty="0" smtClean="0"/>
              <a:t> tag to packages/index.html replace the text logo</a:t>
            </a:r>
          </a:p>
          <a:p>
            <a:r>
              <a:rPr lang="en-US" dirty="0" smtClean="0"/>
              <a:t>Inside our customers/index.html we will find two </a:t>
            </a:r>
            <a:r>
              <a:rPr lang="en-US" dirty="0" err="1" smtClean="0"/>
              <a:t>img</a:t>
            </a:r>
            <a:r>
              <a:rPr lang="en-US" dirty="0" smtClean="0"/>
              <a:t> imports copy these two images to the images folder from this commit.</a:t>
            </a:r>
          </a:p>
          <a:p>
            <a:r>
              <a:rPr lang="en-US" dirty="0" smtClean="0"/>
              <a:t>Adjust the header links in the customers/index.html also the link inside &lt;a&gt; tag for our logo.</a:t>
            </a:r>
          </a:p>
          <a:p>
            <a:r>
              <a:rPr lang="en-US" dirty="0" smtClean="0"/>
              <a:t>Now we got everything setup we will notice that the two images on our customers page don’t look so good we will fix them in upcoming slides.</a:t>
            </a:r>
            <a:endParaRPr lang="en-GB" dirty="0"/>
          </a:p>
        </p:txBody>
      </p:sp>
    </p:spTree>
    <p:extLst>
      <p:ext uri="{BB962C8B-B14F-4D97-AF65-F5344CB8AC3E}">
        <p14:creationId xmlns:p14="http://schemas.microsoft.com/office/powerpoint/2010/main" val="2006976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3573"/>
            <a:ext cx="8596668" cy="616527"/>
          </a:xfrm>
        </p:spPr>
        <p:txBody>
          <a:bodyPr>
            <a:normAutofit fontScale="90000"/>
          </a:bodyPr>
          <a:lstStyle/>
          <a:p>
            <a:r>
              <a:rPr lang="en-US" dirty="0" smtClean="0"/>
              <a:t>Basic Setup for image styling</a:t>
            </a:r>
            <a:endParaRPr lang="en-GB" dirty="0"/>
          </a:p>
        </p:txBody>
      </p:sp>
      <p:sp>
        <p:nvSpPr>
          <p:cNvPr id="3" name="Content Placeholder 2"/>
          <p:cNvSpPr>
            <a:spLocks noGrp="1"/>
          </p:cNvSpPr>
          <p:nvPr>
            <p:ph idx="1"/>
          </p:nvPr>
        </p:nvSpPr>
        <p:spPr>
          <a:xfrm>
            <a:off x="677334" y="872836"/>
            <a:ext cx="11095566" cy="5199699"/>
          </a:xfrm>
        </p:spPr>
        <p:txBody>
          <a:bodyPr/>
          <a:lstStyle/>
          <a:p>
            <a:r>
              <a:rPr lang="en-US" dirty="0" smtClean="0"/>
              <a:t>Customers.css contains some basic </a:t>
            </a:r>
            <a:r>
              <a:rPr lang="en-US" dirty="0" err="1" smtClean="0"/>
              <a:t>css</a:t>
            </a:r>
            <a:r>
              <a:rPr lang="en-US" dirty="0" smtClean="0"/>
              <a:t> code already added to </a:t>
            </a:r>
            <a:r>
              <a:rPr lang="en-US" dirty="0" err="1" smtClean="0"/>
              <a:t>it,which</a:t>
            </a:r>
            <a:r>
              <a:rPr lang="en-US" dirty="0" smtClean="0"/>
              <a:t> styles everything except the images</a:t>
            </a:r>
          </a:p>
          <a:p>
            <a:r>
              <a:rPr lang="en-US" dirty="0" smtClean="0"/>
              <a:t>Also copy the footer section from the main index.html and replace in customers/index.html</a:t>
            </a:r>
          </a:p>
          <a:p>
            <a:r>
              <a:rPr lang="en-US" dirty="0" smtClean="0"/>
              <a:t>If we open the customers page now we will notice nothing changed with respect to the images but the text is now styled properly , and the footer looks good.</a:t>
            </a:r>
          </a:p>
          <a:p>
            <a:r>
              <a:rPr lang="en-US" dirty="0" smtClean="0"/>
              <a:t>We will notice that the container for the image already has a class </a:t>
            </a:r>
            <a:r>
              <a:rPr lang="en-GB" dirty="0" err="1"/>
              <a:t>testimonial__</a:t>
            </a:r>
            <a:r>
              <a:rPr lang="en-GB" dirty="0" err="1" smtClean="0"/>
              <a:t>image</a:t>
            </a:r>
            <a:r>
              <a:rPr lang="en-GB" dirty="0" smtClean="0"/>
              <a:t>-container and the image has a class </a:t>
            </a:r>
            <a:r>
              <a:rPr lang="en-GB" dirty="0" err="1"/>
              <a:t>testimonial__</a:t>
            </a:r>
            <a:r>
              <a:rPr lang="en-GB" dirty="0" err="1" smtClean="0"/>
              <a:t>image</a:t>
            </a:r>
            <a:r>
              <a:rPr lang="en-GB" dirty="0" smtClean="0"/>
              <a:t>, </a:t>
            </a:r>
            <a:r>
              <a:rPr lang="en-US" dirty="0"/>
              <a:t>Both the images have this </a:t>
            </a:r>
            <a:r>
              <a:rPr lang="en-US" dirty="0" smtClean="0"/>
              <a:t>setup.</a:t>
            </a:r>
            <a:endParaRPr lang="en-GB" dirty="0" smtClean="0"/>
          </a:p>
          <a:p>
            <a:r>
              <a:rPr lang="en-US" dirty="0" smtClean="0"/>
              <a:t>This completes the basic setup required now we can start styling the images.</a:t>
            </a:r>
          </a:p>
          <a:p>
            <a:endParaRPr lang="en-GB" dirty="0"/>
          </a:p>
        </p:txBody>
      </p:sp>
    </p:spTree>
    <p:extLst>
      <p:ext uri="{BB962C8B-B14F-4D97-AF65-F5344CB8AC3E}">
        <p14:creationId xmlns:p14="http://schemas.microsoft.com/office/powerpoint/2010/main" val="5696861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lnSpcReduction="10000"/>
          </a:bodyPr>
          <a:lstStyle/>
          <a:p>
            <a:r>
              <a:rPr lang="en-US" dirty="0" smtClean="0"/>
              <a:t>Now open customers.css and add a class selector .</a:t>
            </a:r>
            <a:r>
              <a:rPr lang="en-US" dirty="0" err="1" smtClean="0"/>
              <a:t>testimonial__image</a:t>
            </a:r>
            <a:r>
              <a:rPr lang="en-US" dirty="0" smtClean="0"/>
              <a:t>-container{ } below the </a:t>
            </a:r>
            <a:r>
              <a:rPr lang="en-GB" dirty="0"/>
              <a:t>.</a:t>
            </a:r>
            <a:r>
              <a:rPr lang="en-GB" dirty="0" err="1" smtClean="0"/>
              <a:t>testimonial:first-of-type</a:t>
            </a:r>
            <a:r>
              <a:rPr lang="en-GB" dirty="0" smtClean="0"/>
              <a:t> selector</a:t>
            </a:r>
          </a:p>
          <a:p>
            <a:r>
              <a:rPr lang="en-US" dirty="0" smtClean="0"/>
              <a:t>Also add .</a:t>
            </a:r>
            <a:r>
              <a:rPr lang="en-GB" dirty="0" err="1" smtClean="0"/>
              <a:t>testimonial</a:t>
            </a:r>
            <a:r>
              <a:rPr lang="en-GB" dirty="0" err="1"/>
              <a:t>__</a:t>
            </a:r>
            <a:r>
              <a:rPr lang="en-GB" dirty="0" err="1" smtClean="0"/>
              <a:t>image</a:t>
            </a:r>
            <a:r>
              <a:rPr lang="en-GB" dirty="0" smtClean="0"/>
              <a:t>{} class selector below it</a:t>
            </a:r>
          </a:p>
          <a:p>
            <a:r>
              <a:rPr lang="en-US" dirty="0" smtClean="0"/>
              <a:t>We will style it in a way that the image and the info about the image are side by side so Set the width:80% for the container and width:100% for the image and </a:t>
            </a:r>
            <a:r>
              <a:rPr lang="en-US" dirty="0" err="1" smtClean="0"/>
              <a:t>display:inline-block</a:t>
            </a:r>
            <a:r>
              <a:rPr lang="en-US" dirty="0" smtClean="0"/>
              <a:t> for the container.</a:t>
            </a:r>
          </a:p>
          <a:p>
            <a:r>
              <a:rPr lang="en-US" dirty="0" smtClean="0"/>
              <a:t>We will now notice that the image size did reduce but the image and text is still not in one </a:t>
            </a:r>
            <a:r>
              <a:rPr lang="en-US" dirty="0" err="1" smtClean="0"/>
              <a:t>line.We</a:t>
            </a:r>
            <a:r>
              <a:rPr lang="en-US" dirty="0" smtClean="0"/>
              <a:t> will also notice that the text is inline-block element by looking at </a:t>
            </a:r>
            <a:r>
              <a:rPr lang="en-US" dirty="0" err="1" smtClean="0"/>
              <a:t>css</a:t>
            </a:r>
            <a:r>
              <a:rPr lang="en-US" dirty="0" smtClean="0"/>
              <a:t> in </a:t>
            </a:r>
            <a:r>
              <a:rPr lang="en-GB" dirty="0"/>
              <a:t>.</a:t>
            </a:r>
            <a:r>
              <a:rPr lang="en-GB" dirty="0" err="1"/>
              <a:t>testimonial__</a:t>
            </a:r>
            <a:r>
              <a:rPr lang="en-GB" dirty="0" err="1" smtClean="0"/>
              <a:t>info</a:t>
            </a:r>
            <a:r>
              <a:rPr lang="en-GB" dirty="0" smtClean="0"/>
              <a:t>{ } selector</a:t>
            </a:r>
            <a:endParaRPr lang="en-GB" dirty="0"/>
          </a:p>
          <a:p>
            <a:r>
              <a:rPr lang="en-US" dirty="0" smtClean="0"/>
              <a:t> so we can theoretically set both the image and text in one </a:t>
            </a:r>
            <a:r>
              <a:rPr lang="en-US" dirty="0" err="1" smtClean="0"/>
              <a:t>line,to</a:t>
            </a:r>
            <a:r>
              <a:rPr lang="en-US" dirty="0" smtClean="0"/>
              <a:t> do so we can reduce the width of text to 20% in  </a:t>
            </a:r>
            <a:r>
              <a:rPr lang="en-GB" dirty="0"/>
              <a:t>.</a:t>
            </a:r>
            <a:r>
              <a:rPr lang="en-GB" dirty="0" err="1"/>
              <a:t>testimonial__info</a:t>
            </a:r>
            <a:r>
              <a:rPr lang="en-GB" dirty="0"/>
              <a:t>{ } </a:t>
            </a:r>
            <a:r>
              <a:rPr lang="en-GB" dirty="0" smtClean="0"/>
              <a:t>selector but since we are aware that we need to set the total width to a little less so we can reduce the image container width to 75 %.</a:t>
            </a:r>
          </a:p>
          <a:p>
            <a:r>
              <a:rPr lang="en-US" dirty="0" smtClean="0"/>
              <a:t>Now we will notice that the text is next to the image but not in the </a:t>
            </a:r>
            <a:r>
              <a:rPr lang="en-US" dirty="0" err="1" smtClean="0"/>
              <a:t>center,The</a:t>
            </a:r>
            <a:r>
              <a:rPr lang="en-US" dirty="0" smtClean="0"/>
              <a:t> reason for this positioning is that our info container </a:t>
            </a:r>
            <a:r>
              <a:rPr lang="en-GB" dirty="0"/>
              <a:t>.</a:t>
            </a:r>
            <a:r>
              <a:rPr lang="en-GB" dirty="0" err="1"/>
              <a:t>testimonial__info</a:t>
            </a:r>
            <a:r>
              <a:rPr lang="en-GB" dirty="0"/>
              <a:t>{ </a:t>
            </a:r>
            <a:r>
              <a:rPr lang="en-GB" dirty="0" smtClean="0"/>
              <a:t>} has </a:t>
            </a:r>
            <a:r>
              <a:rPr lang="en-GB" dirty="0" err="1" smtClean="0"/>
              <a:t>vertical-align:middle</a:t>
            </a:r>
            <a:r>
              <a:rPr lang="en-GB" dirty="0" smtClean="0"/>
              <a:t> but our </a:t>
            </a:r>
            <a:r>
              <a:rPr lang="en-US" dirty="0"/>
              <a:t>.</a:t>
            </a:r>
            <a:r>
              <a:rPr lang="en-US" dirty="0" err="1"/>
              <a:t>testimonial__image</a:t>
            </a:r>
            <a:r>
              <a:rPr lang="en-US" dirty="0"/>
              <a:t>-container{ } </a:t>
            </a:r>
            <a:r>
              <a:rPr lang="en-US" dirty="0" smtClean="0"/>
              <a:t> which is adjacent to it does not have </a:t>
            </a:r>
            <a:r>
              <a:rPr lang="en-US" dirty="0" err="1" smtClean="0"/>
              <a:t>it,so</a:t>
            </a:r>
            <a:r>
              <a:rPr lang="en-US" dirty="0" smtClean="0"/>
              <a:t> add </a:t>
            </a:r>
            <a:r>
              <a:rPr lang="en-US" dirty="0" err="1" smtClean="0"/>
              <a:t>vertical-align:middle</a:t>
            </a:r>
            <a:r>
              <a:rPr lang="en-US" dirty="0" smtClean="0"/>
              <a:t> to it.</a:t>
            </a:r>
          </a:p>
          <a:p>
            <a:r>
              <a:rPr lang="en-US" dirty="0" smtClean="0"/>
              <a:t>Now the text and image are perfectly aligned.</a:t>
            </a:r>
          </a:p>
          <a:p>
            <a:r>
              <a:rPr lang="en-US" dirty="0" smtClean="0"/>
              <a:t>Now to make it look a bit more nicer lets just adjust the width again make the image  container 65 % and the text 30% in width </a:t>
            </a:r>
            <a:endParaRPr lang="en-GB" dirty="0"/>
          </a:p>
          <a:p>
            <a:endParaRPr lang="en-GB" dirty="0"/>
          </a:p>
          <a:p>
            <a:endParaRPr lang="en-GB" dirty="0"/>
          </a:p>
        </p:txBody>
      </p:sp>
    </p:spTree>
    <p:extLst>
      <p:ext uri="{BB962C8B-B14F-4D97-AF65-F5344CB8AC3E}">
        <p14:creationId xmlns:p14="http://schemas.microsoft.com/office/powerpoint/2010/main" val="24026088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a:bodyPr>
          <a:lstStyle/>
          <a:p>
            <a:r>
              <a:rPr lang="en-US" dirty="0" smtClean="0"/>
              <a:t>To make it look even better lets add a shadow behind the images by adding box-shadow: 3px </a:t>
            </a:r>
            <a:r>
              <a:rPr lang="en-US" dirty="0" err="1" smtClean="0"/>
              <a:t>3px</a:t>
            </a:r>
            <a:r>
              <a:rPr lang="en-US" dirty="0" smtClean="0"/>
              <a:t> </a:t>
            </a:r>
            <a:r>
              <a:rPr lang="en-US" dirty="0" err="1" smtClean="0"/>
              <a:t>3px</a:t>
            </a:r>
            <a:r>
              <a:rPr lang="en-US" dirty="0" smtClean="0"/>
              <a:t> </a:t>
            </a:r>
            <a:r>
              <a:rPr lang="en-US" dirty="0" err="1" smtClean="0"/>
              <a:t>3px</a:t>
            </a:r>
            <a:r>
              <a:rPr lang="en-US" dirty="0" smtClean="0"/>
              <a:t>  </a:t>
            </a:r>
            <a:r>
              <a:rPr lang="en-US" dirty="0" err="1" smtClean="0"/>
              <a:t>rgba</a:t>
            </a:r>
            <a:r>
              <a:rPr lang="en-US" dirty="0" smtClean="0"/>
              <a:t>(0,0,0,0.4).</a:t>
            </a:r>
          </a:p>
          <a:p>
            <a:r>
              <a:rPr lang="en-US" dirty="0" smtClean="0"/>
              <a:t>We will now notice we have a nice shadow on the image  but we have a white space below the image.</a:t>
            </a:r>
          </a:p>
          <a:p>
            <a:r>
              <a:rPr lang="en-US" dirty="0" smtClean="0"/>
              <a:t>It is an inline element bug we can get rid of it by going to the image selector and setting vertical-align to top or bottom or by making the element as </a:t>
            </a:r>
            <a:r>
              <a:rPr lang="en-US" dirty="0" err="1" smtClean="0"/>
              <a:t>display:block</a:t>
            </a:r>
            <a:r>
              <a:rPr lang="en-US" dirty="0" smtClean="0"/>
              <a:t>.</a:t>
            </a:r>
            <a:endParaRPr lang="en-GB" dirty="0"/>
          </a:p>
          <a:p>
            <a:endParaRPr lang="en-GB" dirty="0"/>
          </a:p>
          <a:p>
            <a:endParaRPr lang="en-GB" dirty="0"/>
          </a:p>
        </p:txBody>
      </p:sp>
    </p:spTree>
    <p:extLst>
      <p:ext uri="{BB962C8B-B14F-4D97-AF65-F5344CB8AC3E}">
        <p14:creationId xmlns:p14="http://schemas.microsoft.com/office/powerpoint/2010/main" val="33117634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90054"/>
            <a:ext cx="8596668" cy="554182"/>
          </a:xfrm>
        </p:spPr>
        <p:txBody>
          <a:bodyPr>
            <a:normAutofit fontScale="90000"/>
          </a:bodyPr>
          <a:lstStyle/>
          <a:p>
            <a:r>
              <a:rPr lang="en-GB" dirty="0"/>
              <a:t>Understanding Linear Gradients</a:t>
            </a:r>
          </a:p>
        </p:txBody>
      </p:sp>
      <p:sp>
        <p:nvSpPr>
          <p:cNvPr id="3" name="Content Placeholder 2"/>
          <p:cNvSpPr>
            <a:spLocks noGrp="1"/>
          </p:cNvSpPr>
          <p:nvPr>
            <p:ph idx="1"/>
          </p:nvPr>
        </p:nvSpPr>
        <p:spPr>
          <a:xfrm>
            <a:off x="311727" y="935182"/>
            <a:ext cx="11648209" cy="5694217"/>
          </a:xfrm>
        </p:spPr>
        <p:txBody>
          <a:bodyPr/>
          <a:lstStyle/>
          <a:p>
            <a:r>
              <a:rPr lang="en-IN" dirty="0"/>
              <a:t>Gradients are </a:t>
            </a:r>
            <a:r>
              <a:rPr lang="en-IN" b="1" dirty="0"/>
              <a:t>CSS</a:t>
            </a:r>
            <a:r>
              <a:rPr lang="en-IN" dirty="0"/>
              <a:t> elements of the image data type that show a transition between two or more </a:t>
            </a:r>
            <a:r>
              <a:rPr lang="en-IN" dirty="0" err="1"/>
              <a:t>colors</a:t>
            </a:r>
            <a:r>
              <a:rPr lang="en-IN" dirty="0" smtClean="0"/>
              <a:t>.</a:t>
            </a:r>
          </a:p>
          <a:p>
            <a:r>
              <a:rPr lang="en-IN" dirty="0"/>
              <a:t>These transitions are shown as either linear or radial</a:t>
            </a:r>
            <a:r>
              <a:rPr lang="en-IN" dirty="0" smtClean="0"/>
              <a:t>.</a:t>
            </a:r>
          </a:p>
          <a:p>
            <a:r>
              <a:rPr lang="en-IN" dirty="0" smtClean="0"/>
              <a:t>Lets open our main.css file and to the background image that we have there lets say we want to add a linear gradient instead of the image.</a:t>
            </a:r>
          </a:p>
          <a:p>
            <a:r>
              <a:rPr lang="en-IN" dirty="0" smtClean="0"/>
              <a:t>The first thing that we should understand is that gradients both linear and radial are treated as </a:t>
            </a:r>
            <a:r>
              <a:rPr lang="en-IN" dirty="0" err="1" smtClean="0"/>
              <a:t>images,so</a:t>
            </a:r>
            <a:r>
              <a:rPr lang="en-IN" dirty="0" smtClean="0"/>
              <a:t> if we were to use the sub properties not the shorthand for background we will target the gradient by using background-image property.</a:t>
            </a:r>
          </a:p>
          <a:p>
            <a:r>
              <a:rPr lang="en-IN" dirty="0" smtClean="0"/>
              <a:t>Now for time being just comment out the background property and add a linear gradient by using the background-image property</a:t>
            </a:r>
          </a:p>
          <a:p>
            <a:r>
              <a:rPr lang="en-IN" dirty="0" smtClean="0"/>
              <a:t>We add a linear gradient by using the linear-gradient() function </a:t>
            </a:r>
            <a:r>
              <a:rPr lang="en-IN" dirty="0" err="1" smtClean="0"/>
              <a:t>css</a:t>
            </a:r>
            <a:r>
              <a:rPr lang="en-IN" dirty="0" smtClean="0"/>
              <a:t> ships with.</a:t>
            </a:r>
          </a:p>
          <a:p>
            <a:r>
              <a:rPr lang="en-IN" dirty="0" smtClean="0"/>
              <a:t>The function essentially has two parts we can although have more than two arguments but that is because we can specify the multiple colours of the transition.</a:t>
            </a:r>
          </a:p>
          <a:p>
            <a:r>
              <a:rPr lang="en-IN" dirty="0" smtClean="0"/>
              <a:t>The first part is the direction of transition which can be omitted in which case the parameters will be two colours like linear-gradient(</a:t>
            </a:r>
            <a:r>
              <a:rPr lang="en-IN" dirty="0" err="1" smtClean="0"/>
              <a:t>red,blue</a:t>
            </a:r>
            <a:r>
              <a:rPr lang="en-IN" dirty="0" smtClean="0"/>
              <a:t>); which gives a transition from red to blue and default direction vertical so it will be a perfect line which transitions from red to blue smoothly.</a:t>
            </a:r>
            <a:endParaRPr lang="en-GB" dirty="0"/>
          </a:p>
        </p:txBody>
      </p:sp>
    </p:spTree>
    <p:extLst>
      <p:ext uri="{BB962C8B-B14F-4D97-AF65-F5344CB8AC3E}">
        <p14:creationId xmlns:p14="http://schemas.microsoft.com/office/powerpoint/2010/main" val="29799128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90054"/>
            <a:ext cx="8596668" cy="554182"/>
          </a:xfrm>
        </p:spPr>
        <p:txBody>
          <a:bodyPr>
            <a:normAutofit fontScale="90000"/>
          </a:bodyPr>
          <a:lstStyle/>
          <a:p>
            <a:r>
              <a:rPr lang="en-GB" dirty="0"/>
              <a:t>Understanding Linear Gradients</a:t>
            </a:r>
          </a:p>
        </p:txBody>
      </p:sp>
      <p:sp>
        <p:nvSpPr>
          <p:cNvPr id="3" name="Content Placeholder 2"/>
          <p:cNvSpPr>
            <a:spLocks noGrp="1"/>
          </p:cNvSpPr>
          <p:nvPr>
            <p:ph idx="1"/>
          </p:nvPr>
        </p:nvSpPr>
        <p:spPr>
          <a:xfrm>
            <a:off x="311727" y="935182"/>
            <a:ext cx="11648209" cy="5694217"/>
          </a:xfrm>
        </p:spPr>
        <p:txBody>
          <a:bodyPr>
            <a:normAutofit fontScale="92500" lnSpcReduction="20000"/>
          </a:bodyPr>
          <a:lstStyle/>
          <a:p>
            <a:r>
              <a:rPr lang="en-US" dirty="0" smtClean="0"/>
              <a:t>The first argument is usually a direction which can be specified in a special syntax like to bottom ex </a:t>
            </a:r>
            <a:r>
              <a:rPr lang="en-GB" dirty="0"/>
              <a:t>background-image: </a:t>
            </a:r>
            <a:r>
              <a:rPr lang="en-GB" dirty="0" smtClean="0"/>
              <a:t>linear-gradient(to </a:t>
            </a:r>
            <a:r>
              <a:rPr lang="en-GB" dirty="0" err="1" smtClean="0"/>
              <a:t>bottom,red,blue</a:t>
            </a:r>
            <a:r>
              <a:rPr lang="en-GB" dirty="0" smtClean="0"/>
              <a:t>); which simply mans from top to bottom transition from red to blue so we will essentially see the same result </a:t>
            </a:r>
          </a:p>
          <a:p>
            <a:r>
              <a:rPr lang="en-US" dirty="0" smtClean="0"/>
              <a:t>We can also write something like to left bottom ex </a:t>
            </a:r>
            <a:r>
              <a:rPr lang="en-GB" dirty="0"/>
              <a:t>background-image: </a:t>
            </a:r>
            <a:r>
              <a:rPr lang="en-GB" dirty="0" smtClean="0"/>
              <a:t>linear-gradient(to left bottom </a:t>
            </a:r>
            <a:r>
              <a:rPr lang="en-GB" dirty="0" err="1" smtClean="0"/>
              <a:t>red,blue</a:t>
            </a:r>
            <a:r>
              <a:rPr lang="en-GB" dirty="0" smtClean="0"/>
              <a:t>); now it will be a diagonal from top right corner to left bottom corner</a:t>
            </a:r>
          </a:p>
          <a:p>
            <a:r>
              <a:rPr lang="en-US" dirty="0" smtClean="0"/>
              <a:t>We can also specify direction in degrees like </a:t>
            </a:r>
            <a:r>
              <a:rPr lang="en-IN" dirty="0"/>
              <a:t>background-image: </a:t>
            </a:r>
            <a:r>
              <a:rPr lang="en-IN" dirty="0" smtClean="0"/>
              <a:t>linear-gradient(0deg, </a:t>
            </a:r>
            <a:r>
              <a:rPr lang="en-IN" dirty="0"/>
              <a:t>red, blue</a:t>
            </a:r>
            <a:r>
              <a:rPr lang="en-IN" dirty="0" smtClean="0"/>
              <a:t>);</a:t>
            </a:r>
          </a:p>
          <a:p>
            <a:r>
              <a:rPr lang="en-IN" dirty="0" smtClean="0"/>
              <a:t>The starting point for degrees </a:t>
            </a:r>
            <a:r>
              <a:rPr lang="en-IN" dirty="0" err="1" smtClean="0"/>
              <a:t>i.e</a:t>
            </a:r>
            <a:r>
              <a:rPr lang="en-IN" dirty="0" smtClean="0"/>
              <a:t> the straight line is 180 </a:t>
            </a:r>
            <a:r>
              <a:rPr lang="en-IN" dirty="0" err="1" smtClean="0"/>
              <a:t>deg</a:t>
            </a:r>
            <a:r>
              <a:rPr lang="en-IN" dirty="0" smtClean="0"/>
              <a:t> and we can set any angle we want 180 </a:t>
            </a:r>
            <a:r>
              <a:rPr lang="en-IN" dirty="0" err="1" smtClean="0"/>
              <a:t>deg</a:t>
            </a:r>
            <a:r>
              <a:rPr lang="en-IN" dirty="0" smtClean="0"/>
              <a:t> would mean straight vertical transition from red to blue 0 degree would therefore mean a reverse vertical transition from blue to red.</a:t>
            </a:r>
          </a:p>
          <a:p>
            <a:r>
              <a:rPr lang="en-IN" dirty="0" smtClean="0"/>
              <a:t>We can of course add more colours.</a:t>
            </a:r>
          </a:p>
          <a:p>
            <a:r>
              <a:rPr lang="en-US" dirty="0" smtClean="0"/>
              <a:t>We can specify </a:t>
            </a:r>
            <a:r>
              <a:rPr lang="en-US" dirty="0" err="1" smtClean="0"/>
              <a:t>colours</a:t>
            </a:r>
            <a:r>
              <a:rPr lang="en-US" dirty="0" smtClean="0"/>
              <a:t> by name hex </a:t>
            </a:r>
            <a:r>
              <a:rPr lang="en-US" dirty="0" err="1" smtClean="0"/>
              <a:t>code,rgb,hsl</a:t>
            </a:r>
            <a:r>
              <a:rPr lang="en-US" dirty="0" smtClean="0"/>
              <a:t> values</a:t>
            </a:r>
          </a:p>
          <a:p>
            <a:r>
              <a:rPr lang="en-US" dirty="0" smtClean="0"/>
              <a:t>Another way is to add transparency for example we can transition from red to transparent using </a:t>
            </a:r>
            <a:r>
              <a:rPr lang="en-IN" dirty="0"/>
              <a:t>background-image: </a:t>
            </a:r>
            <a:r>
              <a:rPr lang="en-IN" dirty="0" smtClean="0"/>
              <a:t>linear-gradient(red</a:t>
            </a:r>
            <a:r>
              <a:rPr lang="en-IN" dirty="0"/>
              <a:t>, </a:t>
            </a:r>
            <a:r>
              <a:rPr lang="en-IN" dirty="0" smtClean="0"/>
              <a:t>transparent);</a:t>
            </a:r>
          </a:p>
          <a:p>
            <a:r>
              <a:rPr lang="en-IN" dirty="0" smtClean="0"/>
              <a:t>We can also transition to a </a:t>
            </a:r>
            <a:r>
              <a:rPr lang="en-IN" dirty="0" err="1" smtClean="0"/>
              <a:t>rgba</a:t>
            </a:r>
            <a:r>
              <a:rPr lang="en-IN" dirty="0" smtClean="0"/>
              <a:t> value with transparency like </a:t>
            </a:r>
            <a:r>
              <a:rPr lang="en-IN" dirty="0"/>
              <a:t>background-image: linear-gradient(red, </a:t>
            </a:r>
            <a:r>
              <a:rPr lang="en-IN" dirty="0" err="1" smtClean="0"/>
              <a:t>rgba</a:t>
            </a:r>
            <a:r>
              <a:rPr lang="en-IN" dirty="0" smtClean="0"/>
              <a:t>(0,0,0,0.4)); transitioning from red to transparent black</a:t>
            </a:r>
          </a:p>
          <a:p>
            <a:r>
              <a:rPr lang="en-IN" dirty="0" smtClean="0"/>
              <a:t>We can also set </a:t>
            </a:r>
            <a:r>
              <a:rPr lang="en-IN" dirty="0" err="1" smtClean="0"/>
              <a:t>upto</a:t>
            </a:r>
            <a:r>
              <a:rPr lang="en-IN" dirty="0" smtClean="0"/>
              <a:t> what percentage space which </a:t>
            </a:r>
            <a:r>
              <a:rPr lang="en-IN" dirty="0" err="1" smtClean="0"/>
              <a:t>color</a:t>
            </a:r>
            <a:r>
              <a:rPr lang="en-IN" dirty="0" smtClean="0"/>
              <a:t> is shown like </a:t>
            </a:r>
            <a:r>
              <a:rPr lang="en-IN" dirty="0"/>
              <a:t>background-image: </a:t>
            </a:r>
            <a:r>
              <a:rPr lang="en-IN" dirty="0" smtClean="0"/>
              <a:t>linear-gradient(red 70%, blue 80%,black 75%</a:t>
            </a:r>
            <a:r>
              <a:rPr lang="en-IN" dirty="0"/>
              <a:t> </a:t>
            </a:r>
            <a:r>
              <a:rPr lang="en-IN" dirty="0" smtClean="0"/>
              <a:t>);  This means </a:t>
            </a:r>
            <a:r>
              <a:rPr lang="en-IN" dirty="0" err="1" smtClean="0"/>
              <a:t>upto</a:t>
            </a:r>
            <a:r>
              <a:rPr lang="en-IN" dirty="0" smtClean="0"/>
              <a:t> 70 % red should be there </a:t>
            </a:r>
            <a:r>
              <a:rPr lang="en-IN" dirty="0" err="1" smtClean="0"/>
              <a:t>upto</a:t>
            </a:r>
            <a:r>
              <a:rPr lang="en-IN" dirty="0" smtClean="0"/>
              <a:t> 80% blue should be there but since red is already covering 70 % we will see a transition of red to blue after 70% red black will be covering 75% but since  when black starts being visible it is still in blue zone son we will see a straight line between blue and black no transition</a:t>
            </a:r>
            <a:endParaRPr lang="en-IN" dirty="0"/>
          </a:p>
          <a:p>
            <a:endParaRPr lang="en-GB" dirty="0" smtClean="0"/>
          </a:p>
          <a:p>
            <a:endParaRPr lang="en-GB" dirty="0"/>
          </a:p>
          <a:p>
            <a:endParaRPr lang="en-GB" dirty="0"/>
          </a:p>
        </p:txBody>
      </p:sp>
    </p:spTree>
    <p:extLst>
      <p:ext uri="{BB962C8B-B14F-4D97-AF65-F5344CB8AC3E}">
        <p14:creationId xmlns:p14="http://schemas.microsoft.com/office/powerpoint/2010/main" val="350239685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Applying Radial Gradients</a:t>
            </a:r>
          </a:p>
        </p:txBody>
      </p:sp>
      <p:sp>
        <p:nvSpPr>
          <p:cNvPr id="3" name="Content Placeholder 2"/>
          <p:cNvSpPr>
            <a:spLocks noGrp="1"/>
          </p:cNvSpPr>
          <p:nvPr>
            <p:ph idx="1"/>
          </p:nvPr>
        </p:nvSpPr>
        <p:spPr>
          <a:xfrm>
            <a:off x="677334" y="914400"/>
            <a:ext cx="11282602" cy="5330535"/>
          </a:xfrm>
        </p:spPr>
        <p:txBody>
          <a:bodyPr>
            <a:normAutofit fontScale="92500" lnSpcReduction="20000"/>
          </a:bodyPr>
          <a:lstStyle/>
          <a:p>
            <a:r>
              <a:rPr lang="en-US" dirty="0" smtClean="0"/>
              <a:t>A radial gradient starts at a certain shape and then transitions to all the areas around it.</a:t>
            </a:r>
          </a:p>
          <a:p>
            <a:r>
              <a:rPr lang="en-US" dirty="0" smtClean="0"/>
              <a:t>It is defined by the radial-gradient() function of </a:t>
            </a:r>
            <a:r>
              <a:rPr lang="en-US" dirty="0" err="1" smtClean="0"/>
              <a:t>css</a:t>
            </a:r>
            <a:endParaRPr lang="en-US" dirty="0" smtClean="0"/>
          </a:p>
          <a:p>
            <a:r>
              <a:rPr lang="en-US" dirty="0" smtClean="0"/>
              <a:t>Lets start with a simple gradient again background-image: radial-gradient(</a:t>
            </a:r>
            <a:r>
              <a:rPr lang="en-US" dirty="0" err="1" smtClean="0"/>
              <a:t>red,blue</a:t>
            </a:r>
            <a:r>
              <a:rPr lang="en-US" dirty="0" smtClean="0"/>
              <a:t>); it starts in the middle  and the shape is an ellipse it starts with red and then transitions to blue.</a:t>
            </a:r>
          </a:p>
          <a:p>
            <a:r>
              <a:rPr lang="en-US" dirty="0" smtClean="0"/>
              <a:t>We can add multiple </a:t>
            </a:r>
            <a:r>
              <a:rPr lang="en-US" dirty="0" err="1" smtClean="0"/>
              <a:t>colours</a:t>
            </a:r>
            <a:r>
              <a:rPr lang="en-US" dirty="0" smtClean="0"/>
              <a:t> like </a:t>
            </a:r>
            <a:r>
              <a:rPr lang="en-US" dirty="0"/>
              <a:t>background-image: </a:t>
            </a:r>
            <a:r>
              <a:rPr lang="en-US" dirty="0" smtClean="0"/>
              <a:t>radial-gradient(</a:t>
            </a:r>
            <a:r>
              <a:rPr lang="en-US" dirty="0" err="1" smtClean="0"/>
              <a:t>red,blue,green</a:t>
            </a:r>
            <a:r>
              <a:rPr lang="en-US" dirty="0" smtClean="0"/>
              <a:t>); so now we will have a red ellipse transitioning into a blue ellipse  transitioning into a green ellipse.</a:t>
            </a:r>
          </a:p>
          <a:p>
            <a:r>
              <a:rPr lang="en-US" dirty="0" smtClean="0"/>
              <a:t>We can change the shape from ellipse to circle using </a:t>
            </a:r>
            <a:r>
              <a:rPr lang="en-US" dirty="0"/>
              <a:t>background-image: </a:t>
            </a:r>
            <a:r>
              <a:rPr lang="en-US" dirty="0" smtClean="0"/>
              <a:t>radial-gradient(circle , </a:t>
            </a:r>
            <a:r>
              <a:rPr lang="en-US" dirty="0" err="1" smtClean="0"/>
              <a:t>red,blue,green</a:t>
            </a:r>
            <a:r>
              <a:rPr lang="en-US" dirty="0" smtClean="0"/>
              <a:t>); circle is the only alternative to ellipse</a:t>
            </a:r>
          </a:p>
          <a:p>
            <a:r>
              <a:rPr lang="en-US" dirty="0" smtClean="0"/>
              <a:t>We can also add the position example </a:t>
            </a:r>
            <a:r>
              <a:rPr lang="en-US" dirty="0"/>
              <a:t>background-image: radial-gradient(circle </a:t>
            </a:r>
            <a:r>
              <a:rPr lang="en-US" dirty="0" smtClean="0"/>
              <a:t>at top, </a:t>
            </a:r>
            <a:r>
              <a:rPr lang="en-US" dirty="0" err="1"/>
              <a:t>red,blue,green</a:t>
            </a:r>
            <a:r>
              <a:rPr lang="en-US" dirty="0" smtClean="0"/>
              <a:t>); or percentage values </a:t>
            </a:r>
            <a:r>
              <a:rPr lang="en-US" dirty="0"/>
              <a:t>background-image: radial-gradient(circle </a:t>
            </a:r>
            <a:r>
              <a:rPr lang="en-US" dirty="0" smtClean="0"/>
              <a:t>at 20% 50 %, </a:t>
            </a:r>
            <a:r>
              <a:rPr lang="en-US" dirty="0" err="1"/>
              <a:t>red,blue,green</a:t>
            </a:r>
            <a:r>
              <a:rPr lang="en-US" dirty="0" smtClean="0"/>
              <a:t>); </a:t>
            </a:r>
            <a:r>
              <a:rPr lang="en-US" dirty="0" err="1" smtClean="0"/>
              <a:t>i.e</a:t>
            </a:r>
            <a:r>
              <a:rPr lang="en-US" dirty="0" smtClean="0"/>
              <a:t> the innermost circle will start 20% from left and 50% from top</a:t>
            </a:r>
          </a:p>
          <a:p>
            <a:r>
              <a:rPr lang="en-US" dirty="0"/>
              <a:t> </a:t>
            </a:r>
            <a:r>
              <a:rPr lang="en-US" dirty="0" smtClean="0"/>
              <a:t>we can also add the size as </a:t>
            </a:r>
            <a:r>
              <a:rPr lang="en-US" dirty="0"/>
              <a:t>background-image: </a:t>
            </a:r>
            <a:r>
              <a:rPr lang="en-US" dirty="0" smtClean="0"/>
              <a:t>radial-gradient(circle 20px </a:t>
            </a:r>
            <a:r>
              <a:rPr lang="en-US" dirty="0"/>
              <a:t>at 20% </a:t>
            </a:r>
            <a:r>
              <a:rPr lang="en-US" dirty="0" smtClean="0"/>
              <a:t>50%, </a:t>
            </a:r>
            <a:r>
              <a:rPr lang="en-US" dirty="0" err="1"/>
              <a:t>red,blue,green</a:t>
            </a:r>
            <a:r>
              <a:rPr lang="en-US" dirty="0"/>
              <a:t>); </a:t>
            </a:r>
            <a:r>
              <a:rPr lang="en-US" dirty="0" smtClean="0"/>
              <a:t>which means except the outermost circle </a:t>
            </a:r>
            <a:r>
              <a:rPr lang="en-US" dirty="0" err="1" smtClean="0"/>
              <a:t>i.e</a:t>
            </a:r>
            <a:r>
              <a:rPr lang="en-US" dirty="0" smtClean="0"/>
              <a:t> the green circle the other circles(red and blue) will have a combined diameter of 20 </a:t>
            </a:r>
            <a:r>
              <a:rPr lang="en-US" dirty="0" err="1" smtClean="0"/>
              <a:t>px</a:t>
            </a:r>
            <a:r>
              <a:rPr lang="en-US" dirty="0" smtClean="0"/>
              <a:t> this works only for circle for </a:t>
            </a:r>
            <a:r>
              <a:rPr lang="en-US" dirty="0" err="1" smtClean="0"/>
              <a:t>elipse</a:t>
            </a:r>
            <a:r>
              <a:rPr lang="en-US" dirty="0" smtClean="0"/>
              <a:t> we have to specify two values </a:t>
            </a:r>
            <a:r>
              <a:rPr lang="en-US" dirty="0"/>
              <a:t>background-image: </a:t>
            </a:r>
            <a:r>
              <a:rPr lang="en-US" dirty="0" smtClean="0"/>
              <a:t>radial-gradient(ellipse </a:t>
            </a:r>
            <a:r>
              <a:rPr lang="en-US" dirty="0"/>
              <a:t>20px </a:t>
            </a:r>
            <a:r>
              <a:rPr lang="en-US" dirty="0" smtClean="0"/>
              <a:t>30px at </a:t>
            </a:r>
            <a:r>
              <a:rPr lang="en-US" dirty="0"/>
              <a:t>20% </a:t>
            </a:r>
            <a:r>
              <a:rPr lang="en-US" dirty="0" smtClean="0"/>
              <a:t>50%,  </a:t>
            </a:r>
            <a:r>
              <a:rPr lang="en-US" dirty="0" err="1"/>
              <a:t>red,blue,green</a:t>
            </a:r>
            <a:r>
              <a:rPr lang="en-US" dirty="0"/>
              <a:t>);</a:t>
            </a:r>
          </a:p>
          <a:p>
            <a:r>
              <a:rPr lang="en-US" dirty="0" smtClean="0"/>
              <a:t> we also have some shortcuts like </a:t>
            </a:r>
            <a:r>
              <a:rPr lang="en-IN" dirty="0"/>
              <a:t>background-image: radial-gradient(circle farthest-side at 20% 50%, red, blue, green</a:t>
            </a:r>
            <a:r>
              <a:rPr lang="en-IN" dirty="0" smtClean="0"/>
              <a:t>);</a:t>
            </a:r>
            <a:r>
              <a:rPr lang="en-US" dirty="0" smtClean="0"/>
              <a:t> this means the edge of the second last shape </a:t>
            </a:r>
            <a:r>
              <a:rPr lang="en-US" dirty="0" err="1" smtClean="0"/>
              <a:t>i.e</a:t>
            </a:r>
            <a:r>
              <a:rPr lang="en-US" dirty="0" smtClean="0"/>
              <a:t> blue circle touches the farthest side from the center of the innermost circle other possible values are closest-</a:t>
            </a:r>
            <a:r>
              <a:rPr lang="en-US" dirty="0" err="1" smtClean="0"/>
              <a:t>side,closest</a:t>
            </a:r>
            <a:r>
              <a:rPr lang="en-US" dirty="0" smtClean="0"/>
              <a:t>-corner ,farthest-corner </a:t>
            </a:r>
            <a:r>
              <a:rPr lang="en-US" dirty="0" err="1" smtClean="0"/>
              <a:t>etc</a:t>
            </a:r>
            <a:endParaRPr lang="en-US" dirty="0" smtClean="0"/>
          </a:p>
          <a:p>
            <a:r>
              <a:rPr lang="en-US" dirty="0" smtClean="0"/>
              <a:t>Rest is similar to linear gradient. </a:t>
            </a:r>
          </a:p>
          <a:p>
            <a:endParaRPr lang="en-GB" dirty="0"/>
          </a:p>
        </p:txBody>
      </p:sp>
    </p:spTree>
    <p:extLst>
      <p:ext uri="{BB962C8B-B14F-4D97-AF65-F5344CB8AC3E}">
        <p14:creationId xmlns:p14="http://schemas.microsoft.com/office/powerpoint/2010/main" val="406993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Stacking Multiple Backgrounds</a:t>
            </a:r>
          </a:p>
        </p:txBody>
      </p:sp>
      <p:sp>
        <p:nvSpPr>
          <p:cNvPr id="3" name="Content Placeholder 2"/>
          <p:cNvSpPr>
            <a:spLocks noGrp="1"/>
          </p:cNvSpPr>
          <p:nvPr>
            <p:ph idx="1"/>
          </p:nvPr>
        </p:nvSpPr>
        <p:spPr>
          <a:xfrm>
            <a:off x="677334" y="914400"/>
            <a:ext cx="11282602" cy="5330535"/>
          </a:xfrm>
        </p:spPr>
        <p:txBody>
          <a:bodyPr>
            <a:normAutofit lnSpcReduction="10000"/>
          </a:bodyPr>
          <a:lstStyle/>
          <a:p>
            <a:r>
              <a:rPr lang="en-US" dirty="0" smtClean="0"/>
              <a:t>We can set multiple backgrounds for the same element.</a:t>
            </a:r>
          </a:p>
          <a:p>
            <a:r>
              <a:rPr lang="en-US" dirty="0" smtClean="0"/>
              <a:t>This of course only makes sense when backgrounds have some kind of transparency to it like transparent images or a gradient with transparent colors else we will only see the topmost background.</a:t>
            </a:r>
          </a:p>
          <a:p>
            <a:r>
              <a:rPr lang="en-US" dirty="0" smtClean="0"/>
              <a:t>We can use multiple backgrounds and they can be a combination of images , solid colors and gradients but we can use multiple images but only one solid color and gradients count as images in this context.</a:t>
            </a:r>
          </a:p>
          <a:p>
            <a:r>
              <a:rPr lang="en-US" dirty="0" smtClean="0"/>
              <a:t>Open main.css and comment the background gradient and uncomment the background property with image </a:t>
            </a:r>
            <a:r>
              <a:rPr lang="en-US" dirty="0" err="1" smtClean="0"/>
              <a:t>url</a:t>
            </a:r>
            <a:r>
              <a:rPr lang="en-US" dirty="0" smtClean="0"/>
              <a:t>.</a:t>
            </a:r>
          </a:p>
          <a:p>
            <a:r>
              <a:rPr lang="en-US" dirty="0" smtClean="0"/>
              <a:t>We can add a solid red color as a fallback </a:t>
            </a:r>
            <a:r>
              <a:rPr lang="en-US" dirty="0" err="1" smtClean="0"/>
              <a:t>ie</a:t>
            </a:r>
            <a:r>
              <a:rPr lang="en-US" dirty="0" smtClean="0"/>
              <a:t> in case image is not </a:t>
            </a:r>
            <a:r>
              <a:rPr lang="en-US" dirty="0" err="1" smtClean="0"/>
              <a:t>loaded.add</a:t>
            </a:r>
            <a:r>
              <a:rPr lang="en-US" dirty="0" smtClean="0"/>
              <a:t> it after </a:t>
            </a:r>
            <a:r>
              <a:rPr lang="en-GB" dirty="0" err="1"/>
              <a:t>url</a:t>
            </a:r>
            <a:r>
              <a:rPr lang="en-GB" dirty="0"/>
              <a:t>("images/freedom.jpg</a:t>
            </a:r>
            <a:r>
              <a:rPr lang="en-GB" dirty="0" smtClean="0"/>
              <a:t>") like </a:t>
            </a:r>
            <a:r>
              <a:rPr lang="en-IN" dirty="0"/>
              <a:t>background: </a:t>
            </a:r>
            <a:r>
              <a:rPr lang="en-IN" dirty="0" err="1"/>
              <a:t>url</a:t>
            </a:r>
            <a:r>
              <a:rPr lang="en-IN" dirty="0"/>
              <a:t>("images/freedom.jpg") #ff1b68 left 10% bottom 20%/cover no-repeat border-box;</a:t>
            </a:r>
          </a:p>
          <a:p>
            <a:r>
              <a:rPr lang="en-US" dirty="0" smtClean="0"/>
              <a:t>This will be displayed  if image is not loaded </a:t>
            </a:r>
            <a:r>
              <a:rPr lang="en-US" dirty="0" err="1" smtClean="0"/>
              <a:t>i.e</a:t>
            </a:r>
            <a:r>
              <a:rPr lang="en-US" dirty="0" smtClean="0"/>
              <a:t> it is read left to right.</a:t>
            </a:r>
          </a:p>
          <a:p>
            <a:r>
              <a:rPr lang="en-US" dirty="0" smtClean="0"/>
              <a:t>Each background should be separated by a comma also we have a bunch of properties which are related to background-</a:t>
            </a:r>
            <a:r>
              <a:rPr lang="en-US" dirty="0" err="1" smtClean="0"/>
              <a:t>url</a:t>
            </a:r>
            <a:r>
              <a:rPr lang="en-US" dirty="0" smtClean="0"/>
              <a:t> so our solid color should be added at the end like </a:t>
            </a:r>
            <a:r>
              <a:rPr lang="en-IN" dirty="0"/>
              <a:t>background: </a:t>
            </a:r>
            <a:r>
              <a:rPr lang="en-IN" dirty="0" err="1"/>
              <a:t>url</a:t>
            </a:r>
            <a:r>
              <a:rPr lang="en-IN" dirty="0"/>
              <a:t>("images/freedom.jpg</a:t>
            </a:r>
            <a:r>
              <a:rPr lang="en-IN" dirty="0" smtClean="0"/>
              <a:t>")</a:t>
            </a:r>
            <a:r>
              <a:rPr lang="en-IN" dirty="0"/>
              <a:t> left 10% bottom 20%/cover no-repeat </a:t>
            </a:r>
            <a:r>
              <a:rPr lang="en-IN" dirty="0" smtClean="0"/>
              <a:t>border-box , </a:t>
            </a:r>
            <a:r>
              <a:rPr lang="en-IN" dirty="0"/>
              <a:t>#ff1b68</a:t>
            </a:r>
            <a:r>
              <a:rPr lang="en-IN" dirty="0" smtClean="0"/>
              <a:t>;</a:t>
            </a:r>
          </a:p>
          <a:p>
            <a:r>
              <a:rPr lang="en-IN" dirty="0" smtClean="0"/>
              <a:t>We can also add other background related properties to all elements of the comma separated list of backgrounds.</a:t>
            </a:r>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49810442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Stacking Multiple </a:t>
            </a:r>
            <a:r>
              <a:rPr lang="en-GB" dirty="0" smtClean="0"/>
              <a:t>Backgrounds cont..</a:t>
            </a:r>
            <a:endParaRPr lang="en-GB" dirty="0"/>
          </a:p>
        </p:txBody>
      </p:sp>
      <p:sp>
        <p:nvSpPr>
          <p:cNvPr id="3" name="Content Placeholder 2"/>
          <p:cNvSpPr>
            <a:spLocks noGrp="1"/>
          </p:cNvSpPr>
          <p:nvPr>
            <p:ph idx="1"/>
          </p:nvPr>
        </p:nvSpPr>
        <p:spPr>
          <a:xfrm>
            <a:off x="677334" y="914400"/>
            <a:ext cx="11282602" cy="5330535"/>
          </a:xfrm>
        </p:spPr>
        <p:txBody>
          <a:bodyPr>
            <a:normAutofit/>
          </a:bodyPr>
          <a:lstStyle/>
          <a:p>
            <a:r>
              <a:rPr lang="en-US" dirty="0" smtClean="0"/>
              <a:t>Now </a:t>
            </a:r>
            <a:r>
              <a:rPr lang="en-IN" dirty="0" smtClean="0"/>
              <a:t>lets add a linear gradient at the starting making it the topmost layer of the background we will add a gradient starting at bottom transitioning to top with a golden brown </a:t>
            </a:r>
            <a:r>
              <a:rPr lang="en-IN" dirty="0" err="1" smtClean="0"/>
              <a:t>color</a:t>
            </a:r>
            <a:r>
              <a:rPr lang="en-IN" dirty="0" smtClean="0"/>
              <a:t> and 60% opacity transitioning to a full transparency, we will also add a </a:t>
            </a:r>
            <a:r>
              <a:rPr lang="en-IN" dirty="0" err="1" smtClean="0"/>
              <a:t>color</a:t>
            </a:r>
            <a:r>
              <a:rPr lang="en-IN" dirty="0" smtClean="0"/>
              <a:t> stop of 10% so that we don’t have an even transition but leave our </a:t>
            </a:r>
            <a:r>
              <a:rPr lang="en-IN" dirty="0" err="1" smtClean="0"/>
              <a:t>color</a:t>
            </a:r>
            <a:r>
              <a:rPr lang="en-IN" dirty="0" smtClean="0"/>
              <a:t> relatively early. </a:t>
            </a:r>
            <a:r>
              <a:rPr lang="en-IN" dirty="0"/>
              <a:t>linear-gradient(to top, </a:t>
            </a:r>
            <a:r>
              <a:rPr lang="en-IN" dirty="0" err="1"/>
              <a:t>rgba</a:t>
            </a:r>
            <a:r>
              <a:rPr lang="en-IN" dirty="0"/>
              <a:t>(80, 68, 10, 0.6</a:t>
            </a:r>
            <a:r>
              <a:rPr lang="en-IN" dirty="0" smtClean="0"/>
              <a:t>)</a:t>
            </a:r>
            <a:r>
              <a:rPr lang="en-IN" dirty="0"/>
              <a:t> 10</a:t>
            </a:r>
            <a:r>
              <a:rPr lang="en-IN" dirty="0" smtClean="0"/>
              <a:t>%,</a:t>
            </a:r>
            <a:r>
              <a:rPr lang="en-IN" dirty="0"/>
              <a:t> transparent</a:t>
            </a:r>
            <a:r>
              <a:rPr lang="en-IN" dirty="0" smtClean="0"/>
              <a:t>)</a:t>
            </a:r>
          </a:p>
          <a:p>
            <a:r>
              <a:rPr lang="en-IN" dirty="0" smtClean="0"/>
              <a:t>We will notice that our </a:t>
            </a:r>
            <a:r>
              <a:rPr lang="en-IN" dirty="0" err="1" smtClean="0"/>
              <a:t>botom</a:t>
            </a:r>
            <a:r>
              <a:rPr lang="en-IN" dirty="0" smtClean="0"/>
              <a:t> of image now has a golden hue to it.</a:t>
            </a:r>
            <a:endParaRPr lang="en-IN" dirty="0"/>
          </a:p>
          <a:p>
            <a:endParaRPr lang="en-IN" dirty="0" smtClean="0"/>
          </a:p>
          <a:p>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40582136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Filters</a:t>
            </a:r>
          </a:p>
        </p:txBody>
      </p:sp>
      <p:sp>
        <p:nvSpPr>
          <p:cNvPr id="3" name="Content Placeholder 2"/>
          <p:cNvSpPr>
            <a:spLocks noGrp="1"/>
          </p:cNvSpPr>
          <p:nvPr>
            <p:ph idx="1"/>
          </p:nvPr>
        </p:nvSpPr>
        <p:spPr>
          <a:xfrm>
            <a:off x="677334" y="914400"/>
            <a:ext cx="11282602" cy="5330535"/>
          </a:xfrm>
        </p:spPr>
        <p:txBody>
          <a:bodyPr>
            <a:normAutofit/>
          </a:bodyPr>
          <a:lstStyle/>
          <a:p>
            <a:r>
              <a:rPr lang="en-US" dirty="0" smtClean="0"/>
              <a:t>Filters allow us to change the visual appearance of an element by applying various effects like blur, greyscale or changing the contrast </a:t>
            </a:r>
            <a:r>
              <a:rPr lang="en-US" dirty="0" err="1" smtClean="0"/>
              <a:t>etc</a:t>
            </a:r>
            <a:r>
              <a:rPr lang="en-US" dirty="0" smtClean="0"/>
              <a:t> .</a:t>
            </a:r>
          </a:p>
          <a:p>
            <a:r>
              <a:rPr lang="en-US" dirty="0" smtClean="0"/>
              <a:t>Open packages.css and add a center/cover position to the background image so more image is visible. </a:t>
            </a:r>
            <a:r>
              <a:rPr lang="en-GB" dirty="0" smtClean="0"/>
              <a:t>background</a:t>
            </a:r>
            <a:r>
              <a:rPr lang="en-GB" dirty="0"/>
              <a:t>: </a:t>
            </a:r>
            <a:r>
              <a:rPr lang="en-GB" dirty="0" err="1"/>
              <a:t>url</a:t>
            </a:r>
            <a:r>
              <a:rPr lang="en-GB" dirty="0"/>
              <a:t>("../images/plans-background.jpg") </a:t>
            </a:r>
            <a:r>
              <a:rPr lang="en-GB" dirty="0" err="1"/>
              <a:t>center</a:t>
            </a:r>
            <a:r>
              <a:rPr lang="en-GB" dirty="0"/>
              <a:t>/cover</a:t>
            </a:r>
            <a:r>
              <a:rPr lang="en-GB" dirty="0" smtClean="0"/>
              <a:t>;</a:t>
            </a:r>
            <a:endParaRPr lang="en-US" dirty="0" smtClean="0"/>
          </a:p>
          <a:p>
            <a:r>
              <a:rPr lang="en-US" dirty="0" smtClean="0"/>
              <a:t>Lets add a grayscale filter to it using filter: grayscale(40%). This is how easily a filter can be applied.</a:t>
            </a:r>
          </a:p>
          <a:p>
            <a:r>
              <a:rPr lang="en-US" dirty="0" smtClean="0"/>
              <a:t>There are a lot of built in filters available .The full list is available on </a:t>
            </a:r>
            <a:r>
              <a:rPr lang="en-US" dirty="0" err="1" smtClean="0">
                <a:hlinkClick r:id="rId3"/>
              </a:rPr>
              <a:t>mdn</a:t>
            </a:r>
            <a:r>
              <a:rPr lang="en-US" dirty="0" smtClean="0">
                <a:hlinkClick r:id="rId3"/>
              </a:rPr>
              <a:t> website</a:t>
            </a:r>
            <a:r>
              <a:rPr lang="en-US" dirty="0" smtClean="0"/>
              <a:t>.</a:t>
            </a:r>
          </a:p>
          <a:p>
            <a:r>
              <a:rPr lang="en-US" dirty="0" smtClean="0"/>
              <a:t>We will also notice that </a:t>
            </a:r>
            <a:r>
              <a:rPr lang="en-US" dirty="0" err="1" smtClean="0"/>
              <a:t>ie</a:t>
            </a:r>
            <a:r>
              <a:rPr lang="en-US" dirty="0" smtClean="0"/>
              <a:t> does not support filters.</a:t>
            </a:r>
          </a:p>
          <a:p>
            <a:endParaRPr lang="en-US" dirty="0" smtClean="0"/>
          </a:p>
          <a:p>
            <a:endParaRPr lang="en-IN" dirty="0"/>
          </a:p>
          <a:p>
            <a:endParaRPr lang="en-IN" dirty="0" smtClean="0"/>
          </a:p>
          <a:p>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35304772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IN" dirty="0"/>
              <a:t>Adding &amp; Styling SVGs - The Basics</a:t>
            </a:r>
            <a:endParaRPr lang="en-GB" dirty="0"/>
          </a:p>
        </p:txBody>
      </p:sp>
      <p:sp>
        <p:nvSpPr>
          <p:cNvPr id="3" name="Content Placeholder 2"/>
          <p:cNvSpPr>
            <a:spLocks noGrp="1"/>
          </p:cNvSpPr>
          <p:nvPr>
            <p:ph idx="1"/>
          </p:nvPr>
        </p:nvSpPr>
        <p:spPr>
          <a:xfrm>
            <a:off x="677334" y="914400"/>
            <a:ext cx="11282602" cy="5330535"/>
          </a:xfrm>
        </p:spPr>
        <p:txBody>
          <a:bodyPr>
            <a:normAutofit/>
          </a:bodyPr>
          <a:lstStyle/>
          <a:p>
            <a:r>
              <a:rPr lang="en-US" dirty="0" err="1" smtClean="0"/>
              <a:t>Svg</a:t>
            </a:r>
            <a:r>
              <a:rPr lang="en-US" dirty="0" smtClean="0"/>
              <a:t> is a very popular type of image format.</a:t>
            </a:r>
          </a:p>
          <a:p>
            <a:r>
              <a:rPr lang="en-US" dirty="0" smtClean="0"/>
              <a:t>SVG stands for scalable vector graphics.</a:t>
            </a:r>
          </a:p>
          <a:p>
            <a:r>
              <a:rPr lang="en-US" dirty="0" smtClean="0"/>
              <a:t>SVG is a very vast topic and in this slide we will just look at a few </a:t>
            </a:r>
            <a:r>
              <a:rPr lang="en-US" dirty="0" err="1" smtClean="0"/>
              <a:t>basics.We</a:t>
            </a:r>
            <a:r>
              <a:rPr lang="en-US" dirty="0" smtClean="0"/>
              <a:t> will notice I have added three </a:t>
            </a:r>
            <a:r>
              <a:rPr lang="en-US" dirty="0" err="1" smtClean="0"/>
              <a:t>svg</a:t>
            </a:r>
            <a:r>
              <a:rPr lang="en-US" dirty="0" smtClean="0"/>
              <a:t> images to the </a:t>
            </a:r>
            <a:r>
              <a:rPr lang="en-GB" dirty="0" smtClean="0"/>
              <a:t>key-features section in index.html.</a:t>
            </a:r>
          </a:p>
          <a:p>
            <a:r>
              <a:rPr lang="en-US" dirty="0" smtClean="0"/>
              <a:t>It displays three icons in the key features section of our main page .</a:t>
            </a:r>
          </a:p>
          <a:p>
            <a:r>
              <a:rPr lang="en-US" dirty="0" smtClean="0"/>
              <a:t>We will notice that the icons are a little big lets style </a:t>
            </a:r>
            <a:r>
              <a:rPr lang="en-US" dirty="0" err="1" smtClean="0"/>
              <a:t>it.Open</a:t>
            </a:r>
            <a:r>
              <a:rPr lang="en-US" dirty="0" smtClean="0"/>
              <a:t> main.css and go to the .key-</a:t>
            </a:r>
            <a:r>
              <a:rPr lang="en-US" dirty="0" err="1" smtClean="0"/>
              <a:t>feature__image</a:t>
            </a:r>
            <a:r>
              <a:rPr lang="en-US" dirty="0" smtClean="0"/>
              <a:t> selector and add a padding:20px to it we will notice that the images are now smaller</a:t>
            </a:r>
          </a:p>
          <a:p>
            <a:r>
              <a:rPr lang="en-US" dirty="0" smtClean="0"/>
              <a:t>We will also notice that if we inspect the image in browser dev tools we can select each </a:t>
            </a:r>
            <a:r>
              <a:rPr lang="en-US" dirty="0" err="1" smtClean="0"/>
              <a:t>indivisual</a:t>
            </a:r>
            <a:r>
              <a:rPr lang="en-US" dirty="0" smtClean="0"/>
              <a:t> part of the image .</a:t>
            </a:r>
          </a:p>
          <a:p>
            <a:r>
              <a:rPr lang="en-US" dirty="0" smtClean="0"/>
              <a:t>We can also style each such part but that is more related to </a:t>
            </a:r>
            <a:r>
              <a:rPr lang="en-US" dirty="0" err="1" smtClean="0"/>
              <a:t>svg</a:t>
            </a:r>
            <a:r>
              <a:rPr lang="en-US" dirty="0" smtClean="0"/>
              <a:t> than </a:t>
            </a:r>
            <a:r>
              <a:rPr lang="en-US" dirty="0" err="1" smtClean="0"/>
              <a:t>css</a:t>
            </a:r>
            <a:r>
              <a:rPr lang="en-US" dirty="0" smtClean="0"/>
              <a:t>.</a:t>
            </a:r>
            <a:endParaRPr lang="en-GB" dirty="0"/>
          </a:p>
          <a:p>
            <a:endParaRPr lang="en-US" dirty="0" smtClean="0"/>
          </a:p>
          <a:p>
            <a:endParaRPr lang="en-IN" dirty="0"/>
          </a:p>
          <a:p>
            <a:endParaRPr lang="en-IN" dirty="0" smtClean="0"/>
          </a:p>
          <a:p>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356281447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IN" dirty="0" smtClean="0"/>
              <a:t>Summary</a:t>
            </a:r>
            <a:endParaRPr lang="en-GB" dirty="0"/>
          </a:p>
        </p:txBody>
      </p:sp>
      <p:pic>
        <p:nvPicPr>
          <p:cNvPr id="4" name="Content Placeholder 3"/>
          <p:cNvPicPr>
            <a:picLocks noGrp="1" noChangeAspect="1"/>
          </p:cNvPicPr>
          <p:nvPr>
            <p:ph idx="1"/>
          </p:nvPr>
        </p:nvPicPr>
        <p:blipFill>
          <a:blip r:embed="rId3"/>
          <a:stretch>
            <a:fillRect/>
          </a:stretch>
        </p:blipFill>
        <p:spPr>
          <a:xfrm>
            <a:off x="894021" y="872836"/>
            <a:ext cx="9436882" cy="5330825"/>
          </a:xfrm>
          <a:prstGeom prst="rect">
            <a:avLst/>
          </a:prstGeom>
        </p:spPr>
      </p:pic>
    </p:spTree>
    <p:extLst>
      <p:ext uri="{BB962C8B-B14F-4D97-AF65-F5344CB8AC3E}">
        <p14:creationId xmlns:p14="http://schemas.microsoft.com/office/powerpoint/2010/main" val="415100372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a:bodyPr>
          <a:lstStyle/>
          <a:p>
            <a:r>
              <a:rPr lang="en-IN" dirty="0"/>
              <a:t>The background  Property: </a:t>
            </a:r>
            <a:r>
              <a:rPr lang="en-IN" dirty="0">
                <a:hlinkClick r:id="rId3"/>
              </a:rPr>
              <a:t>https://</a:t>
            </a:r>
            <a:r>
              <a:rPr lang="en-IN" dirty="0" smtClean="0">
                <a:hlinkClick r:id="rId3"/>
              </a:rPr>
              <a:t>developer.mozilla.org/en-US/docs/Web/CSS/background</a:t>
            </a:r>
            <a:endParaRPr lang="en-IN" dirty="0"/>
          </a:p>
          <a:p>
            <a:r>
              <a:rPr lang="en-IN" dirty="0"/>
              <a:t>Styling Images: </a:t>
            </a:r>
            <a:r>
              <a:rPr lang="en-IN" dirty="0">
                <a:hlinkClick r:id="rId4"/>
              </a:rPr>
              <a:t>https://</a:t>
            </a:r>
            <a:r>
              <a:rPr lang="en-IN" dirty="0" smtClean="0">
                <a:hlinkClick r:id="rId4"/>
              </a:rPr>
              <a:t>www.w3schools.com/css/css3_images.asp</a:t>
            </a:r>
            <a:endParaRPr lang="en-IN" dirty="0"/>
          </a:p>
          <a:p>
            <a:r>
              <a:rPr lang="en-IN" dirty="0"/>
              <a:t>Filters: </a:t>
            </a:r>
            <a:r>
              <a:rPr lang="en-IN" dirty="0">
                <a:hlinkClick r:id="rId5"/>
              </a:rPr>
              <a:t>https://</a:t>
            </a:r>
            <a:r>
              <a:rPr lang="en-IN" dirty="0" smtClean="0">
                <a:hlinkClick r:id="rId5"/>
              </a:rPr>
              <a:t>developer.mozilla.org/en-US/docs/Web/CSS/filter</a:t>
            </a:r>
            <a:endParaRPr lang="en-IN" dirty="0"/>
          </a:p>
          <a:p>
            <a:r>
              <a:rPr lang="en-IN" dirty="0"/>
              <a:t>Styling SVG: </a:t>
            </a:r>
            <a:r>
              <a:rPr lang="en-IN" dirty="0">
                <a:hlinkClick r:id="rId6"/>
              </a:rPr>
              <a:t>https://</a:t>
            </a:r>
            <a:r>
              <a:rPr lang="en-IN" dirty="0" smtClean="0">
                <a:hlinkClick r:id="rId6"/>
              </a:rPr>
              <a:t>developer.mozilla.org/en-US/docs/Web/SVG/Tutorial/SVG_and_CSS</a:t>
            </a:r>
            <a:endParaRPr lang="en-GB" dirty="0" smtClean="0"/>
          </a:p>
          <a:p>
            <a:endParaRPr lang="en-GB" dirty="0"/>
          </a:p>
        </p:txBody>
      </p:sp>
    </p:spTree>
    <p:extLst>
      <p:ext uri="{BB962C8B-B14F-4D97-AF65-F5344CB8AC3E}">
        <p14:creationId xmlns:p14="http://schemas.microsoft.com/office/powerpoint/2010/main" val="9180040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-8 -:Size </a:t>
            </a:r>
            <a:r>
              <a:rPr lang="en-IN" smtClean="0"/>
              <a:t>And Units</a:t>
            </a:r>
            <a:endParaRPr lang="en-GB" dirty="0"/>
          </a:p>
        </p:txBody>
      </p:sp>
    </p:spTree>
    <p:extLst>
      <p:ext uri="{BB962C8B-B14F-4D97-AF65-F5344CB8AC3E}">
        <p14:creationId xmlns:p14="http://schemas.microsoft.com/office/powerpoint/2010/main" val="30123345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79" y="266700"/>
            <a:ext cx="8596668" cy="647700"/>
          </a:xfrm>
        </p:spPr>
        <p:txBody>
          <a:bodyPr/>
          <a:lstStyle/>
          <a:p>
            <a:r>
              <a:rPr lang="en-US" dirty="0" smtClean="0"/>
              <a:t>Pixels Percentages &amp; More</a:t>
            </a:r>
            <a:endParaRPr lang="en-GB" dirty="0"/>
          </a:p>
        </p:txBody>
      </p:sp>
      <p:sp>
        <p:nvSpPr>
          <p:cNvPr id="4" name="Rectangle 3"/>
          <p:cNvSpPr/>
          <p:nvPr/>
        </p:nvSpPr>
        <p:spPr>
          <a:xfrm>
            <a:off x="1662545" y="1704107"/>
            <a:ext cx="2587337" cy="4675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Units</a:t>
            </a:r>
            <a:endParaRPr lang="en-GB" dirty="0"/>
          </a:p>
        </p:txBody>
      </p:sp>
      <p:sp>
        <p:nvSpPr>
          <p:cNvPr id="5" name="Rectangle 4"/>
          <p:cNvSpPr/>
          <p:nvPr/>
        </p:nvSpPr>
        <p:spPr>
          <a:xfrm>
            <a:off x="1662545" y="2483425"/>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pixels</a:t>
            </a:r>
            <a:endParaRPr lang="en-GB" dirty="0"/>
          </a:p>
        </p:txBody>
      </p:sp>
      <p:sp>
        <p:nvSpPr>
          <p:cNvPr id="6" name="Rectangle 5"/>
          <p:cNvSpPr/>
          <p:nvPr/>
        </p:nvSpPr>
        <p:spPr>
          <a:xfrm>
            <a:off x="3761509" y="2462643"/>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px</a:t>
            </a:r>
            <a:endParaRPr lang="en-GB" dirty="0">
              <a:solidFill>
                <a:schemeClr val="tx1"/>
              </a:solidFill>
            </a:endParaRPr>
          </a:p>
        </p:txBody>
      </p:sp>
      <p:sp>
        <p:nvSpPr>
          <p:cNvPr id="7" name="Rectangle 6"/>
          <p:cNvSpPr/>
          <p:nvPr/>
        </p:nvSpPr>
        <p:spPr>
          <a:xfrm>
            <a:off x="1659080" y="3030683"/>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Percentages</a:t>
            </a:r>
            <a:endParaRPr lang="en-GB" dirty="0"/>
          </a:p>
        </p:txBody>
      </p:sp>
      <p:sp>
        <p:nvSpPr>
          <p:cNvPr id="8" name="Rectangle 7"/>
          <p:cNvSpPr/>
          <p:nvPr/>
        </p:nvSpPr>
        <p:spPr>
          <a:xfrm>
            <a:off x="3758044" y="3009901"/>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GB" dirty="0">
              <a:solidFill>
                <a:schemeClr val="tx1"/>
              </a:solidFill>
            </a:endParaRPr>
          </a:p>
        </p:txBody>
      </p:sp>
      <p:sp>
        <p:nvSpPr>
          <p:cNvPr id="9" name="Rectangle 8"/>
          <p:cNvSpPr/>
          <p:nvPr/>
        </p:nvSpPr>
        <p:spPr>
          <a:xfrm>
            <a:off x="1659080" y="3648951"/>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r>
              <a:rPr lang="en-US" dirty="0" smtClean="0"/>
              <a:t>oot </a:t>
            </a:r>
            <a:r>
              <a:rPr lang="en-US" dirty="0" err="1" smtClean="0"/>
              <a:t>em</a:t>
            </a:r>
            <a:endParaRPr lang="en-GB" dirty="0"/>
          </a:p>
        </p:txBody>
      </p:sp>
      <p:sp>
        <p:nvSpPr>
          <p:cNvPr id="10" name="Rectangle 9"/>
          <p:cNvSpPr/>
          <p:nvPr/>
        </p:nvSpPr>
        <p:spPr>
          <a:xfrm>
            <a:off x="3758043" y="3609113"/>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rem</a:t>
            </a:r>
            <a:endParaRPr lang="en-GB" dirty="0">
              <a:solidFill>
                <a:schemeClr val="tx1"/>
              </a:solidFill>
            </a:endParaRPr>
          </a:p>
        </p:txBody>
      </p:sp>
      <p:sp>
        <p:nvSpPr>
          <p:cNvPr id="11" name="Rectangle 10"/>
          <p:cNvSpPr/>
          <p:nvPr/>
        </p:nvSpPr>
        <p:spPr>
          <a:xfrm>
            <a:off x="1659080" y="4223922"/>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em</a:t>
            </a:r>
            <a:endParaRPr lang="en-GB" dirty="0"/>
          </a:p>
        </p:txBody>
      </p:sp>
      <p:sp>
        <p:nvSpPr>
          <p:cNvPr id="12" name="Rectangle 11"/>
          <p:cNvSpPr/>
          <p:nvPr/>
        </p:nvSpPr>
        <p:spPr>
          <a:xfrm>
            <a:off x="3758042" y="4234303"/>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em</a:t>
            </a:r>
            <a:endParaRPr lang="en-GB" dirty="0">
              <a:solidFill>
                <a:schemeClr val="tx1"/>
              </a:solidFill>
            </a:endParaRPr>
          </a:p>
        </p:txBody>
      </p:sp>
      <p:sp>
        <p:nvSpPr>
          <p:cNvPr id="13" name="Rectangle 12"/>
          <p:cNvSpPr/>
          <p:nvPr/>
        </p:nvSpPr>
        <p:spPr>
          <a:xfrm>
            <a:off x="1659080" y="4880273"/>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Viewport Height</a:t>
            </a:r>
            <a:endParaRPr lang="en-GB" sz="1400" dirty="0"/>
          </a:p>
        </p:txBody>
      </p:sp>
      <p:sp>
        <p:nvSpPr>
          <p:cNvPr id="14" name="Rectangle 13"/>
          <p:cNvSpPr/>
          <p:nvPr/>
        </p:nvSpPr>
        <p:spPr>
          <a:xfrm>
            <a:off x="3758041" y="4869883"/>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vh</a:t>
            </a:r>
            <a:endParaRPr lang="en-GB" dirty="0">
              <a:solidFill>
                <a:schemeClr val="tx1"/>
              </a:solidFill>
            </a:endParaRPr>
          </a:p>
        </p:txBody>
      </p:sp>
      <p:sp>
        <p:nvSpPr>
          <p:cNvPr id="15" name="Rectangle 14"/>
          <p:cNvSpPr/>
          <p:nvPr/>
        </p:nvSpPr>
        <p:spPr>
          <a:xfrm>
            <a:off x="1660810" y="5571269"/>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Viewport </a:t>
            </a:r>
            <a:r>
              <a:rPr lang="en-US" sz="1400" dirty="0" smtClean="0"/>
              <a:t>Width</a:t>
            </a:r>
            <a:endParaRPr lang="en-GB" sz="1400" dirty="0"/>
          </a:p>
          <a:p>
            <a:pPr algn="ctr"/>
            <a:endParaRPr lang="en-GB" sz="1400" dirty="0"/>
          </a:p>
        </p:txBody>
      </p:sp>
      <p:sp>
        <p:nvSpPr>
          <p:cNvPr id="16" name="Rectangle 15"/>
          <p:cNvSpPr/>
          <p:nvPr/>
        </p:nvSpPr>
        <p:spPr>
          <a:xfrm>
            <a:off x="3758041" y="5541833"/>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vw</a:t>
            </a:r>
            <a:endParaRPr lang="en-GB" dirty="0">
              <a:solidFill>
                <a:schemeClr val="tx1"/>
              </a:solidFill>
            </a:endParaRPr>
          </a:p>
        </p:txBody>
      </p:sp>
      <p:sp>
        <p:nvSpPr>
          <p:cNvPr id="17" name="Oval 16"/>
          <p:cNvSpPr/>
          <p:nvPr/>
        </p:nvSpPr>
        <p:spPr>
          <a:xfrm>
            <a:off x="7086600" y="3009901"/>
            <a:ext cx="1600200" cy="1312717"/>
          </a:xfrm>
          <a:prstGeom prst="ellipse">
            <a:avLst/>
          </a:prstGeom>
          <a:solidFill>
            <a:schemeClr val="bg1"/>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smtClean="0">
                <a:solidFill>
                  <a:srgbClr val="DE0AD4"/>
                </a:solidFill>
              </a:rPr>
              <a:t>?</a:t>
            </a:r>
            <a:endParaRPr lang="en-GB" sz="7200" dirty="0">
              <a:solidFill>
                <a:srgbClr val="DE0AD4"/>
              </a:solidFill>
            </a:endParaRPr>
          </a:p>
        </p:txBody>
      </p:sp>
      <p:sp>
        <p:nvSpPr>
          <p:cNvPr id="18" name="Rectangle 17"/>
          <p:cNvSpPr/>
          <p:nvPr/>
        </p:nvSpPr>
        <p:spPr>
          <a:xfrm>
            <a:off x="6161809" y="4880273"/>
            <a:ext cx="4166755" cy="6909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Which properties can I use in connection with these units?</a:t>
            </a:r>
            <a:endParaRPr lang="en-GB" dirty="0">
              <a:solidFill>
                <a:schemeClr val="tx1"/>
              </a:solidFill>
            </a:endParaRPr>
          </a:p>
        </p:txBody>
      </p:sp>
      <p:sp>
        <p:nvSpPr>
          <p:cNvPr id="19" name="Left Arrow 18"/>
          <p:cNvSpPr/>
          <p:nvPr/>
        </p:nvSpPr>
        <p:spPr>
          <a:xfrm rot="18754860">
            <a:off x="7479989" y="4396221"/>
            <a:ext cx="497123" cy="321907"/>
          </a:xfrm>
          <a:prstGeom prst="leftArrow">
            <a:avLst/>
          </a:prstGeom>
          <a:solidFill>
            <a:srgbClr val="DE0A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Left Arrow 21"/>
          <p:cNvSpPr/>
          <p:nvPr/>
        </p:nvSpPr>
        <p:spPr>
          <a:xfrm rot="3657128" flipV="1">
            <a:off x="7457760" y="2569059"/>
            <a:ext cx="497123" cy="328941"/>
          </a:xfrm>
          <a:prstGeom prst="leftArrow">
            <a:avLst/>
          </a:prstGeom>
          <a:solidFill>
            <a:srgbClr val="DE0A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5394343" y="1745380"/>
            <a:ext cx="3063857" cy="6909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is the size calculated?</a:t>
            </a:r>
            <a:endParaRPr lang="en-GB" dirty="0">
              <a:solidFill>
                <a:schemeClr val="tx1"/>
              </a:solidFill>
            </a:endParaRPr>
          </a:p>
        </p:txBody>
      </p:sp>
      <p:sp>
        <p:nvSpPr>
          <p:cNvPr id="24" name="Left Arrow 23"/>
          <p:cNvSpPr/>
          <p:nvPr/>
        </p:nvSpPr>
        <p:spPr>
          <a:xfrm rot="10800000">
            <a:off x="8736291" y="3484094"/>
            <a:ext cx="497123" cy="321907"/>
          </a:xfrm>
          <a:prstGeom prst="leftArrow">
            <a:avLst/>
          </a:prstGeom>
          <a:solidFill>
            <a:srgbClr val="DE0A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9450647" y="3154934"/>
            <a:ext cx="2412314" cy="98022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What’s the right unit to choose?</a:t>
            </a:r>
            <a:endParaRPr lang="en-GB" dirty="0">
              <a:solidFill>
                <a:schemeClr val="tx1"/>
              </a:solidFill>
            </a:endParaRPr>
          </a:p>
        </p:txBody>
      </p:sp>
    </p:spTree>
    <p:extLst>
      <p:ext uri="{BB962C8B-B14F-4D97-AF65-F5344CB8AC3E}">
        <p14:creationId xmlns:p14="http://schemas.microsoft.com/office/powerpoint/2010/main" val="86154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500" fill="hold"/>
                                        <p:tgtEl>
                                          <p:spTgt spid="19"/>
                                        </p:tgtEl>
                                        <p:attrNameLst>
                                          <p:attrName>ppt_x</p:attrName>
                                        </p:attrNameLst>
                                      </p:cBhvr>
                                      <p:tavLst>
                                        <p:tav tm="0">
                                          <p:val>
                                            <p:strVal val="#ppt_x"/>
                                          </p:val>
                                        </p:tav>
                                        <p:tav tm="100000">
                                          <p:val>
                                            <p:strVal val="#ppt_x"/>
                                          </p:val>
                                        </p:tav>
                                      </p:tavLst>
                                    </p:anim>
                                    <p:anim calcmode="lin" valueType="num">
                                      <p:cBhvr additive="base">
                                        <p:cTn id="76" dur="500" fill="hold"/>
                                        <p:tgtEl>
                                          <p:spTgt spid="1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24"/>
                                        </p:tgtEl>
                                        <p:attrNameLst>
                                          <p:attrName>style.visibility</p:attrName>
                                        </p:attrNameLst>
                                      </p:cBhvr>
                                      <p:to>
                                        <p:strVal val="visible"/>
                                      </p:to>
                                    </p:set>
                                    <p:anim calcmode="lin" valueType="num">
                                      <p:cBhvr additive="base">
                                        <p:cTn id="95" dur="500" fill="hold"/>
                                        <p:tgtEl>
                                          <p:spTgt spid="24"/>
                                        </p:tgtEl>
                                        <p:attrNameLst>
                                          <p:attrName>ppt_x</p:attrName>
                                        </p:attrNameLst>
                                      </p:cBhvr>
                                      <p:tavLst>
                                        <p:tav tm="0">
                                          <p:val>
                                            <p:strVal val="#ppt_x"/>
                                          </p:val>
                                        </p:tav>
                                        <p:tav tm="100000">
                                          <p:val>
                                            <p:strVal val="#ppt_x"/>
                                          </p:val>
                                        </p:tav>
                                      </p:tavLst>
                                    </p:anim>
                                    <p:anim calcmode="lin" valueType="num">
                                      <p:cBhvr additive="base">
                                        <p:cTn id="96" dur="500" fill="hold"/>
                                        <p:tgtEl>
                                          <p:spTgt spid="24"/>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5"/>
                                        </p:tgtEl>
                                        <p:attrNameLst>
                                          <p:attrName>style.visibility</p:attrName>
                                        </p:attrNameLst>
                                      </p:cBhvr>
                                      <p:to>
                                        <p:strVal val="visible"/>
                                      </p:to>
                                    </p:set>
                                    <p:anim calcmode="lin" valueType="num">
                                      <p:cBhvr additive="base">
                                        <p:cTn id="99" dur="500" fill="hold"/>
                                        <p:tgtEl>
                                          <p:spTgt spid="25"/>
                                        </p:tgtEl>
                                        <p:attrNameLst>
                                          <p:attrName>ppt_x</p:attrName>
                                        </p:attrNameLst>
                                      </p:cBhvr>
                                      <p:tavLst>
                                        <p:tav tm="0">
                                          <p:val>
                                            <p:strVal val="#ppt_x"/>
                                          </p:val>
                                        </p:tav>
                                        <p:tav tm="100000">
                                          <p:val>
                                            <p:strVal val="#ppt_x"/>
                                          </p:val>
                                        </p:tav>
                                      </p:tavLst>
                                    </p:anim>
                                    <p:anim calcmode="lin" valueType="num">
                                      <p:cBhvr additive="base">
                                        <p:cTn id="10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2" grpId="0" animBg="1"/>
      <p:bldP spid="23" grpId="0" animBg="1"/>
      <p:bldP spid="24" grpId="0" animBg="1"/>
      <p:bldP spid="25"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40477" y="2643553"/>
            <a:ext cx="1517073" cy="1018309"/>
          </a:xfrm>
          <a:prstGeom prst="rect">
            <a:avLst/>
          </a:prstGeom>
          <a:solidFill>
            <a:srgbClr val="FFFFB3"/>
          </a:solidFill>
          <a:ln w="0">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Padding</a:t>
            </a:r>
            <a:endParaRPr lang="en-GB" dirty="0">
              <a:solidFill>
                <a:schemeClr val="tx1"/>
              </a:solidFill>
            </a:endParaRPr>
          </a:p>
        </p:txBody>
      </p:sp>
      <p:sp>
        <p:nvSpPr>
          <p:cNvPr id="2" name="Title 1"/>
          <p:cNvSpPr>
            <a:spLocks noGrp="1"/>
          </p:cNvSpPr>
          <p:nvPr>
            <p:ph type="title"/>
          </p:nvPr>
        </p:nvSpPr>
        <p:spPr>
          <a:xfrm>
            <a:off x="677334" y="308386"/>
            <a:ext cx="10973198" cy="735106"/>
          </a:xfrm>
        </p:spPr>
        <p:txBody>
          <a:bodyPr/>
          <a:lstStyle/>
          <a:p>
            <a:r>
              <a:rPr lang="en-US" dirty="0"/>
              <a:t>Pixels Percentages &amp; </a:t>
            </a:r>
            <a:r>
              <a:rPr lang="en-US" dirty="0" smtClean="0"/>
              <a:t>More </a:t>
            </a:r>
            <a:r>
              <a:rPr lang="en-US" dirty="0" err="1" smtClean="0"/>
              <a:t>Cont</a:t>
            </a:r>
            <a:r>
              <a:rPr lang="en-US" dirty="0" smtClean="0"/>
              <a:t>…</a:t>
            </a:r>
            <a:endParaRPr lang="en-GB" dirty="0"/>
          </a:p>
        </p:txBody>
      </p:sp>
      <p:sp>
        <p:nvSpPr>
          <p:cNvPr id="3" name="Content Placeholder 2"/>
          <p:cNvSpPr>
            <a:spLocks noGrp="1"/>
          </p:cNvSpPr>
          <p:nvPr>
            <p:ph idx="1"/>
          </p:nvPr>
        </p:nvSpPr>
        <p:spPr>
          <a:xfrm>
            <a:off x="677334" y="1043492"/>
            <a:ext cx="10876379" cy="5411096"/>
          </a:xfrm>
        </p:spPr>
        <p:txBody>
          <a:bodyPr/>
          <a:lstStyle/>
          <a:p>
            <a:r>
              <a:rPr lang="en-US" dirty="0" smtClean="0"/>
              <a:t>Which Properties can I use or where units matter?</a:t>
            </a:r>
          </a:p>
          <a:p>
            <a:r>
              <a:rPr lang="en-US" dirty="0" smtClean="0"/>
              <a:t>Lets consider the box Model</a:t>
            </a:r>
            <a:endParaRPr lang="en-GB" dirty="0"/>
          </a:p>
        </p:txBody>
      </p:sp>
      <p:sp>
        <p:nvSpPr>
          <p:cNvPr id="4" name="Rectangle 3"/>
          <p:cNvSpPr/>
          <p:nvPr/>
        </p:nvSpPr>
        <p:spPr>
          <a:xfrm>
            <a:off x="5891645" y="1870364"/>
            <a:ext cx="4613564" cy="415636"/>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Which properties can I use?</a:t>
            </a:r>
            <a:endParaRPr lang="en-GB" dirty="0"/>
          </a:p>
        </p:txBody>
      </p:sp>
      <p:sp>
        <p:nvSpPr>
          <p:cNvPr id="5" name="Rectangle 4"/>
          <p:cNvSpPr/>
          <p:nvPr/>
        </p:nvSpPr>
        <p:spPr>
          <a:xfrm>
            <a:off x="1974273" y="3013364"/>
            <a:ext cx="1049482" cy="322118"/>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smtClean="0">
                <a:solidFill>
                  <a:schemeClr val="tx1"/>
                </a:solidFill>
              </a:rPr>
              <a:t>Content</a:t>
            </a:r>
            <a:endParaRPr lang="en-GB" sz="1900" dirty="0">
              <a:solidFill>
                <a:schemeClr val="tx1"/>
              </a:solidFill>
            </a:endParaRPr>
          </a:p>
        </p:txBody>
      </p:sp>
      <p:sp>
        <p:nvSpPr>
          <p:cNvPr id="6" name="Rectangle 5"/>
          <p:cNvSpPr/>
          <p:nvPr/>
        </p:nvSpPr>
        <p:spPr>
          <a:xfrm>
            <a:off x="5891645" y="2510300"/>
            <a:ext cx="4914368" cy="3032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r>
              <a:rPr lang="en-US" dirty="0" smtClean="0">
                <a:solidFill>
                  <a:schemeClr val="tx1"/>
                </a:solidFill>
              </a:rPr>
              <a:t>ont-size</a:t>
            </a:r>
            <a:endParaRPr lang="en-GB" dirty="0">
              <a:solidFill>
                <a:schemeClr val="tx1"/>
              </a:solidFill>
            </a:endParaRPr>
          </a:p>
        </p:txBody>
      </p:sp>
      <p:sp>
        <p:nvSpPr>
          <p:cNvPr id="8" name="Rectangle 7"/>
          <p:cNvSpPr/>
          <p:nvPr/>
        </p:nvSpPr>
        <p:spPr>
          <a:xfrm>
            <a:off x="5891645" y="2955279"/>
            <a:ext cx="1444336"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padding</a:t>
            </a:r>
            <a:endParaRPr lang="en-GB" dirty="0">
              <a:solidFill>
                <a:schemeClr val="tx1"/>
              </a:solidFill>
            </a:endParaRPr>
          </a:p>
        </p:txBody>
      </p:sp>
      <p:sp>
        <p:nvSpPr>
          <p:cNvPr id="9" name="Rectangle 8"/>
          <p:cNvSpPr/>
          <p:nvPr/>
        </p:nvSpPr>
        <p:spPr>
          <a:xfrm>
            <a:off x="1740477" y="2643553"/>
            <a:ext cx="1517073" cy="1018309"/>
          </a:xfrm>
          <a:prstGeom prst="rect">
            <a:avLst/>
          </a:prstGeom>
          <a:solidFill>
            <a:srgbClr val="FFFFB3">
              <a:alpha val="0"/>
            </a:srgbClr>
          </a:solidFill>
          <a:ln w="635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857374" y="3893942"/>
            <a:ext cx="1283277" cy="35329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solidFill>
              </a:rPr>
              <a:t>Border</a:t>
            </a:r>
            <a:endParaRPr lang="en-GB" dirty="0">
              <a:solidFill>
                <a:schemeClr val="accent3"/>
              </a:solidFill>
            </a:endParaRPr>
          </a:p>
        </p:txBody>
      </p:sp>
      <p:sp>
        <p:nvSpPr>
          <p:cNvPr id="12" name="Rectangle 11"/>
          <p:cNvSpPr/>
          <p:nvPr/>
        </p:nvSpPr>
        <p:spPr>
          <a:xfrm>
            <a:off x="7626661" y="3000305"/>
            <a:ext cx="1444336"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r>
              <a:rPr lang="en-US" dirty="0" smtClean="0">
                <a:solidFill>
                  <a:schemeClr val="tx1"/>
                </a:solidFill>
              </a:rPr>
              <a:t>order</a:t>
            </a:r>
            <a:endParaRPr lang="en-GB" dirty="0">
              <a:solidFill>
                <a:schemeClr val="tx1"/>
              </a:solidFill>
            </a:endParaRPr>
          </a:p>
        </p:txBody>
      </p:sp>
      <p:sp>
        <p:nvSpPr>
          <p:cNvPr id="13" name="Rectangle 12"/>
          <p:cNvSpPr/>
          <p:nvPr/>
        </p:nvSpPr>
        <p:spPr>
          <a:xfrm>
            <a:off x="867508" y="2286000"/>
            <a:ext cx="3470030" cy="2309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1508412" y="1841124"/>
            <a:ext cx="1981200" cy="316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Margin</a:t>
            </a:r>
            <a:endParaRPr lang="en-GB" sz="2400" dirty="0">
              <a:solidFill>
                <a:schemeClr val="tx1"/>
              </a:solidFill>
            </a:endParaRPr>
          </a:p>
        </p:txBody>
      </p:sp>
      <p:sp>
        <p:nvSpPr>
          <p:cNvPr id="15" name="Rectangle 14"/>
          <p:cNvSpPr/>
          <p:nvPr/>
        </p:nvSpPr>
        <p:spPr>
          <a:xfrm>
            <a:off x="9361677" y="2984585"/>
            <a:ext cx="1444336"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Margin</a:t>
            </a:r>
            <a:endParaRPr lang="en-GB" dirty="0">
              <a:solidFill>
                <a:schemeClr val="tx1"/>
              </a:solidFill>
            </a:endParaRPr>
          </a:p>
        </p:txBody>
      </p:sp>
      <p:cxnSp>
        <p:nvCxnSpPr>
          <p:cNvPr id="17" name="Straight Connector 16"/>
          <p:cNvCxnSpPr/>
          <p:nvPr/>
        </p:nvCxnSpPr>
        <p:spPr>
          <a:xfrm flipV="1">
            <a:off x="1740477" y="1841124"/>
            <a:ext cx="0" cy="802429"/>
          </a:xfrm>
          <a:prstGeom prst="line">
            <a:avLst/>
          </a:prstGeom>
          <a:ln w="41275">
            <a:solidFill>
              <a:srgbClr val="7131A1"/>
            </a:solidFill>
            <a:prstDash val="dash"/>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3257550" y="1870364"/>
            <a:ext cx="0" cy="802429"/>
          </a:xfrm>
          <a:prstGeom prst="line">
            <a:avLst/>
          </a:prstGeom>
          <a:ln w="41275">
            <a:solidFill>
              <a:srgbClr val="7131A1"/>
            </a:solidFill>
            <a:prstDash val="dash"/>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5892977" y="3551612"/>
            <a:ext cx="2219392"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t>
            </a:r>
            <a:r>
              <a:rPr lang="en-US" dirty="0" smtClean="0">
                <a:solidFill>
                  <a:schemeClr val="tx1"/>
                </a:solidFill>
              </a:rPr>
              <a:t>idth</a:t>
            </a:r>
            <a:endParaRPr lang="en-GB" dirty="0">
              <a:solidFill>
                <a:schemeClr val="tx1"/>
              </a:solidFill>
            </a:endParaRPr>
          </a:p>
        </p:txBody>
      </p:sp>
      <p:cxnSp>
        <p:nvCxnSpPr>
          <p:cNvPr id="20" name="Straight Connector 19"/>
          <p:cNvCxnSpPr/>
          <p:nvPr/>
        </p:nvCxnSpPr>
        <p:spPr>
          <a:xfrm flipV="1">
            <a:off x="3333749" y="2672793"/>
            <a:ext cx="1509392" cy="11656"/>
          </a:xfrm>
          <a:prstGeom prst="line">
            <a:avLst/>
          </a:prstGeom>
          <a:ln w="41275">
            <a:solidFill>
              <a:srgbClr val="7131A1"/>
            </a:solidFill>
            <a:prstDash val="dash"/>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3303597" y="3656034"/>
            <a:ext cx="1509392" cy="11656"/>
          </a:xfrm>
          <a:prstGeom prst="line">
            <a:avLst/>
          </a:prstGeom>
          <a:ln w="41275">
            <a:solidFill>
              <a:srgbClr val="7131A1"/>
            </a:solidFill>
            <a:prstDash val="dash"/>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8470853" y="3603740"/>
            <a:ext cx="2335160"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t>
            </a:r>
            <a:r>
              <a:rPr lang="en-US" b="1" dirty="0" smtClean="0">
                <a:solidFill>
                  <a:schemeClr val="tx1"/>
                </a:solidFill>
              </a:rPr>
              <a:t>eight</a:t>
            </a:r>
            <a:endParaRPr lang="en-GB" b="1" dirty="0">
              <a:solidFill>
                <a:schemeClr val="tx1"/>
              </a:solidFill>
            </a:endParaRPr>
          </a:p>
        </p:txBody>
      </p:sp>
      <p:sp>
        <p:nvSpPr>
          <p:cNvPr id="25" name="Up-Down Arrow 24"/>
          <p:cNvSpPr/>
          <p:nvPr/>
        </p:nvSpPr>
        <p:spPr>
          <a:xfrm>
            <a:off x="422364" y="2555631"/>
            <a:ext cx="328246" cy="1691602"/>
          </a:xfrm>
          <a:prstGeom prst="up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5891645" y="4254365"/>
            <a:ext cx="2335160"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a:t>
            </a:r>
            <a:r>
              <a:rPr lang="en-US" b="1" dirty="0" smtClean="0">
                <a:solidFill>
                  <a:schemeClr val="tx1"/>
                </a:solidFill>
              </a:rPr>
              <a:t>op</a:t>
            </a:r>
            <a:endParaRPr lang="en-GB" b="1" dirty="0">
              <a:solidFill>
                <a:schemeClr val="tx1"/>
              </a:solidFill>
            </a:endParaRPr>
          </a:p>
        </p:txBody>
      </p:sp>
      <p:sp>
        <p:nvSpPr>
          <p:cNvPr id="27" name="Rectangle 26"/>
          <p:cNvSpPr/>
          <p:nvPr/>
        </p:nvSpPr>
        <p:spPr>
          <a:xfrm>
            <a:off x="8470853" y="4282721"/>
            <a:ext cx="2335160"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bottom</a:t>
            </a:r>
            <a:endParaRPr lang="en-GB" b="1" dirty="0">
              <a:solidFill>
                <a:schemeClr val="tx1"/>
              </a:solidFill>
            </a:endParaRPr>
          </a:p>
        </p:txBody>
      </p:sp>
      <p:sp>
        <p:nvSpPr>
          <p:cNvPr id="29" name="Left-Right Arrow 28"/>
          <p:cNvSpPr/>
          <p:nvPr/>
        </p:nvSpPr>
        <p:spPr>
          <a:xfrm>
            <a:off x="1301262" y="4829908"/>
            <a:ext cx="2497015" cy="328246"/>
          </a:xfrm>
          <a:prstGeom prst="lef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5891645" y="4834383"/>
            <a:ext cx="2335160"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left</a:t>
            </a:r>
            <a:endParaRPr lang="en-GB" b="1" dirty="0">
              <a:solidFill>
                <a:schemeClr val="tx1"/>
              </a:solidFill>
            </a:endParaRPr>
          </a:p>
        </p:txBody>
      </p:sp>
      <p:sp>
        <p:nvSpPr>
          <p:cNvPr id="31" name="Rectangle 30"/>
          <p:cNvSpPr/>
          <p:nvPr/>
        </p:nvSpPr>
        <p:spPr>
          <a:xfrm>
            <a:off x="8470853" y="4862739"/>
            <a:ext cx="2335160"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right</a:t>
            </a:r>
            <a:endParaRPr lang="en-GB" b="1" dirty="0">
              <a:solidFill>
                <a:schemeClr val="tx1"/>
              </a:solidFill>
            </a:endParaRPr>
          </a:p>
        </p:txBody>
      </p:sp>
    </p:spTree>
    <p:extLst>
      <p:ext uri="{BB962C8B-B14F-4D97-AF65-F5344CB8AC3E}">
        <p14:creationId xmlns:p14="http://schemas.microsoft.com/office/powerpoint/2010/main" val="383737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uiExpand="1" build="p"/>
      <p:bldP spid="4" grpId="0" animBg="1"/>
      <p:bldP spid="5" grpId="0" animBg="1"/>
      <p:bldP spid="6" grpId="0" animBg="1"/>
      <p:bldP spid="8" grpId="0" animBg="1"/>
      <p:bldP spid="9" grpId="0" animBg="1"/>
      <p:bldP spid="10" grpId="0" animBg="1"/>
      <p:bldP spid="12" grpId="0" animBg="1"/>
      <p:bldP spid="13" grpId="0" animBg="1"/>
      <p:bldP spid="14" grpId="0"/>
      <p:bldP spid="15" grpId="0" animBg="1"/>
      <p:bldP spid="19" grpId="0" animBg="1"/>
      <p:bldP spid="24" grpId="0" animBg="1"/>
      <p:bldP spid="25" grpId="0" animBg="1"/>
      <p:bldP spid="26" grpId="0" animBg="1"/>
      <p:bldP spid="27" grpId="0" animBg="1"/>
      <p:bldP spid="29" grpId="0" animBg="1"/>
      <p:bldP spid="30" grpId="0" animBg="1"/>
      <p:bldP spid="31"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09093"/>
            <a:ext cx="10973198" cy="735106"/>
          </a:xfrm>
        </p:spPr>
        <p:txBody>
          <a:bodyPr/>
          <a:lstStyle/>
          <a:p>
            <a:r>
              <a:rPr lang="en-US" dirty="0"/>
              <a:t>Pixels Percentages &amp; </a:t>
            </a:r>
            <a:r>
              <a:rPr lang="en-US" dirty="0" smtClean="0"/>
              <a:t>More </a:t>
            </a:r>
            <a:r>
              <a:rPr lang="en-US" dirty="0" err="1" smtClean="0"/>
              <a:t>Cont</a:t>
            </a:r>
            <a:r>
              <a:rPr lang="en-US" dirty="0" smtClean="0"/>
              <a:t>…</a:t>
            </a:r>
            <a:endParaRPr lang="en-GB" dirty="0"/>
          </a:p>
        </p:txBody>
      </p:sp>
      <p:sp>
        <p:nvSpPr>
          <p:cNvPr id="3" name="Content Placeholder 2"/>
          <p:cNvSpPr>
            <a:spLocks noGrp="1"/>
          </p:cNvSpPr>
          <p:nvPr>
            <p:ph idx="1"/>
          </p:nvPr>
        </p:nvSpPr>
        <p:spPr>
          <a:xfrm>
            <a:off x="677333" y="726970"/>
            <a:ext cx="10876379" cy="5873122"/>
          </a:xfrm>
        </p:spPr>
        <p:txBody>
          <a:bodyPr/>
          <a:lstStyle/>
          <a:p>
            <a:r>
              <a:rPr lang="en-US" dirty="0" smtClean="0"/>
              <a:t>How is the Size Calculated?</a:t>
            </a:r>
            <a:endParaRPr lang="en-GB" dirty="0"/>
          </a:p>
        </p:txBody>
      </p:sp>
      <p:sp>
        <p:nvSpPr>
          <p:cNvPr id="4" name="Rectangle 3"/>
          <p:cNvSpPr/>
          <p:nvPr/>
        </p:nvSpPr>
        <p:spPr>
          <a:xfrm>
            <a:off x="855785" y="1462076"/>
            <a:ext cx="3176954" cy="644769"/>
          </a:xfrm>
          <a:prstGeom prst="rect">
            <a:avLst/>
          </a:prstGeom>
          <a:solidFill>
            <a:srgbClr val="7131A1"/>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Absolute Lengths</a:t>
            </a:r>
            <a:endParaRPr lang="en-GB" dirty="0"/>
          </a:p>
        </p:txBody>
      </p:sp>
      <p:sp>
        <p:nvSpPr>
          <p:cNvPr id="5" name="Rectangle 4"/>
          <p:cNvSpPr/>
          <p:nvPr/>
        </p:nvSpPr>
        <p:spPr>
          <a:xfrm>
            <a:off x="4419600" y="1462075"/>
            <a:ext cx="3176954" cy="644769"/>
          </a:xfrm>
          <a:prstGeom prst="rect">
            <a:avLst/>
          </a:prstGeom>
          <a:solidFill>
            <a:srgbClr val="7131A1"/>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Viewport Lengths</a:t>
            </a:r>
            <a:endParaRPr lang="en-GB" dirty="0"/>
          </a:p>
        </p:txBody>
      </p:sp>
      <p:sp>
        <p:nvSpPr>
          <p:cNvPr id="6" name="Rectangle 5"/>
          <p:cNvSpPr/>
          <p:nvPr/>
        </p:nvSpPr>
        <p:spPr>
          <a:xfrm>
            <a:off x="7983415" y="1441180"/>
            <a:ext cx="3176954" cy="644769"/>
          </a:xfrm>
          <a:prstGeom prst="rect">
            <a:avLst/>
          </a:prstGeom>
          <a:solidFill>
            <a:srgbClr val="7131A1"/>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Font-Relative Lengths</a:t>
            </a:r>
            <a:endParaRPr lang="en-GB" dirty="0"/>
          </a:p>
        </p:txBody>
      </p:sp>
      <p:sp>
        <p:nvSpPr>
          <p:cNvPr id="7" name="Rectangle 6"/>
          <p:cNvSpPr/>
          <p:nvPr/>
        </p:nvSpPr>
        <p:spPr>
          <a:xfrm>
            <a:off x="855785" y="2446054"/>
            <a:ext cx="3176954" cy="644769"/>
          </a:xfrm>
          <a:prstGeom prst="rect">
            <a:avLst/>
          </a:prstGeom>
          <a:solidFill>
            <a:srgbClr val="F470EE"/>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Mostly ignore user settings</a:t>
            </a:r>
            <a:endParaRPr lang="en-GB" dirty="0">
              <a:solidFill>
                <a:schemeClr val="tx1"/>
              </a:solidFill>
            </a:endParaRPr>
          </a:p>
        </p:txBody>
      </p:sp>
      <p:sp>
        <p:nvSpPr>
          <p:cNvPr id="8" name="Rectangle 7"/>
          <p:cNvSpPr/>
          <p:nvPr/>
        </p:nvSpPr>
        <p:spPr>
          <a:xfrm>
            <a:off x="4419600" y="2446053"/>
            <a:ext cx="3176954" cy="644769"/>
          </a:xfrm>
          <a:prstGeom prst="rect">
            <a:avLst/>
          </a:prstGeom>
          <a:solidFill>
            <a:srgbClr val="F470EE"/>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Adjust to current viewport</a:t>
            </a:r>
            <a:endParaRPr lang="en-GB" dirty="0">
              <a:solidFill>
                <a:schemeClr val="tx1"/>
              </a:solidFill>
            </a:endParaRPr>
          </a:p>
        </p:txBody>
      </p:sp>
      <p:sp>
        <p:nvSpPr>
          <p:cNvPr id="9" name="Rectangle 8"/>
          <p:cNvSpPr/>
          <p:nvPr/>
        </p:nvSpPr>
        <p:spPr>
          <a:xfrm>
            <a:off x="7983415" y="2425158"/>
            <a:ext cx="3176954" cy="644769"/>
          </a:xfrm>
          <a:prstGeom prst="rect">
            <a:avLst/>
          </a:prstGeom>
          <a:solidFill>
            <a:srgbClr val="F470EE"/>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Adjust to default font size</a:t>
            </a:r>
            <a:endParaRPr lang="en-GB" dirty="0">
              <a:solidFill>
                <a:schemeClr val="tx1"/>
              </a:solidFill>
            </a:endParaRPr>
          </a:p>
        </p:txBody>
      </p:sp>
      <p:sp>
        <p:nvSpPr>
          <p:cNvPr id="10" name="Rectangle 9"/>
          <p:cNvSpPr/>
          <p:nvPr/>
        </p:nvSpPr>
        <p:spPr>
          <a:xfrm>
            <a:off x="855785" y="3386314"/>
            <a:ext cx="3176954" cy="435409"/>
          </a:xfrm>
          <a:prstGeom prst="rect">
            <a:avLst/>
          </a:prstGeom>
          <a:solidFill>
            <a:srgbClr val="FFC0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px</a:t>
            </a:r>
            <a:endParaRPr lang="en-GB" dirty="0"/>
          </a:p>
        </p:txBody>
      </p:sp>
      <p:sp>
        <p:nvSpPr>
          <p:cNvPr id="11" name="Rectangle 10"/>
          <p:cNvSpPr/>
          <p:nvPr/>
        </p:nvSpPr>
        <p:spPr>
          <a:xfrm>
            <a:off x="4419600" y="3396582"/>
            <a:ext cx="3176954" cy="425141"/>
          </a:xfrm>
          <a:prstGeom prst="rect">
            <a:avLst/>
          </a:prstGeom>
          <a:solidFill>
            <a:srgbClr val="FFC0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vh</a:t>
            </a:r>
            <a:endParaRPr lang="en-GB" dirty="0"/>
          </a:p>
        </p:txBody>
      </p:sp>
      <p:sp>
        <p:nvSpPr>
          <p:cNvPr id="12" name="Rectangle 11"/>
          <p:cNvSpPr/>
          <p:nvPr/>
        </p:nvSpPr>
        <p:spPr>
          <a:xfrm>
            <a:off x="7983415" y="3365418"/>
            <a:ext cx="3176954" cy="425141"/>
          </a:xfrm>
          <a:prstGeom prst="rect">
            <a:avLst/>
          </a:prstGeom>
          <a:solidFill>
            <a:srgbClr val="FFC0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a:t>
            </a:r>
            <a:endParaRPr lang="en-GB" dirty="0"/>
          </a:p>
        </p:txBody>
      </p:sp>
      <p:sp>
        <p:nvSpPr>
          <p:cNvPr id="13" name="Rectangle 12"/>
          <p:cNvSpPr/>
          <p:nvPr/>
        </p:nvSpPr>
        <p:spPr>
          <a:xfrm>
            <a:off x="855785" y="3980351"/>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cm</a:t>
            </a:r>
            <a:endParaRPr lang="en-GB" dirty="0">
              <a:solidFill>
                <a:schemeClr val="tx1"/>
              </a:solidFill>
            </a:endParaRPr>
          </a:p>
        </p:txBody>
      </p:sp>
      <p:sp>
        <p:nvSpPr>
          <p:cNvPr id="14" name="Rectangle 13"/>
          <p:cNvSpPr/>
          <p:nvPr/>
        </p:nvSpPr>
        <p:spPr>
          <a:xfrm>
            <a:off x="4419600" y="3935879"/>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vw</a:t>
            </a:r>
            <a:endParaRPr lang="en-GB" dirty="0">
              <a:solidFill>
                <a:schemeClr val="tx1"/>
              </a:solidFill>
            </a:endParaRPr>
          </a:p>
        </p:txBody>
      </p:sp>
      <p:sp>
        <p:nvSpPr>
          <p:cNvPr id="15" name="Rectangle 14"/>
          <p:cNvSpPr/>
          <p:nvPr/>
        </p:nvSpPr>
        <p:spPr>
          <a:xfrm>
            <a:off x="7983415" y="3980351"/>
            <a:ext cx="3176954" cy="425141"/>
          </a:xfrm>
          <a:prstGeom prst="rect">
            <a:avLst/>
          </a:prstGeom>
          <a:solidFill>
            <a:srgbClr val="FFC0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em</a:t>
            </a:r>
            <a:endParaRPr lang="en-GB" dirty="0"/>
          </a:p>
        </p:txBody>
      </p:sp>
      <p:sp>
        <p:nvSpPr>
          <p:cNvPr id="16" name="Rectangle 15"/>
          <p:cNvSpPr/>
          <p:nvPr/>
        </p:nvSpPr>
        <p:spPr>
          <a:xfrm>
            <a:off x="855785" y="4573591"/>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mm</a:t>
            </a:r>
            <a:endParaRPr lang="en-GB" dirty="0">
              <a:solidFill>
                <a:schemeClr val="tx1"/>
              </a:solidFill>
            </a:endParaRPr>
          </a:p>
        </p:txBody>
      </p:sp>
      <p:sp>
        <p:nvSpPr>
          <p:cNvPr id="17" name="Rectangle 16"/>
          <p:cNvSpPr/>
          <p:nvPr/>
        </p:nvSpPr>
        <p:spPr>
          <a:xfrm>
            <a:off x="4413118" y="4547928"/>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vmin</a:t>
            </a:r>
            <a:endParaRPr lang="en-GB" dirty="0">
              <a:solidFill>
                <a:schemeClr val="tx1"/>
              </a:solidFill>
            </a:endParaRPr>
          </a:p>
        </p:txBody>
      </p:sp>
      <p:sp>
        <p:nvSpPr>
          <p:cNvPr id="18" name="Rectangle 17"/>
          <p:cNvSpPr/>
          <p:nvPr/>
        </p:nvSpPr>
        <p:spPr>
          <a:xfrm>
            <a:off x="7983415" y="4598228"/>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GB" dirty="0">
              <a:solidFill>
                <a:schemeClr val="tx1"/>
              </a:solidFill>
            </a:endParaRPr>
          </a:p>
        </p:txBody>
      </p:sp>
      <p:sp>
        <p:nvSpPr>
          <p:cNvPr id="19" name="Rectangle 18"/>
          <p:cNvSpPr/>
          <p:nvPr/>
        </p:nvSpPr>
        <p:spPr>
          <a:xfrm>
            <a:off x="855785" y="5141562"/>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GB" dirty="0">
              <a:solidFill>
                <a:schemeClr val="tx1"/>
              </a:solidFill>
            </a:endParaRPr>
          </a:p>
        </p:txBody>
      </p:sp>
      <p:sp>
        <p:nvSpPr>
          <p:cNvPr id="20" name="Rectangle 19"/>
          <p:cNvSpPr/>
          <p:nvPr/>
        </p:nvSpPr>
        <p:spPr>
          <a:xfrm>
            <a:off x="4413118" y="5158723"/>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vmax</a:t>
            </a:r>
            <a:endParaRPr lang="en-GB" dirty="0">
              <a:solidFill>
                <a:schemeClr val="tx1"/>
              </a:solidFill>
            </a:endParaRPr>
          </a:p>
        </p:txBody>
      </p:sp>
      <p:sp>
        <p:nvSpPr>
          <p:cNvPr id="21" name="Rectangle 20"/>
          <p:cNvSpPr/>
          <p:nvPr/>
        </p:nvSpPr>
        <p:spPr>
          <a:xfrm>
            <a:off x="4419600" y="5947111"/>
            <a:ext cx="7230931" cy="425141"/>
          </a:xfrm>
          <a:prstGeom prst="rect">
            <a:avLst/>
          </a:prstGeom>
          <a:solidFill>
            <a:srgbClr val="FFC0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en-GB" sz="3200" dirty="0"/>
          </a:p>
        </p:txBody>
      </p:sp>
      <p:sp>
        <p:nvSpPr>
          <p:cNvPr id="26" name="Rectangle 25"/>
          <p:cNvSpPr/>
          <p:nvPr/>
        </p:nvSpPr>
        <p:spPr>
          <a:xfrm rot="19801678">
            <a:off x="9763298" y="5800958"/>
            <a:ext cx="2229943" cy="425141"/>
          </a:xfrm>
          <a:prstGeom prst="rect">
            <a:avLst/>
          </a:prstGeom>
          <a:solidFill>
            <a:srgbClr val="FFFF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Special Case</a:t>
            </a:r>
            <a:endParaRPr lang="en-GB" dirty="0">
              <a:solidFill>
                <a:schemeClr val="tx1"/>
              </a:solidFill>
            </a:endParaRPr>
          </a:p>
        </p:txBody>
      </p:sp>
    </p:spTree>
    <p:extLst>
      <p:ext uri="{BB962C8B-B14F-4D97-AF65-F5344CB8AC3E}">
        <p14:creationId xmlns:p14="http://schemas.microsoft.com/office/powerpoint/2010/main" val="322145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500" fill="hold"/>
                                        <p:tgtEl>
                                          <p:spTgt spid="20"/>
                                        </p:tgtEl>
                                        <p:attrNameLst>
                                          <p:attrName>ppt_x</p:attrName>
                                        </p:attrNameLst>
                                      </p:cBhvr>
                                      <p:tavLst>
                                        <p:tav tm="0">
                                          <p:val>
                                            <p:strVal val="#ppt_x"/>
                                          </p:val>
                                        </p:tav>
                                        <p:tav tm="100000">
                                          <p:val>
                                            <p:strVal val="#ppt_x"/>
                                          </p:val>
                                        </p:tav>
                                      </p:tavLst>
                                    </p:anim>
                                    <p:anim calcmode="lin" valueType="num">
                                      <p:cBhvr additive="base">
                                        <p:cTn id="6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additive="base">
                                        <p:cTn id="77" dur="500" fill="hold"/>
                                        <p:tgtEl>
                                          <p:spTgt spid="9"/>
                                        </p:tgtEl>
                                        <p:attrNameLst>
                                          <p:attrName>ppt_x</p:attrName>
                                        </p:attrNameLst>
                                      </p:cBhvr>
                                      <p:tavLst>
                                        <p:tav tm="0">
                                          <p:val>
                                            <p:strVal val="#ppt_x"/>
                                          </p:val>
                                        </p:tav>
                                        <p:tav tm="100000">
                                          <p:val>
                                            <p:strVal val="#ppt_x"/>
                                          </p:val>
                                        </p:tav>
                                      </p:tavLst>
                                    </p:anim>
                                    <p:anim calcmode="lin" valueType="num">
                                      <p:cBhvr additive="base">
                                        <p:cTn id="7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additive="base">
                                        <p:cTn id="83" dur="500" fill="hold"/>
                                        <p:tgtEl>
                                          <p:spTgt spid="12"/>
                                        </p:tgtEl>
                                        <p:attrNameLst>
                                          <p:attrName>ppt_x</p:attrName>
                                        </p:attrNameLst>
                                      </p:cBhvr>
                                      <p:tavLst>
                                        <p:tav tm="0">
                                          <p:val>
                                            <p:strVal val="#ppt_x"/>
                                          </p:val>
                                        </p:tav>
                                        <p:tav tm="100000">
                                          <p:val>
                                            <p:strVal val="#ppt_x"/>
                                          </p:val>
                                        </p:tav>
                                      </p:tavLst>
                                    </p:anim>
                                    <p:anim calcmode="lin" valueType="num">
                                      <p:cBhvr additive="base">
                                        <p:cTn id="84" dur="500" fill="hold"/>
                                        <p:tgtEl>
                                          <p:spTgt spid="1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additive="base">
                                        <p:cTn id="87" dur="500" fill="hold"/>
                                        <p:tgtEl>
                                          <p:spTgt spid="15"/>
                                        </p:tgtEl>
                                        <p:attrNameLst>
                                          <p:attrName>ppt_x</p:attrName>
                                        </p:attrNameLst>
                                      </p:cBhvr>
                                      <p:tavLst>
                                        <p:tav tm="0">
                                          <p:val>
                                            <p:strVal val="#ppt_x"/>
                                          </p:val>
                                        </p:tav>
                                        <p:tav tm="100000">
                                          <p:val>
                                            <p:strVal val="#ppt_x"/>
                                          </p:val>
                                        </p:tav>
                                      </p:tavLst>
                                    </p:anim>
                                    <p:anim calcmode="lin" valueType="num">
                                      <p:cBhvr additive="base">
                                        <p:cTn id="8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8"/>
                                        </p:tgtEl>
                                        <p:attrNameLst>
                                          <p:attrName>style.visibility</p:attrName>
                                        </p:attrNameLst>
                                      </p:cBhvr>
                                      <p:to>
                                        <p:strVal val="visible"/>
                                      </p:to>
                                    </p:set>
                                    <p:anim calcmode="lin" valueType="num">
                                      <p:cBhvr additive="base">
                                        <p:cTn id="93" dur="500" fill="hold"/>
                                        <p:tgtEl>
                                          <p:spTgt spid="18"/>
                                        </p:tgtEl>
                                        <p:attrNameLst>
                                          <p:attrName>ppt_x</p:attrName>
                                        </p:attrNameLst>
                                      </p:cBhvr>
                                      <p:tavLst>
                                        <p:tav tm="0">
                                          <p:val>
                                            <p:strVal val="#ppt_x"/>
                                          </p:val>
                                        </p:tav>
                                        <p:tav tm="100000">
                                          <p:val>
                                            <p:strVal val="#ppt_x"/>
                                          </p:val>
                                        </p:tav>
                                      </p:tavLst>
                                    </p:anim>
                                    <p:anim calcmode="lin" valueType="num">
                                      <p:cBhvr additive="base">
                                        <p:cTn id="9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 calcmode="lin" valueType="num">
                                      <p:cBhvr additive="base">
                                        <p:cTn id="99" dur="500" fill="hold"/>
                                        <p:tgtEl>
                                          <p:spTgt spid="21"/>
                                        </p:tgtEl>
                                        <p:attrNameLst>
                                          <p:attrName>ppt_x</p:attrName>
                                        </p:attrNameLst>
                                      </p:cBhvr>
                                      <p:tavLst>
                                        <p:tav tm="0">
                                          <p:val>
                                            <p:strVal val="#ppt_x"/>
                                          </p:val>
                                        </p:tav>
                                        <p:tav tm="100000">
                                          <p:val>
                                            <p:strVal val="#ppt_x"/>
                                          </p:val>
                                        </p:tav>
                                      </p:tavLst>
                                    </p:anim>
                                    <p:anim calcmode="lin" valueType="num">
                                      <p:cBhvr additive="base">
                                        <p:cTn id="10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26"/>
                                        </p:tgtEl>
                                        <p:attrNameLst>
                                          <p:attrName>style.visibility</p:attrName>
                                        </p:attrNameLst>
                                      </p:cBhvr>
                                      <p:to>
                                        <p:strVal val="visible"/>
                                      </p:to>
                                    </p:set>
                                    <p:anim calcmode="lin" valueType="num">
                                      <p:cBhvr additive="base">
                                        <p:cTn id="105" dur="500" fill="hold"/>
                                        <p:tgtEl>
                                          <p:spTgt spid="26"/>
                                        </p:tgtEl>
                                        <p:attrNameLst>
                                          <p:attrName>ppt_x</p:attrName>
                                        </p:attrNameLst>
                                      </p:cBhvr>
                                      <p:tavLst>
                                        <p:tav tm="0">
                                          <p:val>
                                            <p:strVal val="#ppt_x"/>
                                          </p:val>
                                        </p:tav>
                                        <p:tav tm="100000">
                                          <p:val>
                                            <p:strVal val="#ppt_x"/>
                                          </p:val>
                                        </p:tav>
                                      </p:tavLst>
                                    </p:anim>
                                    <p:anim calcmode="lin" valueType="num">
                                      <p:cBhvr additive="base">
                                        <p:cTn id="10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37731"/>
            <a:ext cx="10973198" cy="735106"/>
          </a:xfrm>
        </p:spPr>
        <p:txBody>
          <a:bodyPr/>
          <a:lstStyle/>
          <a:p>
            <a:r>
              <a:rPr lang="en-US" dirty="0"/>
              <a:t>Pixels Percentages &amp; </a:t>
            </a:r>
            <a:r>
              <a:rPr lang="en-US" dirty="0" smtClean="0"/>
              <a:t>More </a:t>
            </a:r>
            <a:r>
              <a:rPr lang="en-US" dirty="0" err="1" smtClean="0"/>
              <a:t>Cont</a:t>
            </a:r>
            <a:r>
              <a:rPr lang="en-US" dirty="0" smtClean="0"/>
              <a:t>…</a:t>
            </a:r>
            <a:endParaRPr lang="en-GB" dirty="0"/>
          </a:p>
        </p:txBody>
      </p:sp>
      <p:sp>
        <p:nvSpPr>
          <p:cNvPr id="3" name="Content Placeholder 2"/>
          <p:cNvSpPr>
            <a:spLocks noGrp="1"/>
          </p:cNvSpPr>
          <p:nvPr>
            <p:ph idx="1"/>
          </p:nvPr>
        </p:nvSpPr>
        <p:spPr>
          <a:xfrm>
            <a:off x="677333" y="872837"/>
            <a:ext cx="10876379" cy="5581752"/>
          </a:xfrm>
        </p:spPr>
        <p:txBody>
          <a:bodyPr/>
          <a:lstStyle/>
          <a:p>
            <a:r>
              <a:rPr lang="en-US" dirty="0" smtClean="0"/>
              <a:t>How is the box size for % Units calculated?</a:t>
            </a:r>
          </a:p>
          <a:p>
            <a:endParaRPr lang="en-GB" dirty="0"/>
          </a:p>
        </p:txBody>
      </p:sp>
      <p:pic>
        <p:nvPicPr>
          <p:cNvPr id="4" name="Picture 3"/>
          <p:cNvPicPr>
            <a:picLocks noChangeAspect="1"/>
          </p:cNvPicPr>
          <p:nvPr/>
        </p:nvPicPr>
        <p:blipFill>
          <a:blip r:embed="rId3"/>
          <a:stretch>
            <a:fillRect/>
          </a:stretch>
        </p:blipFill>
        <p:spPr>
          <a:xfrm>
            <a:off x="1114249" y="1363104"/>
            <a:ext cx="8716591" cy="4601217"/>
          </a:xfrm>
          <a:prstGeom prst="rect">
            <a:avLst/>
          </a:prstGeom>
        </p:spPr>
      </p:pic>
    </p:spTree>
    <p:extLst>
      <p:ext uri="{BB962C8B-B14F-4D97-AF65-F5344CB8AC3E}">
        <p14:creationId xmlns:p14="http://schemas.microsoft.com/office/powerpoint/2010/main" val="81655551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smtClean="0"/>
              <a:t>Three Rules To Remember</a:t>
            </a:r>
            <a:r>
              <a:rPr lang="en-GB" dirty="0"/>
              <a:t/>
            </a:r>
            <a:br>
              <a:rPr lang="en-GB" dirty="0"/>
            </a:br>
            <a:endParaRPr lang="en-GB" dirty="0"/>
          </a:p>
        </p:txBody>
      </p:sp>
      <p:sp>
        <p:nvSpPr>
          <p:cNvPr id="3" name="Content Placeholder 2"/>
          <p:cNvSpPr>
            <a:spLocks noGrp="1"/>
          </p:cNvSpPr>
          <p:nvPr>
            <p:ph idx="1"/>
          </p:nvPr>
        </p:nvSpPr>
        <p:spPr>
          <a:xfrm>
            <a:off x="677333" y="706583"/>
            <a:ext cx="10918921" cy="5818908"/>
          </a:xfrm>
        </p:spPr>
        <p:txBody>
          <a:bodyPr/>
          <a:lstStyle/>
          <a:p>
            <a:r>
              <a:rPr lang="en-US" dirty="0" smtClean="0"/>
              <a:t>The position property has an impact on the way % unit behaves.</a:t>
            </a:r>
          </a:p>
          <a:p>
            <a:r>
              <a:rPr lang="en-US" dirty="0" smtClean="0"/>
              <a:t>So accordingly we have three rules:</a:t>
            </a:r>
          </a:p>
          <a:p>
            <a:r>
              <a:rPr lang="en-US" dirty="0" smtClean="0"/>
              <a:t>Rule 1: Fixed Positioning and % :</a:t>
            </a:r>
          </a:p>
          <a:p>
            <a:r>
              <a:rPr lang="en-US" dirty="0" smtClean="0"/>
              <a:t>If we have an element with </a:t>
            </a:r>
            <a:r>
              <a:rPr lang="en-US" dirty="0" err="1" smtClean="0"/>
              <a:t>position:fixed</a:t>
            </a:r>
            <a:r>
              <a:rPr lang="en-US" dirty="0" smtClean="0"/>
              <a:t> ; The reference point for such an element </a:t>
            </a:r>
            <a:r>
              <a:rPr lang="en-US" dirty="0" err="1" smtClean="0"/>
              <a:t>wrt</a:t>
            </a:r>
            <a:r>
              <a:rPr lang="en-US" dirty="0" smtClean="0"/>
              <a:t> % unit is called the containing </a:t>
            </a:r>
            <a:r>
              <a:rPr lang="en-US" dirty="0" err="1" smtClean="0"/>
              <a:t>block.This</a:t>
            </a:r>
            <a:r>
              <a:rPr lang="en-US" dirty="0" smtClean="0"/>
              <a:t> containing block can be a parent </a:t>
            </a:r>
            <a:r>
              <a:rPr lang="en-US" dirty="0" err="1" smtClean="0"/>
              <a:t>elemet</a:t>
            </a:r>
            <a:r>
              <a:rPr lang="en-US" dirty="0" smtClean="0"/>
              <a:t> </a:t>
            </a:r>
            <a:r>
              <a:rPr lang="en-US" dirty="0" err="1" smtClean="0"/>
              <a:t>etc</a:t>
            </a:r>
            <a:r>
              <a:rPr lang="en-US" dirty="0" smtClean="0"/>
              <a:t> we will see how to identify the containing block in a while for now lets take an example if a parent element or containing block has a width of 100 </a:t>
            </a:r>
            <a:r>
              <a:rPr lang="en-US" dirty="0" err="1" smtClean="0"/>
              <a:t>px</a:t>
            </a:r>
            <a:r>
              <a:rPr lang="en-US" dirty="0" smtClean="0"/>
              <a:t> the </a:t>
            </a:r>
            <a:r>
              <a:rPr lang="en-US" dirty="0" err="1" smtClean="0"/>
              <a:t>the</a:t>
            </a:r>
            <a:r>
              <a:rPr lang="en-US" dirty="0" smtClean="0"/>
              <a:t> width of child element is 10px if it is specified as 10%.So % is in reference to the % of containing block</a:t>
            </a:r>
          </a:p>
          <a:p>
            <a:r>
              <a:rPr lang="en-US" dirty="0" smtClean="0"/>
              <a:t>The containing block depends on the position property applied in case the position is fixed then the containing block is not an element it is the viewport</a:t>
            </a:r>
          </a:p>
          <a:p>
            <a:r>
              <a:rPr lang="en-US" dirty="0" smtClean="0"/>
              <a:t>If we inspect the </a:t>
            </a:r>
            <a:r>
              <a:rPr lang="en-US" dirty="0" err="1" smtClean="0"/>
              <a:t>css</a:t>
            </a:r>
            <a:r>
              <a:rPr lang="en-US" dirty="0" smtClean="0"/>
              <a:t> for our navigation bar at the top of our pace we will notice it has a class selector </a:t>
            </a:r>
            <a:r>
              <a:rPr lang="en-US" dirty="0"/>
              <a:t>.</a:t>
            </a:r>
            <a:r>
              <a:rPr lang="en-US" dirty="0" smtClean="0"/>
              <a:t>main-header with </a:t>
            </a:r>
            <a:r>
              <a:rPr lang="en-US" dirty="0" err="1" smtClean="0"/>
              <a:t>position:fixed</a:t>
            </a:r>
            <a:r>
              <a:rPr lang="en-US" dirty="0" smtClean="0"/>
              <a:t>; and width:100%; and we will notice it takes 100% of our screen width no matter how much we increase or decrease the size of the screen if we change width to 50% it will always take half of the width of screen irrespective of screen size </a:t>
            </a:r>
            <a:r>
              <a:rPr lang="en-US" dirty="0" err="1" smtClean="0"/>
              <a:t>i.e</a:t>
            </a:r>
            <a:r>
              <a:rPr lang="en-US" dirty="0" smtClean="0"/>
              <a:t> the containing block here is viewport as position is fixed.</a:t>
            </a:r>
          </a:p>
          <a:p>
            <a:endParaRPr lang="en-GB" dirty="0"/>
          </a:p>
        </p:txBody>
      </p:sp>
    </p:spTree>
    <p:extLst>
      <p:ext uri="{BB962C8B-B14F-4D97-AF65-F5344CB8AC3E}">
        <p14:creationId xmlns:p14="http://schemas.microsoft.com/office/powerpoint/2010/main" val="80186483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smtClean="0"/>
              <a:t>Three Rules To Remember</a:t>
            </a:r>
            <a:r>
              <a:rPr lang="en-GB" dirty="0"/>
              <a:t/>
            </a:r>
            <a:br>
              <a:rPr lang="en-GB" dirty="0"/>
            </a:br>
            <a:endParaRPr lang="en-GB" dirty="0"/>
          </a:p>
        </p:txBody>
      </p:sp>
      <p:sp>
        <p:nvSpPr>
          <p:cNvPr id="3" name="Content Placeholder 2"/>
          <p:cNvSpPr>
            <a:spLocks noGrp="1"/>
          </p:cNvSpPr>
          <p:nvPr>
            <p:ph idx="1"/>
          </p:nvPr>
        </p:nvSpPr>
        <p:spPr>
          <a:xfrm>
            <a:off x="677333" y="706583"/>
            <a:ext cx="10918921" cy="5818908"/>
          </a:xfrm>
        </p:spPr>
        <p:txBody>
          <a:bodyPr/>
          <a:lstStyle/>
          <a:p>
            <a:r>
              <a:rPr lang="en-US" dirty="0" smtClean="0"/>
              <a:t>Rule </a:t>
            </a:r>
            <a:r>
              <a:rPr lang="en-US" dirty="0"/>
              <a:t>2</a:t>
            </a:r>
            <a:r>
              <a:rPr lang="en-US" dirty="0" smtClean="0"/>
              <a:t>: Absolute Positioning and % :</a:t>
            </a:r>
          </a:p>
          <a:p>
            <a:r>
              <a:rPr lang="en-US" dirty="0" smtClean="0"/>
              <a:t>If we have an element with </a:t>
            </a:r>
            <a:r>
              <a:rPr lang="en-US" dirty="0" err="1" smtClean="0"/>
              <a:t>position:absolute</a:t>
            </a:r>
            <a:r>
              <a:rPr lang="en-US" dirty="0" smtClean="0"/>
              <a:t> ; The reference point for such an element </a:t>
            </a:r>
            <a:r>
              <a:rPr lang="en-US" dirty="0" err="1" smtClean="0"/>
              <a:t>wrt</a:t>
            </a:r>
            <a:r>
              <a:rPr lang="en-US" dirty="0" smtClean="0"/>
              <a:t> % unit is </a:t>
            </a:r>
            <a:r>
              <a:rPr lang="en-US" dirty="0" err="1" smtClean="0"/>
              <a:t>i.e</a:t>
            </a:r>
            <a:r>
              <a:rPr lang="en-US" dirty="0" smtClean="0"/>
              <a:t> the containing block is an ancestor and which ancestor it is we will see in a few moments but the important thing here is the % refers to the ancestors </a:t>
            </a:r>
            <a:r>
              <a:rPr lang="en-US" dirty="0" err="1" smtClean="0"/>
              <a:t>content+padding</a:t>
            </a:r>
            <a:endParaRPr lang="en-US" dirty="0" smtClean="0"/>
          </a:p>
          <a:p>
            <a:endParaRPr lang="en-US" dirty="0" smtClean="0"/>
          </a:p>
          <a:p>
            <a:r>
              <a:rPr lang="en-US" dirty="0" smtClean="0"/>
              <a:t>The containing block depends on the position property applied in case the position is absolute then the containing block is an element which is an ancestor with position either </a:t>
            </a:r>
            <a:r>
              <a:rPr lang="en-US" dirty="0" err="1" smtClean="0"/>
              <a:t>absolute,relative,fixed</a:t>
            </a:r>
            <a:r>
              <a:rPr lang="en-US" dirty="0" smtClean="0"/>
              <a:t> or sticky ,In simple words the containing block in this case is the closest ancestor with position that is not static.</a:t>
            </a:r>
          </a:p>
          <a:p>
            <a:r>
              <a:rPr lang="en-US" dirty="0" smtClean="0"/>
              <a:t>If we inspect the </a:t>
            </a:r>
            <a:r>
              <a:rPr lang="en-US" dirty="0" err="1" smtClean="0"/>
              <a:t>css</a:t>
            </a:r>
            <a:r>
              <a:rPr lang="en-US" dirty="0" smtClean="0"/>
              <a:t> for our slogan “</a:t>
            </a:r>
            <a:r>
              <a:rPr lang="en-US" dirty="0" err="1" smtClean="0"/>
              <a:t>Ishq</a:t>
            </a:r>
            <a:r>
              <a:rPr lang="en-US" dirty="0" smtClean="0"/>
              <a:t> </a:t>
            </a:r>
            <a:r>
              <a:rPr lang="en-US" dirty="0" err="1" smtClean="0"/>
              <a:t>hai</a:t>
            </a:r>
            <a:r>
              <a:rPr lang="en-US" dirty="0" smtClean="0"/>
              <a:t> to risk </a:t>
            </a:r>
            <a:r>
              <a:rPr lang="en-US" dirty="0" err="1" smtClean="0"/>
              <a:t>hai</a:t>
            </a:r>
            <a:r>
              <a:rPr lang="en-US" dirty="0" smtClean="0"/>
              <a:t>” on our main page we will </a:t>
            </a:r>
            <a:r>
              <a:rPr lang="en-US" dirty="0" err="1" smtClean="0"/>
              <a:t>hotice</a:t>
            </a:r>
            <a:r>
              <a:rPr lang="en-US" dirty="0" smtClean="0"/>
              <a:t> it is styled with a selector </a:t>
            </a:r>
            <a:r>
              <a:rPr lang="en-GB" dirty="0"/>
              <a:t>#product-overview </a:t>
            </a:r>
            <a:r>
              <a:rPr lang="en-GB" dirty="0" smtClean="0"/>
              <a:t>h1{} and has a position absolute in main.css file we will also notice we have two properties left and bottom with % units and the closest ancestor is the section with id product-overview which as a position relative using the id selector </a:t>
            </a:r>
            <a:r>
              <a:rPr lang="en-GB" dirty="0"/>
              <a:t>#</a:t>
            </a:r>
            <a:r>
              <a:rPr lang="en-GB" dirty="0" smtClean="0"/>
              <a:t>product-overview{} so this is the containing block in this case but the containing block is to be used as </a:t>
            </a:r>
            <a:r>
              <a:rPr lang="en-GB" dirty="0" err="1" smtClean="0"/>
              <a:t>content+padding</a:t>
            </a:r>
            <a:r>
              <a:rPr lang="en-GB" dirty="0" smtClean="0"/>
              <a:t> </a:t>
            </a:r>
            <a:r>
              <a:rPr lang="en-US" dirty="0" smtClean="0"/>
              <a:t>.</a:t>
            </a:r>
          </a:p>
          <a:p>
            <a:r>
              <a:rPr lang="en-US" dirty="0" smtClean="0"/>
              <a:t>Now if we add a width 100% to the </a:t>
            </a:r>
            <a:r>
              <a:rPr lang="en-GB" dirty="0"/>
              <a:t>#product-overview </a:t>
            </a:r>
            <a:r>
              <a:rPr lang="en-GB" dirty="0" smtClean="0"/>
              <a:t>h1 we will notice that the h1 tag now has a width of 100 % of the section .Lets change the width of the section to 50 % inside the </a:t>
            </a:r>
            <a:r>
              <a:rPr lang="en-GB" dirty="0"/>
              <a:t>#</a:t>
            </a:r>
            <a:r>
              <a:rPr lang="en-GB" dirty="0" smtClean="0"/>
              <a:t>product-overview{} selector now our  h1 tag again takes 100% width of the containing section even though the section in now only displayed over 50%</a:t>
            </a:r>
            <a:endParaRPr lang="en-US" dirty="0" smtClean="0"/>
          </a:p>
          <a:p>
            <a:endParaRPr lang="en-GB" dirty="0"/>
          </a:p>
        </p:txBody>
      </p:sp>
    </p:spTree>
    <p:extLst>
      <p:ext uri="{BB962C8B-B14F-4D97-AF65-F5344CB8AC3E}">
        <p14:creationId xmlns:p14="http://schemas.microsoft.com/office/powerpoint/2010/main" val="41050582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smtClean="0"/>
              <a:t>Three Rules To Remember</a:t>
            </a:r>
            <a:r>
              <a:rPr lang="en-GB" dirty="0"/>
              <a:t/>
            </a:r>
            <a:br>
              <a:rPr lang="en-GB" dirty="0"/>
            </a:br>
            <a:endParaRPr lang="en-GB" dirty="0"/>
          </a:p>
        </p:txBody>
      </p:sp>
      <p:sp>
        <p:nvSpPr>
          <p:cNvPr id="3" name="Content Placeholder 2"/>
          <p:cNvSpPr>
            <a:spLocks noGrp="1"/>
          </p:cNvSpPr>
          <p:nvPr>
            <p:ph idx="1"/>
          </p:nvPr>
        </p:nvSpPr>
        <p:spPr>
          <a:xfrm>
            <a:off x="677333" y="706583"/>
            <a:ext cx="10918921" cy="5818908"/>
          </a:xfrm>
        </p:spPr>
        <p:txBody>
          <a:bodyPr/>
          <a:lstStyle/>
          <a:p>
            <a:r>
              <a:rPr lang="en-US" dirty="0" smtClean="0"/>
              <a:t>Rule 3: static/relative Positioning and % :</a:t>
            </a:r>
          </a:p>
          <a:p>
            <a:r>
              <a:rPr lang="en-US" dirty="0" smtClean="0"/>
              <a:t>If we have an element with position:</a:t>
            </a:r>
            <a:r>
              <a:rPr lang="en-US" dirty="0"/>
              <a:t> static/relative</a:t>
            </a:r>
            <a:r>
              <a:rPr lang="en-US" dirty="0" smtClean="0"/>
              <a:t> ; The reference point for such an element </a:t>
            </a:r>
            <a:r>
              <a:rPr lang="en-US" dirty="0" err="1" smtClean="0"/>
              <a:t>wrt</a:t>
            </a:r>
            <a:r>
              <a:rPr lang="en-US" dirty="0" smtClean="0"/>
              <a:t> % unit is </a:t>
            </a:r>
            <a:r>
              <a:rPr lang="en-US" dirty="0" err="1" smtClean="0"/>
              <a:t>i.e</a:t>
            </a:r>
            <a:r>
              <a:rPr lang="en-US" dirty="0" smtClean="0"/>
              <a:t> the containing block is an ancestor and which ancestor it is we will see in a few moments but the important thing here is the % refers to the ancestors content only </a:t>
            </a:r>
          </a:p>
          <a:p>
            <a:endParaRPr lang="en-US" dirty="0" smtClean="0"/>
          </a:p>
          <a:p>
            <a:r>
              <a:rPr lang="en-US" dirty="0" smtClean="0"/>
              <a:t>The containing block depends on the position property applied in case the position is static/relative then the containing block is an element which is an ancestor which is a block level element ,In simple words the containing block in this case is the closest ancestor with position that is not static.</a:t>
            </a:r>
          </a:p>
          <a:p>
            <a:r>
              <a:rPr lang="en-US" dirty="0" smtClean="0"/>
              <a:t>If we inspect the </a:t>
            </a:r>
            <a:r>
              <a:rPr lang="en-US" dirty="0" err="1" smtClean="0"/>
              <a:t>css</a:t>
            </a:r>
            <a:r>
              <a:rPr lang="en-US" dirty="0" smtClean="0"/>
              <a:t> for our image container which is a div on our customers page we will notice that it has a selector </a:t>
            </a:r>
            <a:r>
              <a:rPr lang="en-GB" dirty="0"/>
              <a:t>.</a:t>
            </a:r>
            <a:r>
              <a:rPr lang="en-GB" dirty="0" err="1"/>
              <a:t>testimonial__</a:t>
            </a:r>
            <a:r>
              <a:rPr lang="en-GB" dirty="0" err="1" smtClean="0"/>
              <a:t>image</a:t>
            </a:r>
            <a:r>
              <a:rPr lang="en-GB" dirty="0" smtClean="0"/>
              <a:t>-container </a:t>
            </a:r>
            <a:r>
              <a:rPr lang="en-GB" dirty="0" err="1" smtClean="0"/>
              <a:t>wihich</a:t>
            </a:r>
            <a:r>
              <a:rPr lang="en-GB" dirty="0" smtClean="0"/>
              <a:t> has not position property </a:t>
            </a:r>
            <a:r>
              <a:rPr lang="en-GB" dirty="0" err="1" smtClean="0"/>
              <a:t>i.e</a:t>
            </a:r>
            <a:r>
              <a:rPr lang="en-GB" dirty="0" smtClean="0"/>
              <a:t> static positioning and a width of 65% in </a:t>
            </a:r>
            <a:r>
              <a:rPr lang="en-GB" dirty="0" err="1" smtClean="0"/>
              <a:t>customers.css.The</a:t>
            </a:r>
            <a:r>
              <a:rPr lang="en-GB" dirty="0" smtClean="0"/>
              <a:t> div has an ancestor which has a class testimonial and since div is a block level element it becomes the containing block for our image container.</a:t>
            </a:r>
          </a:p>
          <a:p>
            <a:r>
              <a:rPr lang="en-GB" dirty="0" smtClean="0"/>
              <a:t>If we add a </a:t>
            </a:r>
            <a:r>
              <a:rPr lang="en-GB" dirty="0" err="1" smtClean="0"/>
              <a:t>apdding</a:t>
            </a:r>
            <a:r>
              <a:rPr lang="en-GB" dirty="0" smtClean="0"/>
              <a:t> 0 top/bottom and 10px left/right using padding: 0 10px; to our .testimonial{} and change width of our image container to 50% in </a:t>
            </a:r>
            <a:r>
              <a:rPr lang="en-GB" dirty="0"/>
              <a:t>.</a:t>
            </a:r>
            <a:r>
              <a:rPr lang="en-GB" dirty="0" err="1"/>
              <a:t>testimonial__</a:t>
            </a:r>
            <a:r>
              <a:rPr lang="en-GB" dirty="0" err="1" smtClean="0"/>
              <a:t>image</a:t>
            </a:r>
            <a:r>
              <a:rPr lang="en-GB" dirty="0" smtClean="0"/>
              <a:t>-container{} we will notice it will take 50% of width of </a:t>
            </a:r>
            <a:r>
              <a:rPr lang="en-GB" dirty="0"/>
              <a:t>.</a:t>
            </a:r>
            <a:r>
              <a:rPr lang="en-GB" dirty="0" smtClean="0"/>
              <a:t>testimonial - padding(20px).If we change the position to relative for our </a:t>
            </a:r>
            <a:r>
              <a:rPr lang="en-GB" dirty="0"/>
              <a:t>.</a:t>
            </a:r>
            <a:r>
              <a:rPr lang="en-GB" dirty="0" err="1"/>
              <a:t>testimonial__</a:t>
            </a:r>
            <a:r>
              <a:rPr lang="en-GB" dirty="0" err="1" smtClean="0"/>
              <a:t>image</a:t>
            </a:r>
            <a:r>
              <a:rPr lang="en-GB" dirty="0" smtClean="0"/>
              <a:t>-container{} we will still have same image</a:t>
            </a:r>
            <a:endParaRPr lang="en-US" dirty="0" smtClean="0"/>
          </a:p>
          <a:p>
            <a:endParaRPr lang="en-GB" dirty="0"/>
          </a:p>
        </p:txBody>
      </p:sp>
    </p:spTree>
    <p:extLst>
      <p:ext uri="{BB962C8B-B14F-4D97-AF65-F5344CB8AC3E}">
        <p14:creationId xmlns:p14="http://schemas.microsoft.com/office/powerpoint/2010/main" val="295439438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a:t>Fixing the Height 100% Issue</a:t>
            </a:r>
            <a:endParaRPr lang="en-GB" dirty="0"/>
          </a:p>
        </p:txBody>
      </p:sp>
      <p:sp>
        <p:nvSpPr>
          <p:cNvPr id="3" name="Content Placeholder 2"/>
          <p:cNvSpPr>
            <a:spLocks noGrp="1"/>
          </p:cNvSpPr>
          <p:nvPr>
            <p:ph idx="1"/>
          </p:nvPr>
        </p:nvSpPr>
        <p:spPr>
          <a:xfrm>
            <a:off x="677333" y="706583"/>
            <a:ext cx="10918921" cy="5818908"/>
          </a:xfrm>
        </p:spPr>
        <p:txBody>
          <a:bodyPr>
            <a:normAutofit fontScale="92500" lnSpcReduction="10000"/>
          </a:bodyPr>
          <a:lstStyle/>
          <a:p>
            <a:r>
              <a:rPr lang="en-US" dirty="0" smtClean="0"/>
              <a:t>Consider a scenario where we have an element with </a:t>
            </a:r>
            <a:r>
              <a:rPr lang="en-US" dirty="0" err="1" smtClean="0"/>
              <a:t>position:static</a:t>
            </a:r>
            <a:r>
              <a:rPr lang="en-US" dirty="0" smtClean="0"/>
              <a:t>/relative and a height property with % units applied to it . This means that according to our Rule 3 the containing block is an ancestor which is a block level </a:t>
            </a:r>
            <a:r>
              <a:rPr lang="en-US" dirty="0" err="1" smtClean="0"/>
              <a:t>element.Now</a:t>
            </a:r>
            <a:r>
              <a:rPr lang="en-US" dirty="0" smtClean="0"/>
              <a:t> a special case here is that the ancestor also has </a:t>
            </a:r>
            <a:r>
              <a:rPr lang="en-US" dirty="0" err="1" smtClean="0"/>
              <a:t>position:static</a:t>
            </a:r>
            <a:r>
              <a:rPr lang="en-US" dirty="0" smtClean="0"/>
              <a:t>/relative applied.</a:t>
            </a:r>
          </a:p>
          <a:p>
            <a:r>
              <a:rPr lang="en-US" dirty="0" smtClean="0"/>
              <a:t>Now with this starting scenario in mind lets go to our website and add some code to see why this scenario can lead to some unexpected behavior</a:t>
            </a:r>
          </a:p>
          <a:p>
            <a:r>
              <a:rPr lang="en-US" dirty="0" smtClean="0"/>
              <a:t>So lets go to our customers page and add a new element The element is supposed to be a backdrop which should be over the entire website so it should be on top of all the other elements we have because soon in the next module we are going to add a popup window which should be on top once we click a button . Below this popup we want to have this slightly transparent backdrop and behind the backdrop all the rest of the website should be there.</a:t>
            </a:r>
          </a:p>
          <a:p>
            <a:r>
              <a:rPr lang="en-US" dirty="0" smtClean="0"/>
              <a:t>So for now we need to create an element which has a height of 100% and width of 100%.</a:t>
            </a:r>
          </a:p>
          <a:p>
            <a:r>
              <a:rPr lang="en-US" dirty="0" smtClean="0"/>
              <a:t>To do this we go to the customers index.html and add a &lt;div class=“backdrop”&gt;&lt;/div&gt; with no content.</a:t>
            </a:r>
          </a:p>
          <a:p>
            <a:r>
              <a:rPr lang="en-US" dirty="0" smtClean="0"/>
              <a:t>As we need this backdrop in all our html files we style it in our shared.css </a:t>
            </a:r>
            <a:r>
              <a:rPr lang="en-US" dirty="0" err="1" smtClean="0"/>
              <a:t>file.We</a:t>
            </a:r>
            <a:r>
              <a:rPr lang="en-US" dirty="0" smtClean="0"/>
              <a:t> will add a .backdrop{} class selector just below the body selector.</a:t>
            </a:r>
          </a:p>
          <a:p>
            <a:r>
              <a:rPr lang="en-US" dirty="0" smtClean="0"/>
              <a:t>For now to replicate the issue we will set the </a:t>
            </a:r>
            <a:r>
              <a:rPr lang="en-US" dirty="0" err="1" smtClean="0"/>
              <a:t>position:relative</a:t>
            </a:r>
            <a:r>
              <a:rPr lang="en-US" dirty="0" smtClean="0"/>
              <a:t> to the .backdrop{} </a:t>
            </a:r>
            <a:r>
              <a:rPr lang="en-US" dirty="0" err="1" smtClean="0"/>
              <a:t>selector,We</a:t>
            </a:r>
            <a:r>
              <a:rPr lang="en-US" dirty="0" smtClean="0"/>
              <a:t> are not using position selective as we need the backdrop to be above all other elements so we need to add a z-index which wont be possible with </a:t>
            </a:r>
            <a:r>
              <a:rPr lang="en-US" dirty="0" err="1" smtClean="0"/>
              <a:t>position:static.so</a:t>
            </a:r>
            <a:r>
              <a:rPr lang="en-US" dirty="0" smtClean="0"/>
              <a:t> we add a z-index:100; and a width:100% and height:100% so that backdrop covers the whole website we also add a black color with slight transparency by adding </a:t>
            </a:r>
            <a:r>
              <a:rPr lang="en-US" dirty="0" err="1" smtClean="0"/>
              <a:t>background:rgba</a:t>
            </a:r>
            <a:r>
              <a:rPr lang="en-US" dirty="0" smtClean="0"/>
              <a:t>(0,0,0,0.5); so that we can still see the other elements but the focus will be on the popup that we will add later</a:t>
            </a:r>
            <a:endParaRPr lang="en-GB" dirty="0"/>
          </a:p>
        </p:txBody>
      </p:sp>
    </p:spTree>
    <p:extLst>
      <p:ext uri="{BB962C8B-B14F-4D97-AF65-F5344CB8AC3E}">
        <p14:creationId xmlns:p14="http://schemas.microsoft.com/office/powerpoint/2010/main" val="34961730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a:t>Fixing the Height 100% Issue</a:t>
            </a:r>
            <a:endParaRPr lang="en-GB" dirty="0"/>
          </a:p>
        </p:txBody>
      </p:sp>
      <p:sp>
        <p:nvSpPr>
          <p:cNvPr id="3" name="Content Placeholder 2"/>
          <p:cNvSpPr>
            <a:spLocks noGrp="1"/>
          </p:cNvSpPr>
          <p:nvPr>
            <p:ph idx="1"/>
          </p:nvPr>
        </p:nvSpPr>
        <p:spPr>
          <a:xfrm>
            <a:off x="677333" y="706583"/>
            <a:ext cx="10918921" cy="5818908"/>
          </a:xfrm>
        </p:spPr>
        <p:txBody>
          <a:bodyPr>
            <a:normAutofit lnSpcReduction="10000"/>
          </a:bodyPr>
          <a:lstStyle/>
          <a:p>
            <a:r>
              <a:rPr lang="en-US" dirty="0" smtClean="0"/>
              <a:t>Now if we save the file and revisit our customers page we wont see any changes but if we inspect it we will notice that the backdrop is present in the </a:t>
            </a:r>
            <a:r>
              <a:rPr lang="en-US" dirty="0" err="1" smtClean="0"/>
              <a:t>dom</a:t>
            </a:r>
            <a:r>
              <a:rPr lang="en-US" dirty="0" smtClean="0"/>
              <a:t> and since we applied position relative the </a:t>
            </a:r>
            <a:r>
              <a:rPr lang="en-US" dirty="0" err="1" smtClean="0"/>
              <a:t>containg</a:t>
            </a:r>
            <a:r>
              <a:rPr lang="en-US" dirty="0" smtClean="0"/>
              <a:t> element should be the nearest ancestor which is a block level element which is &lt;body&gt; in our case so it should ideally take 100% height and width of body but it we will notice it has the full 100% width but height is 0 which is the unexpected behavior.</a:t>
            </a:r>
          </a:p>
          <a:p>
            <a:r>
              <a:rPr lang="en-US" dirty="0" smtClean="0"/>
              <a:t>Now what caused this issue we will notice that we haven’t defined a height and width of the body so it should ideally have an issue with both height and width but it works for width as it takes whatever width the body has but the height is dependent on the content and the information does not suffice to calculate the height at this point.</a:t>
            </a:r>
          </a:p>
          <a:p>
            <a:r>
              <a:rPr lang="en-US" dirty="0" smtClean="0"/>
              <a:t>Now we have multiple ways to solve this issue which we will study going forward with the course but if we want to solve it with percentages only we can use a workaround </a:t>
            </a:r>
          </a:p>
          <a:p>
            <a:r>
              <a:rPr lang="en-US" dirty="0" smtClean="0"/>
              <a:t>We will go to the shared </a:t>
            </a:r>
            <a:r>
              <a:rPr lang="en-US" dirty="0" err="1" smtClean="0"/>
              <a:t>css</a:t>
            </a:r>
            <a:r>
              <a:rPr lang="en-US" dirty="0" smtClean="0"/>
              <a:t> file and add a html{} selector and add a height:100% and </a:t>
            </a:r>
            <a:r>
              <a:rPr lang="en-US" dirty="0" err="1" smtClean="0"/>
              <a:t>aso</a:t>
            </a:r>
            <a:r>
              <a:rPr lang="en-US" dirty="0" smtClean="0"/>
              <a:t> add the same to the body{} selector</a:t>
            </a:r>
          </a:p>
          <a:p>
            <a:r>
              <a:rPr lang="en-US" dirty="0" smtClean="0"/>
              <a:t>We will now see that the backdrop is working apparently it moved the other </a:t>
            </a:r>
            <a:r>
              <a:rPr lang="en-US" dirty="0" err="1" smtClean="0"/>
              <a:t>elemnts</a:t>
            </a:r>
            <a:r>
              <a:rPr lang="en-US" dirty="0" smtClean="0"/>
              <a:t> down as it has </a:t>
            </a:r>
            <a:r>
              <a:rPr lang="en-US" dirty="0" err="1" smtClean="0"/>
              <a:t>position:relative</a:t>
            </a:r>
            <a:r>
              <a:rPr lang="en-US" dirty="0" smtClean="0"/>
              <a:t> and thus stays in the document flow. We will also notice the backdrop doesn’t cover the elements below it we will see the reason for this in a while but we can now see that the height is calculated according to body element now.</a:t>
            </a:r>
          </a:p>
          <a:p>
            <a:r>
              <a:rPr lang="en-US" dirty="0" smtClean="0"/>
              <a:t>Regarding the issue that it does not cover all elements that can be solved easily by removing the html selector and height from body selector and changing the position to absolute in the .backdrop selector</a:t>
            </a:r>
          </a:p>
          <a:p>
            <a:endParaRPr lang="en-GB" dirty="0"/>
          </a:p>
        </p:txBody>
      </p:sp>
    </p:spTree>
    <p:extLst>
      <p:ext uri="{BB962C8B-B14F-4D97-AF65-F5344CB8AC3E}">
        <p14:creationId xmlns:p14="http://schemas.microsoft.com/office/powerpoint/2010/main" val="406127234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a:t>Fixing the Height 100% Issue</a:t>
            </a:r>
            <a:endParaRPr lang="en-GB" dirty="0"/>
          </a:p>
        </p:txBody>
      </p:sp>
      <p:sp>
        <p:nvSpPr>
          <p:cNvPr id="3" name="Content Placeholder 2"/>
          <p:cNvSpPr>
            <a:spLocks noGrp="1"/>
          </p:cNvSpPr>
          <p:nvPr>
            <p:ph idx="1"/>
          </p:nvPr>
        </p:nvSpPr>
        <p:spPr>
          <a:xfrm>
            <a:off x="677333" y="706583"/>
            <a:ext cx="10918921" cy="5818908"/>
          </a:xfrm>
        </p:spPr>
        <p:txBody>
          <a:bodyPr>
            <a:normAutofit lnSpcReduction="10000"/>
          </a:bodyPr>
          <a:lstStyle/>
          <a:p>
            <a:r>
              <a:rPr lang="en-US" dirty="0" smtClean="0"/>
              <a:t>We will now notice that the backdrop now covers the visible elements but it has two issues we have a space at the top not covered by backdrop and also the backdrop doesn’t stick to viewport </a:t>
            </a:r>
            <a:r>
              <a:rPr lang="en-US" dirty="0" err="1" smtClean="0"/>
              <a:t>i.e</a:t>
            </a:r>
            <a:r>
              <a:rPr lang="en-US" dirty="0" smtClean="0"/>
              <a:t> if we scroll down the backdrop doesn’t still cover the elements below it.</a:t>
            </a:r>
          </a:p>
          <a:p>
            <a:r>
              <a:rPr lang="en-US" dirty="0" smtClean="0"/>
              <a:t>Regarding the gap at the top it is because of margin collapsing if we inspect the main element go to the div inside and click on the first div with class testimonial we will notice that we applied a margin top of 96px to the first-of-type testimonial and a margin top 48px to all elements with class testimonial if we remove them both from the inspect element we will see the gap at the top is removed.</a:t>
            </a:r>
          </a:p>
          <a:p>
            <a:r>
              <a:rPr lang="en-US" dirty="0" smtClean="0"/>
              <a:t>However for time being we do want these margins so we will not remove them but lets think about why this is working </a:t>
            </a:r>
            <a:r>
              <a:rPr lang="en-US" dirty="0" err="1" smtClean="0"/>
              <a:t>now.It</a:t>
            </a:r>
            <a:r>
              <a:rPr lang="en-US" dirty="0" smtClean="0"/>
              <a:t> works because now we have position absolute so </a:t>
            </a:r>
            <a:r>
              <a:rPr lang="en-US" dirty="0"/>
              <a:t>the </a:t>
            </a:r>
            <a:r>
              <a:rPr lang="en-US" dirty="0" smtClean="0"/>
              <a:t>containing </a:t>
            </a:r>
            <a:r>
              <a:rPr lang="en-US" dirty="0"/>
              <a:t>block in this case is the closest ancestor with position that is not </a:t>
            </a:r>
            <a:r>
              <a:rPr lang="en-US" dirty="0" smtClean="0"/>
              <a:t>static but that is not the case for us as  neither body nor html has any position applied and if this is the case absolute behaves like </a:t>
            </a:r>
            <a:r>
              <a:rPr lang="en-US" dirty="0" err="1" smtClean="0"/>
              <a:t>position:fixed</a:t>
            </a:r>
            <a:r>
              <a:rPr lang="en-US" dirty="0" smtClean="0"/>
              <a:t> and the containing block is considered to be the viewport but if we scroll down we will notice it wont stick to the viewport and behave like an absolutely positioned element but takes % values with reference to viewport.</a:t>
            </a:r>
          </a:p>
          <a:p>
            <a:r>
              <a:rPr lang="en-US" dirty="0" smtClean="0"/>
              <a:t>If we therefore change position </a:t>
            </a:r>
            <a:r>
              <a:rPr lang="en-US" dirty="0" err="1" smtClean="0"/>
              <a:t>tof</a:t>
            </a:r>
            <a:r>
              <a:rPr lang="en-US" dirty="0" smtClean="0"/>
              <a:t> </a:t>
            </a:r>
            <a:r>
              <a:rPr lang="en-US" dirty="0" err="1" smtClean="0"/>
              <a:t>ixed</a:t>
            </a:r>
            <a:r>
              <a:rPr lang="en-US" dirty="0" smtClean="0"/>
              <a:t> we will see that the backdrop sticks to the viewport now but we still have the margin collapsing issue which can be solved quickly by adding top:0; and left:0; to the .backdrop{} as positions we will see that the backdrop is working perfectly now</a:t>
            </a:r>
          </a:p>
          <a:p>
            <a:r>
              <a:rPr lang="en-US" dirty="0" smtClean="0"/>
              <a:t>In upcoming slides we will see how this issue can also be solved with </a:t>
            </a:r>
            <a:r>
              <a:rPr lang="en-US" dirty="0" err="1" smtClean="0"/>
              <a:t>vh</a:t>
            </a:r>
            <a:r>
              <a:rPr lang="en-US" dirty="0" smtClean="0"/>
              <a:t> and </a:t>
            </a:r>
            <a:r>
              <a:rPr lang="en-US" dirty="0" err="1" smtClean="0"/>
              <a:t>vw</a:t>
            </a:r>
            <a:r>
              <a:rPr lang="en-US" dirty="0" smtClean="0"/>
              <a:t> </a:t>
            </a:r>
            <a:r>
              <a:rPr lang="en-US" dirty="0" err="1" smtClean="0"/>
              <a:t>units.We</a:t>
            </a:r>
            <a:r>
              <a:rPr lang="en-US" dirty="0" smtClean="0"/>
              <a:t> now just have two issues firstly the backdrop is not on all pages so we will add the &lt;div class=“backdrop”&gt; to all index.html files below the &lt;body&gt; elements</a:t>
            </a:r>
          </a:p>
          <a:p>
            <a:endParaRPr lang="en-GB" dirty="0"/>
          </a:p>
        </p:txBody>
      </p:sp>
    </p:spTree>
    <p:extLst>
      <p:ext uri="{BB962C8B-B14F-4D97-AF65-F5344CB8AC3E}">
        <p14:creationId xmlns:p14="http://schemas.microsoft.com/office/powerpoint/2010/main" val="37641353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a:t>Fixing the Height 100% Issue</a:t>
            </a:r>
            <a:endParaRPr lang="en-GB" dirty="0"/>
          </a:p>
        </p:txBody>
      </p:sp>
      <p:sp>
        <p:nvSpPr>
          <p:cNvPr id="3" name="Content Placeholder 2"/>
          <p:cNvSpPr>
            <a:spLocks noGrp="1"/>
          </p:cNvSpPr>
          <p:nvPr>
            <p:ph idx="1"/>
          </p:nvPr>
        </p:nvSpPr>
        <p:spPr>
          <a:xfrm>
            <a:off x="677333" y="706583"/>
            <a:ext cx="10918921" cy="5818908"/>
          </a:xfrm>
        </p:spPr>
        <p:txBody>
          <a:bodyPr>
            <a:normAutofit/>
          </a:bodyPr>
          <a:lstStyle/>
          <a:p>
            <a:r>
              <a:rPr lang="en-US" dirty="0" smtClean="0"/>
              <a:t>Also we will notice that we cant click anywhere on our website as the backdrop covers it so for time being lets add a </a:t>
            </a:r>
            <a:r>
              <a:rPr lang="en-US" dirty="0" err="1" smtClean="0"/>
              <a:t>display:none</a:t>
            </a:r>
            <a:r>
              <a:rPr lang="en-US" dirty="0" smtClean="0"/>
              <a:t> to the .backdrop{} selector.</a:t>
            </a:r>
          </a:p>
          <a:p>
            <a:r>
              <a:rPr lang="en-US" dirty="0" smtClean="0"/>
              <a:t>We will later use </a:t>
            </a:r>
            <a:r>
              <a:rPr lang="en-US" dirty="0" err="1" smtClean="0"/>
              <a:t>js</a:t>
            </a:r>
            <a:r>
              <a:rPr lang="en-US" dirty="0" smtClean="0"/>
              <a:t> to modify the  </a:t>
            </a:r>
            <a:r>
              <a:rPr lang="en-US" dirty="0" err="1" smtClean="0"/>
              <a:t>css</a:t>
            </a:r>
            <a:r>
              <a:rPr lang="en-US" dirty="0" smtClean="0"/>
              <a:t> to show/hide </a:t>
            </a:r>
            <a:r>
              <a:rPr lang="en-US" smtClean="0"/>
              <a:t>the backdrop.</a:t>
            </a:r>
            <a:endParaRPr lang="en-GB" dirty="0"/>
          </a:p>
        </p:txBody>
      </p:sp>
    </p:spTree>
    <p:extLst>
      <p:ext uri="{BB962C8B-B14F-4D97-AF65-F5344CB8AC3E}">
        <p14:creationId xmlns:p14="http://schemas.microsoft.com/office/powerpoint/2010/main" val="172692885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3910" y="72735"/>
            <a:ext cx="11959936" cy="6639791"/>
          </a:xfrm>
          <a:prstGeom prst="rect">
            <a:avLst/>
          </a:prstGeom>
        </p:spPr>
      </p:pic>
    </p:spTree>
    <p:extLst>
      <p:ext uri="{BB962C8B-B14F-4D97-AF65-F5344CB8AC3E}">
        <p14:creationId xmlns:p14="http://schemas.microsoft.com/office/powerpoint/2010/main" val="420100535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a:t> Defining the Font Size in the Root Element</a:t>
            </a:r>
            <a:endParaRPr lang="en-GB" dirty="0"/>
          </a:p>
        </p:txBody>
      </p:sp>
      <p:sp>
        <p:nvSpPr>
          <p:cNvPr id="3" name="Content Placeholder 2"/>
          <p:cNvSpPr>
            <a:spLocks noGrp="1"/>
          </p:cNvSpPr>
          <p:nvPr>
            <p:ph idx="1"/>
          </p:nvPr>
        </p:nvSpPr>
        <p:spPr>
          <a:xfrm>
            <a:off x="677333" y="706583"/>
            <a:ext cx="10918921" cy="5818908"/>
          </a:xfrm>
        </p:spPr>
        <p:txBody>
          <a:bodyPr>
            <a:normAutofit/>
          </a:bodyPr>
          <a:lstStyle/>
          <a:p>
            <a:r>
              <a:rPr lang="en-US" dirty="0" smtClean="0"/>
              <a:t>We already know that we can change the font size from our browser setting just like shown below in the image :</a:t>
            </a:r>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452" y="1462388"/>
            <a:ext cx="9126682" cy="4827105"/>
          </a:xfrm>
          <a:prstGeom prst="rect">
            <a:avLst/>
          </a:prstGeom>
        </p:spPr>
      </p:pic>
    </p:spTree>
    <p:extLst>
      <p:ext uri="{BB962C8B-B14F-4D97-AF65-F5344CB8AC3E}">
        <p14:creationId xmlns:p14="http://schemas.microsoft.com/office/powerpoint/2010/main" val="399888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a:t> Defining the Font Size in the Root Element</a:t>
            </a:r>
            <a:endParaRPr lang="en-GB" dirty="0"/>
          </a:p>
        </p:txBody>
      </p:sp>
      <p:sp>
        <p:nvSpPr>
          <p:cNvPr id="3" name="Content Placeholder 2"/>
          <p:cNvSpPr>
            <a:spLocks noGrp="1"/>
          </p:cNvSpPr>
          <p:nvPr>
            <p:ph idx="1"/>
          </p:nvPr>
        </p:nvSpPr>
        <p:spPr>
          <a:xfrm>
            <a:off x="677333" y="706583"/>
            <a:ext cx="10918921" cy="5818908"/>
          </a:xfrm>
        </p:spPr>
        <p:txBody>
          <a:bodyPr>
            <a:normAutofit/>
          </a:bodyPr>
          <a:lstStyle/>
          <a:p>
            <a:r>
              <a:rPr lang="en-US" dirty="0" smtClean="0"/>
              <a:t>If we change the font size in our browser setting all the font sizes that we did not explicitly specify in </a:t>
            </a:r>
            <a:r>
              <a:rPr lang="en-US" dirty="0" err="1" smtClean="0"/>
              <a:t>css</a:t>
            </a:r>
            <a:r>
              <a:rPr lang="en-US" dirty="0" smtClean="0"/>
              <a:t> files will be changed this is the normal behavior and probably there is no reason to change that.</a:t>
            </a:r>
          </a:p>
          <a:p>
            <a:r>
              <a:rPr lang="en-US" dirty="0" smtClean="0"/>
              <a:t>But if we want we can set the font size for the entire website in reference to a %age of the font size in the browser settings.</a:t>
            </a:r>
          </a:p>
          <a:p>
            <a:r>
              <a:rPr lang="en-US" dirty="0" smtClean="0"/>
              <a:t>To do this we add an html{} selector to our shared.css file and add font-size:75%; to it now our font sizes will be 75% of the browser settings.</a:t>
            </a:r>
          </a:p>
          <a:p>
            <a:r>
              <a:rPr lang="en-US" dirty="0" smtClean="0"/>
              <a:t>We can try this out and then remove this code as we don’t really need it in our website.</a:t>
            </a:r>
          </a:p>
          <a:p>
            <a:endParaRPr lang="en-US" dirty="0"/>
          </a:p>
          <a:p>
            <a:pPr marL="800100" lvl="2" indent="0">
              <a:buNone/>
            </a:pPr>
            <a:r>
              <a:rPr lang="en-GB" dirty="0"/>
              <a:t>html {</a:t>
            </a:r>
          </a:p>
          <a:p>
            <a:pPr marL="800100" lvl="2" indent="0">
              <a:buNone/>
            </a:pPr>
            <a:r>
              <a:rPr lang="en-GB" dirty="0"/>
              <a:t>    font-size: 75%;</a:t>
            </a:r>
          </a:p>
          <a:p>
            <a:pPr marL="800100" lvl="2" indent="0">
              <a:buNone/>
            </a:pPr>
            <a:r>
              <a:rPr lang="en-GB" dirty="0"/>
              <a:t>}</a:t>
            </a:r>
          </a:p>
          <a:p>
            <a:endParaRPr lang="en-US" dirty="0" smtClean="0"/>
          </a:p>
          <a:p>
            <a:endParaRPr lang="en-US" dirty="0" smtClean="0"/>
          </a:p>
          <a:p>
            <a:endParaRPr lang="en-GB" dirty="0"/>
          </a:p>
        </p:txBody>
      </p:sp>
    </p:spTree>
    <p:extLst>
      <p:ext uri="{BB962C8B-B14F-4D97-AF65-F5344CB8AC3E}">
        <p14:creationId xmlns:p14="http://schemas.microsoft.com/office/powerpoint/2010/main" val="409235492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11407294" cy="533400"/>
          </a:xfrm>
        </p:spPr>
        <p:txBody>
          <a:bodyPr>
            <a:normAutofit fontScale="90000"/>
          </a:bodyPr>
          <a:lstStyle/>
          <a:p>
            <a:r>
              <a:rPr lang="en-IN" dirty="0"/>
              <a:t> </a:t>
            </a:r>
            <a:r>
              <a:rPr lang="en-GB" dirty="0"/>
              <a:t>Using "min-width/height" &amp; "max-width/height"</a:t>
            </a:r>
            <a:endParaRPr lang="en-GB" dirty="0"/>
          </a:p>
        </p:txBody>
      </p:sp>
      <p:sp>
        <p:nvSpPr>
          <p:cNvPr id="3" name="Content Placeholder 2"/>
          <p:cNvSpPr>
            <a:spLocks noGrp="1"/>
          </p:cNvSpPr>
          <p:nvPr>
            <p:ph idx="1"/>
          </p:nvPr>
        </p:nvSpPr>
        <p:spPr>
          <a:xfrm>
            <a:off x="677333" y="706583"/>
            <a:ext cx="10918921" cy="5818908"/>
          </a:xfrm>
        </p:spPr>
        <p:txBody>
          <a:bodyPr>
            <a:normAutofit/>
          </a:bodyPr>
          <a:lstStyle/>
          <a:p>
            <a:r>
              <a:rPr lang="en-US" dirty="0" smtClean="0"/>
              <a:t>Although we have a separate section about responsive design in upcoming slides lets still take a few steps to work on responsiveness thereby learning a concept which includes a mix of percentage and pixel units.</a:t>
            </a:r>
          </a:p>
          <a:p>
            <a:r>
              <a:rPr lang="en-US" dirty="0" smtClean="0"/>
              <a:t>We will notice that if we change the size of our browser window on the customers page the image size also increases or decreases which is good but after a certain level the image size is too big what if we want this responsiveness but still want to limit the max or min of the image..</a:t>
            </a:r>
          </a:p>
          <a:p>
            <a:r>
              <a:rPr lang="en-US" dirty="0" smtClean="0"/>
              <a:t>To do so lets first have a quick recap of how our images are </a:t>
            </a:r>
            <a:r>
              <a:rPr lang="en-US" dirty="0" err="1" smtClean="0"/>
              <a:t>styled.The</a:t>
            </a:r>
            <a:r>
              <a:rPr lang="en-US" dirty="0" smtClean="0"/>
              <a:t> images have a class of .</a:t>
            </a:r>
            <a:r>
              <a:rPr lang="en-US" dirty="0" err="1" smtClean="0"/>
              <a:t>testimonial__image</a:t>
            </a:r>
            <a:r>
              <a:rPr lang="en-US" dirty="0" smtClean="0"/>
              <a:t> with height:100% it does not have any position property so it is statically positioned and the containing element is thus the nearest ancestor which is block level element and in this case it is a div with class </a:t>
            </a:r>
            <a:r>
              <a:rPr lang="en-US" dirty="0" err="1" smtClean="0"/>
              <a:t>testimonial__image</a:t>
            </a:r>
            <a:r>
              <a:rPr lang="en-US" dirty="0" smtClean="0"/>
              <a:t>-container it has a width of65%.</a:t>
            </a:r>
          </a:p>
          <a:p>
            <a:r>
              <a:rPr lang="en-US" dirty="0" smtClean="0"/>
              <a:t>So it would be good if we could limit the size of our container as the image has a 100% width of the container so if the container doesn’t get bigger and bigger our image will also stay smaller.</a:t>
            </a:r>
          </a:p>
          <a:p>
            <a:r>
              <a:rPr lang="en-US" dirty="0" smtClean="0"/>
              <a:t>To do so we go to our customers </a:t>
            </a:r>
            <a:r>
              <a:rPr lang="en-US" dirty="0" err="1" smtClean="0"/>
              <a:t>css</a:t>
            </a:r>
            <a:r>
              <a:rPr lang="en-US" dirty="0" smtClean="0"/>
              <a:t> file and add a max-width:580px to </a:t>
            </a:r>
            <a:r>
              <a:rPr lang="en-US" dirty="0"/>
              <a:t>our . </a:t>
            </a:r>
            <a:r>
              <a:rPr lang="en-US" dirty="0" err="1"/>
              <a:t>testimonial__</a:t>
            </a:r>
            <a:r>
              <a:rPr lang="en-US" dirty="0" err="1" smtClean="0"/>
              <a:t>image</a:t>
            </a:r>
            <a:r>
              <a:rPr lang="en-US" dirty="0" smtClean="0"/>
              <a:t>-container{} so we will still have container to be 65% of our page width but when we increase the page width the container will increase until it reaches the width 580px after that the container wont increase further.</a:t>
            </a:r>
          </a:p>
          <a:p>
            <a:r>
              <a:rPr lang="en-US" dirty="0" smtClean="0"/>
              <a:t>A similar thing we can do with min-width to restrict the minimum width that our image container will take.</a:t>
            </a:r>
            <a:endParaRPr lang="en-US" dirty="0" smtClean="0"/>
          </a:p>
          <a:p>
            <a:endParaRPr lang="en-GB" dirty="0"/>
          </a:p>
        </p:txBody>
      </p:sp>
    </p:spTree>
    <p:extLst>
      <p:ext uri="{BB962C8B-B14F-4D97-AF65-F5344CB8AC3E}">
        <p14:creationId xmlns:p14="http://schemas.microsoft.com/office/powerpoint/2010/main" val="151591954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10549</TotalTime>
  <Words>27508</Words>
  <Application>Microsoft Office PowerPoint</Application>
  <PresentationFormat>Widescreen</PresentationFormat>
  <Paragraphs>1671</Paragraphs>
  <Slides>152</Slides>
  <Notes>105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152</vt:i4>
      </vt:variant>
    </vt:vector>
  </HeadingPairs>
  <TitlesOfParts>
    <vt:vector size="159"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Assignment Solution </vt:lpstr>
      <vt:lpstr>PowerPoint Presentation</vt:lpstr>
      <vt:lpstr>Useful Links</vt:lpstr>
      <vt:lpstr>Section -7 -:Background Images &amp; Images</vt:lpstr>
      <vt:lpstr>Understanding "background-size"</vt:lpstr>
      <vt:lpstr>Understanding "background-size"</vt:lpstr>
      <vt:lpstr>Understanding "background-size"</vt:lpstr>
      <vt:lpstr>Working with "background-position"</vt:lpstr>
      <vt:lpstr>Working with "background-position"</vt:lpstr>
      <vt:lpstr>PowerPoint Presentation</vt:lpstr>
      <vt:lpstr>Applying "background" Origin, Clip &amp; Attachment</vt:lpstr>
      <vt:lpstr>Applying "background" Origin, Clip &amp; Attachment</vt:lpstr>
      <vt:lpstr>Using the "background" Shorthand on our Project</vt:lpstr>
      <vt:lpstr>Styling Images</vt:lpstr>
      <vt:lpstr>Styling Images Cont …</vt:lpstr>
      <vt:lpstr>Adding the Customers Page to our Website</vt:lpstr>
      <vt:lpstr>Basic Setup for image styling</vt:lpstr>
      <vt:lpstr>Working on the Image Layout</vt:lpstr>
      <vt:lpstr>Working on the Image Layout</vt:lpstr>
      <vt:lpstr>Understanding Linear Gradients</vt:lpstr>
      <vt:lpstr>Understanding Linear Gradients</vt:lpstr>
      <vt:lpstr>Applying Radial Gradients</vt:lpstr>
      <vt:lpstr>Stacking Multiple Backgrounds</vt:lpstr>
      <vt:lpstr>Stacking Multiple Backgrounds cont..</vt:lpstr>
      <vt:lpstr>Filters</vt:lpstr>
      <vt:lpstr>Adding &amp; Styling SVGs - The Basics</vt:lpstr>
      <vt:lpstr>Summary</vt:lpstr>
      <vt:lpstr>Useful Links</vt:lpstr>
      <vt:lpstr>Section -8 -:Size And Units</vt:lpstr>
      <vt:lpstr>Pixels Percentages &amp; More</vt:lpstr>
      <vt:lpstr>Pixels Percentages &amp; More Cont…</vt:lpstr>
      <vt:lpstr>Pixels Percentages &amp; More Cont…</vt:lpstr>
      <vt:lpstr>Pixels Percentages &amp; More Cont…</vt:lpstr>
      <vt:lpstr>Three Rules To Remember </vt:lpstr>
      <vt:lpstr>Three Rules To Remember </vt:lpstr>
      <vt:lpstr>Three Rules To Remember </vt:lpstr>
      <vt:lpstr>Fixing the Height 100% Issue</vt:lpstr>
      <vt:lpstr>Fixing the Height 100% Issue</vt:lpstr>
      <vt:lpstr>Fixing the Height 100% Issue</vt:lpstr>
      <vt:lpstr>Fixing the Height 100% Issue</vt:lpstr>
      <vt:lpstr>PowerPoint Presentation</vt:lpstr>
      <vt:lpstr> Defining the Font Size in the Root Element</vt:lpstr>
      <vt:lpstr> Defining the Font Size in the Root Element</vt:lpstr>
      <vt:lpstr> Using "min-width/height" &amp; "max-width/height"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644</cp:revision>
  <dcterms:created xsi:type="dcterms:W3CDTF">2019-03-17T17:13:50Z</dcterms:created>
  <dcterms:modified xsi:type="dcterms:W3CDTF">2021-04-13T17:33:14Z</dcterms:modified>
</cp:coreProperties>
</file>