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3"/>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459" r:id="rId97"/>
    <p:sldId id="460" r:id="rId98"/>
    <p:sldId id="461" r:id="rId99"/>
    <p:sldId id="462" r:id="rId100"/>
    <p:sldId id="463" r:id="rId101"/>
    <p:sldId id="268" r:id="rId10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D1B3E7"/>
    <a:srgbClr val="FFFF81"/>
    <a:srgbClr val="7E37B3"/>
    <a:srgbClr val="7131A1"/>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12/12/2020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FinalTouches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91</a:t>
            </a:fld>
            <a:endParaRPr lang="en-GB"/>
          </a:p>
        </p:txBody>
      </p:sp>
    </p:spTree>
    <p:extLst>
      <p:ext uri="{BB962C8B-B14F-4D97-AF65-F5344CB8AC3E}">
        <p14:creationId xmlns:p14="http://schemas.microsoft.com/office/powerpoint/2010/main" val="591299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92</a:t>
            </a:fld>
            <a:endParaRPr lang="en-GB"/>
          </a:p>
        </p:txBody>
      </p:sp>
    </p:spTree>
    <p:extLst>
      <p:ext uri="{BB962C8B-B14F-4D97-AF65-F5344CB8AC3E}">
        <p14:creationId xmlns:p14="http://schemas.microsoft.com/office/powerpoint/2010/main" val="3642057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93</a:t>
            </a:fld>
            <a:endParaRPr lang="en-GB"/>
          </a:p>
        </p:txBody>
      </p:sp>
    </p:spTree>
    <p:extLst>
      <p:ext uri="{BB962C8B-B14F-4D97-AF65-F5344CB8AC3E}">
        <p14:creationId xmlns:p14="http://schemas.microsoft.com/office/powerpoint/2010/main" val="2955089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IN" dirty="0" smtClean="0"/>
          </a:p>
          <a:p>
            <a:r>
              <a:rPr lang="en-IN" dirty="0" smtClean="0"/>
              <a:t>1-Consider the html doc given on the slide we have an &lt;html&gt; which contains a &lt;body&gt; which further contains three block level elements(&lt;div&gt;).</a:t>
            </a:r>
          </a:p>
          <a:p>
            <a:r>
              <a:rPr lang="en-IN" dirty="0" smtClean="0"/>
              <a:t>1-The general behaviour of these block level elements is the one specified</a:t>
            </a:r>
            <a:r>
              <a:rPr lang="en-IN" baseline="0" dirty="0" smtClean="0"/>
              <a:t> here </a:t>
            </a:r>
            <a:r>
              <a:rPr lang="en-IN" baseline="0" dirty="0" err="1" smtClean="0"/>
              <a:t>i.e</a:t>
            </a:r>
            <a:r>
              <a:rPr lang="en-IN" baseline="0" dirty="0" smtClean="0"/>
              <a:t> they occupy the entire space in the row that they are positioned in and thus they are displayed one after the another</a:t>
            </a:r>
          </a:p>
          <a:p>
            <a:r>
              <a:rPr lang="en-IN" baseline="0" dirty="0" smtClean="0"/>
              <a:t>2- This is because they are block level elements and are following the general document flow </a:t>
            </a:r>
            <a:r>
              <a:rPr lang="en-IN" baseline="0" dirty="0" err="1" smtClean="0"/>
              <a:t>i.e</a:t>
            </a:r>
            <a:r>
              <a:rPr lang="en-IN" baseline="0" dirty="0" smtClean="0"/>
              <a:t> the flow of a normal html document</a:t>
            </a:r>
          </a:p>
          <a:p>
            <a:r>
              <a:rPr lang="en-IN" baseline="0" dirty="0" smtClean="0"/>
              <a:t>3- Now the question here is </a:t>
            </a:r>
            <a:r>
              <a:rPr lang="en-IN" baseline="0" dirty="0" err="1" smtClean="0"/>
              <a:t>is</a:t>
            </a:r>
            <a:r>
              <a:rPr lang="en-IN" baseline="0" dirty="0" smtClean="0"/>
              <a:t> there some default style which forces this behaviour or makes sure that this behaviour will be followed by the elements the property is called position</a:t>
            </a:r>
          </a:p>
          <a:p>
            <a:r>
              <a:rPr lang="en-IN" baseline="0" dirty="0" smtClean="0"/>
              <a:t>4- The default value for the position property is </a:t>
            </a:r>
            <a:r>
              <a:rPr lang="en-IN" baseline="0" dirty="0" err="1" smtClean="0"/>
              <a:t>static.If</a:t>
            </a:r>
            <a:r>
              <a:rPr lang="en-IN" baseline="0" dirty="0" smtClean="0"/>
              <a:t> we don’t specify anything static position will be applied and the behaviour we noticed will apply.</a:t>
            </a:r>
          </a:p>
          <a:p>
            <a:r>
              <a:rPr lang="en-IN" baseline="0" dirty="0" smtClean="0"/>
              <a:t>5.There might situations where we want to change the normal document flow for example maybe we want to  move the first div to right upper corner of our html or maybe we want to move the second div to left upper corner of body element . All this is possible but not with default value of position the other possible values are </a:t>
            </a:r>
          </a:p>
          <a:p>
            <a:r>
              <a:rPr lang="en-IN" baseline="0" dirty="0" smtClean="0"/>
              <a:t>6.Absolute</a:t>
            </a:r>
          </a:p>
          <a:p>
            <a:r>
              <a:rPr lang="en-IN" baseline="0" dirty="0" smtClean="0"/>
              <a:t>7- relative</a:t>
            </a:r>
          </a:p>
          <a:p>
            <a:r>
              <a:rPr lang="en-IN" baseline="0" dirty="0" smtClean="0"/>
              <a:t>8-fixed</a:t>
            </a:r>
          </a:p>
          <a:p>
            <a:r>
              <a:rPr lang="en-IN" baseline="0" dirty="0" smtClean="0"/>
              <a:t>9-sticky -:This is relatively new value and thus the browser support is not so great yet</a:t>
            </a:r>
          </a:p>
          <a:p>
            <a:r>
              <a:rPr lang="en-IN" baseline="0" dirty="0" smtClean="0"/>
              <a:t>So In general we need the value of position property different than static to be able to change the position of elements</a:t>
            </a:r>
          </a:p>
          <a:p>
            <a:endParaRPr lang="en-IN" baseline="0"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94</a:t>
            </a:fld>
            <a:endParaRPr lang="en-GB"/>
          </a:p>
        </p:txBody>
      </p:sp>
    </p:spTree>
    <p:extLst>
      <p:ext uri="{BB962C8B-B14F-4D97-AF65-F5344CB8AC3E}">
        <p14:creationId xmlns:p14="http://schemas.microsoft.com/office/powerpoint/2010/main" val="2334177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With all these values of position we just specify that we want to change the position but how we want to change it or where actually the element moves still needs to be specified and for that we need some additional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1-Lets take an example of an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2. Lets focus on the first div and lets assume we have specified the position property to not be </a:t>
            </a:r>
            <a:r>
              <a:rPr lang="en-IN" dirty="0" err="1" smtClean="0"/>
              <a:t>static.Now</a:t>
            </a:r>
            <a:r>
              <a:rPr lang="en-IN" dirty="0" smtClean="0"/>
              <a:t> with that we told the element to move to another position and now the element asks where should I move?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3,4,5,6,7-For that we have four different options top bottom </a:t>
            </a:r>
            <a:r>
              <a:rPr lang="en-GB" dirty="0" smtClean="0"/>
              <a:t>L</a:t>
            </a:r>
            <a:r>
              <a:rPr lang="en-IN" dirty="0" smtClean="0"/>
              <a:t>eft and right. These</a:t>
            </a:r>
            <a:r>
              <a:rPr lang="en-IN" baseline="0" dirty="0" smtClean="0"/>
              <a:t> can also be used in combination. Using these properties we change the position of the element in document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There is one more important concept that we need to understand for example we apply top:20px what does that mean there are different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8-The first option is it might refer to element itself </a:t>
            </a:r>
            <a:r>
              <a:rPr lang="en-IN" dirty="0" err="1" smtClean="0"/>
              <a:t>i.e</a:t>
            </a:r>
            <a:r>
              <a:rPr lang="en-IN" dirty="0" smtClean="0"/>
              <a:t> take the current position of the element and move it up 20 </a:t>
            </a:r>
            <a:r>
              <a:rPr lang="en-IN" dirty="0" err="1" smtClean="0"/>
              <a:t>px</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9. Another option might be that the 20px refers to a distance maybe </a:t>
            </a:r>
            <a:r>
              <a:rPr lang="en-IN" dirty="0" err="1" smtClean="0"/>
              <a:t>maybe</a:t>
            </a:r>
            <a:r>
              <a:rPr lang="en-IN" baseline="0" dirty="0" smtClean="0"/>
              <a:t> move the element 20px from our </a:t>
            </a:r>
            <a:r>
              <a:rPr lang="en-IN" baseline="0" dirty="0" err="1" smtClean="0"/>
              <a:t>viewport.Viewport</a:t>
            </a:r>
            <a:r>
              <a:rPr lang="en-IN" baseline="0" dirty="0" smtClean="0"/>
              <a:t> simply refers to the viewable area of our browser we can translate it to browser window for 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10-It may also mean that move it from top 20 </a:t>
            </a:r>
            <a:r>
              <a:rPr lang="en-IN" baseline="0" dirty="0" err="1" smtClean="0"/>
              <a:t>px</a:t>
            </a:r>
            <a:r>
              <a:rPr lang="en-IN" baseline="0" dirty="0" smtClean="0"/>
              <a:t> from out &lt;html&gt;,&lt;body&gt; or more or less any element</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11-All these options refer to the so called positioning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95</a:t>
            </a:fld>
            <a:endParaRPr lang="en-GB"/>
          </a:p>
        </p:txBody>
      </p:sp>
    </p:spTree>
    <p:extLst>
      <p:ext uri="{BB962C8B-B14F-4D97-AF65-F5344CB8AC3E}">
        <p14:creationId xmlns:p14="http://schemas.microsoft.com/office/powerpoint/2010/main" val="32672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96</a:t>
            </a:fld>
            <a:endParaRPr lang="en-GB"/>
          </a:p>
        </p:txBody>
      </p:sp>
    </p:spTree>
    <p:extLst>
      <p:ext uri="{BB962C8B-B14F-4D97-AF65-F5344CB8AC3E}">
        <p14:creationId xmlns:p14="http://schemas.microsoft.com/office/powerpoint/2010/main" val="2794288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97</a:t>
            </a:fld>
            <a:endParaRPr lang="en-GB"/>
          </a:p>
        </p:txBody>
      </p:sp>
    </p:spTree>
    <p:extLst>
      <p:ext uri="{BB962C8B-B14F-4D97-AF65-F5344CB8AC3E}">
        <p14:creationId xmlns:p14="http://schemas.microsoft.com/office/powerpoint/2010/main" val="1162512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FixedNavBar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98</a:t>
            </a:fld>
            <a:endParaRPr lang="en-GB"/>
          </a:p>
        </p:txBody>
      </p:sp>
    </p:spTree>
    <p:extLst>
      <p:ext uri="{BB962C8B-B14F-4D97-AF65-F5344CB8AC3E}">
        <p14:creationId xmlns:p14="http://schemas.microsoft.com/office/powerpoint/2010/main" val="39546880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AddBackgroundImage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99</a:t>
            </a:fld>
            <a:endParaRPr lang="en-GB"/>
          </a:p>
        </p:txBody>
      </p:sp>
    </p:spTree>
    <p:extLst>
      <p:ext uri="{BB962C8B-B14F-4D97-AF65-F5344CB8AC3E}">
        <p14:creationId xmlns:p14="http://schemas.microsoft.com/office/powerpoint/2010/main" val="1505939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UnderstandingZIndex</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100</a:t>
            </a:fld>
            <a:endParaRPr lang="en-GB"/>
          </a:p>
        </p:txBody>
      </p:sp>
    </p:spTree>
    <p:extLst>
      <p:ext uri="{BB962C8B-B14F-4D97-AF65-F5344CB8AC3E}">
        <p14:creationId xmlns:p14="http://schemas.microsoft.com/office/powerpoint/2010/main" val="2826870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12/12/2020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12/12/2020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12/12/2020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12/12/2020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02227"/>
          </a:xfrm>
        </p:spPr>
        <p:txBody>
          <a:bodyPr>
            <a:normAutofit fontScale="90000"/>
          </a:bodyPr>
          <a:lstStyle/>
          <a:p>
            <a:r>
              <a:rPr lang="en-GB" dirty="0"/>
              <a:t>Understanding the Z-Index</a:t>
            </a:r>
            <a:endParaRPr lang="en-GB" dirty="0"/>
          </a:p>
        </p:txBody>
      </p:sp>
      <p:sp>
        <p:nvSpPr>
          <p:cNvPr id="3" name="Content Placeholder 2"/>
          <p:cNvSpPr>
            <a:spLocks noGrp="1"/>
          </p:cNvSpPr>
          <p:nvPr>
            <p:ph idx="1"/>
          </p:nvPr>
        </p:nvSpPr>
        <p:spPr>
          <a:xfrm>
            <a:off x="301335" y="685801"/>
            <a:ext cx="11533909" cy="6068290"/>
          </a:xfrm>
        </p:spPr>
        <p:txBody>
          <a:bodyPr>
            <a:normAutofit lnSpcReduction="10000"/>
          </a:bodyPr>
          <a:lstStyle/>
          <a:p>
            <a:r>
              <a:rPr lang="en-GB" dirty="0" smtClean="0"/>
              <a:t>So The question here is why is our background image not really a background image?</a:t>
            </a:r>
          </a:p>
          <a:p>
            <a:r>
              <a:rPr lang="en-GB" dirty="0" smtClean="0"/>
              <a:t>This is because till now we just positioned our elements along the x-axis or the y-axis but we also need a way to position them along z-</a:t>
            </a:r>
            <a:r>
              <a:rPr lang="en-GB" dirty="0" err="1" smtClean="0"/>
              <a:t>axis.We</a:t>
            </a:r>
            <a:r>
              <a:rPr lang="en-GB" dirty="0" smtClean="0"/>
              <a:t> can actually do that in </a:t>
            </a:r>
            <a:r>
              <a:rPr lang="en-GB" dirty="0" err="1" smtClean="0"/>
              <a:t>css</a:t>
            </a:r>
            <a:r>
              <a:rPr lang="en-GB" dirty="0" smtClean="0"/>
              <a:t> using a property called z-index.</a:t>
            </a:r>
          </a:p>
          <a:p>
            <a:r>
              <a:rPr lang="en-GB" dirty="0" smtClean="0"/>
              <a:t>Z-index represents the position of an element along the z-</a:t>
            </a:r>
            <a:r>
              <a:rPr lang="en-GB" dirty="0" err="1" smtClean="0"/>
              <a:t>axis.its</a:t>
            </a:r>
            <a:r>
              <a:rPr lang="en-GB" dirty="0" smtClean="0"/>
              <a:t> default value is auto for understanding purposes lets assume auto means 0.</a:t>
            </a:r>
          </a:p>
          <a:p>
            <a:r>
              <a:rPr lang="en-GB" dirty="0" smtClean="0"/>
              <a:t>So to place an element above any other the z index should be greater than 0 like 1,2,3, 100 </a:t>
            </a:r>
            <a:r>
              <a:rPr lang="en-GB" dirty="0" err="1" smtClean="0"/>
              <a:t>etc</a:t>
            </a:r>
            <a:endParaRPr lang="en-GB" dirty="0" smtClean="0"/>
          </a:p>
          <a:p>
            <a:r>
              <a:rPr lang="en-GB" dirty="0" smtClean="0"/>
              <a:t>To place an element below another the z index should be lower than 0 </a:t>
            </a:r>
            <a:r>
              <a:rPr lang="en-GB" dirty="0" err="1" smtClean="0"/>
              <a:t>ie</a:t>
            </a:r>
            <a:r>
              <a:rPr lang="en-GB" dirty="0" smtClean="0"/>
              <a:t> -1,-2, -44 </a:t>
            </a:r>
            <a:r>
              <a:rPr lang="en-GB" dirty="0" err="1" smtClean="0"/>
              <a:t>etc</a:t>
            </a:r>
            <a:endParaRPr lang="en-GB" dirty="0" smtClean="0"/>
          </a:p>
          <a:p>
            <a:r>
              <a:rPr lang="en-GB" dirty="0" smtClean="0"/>
              <a:t>Z-index only works for elements that have the value of position different from static.so to change the z-index we have to apply a position property.</a:t>
            </a:r>
          </a:p>
          <a:p>
            <a:r>
              <a:rPr lang="en-GB" dirty="0" smtClean="0"/>
              <a:t>So now we know that all our elements on the packages page have a z-index value 0 by default so to move our background image below other elements lets add z-index:-1; to the .background{ } selector.</a:t>
            </a:r>
          </a:p>
          <a:p>
            <a:r>
              <a:rPr lang="en-GB" dirty="0" smtClean="0"/>
              <a:t>Now if we change the z-index to 1 for our background we will notice it is above our packages as well as above the </a:t>
            </a:r>
            <a:r>
              <a:rPr lang="en-GB" dirty="0" err="1" smtClean="0"/>
              <a:t>nav</a:t>
            </a:r>
            <a:r>
              <a:rPr lang="en-GB" dirty="0" smtClean="0"/>
              <a:t> bar but if we add a z-index of 1 to main-header{} selector in our shared.css we will notice that the </a:t>
            </a:r>
            <a:r>
              <a:rPr lang="en-GB" dirty="0" err="1" smtClean="0"/>
              <a:t>the</a:t>
            </a:r>
            <a:r>
              <a:rPr lang="en-GB" dirty="0" smtClean="0"/>
              <a:t> </a:t>
            </a:r>
            <a:r>
              <a:rPr lang="en-GB" dirty="0" err="1" smtClean="0"/>
              <a:t>nav</a:t>
            </a:r>
            <a:r>
              <a:rPr lang="en-GB" dirty="0" smtClean="0"/>
              <a:t> bar is still at the top of our background</a:t>
            </a:r>
          </a:p>
          <a:p>
            <a:r>
              <a:rPr lang="en-GB" dirty="0" smtClean="0"/>
              <a:t>Actually when we have two elements with same z-index the order in which the elements occur in the html takes precedence and since our header comes after the background image it is displayed above it when both have same z-index value.</a:t>
            </a:r>
          </a:p>
          <a:p>
            <a:r>
              <a:rPr lang="en-GB" dirty="0" smtClean="0"/>
              <a:t>Remove z-index from main-header{} and change the value of z-index back to -1 in .background and we have a working background image and  </a:t>
            </a:r>
            <a:r>
              <a:rPr lang="en-GB" dirty="0" err="1" smtClean="0"/>
              <a:t>nav</a:t>
            </a:r>
            <a:r>
              <a:rPr lang="en-GB" dirty="0" smtClean="0"/>
              <a:t> bar again.</a:t>
            </a:r>
          </a:p>
          <a:p>
            <a:endParaRPr lang="en-GB" dirty="0" smtClean="0"/>
          </a:p>
          <a:p>
            <a:endParaRPr lang="en-GB" dirty="0"/>
          </a:p>
        </p:txBody>
      </p:sp>
    </p:spTree>
    <p:extLst>
      <p:ext uri="{BB962C8B-B14F-4D97-AF65-F5344CB8AC3E}">
        <p14:creationId xmlns:p14="http://schemas.microsoft.com/office/powerpoint/2010/main" val="20202152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3"/>
            <a:ext cx="8596668" cy="574964"/>
          </a:xfrm>
        </p:spPr>
        <p:txBody>
          <a:bodyPr>
            <a:normAutofit fontScale="90000"/>
          </a:bodyPr>
          <a:lstStyle/>
          <a:p>
            <a:r>
              <a:rPr lang="en-GB" dirty="0"/>
              <a:t>Adding the Final Touches</a:t>
            </a:r>
          </a:p>
        </p:txBody>
      </p:sp>
      <p:sp>
        <p:nvSpPr>
          <p:cNvPr id="3" name="Content Placeholder 2"/>
          <p:cNvSpPr>
            <a:spLocks noGrp="1"/>
          </p:cNvSpPr>
          <p:nvPr>
            <p:ph idx="1"/>
          </p:nvPr>
        </p:nvSpPr>
        <p:spPr>
          <a:xfrm>
            <a:off x="426027" y="758537"/>
            <a:ext cx="11409218" cy="5881254"/>
          </a:xfrm>
        </p:spPr>
        <p:txBody>
          <a:bodyPr/>
          <a:lstStyle/>
          <a:p>
            <a:r>
              <a:rPr lang="en-IN" dirty="0" smtClean="0"/>
              <a:t>We will notice that the plans on our main page are not </a:t>
            </a:r>
            <a:r>
              <a:rPr lang="en-IN" dirty="0" err="1" smtClean="0"/>
              <a:t>centered</a:t>
            </a:r>
            <a:r>
              <a:rPr lang="en-IN" dirty="0" smtClean="0"/>
              <a:t> horizontally.</a:t>
            </a:r>
          </a:p>
          <a:p>
            <a:r>
              <a:rPr lang="en-IN" dirty="0" smtClean="0"/>
              <a:t>to fix this by add a class </a:t>
            </a:r>
            <a:r>
              <a:rPr lang="en-IN" dirty="0" err="1" smtClean="0"/>
              <a:t>plan__list</a:t>
            </a:r>
            <a:r>
              <a:rPr lang="en-IN" dirty="0" smtClean="0"/>
              <a:t> to the div that contains our plans and add a class selector for the same in our main.css</a:t>
            </a:r>
          </a:p>
          <a:p>
            <a:r>
              <a:rPr lang="en-IN" dirty="0" smtClean="0"/>
              <a:t>Add a style width:80%; and </a:t>
            </a:r>
            <a:r>
              <a:rPr lang="en-IN" dirty="0" err="1" smtClean="0"/>
              <a:t>margin:auto</a:t>
            </a:r>
            <a:r>
              <a:rPr lang="en-IN" dirty="0" smtClean="0"/>
              <a:t>; this will centre the whole div containing our plans horizontally .</a:t>
            </a:r>
          </a:p>
          <a:p>
            <a:r>
              <a:rPr lang="en-IN" dirty="0" smtClean="0"/>
              <a:t>But we will notice that although all the plans are now </a:t>
            </a:r>
            <a:r>
              <a:rPr lang="en-IN" dirty="0" err="1" smtClean="0"/>
              <a:t>centered</a:t>
            </a:r>
            <a:r>
              <a:rPr lang="en-IN" dirty="0" smtClean="0"/>
              <a:t> as a whole but the text above the plans “choose your plan” is not centred above the middle plan this is because the blocks themselves inside the div are not </a:t>
            </a:r>
            <a:r>
              <a:rPr lang="en-IN" dirty="0" err="1" smtClean="0"/>
              <a:t>centered</a:t>
            </a:r>
            <a:r>
              <a:rPr lang="en-IN" dirty="0" smtClean="0"/>
              <a:t> so to </a:t>
            </a:r>
            <a:r>
              <a:rPr lang="en-IN" dirty="0" err="1" smtClean="0"/>
              <a:t>center</a:t>
            </a:r>
            <a:r>
              <a:rPr lang="en-IN" dirty="0" smtClean="0"/>
              <a:t> them we can add </a:t>
            </a:r>
            <a:r>
              <a:rPr lang="en-IN" dirty="0" err="1" smtClean="0"/>
              <a:t>text-align:center</a:t>
            </a:r>
            <a:endParaRPr lang="en-GB" dirty="0"/>
          </a:p>
        </p:txBody>
      </p:sp>
    </p:spTree>
    <p:extLst>
      <p:ext uri="{BB962C8B-B14F-4D97-AF65-F5344CB8AC3E}">
        <p14:creationId xmlns:p14="http://schemas.microsoft.com/office/powerpoint/2010/main" val="21495461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-6 -:Positioning</a:t>
            </a:r>
            <a:endParaRPr lang="en-GB" dirty="0"/>
          </a:p>
        </p:txBody>
      </p:sp>
    </p:spTree>
    <p:extLst>
      <p:ext uri="{BB962C8B-B14F-4D97-AF65-F5344CB8AC3E}">
        <p14:creationId xmlns:p14="http://schemas.microsoft.com/office/powerpoint/2010/main" val="29020957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16" y="0"/>
            <a:ext cx="11514666" cy="654627"/>
          </a:xfrm>
        </p:spPr>
        <p:txBody>
          <a:bodyPr/>
          <a:lstStyle/>
          <a:p>
            <a:r>
              <a:rPr lang="en-IN" dirty="0" smtClean="0"/>
              <a:t>Why Positioning will Improve our website</a:t>
            </a:r>
            <a:endParaRPr lang="en-GB" dirty="0"/>
          </a:p>
        </p:txBody>
      </p:sp>
      <p:sp>
        <p:nvSpPr>
          <p:cNvPr id="3" name="Content Placeholder 2"/>
          <p:cNvSpPr>
            <a:spLocks noGrp="1"/>
          </p:cNvSpPr>
          <p:nvPr>
            <p:ph idx="1"/>
          </p:nvPr>
        </p:nvSpPr>
        <p:spPr>
          <a:xfrm>
            <a:off x="374073" y="789709"/>
            <a:ext cx="11658599" cy="5953991"/>
          </a:xfrm>
        </p:spPr>
        <p:txBody>
          <a:bodyPr/>
          <a:lstStyle/>
          <a:p>
            <a:r>
              <a:rPr lang="en-IN" dirty="0" smtClean="0"/>
              <a:t>We will notice that when we scroll down our navigation bar is not visible and user has to scroll up to use the navigation bar . It should ideally be fixed and displayed always.</a:t>
            </a:r>
          </a:p>
          <a:p>
            <a:r>
              <a:rPr lang="en-IN" dirty="0" smtClean="0"/>
              <a:t>The text “Risk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on our image is also not positioned best way the position should be changed kind of inside the image.</a:t>
            </a:r>
          </a:p>
          <a:p>
            <a:r>
              <a:rPr lang="en-IN" dirty="0" smtClean="0"/>
              <a:t>If we go to the packages page  we will notice we don’t have a background image</a:t>
            </a:r>
          </a:p>
          <a:p>
            <a:r>
              <a:rPr lang="en-IN" dirty="0" smtClean="0"/>
              <a:t>Also the plus package is our recommended  package but it is not emphasised properly to do that we can add a badge to the right upper part of the plus package.</a:t>
            </a:r>
          </a:p>
          <a:p>
            <a:r>
              <a:rPr lang="en-IN" dirty="0" smtClean="0"/>
              <a:t>All this we will achieve using positioning</a:t>
            </a:r>
          </a:p>
          <a:p>
            <a:endParaRPr lang="en-GB" dirty="0"/>
          </a:p>
        </p:txBody>
      </p:sp>
    </p:spTree>
    <p:extLst>
      <p:ext uri="{BB962C8B-B14F-4D97-AF65-F5344CB8AC3E}">
        <p14:creationId xmlns:p14="http://schemas.microsoft.com/office/powerpoint/2010/main" val="23740914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4"/>
            <a:ext cx="11105957" cy="606136"/>
          </a:xfrm>
        </p:spPr>
        <p:txBody>
          <a:bodyPr>
            <a:normAutofit fontScale="90000"/>
          </a:bodyPr>
          <a:lstStyle/>
          <a:p>
            <a:r>
              <a:rPr lang="en-GB" dirty="0"/>
              <a:t>Understanding Positioning - The Theory</a:t>
            </a:r>
          </a:p>
        </p:txBody>
      </p:sp>
      <p:sp>
        <p:nvSpPr>
          <p:cNvPr id="3" name="Content Placeholder 2"/>
          <p:cNvSpPr>
            <a:spLocks noGrp="1"/>
          </p:cNvSpPr>
          <p:nvPr>
            <p:ph idx="1"/>
          </p:nvPr>
        </p:nvSpPr>
        <p:spPr>
          <a:xfrm>
            <a:off x="155865" y="696190"/>
            <a:ext cx="11627426" cy="5912427"/>
          </a:xfrm>
        </p:spPr>
        <p:txBody>
          <a:bodyPr/>
          <a:lstStyle/>
          <a:p>
            <a:endParaRPr lang="en-GB" dirty="0"/>
          </a:p>
        </p:txBody>
      </p:sp>
      <p:sp>
        <p:nvSpPr>
          <p:cNvPr id="4" name="Rectangle 3"/>
          <p:cNvSpPr/>
          <p:nvPr/>
        </p:nvSpPr>
        <p:spPr>
          <a:xfrm>
            <a:off x="677334"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1402773"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1937904" y="2265216"/>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9" name="Rectangle 8"/>
          <p:cNvSpPr/>
          <p:nvPr/>
        </p:nvSpPr>
        <p:spPr>
          <a:xfrm>
            <a:off x="1958685"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0" name="Rectangle 9"/>
          <p:cNvSpPr/>
          <p:nvPr/>
        </p:nvSpPr>
        <p:spPr>
          <a:xfrm>
            <a:off x="1937904"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cxnSp>
        <p:nvCxnSpPr>
          <p:cNvPr id="12" name="Straight Arrow Connector 11"/>
          <p:cNvCxnSpPr/>
          <p:nvPr/>
        </p:nvCxnSpPr>
        <p:spPr>
          <a:xfrm>
            <a:off x="477982" y="893618"/>
            <a:ext cx="0" cy="500149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rot="16200000">
            <a:off x="-284246" y="2890175"/>
            <a:ext cx="124745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Document Flow</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450282" y="1652155"/>
            <a:ext cx="2400300" cy="4883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a:t>
            </a:r>
            <a:endParaRPr lang="en-GB" dirty="0"/>
          </a:p>
        </p:txBody>
      </p:sp>
      <p:sp>
        <p:nvSpPr>
          <p:cNvPr id="16" name="Rectangle 15"/>
          <p:cNvSpPr/>
          <p:nvPr/>
        </p:nvSpPr>
        <p:spPr>
          <a:xfrm>
            <a:off x="7450282" y="2404946"/>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static</a:t>
            </a:r>
            <a:endParaRPr lang="en-GB"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450282" y="3108798"/>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absolute</a:t>
            </a:r>
            <a:endParaRPr lang="en-GB" dirty="0">
              <a:solidFill>
                <a:schemeClr val="tx1"/>
              </a:solidFill>
            </a:endParaRPr>
          </a:p>
        </p:txBody>
      </p:sp>
      <p:sp>
        <p:nvSpPr>
          <p:cNvPr id="18" name="Rectangle 17"/>
          <p:cNvSpPr/>
          <p:nvPr/>
        </p:nvSpPr>
        <p:spPr>
          <a:xfrm>
            <a:off x="7450282" y="3782474"/>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relative</a:t>
            </a:r>
            <a:endParaRPr lang="en-GB" dirty="0">
              <a:solidFill>
                <a:schemeClr val="tx1"/>
              </a:solidFill>
            </a:endParaRPr>
          </a:p>
        </p:txBody>
      </p:sp>
      <p:sp>
        <p:nvSpPr>
          <p:cNvPr id="19" name="Rectangle 18"/>
          <p:cNvSpPr/>
          <p:nvPr/>
        </p:nvSpPr>
        <p:spPr>
          <a:xfrm>
            <a:off x="7450282" y="4373432"/>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fixed</a:t>
            </a:r>
            <a:endParaRPr lang="en-GB" dirty="0">
              <a:solidFill>
                <a:schemeClr val="tx1"/>
              </a:solidFill>
            </a:endParaRPr>
          </a:p>
        </p:txBody>
      </p:sp>
      <p:sp>
        <p:nvSpPr>
          <p:cNvPr id="20" name="Rectangle 19"/>
          <p:cNvSpPr/>
          <p:nvPr/>
        </p:nvSpPr>
        <p:spPr>
          <a:xfrm>
            <a:off x="7450282" y="5069643"/>
            <a:ext cx="2400300" cy="421381"/>
          </a:xfrm>
          <a:prstGeom prst="rect">
            <a:avLst/>
          </a:prstGeom>
          <a:solidFill>
            <a:schemeClr val="bg2">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sticky</a:t>
            </a:r>
            <a:endParaRPr lang="en-GB" dirty="0">
              <a:solidFill>
                <a:schemeClr val="tx1"/>
              </a:solidFill>
            </a:endParaRPr>
          </a:p>
        </p:txBody>
      </p:sp>
      <p:sp>
        <p:nvSpPr>
          <p:cNvPr id="21" name="Right Arrow 20"/>
          <p:cNvSpPr/>
          <p:nvPr/>
        </p:nvSpPr>
        <p:spPr>
          <a:xfrm>
            <a:off x="9918122" y="2452297"/>
            <a:ext cx="474519" cy="29094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0501746" y="2423647"/>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Default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3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 0 C 0.00117 -0.00463 0.00209 -0.00972 0.00378 -0.01389 C 0.00469 -0.01621 0.00638 -0.01713 0.00768 -0.01898 C 0.00873 -0.0206 0.00964 -0.02222 0.01055 -0.02408 C 0.0112 -0.0257 0.01172 -0.02755 0.0125 -0.02917 C 0.01328 -0.03102 0.01446 -0.03241 0.01537 -0.03426 C 0.01641 -0.03658 0.01706 -0.03912 0.01823 -0.04121 C 0.0194 -0.04306 0.02097 -0.04421 0.02201 -0.0463 C 0.02318 -0.04838 0.02383 -0.05093 0.025 -0.05301 C 0.02617 -0.05556 0.02761 -0.05741 0.02878 -0.05996 C 0.03373 -0.07037 0.0267 -0.05949 0.03451 -0.07199 C 0.04545 -0.08889 0.03164 -0.06458 0.04128 -0.0838 C 0.04284 -0.08681 0.04479 -0.08912 0.0461 -0.09236 C 0.05274 -0.11019 0.04258 -0.08264 0.05 -0.1044 C 0.05261 -0.1125 0.05391 -0.11366 0.05573 -0.12153 C 0.05651 -0.12477 0.05703 -0.12824 0.05768 -0.13171 L 0.0586 -0.13681 C 0.05912 -0.14514 0.05938 -0.15116 0.06055 -0.15903 C 0.06081 -0.16088 0.06094 -0.1625 0.06146 -0.16412 C 0.06263 -0.16783 0.06406 -0.17107 0.06537 -0.17454 L 0.06914 -0.18472 C 0.06979 -0.18634 0.0711 -0.18773 0.0711 -0.18982 L 0.0711 -0.19838 L 0.075 -0.20509 " pathEditMode="relative" ptsTypes="AAAAAAAAAAAAAAAAAAAAAAAAA">
                                      <p:cBhvr>
                                        <p:cTn id="38" dur="2000" fill="hold"/>
                                        <p:tgtEl>
                                          <p:spTgt spid="6"/>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 0 C -0.0013 -0.00579 -0.00234 -0.01181 -0.0039 -0.01713 C -0.00455 -0.01968 -0.00586 -0.02176 -0.00677 -0.02407 C -0.01276 -0.03912 -0.0082 -0.02986 -0.01549 -0.04282 C -0.01601 -0.04514 -0.01653 -0.04769 -0.01731 -0.04977 C -0.02643 -0.07222 -0.01354 -0.03472 -0.02304 -0.06157 C -0.02448 -0.06551 -0.02578 -0.06944 -0.02695 -0.07361 C -0.0276 -0.07593 -0.02799 -0.07847 -0.0289 -0.08032 C -0.02994 -0.08264 -0.03138 -0.0838 -0.03268 -0.08565 C -0.03372 -0.09005 -0.03437 -0.09491 -0.03554 -0.09931 C -0.03658 -0.10278 -0.03945 -0.10949 -0.03945 -0.10949 C -0.0401 -0.11644 -0.0414 -0.1287 -0.0414 -0.13519 C -0.0414 -0.1419 -0.04088 -0.14884 -0.04036 -0.15556 C -0.03906 -0.17245 -0.03997 -0.16875 -0.03658 -0.17778 C -0.03619 -0.18009 -0.03593 -0.18241 -0.03554 -0.18472 C -0.03281 -0.20185 -0.03671 -0.17523 -0.03372 -0.19653 L -0.03554 -0.21019 C -0.03593 -0.2125 -0.03541 -0.21574 -0.03658 -0.21713 L -0.04231 -0.22384 L -0.04518 -0.22732 C -0.04375 -0.20648 -0.04375 -0.21181 -0.04518 -0.2206 C -0.04544 -0.22222 -0.04609 -0.22384 -0.04609 -0.22569 C -0.04609 -0.22685 -0.04557 -0.22801 -0.04518 -0.22894 " pathEditMode="relative" ptsTypes="AAAAAAAAAAAAAAAAAAAAAAAA">
                                      <p:cBhvr>
                                        <p:cTn id="40" dur="2000" fill="hold"/>
                                        <p:tgtEl>
                                          <p:spTgt spid="9"/>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9" grpId="0" animBg="1"/>
      <p:bldP spid="9" grpId="1" animBg="1"/>
      <p:bldP spid="10" grpId="0" animBg="1"/>
      <p:bldP spid="13" grpId="0"/>
      <p:bldP spid="14" grpId="0" animBg="1"/>
      <p:bldP spid="16" grpId="0" animBg="1"/>
      <p:bldP spid="17" grpId="0" animBg="1"/>
      <p:bldP spid="18" grpId="0" animBg="1"/>
      <p:bldP spid="19" grpId="0" animBg="1"/>
      <p:bldP spid="20" grpId="0" animBg="1"/>
      <p:bldP spid="21" grpId="0" animBg="1"/>
      <p:bldP spid="2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1" y="-71409"/>
            <a:ext cx="10377528" cy="597877"/>
          </a:xfrm>
        </p:spPr>
        <p:txBody>
          <a:bodyPr>
            <a:normAutofit fontScale="90000"/>
          </a:bodyPr>
          <a:lstStyle/>
          <a:p>
            <a:r>
              <a:rPr lang="en-GB" dirty="0"/>
              <a:t>Understanding Positioning - The Theory</a:t>
            </a:r>
          </a:p>
        </p:txBody>
      </p:sp>
      <p:sp>
        <p:nvSpPr>
          <p:cNvPr id="4" name="Rectangle 3"/>
          <p:cNvSpPr/>
          <p:nvPr/>
        </p:nvSpPr>
        <p:spPr>
          <a:xfrm>
            <a:off x="2939890"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3665329"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4200460" y="2265216"/>
            <a:ext cx="3761510" cy="71697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7" name="Rectangle 6"/>
          <p:cNvSpPr/>
          <p:nvPr/>
        </p:nvSpPr>
        <p:spPr>
          <a:xfrm>
            <a:off x="4221241"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8" name="Rectangle 7"/>
          <p:cNvSpPr/>
          <p:nvPr/>
        </p:nvSpPr>
        <p:spPr>
          <a:xfrm>
            <a:off x="4200460"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1" name="Rectangle 10"/>
          <p:cNvSpPr/>
          <p:nvPr/>
        </p:nvSpPr>
        <p:spPr>
          <a:xfrm>
            <a:off x="768681" y="2623702"/>
            <a:ext cx="932123" cy="2628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12" name="Up Arrow 11"/>
          <p:cNvSpPr/>
          <p:nvPr/>
        </p:nvSpPr>
        <p:spPr>
          <a:xfrm>
            <a:off x="1090245" y="2145323"/>
            <a:ext cx="410308" cy="363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1150770" y="3001509"/>
            <a:ext cx="289257" cy="367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284648" y="2573415"/>
            <a:ext cx="293077" cy="3634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1821831" y="2659479"/>
            <a:ext cx="310974" cy="22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18011" y="1690390"/>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Top</a:t>
            </a:r>
            <a:endParaRPr lang="en-GB" dirty="0">
              <a:solidFill>
                <a:schemeClr val="tx1"/>
              </a:solidFill>
            </a:endParaRPr>
          </a:p>
        </p:txBody>
      </p:sp>
      <p:sp>
        <p:nvSpPr>
          <p:cNvPr id="17" name="Rectangle 16"/>
          <p:cNvSpPr/>
          <p:nvPr/>
        </p:nvSpPr>
        <p:spPr>
          <a:xfrm>
            <a:off x="875131" y="351566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Bottom</a:t>
            </a:r>
            <a:endParaRPr lang="en-GB" dirty="0">
              <a:solidFill>
                <a:schemeClr val="tx1"/>
              </a:solidFill>
            </a:endParaRPr>
          </a:p>
        </p:txBody>
      </p:sp>
      <p:sp>
        <p:nvSpPr>
          <p:cNvPr id="18" name="Rectangle 17"/>
          <p:cNvSpPr/>
          <p:nvPr/>
        </p:nvSpPr>
        <p:spPr>
          <a:xfrm>
            <a:off x="1907511" y="222471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Left</a:t>
            </a:r>
            <a:endParaRPr lang="en-GB" dirty="0">
              <a:solidFill>
                <a:schemeClr val="tx1"/>
              </a:solidFill>
            </a:endParaRPr>
          </a:p>
        </p:txBody>
      </p:sp>
      <p:sp>
        <p:nvSpPr>
          <p:cNvPr id="19" name="Rectangle 18"/>
          <p:cNvSpPr/>
          <p:nvPr/>
        </p:nvSpPr>
        <p:spPr>
          <a:xfrm>
            <a:off x="46640" y="2175964"/>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Right</a:t>
            </a:r>
            <a:endParaRPr lang="en-GB" dirty="0">
              <a:solidFill>
                <a:schemeClr val="tx1"/>
              </a:solidFill>
            </a:endParaRPr>
          </a:p>
        </p:txBody>
      </p:sp>
      <p:sp>
        <p:nvSpPr>
          <p:cNvPr id="20" name="Rectangle 19"/>
          <p:cNvSpPr/>
          <p:nvPr/>
        </p:nvSpPr>
        <p:spPr>
          <a:xfrm>
            <a:off x="175846" y="4994031"/>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Document Flow</a:t>
            </a:r>
            <a:endParaRPr lang="en-GB" dirty="0"/>
          </a:p>
        </p:txBody>
      </p:sp>
      <p:sp>
        <p:nvSpPr>
          <p:cNvPr id="21" name="Rectangle 20"/>
          <p:cNvSpPr/>
          <p:nvPr/>
        </p:nvSpPr>
        <p:spPr>
          <a:xfrm>
            <a:off x="9589477" y="2265216"/>
            <a:ext cx="1524000" cy="489906"/>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&lt;div&gt;</a:t>
            </a:r>
            <a:endParaRPr lang="en-GB" dirty="0"/>
          </a:p>
        </p:txBody>
      </p:sp>
      <p:sp>
        <p:nvSpPr>
          <p:cNvPr id="22" name="Rectangle 21"/>
          <p:cNvSpPr/>
          <p:nvPr/>
        </p:nvSpPr>
        <p:spPr>
          <a:xfrm>
            <a:off x="9589477" y="3134588"/>
            <a:ext cx="1606062" cy="551061"/>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viewport</a:t>
            </a:r>
            <a:endParaRPr lang="en-GB" dirty="0"/>
          </a:p>
        </p:txBody>
      </p:sp>
      <p:sp>
        <p:nvSpPr>
          <p:cNvPr id="24" name="Rectangle 23"/>
          <p:cNvSpPr/>
          <p:nvPr/>
        </p:nvSpPr>
        <p:spPr>
          <a:xfrm>
            <a:off x="9589477" y="400396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&lt;Body&gt;</a:t>
            </a:r>
            <a:endParaRPr lang="en-GB" dirty="0"/>
          </a:p>
        </p:txBody>
      </p:sp>
      <p:sp>
        <p:nvSpPr>
          <p:cNvPr id="25" name="Rectangle 24"/>
          <p:cNvSpPr/>
          <p:nvPr/>
        </p:nvSpPr>
        <p:spPr>
          <a:xfrm>
            <a:off x="9589477" y="482258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&lt;…&gt;</a:t>
            </a:r>
            <a:endParaRPr lang="en-GB" dirty="0"/>
          </a:p>
        </p:txBody>
      </p:sp>
      <p:sp>
        <p:nvSpPr>
          <p:cNvPr id="26" name="Rectangle 25"/>
          <p:cNvSpPr/>
          <p:nvPr/>
        </p:nvSpPr>
        <p:spPr>
          <a:xfrm>
            <a:off x="9261230" y="5641202"/>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Positioning Context</a:t>
            </a:r>
            <a:endParaRPr lang="en-GB" dirty="0"/>
          </a:p>
        </p:txBody>
      </p:sp>
    </p:spTree>
    <p:extLst>
      <p:ext uri="{BB962C8B-B14F-4D97-AF65-F5344CB8AC3E}">
        <p14:creationId xmlns:p14="http://schemas.microsoft.com/office/powerpoint/2010/main" val="186210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GB" dirty="0" smtClean="0"/>
              <a:t>For this demo I have temporarily changed the code for our index.html and main.css file.</a:t>
            </a:r>
          </a:p>
          <a:p>
            <a:r>
              <a:rPr lang="en-GB" dirty="0" smtClean="0"/>
              <a:t>The index.html contains 3&lt;div&gt; tags representing a navigation </a:t>
            </a:r>
            <a:r>
              <a:rPr lang="en-GB" dirty="0" err="1" smtClean="0"/>
              <a:t>bar,background</a:t>
            </a:r>
            <a:r>
              <a:rPr lang="en-GB" dirty="0" smtClean="0"/>
              <a:t> image and Features inside a parent &lt;div&gt;</a:t>
            </a:r>
          </a:p>
          <a:p>
            <a:r>
              <a:rPr lang="en-GB" dirty="0" smtClean="0"/>
              <a:t>In our </a:t>
            </a:r>
            <a:r>
              <a:rPr lang="en-GB" dirty="0" err="1" smtClean="0"/>
              <a:t>css</a:t>
            </a:r>
            <a:r>
              <a:rPr lang="en-GB" dirty="0" smtClean="0"/>
              <a:t> I have just </a:t>
            </a:r>
            <a:r>
              <a:rPr lang="en-IN" dirty="0" smtClean="0"/>
              <a:t>added a few basic styles like margin ,</a:t>
            </a:r>
            <a:r>
              <a:rPr lang="en-IN" dirty="0" err="1" smtClean="0"/>
              <a:t>padding,border</a:t>
            </a:r>
            <a:r>
              <a:rPr lang="en-IN" dirty="0" smtClean="0"/>
              <a:t> background , </a:t>
            </a:r>
            <a:r>
              <a:rPr lang="en-IN" dirty="0" err="1" smtClean="0"/>
              <a:t>color</a:t>
            </a:r>
            <a:r>
              <a:rPr lang="en-IN" dirty="0" smtClean="0"/>
              <a:t> </a:t>
            </a:r>
            <a:r>
              <a:rPr lang="en-IN" dirty="0" err="1" smtClean="0"/>
              <a:t>etc</a:t>
            </a:r>
            <a:r>
              <a:rPr lang="en-IN" dirty="0" smtClean="0"/>
              <a:t> to all the </a:t>
            </a:r>
            <a:r>
              <a:rPr lang="en-IN" dirty="0" err="1" smtClean="0"/>
              <a:t>elements.You</a:t>
            </a:r>
            <a:r>
              <a:rPr lang="en-IN" dirty="0" smtClean="0"/>
              <a:t> will notice that I have a  height also for the html element  that is only to get a scroll bar on the page .Also notice I also have a margin around my html element too</a:t>
            </a:r>
          </a:p>
          <a:p>
            <a:r>
              <a:rPr lang="en-IN" dirty="0" smtClean="0"/>
              <a:t>Nothing in the </a:t>
            </a:r>
            <a:r>
              <a:rPr lang="en-IN" dirty="0" err="1" smtClean="0"/>
              <a:t>css</a:t>
            </a:r>
            <a:r>
              <a:rPr lang="en-IN" dirty="0" smtClean="0"/>
              <a:t> right now has anything to do with the position property lets change that.</a:t>
            </a:r>
          </a:p>
          <a:p>
            <a:r>
              <a:rPr lang="en-IN" dirty="0" smtClean="0"/>
              <a:t>We will focus on the three child &lt;div&gt; tags .Keep in mind right now we have the default position </a:t>
            </a:r>
            <a:r>
              <a:rPr lang="en-IN" dirty="0" err="1" smtClean="0"/>
              <a:t>i.e</a:t>
            </a:r>
            <a:r>
              <a:rPr lang="en-IN" dirty="0" smtClean="0"/>
              <a:t> static.</a:t>
            </a:r>
          </a:p>
          <a:p>
            <a:r>
              <a:rPr lang="en-IN" dirty="0" smtClean="0"/>
              <a:t>Before focussing on position lets just add a new selector to select the first child &lt;div&gt; using a </a:t>
            </a:r>
            <a:r>
              <a:rPr lang="en-IN" dirty="0" err="1" smtClean="0"/>
              <a:t>combinator</a:t>
            </a:r>
            <a:r>
              <a:rPr lang="en-IN" dirty="0" smtClean="0"/>
              <a:t> .parent .child-1{ } lets add top:100px; to </a:t>
            </a:r>
            <a:r>
              <a:rPr lang="en-IN" dirty="0" err="1" smtClean="0"/>
              <a:t>it.We</a:t>
            </a:r>
            <a:r>
              <a:rPr lang="en-IN" dirty="0" smtClean="0"/>
              <a:t> will see there is no change as we know all this works if position is not static</a:t>
            </a:r>
          </a:p>
          <a:p>
            <a:r>
              <a:rPr lang="en-IN" dirty="0" smtClean="0"/>
              <a:t>Lets remove top and add </a:t>
            </a:r>
            <a:r>
              <a:rPr lang="en-IN" dirty="0" err="1" smtClean="0"/>
              <a:t>position:fixed</a:t>
            </a:r>
            <a:r>
              <a:rPr lang="en-IN" dirty="0" smtClean="0"/>
              <a:t>; We will notice that firstly the width of the element decreased </a:t>
            </a:r>
            <a:r>
              <a:rPr lang="en-IN" dirty="0" err="1" smtClean="0"/>
              <a:t>significantlt</a:t>
            </a:r>
            <a:r>
              <a:rPr lang="en-IN" dirty="0" smtClean="0"/>
              <a:t> it almost looks like an inline element </a:t>
            </a:r>
            <a:r>
              <a:rPr lang="en-IN" dirty="0" err="1" smtClean="0"/>
              <a:t>now.Secondly</a:t>
            </a:r>
            <a:r>
              <a:rPr lang="en-IN" dirty="0" smtClean="0"/>
              <a:t> the second div took its place and it is kind of overlapping as we already studied changing value of position removes it from the document flow this simply means that for all the other elements the navigation bar div doesn’t exist.</a:t>
            </a:r>
          </a:p>
          <a:p>
            <a:r>
              <a:rPr lang="en-IN" dirty="0" smtClean="0"/>
              <a:t>Now what about the width that decreased did we create an inline element </a:t>
            </a:r>
            <a:r>
              <a:rPr lang="en-IN" dirty="0" err="1" smtClean="0"/>
              <a:t>here?.We</a:t>
            </a:r>
            <a:r>
              <a:rPr lang="en-IN" dirty="0" smtClean="0"/>
              <a:t> learned earlier that for inline elements changing the width doesn’t have an effect but if we add width:400px; to the selector created above we will notice it increases in width</a:t>
            </a:r>
            <a:endParaRPr lang="en-GB" dirty="0"/>
          </a:p>
        </p:txBody>
      </p:sp>
    </p:spTree>
    <p:extLst>
      <p:ext uri="{BB962C8B-B14F-4D97-AF65-F5344CB8AC3E}">
        <p14:creationId xmlns:p14="http://schemas.microsoft.com/office/powerpoint/2010/main" val="37129968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IN" dirty="0" smtClean="0"/>
              <a:t>So we actually didn’t create an inline element we basically have an </a:t>
            </a:r>
            <a:r>
              <a:rPr lang="en-IN" dirty="0" err="1" smtClean="0"/>
              <a:t>elemnt</a:t>
            </a:r>
            <a:r>
              <a:rPr lang="en-IN" dirty="0" smtClean="0"/>
              <a:t> that behaves like an inline block element.</a:t>
            </a:r>
          </a:p>
          <a:p>
            <a:r>
              <a:rPr lang="en-IN" dirty="0" smtClean="0"/>
              <a:t>Ok now lets get back to the fact that this div actually represents a navigation bar so how can we create a navigation bar with </a:t>
            </a:r>
            <a:r>
              <a:rPr lang="en-IN" dirty="0" err="1" smtClean="0"/>
              <a:t>position:fixed</a:t>
            </a:r>
            <a:r>
              <a:rPr lang="en-IN" dirty="0" smtClean="0"/>
              <a:t>;</a:t>
            </a:r>
          </a:p>
          <a:p>
            <a:r>
              <a:rPr lang="en-IN" dirty="0" smtClean="0"/>
              <a:t>Lets add top:100px; we will notice the element moves a bit down but sill it is not clear as to what it refers to in the positioning context </a:t>
            </a:r>
            <a:r>
              <a:rPr lang="en-IN" dirty="0" err="1" smtClean="0"/>
              <a:t>ie</a:t>
            </a:r>
            <a:r>
              <a:rPr lang="en-IN" dirty="0" smtClean="0"/>
              <a:t> 100px from top from what element.</a:t>
            </a:r>
          </a:p>
          <a:p>
            <a:r>
              <a:rPr lang="en-IN" dirty="0" smtClean="0"/>
              <a:t>Lets change to top:0; we will see the element is now stuck to kind of the border of html element but it doesn’t exactly fit now lets remove the margin from our element using marin:0; we will notice now it sticks to the top of the page even if we scroll down it is stuck to the top of viewport </a:t>
            </a:r>
            <a:r>
              <a:rPr lang="en-IN" dirty="0" err="1" smtClean="0"/>
              <a:t>i.e</a:t>
            </a:r>
            <a:r>
              <a:rPr lang="en-IN" dirty="0" smtClean="0"/>
              <a:t> 0px from the top of viewport.</a:t>
            </a:r>
          </a:p>
          <a:p>
            <a:r>
              <a:rPr lang="en-IN" dirty="0" smtClean="0"/>
              <a:t>If we change top to bottom or left or right it will stick to that part of the viewport</a:t>
            </a:r>
          </a:p>
          <a:p>
            <a:r>
              <a:rPr lang="en-IN" dirty="0" smtClean="0"/>
              <a:t>If we use this   knowledge now and add left0; and top 0; both the navigation bar is now fixed at top left of the viewport.</a:t>
            </a:r>
          </a:p>
          <a:p>
            <a:r>
              <a:rPr lang="en-IN" dirty="0" smtClean="0"/>
              <a:t>If we now increase the width :100% as we would like </a:t>
            </a:r>
            <a:r>
              <a:rPr lang="en-IN" dirty="0" err="1" smtClean="0"/>
              <a:t>the.span</a:t>
            </a:r>
            <a:r>
              <a:rPr lang="en-IN" dirty="0" smtClean="0"/>
              <a:t> to the whole width we will see a nice fixed navigation </a:t>
            </a:r>
            <a:r>
              <a:rPr lang="en-IN" dirty="0" err="1" smtClean="0"/>
              <a:t>bar.Although</a:t>
            </a:r>
            <a:r>
              <a:rPr lang="en-IN" dirty="0" smtClean="0"/>
              <a:t> we will notice that the right border is located out of our viewport we already know this can be solved by </a:t>
            </a:r>
            <a:r>
              <a:rPr lang="en-IN" dirty="0" err="1" smtClean="0"/>
              <a:t>box-sizing:border-box</a:t>
            </a:r>
            <a:r>
              <a:rPr lang="en-IN" dirty="0" smtClean="0"/>
              <a:t>;</a:t>
            </a:r>
          </a:p>
          <a:p>
            <a:r>
              <a:rPr lang="en-IN" dirty="0" smtClean="0"/>
              <a:t>We will also notice that even if we change the div(block level element) to a span(inline element) it still retains its position so positioning can be applied on all kind of elements.</a:t>
            </a:r>
            <a:endParaRPr lang="en-GB" dirty="0"/>
          </a:p>
        </p:txBody>
      </p:sp>
    </p:spTree>
    <p:extLst>
      <p:ext uri="{BB962C8B-B14F-4D97-AF65-F5344CB8AC3E}">
        <p14:creationId xmlns:p14="http://schemas.microsoft.com/office/powerpoint/2010/main" val="3311448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90054"/>
            <a:ext cx="8596668" cy="616527"/>
          </a:xfrm>
        </p:spPr>
        <p:txBody>
          <a:bodyPr>
            <a:normAutofit fontScale="90000"/>
          </a:bodyPr>
          <a:lstStyle/>
          <a:p>
            <a:r>
              <a:rPr lang="en-IN" dirty="0"/>
              <a:t>Creating a Fixed Navigation Bar</a:t>
            </a:r>
            <a:endParaRPr lang="en-GB" dirty="0"/>
          </a:p>
        </p:txBody>
      </p:sp>
      <p:sp>
        <p:nvSpPr>
          <p:cNvPr id="3" name="Content Placeholder 2"/>
          <p:cNvSpPr>
            <a:spLocks noGrp="1"/>
          </p:cNvSpPr>
          <p:nvPr>
            <p:ph idx="1"/>
          </p:nvPr>
        </p:nvSpPr>
        <p:spPr>
          <a:xfrm>
            <a:off x="384463" y="914400"/>
            <a:ext cx="11533909" cy="5756563"/>
          </a:xfrm>
        </p:spPr>
        <p:txBody>
          <a:bodyPr/>
          <a:lstStyle/>
          <a:p>
            <a:r>
              <a:rPr lang="en-GB" dirty="0" smtClean="0"/>
              <a:t>Lets now move back to our </a:t>
            </a:r>
            <a:r>
              <a:rPr lang="en-GB" dirty="0" err="1" smtClean="0"/>
              <a:t>uhost</a:t>
            </a:r>
            <a:r>
              <a:rPr lang="en-GB" dirty="0" smtClean="0"/>
              <a:t> website and create a fixed navigation bar for it.</a:t>
            </a:r>
          </a:p>
          <a:p>
            <a:r>
              <a:rPr lang="en-GB" dirty="0" smtClean="0"/>
              <a:t>The </a:t>
            </a:r>
            <a:r>
              <a:rPr lang="en-GB" dirty="0" err="1" smtClean="0"/>
              <a:t>nav</a:t>
            </a:r>
            <a:r>
              <a:rPr lang="en-GB" dirty="0" smtClean="0"/>
              <a:t> bar is in a &lt;header&gt; tag that has a class main-</a:t>
            </a:r>
            <a:r>
              <a:rPr lang="en-GB" dirty="0" err="1" smtClean="0"/>
              <a:t>header.we</a:t>
            </a:r>
            <a:r>
              <a:rPr lang="en-GB" dirty="0" smtClean="0"/>
              <a:t> already have a selector for this in our shared.css</a:t>
            </a:r>
          </a:p>
          <a:p>
            <a:r>
              <a:rPr lang="en-GB" dirty="0" smtClean="0"/>
              <a:t>Open shared.css and add </a:t>
            </a:r>
            <a:r>
              <a:rPr lang="en-GB" dirty="0" err="1" smtClean="0"/>
              <a:t>position:fixed</a:t>
            </a:r>
            <a:r>
              <a:rPr lang="en-GB" dirty="0" smtClean="0"/>
              <a:t>; to it .</a:t>
            </a:r>
          </a:p>
          <a:p>
            <a:r>
              <a:rPr lang="en-GB" dirty="0" smtClean="0"/>
              <a:t>We will notice that with just this we have a working fixed navigation </a:t>
            </a:r>
            <a:r>
              <a:rPr lang="en-GB" dirty="0" err="1" smtClean="0"/>
              <a:t>bar.We</a:t>
            </a:r>
            <a:r>
              <a:rPr lang="en-GB" dirty="0" smtClean="0"/>
              <a:t> did not have to set top:0,left:0; because here we don’t have any margin on any of the parent of our header so it is already on top left.</a:t>
            </a:r>
          </a:p>
          <a:p>
            <a:r>
              <a:rPr lang="en-GB" dirty="0" smtClean="0"/>
              <a:t>We will although notice that the </a:t>
            </a:r>
            <a:r>
              <a:rPr lang="en-GB" dirty="0" err="1" smtClean="0"/>
              <a:t>nav</a:t>
            </a:r>
            <a:r>
              <a:rPr lang="en-GB" dirty="0" smtClean="0"/>
              <a:t> bar now hides some portion of our background image as now the </a:t>
            </a:r>
            <a:r>
              <a:rPr lang="en-GB" dirty="0" err="1" smtClean="0"/>
              <a:t>nav</a:t>
            </a:r>
            <a:r>
              <a:rPr lang="en-GB" dirty="0" smtClean="0"/>
              <a:t> bar is removed from the document flow and </a:t>
            </a:r>
            <a:r>
              <a:rPr lang="en-GB" dirty="0"/>
              <a:t> </a:t>
            </a:r>
            <a:r>
              <a:rPr lang="en-GB" dirty="0" smtClean="0"/>
              <a:t>our background image moves up to take its place we will deal with this later</a:t>
            </a:r>
          </a:p>
          <a:p>
            <a:endParaRPr lang="en-GB" dirty="0"/>
          </a:p>
        </p:txBody>
      </p:sp>
    </p:spTree>
    <p:extLst>
      <p:ext uri="{BB962C8B-B14F-4D97-AF65-F5344CB8AC3E}">
        <p14:creationId xmlns:p14="http://schemas.microsoft.com/office/powerpoint/2010/main" val="2659313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97" y="90054"/>
            <a:ext cx="9162857" cy="543791"/>
          </a:xfrm>
        </p:spPr>
        <p:txBody>
          <a:bodyPr>
            <a:normAutofit fontScale="90000"/>
          </a:bodyPr>
          <a:lstStyle/>
          <a:p>
            <a:r>
              <a:rPr lang="en-IN" dirty="0"/>
              <a:t>Using "position" to Add a Background Image</a:t>
            </a:r>
            <a:endParaRPr lang="en-GB" dirty="0"/>
          </a:p>
        </p:txBody>
      </p:sp>
      <p:sp>
        <p:nvSpPr>
          <p:cNvPr id="3" name="Content Placeholder 2"/>
          <p:cNvSpPr>
            <a:spLocks noGrp="1"/>
          </p:cNvSpPr>
          <p:nvPr>
            <p:ph idx="1"/>
          </p:nvPr>
        </p:nvSpPr>
        <p:spPr>
          <a:xfrm>
            <a:off x="259773" y="862445"/>
            <a:ext cx="11752118" cy="5850082"/>
          </a:xfrm>
        </p:spPr>
        <p:txBody>
          <a:bodyPr>
            <a:normAutofit fontScale="92500" lnSpcReduction="10000"/>
          </a:bodyPr>
          <a:lstStyle/>
          <a:p>
            <a:r>
              <a:rPr lang="en-GB" dirty="0" smtClean="0"/>
              <a:t>Now lets add a background image to our packages page.</a:t>
            </a:r>
          </a:p>
          <a:p>
            <a:r>
              <a:rPr lang="en-GB" dirty="0" smtClean="0"/>
              <a:t>Open the index.html file inside the packages </a:t>
            </a:r>
            <a:r>
              <a:rPr lang="en-GB" dirty="0" err="1" smtClean="0"/>
              <a:t>folder.To</a:t>
            </a:r>
            <a:r>
              <a:rPr lang="en-GB" dirty="0" smtClean="0"/>
              <a:t> add a background image we will first need an html tag that will hold the image.so just below the </a:t>
            </a:r>
            <a:r>
              <a:rPr lang="en-GB" dirty="0" err="1" smtClean="0"/>
              <a:t>hearder</a:t>
            </a:r>
            <a:r>
              <a:rPr lang="en-GB" dirty="0" smtClean="0"/>
              <a:t> just add a simple &lt;div&gt; with a class background.</a:t>
            </a:r>
          </a:p>
          <a:p>
            <a:r>
              <a:rPr lang="en-GB" dirty="0" smtClean="0"/>
              <a:t>Now add a folder images inside our </a:t>
            </a:r>
            <a:r>
              <a:rPr lang="en-GB" dirty="0"/>
              <a:t>Section6 folder and add the file </a:t>
            </a:r>
            <a:r>
              <a:rPr lang="en-GB" dirty="0" smtClean="0"/>
              <a:t>plans-background.jpg to this folder</a:t>
            </a:r>
          </a:p>
          <a:p>
            <a:r>
              <a:rPr lang="en-GB" dirty="0" smtClean="0"/>
              <a:t>Open packages.css file and add a selector for the .background{}</a:t>
            </a:r>
          </a:p>
          <a:p>
            <a:r>
              <a:rPr lang="en-GB" dirty="0" smtClean="0"/>
              <a:t>In this selector add a background property and the value would be </a:t>
            </a:r>
            <a:r>
              <a:rPr lang="en-GB" dirty="0" err="1" smtClean="0"/>
              <a:t>url</a:t>
            </a:r>
            <a:r>
              <a:rPr lang="en-GB" dirty="0" smtClean="0"/>
              <a:t>(</a:t>
            </a:r>
            <a:r>
              <a:rPr lang="en-IN" dirty="0" smtClean="0"/>
              <a:t>“../images/</a:t>
            </a:r>
            <a:r>
              <a:rPr lang="en-GB" dirty="0" smtClean="0"/>
              <a:t>plans-background.jpg</a:t>
            </a:r>
            <a:r>
              <a:rPr lang="en-IN" dirty="0" smtClean="0"/>
              <a:t>”</a:t>
            </a:r>
            <a:r>
              <a:rPr lang="en-GB" dirty="0" smtClean="0"/>
              <a:t>);</a:t>
            </a:r>
          </a:p>
          <a:p>
            <a:r>
              <a:rPr lang="en-IN" dirty="0" smtClean="0"/>
              <a:t>Now if we save and visit our packages page we will notice nothing </a:t>
            </a:r>
            <a:r>
              <a:rPr lang="en-IN" dirty="0" err="1" smtClean="0"/>
              <a:t>changed.lets</a:t>
            </a:r>
            <a:r>
              <a:rPr lang="en-IN" dirty="0" smtClean="0"/>
              <a:t> add a width:100% and height:100% to the background </a:t>
            </a:r>
            <a:r>
              <a:rPr lang="en-IN" dirty="0" err="1" smtClean="0"/>
              <a:t>selector.We</a:t>
            </a:r>
            <a:r>
              <a:rPr lang="en-IN" dirty="0" smtClean="0"/>
              <a:t> will still notice nothing changes.</a:t>
            </a:r>
          </a:p>
          <a:p>
            <a:r>
              <a:rPr lang="en-IN" dirty="0" smtClean="0"/>
              <a:t>If we change the width and height to 500px each we will notice that an image is displayed but we have issues with percentage values and the image is not displayed completely. And it has pushed our plans down</a:t>
            </a:r>
          </a:p>
          <a:p>
            <a:r>
              <a:rPr lang="en-IN" dirty="0" smtClean="0"/>
              <a:t>To fix this lets add a </a:t>
            </a:r>
            <a:r>
              <a:rPr lang="en-IN" dirty="0" err="1" smtClean="0"/>
              <a:t>position:fixed</a:t>
            </a:r>
            <a:r>
              <a:rPr lang="en-IN" dirty="0" smtClean="0"/>
              <a:t>; by doing this it is moved out of document flow and other elements come back to its original position and image is displayed above it but still small</a:t>
            </a:r>
          </a:p>
          <a:p>
            <a:r>
              <a:rPr lang="en-IN" dirty="0" smtClean="0"/>
              <a:t>Now if we change width and height again to 100% we will see that the image is now displayed covering the whole page.</a:t>
            </a:r>
          </a:p>
          <a:p>
            <a:r>
              <a:rPr lang="en-IN" dirty="0" smtClean="0"/>
              <a:t>So why does the % not work without position fixed and how did it work </a:t>
            </a:r>
            <a:r>
              <a:rPr lang="en-IN" dirty="0" err="1" smtClean="0"/>
              <a:t>later.This</a:t>
            </a:r>
            <a:r>
              <a:rPr lang="en-IN" dirty="0" smtClean="0"/>
              <a:t> is because earlier it was taking 100% of the height and width of the container </a:t>
            </a:r>
            <a:r>
              <a:rPr lang="en-IN" dirty="0" err="1" smtClean="0"/>
              <a:t>i.e</a:t>
            </a:r>
            <a:r>
              <a:rPr lang="en-IN" dirty="0" smtClean="0"/>
              <a:t> div but since div had no content the width was 0 but after position fixed it takes 100% of height and width of view port.</a:t>
            </a:r>
          </a:p>
          <a:p>
            <a:r>
              <a:rPr lang="en-IN" dirty="0" smtClean="0"/>
              <a:t>Now we just have one issue the image is above the content not in the background we will fix that in upcoming slides</a:t>
            </a:r>
          </a:p>
          <a:p>
            <a:endParaRPr lang="en-GB" dirty="0"/>
          </a:p>
        </p:txBody>
      </p:sp>
    </p:spTree>
    <p:extLst>
      <p:ext uri="{BB962C8B-B14F-4D97-AF65-F5344CB8AC3E}">
        <p14:creationId xmlns:p14="http://schemas.microsoft.com/office/powerpoint/2010/main" val="3333893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8735</TotalTime>
  <Words>17627</Words>
  <Application>Microsoft Office PowerPoint</Application>
  <PresentationFormat>Widescreen</PresentationFormat>
  <Paragraphs>1111</Paragraphs>
  <Slides>101</Slides>
  <Notes>54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101</vt:i4>
      </vt:variant>
    </vt:vector>
  </HeadingPairs>
  <TitlesOfParts>
    <vt:vector size="108"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Adding the Final Touches</vt:lpstr>
      <vt:lpstr>Section -6 -:Positioning</vt:lpstr>
      <vt:lpstr>Why Positioning will Improve our website</vt:lpstr>
      <vt:lpstr>Understanding Positioning - The Theory</vt:lpstr>
      <vt:lpstr>Understanding Positioning - The Theory</vt:lpstr>
      <vt:lpstr>Working with the "fixed" Value</vt:lpstr>
      <vt:lpstr>Working with the "fixed" Value</vt:lpstr>
      <vt:lpstr>Creating a Fixed Navigation Bar</vt:lpstr>
      <vt:lpstr>Using "position" to Add a Background Image</vt:lpstr>
      <vt:lpstr>Understanding the Z-Index</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483</cp:revision>
  <dcterms:created xsi:type="dcterms:W3CDTF">2019-03-17T17:13:50Z</dcterms:created>
  <dcterms:modified xsi:type="dcterms:W3CDTF">2020-12-11T20:34:12Z</dcterms:modified>
</cp:coreProperties>
</file>