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2"/>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461" r:id="rId99"/>
    <p:sldId id="462" r:id="rId100"/>
    <p:sldId id="463" r:id="rId101"/>
    <p:sldId id="464" r:id="rId102"/>
    <p:sldId id="465" r:id="rId103"/>
    <p:sldId id="466" r:id="rId104"/>
    <p:sldId id="467" r:id="rId105"/>
    <p:sldId id="468" r:id="rId106"/>
    <p:sldId id="469" r:id="rId107"/>
    <p:sldId id="470" r:id="rId108"/>
    <p:sldId id="471" r:id="rId109"/>
    <p:sldId id="473" r:id="rId110"/>
    <p:sldId id="472" r:id="rId111"/>
    <p:sldId id="474" r:id="rId112"/>
    <p:sldId id="475" r:id="rId113"/>
    <p:sldId id="476" r:id="rId114"/>
    <p:sldId id="477" r:id="rId115"/>
    <p:sldId id="478" r:id="rId116"/>
    <p:sldId id="479" r:id="rId117"/>
    <p:sldId id="480" r:id="rId118"/>
    <p:sldId id="482" r:id="rId119"/>
    <p:sldId id="483" r:id="rId120"/>
    <p:sldId id="484" r:id="rId121"/>
    <p:sldId id="485" r:id="rId122"/>
    <p:sldId id="486" r:id="rId123"/>
    <p:sldId id="487" r:id="rId124"/>
    <p:sldId id="488" r:id="rId125"/>
    <p:sldId id="489" r:id="rId126"/>
    <p:sldId id="490" r:id="rId127"/>
    <p:sldId id="491" r:id="rId128"/>
    <p:sldId id="492" r:id="rId129"/>
    <p:sldId id="493" r:id="rId130"/>
    <p:sldId id="268" r:id="rId1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D1B3E7"/>
    <a:srgbClr val="FFFF81"/>
    <a:srgbClr val="7E37B3"/>
    <a:srgbClr val="7131A1"/>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26/02/2021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92</a:t>
            </a:fld>
            <a:endParaRPr lang="en-GB"/>
          </a:p>
        </p:txBody>
      </p:sp>
    </p:spTree>
    <p:extLst>
      <p:ext uri="{BB962C8B-B14F-4D97-AF65-F5344CB8AC3E}">
        <p14:creationId xmlns:p14="http://schemas.microsoft.com/office/powerpoint/2010/main" val="3642057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93</a:t>
            </a:fld>
            <a:endParaRPr lang="en-GB"/>
          </a:p>
        </p:txBody>
      </p:sp>
    </p:spTree>
    <p:extLst>
      <p:ext uri="{BB962C8B-B14F-4D97-AF65-F5344CB8AC3E}">
        <p14:creationId xmlns:p14="http://schemas.microsoft.com/office/powerpoint/2010/main" val="295508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IN" dirty="0" smtClean="0"/>
          </a:p>
          <a:p>
            <a:r>
              <a:rPr lang="en-IN" dirty="0" smtClean="0"/>
              <a:t>1-Consider the html doc given on the slide we have an &lt;html&gt; which contains a &lt;body&gt; which further contains three block level elements(&lt;div&gt;).</a:t>
            </a:r>
          </a:p>
          <a:p>
            <a:r>
              <a:rPr lang="en-IN" dirty="0" smtClean="0"/>
              <a:t>1-The general behaviour of these block level elements is the one specified</a:t>
            </a:r>
            <a:r>
              <a:rPr lang="en-IN" baseline="0" dirty="0" smtClean="0"/>
              <a:t> here </a:t>
            </a:r>
            <a:r>
              <a:rPr lang="en-IN" baseline="0" dirty="0" err="1" smtClean="0"/>
              <a:t>i.e</a:t>
            </a:r>
            <a:r>
              <a:rPr lang="en-IN" baseline="0" dirty="0" smtClean="0"/>
              <a:t> they occupy the entire space in the row that they are positioned in and thus they are displayed one after the another</a:t>
            </a:r>
          </a:p>
          <a:p>
            <a:r>
              <a:rPr lang="en-IN" baseline="0" dirty="0" smtClean="0"/>
              <a:t>2- This is because they are block level elements and are following the general document flow </a:t>
            </a:r>
            <a:r>
              <a:rPr lang="en-IN" baseline="0" dirty="0" err="1" smtClean="0"/>
              <a:t>i.e</a:t>
            </a:r>
            <a:r>
              <a:rPr lang="en-IN" baseline="0" dirty="0" smtClean="0"/>
              <a:t> the flow of a normal html document</a:t>
            </a:r>
          </a:p>
          <a:p>
            <a:r>
              <a:rPr lang="en-IN" baseline="0" dirty="0" smtClean="0"/>
              <a:t>3- Now the question here is </a:t>
            </a:r>
            <a:r>
              <a:rPr lang="en-IN" baseline="0" dirty="0" err="1" smtClean="0"/>
              <a:t>is</a:t>
            </a:r>
            <a:r>
              <a:rPr lang="en-IN" baseline="0" dirty="0" smtClean="0"/>
              <a:t> there some default style which forces this behaviour or makes sure that this behaviour will be followed by the elements the property is called position</a:t>
            </a:r>
          </a:p>
          <a:p>
            <a:r>
              <a:rPr lang="en-IN" baseline="0" dirty="0" smtClean="0"/>
              <a:t>4- The default value for the position property is </a:t>
            </a:r>
            <a:r>
              <a:rPr lang="en-IN" baseline="0" dirty="0" err="1" smtClean="0"/>
              <a:t>static.If</a:t>
            </a:r>
            <a:r>
              <a:rPr lang="en-IN" baseline="0" dirty="0" smtClean="0"/>
              <a:t> we don’t specify anything static position will be applied and the behaviour we noticed will apply.</a:t>
            </a:r>
          </a:p>
          <a:p>
            <a:r>
              <a:rPr lang="en-IN" baseline="0" dirty="0" smtClean="0"/>
              <a:t>5.There might situations where we want to change the normal document flow for example maybe we want to  move the first div to right upper corner of our html or maybe we want to move the second div to left upper corner of body element . All this is possible but not with default value of position the other possible values are </a:t>
            </a:r>
          </a:p>
          <a:p>
            <a:r>
              <a:rPr lang="en-IN" baseline="0" dirty="0" smtClean="0"/>
              <a:t>6.Absolute</a:t>
            </a:r>
          </a:p>
          <a:p>
            <a:r>
              <a:rPr lang="en-IN" baseline="0" dirty="0" smtClean="0"/>
              <a:t>7- relative</a:t>
            </a:r>
          </a:p>
          <a:p>
            <a:r>
              <a:rPr lang="en-IN" baseline="0" dirty="0" smtClean="0"/>
              <a:t>8-fixed</a:t>
            </a:r>
          </a:p>
          <a:p>
            <a:r>
              <a:rPr lang="en-IN" baseline="0" dirty="0" smtClean="0"/>
              <a:t>9-sticky -:This is relatively new value and thus the browser support is not so great yet</a:t>
            </a:r>
          </a:p>
          <a:p>
            <a:r>
              <a:rPr lang="en-IN" baseline="0" dirty="0" smtClean="0"/>
              <a:t>So In general we need the value of position property different than static to be able to change the position of elements</a:t>
            </a:r>
          </a:p>
          <a:p>
            <a:endParaRPr lang="en-IN" baseline="0"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94</a:t>
            </a:fld>
            <a:endParaRPr lang="en-GB"/>
          </a:p>
        </p:txBody>
      </p:sp>
    </p:spTree>
    <p:extLst>
      <p:ext uri="{BB962C8B-B14F-4D97-AF65-F5344CB8AC3E}">
        <p14:creationId xmlns:p14="http://schemas.microsoft.com/office/powerpoint/2010/main" val="2334177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With all these values of position we just specify that we want to change the position but how we want to change it or where actually the element moves still needs to be specified and for that we need some additional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1-Lets take an example of an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2. Lets focus on the first div and lets assume we have specified the position property to not be </a:t>
            </a:r>
            <a:r>
              <a:rPr lang="en-IN" dirty="0" err="1" smtClean="0"/>
              <a:t>static.Now</a:t>
            </a:r>
            <a:r>
              <a:rPr lang="en-IN" dirty="0" smtClean="0"/>
              <a:t> with that we told the element to move to another position and now the element asks where should I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3,4,5,6,7-For that we have four different options top bottom </a:t>
            </a:r>
            <a:r>
              <a:rPr lang="en-GB" dirty="0" smtClean="0"/>
              <a:t>L</a:t>
            </a:r>
            <a:r>
              <a:rPr lang="en-IN" dirty="0" smtClean="0"/>
              <a:t>eft and right. These</a:t>
            </a:r>
            <a:r>
              <a:rPr lang="en-IN" baseline="0" dirty="0" smtClean="0"/>
              <a:t> can also be used in combination. Using these properties we change the position of the element in document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is one more important concept that we need to understand for example we apply top:20px what does that mean there are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8-The first option is it might refer to element itself </a:t>
            </a:r>
            <a:r>
              <a:rPr lang="en-IN" dirty="0" err="1" smtClean="0"/>
              <a:t>i.e</a:t>
            </a:r>
            <a:r>
              <a:rPr lang="en-IN" dirty="0" smtClean="0"/>
              <a:t> take the current position of the element and move it up 20 </a:t>
            </a:r>
            <a:r>
              <a:rPr lang="en-IN" dirty="0" err="1" smtClean="0"/>
              <a:t>px</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9. Another option might be that the 20px refers to a distance maybe </a:t>
            </a:r>
            <a:r>
              <a:rPr lang="en-IN" dirty="0" err="1" smtClean="0"/>
              <a:t>maybe</a:t>
            </a:r>
            <a:r>
              <a:rPr lang="en-IN" baseline="0" dirty="0" smtClean="0"/>
              <a:t> move the element 20px from our </a:t>
            </a:r>
            <a:r>
              <a:rPr lang="en-IN" baseline="0" dirty="0" err="1" smtClean="0"/>
              <a:t>viewport.Viewport</a:t>
            </a:r>
            <a:r>
              <a:rPr lang="en-IN" baseline="0" dirty="0" smtClean="0"/>
              <a:t> simply refers to the viewable area of our browser we can translate it to browser window for 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10-It may also mean that move it from top 20 </a:t>
            </a:r>
            <a:r>
              <a:rPr lang="en-IN" baseline="0" dirty="0" err="1" smtClean="0"/>
              <a:t>px</a:t>
            </a:r>
            <a:r>
              <a:rPr lang="en-IN" baseline="0" dirty="0" smtClean="0"/>
              <a:t> from out &lt;html&gt;,&lt;body&gt; or more or less any element</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11-All these options refer to the so called positioning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95</a:t>
            </a:fld>
            <a:endParaRPr lang="en-GB"/>
          </a:p>
        </p:txBody>
      </p:sp>
    </p:spTree>
    <p:extLst>
      <p:ext uri="{BB962C8B-B14F-4D97-AF65-F5344CB8AC3E}">
        <p14:creationId xmlns:p14="http://schemas.microsoft.com/office/powerpoint/2010/main" val="32672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96</a:t>
            </a:fld>
            <a:endParaRPr lang="en-GB"/>
          </a:p>
        </p:txBody>
      </p:sp>
    </p:spTree>
    <p:extLst>
      <p:ext uri="{BB962C8B-B14F-4D97-AF65-F5344CB8AC3E}">
        <p14:creationId xmlns:p14="http://schemas.microsoft.com/office/powerpoint/2010/main" val="2794288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97</a:t>
            </a:fld>
            <a:endParaRPr lang="en-GB"/>
          </a:p>
        </p:txBody>
      </p:sp>
    </p:spTree>
    <p:extLst>
      <p:ext uri="{BB962C8B-B14F-4D97-AF65-F5344CB8AC3E}">
        <p14:creationId xmlns:p14="http://schemas.microsoft.com/office/powerpoint/2010/main" val="1162512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FixedNavBar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98</a:t>
            </a:fld>
            <a:endParaRPr lang="en-GB"/>
          </a:p>
        </p:txBody>
      </p:sp>
    </p:spTree>
    <p:extLst>
      <p:ext uri="{BB962C8B-B14F-4D97-AF65-F5344CB8AC3E}">
        <p14:creationId xmlns:p14="http://schemas.microsoft.com/office/powerpoint/2010/main" val="39546880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AddBackgroundImage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99</a:t>
            </a:fld>
            <a:endParaRPr lang="en-GB"/>
          </a:p>
        </p:txBody>
      </p:sp>
    </p:spTree>
    <p:extLst>
      <p:ext uri="{BB962C8B-B14F-4D97-AF65-F5344CB8AC3E}">
        <p14:creationId xmlns:p14="http://schemas.microsoft.com/office/powerpoint/2010/main" val="1505939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UnderstandingZIndex</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100</a:t>
            </a:fld>
            <a:endParaRPr lang="en-GB"/>
          </a:p>
        </p:txBody>
      </p:sp>
    </p:spTree>
    <p:extLst>
      <p:ext uri="{BB962C8B-B14F-4D97-AF65-F5344CB8AC3E}">
        <p14:creationId xmlns:p14="http://schemas.microsoft.com/office/powerpoint/2010/main" val="28268705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101</a:t>
            </a:fld>
            <a:endParaRPr lang="en-GB"/>
          </a:p>
        </p:txBody>
      </p:sp>
    </p:spTree>
    <p:extLst>
      <p:ext uri="{BB962C8B-B14F-4D97-AF65-F5344CB8AC3E}">
        <p14:creationId xmlns:p14="http://schemas.microsoft.com/office/powerpoint/2010/main" val="4231344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102</a:t>
            </a:fld>
            <a:endParaRPr lang="en-GB"/>
          </a:p>
        </p:txBody>
      </p:sp>
    </p:spTree>
    <p:extLst>
      <p:ext uri="{BB962C8B-B14F-4D97-AF65-F5344CB8AC3E}">
        <p14:creationId xmlns:p14="http://schemas.microsoft.com/office/powerpoint/2010/main" val="41704092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RelativePositioning</a:t>
            </a:r>
            <a:endParaRPr lang="en-IN"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103</a:t>
            </a:fld>
            <a:endParaRPr lang="en-GB"/>
          </a:p>
        </p:txBody>
      </p:sp>
    </p:spTree>
    <p:extLst>
      <p:ext uri="{BB962C8B-B14F-4D97-AF65-F5344CB8AC3E}">
        <p14:creationId xmlns:p14="http://schemas.microsoft.com/office/powerpoint/2010/main" val="36457057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Overflow</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104</a:t>
            </a:fld>
            <a:endParaRPr lang="en-GB"/>
          </a:p>
        </p:txBody>
      </p:sp>
    </p:spTree>
    <p:extLst>
      <p:ext uri="{BB962C8B-B14F-4D97-AF65-F5344CB8AC3E}">
        <p14:creationId xmlns:p14="http://schemas.microsoft.com/office/powerpoint/2010/main" val="1395301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Sticky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105</a:t>
            </a:fld>
            <a:endParaRPr lang="en-GB"/>
          </a:p>
        </p:txBody>
      </p:sp>
    </p:spTree>
    <p:extLst>
      <p:ext uri="{BB962C8B-B14F-4D97-AF65-F5344CB8AC3E}">
        <p14:creationId xmlns:p14="http://schemas.microsoft.com/office/powerpoint/2010/main" val="419558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StackingContext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106</a:t>
            </a:fld>
            <a:endParaRPr lang="en-GB"/>
          </a:p>
        </p:txBody>
      </p:sp>
    </p:spTree>
    <p:extLst>
      <p:ext uri="{BB962C8B-B14F-4D97-AF65-F5344CB8AC3E}">
        <p14:creationId xmlns:p14="http://schemas.microsoft.com/office/powerpoint/2010/main" val="30698283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AssignmentQuestions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107</a:t>
            </a:fld>
            <a:endParaRPr lang="en-GB"/>
          </a:p>
        </p:txBody>
      </p:sp>
    </p:spTree>
    <p:extLst>
      <p:ext uri="{BB962C8B-B14F-4D97-AF65-F5344CB8AC3E}">
        <p14:creationId xmlns:p14="http://schemas.microsoft.com/office/powerpoint/2010/main" val="19904432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AssignmentSolution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108</a:t>
            </a:fld>
            <a:endParaRPr lang="en-GB"/>
          </a:p>
        </p:txBody>
      </p:sp>
    </p:spTree>
    <p:extLst>
      <p:ext uri="{BB962C8B-B14F-4D97-AF65-F5344CB8AC3E}">
        <p14:creationId xmlns:p14="http://schemas.microsoft.com/office/powerpoint/2010/main" val="20212811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109</a:t>
            </a:fld>
            <a:endParaRPr lang="en-GB"/>
          </a:p>
        </p:txBody>
      </p:sp>
    </p:spTree>
    <p:extLst>
      <p:ext uri="{BB962C8B-B14F-4D97-AF65-F5344CB8AC3E}">
        <p14:creationId xmlns:p14="http://schemas.microsoft.com/office/powerpoint/2010/main" val="17900367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110</a:t>
            </a:fld>
            <a:endParaRPr lang="en-GB"/>
          </a:p>
        </p:txBody>
      </p:sp>
    </p:spTree>
    <p:extLst>
      <p:ext uri="{BB962C8B-B14F-4D97-AF65-F5344CB8AC3E}">
        <p14:creationId xmlns:p14="http://schemas.microsoft.com/office/powerpoint/2010/main" val="39571960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InitialCommit</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111</a:t>
            </a:fld>
            <a:endParaRPr lang="en-GB"/>
          </a:p>
        </p:txBody>
      </p:sp>
    </p:spTree>
    <p:extLst>
      <p:ext uri="{BB962C8B-B14F-4D97-AF65-F5344CB8AC3E}">
        <p14:creationId xmlns:p14="http://schemas.microsoft.com/office/powerpoint/2010/main" val="490910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112</a:t>
            </a:fld>
            <a:endParaRPr lang="en-GB"/>
          </a:p>
        </p:txBody>
      </p:sp>
    </p:spTree>
    <p:extLst>
      <p:ext uri="{BB962C8B-B14F-4D97-AF65-F5344CB8AC3E}">
        <p14:creationId xmlns:p14="http://schemas.microsoft.com/office/powerpoint/2010/main" val="40747041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113</a:t>
            </a:fld>
            <a:endParaRPr lang="en-GB"/>
          </a:p>
        </p:txBody>
      </p:sp>
    </p:spTree>
    <p:extLst>
      <p:ext uri="{BB962C8B-B14F-4D97-AF65-F5344CB8AC3E}">
        <p14:creationId xmlns:p14="http://schemas.microsoft.com/office/powerpoint/2010/main" val="14330179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114</a:t>
            </a:fld>
            <a:endParaRPr lang="en-GB"/>
          </a:p>
        </p:txBody>
      </p:sp>
    </p:spTree>
    <p:extLst>
      <p:ext uri="{BB962C8B-B14F-4D97-AF65-F5344CB8AC3E}">
        <p14:creationId xmlns:p14="http://schemas.microsoft.com/office/powerpoint/2010/main" val="28184828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115</a:t>
            </a:fld>
            <a:endParaRPr lang="en-GB"/>
          </a:p>
        </p:txBody>
      </p:sp>
    </p:spTree>
    <p:extLst>
      <p:ext uri="{BB962C8B-B14F-4D97-AF65-F5344CB8AC3E}">
        <p14:creationId xmlns:p14="http://schemas.microsoft.com/office/powerpoint/2010/main" val="2221520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116</a:t>
            </a:fld>
            <a:endParaRPr lang="en-GB"/>
          </a:p>
        </p:txBody>
      </p:sp>
    </p:spTree>
    <p:extLst>
      <p:ext uri="{BB962C8B-B14F-4D97-AF65-F5344CB8AC3E}">
        <p14:creationId xmlns:p14="http://schemas.microsoft.com/office/powerpoint/2010/main" val="37530421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117</a:t>
            </a:fld>
            <a:endParaRPr lang="en-GB"/>
          </a:p>
        </p:txBody>
      </p:sp>
    </p:spTree>
    <p:extLst>
      <p:ext uri="{BB962C8B-B14F-4D97-AF65-F5344CB8AC3E}">
        <p14:creationId xmlns:p14="http://schemas.microsoft.com/office/powerpoint/2010/main" val="11467020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118</a:t>
            </a:fld>
            <a:endParaRPr lang="en-GB"/>
          </a:p>
        </p:txBody>
      </p:sp>
    </p:spTree>
    <p:extLst>
      <p:ext uri="{BB962C8B-B14F-4D97-AF65-F5344CB8AC3E}">
        <p14:creationId xmlns:p14="http://schemas.microsoft.com/office/powerpoint/2010/main" val="25605398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119</a:t>
            </a:fld>
            <a:endParaRPr lang="en-GB"/>
          </a:p>
        </p:txBody>
      </p:sp>
    </p:spTree>
    <p:extLst>
      <p:ext uri="{BB962C8B-B14F-4D97-AF65-F5344CB8AC3E}">
        <p14:creationId xmlns:p14="http://schemas.microsoft.com/office/powerpoint/2010/main" val="26544457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BackgroundShortcut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120</a:t>
            </a:fld>
            <a:endParaRPr lang="en-GB"/>
          </a:p>
        </p:txBody>
      </p:sp>
    </p:spTree>
    <p:extLst>
      <p:ext uri="{BB962C8B-B14F-4D97-AF65-F5344CB8AC3E}">
        <p14:creationId xmlns:p14="http://schemas.microsoft.com/office/powerpoint/2010/main" val="41415221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StylingImages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121</a:t>
            </a:fld>
            <a:endParaRPr lang="en-GB"/>
          </a:p>
        </p:txBody>
      </p:sp>
    </p:spTree>
    <p:extLst>
      <p:ext uri="{BB962C8B-B14F-4D97-AF65-F5344CB8AC3E}">
        <p14:creationId xmlns:p14="http://schemas.microsoft.com/office/powerpoint/2010/main" val="26588658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StylingImages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122</a:t>
            </a:fld>
            <a:endParaRPr lang="en-GB"/>
          </a:p>
        </p:txBody>
      </p:sp>
    </p:spTree>
    <p:extLst>
      <p:ext uri="{BB962C8B-B14F-4D97-AF65-F5344CB8AC3E}">
        <p14:creationId xmlns:p14="http://schemas.microsoft.com/office/powerpoint/2010/main" val="18308771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AddingCustomers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123</a:t>
            </a:fld>
            <a:endParaRPr lang="en-GB"/>
          </a:p>
        </p:txBody>
      </p:sp>
    </p:spTree>
    <p:extLst>
      <p:ext uri="{BB962C8B-B14F-4D97-AF65-F5344CB8AC3E}">
        <p14:creationId xmlns:p14="http://schemas.microsoft.com/office/powerpoint/2010/main" val="15446631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ImageStylingBasicSetup</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124</a:t>
            </a:fld>
            <a:endParaRPr lang="en-GB"/>
          </a:p>
        </p:txBody>
      </p:sp>
    </p:spTree>
    <p:extLst>
      <p:ext uri="{BB962C8B-B14F-4D97-AF65-F5344CB8AC3E}">
        <p14:creationId xmlns:p14="http://schemas.microsoft.com/office/powerpoint/2010/main" val="151723571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imageLayout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125</a:t>
            </a:fld>
            <a:endParaRPr lang="en-GB"/>
          </a:p>
        </p:txBody>
      </p:sp>
    </p:spTree>
    <p:extLst>
      <p:ext uri="{BB962C8B-B14F-4D97-AF65-F5344CB8AC3E}">
        <p14:creationId xmlns:p14="http://schemas.microsoft.com/office/powerpoint/2010/main" val="2232736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imageLayout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126</a:t>
            </a:fld>
            <a:endParaRPr lang="en-GB"/>
          </a:p>
        </p:txBody>
      </p:sp>
    </p:spTree>
    <p:extLst>
      <p:ext uri="{BB962C8B-B14F-4D97-AF65-F5344CB8AC3E}">
        <p14:creationId xmlns:p14="http://schemas.microsoft.com/office/powerpoint/2010/main" val="321389722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linearGradient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127</a:t>
            </a:fld>
            <a:endParaRPr lang="en-GB"/>
          </a:p>
        </p:txBody>
      </p:sp>
    </p:spTree>
    <p:extLst>
      <p:ext uri="{BB962C8B-B14F-4D97-AF65-F5344CB8AC3E}">
        <p14:creationId xmlns:p14="http://schemas.microsoft.com/office/powerpoint/2010/main" val="346771948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linearGradient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128</a:t>
            </a:fld>
            <a:endParaRPr lang="en-GB"/>
          </a:p>
        </p:txBody>
      </p:sp>
    </p:spTree>
    <p:extLst>
      <p:ext uri="{BB962C8B-B14F-4D97-AF65-F5344CB8AC3E}">
        <p14:creationId xmlns:p14="http://schemas.microsoft.com/office/powerpoint/2010/main" val="355023965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radialGradient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129</a:t>
            </a:fld>
            <a:endParaRPr lang="en-GB"/>
          </a:p>
        </p:txBody>
      </p:sp>
    </p:spTree>
    <p:extLst>
      <p:ext uri="{BB962C8B-B14F-4D97-AF65-F5344CB8AC3E}">
        <p14:creationId xmlns:p14="http://schemas.microsoft.com/office/powerpoint/2010/main" val="170716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26/02/2021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26/02/2021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26/02/2021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26/02/2021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26/02/2021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26/02/2021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26/02/2021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hyperlink" Target="https://developer.mozilla.org/en-US/docs/Web/CSS/z-index" TargetMode="External"/><Relationship Id="rId3" Type="http://schemas.openxmlformats.org/officeDocument/2006/relationships/hyperlink" Target="https://youtu.be/1OKZOV-iLj4" TargetMode="External"/><Relationship Id="rId7" Type="http://schemas.openxmlformats.org/officeDocument/2006/relationships/hyperlink" Target="https://developer.mozilla.org/en-US/docs/Learn/CSS/CSS_layout/Positioning"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hyperlink" Target="https://developer.mozilla.org/en-US/docs/Web/CSS/position" TargetMode="External"/><Relationship Id="rId5" Type="http://schemas.openxmlformats.org/officeDocument/2006/relationships/hyperlink" Target="https://www.w3schools.com/cssref/pr_class_position.asp" TargetMode="External"/><Relationship Id="rId10" Type="http://schemas.openxmlformats.org/officeDocument/2006/relationships/hyperlink" Target="https://caniuse.com/#search=sticky" TargetMode="External"/><Relationship Id="rId4" Type="http://schemas.openxmlformats.org/officeDocument/2006/relationships/hyperlink" Target="https://medium.com/@dte/understanding-css-selector-specificity-a02238a02a59" TargetMode="External"/><Relationship Id="rId9" Type="http://schemas.openxmlformats.org/officeDocument/2006/relationships/hyperlink" Target="https://developer.mozilla.org/en-US/docs/Web/CSS/CSS_Positioning/Understanding_z_index/The_stacking_context" TargetMode="Externa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02227"/>
          </a:xfrm>
        </p:spPr>
        <p:txBody>
          <a:bodyPr>
            <a:normAutofit fontScale="90000"/>
          </a:bodyPr>
          <a:lstStyle/>
          <a:p>
            <a:r>
              <a:rPr lang="en-GB" dirty="0"/>
              <a:t>Understanding the Z-Index</a:t>
            </a:r>
          </a:p>
        </p:txBody>
      </p:sp>
      <p:sp>
        <p:nvSpPr>
          <p:cNvPr id="3" name="Content Placeholder 2"/>
          <p:cNvSpPr>
            <a:spLocks noGrp="1"/>
          </p:cNvSpPr>
          <p:nvPr>
            <p:ph idx="1"/>
          </p:nvPr>
        </p:nvSpPr>
        <p:spPr>
          <a:xfrm>
            <a:off x="301335" y="685801"/>
            <a:ext cx="11533909" cy="6068290"/>
          </a:xfrm>
        </p:spPr>
        <p:txBody>
          <a:bodyPr>
            <a:normAutofit lnSpcReduction="10000"/>
          </a:bodyPr>
          <a:lstStyle/>
          <a:p>
            <a:r>
              <a:rPr lang="en-GB" dirty="0" smtClean="0"/>
              <a:t>So The question here is why is our background image not really a background image?</a:t>
            </a:r>
          </a:p>
          <a:p>
            <a:r>
              <a:rPr lang="en-GB" dirty="0" smtClean="0"/>
              <a:t>This is because till now we just positioned our elements along the x-axis or the y-axis but we also need a way to position them along z-</a:t>
            </a:r>
            <a:r>
              <a:rPr lang="en-GB" dirty="0" err="1" smtClean="0"/>
              <a:t>axis.We</a:t>
            </a:r>
            <a:r>
              <a:rPr lang="en-GB" dirty="0" smtClean="0"/>
              <a:t> can actually do that in </a:t>
            </a:r>
            <a:r>
              <a:rPr lang="en-GB" dirty="0" err="1" smtClean="0"/>
              <a:t>css</a:t>
            </a:r>
            <a:r>
              <a:rPr lang="en-GB" dirty="0" smtClean="0"/>
              <a:t> using a property called z-index.</a:t>
            </a:r>
          </a:p>
          <a:p>
            <a:r>
              <a:rPr lang="en-GB" dirty="0" smtClean="0"/>
              <a:t>Z-index represents the position of an element along the z-</a:t>
            </a:r>
            <a:r>
              <a:rPr lang="en-GB" dirty="0" err="1" smtClean="0"/>
              <a:t>axis.its</a:t>
            </a:r>
            <a:r>
              <a:rPr lang="en-GB" dirty="0" smtClean="0"/>
              <a:t> default value is auto for understanding purposes lets assume auto means 0.</a:t>
            </a:r>
          </a:p>
          <a:p>
            <a:r>
              <a:rPr lang="en-GB" dirty="0" smtClean="0"/>
              <a:t>So to place an element above any other the z index should be greater than 0 like 1,2,3, 100 </a:t>
            </a:r>
            <a:r>
              <a:rPr lang="en-GB" dirty="0" err="1" smtClean="0"/>
              <a:t>etc</a:t>
            </a:r>
            <a:endParaRPr lang="en-GB" dirty="0" smtClean="0"/>
          </a:p>
          <a:p>
            <a:r>
              <a:rPr lang="en-GB" dirty="0" smtClean="0"/>
              <a:t>To place an element below another the z index should be lower than 0 </a:t>
            </a:r>
            <a:r>
              <a:rPr lang="en-GB" dirty="0" err="1" smtClean="0"/>
              <a:t>ie</a:t>
            </a:r>
            <a:r>
              <a:rPr lang="en-GB" dirty="0" smtClean="0"/>
              <a:t> -1,-2, -44 </a:t>
            </a:r>
            <a:r>
              <a:rPr lang="en-GB" dirty="0" err="1" smtClean="0"/>
              <a:t>etc</a:t>
            </a:r>
            <a:endParaRPr lang="en-GB" dirty="0" smtClean="0"/>
          </a:p>
          <a:p>
            <a:r>
              <a:rPr lang="en-GB" dirty="0" smtClean="0"/>
              <a:t>Z-index only works for elements that have the value of position different from static.so to change the z-index we have to apply a position property.</a:t>
            </a:r>
          </a:p>
          <a:p>
            <a:r>
              <a:rPr lang="en-GB" dirty="0" smtClean="0"/>
              <a:t>So now we know that all our elements on the packages page have a z-index value 0 by default so to move our background image below other elements lets add z-index:-1; to the .background{ } selector.</a:t>
            </a:r>
          </a:p>
          <a:p>
            <a:r>
              <a:rPr lang="en-GB" dirty="0" smtClean="0"/>
              <a:t>Now if we change the z-index to 1 for our background we will notice it is above our packages as well as above the </a:t>
            </a:r>
            <a:r>
              <a:rPr lang="en-GB" dirty="0" err="1" smtClean="0"/>
              <a:t>nav</a:t>
            </a:r>
            <a:r>
              <a:rPr lang="en-GB" dirty="0" smtClean="0"/>
              <a:t> bar but if we add a z-index of 1 to main-header{} selector in our shared.css we will notice that the </a:t>
            </a:r>
            <a:r>
              <a:rPr lang="en-GB" dirty="0" err="1" smtClean="0"/>
              <a:t>the</a:t>
            </a:r>
            <a:r>
              <a:rPr lang="en-GB" dirty="0" smtClean="0"/>
              <a:t> </a:t>
            </a:r>
            <a:r>
              <a:rPr lang="en-GB" dirty="0" err="1" smtClean="0"/>
              <a:t>nav</a:t>
            </a:r>
            <a:r>
              <a:rPr lang="en-GB" dirty="0" smtClean="0"/>
              <a:t> bar is still at the top of our background</a:t>
            </a:r>
          </a:p>
          <a:p>
            <a:r>
              <a:rPr lang="en-GB" dirty="0" smtClean="0"/>
              <a:t>Actually when we have two elements with same z-index the order in which the elements occur in the html takes precedence and since our header comes after the background image it is displayed above it when both have same z-index value.</a:t>
            </a:r>
          </a:p>
          <a:p>
            <a:r>
              <a:rPr lang="en-GB" dirty="0" smtClean="0"/>
              <a:t>Remove z-index from main-header{} and change the value of z-index back to -1 in .background and we have a working background image and  </a:t>
            </a:r>
            <a:r>
              <a:rPr lang="en-GB" dirty="0" err="1" smtClean="0"/>
              <a:t>nav</a:t>
            </a:r>
            <a:r>
              <a:rPr lang="en-GB" dirty="0" smtClean="0"/>
              <a:t> bar again.</a:t>
            </a:r>
          </a:p>
          <a:p>
            <a:endParaRPr lang="en-GB" dirty="0" smtClean="0"/>
          </a:p>
          <a:p>
            <a:endParaRPr lang="en-GB" dirty="0"/>
          </a:p>
        </p:txBody>
      </p:sp>
    </p:spTree>
    <p:extLst>
      <p:ext uri="{BB962C8B-B14F-4D97-AF65-F5344CB8AC3E}">
        <p14:creationId xmlns:p14="http://schemas.microsoft.com/office/powerpoint/2010/main" val="20202152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Now lets add a recommended badge to our plus package to do that add an &lt;h2&gt; tag to the &lt;a&gt; tag in the section representing the plus package right after the &lt;h1&gt; tag .Add a class package-badge to </a:t>
            </a:r>
            <a:r>
              <a:rPr lang="en-IN" dirty="0" err="1" smtClean="0"/>
              <a:t>it.And</a:t>
            </a:r>
            <a:r>
              <a:rPr lang="en-IN" dirty="0" smtClean="0"/>
              <a:t> add a text RECOMMENDED to the &lt;h2&gt; tag</a:t>
            </a:r>
          </a:p>
          <a:p>
            <a:r>
              <a:rPr lang="en-IN" dirty="0" smtClean="0"/>
              <a:t>Add a class selector .</a:t>
            </a:r>
            <a:r>
              <a:rPr lang="en-GB" dirty="0"/>
              <a:t> </a:t>
            </a:r>
            <a:r>
              <a:rPr lang="en-GB" dirty="0" err="1"/>
              <a:t>package__</a:t>
            </a:r>
            <a:r>
              <a:rPr lang="en-GB" dirty="0" err="1" smtClean="0"/>
              <a:t>badge</a:t>
            </a:r>
            <a:r>
              <a:rPr lang="en-GB" dirty="0" smtClean="0"/>
              <a:t>{ } for this badge to our packages.css </a:t>
            </a:r>
            <a:r>
              <a:rPr lang="en-GB" dirty="0" err="1" smtClean="0"/>
              <a:t>file.Add</a:t>
            </a:r>
            <a:r>
              <a:rPr lang="en-GB" dirty="0" smtClean="0"/>
              <a:t> a </a:t>
            </a:r>
            <a:r>
              <a:rPr lang="en-GB" dirty="0" err="1" smtClean="0"/>
              <a:t>position:fixed</a:t>
            </a:r>
            <a:r>
              <a:rPr lang="en-GB" dirty="0" smtClean="0"/>
              <a:t>; to </a:t>
            </a:r>
            <a:r>
              <a:rPr lang="en-GB" dirty="0" err="1" smtClean="0"/>
              <a:t>it.Now</a:t>
            </a:r>
            <a:r>
              <a:rPr lang="en-GB" dirty="0" smtClean="0"/>
              <a:t> the badge is removed from the document flow we can add </a:t>
            </a:r>
            <a:r>
              <a:rPr lang="en-GB" dirty="0" err="1" smtClean="0"/>
              <a:t>top,left</a:t>
            </a:r>
            <a:r>
              <a:rPr lang="en-GB" dirty="0" smtClean="0"/>
              <a:t> </a:t>
            </a:r>
            <a:r>
              <a:rPr lang="en-GB" dirty="0" err="1" smtClean="0"/>
              <a:t>etc</a:t>
            </a:r>
            <a:r>
              <a:rPr lang="en-GB" dirty="0" smtClean="0"/>
              <a:t> properties to position it according to the view port but now it will be fixed and when we scroll it wont move with our package.</a:t>
            </a:r>
          </a:p>
          <a:p>
            <a:r>
              <a:rPr lang="en-IN" dirty="0" smtClean="0"/>
              <a:t>Lets try it out add top:0,left:0 the badge sticks to the top of our </a:t>
            </a:r>
            <a:r>
              <a:rPr lang="en-IN" dirty="0" err="1" smtClean="0"/>
              <a:t>html.Lets</a:t>
            </a:r>
            <a:r>
              <a:rPr lang="en-IN" dirty="0" smtClean="0"/>
              <a:t> change the value to maybe top:100 left:500px we are almost at the position we want our badge to be but this is a bad ,cumbersome and error prone way. Also since it is removed from document flow it does not scroll with the page.</a:t>
            </a:r>
          </a:p>
          <a:p>
            <a:r>
              <a:rPr lang="en-IN" dirty="0" smtClean="0"/>
              <a:t>Lets try another value for the position .Change it to </a:t>
            </a:r>
            <a:r>
              <a:rPr lang="en-IN" dirty="0" err="1" smtClean="0"/>
              <a:t>position:absolute</a:t>
            </a:r>
            <a:r>
              <a:rPr lang="en-IN" dirty="0" smtClean="0"/>
              <a:t>;.We will notice the element is no longer stuck to the viewport but what is it stuck to now?</a:t>
            </a:r>
          </a:p>
          <a:p>
            <a:r>
              <a:rPr lang="en-IN" dirty="0" smtClean="0"/>
              <a:t>For position absolute the positioning context is defined based on 2 cases:</a:t>
            </a:r>
          </a:p>
          <a:p>
            <a:pPr lvl="1"/>
            <a:r>
              <a:rPr lang="en-IN" dirty="0" smtClean="0"/>
              <a:t>If none of the ancestors have the position property applied the positioning context refers to the html element</a:t>
            </a:r>
          </a:p>
          <a:p>
            <a:pPr lvl="1"/>
            <a:r>
              <a:rPr lang="en-IN" dirty="0" smtClean="0"/>
              <a:t>If we have the second case that we have a positioned ancestor that ancestor is the positioning context.</a:t>
            </a:r>
          </a:p>
          <a:p>
            <a:r>
              <a:rPr lang="en-IN" dirty="0" smtClean="0"/>
              <a:t>So in our case it is the &lt;html&gt; element we can verify that by adding top:0 and we will notice that the badge is stuck to html element.</a:t>
            </a:r>
          </a:p>
          <a:p>
            <a:r>
              <a:rPr lang="en-IN" dirty="0" smtClean="0"/>
              <a:t>If we try to change it and add </a:t>
            </a:r>
            <a:r>
              <a:rPr lang="en-IN" dirty="0" err="1" smtClean="0"/>
              <a:t>position:absolute</a:t>
            </a:r>
            <a:r>
              <a:rPr lang="en-IN" dirty="0" smtClean="0"/>
              <a:t> to the .packages{} selector our badge will stick to the package but the package itself will stick to &lt;html&gt; and also the elements are removed from the document flow breaking our website</a:t>
            </a:r>
            <a:endParaRPr lang="en-GB" dirty="0" smtClean="0"/>
          </a:p>
          <a:p>
            <a:endParaRPr lang="en-IN" dirty="0" smtClean="0"/>
          </a:p>
          <a:p>
            <a:endParaRPr lang="en-GB" dirty="0"/>
          </a:p>
        </p:txBody>
      </p:sp>
    </p:spTree>
    <p:extLst>
      <p:ext uri="{BB962C8B-B14F-4D97-AF65-F5344CB8AC3E}">
        <p14:creationId xmlns:p14="http://schemas.microsoft.com/office/powerpoint/2010/main" val="36700363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Lets try another value for </a:t>
            </a:r>
            <a:r>
              <a:rPr lang="en-IN" dirty="0" err="1" smtClean="0"/>
              <a:t>position:relative</a:t>
            </a:r>
            <a:r>
              <a:rPr lang="en-IN" dirty="0" smtClean="0"/>
              <a:t> for packages</a:t>
            </a:r>
          </a:p>
          <a:p>
            <a:r>
              <a:rPr lang="en-IN" dirty="0" smtClean="0"/>
              <a:t>We will notice that now our website doesn’t crash .Package class is  not taken out of document flow and now since the badge has </a:t>
            </a:r>
            <a:r>
              <a:rPr lang="en-IN" dirty="0" err="1" smtClean="0"/>
              <a:t>position:absolute</a:t>
            </a:r>
            <a:r>
              <a:rPr lang="en-IN" dirty="0" smtClean="0"/>
              <a:t> and it has a positioned ancestor the positioning context now is packages for the badge.</a:t>
            </a:r>
          </a:p>
          <a:p>
            <a:r>
              <a:rPr lang="en-IN" dirty="0" smtClean="0"/>
              <a:t>So till now we learnt that fixed and absolute are quiet comparable both take the elements out of document flow.</a:t>
            </a:r>
          </a:p>
          <a:p>
            <a:r>
              <a:rPr lang="en-IN" dirty="0" smtClean="0"/>
              <a:t>For fixed the positioning context is always the viewport and for absolute it is either &lt;html&gt; if there is not positioned ancestor or the positioned ancestor is one exists.</a:t>
            </a:r>
          </a:p>
          <a:p>
            <a:r>
              <a:rPr lang="en-IN" dirty="0" smtClean="0"/>
              <a:t>The relative position doesn’t take the element out of document </a:t>
            </a:r>
            <a:r>
              <a:rPr lang="en-IN" dirty="0" err="1" smtClean="0"/>
              <a:t>flow.We</a:t>
            </a:r>
            <a:r>
              <a:rPr lang="en-IN" dirty="0" smtClean="0"/>
              <a:t> will dive deeper into relative positioning in upcoming slides.</a:t>
            </a:r>
          </a:p>
          <a:p>
            <a:r>
              <a:rPr lang="en-IN" dirty="0" smtClean="0"/>
              <a:t>Now our badge is inside the plus package box lets first style its appearance then work on its position .</a:t>
            </a:r>
          </a:p>
          <a:p>
            <a:r>
              <a:rPr lang="en-IN" dirty="0" smtClean="0"/>
              <a:t>Lets change the font-size:12px,color:white ,background:#ff5454; padding:8px;</a:t>
            </a:r>
          </a:p>
          <a:p>
            <a:r>
              <a:rPr lang="en-IN" dirty="0" smtClean="0"/>
              <a:t>Now we know that the positioning context is the package so lets position the badge inside it we need to move it to top right but not stick it to the edge so lets change top:0;,remove left and add right:0; but to keep it a bit away from edges lets add a mergin:20px;</a:t>
            </a:r>
          </a:p>
          <a:p>
            <a:r>
              <a:rPr lang="en-IN" dirty="0" smtClean="0"/>
              <a:t>We now have the badge positioned correctly but we will notice that when we scroll the packages are above the navigation bar now to fix that we move the navigation bar up in the z-axis by adding z-index:1 to .main-header{} selector in shared.css</a:t>
            </a:r>
            <a:endParaRPr lang="en-GB" dirty="0" smtClean="0"/>
          </a:p>
          <a:p>
            <a:endParaRPr lang="en-IN" dirty="0" smtClean="0"/>
          </a:p>
          <a:p>
            <a:endParaRPr lang="en-GB" dirty="0"/>
          </a:p>
        </p:txBody>
      </p:sp>
    </p:spTree>
    <p:extLst>
      <p:ext uri="{BB962C8B-B14F-4D97-AF65-F5344CB8AC3E}">
        <p14:creationId xmlns:p14="http://schemas.microsoft.com/office/powerpoint/2010/main" val="40372568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62" y="0"/>
            <a:ext cx="8596668" cy="585355"/>
          </a:xfrm>
        </p:spPr>
        <p:txBody>
          <a:bodyPr>
            <a:normAutofit fontScale="90000"/>
          </a:bodyPr>
          <a:lstStyle/>
          <a:p>
            <a:r>
              <a:rPr lang="en-IN" dirty="0"/>
              <a:t>Diving Deeper into Relative Positioning</a:t>
            </a:r>
            <a:endParaRPr lang="en-GB" dirty="0"/>
          </a:p>
        </p:txBody>
      </p:sp>
      <p:sp>
        <p:nvSpPr>
          <p:cNvPr id="3" name="Content Placeholder 2"/>
          <p:cNvSpPr>
            <a:spLocks noGrp="1"/>
          </p:cNvSpPr>
          <p:nvPr>
            <p:ph idx="1"/>
          </p:nvPr>
        </p:nvSpPr>
        <p:spPr>
          <a:xfrm>
            <a:off x="207817" y="696191"/>
            <a:ext cx="11668991" cy="5777345"/>
          </a:xfrm>
        </p:spPr>
        <p:txBody>
          <a:bodyPr>
            <a:normAutofit fontScale="92500" lnSpcReduction="10000"/>
          </a:bodyPr>
          <a:lstStyle/>
          <a:p>
            <a:r>
              <a:rPr lang="en-IN" dirty="0" smtClean="0"/>
              <a:t>For a better understanding of relative positioning I have again changed the code to the same simple page we used to study the fixed value.</a:t>
            </a:r>
          </a:p>
          <a:p>
            <a:r>
              <a:rPr lang="en-IN" dirty="0" smtClean="0"/>
              <a:t>Just for a recap about what the code was </a:t>
            </a:r>
            <a:r>
              <a:rPr lang="en-GB" dirty="0" smtClean="0"/>
              <a:t>, the </a:t>
            </a:r>
            <a:r>
              <a:rPr lang="en-GB" dirty="0"/>
              <a:t>index.html contains 3&lt;div&gt; tags representing a navigation </a:t>
            </a:r>
            <a:r>
              <a:rPr lang="en-GB" dirty="0" smtClean="0"/>
              <a:t>bar , a background </a:t>
            </a:r>
            <a:r>
              <a:rPr lang="en-GB" dirty="0"/>
              <a:t>image </a:t>
            </a:r>
            <a:r>
              <a:rPr lang="en-GB" dirty="0" smtClean="0"/>
              <a:t>and a </a:t>
            </a:r>
            <a:r>
              <a:rPr lang="en-GB" dirty="0"/>
              <a:t>Features inside a parent &lt;div&gt;</a:t>
            </a:r>
          </a:p>
          <a:p>
            <a:r>
              <a:rPr lang="en-GB" dirty="0"/>
              <a:t>In our </a:t>
            </a:r>
            <a:r>
              <a:rPr lang="en-GB" dirty="0" err="1"/>
              <a:t>css</a:t>
            </a:r>
            <a:r>
              <a:rPr lang="en-GB" dirty="0"/>
              <a:t> I have just </a:t>
            </a:r>
            <a:r>
              <a:rPr lang="en-IN" dirty="0"/>
              <a:t>added a few basic styles like margin ,</a:t>
            </a:r>
            <a:r>
              <a:rPr lang="en-IN" dirty="0" smtClean="0"/>
              <a:t>padding , border </a:t>
            </a:r>
            <a:r>
              <a:rPr lang="en-IN" dirty="0"/>
              <a:t>background , </a:t>
            </a:r>
            <a:r>
              <a:rPr lang="en-IN" dirty="0" smtClean="0"/>
              <a:t>colour etc. </a:t>
            </a:r>
            <a:r>
              <a:rPr lang="en-IN" dirty="0"/>
              <a:t>to all the </a:t>
            </a:r>
            <a:r>
              <a:rPr lang="en-IN" dirty="0" smtClean="0"/>
              <a:t>elements. You </a:t>
            </a:r>
            <a:r>
              <a:rPr lang="en-IN" dirty="0"/>
              <a:t>will notice that I have a  height also for the html element  that is only to get a scroll bar on the page .Also notice I also have a margin around my html element </a:t>
            </a:r>
            <a:r>
              <a:rPr lang="en-IN" dirty="0" smtClean="0"/>
              <a:t>too</a:t>
            </a:r>
          </a:p>
          <a:p>
            <a:r>
              <a:rPr lang="en-IN" dirty="0" smtClean="0"/>
              <a:t>So lets start by adding a </a:t>
            </a:r>
            <a:r>
              <a:rPr lang="en-IN" dirty="0" err="1" smtClean="0"/>
              <a:t>position:relative</a:t>
            </a:r>
            <a:r>
              <a:rPr lang="en-IN" dirty="0" smtClean="0"/>
              <a:t> to our navigation bar </a:t>
            </a:r>
            <a:r>
              <a:rPr lang="en-IN" dirty="0" err="1" smtClean="0"/>
              <a:t>i.e</a:t>
            </a:r>
            <a:r>
              <a:rPr lang="en-IN" dirty="0" smtClean="0"/>
              <a:t>  .parent .child-1{} class selector</a:t>
            </a:r>
          </a:p>
          <a:p>
            <a:r>
              <a:rPr lang="en-IN" dirty="0" smtClean="0"/>
              <a:t>We will notice that nothing changes but now we can change the positioning context of other elements </a:t>
            </a:r>
            <a:r>
              <a:rPr lang="en-IN" dirty="0" err="1" smtClean="0"/>
              <a:t>i.e</a:t>
            </a:r>
            <a:r>
              <a:rPr lang="en-IN" dirty="0" smtClean="0"/>
              <a:t> children of this element but since this has no children here nothing much can be done.</a:t>
            </a:r>
          </a:p>
          <a:p>
            <a:r>
              <a:rPr lang="en-IN" dirty="0" smtClean="0"/>
              <a:t>Lets add top:50px and left:50px to </a:t>
            </a:r>
            <a:r>
              <a:rPr lang="en-IN" dirty="0" err="1" smtClean="0"/>
              <a:t>it.we</a:t>
            </a:r>
            <a:r>
              <a:rPr lang="en-IN" dirty="0" smtClean="0"/>
              <a:t> will notice that the element moved but what is the positioning context for this element ? For relative positioning the element itself acts as a positioning context so it moved relative to its original </a:t>
            </a:r>
            <a:r>
              <a:rPr lang="en-IN" dirty="0" err="1" smtClean="0"/>
              <a:t>position.So</a:t>
            </a:r>
            <a:r>
              <a:rPr lang="en-IN" dirty="0" smtClean="0"/>
              <a:t> we pushed the element 50px from top and 50px from the left from its initial position.</a:t>
            </a:r>
          </a:p>
          <a:p>
            <a:r>
              <a:rPr lang="en-IN" dirty="0" smtClean="0"/>
              <a:t>Now lets change the top:300px.We will notice that the element moved out of the surrounding &lt;div&gt; </a:t>
            </a:r>
            <a:r>
              <a:rPr lang="en-IN" dirty="0" err="1" smtClean="0"/>
              <a:t>i.e</a:t>
            </a:r>
            <a:r>
              <a:rPr lang="en-IN" dirty="0" smtClean="0"/>
              <a:t> we moved the navigation bar out of its </a:t>
            </a:r>
            <a:r>
              <a:rPr lang="en-IN" dirty="0" err="1" smtClean="0"/>
              <a:t>parent.sometimes</a:t>
            </a:r>
            <a:r>
              <a:rPr lang="en-IN" dirty="0" smtClean="0"/>
              <a:t> we might want this behaviour but sometimes we </a:t>
            </a:r>
            <a:r>
              <a:rPr lang="en-IN" dirty="0" err="1" smtClean="0"/>
              <a:t>wont,we</a:t>
            </a:r>
            <a:r>
              <a:rPr lang="en-IN" dirty="0" smtClean="0"/>
              <a:t> might want that although we are able to move it but it should not leave its parent element or it should not be visible if it leaves its parent element.</a:t>
            </a:r>
          </a:p>
          <a:p>
            <a:r>
              <a:rPr lang="en-IN" dirty="0" smtClean="0"/>
              <a:t>We will study about how this is solved and also about a problem that might occur depending upon the type of the parent element in upcoming slides</a:t>
            </a:r>
          </a:p>
          <a:p>
            <a:endParaRPr lang="en-IN" dirty="0"/>
          </a:p>
          <a:p>
            <a:endParaRPr lang="en-GB" dirty="0"/>
          </a:p>
        </p:txBody>
      </p:sp>
    </p:spTree>
    <p:extLst>
      <p:ext uri="{BB962C8B-B14F-4D97-AF65-F5344CB8AC3E}">
        <p14:creationId xmlns:p14="http://schemas.microsoft.com/office/powerpoint/2010/main" val="1839253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00445"/>
            <a:ext cx="10181166" cy="585355"/>
          </a:xfrm>
        </p:spPr>
        <p:txBody>
          <a:bodyPr>
            <a:normAutofit fontScale="90000"/>
          </a:bodyPr>
          <a:lstStyle/>
          <a:p>
            <a:r>
              <a:rPr lang="en-IN" dirty="0"/>
              <a:t>Working with "overflow" and Relative Positioning</a:t>
            </a:r>
            <a:endParaRPr lang="en-GB" dirty="0"/>
          </a:p>
        </p:txBody>
      </p:sp>
      <p:sp>
        <p:nvSpPr>
          <p:cNvPr id="3" name="Content Placeholder 2"/>
          <p:cNvSpPr>
            <a:spLocks noGrp="1"/>
          </p:cNvSpPr>
          <p:nvPr>
            <p:ph idx="1"/>
          </p:nvPr>
        </p:nvSpPr>
        <p:spPr>
          <a:xfrm>
            <a:off x="218209" y="955965"/>
            <a:ext cx="11170227" cy="5642262"/>
          </a:xfrm>
        </p:spPr>
        <p:txBody>
          <a:bodyPr/>
          <a:lstStyle/>
          <a:p>
            <a:r>
              <a:rPr lang="en-IN" dirty="0" smtClean="0"/>
              <a:t>Now if we want to avoid the behaviour that the child element is moving out of the parent element we can go top the selector for parent </a:t>
            </a:r>
            <a:r>
              <a:rPr lang="en-IN" dirty="0" err="1" smtClean="0"/>
              <a:t>i.e</a:t>
            </a:r>
            <a:r>
              <a:rPr lang="en-IN" dirty="0" smtClean="0"/>
              <a:t> .parent{ } and add </a:t>
            </a:r>
            <a:r>
              <a:rPr lang="en-IN" dirty="0" err="1" smtClean="0"/>
              <a:t>overflow:hidden</a:t>
            </a:r>
            <a:r>
              <a:rPr lang="en-IN" dirty="0" smtClean="0"/>
              <a:t>;</a:t>
            </a:r>
          </a:p>
          <a:p>
            <a:r>
              <a:rPr lang="en-IN" dirty="0" smtClean="0"/>
              <a:t>The value hidden fore overflow hides the element as soon as it goes out of the parent.</a:t>
            </a:r>
          </a:p>
          <a:p>
            <a:r>
              <a:rPr lang="en-IN" dirty="0" smtClean="0"/>
              <a:t>Now lets remove the selector for </a:t>
            </a:r>
            <a:r>
              <a:rPr lang="en-IN" dirty="0" err="1" smtClean="0"/>
              <a:t>nav</a:t>
            </a:r>
            <a:r>
              <a:rPr lang="en-IN" dirty="0" smtClean="0"/>
              <a:t> bar and also the overflow property from the parent selector and add a position :relative to the parent.</a:t>
            </a:r>
          </a:p>
          <a:p>
            <a:r>
              <a:rPr lang="en-IN" dirty="0" smtClean="0"/>
              <a:t>So now our parent is the relatively positioned element lets add a top:500px to it we will notice it moves out of the parent </a:t>
            </a:r>
            <a:r>
              <a:rPr lang="en-IN" dirty="0" err="1" smtClean="0"/>
              <a:t>i.e</a:t>
            </a:r>
            <a:r>
              <a:rPr lang="en-IN" dirty="0" smtClean="0"/>
              <a:t> &lt;body&gt; in this case but we know how to fix that we go to the selector for body and add </a:t>
            </a:r>
            <a:r>
              <a:rPr lang="en-IN" dirty="0" err="1" smtClean="0"/>
              <a:t>overflow:hidden</a:t>
            </a:r>
            <a:r>
              <a:rPr lang="en-IN" dirty="0" smtClean="0"/>
              <a:t>;</a:t>
            </a:r>
          </a:p>
          <a:p>
            <a:r>
              <a:rPr lang="en-IN" dirty="0" smtClean="0"/>
              <a:t>We will notice that nothing changes this is the problem I </a:t>
            </a:r>
            <a:r>
              <a:rPr lang="en-IN" dirty="0" err="1" smtClean="0"/>
              <a:t>reffered</a:t>
            </a:r>
            <a:r>
              <a:rPr lang="en-IN" dirty="0" smtClean="0"/>
              <a:t> to on previous slide this </a:t>
            </a:r>
            <a:r>
              <a:rPr lang="en-IN" dirty="0" err="1" smtClean="0"/>
              <a:t>isbecause</a:t>
            </a:r>
            <a:r>
              <a:rPr lang="en-IN" dirty="0" smtClean="0"/>
              <a:t> of a default behaviour of </a:t>
            </a:r>
            <a:r>
              <a:rPr lang="en-IN" dirty="0" err="1" smtClean="0"/>
              <a:t>css</a:t>
            </a:r>
            <a:r>
              <a:rPr lang="en-IN" dirty="0" smtClean="0"/>
              <a:t> if we add overflow :hidden to the body it simply passes it on to the &lt;html&gt; element and removed from body so the situation we have is that actually &lt;html&gt; has </a:t>
            </a:r>
            <a:r>
              <a:rPr lang="en-IN" dirty="0" err="1" smtClean="0"/>
              <a:t>overflow:hidden</a:t>
            </a:r>
            <a:r>
              <a:rPr lang="en-IN" dirty="0" smtClean="0"/>
              <a:t> but body doesn’t although we added it to body but due to </a:t>
            </a:r>
            <a:r>
              <a:rPr lang="en-IN" dirty="0" err="1" smtClean="0"/>
              <a:t>css</a:t>
            </a:r>
            <a:r>
              <a:rPr lang="en-IN" dirty="0" smtClean="0"/>
              <a:t> default behaviour it was passed on to &lt;html&gt;.</a:t>
            </a:r>
          </a:p>
          <a:p>
            <a:r>
              <a:rPr lang="en-IN" dirty="0" smtClean="0"/>
              <a:t>We although do have a trick to fix that  simply add </a:t>
            </a:r>
            <a:r>
              <a:rPr lang="en-IN" dirty="0" err="1" smtClean="0"/>
              <a:t>overflow:hidden</a:t>
            </a:r>
            <a:r>
              <a:rPr lang="en-IN" dirty="0" smtClean="0"/>
              <a:t> to both body as well as html so now it wont be passed to html as that already has a </a:t>
            </a:r>
            <a:r>
              <a:rPr lang="en-IN" dirty="0" err="1" smtClean="0"/>
              <a:t>overflow:hidden</a:t>
            </a:r>
            <a:r>
              <a:rPr lang="en-IN" dirty="0" smtClean="0"/>
              <a:t> and things would work again</a:t>
            </a:r>
          </a:p>
          <a:p>
            <a:r>
              <a:rPr lang="en-IN" dirty="0" smtClean="0"/>
              <a:t>So if the parent is not &lt;body&gt; this issue wont occur and if it is it can be solved with the </a:t>
            </a:r>
            <a:r>
              <a:rPr lang="en-IN" dirty="0" err="1" smtClean="0"/>
              <a:t>tric</a:t>
            </a:r>
            <a:r>
              <a:rPr lang="en-IN" dirty="0" smtClean="0"/>
              <a:t> k given above.</a:t>
            </a:r>
            <a:endParaRPr lang="en-GB" dirty="0"/>
          </a:p>
        </p:txBody>
      </p:sp>
    </p:spTree>
    <p:extLst>
      <p:ext uri="{BB962C8B-B14F-4D97-AF65-F5344CB8AC3E}">
        <p14:creationId xmlns:p14="http://schemas.microsoft.com/office/powerpoint/2010/main" val="1207693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5"/>
            <a:ext cx="8596668" cy="637309"/>
          </a:xfrm>
        </p:spPr>
        <p:txBody>
          <a:bodyPr>
            <a:normAutofit fontScale="90000"/>
          </a:bodyPr>
          <a:lstStyle/>
          <a:p>
            <a:r>
              <a:rPr lang="en-GB" dirty="0"/>
              <a:t>Introducing "sticky" Positioning</a:t>
            </a:r>
          </a:p>
        </p:txBody>
      </p:sp>
      <p:sp>
        <p:nvSpPr>
          <p:cNvPr id="3" name="Content Placeholder 2"/>
          <p:cNvSpPr>
            <a:spLocks noGrp="1"/>
          </p:cNvSpPr>
          <p:nvPr>
            <p:ph idx="1"/>
          </p:nvPr>
        </p:nvSpPr>
        <p:spPr>
          <a:xfrm>
            <a:off x="270164" y="727364"/>
            <a:ext cx="11617036" cy="5808517"/>
          </a:xfrm>
        </p:spPr>
        <p:txBody>
          <a:bodyPr/>
          <a:lstStyle/>
          <a:p>
            <a:r>
              <a:rPr lang="en-US" dirty="0" smtClean="0"/>
              <a:t>To understand sticky positioning we will use a new sample code .The index.html has three parent&lt;div&gt; with a class parent and each parent&lt;div&gt; contains three child &lt;div&gt; with classes </a:t>
            </a:r>
            <a:r>
              <a:rPr lang="en-US" dirty="0" err="1" smtClean="0"/>
              <a:t>country,cities,cities</a:t>
            </a:r>
            <a:endParaRPr lang="en-US" dirty="0" smtClean="0"/>
          </a:p>
          <a:p>
            <a:r>
              <a:rPr lang="en-US" dirty="0" smtClean="0"/>
              <a:t>The main.css also has some basic styles applied</a:t>
            </a:r>
          </a:p>
          <a:p>
            <a:r>
              <a:rPr lang="en-US" dirty="0" smtClean="0"/>
              <a:t>Lets ass </a:t>
            </a:r>
            <a:r>
              <a:rPr lang="en-US" dirty="0" err="1" smtClean="0"/>
              <a:t>position:sticky</a:t>
            </a:r>
            <a:r>
              <a:rPr lang="en-US" dirty="0" smtClean="0"/>
              <a:t>; to .parent .country{ } selector .We will notice no apparent change in the </a:t>
            </a:r>
            <a:r>
              <a:rPr lang="en-US" dirty="0" err="1" smtClean="0"/>
              <a:t>website.Now</a:t>
            </a:r>
            <a:r>
              <a:rPr lang="en-US" dirty="0" smtClean="0"/>
              <a:t> just add top:20px;</a:t>
            </a:r>
          </a:p>
          <a:p>
            <a:r>
              <a:rPr lang="en-US" dirty="0" smtClean="0"/>
              <a:t>We will notice that all the country elements don’t move at the start but as soon as we scroll to a certain limit it behaves like a fixed element and then stops behaving as fixed after a certain limit.</a:t>
            </a:r>
          </a:p>
          <a:p>
            <a:r>
              <a:rPr lang="en-US" dirty="0" smtClean="0"/>
              <a:t>So sticky is actually a hybrid of relative and </a:t>
            </a:r>
            <a:r>
              <a:rPr lang="en-US" dirty="0" err="1" smtClean="0"/>
              <a:t>fixed.The</a:t>
            </a:r>
            <a:r>
              <a:rPr lang="en-US" dirty="0" smtClean="0"/>
              <a:t> element behaves as relative initially but as soon as we reach the distance  </a:t>
            </a:r>
            <a:r>
              <a:rPr lang="en-US" dirty="0" err="1" smtClean="0"/>
              <a:t>tahat</a:t>
            </a:r>
            <a:r>
              <a:rPr lang="en-US" dirty="0" smtClean="0"/>
              <a:t> we specify with top </a:t>
            </a:r>
            <a:r>
              <a:rPr lang="en-US" dirty="0" err="1" smtClean="0"/>
              <a:t>right,left,bottom</a:t>
            </a:r>
            <a:r>
              <a:rPr lang="en-US" dirty="0" smtClean="0"/>
              <a:t> the element starts behaving like </a:t>
            </a:r>
            <a:r>
              <a:rPr lang="en-US" dirty="0" err="1" smtClean="0"/>
              <a:t>fixed.The</a:t>
            </a:r>
            <a:r>
              <a:rPr lang="en-US" dirty="0" smtClean="0"/>
              <a:t> element stops being fixed as soon as it reaches the end of the content of its parent element.</a:t>
            </a:r>
          </a:p>
          <a:p>
            <a:r>
              <a:rPr lang="en-US" dirty="0" smtClean="0"/>
              <a:t>Now lets uncomment all the commented </a:t>
            </a:r>
            <a:r>
              <a:rPr lang="en-US" dirty="0" err="1" smtClean="0"/>
              <a:t>css</a:t>
            </a:r>
            <a:r>
              <a:rPr lang="en-US" dirty="0" smtClean="0"/>
              <a:t> to have separate </a:t>
            </a:r>
            <a:r>
              <a:rPr lang="en-US" dirty="0" err="1" smtClean="0"/>
              <a:t>colours</a:t>
            </a:r>
            <a:r>
              <a:rPr lang="en-US" dirty="0" smtClean="0"/>
              <a:t> </a:t>
            </a:r>
            <a:r>
              <a:rPr lang="en-US" dirty="0" err="1" smtClean="0"/>
              <a:t>etc</a:t>
            </a:r>
            <a:r>
              <a:rPr lang="en-US" dirty="0" smtClean="0"/>
              <a:t> for body html </a:t>
            </a:r>
            <a:r>
              <a:rPr lang="en-US" dirty="0" err="1" smtClean="0"/>
              <a:t>etc</a:t>
            </a:r>
            <a:r>
              <a:rPr lang="en-US" dirty="0" smtClean="0"/>
              <a:t> to have a better understanding.</a:t>
            </a:r>
          </a:p>
          <a:p>
            <a:r>
              <a:rPr lang="en-US" dirty="0" smtClean="0"/>
              <a:t>We will notice that the element behaves like a normal element till body is in viewport when we reach 10px from the border of parent the element starts behaving like fixed and when we have completed scrolling till the content of parent the element stops being fixed.</a:t>
            </a:r>
          </a:p>
          <a:p>
            <a:r>
              <a:rPr lang="en-US" dirty="0" smtClean="0"/>
              <a:t>Sticky is relatively new and doesn’t have good browser support yet.</a:t>
            </a:r>
          </a:p>
          <a:p>
            <a:endParaRPr lang="en-GB" dirty="0"/>
          </a:p>
        </p:txBody>
      </p:sp>
    </p:spTree>
    <p:extLst>
      <p:ext uri="{BB962C8B-B14F-4D97-AF65-F5344CB8AC3E}">
        <p14:creationId xmlns:p14="http://schemas.microsoft.com/office/powerpoint/2010/main" val="274168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79663"/>
            <a:ext cx="8596668" cy="460664"/>
          </a:xfrm>
        </p:spPr>
        <p:txBody>
          <a:bodyPr>
            <a:normAutofit fontScale="90000"/>
          </a:bodyPr>
          <a:lstStyle/>
          <a:p>
            <a:r>
              <a:rPr lang="en-US" dirty="0" smtClean="0"/>
              <a:t>Stacking Context</a:t>
            </a:r>
            <a:endParaRPr lang="en-GB" dirty="0"/>
          </a:p>
        </p:txBody>
      </p:sp>
      <p:sp>
        <p:nvSpPr>
          <p:cNvPr id="3" name="Content Placeholder 2"/>
          <p:cNvSpPr>
            <a:spLocks noGrp="1"/>
          </p:cNvSpPr>
          <p:nvPr>
            <p:ph idx="1"/>
          </p:nvPr>
        </p:nvSpPr>
        <p:spPr>
          <a:xfrm>
            <a:off x="228599" y="779319"/>
            <a:ext cx="11648209" cy="5933208"/>
          </a:xfrm>
        </p:spPr>
        <p:txBody>
          <a:bodyPr>
            <a:normAutofit lnSpcReduction="10000"/>
          </a:bodyPr>
          <a:lstStyle/>
          <a:p>
            <a:r>
              <a:rPr lang="en-US" dirty="0" smtClean="0"/>
              <a:t>To understand stacking context we have another sample code it has a &lt;div&gt; with class navigation .Another &lt;div&gt; with class headline which internally contains three child &lt;div&gt; each representing an image with classes image-1,</a:t>
            </a:r>
            <a:r>
              <a:rPr lang="en-US" dirty="0"/>
              <a:t> </a:t>
            </a:r>
            <a:r>
              <a:rPr lang="en-US" dirty="0" smtClean="0"/>
              <a:t>image-2, image-2 </a:t>
            </a:r>
            <a:r>
              <a:rPr lang="en-US" dirty="0" err="1" smtClean="0"/>
              <a:t>respectively.Then</a:t>
            </a:r>
            <a:r>
              <a:rPr lang="en-US" dirty="0" smtClean="0"/>
              <a:t> we have another &lt;div&gt; with class contact-us</a:t>
            </a:r>
          </a:p>
          <a:p>
            <a:r>
              <a:rPr lang="en-US" dirty="0" smtClean="0"/>
              <a:t>The </a:t>
            </a:r>
            <a:r>
              <a:rPr lang="en-US" dirty="0" err="1" smtClean="0"/>
              <a:t>css</a:t>
            </a:r>
            <a:r>
              <a:rPr lang="en-US" dirty="0" smtClean="0"/>
              <a:t> part has some basic styles .All parent elements have  </a:t>
            </a:r>
            <a:r>
              <a:rPr lang="en-US" dirty="0" err="1" smtClean="0"/>
              <a:t>position:fixed.That</a:t>
            </a:r>
            <a:r>
              <a:rPr lang="en-US" dirty="0" smtClean="0"/>
              <a:t> is why we have navigation at bottom then headlines and the contact us since all of them by default have z-index 0 so the sequence of these elements in html decide which element will be on top.</a:t>
            </a:r>
          </a:p>
          <a:p>
            <a:r>
              <a:rPr lang="en-US" dirty="0" smtClean="0"/>
              <a:t>Now if we add z-index:1 to our .headline{} it will be on top.</a:t>
            </a:r>
          </a:p>
          <a:p>
            <a:r>
              <a:rPr lang="en-US" dirty="0" smtClean="0"/>
              <a:t>Stacking context comes in picture when we play with the z-index of the children </a:t>
            </a:r>
            <a:r>
              <a:rPr lang="en-US" dirty="0" err="1" smtClean="0"/>
              <a:t>i.e</a:t>
            </a:r>
            <a:r>
              <a:rPr lang="en-US" dirty="0" smtClean="0"/>
              <a:t> the images in our case.</a:t>
            </a:r>
          </a:p>
          <a:p>
            <a:r>
              <a:rPr lang="en-US" dirty="0" smtClean="0"/>
              <a:t>Lets add a z-index:100 to our .contact-us{}.It will now again be on the top</a:t>
            </a:r>
          </a:p>
          <a:p>
            <a:r>
              <a:rPr lang="en-US" dirty="0" smtClean="0"/>
              <a:t>Lets add a position fixed to our .image-1{} ,image-2 and image-3 and also add a z-index more than 100 to image-2</a:t>
            </a:r>
          </a:p>
          <a:p>
            <a:r>
              <a:rPr lang="en-US" dirty="0" smtClean="0"/>
              <a:t>We will see that image -2 is above image-3 and image -1 but even though the z-index is far bigger than the one for contact-us ,The contact-us is still on top this is because of the stacking context.</a:t>
            </a:r>
          </a:p>
          <a:p>
            <a:r>
              <a:rPr lang="en-US" dirty="0" smtClean="0"/>
              <a:t>This means that the z-index for the child elements will have an impact only within the parent and the general order of contact-us above the headline element depends on the z-index of the headline element.</a:t>
            </a:r>
          </a:p>
          <a:p>
            <a:r>
              <a:rPr lang="en-US" dirty="0" smtClean="0"/>
              <a:t>In simple words the images are a part of the stacking context of headline</a:t>
            </a:r>
          </a:p>
          <a:p>
            <a:r>
              <a:rPr lang="en-US" dirty="0" smtClean="0"/>
              <a:t>Whenever we apply position fixed to our element a new stacking context is created automatically but for position relative and absolute a new stacking context is created only when we add a z-index</a:t>
            </a:r>
            <a:endParaRPr lang="en-US" dirty="0"/>
          </a:p>
          <a:p>
            <a:endParaRPr lang="en-GB" dirty="0"/>
          </a:p>
        </p:txBody>
      </p:sp>
    </p:spTree>
    <p:extLst>
      <p:ext uri="{BB962C8B-B14F-4D97-AF65-F5344CB8AC3E}">
        <p14:creationId xmlns:p14="http://schemas.microsoft.com/office/powerpoint/2010/main" val="31629731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0"/>
            <a:ext cx="8596668" cy="460664"/>
          </a:xfrm>
        </p:spPr>
        <p:txBody>
          <a:bodyPr>
            <a:normAutofit fontScale="90000"/>
          </a:bodyPr>
          <a:lstStyle/>
          <a:p>
            <a:r>
              <a:rPr lang="en-US" dirty="0" smtClean="0"/>
              <a:t>Assignment Questions</a:t>
            </a:r>
            <a:endParaRPr lang="en-GB" dirty="0"/>
          </a:p>
        </p:txBody>
      </p:sp>
      <p:sp>
        <p:nvSpPr>
          <p:cNvPr id="3" name="Content Placeholder 2"/>
          <p:cNvSpPr>
            <a:spLocks noGrp="1"/>
          </p:cNvSpPr>
          <p:nvPr>
            <p:ph idx="1"/>
          </p:nvPr>
        </p:nvSpPr>
        <p:spPr>
          <a:xfrm>
            <a:off x="238991" y="550719"/>
            <a:ext cx="11804073" cy="6089072"/>
          </a:xfrm>
        </p:spPr>
        <p:txBody>
          <a:bodyPr/>
          <a:lstStyle/>
          <a:p>
            <a:r>
              <a:rPr lang="en-IN" dirty="0"/>
              <a:t>Go to our landing page in the course project and add a “margin-top” to our image (“#product-overview”) to ensure, that both the image and the slogan </a:t>
            </a:r>
            <a:r>
              <a:rPr lang="en-IN" dirty="0" smtClean="0"/>
              <a:t>(„Risk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a:t>
            </a:r>
            <a:r>
              <a:rPr lang="en-IN" dirty="0"/>
              <a:t>are no longer hidden below the navigation bar.</a:t>
            </a:r>
          </a:p>
          <a:p>
            <a:r>
              <a:rPr lang="en-IN" dirty="0"/>
              <a:t>Find a way to position the slogan in the left lower corner of the image using “</a:t>
            </a:r>
            <a:r>
              <a:rPr lang="en-IN" dirty="0" err="1"/>
              <a:t>px</a:t>
            </a:r>
            <a:r>
              <a:rPr lang="en-IN" dirty="0"/>
              <a:t>”. The slogan should have some space to the left and to the bottom but do NOT add a margin to it.</a:t>
            </a:r>
          </a:p>
          <a:p>
            <a:r>
              <a:rPr lang="en-IN" dirty="0"/>
              <a:t>Change the positioning context of the slogan (challenge: What was the positioning context so far? What is the new positioning context?). Remember how we created the badge on the “Packages” page…</a:t>
            </a:r>
          </a:p>
          <a:p>
            <a:r>
              <a:rPr lang="en-IN" dirty="0"/>
              <a:t>Adjust the position of the slogan using “%” values.</a:t>
            </a:r>
          </a:p>
          <a:p>
            <a:r>
              <a:rPr lang="en-IN" dirty="0"/>
              <a:t>Switch to the “Packages” page.</a:t>
            </a:r>
          </a:p>
          <a:p>
            <a:r>
              <a:rPr lang="en-IN" dirty="0"/>
              <a:t>Add a “z-index” of 10 to the badge (“.</a:t>
            </a:r>
            <a:r>
              <a:rPr lang="en-IN" dirty="0" err="1"/>
              <a:t>package__badge</a:t>
            </a:r>
            <a:r>
              <a:rPr lang="en-IN" dirty="0"/>
              <a:t>”). Scroll down on the webpage, what happens to the badge and what causes this issue?</a:t>
            </a:r>
          </a:p>
          <a:p>
            <a:r>
              <a:rPr lang="en-IN" dirty="0"/>
              <a:t>Fix the issue encountered using the “z-index”. Make sure that the highest “z-index” on the entire page is the “z-index” of the badge (hint: Maybe the Stacking Context is a helpful concept in this situation, so you might have to add the “position” property again).</a:t>
            </a:r>
          </a:p>
          <a:p>
            <a:endParaRPr lang="en-GB" dirty="0"/>
          </a:p>
        </p:txBody>
      </p:sp>
    </p:spTree>
    <p:extLst>
      <p:ext uri="{BB962C8B-B14F-4D97-AF65-F5344CB8AC3E}">
        <p14:creationId xmlns:p14="http://schemas.microsoft.com/office/powerpoint/2010/main" val="11993792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61" y="2563091"/>
            <a:ext cx="8596668" cy="1320800"/>
          </a:xfrm>
        </p:spPr>
        <p:txBody>
          <a:bodyPr/>
          <a:lstStyle/>
          <a:p>
            <a:r>
              <a:rPr lang="en-US" dirty="0"/>
              <a:t>Assignment Solution</a:t>
            </a:r>
            <a:r>
              <a:rPr lang="en-GB" dirty="0"/>
              <a:t/>
            </a:r>
            <a:br>
              <a:rPr lang="en-GB" dirty="0"/>
            </a:br>
            <a:endParaRPr lang="en-GB" dirty="0"/>
          </a:p>
        </p:txBody>
      </p:sp>
    </p:spTree>
    <p:extLst>
      <p:ext uri="{BB962C8B-B14F-4D97-AF65-F5344CB8AC3E}">
        <p14:creationId xmlns:p14="http://schemas.microsoft.com/office/powerpoint/2010/main" val="3690203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0"/>
            <a:ext cx="12191999" cy="6736080"/>
          </a:xfrm>
          <a:prstGeom prst="rect">
            <a:avLst/>
          </a:prstGeom>
        </p:spPr>
      </p:pic>
    </p:spTree>
    <p:extLst>
      <p:ext uri="{BB962C8B-B14F-4D97-AF65-F5344CB8AC3E}">
        <p14:creationId xmlns:p14="http://schemas.microsoft.com/office/powerpoint/2010/main" val="56056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GB" dirty="0"/>
          </a:p>
        </p:txBody>
      </p:sp>
      <p:sp>
        <p:nvSpPr>
          <p:cNvPr id="3" name="Content Placeholder 2"/>
          <p:cNvSpPr>
            <a:spLocks noGrp="1"/>
          </p:cNvSpPr>
          <p:nvPr>
            <p:ph idx="1"/>
          </p:nvPr>
        </p:nvSpPr>
        <p:spPr>
          <a:xfrm>
            <a:off x="677334" y="1371601"/>
            <a:ext cx="8596668" cy="4669762"/>
          </a:xfrm>
        </p:spPr>
        <p:txBody>
          <a:bodyPr>
            <a:normAutofit fontScale="92500"/>
          </a:bodyPr>
          <a:lstStyle/>
          <a:p>
            <a:r>
              <a:rPr lang="en-GB" dirty="0">
                <a:hlinkClick r:id="rId3"/>
              </a:rPr>
              <a:t>https://</a:t>
            </a:r>
            <a:r>
              <a:rPr lang="en-GB" dirty="0" smtClean="0">
                <a:hlinkClick r:id="rId3"/>
              </a:rPr>
              <a:t>youtu.be/1OKZOV-iLj4</a:t>
            </a:r>
            <a:endParaRPr lang="en-GB" dirty="0"/>
          </a:p>
          <a:p>
            <a:r>
              <a:rPr lang="en-GB" dirty="0">
                <a:hlinkClick r:id="rId4"/>
              </a:rPr>
              <a:t>https://medium.com/@</a:t>
            </a:r>
            <a:r>
              <a:rPr lang="en-GB" dirty="0" smtClean="0">
                <a:hlinkClick r:id="rId4"/>
              </a:rPr>
              <a:t>dte/understanding-css-selector-specificity-a02238a02a59</a:t>
            </a:r>
            <a:endParaRPr lang="en-GB" dirty="0" smtClean="0"/>
          </a:p>
          <a:p>
            <a:r>
              <a:rPr lang="en-GB" dirty="0">
                <a:hlinkClick r:id="rId5"/>
              </a:rPr>
              <a:t>https://</a:t>
            </a:r>
            <a:r>
              <a:rPr lang="en-GB" dirty="0" smtClean="0">
                <a:hlinkClick r:id="rId5"/>
              </a:rPr>
              <a:t>www.w3schools.com/cssref/pr_class_position.asp</a:t>
            </a:r>
            <a:endParaRPr lang="en-GB" dirty="0" smtClean="0"/>
          </a:p>
          <a:p>
            <a:r>
              <a:rPr lang="en-GB" dirty="0">
                <a:hlinkClick r:id="rId6"/>
              </a:rPr>
              <a:t>https://</a:t>
            </a:r>
            <a:r>
              <a:rPr lang="en-GB" dirty="0" smtClean="0">
                <a:hlinkClick r:id="rId6"/>
              </a:rPr>
              <a:t>developer.mozilla.org/en-US/docs/Web/CSS/position</a:t>
            </a:r>
            <a:endParaRPr lang="en-GB" dirty="0" smtClean="0"/>
          </a:p>
          <a:p>
            <a:r>
              <a:rPr lang="en-IN" dirty="0"/>
              <a:t>Positioning theory: </a:t>
            </a:r>
            <a:r>
              <a:rPr lang="en-IN" dirty="0">
                <a:hlinkClick r:id="rId7"/>
              </a:rPr>
              <a:t>https://developer.mozilla.org/en-US/docs/Learn/CSS/CSS_layout/Positioning</a:t>
            </a:r>
            <a:endParaRPr lang="en-IN" dirty="0"/>
          </a:p>
          <a:p>
            <a:r>
              <a:rPr lang="en-IN" dirty="0"/>
              <a:t>More about the "position" property: </a:t>
            </a:r>
            <a:r>
              <a:rPr lang="en-IN" dirty="0">
                <a:hlinkClick r:id="rId6"/>
              </a:rPr>
              <a:t>https://developer.mozilla.org/en-US/docs/Web/CSS/position</a:t>
            </a:r>
            <a:endParaRPr lang="en-IN" dirty="0"/>
          </a:p>
          <a:p>
            <a:r>
              <a:rPr lang="en-IN" dirty="0"/>
              <a:t>The z-index: </a:t>
            </a:r>
            <a:r>
              <a:rPr lang="en-IN" dirty="0">
                <a:hlinkClick r:id="rId8"/>
              </a:rPr>
              <a:t>https://developer.mozilla.org/en-US/docs/Web/CSS/z-index</a:t>
            </a:r>
            <a:endParaRPr lang="en-IN" dirty="0"/>
          </a:p>
          <a:p>
            <a:r>
              <a:rPr lang="en-IN" dirty="0"/>
              <a:t>The Stacking Context: </a:t>
            </a:r>
            <a:r>
              <a:rPr lang="en-IN" dirty="0">
                <a:hlinkClick r:id="rId9"/>
              </a:rPr>
              <a:t>https://developer.mozilla.org/en-US/docs/Web/CSS/CSS_Positioning/Understanding_z_index/The_stacking_context</a:t>
            </a:r>
            <a:endParaRPr lang="en-IN" dirty="0"/>
          </a:p>
          <a:p>
            <a:r>
              <a:rPr lang="en-IN" dirty="0"/>
              <a:t>The "sticky" value and current browser support: </a:t>
            </a:r>
            <a:r>
              <a:rPr lang="en-IN" dirty="0">
                <a:hlinkClick r:id="rId10"/>
              </a:rPr>
              <a:t>https://caniuse.com/#search=sticky</a:t>
            </a:r>
            <a:endParaRPr lang="en-IN" dirty="0"/>
          </a:p>
          <a:p>
            <a:endParaRPr lang="en-GB" dirty="0" smtClean="0"/>
          </a:p>
          <a:p>
            <a:endParaRPr lang="en-GB" dirty="0"/>
          </a:p>
        </p:txBody>
      </p:sp>
    </p:spTree>
    <p:extLst>
      <p:ext uri="{BB962C8B-B14F-4D97-AF65-F5344CB8AC3E}">
        <p14:creationId xmlns:p14="http://schemas.microsoft.com/office/powerpoint/2010/main" val="38279486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GB" dirty="0" smtClean="0"/>
              <a:t>Background </a:t>
            </a:r>
            <a:r>
              <a:rPr lang="en-GB" dirty="0"/>
              <a:t>Images &amp; Images</a:t>
            </a:r>
          </a:p>
        </p:txBody>
      </p:sp>
    </p:spTree>
    <p:extLst>
      <p:ext uri="{BB962C8B-B14F-4D97-AF65-F5344CB8AC3E}">
        <p14:creationId xmlns:p14="http://schemas.microsoft.com/office/powerpoint/2010/main" val="11832175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If you open the image freedom.jpg in an image viewer we would notice the image has a lot of things that are not displayed on our website this is due to the size of our container not matching the image size.</a:t>
            </a:r>
          </a:p>
          <a:p>
            <a:r>
              <a:rPr lang="en-US" dirty="0" smtClean="0"/>
              <a:t>So to fix this we need to position and size it both can be done using the background property.</a:t>
            </a:r>
          </a:p>
          <a:p>
            <a:r>
              <a:rPr lang="en-US" dirty="0" smtClean="0"/>
              <a:t>Till now we used a background either with an image or with a solid color , but this is actually a shortcut notation.</a:t>
            </a:r>
          </a:p>
          <a:p>
            <a:r>
              <a:rPr lang="en-US" dirty="0" smtClean="0"/>
              <a:t>In our main.css #product-overview{} we could replace the background with background-image: </a:t>
            </a:r>
            <a:r>
              <a:rPr lang="en-US" dirty="0" err="1" smtClean="0"/>
              <a:t>url</a:t>
            </a:r>
            <a:r>
              <a:rPr lang="en-US" dirty="0" smtClean="0"/>
              <a:t>(“freedom.jpg”);To use a solid color we can use </a:t>
            </a:r>
            <a:r>
              <a:rPr lang="en-US" dirty="0" err="1" smtClean="0"/>
              <a:t>background-color:red</a:t>
            </a:r>
            <a:r>
              <a:rPr lang="en-US" dirty="0" smtClean="0"/>
              <a:t>;.Usually you would expect the color to override the image as it was defined after image but that does not happen because it turns out we can define multiple backgrounds only one solid color though we will study more about this in upcoming slides but for time being to view the color just de select the image from the dev tools.</a:t>
            </a:r>
          </a:p>
          <a:p>
            <a:r>
              <a:rPr lang="en-US" dirty="0" smtClean="0"/>
              <a:t>Here we don’t need a color so lets remove it . Lets now understand how we can size and position the image.</a:t>
            </a:r>
          </a:p>
          <a:p>
            <a:r>
              <a:rPr lang="en-US" dirty="0" smtClean="0"/>
              <a:t>For sizing we can use background-size property . It can take a couple of different values as input</a:t>
            </a:r>
          </a:p>
          <a:p>
            <a:r>
              <a:rPr lang="en-US" dirty="0" smtClean="0"/>
              <a:t>We can give input in pixels for example if we try background-size:100px;We will notice that we get multiple images of 100px width </a:t>
            </a:r>
            <a:r>
              <a:rPr lang="en-US" dirty="0" err="1" smtClean="0"/>
              <a:t>each.This</a:t>
            </a:r>
            <a:r>
              <a:rPr lang="en-US" dirty="0" smtClean="0"/>
              <a:t> is because if we give only one value to background-size it is taken as width and the image is repeated to fill the entire available space in the container.</a:t>
            </a:r>
          </a:p>
          <a:p>
            <a:r>
              <a:rPr lang="en-US" dirty="0" smtClean="0"/>
              <a:t>The repeating behavior can be controlled by using background-</a:t>
            </a:r>
            <a:r>
              <a:rPr lang="en-US" dirty="0" err="1" smtClean="0"/>
              <a:t>repeat.It</a:t>
            </a:r>
            <a:r>
              <a:rPr lang="en-US" dirty="0" smtClean="0"/>
              <a:t> can also take multiple values one of them is no-repeat which means not to repeat the image and thus we get only one small image</a:t>
            </a:r>
          </a:p>
          <a:p>
            <a:endParaRPr lang="en-GB" dirty="0"/>
          </a:p>
        </p:txBody>
      </p:sp>
    </p:spTree>
    <p:extLst>
      <p:ext uri="{BB962C8B-B14F-4D97-AF65-F5344CB8AC3E}">
        <p14:creationId xmlns:p14="http://schemas.microsoft.com/office/powerpoint/2010/main" val="22252016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It can also take repeat-x to repeat only on x-axis(one row) or repeat-y to repeat only on y axis(one column).Lets et it back to no-repeat.</a:t>
            </a:r>
          </a:p>
          <a:p>
            <a:r>
              <a:rPr lang="en-US" dirty="0" smtClean="0"/>
              <a:t>Lets change the size to 300px it still does not fit lets add </a:t>
            </a:r>
            <a:r>
              <a:rPr lang="en-US" dirty="0" err="1" smtClean="0"/>
              <a:t>nother</a:t>
            </a:r>
            <a:r>
              <a:rPr lang="en-US" dirty="0" smtClean="0"/>
              <a:t> value to it like background-size:300px 100px; .This is used to set both width and </a:t>
            </a:r>
            <a:r>
              <a:rPr lang="en-US" dirty="0" err="1" smtClean="0"/>
              <a:t>height.Usually</a:t>
            </a:r>
            <a:r>
              <a:rPr lang="en-US" dirty="0" smtClean="0"/>
              <a:t> if we specify only width the height is automatically adjusted to maintain the aspect ratio but if we do set width and height the  image is forced into these dimensions which may distort the image.</a:t>
            </a:r>
          </a:p>
          <a:p>
            <a:r>
              <a:rPr lang="en-US" dirty="0" smtClean="0"/>
              <a:t>We can also set the size using percentage values if we set it to 50% it will take up 50% of the container </a:t>
            </a:r>
            <a:r>
              <a:rPr lang="en-US" dirty="0" err="1" smtClean="0"/>
              <a:t>space.If</a:t>
            </a:r>
            <a:r>
              <a:rPr lang="en-US" dirty="0" smtClean="0"/>
              <a:t> we set it to 100% it will occupy full width of the </a:t>
            </a:r>
            <a:r>
              <a:rPr lang="en-US" dirty="0" err="1" smtClean="0"/>
              <a:t>cointainer</a:t>
            </a:r>
            <a:r>
              <a:rPr lang="en-US" dirty="0" smtClean="0"/>
              <a:t>.</a:t>
            </a:r>
          </a:p>
          <a:p>
            <a:r>
              <a:rPr lang="en-US" dirty="0" smtClean="0"/>
              <a:t>We can also set both width and height in % but again the aspect ratio will not be maintained and the image may be </a:t>
            </a:r>
            <a:r>
              <a:rPr lang="en-US" dirty="0" err="1" smtClean="0"/>
              <a:t>distorted.If</a:t>
            </a:r>
            <a:r>
              <a:rPr lang="en-US" dirty="0" smtClean="0"/>
              <a:t> we don’t want to distort it we can set width to auto now width will be set automatically and aspect ratio maintained like </a:t>
            </a:r>
            <a:r>
              <a:rPr lang="en-US" dirty="0" err="1" smtClean="0"/>
              <a:t>background-size:auto</a:t>
            </a:r>
            <a:r>
              <a:rPr lang="en-US" dirty="0" smtClean="0"/>
              <a:t> 100%; .In this case though image will not occupy full container as in our case the container has a different aspect ratio.</a:t>
            </a:r>
          </a:p>
          <a:p>
            <a:r>
              <a:rPr lang="en-US" dirty="0" smtClean="0"/>
              <a:t>In case where we set the width to 100% and don’t set the height the image takes full container space but to maintain aspect ratio the image is cropped we can control the cropping behavior we will study that in upcoming slides.</a:t>
            </a:r>
          </a:p>
          <a:p>
            <a:r>
              <a:rPr lang="en-US" dirty="0" smtClean="0"/>
              <a:t>Besides manually setting the width and height we can also use some predefined keywords one of them is </a:t>
            </a:r>
            <a:r>
              <a:rPr lang="en-US" dirty="0" err="1" smtClean="0"/>
              <a:t>cover.It</a:t>
            </a:r>
            <a:r>
              <a:rPr lang="en-US" dirty="0" smtClean="0"/>
              <a:t> will fill the entire container but before that it will take into account if our image is a landscape or portrait .If it is landscape it will set width100% and vice </a:t>
            </a:r>
            <a:r>
              <a:rPr lang="en-US" dirty="0" err="1" smtClean="0"/>
              <a:t>versa.It</a:t>
            </a:r>
            <a:r>
              <a:rPr lang="en-US" dirty="0" smtClean="0"/>
              <a:t> will occasionally zoom in the image to fit it to container.</a:t>
            </a:r>
          </a:p>
          <a:p>
            <a:endParaRPr lang="en-US" dirty="0" smtClean="0"/>
          </a:p>
          <a:p>
            <a:endParaRPr lang="en-US" dirty="0" smtClean="0"/>
          </a:p>
          <a:p>
            <a:endParaRPr lang="en-GB" dirty="0"/>
          </a:p>
        </p:txBody>
      </p:sp>
    </p:spTree>
    <p:extLst>
      <p:ext uri="{BB962C8B-B14F-4D97-AF65-F5344CB8AC3E}">
        <p14:creationId xmlns:p14="http://schemas.microsoft.com/office/powerpoint/2010/main" val="308514911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Another alternative is contain it will ensure that the image is displayed completely even if it leaves some whitespace in the container.</a:t>
            </a:r>
          </a:p>
          <a:p>
            <a:r>
              <a:rPr lang="en-US" dirty="0" smtClean="0"/>
              <a:t>So in our case we might want to stick with cover but we need to position our image in such a way that we see less of the sky at top and more of the rocks at the </a:t>
            </a:r>
            <a:r>
              <a:rPr lang="en-US" dirty="0" err="1" smtClean="0"/>
              <a:t>bottom.We</a:t>
            </a:r>
            <a:r>
              <a:rPr lang="en-US" dirty="0" smtClean="0"/>
              <a:t> will look at this in next slide</a:t>
            </a:r>
          </a:p>
          <a:p>
            <a:endParaRPr lang="en-US" dirty="0" smtClean="0"/>
          </a:p>
          <a:p>
            <a:endParaRPr lang="en-US" dirty="0" smtClean="0"/>
          </a:p>
          <a:p>
            <a:endParaRPr lang="en-GB" dirty="0"/>
          </a:p>
        </p:txBody>
      </p:sp>
    </p:spTree>
    <p:extLst>
      <p:ext uri="{BB962C8B-B14F-4D97-AF65-F5344CB8AC3E}">
        <p14:creationId xmlns:p14="http://schemas.microsoft.com/office/powerpoint/2010/main" val="28851445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p>
        </p:txBody>
      </p:sp>
      <p:sp>
        <p:nvSpPr>
          <p:cNvPr id="3" name="Content Placeholder 2"/>
          <p:cNvSpPr>
            <a:spLocks noGrp="1"/>
          </p:cNvSpPr>
          <p:nvPr>
            <p:ph idx="1"/>
          </p:nvPr>
        </p:nvSpPr>
        <p:spPr>
          <a:xfrm>
            <a:off x="280555" y="800100"/>
            <a:ext cx="11668989" cy="5850081"/>
          </a:xfrm>
        </p:spPr>
        <p:txBody>
          <a:bodyPr/>
          <a:lstStyle/>
          <a:p>
            <a:r>
              <a:rPr lang="en-US" dirty="0" smtClean="0"/>
              <a:t>Lets position the image now using the </a:t>
            </a:r>
            <a:r>
              <a:rPr lang="en-US" dirty="0" err="1" smtClean="0"/>
              <a:t>propert</a:t>
            </a:r>
            <a:r>
              <a:rPr lang="en-US" dirty="0" smtClean="0"/>
              <a:t> background-position it can also take multiple values.</a:t>
            </a:r>
          </a:p>
          <a:p>
            <a:r>
              <a:rPr lang="en-US" dirty="0" smtClean="0"/>
              <a:t>The simplest is by setting a pixel value for example background-position:20px;We will see that the image moves to the right by 20 </a:t>
            </a:r>
            <a:r>
              <a:rPr lang="en-US" dirty="0" err="1" smtClean="0"/>
              <a:t>pixels.Thed</a:t>
            </a:r>
            <a:r>
              <a:rPr lang="en-US" dirty="0" smtClean="0"/>
              <a:t> first value defines the x-axis it defines how the left edge of the image should be positioned relative to the left edge of the container.</a:t>
            </a:r>
            <a:r>
              <a:rPr lang="en-US" dirty="0"/>
              <a:t> We can also set a second </a:t>
            </a:r>
            <a:r>
              <a:rPr lang="en-US" dirty="0" smtClean="0"/>
              <a:t>value</a:t>
            </a:r>
            <a:r>
              <a:rPr lang="en-US" dirty="0"/>
              <a:t> </a:t>
            </a:r>
            <a:r>
              <a:rPr lang="en-US" dirty="0" smtClean="0"/>
              <a:t>say 50 </a:t>
            </a:r>
            <a:r>
              <a:rPr lang="en-US" dirty="0" err="1" smtClean="0"/>
              <a:t>px</a:t>
            </a:r>
            <a:r>
              <a:rPr lang="en-US" dirty="0" smtClean="0"/>
              <a:t> this relates to y-axis that is how the top edge of the image is placed with reference to the top edge f the container</a:t>
            </a:r>
          </a:p>
          <a:p>
            <a:r>
              <a:rPr lang="en-US" dirty="0" smtClean="0"/>
              <a:t>We can also use </a:t>
            </a:r>
            <a:r>
              <a:rPr lang="en-US" dirty="0" err="1" smtClean="0"/>
              <a:t>perecentage</a:t>
            </a:r>
            <a:r>
              <a:rPr lang="en-US" dirty="0" smtClean="0"/>
              <a:t> values for example set it to </a:t>
            </a:r>
            <a:r>
              <a:rPr lang="en-GB" dirty="0"/>
              <a:t>background-position: </a:t>
            </a:r>
            <a:r>
              <a:rPr lang="en-GB" dirty="0" smtClean="0"/>
              <a:t>10% but now we notice nothing changed because percentage values work </a:t>
            </a:r>
            <a:r>
              <a:rPr lang="en-GB" dirty="0" err="1" smtClean="0"/>
              <a:t>differently.Using</a:t>
            </a:r>
            <a:r>
              <a:rPr lang="en-GB" dirty="0" smtClean="0"/>
              <a:t> percentage values we define how the excess space </a:t>
            </a:r>
            <a:r>
              <a:rPr lang="en-GB" dirty="0" err="1" smtClean="0"/>
              <a:t>i.e</a:t>
            </a:r>
            <a:r>
              <a:rPr lang="en-GB" dirty="0" smtClean="0"/>
              <a:t> the part of image that is not a part of container how that is defined or divided .In this case </a:t>
            </a:r>
            <a:r>
              <a:rPr lang="en-GB" dirty="0" err="1" smtClean="0"/>
              <a:t>sice</a:t>
            </a:r>
            <a:r>
              <a:rPr lang="en-GB" dirty="0" smtClean="0"/>
              <a:t> the image takes full container width and is not cropped either from left or right so any value for this wont make any difference.</a:t>
            </a:r>
          </a:p>
          <a:p>
            <a:r>
              <a:rPr lang="en-US" dirty="0" smtClean="0"/>
              <a:t>We can also set a second value which defines the y-axis if we set only one value the default for second is 50 % which means if the image does not fit the container out of the part that does not fit 50% will be cropped at the top and 50% at the </a:t>
            </a:r>
            <a:r>
              <a:rPr lang="en-US" dirty="0" err="1" smtClean="0"/>
              <a:t>bottom.If</a:t>
            </a:r>
            <a:r>
              <a:rPr lang="en-US" dirty="0" smtClean="0"/>
              <a:t> we set it to 10% only 10% will be cropped at the top rest will be cropped at the </a:t>
            </a:r>
            <a:r>
              <a:rPr lang="en-US" dirty="0" err="1" smtClean="0"/>
              <a:t>bottom.If</a:t>
            </a:r>
            <a:r>
              <a:rPr lang="en-US" dirty="0" smtClean="0"/>
              <a:t> we set it to 100% all the content will be cropped at the top and nothing at the bottom this results in bottom edge of the image to be perfectly lined up with bottom edge of the container.</a:t>
            </a:r>
          </a:p>
          <a:p>
            <a:r>
              <a:rPr lang="en-US" dirty="0" smtClean="0"/>
              <a:t>We can also use some predefined values like center it is same as setting 50% 50% it means crop 50% at top bottom left and right if parts don’t fit effectively the center of container overlaps with center of image.</a:t>
            </a:r>
          </a:p>
          <a:p>
            <a:endParaRPr lang="en-GB" dirty="0" smtClean="0"/>
          </a:p>
          <a:p>
            <a:endParaRPr lang="en-GB" dirty="0"/>
          </a:p>
        </p:txBody>
      </p:sp>
    </p:spTree>
    <p:extLst>
      <p:ext uri="{BB962C8B-B14F-4D97-AF65-F5344CB8AC3E}">
        <p14:creationId xmlns:p14="http://schemas.microsoft.com/office/powerpoint/2010/main" val="212914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p>
        </p:txBody>
      </p:sp>
      <p:sp>
        <p:nvSpPr>
          <p:cNvPr id="3" name="Content Placeholder 2"/>
          <p:cNvSpPr>
            <a:spLocks noGrp="1"/>
          </p:cNvSpPr>
          <p:nvPr>
            <p:ph idx="1"/>
          </p:nvPr>
        </p:nvSpPr>
        <p:spPr>
          <a:xfrm>
            <a:off x="280555" y="800100"/>
            <a:ext cx="11668989" cy="5850081"/>
          </a:xfrm>
        </p:spPr>
        <p:txBody>
          <a:bodyPr/>
          <a:lstStyle/>
          <a:p>
            <a:r>
              <a:rPr lang="en-US" dirty="0" smtClean="0"/>
              <a:t>We can also set it to left top which means that the left edge of image is placed on left edge of container and top edge at the top edge of container so effectively all cropping happens at right and </a:t>
            </a:r>
            <a:r>
              <a:rPr lang="en-US" dirty="0" err="1" smtClean="0"/>
              <a:t>bottom.This</a:t>
            </a:r>
            <a:r>
              <a:rPr lang="en-US" dirty="0" smtClean="0"/>
              <a:t> can be translated to 0% 0%.</a:t>
            </a:r>
          </a:p>
          <a:p>
            <a:r>
              <a:rPr lang="en-US" dirty="0" smtClean="0"/>
              <a:t>We can set it to left bottom to say left and bottom edges should be aligned</a:t>
            </a:r>
          </a:p>
          <a:p>
            <a:r>
              <a:rPr lang="en-US" dirty="0" smtClean="0"/>
              <a:t>We can also combine it with % values like background-position: left 10% bottom 20%;which means to the left we want to crop10% and to the bottom we want to crop 20%.</a:t>
            </a:r>
          </a:p>
          <a:p>
            <a:r>
              <a:rPr lang="en-US" dirty="0" smtClean="0"/>
              <a:t>For our page this setting seems nice so lets stick to that.</a:t>
            </a:r>
            <a:endParaRPr lang="en-GB" dirty="0" smtClean="0"/>
          </a:p>
          <a:p>
            <a:endParaRPr lang="en-GB" dirty="0"/>
          </a:p>
        </p:txBody>
      </p:sp>
    </p:spTree>
    <p:extLst>
      <p:ext uri="{BB962C8B-B14F-4D97-AF65-F5344CB8AC3E}">
        <p14:creationId xmlns:p14="http://schemas.microsoft.com/office/powerpoint/2010/main" val="323342028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46475"/>
            <a:ext cx="12152162" cy="6811526"/>
          </a:xfrm>
          <a:prstGeom prst="rect">
            <a:avLst/>
          </a:prstGeom>
        </p:spPr>
      </p:pic>
    </p:spTree>
    <p:extLst>
      <p:ext uri="{BB962C8B-B14F-4D97-AF65-F5344CB8AC3E}">
        <p14:creationId xmlns:p14="http://schemas.microsoft.com/office/powerpoint/2010/main" val="10587913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1355339" cy="512618"/>
          </a:xfrm>
        </p:spPr>
        <p:txBody>
          <a:bodyPr>
            <a:normAutofit fontScale="90000"/>
          </a:bodyPr>
          <a:lstStyle/>
          <a:p>
            <a:r>
              <a:rPr lang="en-IN" dirty="0"/>
              <a:t>Applying "background" Origin, Clip &amp; Attachment</a:t>
            </a:r>
            <a:endParaRPr lang="en-GB" dirty="0"/>
          </a:p>
        </p:txBody>
      </p:sp>
      <p:sp>
        <p:nvSpPr>
          <p:cNvPr id="3" name="Content Placeholder 2"/>
          <p:cNvSpPr>
            <a:spLocks noGrp="1"/>
          </p:cNvSpPr>
          <p:nvPr>
            <p:ph idx="1"/>
          </p:nvPr>
        </p:nvSpPr>
        <p:spPr>
          <a:xfrm>
            <a:off x="677333" y="748145"/>
            <a:ext cx="11178693" cy="5933210"/>
          </a:xfrm>
        </p:spPr>
        <p:txBody>
          <a:bodyPr>
            <a:normAutofit fontScale="92500" lnSpcReduction="10000"/>
          </a:bodyPr>
          <a:lstStyle/>
          <a:p>
            <a:r>
              <a:rPr lang="en-US" dirty="0" smtClean="0"/>
              <a:t>Lets add a border to our image temporarily as this will help us to better understand some of the background properties so add border:5px dashed red; to the </a:t>
            </a:r>
            <a:r>
              <a:rPr lang="en-GB" dirty="0"/>
              <a:t>#</a:t>
            </a:r>
            <a:r>
              <a:rPr lang="en-GB" dirty="0" smtClean="0"/>
              <a:t>product-overview{ } element selector.</a:t>
            </a:r>
          </a:p>
          <a:p>
            <a:r>
              <a:rPr lang="en-US" dirty="0" smtClean="0"/>
              <a:t>We will notice that on left and right there is white space beneath the border and on top and bottom there is the image beneath the border. The reason being that on left and right the image fits the container and the b order is not a part of the container ,but on the top and bottom we have excess image so we  crop it but that in turn seems to happen after the border just a note the border even in this case is also not a part of the container. This is exactly what we can control with background-origin.</a:t>
            </a:r>
          </a:p>
          <a:p>
            <a:r>
              <a:rPr lang="en-US" dirty="0" smtClean="0"/>
              <a:t>If we set the </a:t>
            </a:r>
            <a:r>
              <a:rPr lang="en-US" dirty="0" err="1" smtClean="0"/>
              <a:t>background-origin:border-box</a:t>
            </a:r>
            <a:r>
              <a:rPr lang="en-US" dirty="0" smtClean="0"/>
              <a:t> we will notice that the border is above the image even on left and right because now we basically define what the container is for our background property, by default it is not border-box .</a:t>
            </a:r>
          </a:p>
          <a:p>
            <a:r>
              <a:rPr lang="en-US" dirty="0" smtClean="0"/>
              <a:t>If we set it to content-box we will notice some padding on all sides  because content-box means the container is without the padding and border.</a:t>
            </a:r>
          </a:p>
          <a:p>
            <a:r>
              <a:rPr lang="en-US" dirty="0" smtClean="0"/>
              <a:t>The default actually is padding-box which mean the container including content and padding but not the border.</a:t>
            </a:r>
          </a:p>
          <a:p>
            <a:r>
              <a:rPr lang="en-US" dirty="0" smtClean="0"/>
              <a:t>Lets change it to border-box to ensure that the image goes beneath the border even though we will remove the border later.</a:t>
            </a:r>
          </a:p>
          <a:p>
            <a:r>
              <a:rPr lang="en-US" dirty="0" smtClean="0"/>
              <a:t>However what we might have noticed is that no matter what we set the image always was beneath the border from top and bottom because there we were not talking about setting the height of the container we simply had excess image and we cropped it and cropping is affected by background-origin this instead is set by background-clip.</a:t>
            </a:r>
            <a:br>
              <a:rPr lang="en-US" dirty="0" smtClean="0"/>
            </a:br>
            <a:endParaRPr lang="en-US" dirty="0" smtClean="0"/>
          </a:p>
          <a:p>
            <a:endParaRPr lang="en-GB" dirty="0"/>
          </a:p>
        </p:txBody>
      </p:sp>
    </p:spTree>
    <p:extLst>
      <p:ext uri="{BB962C8B-B14F-4D97-AF65-F5344CB8AC3E}">
        <p14:creationId xmlns:p14="http://schemas.microsoft.com/office/powerpoint/2010/main" val="29735330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1355339" cy="512618"/>
          </a:xfrm>
        </p:spPr>
        <p:txBody>
          <a:bodyPr>
            <a:normAutofit fontScale="90000"/>
          </a:bodyPr>
          <a:lstStyle/>
          <a:p>
            <a:r>
              <a:rPr lang="en-IN" dirty="0"/>
              <a:t>Applying "background" Origin, Clip &amp; Attachment</a:t>
            </a:r>
            <a:endParaRPr lang="en-GB" dirty="0"/>
          </a:p>
        </p:txBody>
      </p:sp>
      <p:sp>
        <p:nvSpPr>
          <p:cNvPr id="3" name="Content Placeholder 2"/>
          <p:cNvSpPr>
            <a:spLocks noGrp="1"/>
          </p:cNvSpPr>
          <p:nvPr>
            <p:ph idx="1"/>
          </p:nvPr>
        </p:nvSpPr>
        <p:spPr>
          <a:xfrm>
            <a:off x="677333" y="748145"/>
            <a:ext cx="11178693" cy="5933210"/>
          </a:xfrm>
        </p:spPr>
        <p:txBody>
          <a:bodyPr>
            <a:normAutofit/>
          </a:bodyPr>
          <a:lstStyle/>
          <a:p>
            <a:r>
              <a:rPr lang="en-US" dirty="0" smtClean="0"/>
              <a:t>Lets set the </a:t>
            </a:r>
            <a:r>
              <a:rPr lang="en-US" dirty="0" err="1" smtClean="0"/>
              <a:t>background-clip:border-box</a:t>
            </a:r>
            <a:r>
              <a:rPr lang="en-US" dirty="0" smtClean="0"/>
              <a:t>; we get the same behavior as before</a:t>
            </a:r>
          </a:p>
          <a:p>
            <a:r>
              <a:rPr lang="en-US" dirty="0" smtClean="0"/>
              <a:t>If we change it to padding-box we will notice that the  border is outside the image on all sides so with background-clip we define where the image should be clipped if necessary and now it is clipped after the padding, we can also set it to content-box to clip before the padding and thus we will notice some white space around the image this also now affects the width of the </a:t>
            </a:r>
            <a:r>
              <a:rPr lang="en-US" dirty="0" err="1" smtClean="0"/>
              <a:t>image.So</a:t>
            </a:r>
            <a:r>
              <a:rPr lang="en-US" dirty="0" smtClean="0"/>
              <a:t> we can say that clip kind of overrides the origin.</a:t>
            </a:r>
          </a:p>
          <a:p>
            <a:r>
              <a:rPr lang="en-US" dirty="0" smtClean="0"/>
              <a:t>Background attachment is a property that is rarely used it actually defines how scrolling will work in a container that has a background image but that is not fixed itself, we cant see its effect in this example as for our main page although the container is relative but we cant scroll inside it and on packages page we have scroll but the container is fixed</a:t>
            </a:r>
          </a:p>
          <a:p>
            <a:r>
              <a:rPr lang="en-US" dirty="0" smtClean="0"/>
              <a:t>Background attachment will allow us to set fixed , scroll or local as its values which define whether the image scrolls  with the other content of the container </a:t>
            </a:r>
            <a:r>
              <a:rPr lang="en-US" dirty="0" err="1" smtClean="0"/>
              <a:t>i.e</a:t>
            </a:r>
            <a:r>
              <a:rPr lang="en-US" dirty="0" smtClean="0"/>
              <a:t> local , with scroll the image will stay at its place and content will scroll over it and for fixed the image will be fixed to the viewport and not to the container </a:t>
            </a:r>
            <a:r>
              <a:rPr lang="en-US" dirty="0" err="1" smtClean="0"/>
              <a:t>i.e</a:t>
            </a:r>
            <a:r>
              <a:rPr lang="en-US" dirty="0" smtClean="0"/>
              <a:t> even if you scroll down a lot the image will still be visible as it is fixed to the viewport</a:t>
            </a:r>
          </a:p>
          <a:p>
            <a:r>
              <a:rPr lang="en-US" dirty="0" smtClean="0"/>
              <a:t/>
            </a:r>
            <a:br>
              <a:rPr lang="en-US" dirty="0" smtClean="0"/>
            </a:br>
            <a:endParaRPr lang="en-US" dirty="0" smtClean="0"/>
          </a:p>
          <a:p>
            <a:endParaRPr lang="en-GB" dirty="0"/>
          </a:p>
        </p:txBody>
      </p:sp>
    </p:spTree>
    <p:extLst>
      <p:ext uri="{BB962C8B-B14F-4D97-AF65-F5344CB8AC3E}">
        <p14:creationId xmlns:p14="http://schemas.microsoft.com/office/powerpoint/2010/main" val="169224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287482"/>
            <a:ext cx="10690321" cy="626918"/>
          </a:xfrm>
        </p:spPr>
        <p:txBody>
          <a:bodyPr>
            <a:normAutofit fontScale="90000"/>
          </a:bodyPr>
          <a:lstStyle/>
          <a:p>
            <a:r>
              <a:rPr lang="en-IN" dirty="0"/>
              <a:t>Using the "background" Shorthand on our Project</a:t>
            </a:r>
            <a:endParaRPr lang="en-GB" dirty="0"/>
          </a:p>
        </p:txBody>
      </p:sp>
      <p:sp>
        <p:nvSpPr>
          <p:cNvPr id="3" name="Content Placeholder 2"/>
          <p:cNvSpPr>
            <a:spLocks noGrp="1"/>
          </p:cNvSpPr>
          <p:nvPr>
            <p:ph idx="1"/>
          </p:nvPr>
        </p:nvSpPr>
        <p:spPr>
          <a:xfrm>
            <a:off x="355214" y="1080656"/>
            <a:ext cx="11604721" cy="5434444"/>
          </a:xfrm>
        </p:spPr>
        <p:txBody>
          <a:bodyPr/>
          <a:lstStyle/>
          <a:p>
            <a:r>
              <a:rPr lang="en-US" dirty="0" smtClean="0"/>
              <a:t>Now lets put all the background properties we used into a shorthand.</a:t>
            </a:r>
          </a:p>
          <a:p>
            <a:r>
              <a:rPr lang="en-US" dirty="0" smtClean="0"/>
              <a:t>We will start with </a:t>
            </a:r>
            <a:r>
              <a:rPr lang="en-US" dirty="0" err="1" smtClean="0"/>
              <a:t>background:url</a:t>
            </a:r>
            <a:r>
              <a:rPr lang="en-US" dirty="0" smtClean="0"/>
              <a:t>(“freedom.jpg”);</a:t>
            </a:r>
          </a:p>
          <a:p>
            <a:r>
              <a:rPr lang="en-US" dirty="0" smtClean="0"/>
              <a:t>Now lets add the positioning and size but both can use pixels and percentage values so how will we define what is </a:t>
            </a:r>
            <a:r>
              <a:rPr lang="en-US" dirty="0" err="1" smtClean="0"/>
              <a:t>what.Actually</a:t>
            </a:r>
            <a:r>
              <a:rPr lang="en-US" dirty="0" smtClean="0"/>
              <a:t> the position comes first then it is separated from the size by a slash(/) so our property becomes   </a:t>
            </a:r>
            <a:r>
              <a:rPr lang="en-US" dirty="0" err="1"/>
              <a:t>background:url</a:t>
            </a:r>
            <a:r>
              <a:rPr lang="en-US" dirty="0"/>
              <a:t>(“freedom.jpg</a:t>
            </a:r>
            <a:r>
              <a:rPr lang="en-US" dirty="0" smtClean="0"/>
              <a:t>”) left 10% bottom 20%/cover; Use this and comment out size and position and we will see the same result as before.</a:t>
            </a:r>
          </a:p>
          <a:p>
            <a:r>
              <a:rPr lang="en-US" dirty="0" smtClean="0"/>
              <a:t>Now lets add repeat </a:t>
            </a:r>
            <a:r>
              <a:rPr lang="en-US" dirty="0" err="1"/>
              <a:t>background:url</a:t>
            </a:r>
            <a:r>
              <a:rPr lang="en-US" dirty="0"/>
              <a:t>(“freedom.jpg”) left 10% bottom 20%/</a:t>
            </a:r>
            <a:r>
              <a:rPr lang="en-US" dirty="0" smtClean="0"/>
              <a:t>cover no-repeat; and comment out background-repeat and we will see same result</a:t>
            </a:r>
          </a:p>
          <a:p>
            <a:r>
              <a:rPr lang="en-US" dirty="0" smtClean="0"/>
              <a:t>For origin and clip we also have same values and here simply the order wins if we only include one value it will be set for both like </a:t>
            </a:r>
            <a:r>
              <a:rPr lang="en-US" dirty="0" err="1"/>
              <a:t>background:url</a:t>
            </a:r>
            <a:r>
              <a:rPr lang="en-US" dirty="0"/>
              <a:t>(“freedom.jpg”) left 10% bottom 20%/</a:t>
            </a:r>
            <a:r>
              <a:rPr lang="en-US" dirty="0" smtClean="0"/>
              <a:t>cover no-repeat border-box;  if we define two values the first one will set the origin and second one will set the clip since we have same values  we can use a single value.</a:t>
            </a:r>
          </a:p>
          <a:p>
            <a:r>
              <a:rPr lang="en-US" dirty="0" smtClean="0"/>
              <a:t>Also if we have an attachment we can add its value at the end.</a:t>
            </a:r>
          </a:p>
          <a:p>
            <a:r>
              <a:rPr lang="en-US" dirty="0" smtClean="0"/>
              <a:t>Now remove the origin and clip and we will have the same effect now</a:t>
            </a:r>
          </a:p>
          <a:p>
            <a:r>
              <a:rPr lang="en-US" dirty="0" smtClean="0"/>
              <a:t> Now lets also remove the border as it was only for demo purposes</a:t>
            </a:r>
            <a:endParaRPr lang="en-US" dirty="0"/>
          </a:p>
          <a:p>
            <a:endParaRPr lang="en-US" dirty="0" smtClean="0"/>
          </a:p>
          <a:p>
            <a:endParaRPr lang="en-GB" dirty="0"/>
          </a:p>
        </p:txBody>
      </p:sp>
    </p:spTree>
    <p:extLst>
      <p:ext uri="{BB962C8B-B14F-4D97-AF65-F5344CB8AC3E}">
        <p14:creationId xmlns:p14="http://schemas.microsoft.com/office/powerpoint/2010/main" val="14161462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8" y="131619"/>
            <a:ext cx="8596668" cy="595745"/>
          </a:xfrm>
        </p:spPr>
        <p:txBody>
          <a:bodyPr>
            <a:normAutofit fontScale="90000"/>
          </a:bodyPr>
          <a:lstStyle/>
          <a:p>
            <a:r>
              <a:rPr lang="en-GB" dirty="0"/>
              <a:t>Styling Images</a:t>
            </a:r>
          </a:p>
        </p:txBody>
      </p:sp>
      <p:sp>
        <p:nvSpPr>
          <p:cNvPr id="3" name="Content Placeholder 2"/>
          <p:cNvSpPr>
            <a:spLocks noGrp="1"/>
          </p:cNvSpPr>
          <p:nvPr>
            <p:ph idx="1"/>
          </p:nvPr>
        </p:nvSpPr>
        <p:spPr>
          <a:xfrm>
            <a:off x="677334" y="727365"/>
            <a:ext cx="11002048" cy="5756562"/>
          </a:xfrm>
        </p:spPr>
        <p:txBody>
          <a:bodyPr>
            <a:normAutofit lnSpcReduction="10000"/>
          </a:bodyPr>
          <a:lstStyle/>
          <a:p>
            <a:r>
              <a:rPr lang="en-US" dirty="0" smtClean="0"/>
              <a:t>Now lets start by using an image as a logo .Right now we have only text lets just remove it and use an image.</a:t>
            </a:r>
          </a:p>
          <a:p>
            <a:r>
              <a:rPr lang="en-US" dirty="0" smtClean="0"/>
              <a:t>Go to the index.html file and where we have </a:t>
            </a:r>
            <a:r>
              <a:rPr lang="en-US" dirty="0" err="1" smtClean="0"/>
              <a:t>uhost</a:t>
            </a:r>
            <a:r>
              <a:rPr lang="en-US" dirty="0" smtClean="0"/>
              <a:t> in our anchor tag we will remove </a:t>
            </a:r>
            <a:r>
              <a:rPr lang="en-US" dirty="0" err="1" smtClean="0"/>
              <a:t>uhost</a:t>
            </a:r>
            <a:r>
              <a:rPr lang="en-US" dirty="0" smtClean="0"/>
              <a:t> and add an &lt;</a:t>
            </a:r>
            <a:r>
              <a:rPr lang="en-US" dirty="0" err="1" smtClean="0"/>
              <a:t>img</a:t>
            </a:r>
            <a:r>
              <a:rPr lang="en-US" dirty="0" smtClean="0"/>
              <a:t>&gt; tag.</a:t>
            </a:r>
          </a:p>
          <a:p>
            <a:r>
              <a:rPr lang="en-US" dirty="0" smtClean="0"/>
              <a:t>You will find an image for the </a:t>
            </a:r>
            <a:r>
              <a:rPr lang="en-US" dirty="0" err="1" smtClean="0"/>
              <a:t>uhost</a:t>
            </a:r>
            <a:r>
              <a:rPr lang="en-US" dirty="0" smtClean="0"/>
              <a:t> icon in images folder in this commit use it as an image source so our &lt;</a:t>
            </a:r>
            <a:r>
              <a:rPr lang="en-US" dirty="0" err="1" smtClean="0"/>
              <a:t>img</a:t>
            </a:r>
            <a:r>
              <a:rPr lang="en-US" dirty="0" smtClean="0"/>
              <a:t>&gt; tag will be </a:t>
            </a:r>
            <a:r>
              <a:rPr lang="en-IN" dirty="0"/>
              <a:t>&lt;</a:t>
            </a:r>
            <a:r>
              <a:rPr lang="en-IN" dirty="0" err="1"/>
              <a:t>img</a:t>
            </a:r>
            <a:r>
              <a:rPr lang="en-IN" dirty="0"/>
              <a:t> </a:t>
            </a:r>
            <a:r>
              <a:rPr lang="en-IN" dirty="0" err="1"/>
              <a:t>src</a:t>
            </a:r>
            <a:r>
              <a:rPr lang="en-IN" dirty="0"/>
              <a:t>="../images/uhost-icon.png" alt="</a:t>
            </a:r>
            <a:r>
              <a:rPr lang="en-IN" dirty="0" err="1"/>
              <a:t>Uhost</a:t>
            </a:r>
            <a:r>
              <a:rPr lang="en-IN" dirty="0"/>
              <a:t> </a:t>
            </a:r>
            <a:r>
              <a:rPr lang="en-IN" dirty="0" smtClean="0"/>
              <a:t>-</a:t>
            </a:r>
            <a:r>
              <a:rPr lang="en-IN" dirty="0"/>
              <a:t> Your favourite Hosting Company" </a:t>
            </a:r>
            <a:r>
              <a:rPr lang="en-IN" dirty="0" smtClean="0"/>
              <a:t>/&gt;</a:t>
            </a:r>
          </a:p>
          <a:p>
            <a:r>
              <a:rPr lang="en-IN" dirty="0" smtClean="0"/>
              <a:t>We can </a:t>
            </a:r>
            <a:r>
              <a:rPr lang="en-IN" dirty="0" err="1" smtClean="0"/>
              <a:t>infact</a:t>
            </a:r>
            <a:r>
              <a:rPr lang="en-IN" dirty="0" smtClean="0"/>
              <a:t> also move our freedom.jpg to images folder and adjust its link in the main.css file.</a:t>
            </a:r>
          </a:p>
          <a:p>
            <a:r>
              <a:rPr lang="en-IN" dirty="0" smtClean="0"/>
              <a:t>Now we will notice that the image is too big for our logo so we need to style it.</a:t>
            </a:r>
          </a:p>
          <a:p>
            <a:r>
              <a:rPr lang="en-IN" dirty="0" smtClean="0"/>
              <a:t>We will style it in our shared.css file as it is a part of our shared header</a:t>
            </a:r>
          </a:p>
          <a:p>
            <a:r>
              <a:rPr lang="en-IN" dirty="0" smtClean="0"/>
              <a:t>We will notice that we had earlier styled our text logo in .main-</a:t>
            </a:r>
            <a:r>
              <a:rPr lang="en-IN" dirty="0" err="1" smtClean="0"/>
              <a:t>header__brand</a:t>
            </a:r>
            <a:r>
              <a:rPr lang="en-IN" dirty="0" smtClean="0"/>
              <a:t> selector we can leave that styling as is for our alt text if somehow our image is not displayed,</a:t>
            </a:r>
          </a:p>
          <a:p>
            <a:r>
              <a:rPr lang="en-IN" dirty="0" smtClean="0"/>
              <a:t>If we try to set the height to 22px here we will notice nothing changes because the selector is actually for the container </a:t>
            </a:r>
            <a:r>
              <a:rPr lang="en-IN" dirty="0" err="1" smtClean="0"/>
              <a:t>ie</a:t>
            </a:r>
            <a:r>
              <a:rPr lang="en-IN" dirty="0" smtClean="0"/>
              <a:t> the &lt;a&gt; tag and if we have an &lt;</a:t>
            </a:r>
            <a:r>
              <a:rPr lang="en-IN" dirty="0" err="1" smtClean="0"/>
              <a:t>img</a:t>
            </a:r>
            <a:r>
              <a:rPr lang="en-IN" dirty="0" smtClean="0"/>
              <a:t>&gt; tag in our </a:t>
            </a:r>
            <a:r>
              <a:rPr lang="en-IN" dirty="0" err="1" smtClean="0"/>
              <a:t>dom</a:t>
            </a:r>
            <a:r>
              <a:rPr lang="en-IN" dirty="0" smtClean="0"/>
              <a:t> the surrounding container takes the dimensions of the image no matter what height we set on the container.</a:t>
            </a:r>
          </a:p>
          <a:p>
            <a:r>
              <a:rPr lang="en-IN" dirty="0" smtClean="0"/>
              <a:t>To fix this we need to use a selector to select the &lt;</a:t>
            </a:r>
            <a:r>
              <a:rPr lang="en-IN" dirty="0" err="1" smtClean="0"/>
              <a:t>img</a:t>
            </a:r>
            <a:r>
              <a:rPr lang="en-IN" dirty="0" smtClean="0"/>
              <a:t>&gt; we can either add a class to it or use a descendant selector as </a:t>
            </a:r>
            <a:r>
              <a:rPr lang="en-IN" dirty="0"/>
              <a:t>.main-</a:t>
            </a:r>
            <a:r>
              <a:rPr lang="en-IN" dirty="0" err="1"/>
              <a:t>header__brand</a:t>
            </a:r>
            <a:r>
              <a:rPr lang="en-IN" dirty="0"/>
              <a:t> </a:t>
            </a:r>
            <a:r>
              <a:rPr lang="en-IN" dirty="0" err="1" smtClean="0"/>
              <a:t>img</a:t>
            </a:r>
            <a:r>
              <a:rPr lang="en-IN" dirty="0" smtClean="0"/>
              <a:t> { } to select all images in </a:t>
            </a:r>
            <a:r>
              <a:rPr lang="en-IN" dirty="0"/>
              <a:t>.main-</a:t>
            </a:r>
            <a:r>
              <a:rPr lang="en-IN" dirty="0" err="1"/>
              <a:t>header__brand</a:t>
            </a:r>
            <a:r>
              <a:rPr lang="en-IN" dirty="0"/>
              <a:t> </a:t>
            </a:r>
          </a:p>
        </p:txBody>
      </p:sp>
    </p:spTree>
    <p:extLst>
      <p:ext uri="{BB962C8B-B14F-4D97-AF65-F5344CB8AC3E}">
        <p14:creationId xmlns:p14="http://schemas.microsoft.com/office/powerpoint/2010/main" val="8132791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8" y="131619"/>
            <a:ext cx="8596668" cy="595745"/>
          </a:xfrm>
        </p:spPr>
        <p:txBody>
          <a:bodyPr>
            <a:normAutofit fontScale="90000"/>
          </a:bodyPr>
          <a:lstStyle/>
          <a:p>
            <a:r>
              <a:rPr lang="en-GB" dirty="0"/>
              <a:t>Styling </a:t>
            </a:r>
            <a:r>
              <a:rPr lang="en-GB" dirty="0" smtClean="0"/>
              <a:t>Images </a:t>
            </a:r>
            <a:r>
              <a:rPr lang="en-GB" dirty="0" err="1" smtClean="0"/>
              <a:t>Cont</a:t>
            </a:r>
            <a:r>
              <a:rPr lang="en-GB" dirty="0" smtClean="0"/>
              <a:t> …</a:t>
            </a:r>
            <a:endParaRPr lang="en-GB" dirty="0"/>
          </a:p>
        </p:txBody>
      </p:sp>
      <p:sp>
        <p:nvSpPr>
          <p:cNvPr id="3" name="Content Placeholder 2"/>
          <p:cNvSpPr>
            <a:spLocks noGrp="1"/>
          </p:cNvSpPr>
          <p:nvPr>
            <p:ph idx="1"/>
          </p:nvPr>
        </p:nvSpPr>
        <p:spPr>
          <a:xfrm>
            <a:off x="677334" y="727365"/>
            <a:ext cx="11002048" cy="5756562"/>
          </a:xfrm>
        </p:spPr>
        <p:txBody>
          <a:bodyPr>
            <a:normAutofit/>
          </a:bodyPr>
          <a:lstStyle/>
          <a:p>
            <a:r>
              <a:rPr lang="en-US" dirty="0" smtClean="0"/>
              <a:t>Now inside our </a:t>
            </a:r>
            <a:r>
              <a:rPr lang="en-IN" dirty="0"/>
              <a:t>.main-</a:t>
            </a:r>
            <a:r>
              <a:rPr lang="en-IN" dirty="0" err="1"/>
              <a:t>header__brand</a:t>
            </a:r>
            <a:r>
              <a:rPr lang="en-IN" dirty="0"/>
              <a:t> </a:t>
            </a:r>
            <a:r>
              <a:rPr lang="en-IN" dirty="0" err="1"/>
              <a:t>img</a:t>
            </a:r>
            <a:r>
              <a:rPr lang="en-IN" dirty="0"/>
              <a:t> { </a:t>
            </a:r>
            <a:r>
              <a:rPr lang="en-IN" dirty="0" smtClean="0"/>
              <a:t>} selector lets add height:22px.Now we see the image is actually smaller.</a:t>
            </a:r>
          </a:p>
          <a:p>
            <a:r>
              <a:rPr lang="en-IN" dirty="0" smtClean="0"/>
              <a:t>Now instead if we set the height to 100% we would assume it to have same effect and take 100% height of surrounding container but this does not happen percentage values for images don’t respect the surrounding container instead they take %age of the dimensions of the image.</a:t>
            </a:r>
          </a:p>
          <a:p>
            <a:r>
              <a:rPr lang="en-IN" dirty="0" smtClean="0"/>
              <a:t>But this happens actually because our container is an inline element if we set it to inline-block or block we will notice that our image starts respecting the container dimensions if we use percentage values for image height and width.</a:t>
            </a:r>
          </a:p>
          <a:p>
            <a:r>
              <a:rPr lang="en-IN" dirty="0" smtClean="0"/>
              <a:t>So if we use %ages for image dimensions in a inline container it will take image height width and if we use it in  a block or inline-block it will take %age of container dimensions.</a:t>
            </a:r>
          </a:p>
          <a:p>
            <a:r>
              <a:rPr lang="en-IN" dirty="0" smtClean="0"/>
              <a:t>For normal images we can not do much of a styling for positioning and sizing as we were able to do with background images</a:t>
            </a:r>
            <a:endParaRPr lang="en-IN" dirty="0"/>
          </a:p>
        </p:txBody>
      </p:sp>
    </p:spTree>
    <p:extLst>
      <p:ext uri="{BB962C8B-B14F-4D97-AF65-F5344CB8AC3E}">
        <p14:creationId xmlns:p14="http://schemas.microsoft.com/office/powerpoint/2010/main" val="413835740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423" y="131618"/>
            <a:ext cx="9775921" cy="481445"/>
          </a:xfrm>
        </p:spPr>
        <p:txBody>
          <a:bodyPr>
            <a:normAutofit fontScale="90000"/>
          </a:bodyPr>
          <a:lstStyle/>
          <a:p>
            <a:r>
              <a:rPr lang="en-IN" dirty="0"/>
              <a:t>Adding the Customers Page to our Website</a:t>
            </a:r>
            <a:endParaRPr lang="en-GB" dirty="0"/>
          </a:p>
        </p:txBody>
      </p:sp>
      <p:sp>
        <p:nvSpPr>
          <p:cNvPr id="3" name="Content Placeholder 2"/>
          <p:cNvSpPr>
            <a:spLocks noGrp="1"/>
          </p:cNvSpPr>
          <p:nvPr>
            <p:ph idx="1"/>
          </p:nvPr>
        </p:nvSpPr>
        <p:spPr>
          <a:xfrm>
            <a:off x="677333" y="924791"/>
            <a:ext cx="11105957" cy="5642264"/>
          </a:xfrm>
        </p:spPr>
        <p:txBody>
          <a:bodyPr/>
          <a:lstStyle/>
          <a:p>
            <a:r>
              <a:rPr lang="en-US" dirty="0" smtClean="0"/>
              <a:t>Now lets add a customers page to our website create a folder customers and create a file index.html and customers.css  in it.</a:t>
            </a:r>
          </a:p>
          <a:p>
            <a:r>
              <a:rPr lang="en-US" dirty="0" smtClean="0"/>
              <a:t>Copy the code for index.html from this commit.</a:t>
            </a:r>
          </a:p>
          <a:p>
            <a:r>
              <a:rPr lang="en-US" dirty="0" smtClean="0"/>
              <a:t>Now go to main Index.html and copy the entire&lt;Header&gt; to customers/index.html</a:t>
            </a:r>
          </a:p>
          <a:p>
            <a:r>
              <a:rPr lang="en-US" dirty="0" smtClean="0"/>
              <a:t>Fix the images path in customers/index.html</a:t>
            </a:r>
          </a:p>
          <a:p>
            <a:r>
              <a:rPr lang="en-US" dirty="0" smtClean="0"/>
              <a:t>Also copy the </a:t>
            </a:r>
            <a:r>
              <a:rPr lang="en-US" dirty="0" err="1" smtClean="0"/>
              <a:t>img</a:t>
            </a:r>
            <a:r>
              <a:rPr lang="en-US" dirty="0" smtClean="0"/>
              <a:t> tag to packages/index.html replace the text logo</a:t>
            </a:r>
          </a:p>
          <a:p>
            <a:r>
              <a:rPr lang="en-US" dirty="0" smtClean="0"/>
              <a:t>Inside our customers/index.html we will find two </a:t>
            </a:r>
            <a:r>
              <a:rPr lang="en-US" dirty="0" err="1" smtClean="0"/>
              <a:t>img</a:t>
            </a:r>
            <a:r>
              <a:rPr lang="en-US" dirty="0" smtClean="0"/>
              <a:t> imports copy these two images to the images folder from this commit.</a:t>
            </a:r>
          </a:p>
          <a:p>
            <a:r>
              <a:rPr lang="en-US" dirty="0" smtClean="0"/>
              <a:t>Adjust the header links in the customers/index.html also the link inside &lt;a&gt; tag for our logo.</a:t>
            </a:r>
          </a:p>
          <a:p>
            <a:r>
              <a:rPr lang="en-US" dirty="0" smtClean="0"/>
              <a:t>Now we got everything setup we will notice that the two images on our customers page don’t look so good we will fix them in upcoming slides.</a:t>
            </a:r>
            <a:endParaRPr lang="en-GB" dirty="0"/>
          </a:p>
        </p:txBody>
      </p:sp>
    </p:spTree>
    <p:extLst>
      <p:ext uri="{BB962C8B-B14F-4D97-AF65-F5344CB8AC3E}">
        <p14:creationId xmlns:p14="http://schemas.microsoft.com/office/powerpoint/2010/main" val="20069769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3573"/>
            <a:ext cx="8596668" cy="616527"/>
          </a:xfrm>
        </p:spPr>
        <p:txBody>
          <a:bodyPr>
            <a:normAutofit fontScale="90000"/>
          </a:bodyPr>
          <a:lstStyle/>
          <a:p>
            <a:r>
              <a:rPr lang="en-US" dirty="0" smtClean="0"/>
              <a:t>Basic Setup for image styling</a:t>
            </a:r>
            <a:endParaRPr lang="en-GB" dirty="0"/>
          </a:p>
        </p:txBody>
      </p:sp>
      <p:sp>
        <p:nvSpPr>
          <p:cNvPr id="3" name="Content Placeholder 2"/>
          <p:cNvSpPr>
            <a:spLocks noGrp="1"/>
          </p:cNvSpPr>
          <p:nvPr>
            <p:ph idx="1"/>
          </p:nvPr>
        </p:nvSpPr>
        <p:spPr>
          <a:xfrm>
            <a:off x="677334" y="872836"/>
            <a:ext cx="11095566" cy="5199699"/>
          </a:xfrm>
        </p:spPr>
        <p:txBody>
          <a:bodyPr/>
          <a:lstStyle/>
          <a:p>
            <a:r>
              <a:rPr lang="en-US" dirty="0" smtClean="0"/>
              <a:t>Customers.css contains some basic </a:t>
            </a:r>
            <a:r>
              <a:rPr lang="en-US" dirty="0" err="1" smtClean="0"/>
              <a:t>css</a:t>
            </a:r>
            <a:r>
              <a:rPr lang="en-US" dirty="0" smtClean="0"/>
              <a:t> code already added to </a:t>
            </a:r>
            <a:r>
              <a:rPr lang="en-US" dirty="0" err="1" smtClean="0"/>
              <a:t>it,which</a:t>
            </a:r>
            <a:r>
              <a:rPr lang="en-US" dirty="0" smtClean="0"/>
              <a:t> styles everything except the images</a:t>
            </a:r>
          </a:p>
          <a:p>
            <a:r>
              <a:rPr lang="en-US" dirty="0" smtClean="0"/>
              <a:t>Also copy the footer section from the main index.html and replace in customers/index.html</a:t>
            </a:r>
          </a:p>
          <a:p>
            <a:r>
              <a:rPr lang="en-US" dirty="0" smtClean="0"/>
              <a:t>If we open the customers page now we will notice nothing changed with respect to the images but the text is now styled properly , and the footer looks good.</a:t>
            </a:r>
          </a:p>
          <a:p>
            <a:r>
              <a:rPr lang="en-US" dirty="0" smtClean="0"/>
              <a:t>We will notice that the container for the image already has a class </a:t>
            </a:r>
            <a:r>
              <a:rPr lang="en-GB" dirty="0" err="1"/>
              <a:t>testimonial__</a:t>
            </a:r>
            <a:r>
              <a:rPr lang="en-GB" dirty="0" err="1" smtClean="0"/>
              <a:t>image</a:t>
            </a:r>
            <a:r>
              <a:rPr lang="en-GB" dirty="0" smtClean="0"/>
              <a:t>-container and the image has a class </a:t>
            </a:r>
            <a:r>
              <a:rPr lang="en-GB" dirty="0" err="1"/>
              <a:t>testimonial__</a:t>
            </a:r>
            <a:r>
              <a:rPr lang="en-GB" dirty="0" err="1" smtClean="0"/>
              <a:t>image</a:t>
            </a:r>
            <a:r>
              <a:rPr lang="en-GB" dirty="0" smtClean="0"/>
              <a:t>, </a:t>
            </a:r>
            <a:r>
              <a:rPr lang="en-US" dirty="0"/>
              <a:t>Both the images have this </a:t>
            </a:r>
            <a:r>
              <a:rPr lang="en-US" dirty="0" smtClean="0"/>
              <a:t>setup.</a:t>
            </a:r>
            <a:endParaRPr lang="en-GB" dirty="0" smtClean="0"/>
          </a:p>
          <a:p>
            <a:r>
              <a:rPr lang="en-US" dirty="0" smtClean="0"/>
              <a:t>This completes the basic setup required now we can start styling the images.</a:t>
            </a:r>
          </a:p>
          <a:p>
            <a:endParaRPr lang="en-GB" dirty="0"/>
          </a:p>
        </p:txBody>
      </p:sp>
    </p:spTree>
    <p:extLst>
      <p:ext uri="{BB962C8B-B14F-4D97-AF65-F5344CB8AC3E}">
        <p14:creationId xmlns:p14="http://schemas.microsoft.com/office/powerpoint/2010/main" val="56968613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3182"/>
            <a:ext cx="8596668" cy="595745"/>
          </a:xfrm>
        </p:spPr>
        <p:txBody>
          <a:bodyPr>
            <a:normAutofit fontScale="90000"/>
          </a:bodyPr>
          <a:lstStyle/>
          <a:p>
            <a:r>
              <a:rPr lang="en-IN" dirty="0"/>
              <a:t>Working on the Image Layout</a:t>
            </a:r>
            <a:endParaRPr lang="en-GB" dirty="0"/>
          </a:p>
        </p:txBody>
      </p:sp>
      <p:sp>
        <p:nvSpPr>
          <p:cNvPr id="3" name="Content Placeholder 2"/>
          <p:cNvSpPr>
            <a:spLocks noGrp="1"/>
          </p:cNvSpPr>
          <p:nvPr>
            <p:ph idx="1"/>
          </p:nvPr>
        </p:nvSpPr>
        <p:spPr>
          <a:xfrm>
            <a:off x="677333" y="955965"/>
            <a:ext cx="11147521" cy="5496790"/>
          </a:xfrm>
        </p:spPr>
        <p:txBody>
          <a:bodyPr>
            <a:normAutofit lnSpcReduction="10000"/>
          </a:bodyPr>
          <a:lstStyle/>
          <a:p>
            <a:r>
              <a:rPr lang="en-US" dirty="0" smtClean="0"/>
              <a:t>Now open customers.css and add a class selector .</a:t>
            </a:r>
            <a:r>
              <a:rPr lang="en-US" dirty="0" err="1" smtClean="0"/>
              <a:t>testimonial__image</a:t>
            </a:r>
            <a:r>
              <a:rPr lang="en-US" dirty="0" smtClean="0"/>
              <a:t>-container{ } below the </a:t>
            </a:r>
            <a:r>
              <a:rPr lang="en-GB" dirty="0"/>
              <a:t>.</a:t>
            </a:r>
            <a:r>
              <a:rPr lang="en-GB" dirty="0" err="1" smtClean="0"/>
              <a:t>testimonial:first-of-type</a:t>
            </a:r>
            <a:r>
              <a:rPr lang="en-GB" dirty="0" smtClean="0"/>
              <a:t> selector</a:t>
            </a:r>
          </a:p>
          <a:p>
            <a:r>
              <a:rPr lang="en-US" dirty="0" smtClean="0"/>
              <a:t>Also add .</a:t>
            </a:r>
            <a:r>
              <a:rPr lang="en-GB" dirty="0" err="1" smtClean="0"/>
              <a:t>testimonial</a:t>
            </a:r>
            <a:r>
              <a:rPr lang="en-GB" dirty="0" err="1"/>
              <a:t>__</a:t>
            </a:r>
            <a:r>
              <a:rPr lang="en-GB" dirty="0" err="1" smtClean="0"/>
              <a:t>image</a:t>
            </a:r>
            <a:r>
              <a:rPr lang="en-GB" dirty="0" smtClean="0"/>
              <a:t>{} class selector below it</a:t>
            </a:r>
          </a:p>
          <a:p>
            <a:r>
              <a:rPr lang="en-US" dirty="0" smtClean="0"/>
              <a:t>We will style it in a way that the image and the info about the image are side by side so Set the width:80% for the container and width:100% for the image and </a:t>
            </a:r>
            <a:r>
              <a:rPr lang="en-US" dirty="0" err="1" smtClean="0"/>
              <a:t>display:inline-block</a:t>
            </a:r>
            <a:r>
              <a:rPr lang="en-US" dirty="0" smtClean="0"/>
              <a:t> for the container.</a:t>
            </a:r>
          </a:p>
          <a:p>
            <a:r>
              <a:rPr lang="en-US" dirty="0" smtClean="0"/>
              <a:t>We will now notice that the image size did reduce but the image and text is still not in one </a:t>
            </a:r>
            <a:r>
              <a:rPr lang="en-US" dirty="0" err="1" smtClean="0"/>
              <a:t>line.We</a:t>
            </a:r>
            <a:r>
              <a:rPr lang="en-US" dirty="0" smtClean="0"/>
              <a:t> will also notice that the text is inline-block element by looking at </a:t>
            </a:r>
            <a:r>
              <a:rPr lang="en-US" dirty="0" err="1" smtClean="0"/>
              <a:t>css</a:t>
            </a:r>
            <a:r>
              <a:rPr lang="en-US" dirty="0" smtClean="0"/>
              <a:t> in </a:t>
            </a:r>
            <a:r>
              <a:rPr lang="en-GB" dirty="0"/>
              <a:t>.</a:t>
            </a:r>
            <a:r>
              <a:rPr lang="en-GB" dirty="0" err="1"/>
              <a:t>testimonial__</a:t>
            </a:r>
            <a:r>
              <a:rPr lang="en-GB" dirty="0" err="1" smtClean="0"/>
              <a:t>info</a:t>
            </a:r>
            <a:r>
              <a:rPr lang="en-GB" dirty="0" smtClean="0"/>
              <a:t>{ } selector</a:t>
            </a:r>
            <a:endParaRPr lang="en-GB" dirty="0"/>
          </a:p>
          <a:p>
            <a:r>
              <a:rPr lang="en-US" dirty="0" smtClean="0"/>
              <a:t> so we can theoretically set both the image and text in one </a:t>
            </a:r>
            <a:r>
              <a:rPr lang="en-US" dirty="0" err="1" smtClean="0"/>
              <a:t>line,to</a:t>
            </a:r>
            <a:r>
              <a:rPr lang="en-US" dirty="0" smtClean="0"/>
              <a:t> do so we can reduce the width of text to 20% in  </a:t>
            </a:r>
            <a:r>
              <a:rPr lang="en-GB" dirty="0"/>
              <a:t>.</a:t>
            </a:r>
            <a:r>
              <a:rPr lang="en-GB" dirty="0" err="1"/>
              <a:t>testimonial__info</a:t>
            </a:r>
            <a:r>
              <a:rPr lang="en-GB" dirty="0"/>
              <a:t>{ } </a:t>
            </a:r>
            <a:r>
              <a:rPr lang="en-GB" dirty="0" smtClean="0"/>
              <a:t>selector but since we are aware that we need to set the total width to a little less so we can reduce the image container width to 75 %.</a:t>
            </a:r>
          </a:p>
          <a:p>
            <a:r>
              <a:rPr lang="en-US" dirty="0" smtClean="0"/>
              <a:t>Now we will notice that the text is next to the image but not in the </a:t>
            </a:r>
            <a:r>
              <a:rPr lang="en-US" dirty="0" err="1" smtClean="0"/>
              <a:t>center,The</a:t>
            </a:r>
            <a:r>
              <a:rPr lang="en-US" dirty="0" smtClean="0"/>
              <a:t> reason for this positioning is that our info container </a:t>
            </a:r>
            <a:r>
              <a:rPr lang="en-GB" dirty="0"/>
              <a:t>.</a:t>
            </a:r>
            <a:r>
              <a:rPr lang="en-GB" dirty="0" err="1"/>
              <a:t>testimonial__info</a:t>
            </a:r>
            <a:r>
              <a:rPr lang="en-GB" dirty="0"/>
              <a:t>{ </a:t>
            </a:r>
            <a:r>
              <a:rPr lang="en-GB" dirty="0" smtClean="0"/>
              <a:t>} has </a:t>
            </a:r>
            <a:r>
              <a:rPr lang="en-GB" dirty="0" err="1" smtClean="0"/>
              <a:t>vertical-align:middle</a:t>
            </a:r>
            <a:r>
              <a:rPr lang="en-GB" dirty="0" smtClean="0"/>
              <a:t> but our </a:t>
            </a:r>
            <a:r>
              <a:rPr lang="en-US" dirty="0"/>
              <a:t>.</a:t>
            </a:r>
            <a:r>
              <a:rPr lang="en-US" dirty="0" err="1"/>
              <a:t>testimonial__image</a:t>
            </a:r>
            <a:r>
              <a:rPr lang="en-US" dirty="0"/>
              <a:t>-container{ } </a:t>
            </a:r>
            <a:r>
              <a:rPr lang="en-US" dirty="0" smtClean="0"/>
              <a:t> which is adjacent to it does not have </a:t>
            </a:r>
            <a:r>
              <a:rPr lang="en-US" dirty="0" err="1" smtClean="0"/>
              <a:t>it,so</a:t>
            </a:r>
            <a:r>
              <a:rPr lang="en-US" dirty="0" smtClean="0"/>
              <a:t> add </a:t>
            </a:r>
            <a:r>
              <a:rPr lang="en-US" dirty="0" err="1" smtClean="0"/>
              <a:t>vertical-align:middle</a:t>
            </a:r>
            <a:r>
              <a:rPr lang="en-US" dirty="0" smtClean="0"/>
              <a:t> to it.</a:t>
            </a:r>
          </a:p>
          <a:p>
            <a:r>
              <a:rPr lang="en-US" dirty="0" smtClean="0"/>
              <a:t>Now the text and image are perfectly aligned.</a:t>
            </a:r>
          </a:p>
          <a:p>
            <a:r>
              <a:rPr lang="en-US" dirty="0" smtClean="0"/>
              <a:t>Now to make it look a bit more nicer lets just adjust the width again make the image  container 65 % and the text 30% in width </a:t>
            </a:r>
            <a:endParaRPr lang="en-GB" dirty="0"/>
          </a:p>
          <a:p>
            <a:endParaRPr lang="en-GB" dirty="0"/>
          </a:p>
          <a:p>
            <a:endParaRPr lang="en-GB" dirty="0"/>
          </a:p>
        </p:txBody>
      </p:sp>
    </p:spTree>
    <p:extLst>
      <p:ext uri="{BB962C8B-B14F-4D97-AF65-F5344CB8AC3E}">
        <p14:creationId xmlns:p14="http://schemas.microsoft.com/office/powerpoint/2010/main" val="240260883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3182"/>
            <a:ext cx="8596668" cy="595745"/>
          </a:xfrm>
        </p:spPr>
        <p:txBody>
          <a:bodyPr>
            <a:normAutofit fontScale="90000"/>
          </a:bodyPr>
          <a:lstStyle/>
          <a:p>
            <a:r>
              <a:rPr lang="en-IN" dirty="0"/>
              <a:t>Working on the Image Layout</a:t>
            </a:r>
            <a:endParaRPr lang="en-GB" dirty="0"/>
          </a:p>
        </p:txBody>
      </p:sp>
      <p:sp>
        <p:nvSpPr>
          <p:cNvPr id="3" name="Content Placeholder 2"/>
          <p:cNvSpPr>
            <a:spLocks noGrp="1"/>
          </p:cNvSpPr>
          <p:nvPr>
            <p:ph idx="1"/>
          </p:nvPr>
        </p:nvSpPr>
        <p:spPr>
          <a:xfrm>
            <a:off x="677333" y="955965"/>
            <a:ext cx="11147521" cy="5496790"/>
          </a:xfrm>
        </p:spPr>
        <p:txBody>
          <a:bodyPr>
            <a:normAutofit/>
          </a:bodyPr>
          <a:lstStyle/>
          <a:p>
            <a:r>
              <a:rPr lang="en-US" dirty="0" smtClean="0"/>
              <a:t>To make it look even better lets add a shadow behind the images by adding box-shadow: 3px </a:t>
            </a:r>
            <a:r>
              <a:rPr lang="en-US" dirty="0" err="1" smtClean="0"/>
              <a:t>3px</a:t>
            </a:r>
            <a:r>
              <a:rPr lang="en-US" dirty="0" smtClean="0"/>
              <a:t> </a:t>
            </a:r>
            <a:r>
              <a:rPr lang="en-US" dirty="0" err="1" smtClean="0"/>
              <a:t>3px</a:t>
            </a:r>
            <a:r>
              <a:rPr lang="en-US" dirty="0" smtClean="0"/>
              <a:t> </a:t>
            </a:r>
            <a:r>
              <a:rPr lang="en-US" dirty="0" err="1" smtClean="0"/>
              <a:t>3px</a:t>
            </a:r>
            <a:r>
              <a:rPr lang="en-US" dirty="0" smtClean="0"/>
              <a:t>  </a:t>
            </a:r>
            <a:r>
              <a:rPr lang="en-US" dirty="0" err="1" smtClean="0"/>
              <a:t>rgba</a:t>
            </a:r>
            <a:r>
              <a:rPr lang="en-US" dirty="0" smtClean="0"/>
              <a:t>(0,0,0,0.4).</a:t>
            </a:r>
          </a:p>
          <a:p>
            <a:r>
              <a:rPr lang="en-US" dirty="0" smtClean="0"/>
              <a:t>We will now notice we have a nice shadow on the image  but we have a white space below the image.</a:t>
            </a:r>
          </a:p>
          <a:p>
            <a:r>
              <a:rPr lang="en-US" dirty="0" smtClean="0"/>
              <a:t>It is an inline element bug we can get rid of it by going to the image selector and setting vertical-align to top or bottom or by making the element as </a:t>
            </a:r>
            <a:r>
              <a:rPr lang="en-US" dirty="0" err="1" smtClean="0"/>
              <a:t>display:block</a:t>
            </a:r>
            <a:r>
              <a:rPr lang="en-US" dirty="0" smtClean="0"/>
              <a:t>.</a:t>
            </a:r>
            <a:endParaRPr lang="en-GB" dirty="0"/>
          </a:p>
          <a:p>
            <a:endParaRPr lang="en-GB" dirty="0"/>
          </a:p>
          <a:p>
            <a:endParaRPr lang="en-GB" dirty="0"/>
          </a:p>
        </p:txBody>
      </p:sp>
    </p:spTree>
    <p:extLst>
      <p:ext uri="{BB962C8B-B14F-4D97-AF65-F5344CB8AC3E}">
        <p14:creationId xmlns:p14="http://schemas.microsoft.com/office/powerpoint/2010/main" val="331176345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90054"/>
            <a:ext cx="8596668" cy="554182"/>
          </a:xfrm>
        </p:spPr>
        <p:txBody>
          <a:bodyPr>
            <a:normAutofit fontScale="90000"/>
          </a:bodyPr>
          <a:lstStyle/>
          <a:p>
            <a:r>
              <a:rPr lang="en-GB" dirty="0"/>
              <a:t>Understanding Linear Gradients</a:t>
            </a:r>
          </a:p>
        </p:txBody>
      </p:sp>
      <p:sp>
        <p:nvSpPr>
          <p:cNvPr id="3" name="Content Placeholder 2"/>
          <p:cNvSpPr>
            <a:spLocks noGrp="1"/>
          </p:cNvSpPr>
          <p:nvPr>
            <p:ph idx="1"/>
          </p:nvPr>
        </p:nvSpPr>
        <p:spPr>
          <a:xfrm>
            <a:off x="311727" y="935182"/>
            <a:ext cx="11648209" cy="5694217"/>
          </a:xfrm>
        </p:spPr>
        <p:txBody>
          <a:bodyPr/>
          <a:lstStyle/>
          <a:p>
            <a:r>
              <a:rPr lang="en-IN" dirty="0"/>
              <a:t>Gradients are </a:t>
            </a:r>
            <a:r>
              <a:rPr lang="en-IN" b="1" dirty="0"/>
              <a:t>CSS</a:t>
            </a:r>
            <a:r>
              <a:rPr lang="en-IN" dirty="0"/>
              <a:t> elements of the image data type that show a transition between two or more </a:t>
            </a:r>
            <a:r>
              <a:rPr lang="en-IN" dirty="0" err="1"/>
              <a:t>colors</a:t>
            </a:r>
            <a:r>
              <a:rPr lang="en-IN" dirty="0" smtClean="0"/>
              <a:t>.</a:t>
            </a:r>
          </a:p>
          <a:p>
            <a:r>
              <a:rPr lang="en-IN" dirty="0"/>
              <a:t>These transitions are shown as either linear or radial</a:t>
            </a:r>
            <a:r>
              <a:rPr lang="en-IN" dirty="0" smtClean="0"/>
              <a:t>.</a:t>
            </a:r>
          </a:p>
          <a:p>
            <a:r>
              <a:rPr lang="en-IN" dirty="0" smtClean="0"/>
              <a:t>Lets open our main.css file and to the background image that we have there lets say we want to add a linear gradient instead of the image.</a:t>
            </a:r>
          </a:p>
          <a:p>
            <a:r>
              <a:rPr lang="en-IN" dirty="0" smtClean="0"/>
              <a:t>The first thing that we should understand is that gradients both linear and radial are treated as </a:t>
            </a:r>
            <a:r>
              <a:rPr lang="en-IN" dirty="0" err="1" smtClean="0"/>
              <a:t>images,so</a:t>
            </a:r>
            <a:r>
              <a:rPr lang="en-IN" dirty="0" smtClean="0"/>
              <a:t> if we were to use the sub properties not the shorthand for background we will target the gradient by using background-image property.</a:t>
            </a:r>
          </a:p>
          <a:p>
            <a:r>
              <a:rPr lang="en-IN" dirty="0" smtClean="0"/>
              <a:t>Now for time being just comment out the background property and add a linear gradient by using the background-image property</a:t>
            </a:r>
          </a:p>
          <a:p>
            <a:r>
              <a:rPr lang="en-IN" dirty="0" smtClean="0"/>
              <a:t>We add a linear gradient by using the linear-gradient() function </a:t>
            </a:r>
            <a:r>
              <a:rPr lang="en-IN" dirty="0" err="1" smtClean="0"/>
              <a:t>css</a:t>
            </a:r>
            <a:r>
              <a:rPr lang="en-IN" dirty="0" smtClean="0"/>
              <a:t> ships with.</a:t>
            </a:r>
          </a:p>
          <a:p>
            <a:r>
              <a:rPr lang="en-IN" dirty="0" smtClean="0"/>
              <a:t>The function essentially has two parts we can although have more than two arguments but that is because we can specify the multiple colours of the transition.</a:t>
            </a:r>
          </a:p>
          <a:p>
            <a:r>
              <a:rPr lang="en-IN" dirty="0" smtClean="0"/>
              <a:t>The first part is the direction of transition which can be omitted in which case the parameters will be two colours like linear-gradient(</a:t>
            </a:r>
            <a:r>
              <a:rPr lang="en-IN" dirty="0" err="1" smtClean="0"/>
              <a:t>red,blue</a:t>
            </a:r>
            <a:r>
              <a:rPr lang="en-IN" dirty="0" smtClean="0"/>
              <a:t>); which gives a transition from red to blue and default direction vertical so it will be a perfect line which transitions from red to blue smoothly.</a:t>
            </a:r>
            <a:endParaRPr lang="en-GB" dirty="0"/>
          </a:p>
        </p:txBody>
      </p:sp>
    </p:spTree>
    <p:extLst>
      <p:ext uri="{BB962C8B-B14F-4D97-AF65-F5344CB8AC3E}">
        <p14:creationId xmlns:p14="http://schemas.microsoft.com/office/powerpoint/2010/main" val="297991286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90054"/>
            <a:ext cx="8596668" cy="554182"/>
          </a:xfrm>
        </p:spPr>
        <p:txBody>
          <a:bodyPr>
            <a:normAutofit fontScale="90000"/>
          </a:bodyPr>
          <a:lstStyle/>
          <a:p>
            <a:r>
              <a:rPr lang="en-GB" dirty="0"/>
              <a:t>Understanding Linear Gradients</a:t>
            </a:r>
          </a:p>
        </p:txBody>
      </p:sp>
      <p:sp>
        <p:nvSpPr>
          <p:cNvPr id="3" name="Content Placeholder 2"/>
          <p:cNvSpPr>
            <a:spLocks noGrp="1"/>
          </p:cNvSpPr>
          <p:nvPr>
            <p:ph idx="1"/>
          </p:nvPr>
        </p:nvSpPr>
        <p:spPr>
          <a:xfrm>
            <a:off x="311727" y="935182"/>
            <a:ext cx="11648209" cy="5694217"/>
          </a:xfrm>
        </p:spPr>
        <p:txBody>
          <a:bodyPr>
            <a:normAutofit fontScale="92500" lnSpcReduction="20000"/>
          </a:bodyPr>
          <a:lstStyle/>
          <a:p>
            <a:r>
              <a:rPr lang="en-US" dirty="0" smtClean="0"/>
              <a:t>The first argument is usually a direction which can be specified in a special syntax like to bottom ex </a:t>
            </a:r>
            <a:r>
              <a:rPr lang="en-GB" dirty="0"/>
              <a:t>background-image: </a:t>
            </a:r>
            <a:r>
              <a:rPr lang="en-GB" dirty="0" smtClean="0"/>
              <a:t>linear-gradient(to </a:t>
            </a:r>
            <a:r>
              <a:rPr lang="en-GB" dirty="0" err="1" smtClean="0"/>
              <a:t>bottom,red,blue</a:t>
            </a:r>
            <a:r>
              <a:rPr lang="en-GB" dirty="0" smtClean="0"/>
              <a:t>); which simply mans from top to bottom transition from red to blue so we will essentially see the same result </a:t>
            </a:r>
          </a:p>
          <a:p>
            <a:r>
              <a:rPr lang="en-US" dirty="0" smtClean="0"/>
              <a:t>We can also write something like to left bottom ex </a:t>
            </a:r>
            <a:r>
              <a:rPr lang="en-GB" dirty="0"/>
              <a:t>background-image: </a:t>
            </a:r>
            <a:r>
              <a:rPr lang="en-GB" dirty="0" smtClean="0"/>
              <a:t>linear-gradient(to left bottom </a:t>
            </a:r>
            <a:r>
              <a:rPr lang="en-GB" dirty="0" err="1" smtClean="0"/>
              <a:t>red,blue</a:t>
            </a:r>
            <a:r>
              <a:rPr lang="en-GB" dirty="0" smtClean="0"/>
              <a:t>); now it will be a diagonal from top right corner to left bottom corner</a:t>
            </a:r>
          </a:p>
          <a:p>
            <a:r>
              <a:rPr lang="en-US" dirty="0" smtClean="0"/>
              <a:t>We can also specify direction in degrees like </a:t>
            </a:r>
            <a:r>
              <a:rPr lang="en-IN" dirty="0"/>
              <a:t>background-image: </a:t>
            </a:r>
            <a:r>
              <a:rPr lang="en-IN" dirty="0" smtClean="0"/>
              <a:t>linear-gradient(0deg, </a:t>
            </a:r>
            <a:r>
              <a:rPr lang="en-IN" dirty="0"/>
              <a:t>red, blue</a:t>
            </a:r>
            <a:r>
              <a:rPr lang="en-IN" dirty="0" smtClean="0"/>
              <a:t>);</a:t>
            </a:r>
          </a:p>
          <a:p>
            <a:r>
              <a:rPr lang="en-IN" dirty="0" smtClean="0"/>
              <a:t>The starting point for degrees </a:t>
            </a:r>
            <a:r>
              <a:rPr lang="en-IN" dirty="0" err="1" smtClean="0"/>
              <a:t>i.e</a:t>
            </a:r>
            <a:r>
              <a:rPr lang="en-IN" dirty="0" smtClean="0"/>
              <a:t> the straight line is 180 </a:t>
            </a:r>
            <a:r>
              <a:rPr lang="en-IN" dirty="0" err="1" smtClean="0"/>
              <a:t>deg</a:t>
            </a:r>
            <a:r>
              <a:rPr lang="en-IN" dirty="0" smtClean="0"/>
              <a:t> and we can set any angle we want 180 </a:t>
            </a:r>
            <a:r>
              <a:rPr lang="en-IN" dirty="0" err="1" smtClean="0"/>
              <a:t>deg</a:t>
            </a:r>
            <a:r>
              <a:rPr lang="en-IN" dirty="0" smtClean="0"/>
              <a:t> would mean straight vertical transition from red to blue 0 degree would therefore mean a reverse vertical transition from blue to red.</a:t>
            </a:r>
          </a:p>
          <a:p>
            <a:r>
              <a:rPr lang="en-IN" dirty="0" smtClean="0"/>
              <a:t>We can of course add more colours.</a:t>
            </a:r>
          </a:p>
          <a:p>
            <a:r>
              <a:rPr lang="en-US" dirty="0" smtClean="0"/>
              <a:t>We can specify </a:t>
            </a:r>
            <a:r>
              <a:rPr lang="en-US" dirty="0" err="1" smtClean="0"/>
              <a:t>colours</a:t>
            </a:r>
            <a:r>
              <a:rPr lang="en-US" dirty="0" smtClean="0"/>
              <a:t> by name hex </a:t>
            </a:r>
            <a:r>
              <a:rPr lang="en-US" dirty="0" err="1" smtClean="0"/>
              <a:t>code,rgb,hsl</a:t>
            </a:r>
            <a:r>
              <a:rPr lang="en-US" dirty="0" smtClean="0"/>
              <a:t> values</a:t>
            </a:r>
          </a:p>
          <a:p>
            <a:r>
              <a:rPr lang="en-US" dirty="0" smtClean="0"/>
              <a:t>Another way is to add transparency for example we can transition from red to transparent using </a:t>
            </a:r>
            <a:r>
              <a:rPr lang="en-IN" dirty="0"/>
              <a:t>background-image: </a:t>
            </a:r>
            <a:r>
              <a:rPr lang="en-IN" dirty="0" smtClean="0"/>
              <a:t>linear-gradient(red</a:t>
            </a:r>
            <a:r>
              <a:rPr lang="en-IN" dirty="0"/>
              <a:t>, </a:t>
            </a:r>
            <a:r>
              <a:rPr lang="en-IN" dirty="0" smtClean="0"/>
              <a:t>transparent);</a:t>
            </a:r>
          </a:p>
          <a:p>
            <a:r>
              <a:rPr lang="en-IN" dirty="0" smtClean="0"/>
              <a:t>We can also transition to a </a:t>
            </a:r>
            <a:r>
              <a:rPr lang="en-IN" dirty="0" err="1" smtClean="0"/>
              <a:t>rgba</a:t>
            </a:r>
            <a:r>
              <a:rPr lang="en-IN" dirty="0" smtClean="0"/>
              <a:t> value with transparency like </a:t>
            </a:r>
            <a:r>
              <a:rPr lang="en-IN" dirty="0"/>
              <a:t>background-image: linear-gradient(red, </a:t>
            </a:r>
            <a:r>
              <a:rPr lang="en-IN" dirty="0" err="1" smtClean="0"/>
              <a:t>rgba</a:t>
            </a:r>
            <a:r>
              <a:rPr lang="en-IN" dirty="0" smtClean="0"/>
              <a:t>(0,0,0,0.4)); transitioning from red to transparent black</a:t>
            </a:r>
          </a:p>
          <a:p>
            <a:r>
              <a:rPr lang="en-IN" dirty="0" smtClean="0"/>
              <a:t>We can also set </a:t>
            </a:r>
            <a:r>
              <a:rPr lang="en-IN" dirty="0" err="1" smtClean="0"/>
              <a:t>upto</a:t>
            </a:r>
            <a:r>
              <a:rPr lang="en-IN" dirty="0" smtClean="0"/>
              <a:t> what percentage space which </a:t>
            </a:r>
            <a:r>
              <a:rPr lang="en-IN" dirty="0" err="1" smtClean="0"/>
              <a:t>color</a:t>
            </a:r>
            <a:r>
              <a:rPr lang="en-IN" dirty="0" smtClean="0"/>
              <a:t> is shown like </a:t>
            </a:r>
            <a:r>
              <a:rPr lang="en-IN" dirty="0"/>
              <a:t>background-image: </a:t>
            </a:r>
            <a:r>
              <a:rPr lang="en-IN" dirty="0" smtClean="0"/>
              <a:t>linear-gradient(red 70%, blue 80%,black 75%</a:t>
            </a:r>
            <a:r>
              <a:rPr lang="en-IN" dirty="0"/>
              <a:t> </a:t>
            </a:r>
            <a:r>
              <a:rPr lang="en-IN" dirty="0" smtClean="0"/>
              <a:t>);  This means </a:t>
            </a:r>
            <a:r>
              <a:rPr lang="en-IN" dirty="0" err="1" smtClean="0"/>
              <a:t>upto</a:t>
            </a:r>
            <a:r>
              <a:rPr lang="en-IN" dirty="0" smtClean="0"/>
              <a:t> 70 % red should be there </a:t>
            </a:r>
            <a:r>
              <a:rPr lang="en-IN" dirty="0" err="1" smtClean="0"/>
              <a:t>upto</a:t>
            </a:r>
            <a:r>
              <a:rPr lang="en-IN" dirty="0" smtClean="0"/>
              <a:t> 80% blue should be there but since red is already covering 70 % we will see a transition of red to blue after 70% red black will be covering 75% but since  when black starts being visible it is still in blue zone son we will see a straight line between blue and black no transition</a:t>
            </a:r>
            <a:endParaRPr lang="en-IN" dirty="0"/>
          </a:p>
          <a:p>
            <a:endParaRPr lang="en-GB" dirty="0" smtClean="0"/>
          </a:p>
          <a:p>
            <a:endParaRPr lang="en-GB" dirty="0"/>
          </a:p>
          <a:p>
            <a:endParaRPr lang="en-GB" dirty="0"/>
          </a:p>
        </p:txBody>
      </p:sp>
    </p:spTree>
    <p:extLst>
      <p:ext uri="{BB962C8B-B14F-4D97-AF65-F5344CB8AC3E}">
        <p14:creationId xmlns:p14="http://schemas.microsoft.com/office/powerpoint/2010/main" val="350239685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GB" dirty="0"/>
              <a:t>Applying Radial Gradients</a:t>
            </a:r>
            <a:endParaRPr lang="en-GB" dirty="0"/>
          </a:p>
        </p:txBody>
      </p:sp>
      <p:sp>
        <p:nvSpPr>
          <p:cNvPr id="3" name="Content Placeholder 2"/>
          <p:cNvSpPr>
            <a:spLocks noGrp="1"/>
          </p:cNvSpPr>
          <p:nvPr>
            <p:ph idx="1"/>
          </p:nvPr>
        </p:nvSpPr>
        <p:spPr>
          <a:xfrm>
            <a:off x="677334" y="914400"/>
            <a:ext cx="11282602" cy="5330535"/>
          </a:xfrm>
        </p:spPr>
        <p:txBody>
          <a:bodyPr>
            <a:normAutofit fontScale="92500" lnSpcReduction="20000"/>
          </a:bodyPr>
          <a:lstStyle/>
          <a:p>
            <a:r>
              <a:rPr lang="en-US" dirty="0" smtClean="0"/>
              <a:t>A radial gradient starts at a certain shape and then transitions to all the areas around it.</a:t>
            </a:r>
          </a:p>
          <a:p>
            <a:r>
              <a:rPr lang="en-US" dirty="0" smtClean="0"/>
              <a:t>It is defined by the radial-gradient() function of </a:t>
            </a:r>
            <a:r>
              <a:rPr lang="en-US" dirty="0" err="1" smtClean="0"/>
              <a:t>css</a:t>
            </a:r>
            <a:endParaRPr lang="en-US" dirty="0" smtClean="0"/>
          </a:p>
          <a:p>
            <a:r>
              <a:rPr lang="en-US" dirty="0" smtClean="0"/>
              <a:t>Lets start with a simple gradient again background-image: radial-gradient(</a:t>
            </a:r>
            <a:r>
              <a:rPr lang="en-US" dirty="0" err="1" smtClean="0"/>
              <a:t>red,blue</a:t>
            </a:r>
            <a:r>
              <a:rPr lang="en-US" dirty="0" smtClean="0"/>
              <a:t>); it starts in the middle  and the shape is an ellipse it starts with red and then transitions to blue.</a:t>
            </a:r>
          </a:p>
          <a:p>
            <a:r>
              <a:rPr lang="en-US" dirty="0" smtClean="0"/>
              <a:t>We can add multiple </a:t>
            </a:r>
            <a:r>
              <a:rPr lang="en-US" dirty="0" err="1" smtClean="0"/>
              <a:t>colours</a:t>
            </a:r>
            <a:r>
              <a:rPr lang="en-US" dirty="0" smtClean="0"/>
              <a:t> like </a:t>
            </a:r>
            <a:r>
              <a:rPr lang="en-US" dirty="0"/>
              <a:t>background-image: </a:t>
            </a:r>
            <a:r>
              <a:rPr lang="en-US" dirty="0" smtClean="0"/>
              <a:t>radial-gradient(</a:t>
            </a:r>
            <a:r>
              <a:rPr lang="en-US" dirty="0" err="1" smtClean="0"/>
              <a:t>red,blue,green</a:t>
            </a:r>
            <a:r>
              <a:rPr lang="en-US" dirty="0" smtClean="0"/>
              <a:t>); so now we will have a red ellipse transitioning into a blue ellipse  transitioning into a green ellipse.</a:t>
            </a:r>
          </a:p>
          <a:p>
            <a:r>
              <a:rPr lang="en-US" dirty="0" smtClean="0"/>
              <a:t>We can change the shape from ellipse to circle using </a:t>
            </a:r>
            <a:r>
              <a:rPr lang="en-US" dirty="0"/>
              <a:t>background-image: </a:t>
            </a:r>
            <a:r>
              <a:rPr lang="en-US" dirty="0" smtClean="0"/>
              <a:t>radial-gradient(circle , </a:t>
            </a:r>
            <a:r>
              <a:rPr lang="en-US" dirty="0" err="1" smtClean="0"/>
              <a:t>red,blue,green</a:t>
            </a:r>
            <a:r>
              <a:rPr lang="en-US" dirty="0" smtClean="0"/>
              <a:t>); circle is the only alternative to ellipse</a:t>
            </a:r>
          </a:p>
          <a:p>
            <a:r>
              <a:rPr lang="en-US" dirty="0" smtClean="0"/>
              <a:t>We can also add the position example </a:t>
            </a:r>
            <a:r>
              <a:rPr lang="en-US" dirty="0"/>
              <a:t>background-image: radial-gradient(circle </a:t>
            </a:r>
            <a:r>
              <a:rPr lang="en-US" dirty="0" smtClean="0"/>
              <a:t>at top, </a:t>
            </a:r>
            <a:r>
              <a:rPr lang="en-US" dirty="0" err="1"/>
              <a:t>red,blue,green</a:t>
            </a:r>
            <a:r>
              <a:rPr lang="en-US" dirty="0" smtClean="0"/>
              <a:t>); or percentage values </a:t>
            </a:r>
            <a:r>
              <a:rPr lang="en-US" dirty="0"/>
              <a:t>background-image: radial-gradient(circle </a:t>
            </a:r>
            <a:r>
              <a:rPr lang="en-US" dirty="0" smtClean="0"/>
              <a:t>at 20% 50 %, </a:t>
            </a:r>
            <a:r>
              <a:rPr lang="en-US" dirty="0" err="1"/>
              <a:t>red,blue,green</a:t>
            </a:r>
            <a:r>
              <a:rPr lang="en-US" dirty="0" smtClean="0"/>
              <a:t>); </a:t>
            </a:r>
            <a:r>
              <a:rPr lang="en-US" dirty="0" err="1" smtClean="0"/>
              <a:t>i.e</a:t>
            </a:r>
            <a:r>
              <a:rPr lang="en-US" dirty="0" smtClean="0"/>
              <a:t> the innermost circle will start 20% from left and 50% from top</a:t>
            </a:r>
          </a:p>
          <a:p>
            <a:r>
              <a:rPr lang="en-US" dirty="0"/>
              <a:t> </a:t>
            </a:r>
            <a:r>
              <a:rPr lang="en-US" dirty="0" smtClean="0"/>
              <a:t>we can also add the size as </a:t>
            </a:r>
            <a:r>
              <a:rPr lang="en-US" dirty="0"/>
              <a:t>background-image: </a:t>
            </a:r>
            <a:r>
              <a:rPr lang="en-US" dirty="0" smtClean="0"/>
              <a:t>radial-gradient(circle 20px </a:t>
            </a:r>
            <a:r>
              <a:rPr lang="en-US" dirty="0"/>
              <a:t>at 20% </a:t>
            </a:r>
            <a:r>
              <a:rPr lang="en-US" dirty="0" smtClean="0"/>
              <a:t>50%, </a:t>
            </a:r>
            <a:r>
              <a:rPr lang="en-US" dirty="0" err="1"/>
              <a:t>red,blue,green</a:t>
            </a:r>
            <a:r>
              <a:rPr lang="en-US" dirty="0"/>
              <a:t>); </a:t>
            </a:r>
            <a:r>
              <a:rPr lang="en-US" dirty="0" smtClean="0"/>
              <a:t>which means except the outermost circle </a:t>
            </a:r>
            <a:r>
              <a:rPr lang="en-US" dirty="0" err="1" smtClean="0"/>
              <a:t>i.e</a:t>
            </a:r>
            <a:r>
              <a:rPr lang="en-US" dirty="0" smtClean="0"/>
              <a:t> the green circle the other circles(red and blue) will have a combined diameter of 20 </a:t>
            </a:r>
            <a:r>
              <a:rPr lang="en-US" dirty="0" err="1" smtClean="0"/>
              <a:t>px</a:t>
            </a:r>
            <a:r>
              <a:rPr lang="en-US" dirty="0" smtClean="0"/>
              <a:t> this works only for circle for </a:t>
            </a:r>
            <a:r>
              <a:rPr lang="en-US" dirty="0" err="1" smtClean="0"/>
              <a:t>elipse</a:t>
            </a:r>
            <a:r>
              <a:rPr lang="en-US" dirty="0" smtClean="0"/>
              <a:t> we have to specify two values </a:t>
            </a:r>
            <a:r>
              <a:rPr lang="en-US" dirty="0"/>
              <a:t>background-image: </a:t>
            </a:r>
            <a:r>
              <a:rPr lang="en-US" dirty="0" smtClean="0"/>
              <a:t>radial-gradient(ellipse </a:t>
            </a:r>
            <a:r>
              <a:rPr lang="en-US" dirty="0"/>
              <a:t>20px </a:t>
            </a:r>
            <a:r>
              <a:rPr lang="en-US" dirty="0" smtClean="0"/>
              <a:t>30px at </a:t>
            </a:r>
            <a:r>
              <a:rPr lang="en-US" dirty="0"/>
              <a:t>20% </a:t>
            </a:r>
            <a:r>
              <a:rPr lang="en-US" dirty="0" smtClean="0"/>
              <a:t>50%,  </a:t>
            </a:r>
            <a:r>
              <a:rPr lang="en-US" dirty="0" err="1"/>
              <a:t>red,blue,green</a:t>
            </a:r>
            <a:r>
              <a:rPr lang="en-US" dirty="0"/>
              <a:t>);</a:t>
            </a:r>
          </a:p>
          <a:p>
            <a:r>
              <a:rPr lang="en-US" dirty="0" smtClean="0"/>
              <a:t> we also have some shortcuts like </a:t>
            </a:r>
            <a:r>
              <a:rPr lang="en-IN" dirty="0"/>
              <a:t>background-image: radial-gradient(circle farthest-side at 20% 50%, red, blue, green</a:t>
            </a:r>
            <a:r>
              <a:rPr lang="en-IN" dirty="0" smtClean="0"/>
              <a:t>);</a:t>
            </a:r>
            <a:r>
              <a:rPr lang="en-US" dirty="0" smtClean="0"/>
              <a:t> this means the edge of the second last shape </a:t>
            </a:r>
            <a:r>
              <a:rPr lang="en-US" dirty="0" err="1" smtClean="0"/>
              <a:t>i.e</a:t>
            </a:r>
            <a:r>
              <a:rPr lang="en-US" dirty="0" smtClean="0"/>
              <a:t> blue circle touches the farthest side from the center of the innermost circle other possible values are closest-</a:t>
            </a:r>
            <a:r>
              <a:rPr lang="en-US" dirty="0" err="1" smtClean="0"/>
              <a:t>side,closest</a:t>
            </a:r>
            <a:r>
              <a:rPr lang="en-US" dirty="0" smtClean="0"/>
              <a:t>-corner ,farthest-corner </a:t>
            </a:r>
            <a:r>
              <a:rPr lang="en-US" dirty="0" err="1" smtClean="0"/>
              <a:t>etc</a:t>
            </a:r>
            <a:endParaRPr lang="en-US" dirty="0" smtClean="0"/>
          </a:p>
          <a:p>
            <a:r>
              <a:rPr lang="en-US" dirty="0" smtClean="0"/>
              <a:t>Rest is similar to linear gradient. </a:t>
            </a:r>
          </a:p>
          <a:p>
            <a:endParaRPr lang="en-GB" dirty="0"/>
          </a:p>
        </p:txBody>
      </p:sp>
    </p:spTree>
    <p:extLst>
      <p:ext uri="{BB962C8B-B14F-4D97-AF65-F5344CB8AC3E}">
        <p14:creationId xmlns:p14="http://schemas.microsoft.com/office/powerpoint/2010/main" val="406993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-6 -:Positioning</a:t>
            </a:r>
            <a:endParaRPr lang="en-GB" dirty="0"/>
          </a:p>
        </p:txBody>
      </p:sp>
    </p:spTree>
    <p:extLst>
      <p:ext uri="{BB962C8B-B14F-4D97-AF65-F5344CB8AC3E}">
        <p14:creationId xmlns:p14="http://schemas.microsoft.com/office/powerpoint/2010/main" val="2902095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6" y="0"/>
            <a:ext cx="11514666" cy="654627"/>
          </a:xfrm>
        </p:spPr>
        <p:txBody>
          <a:bodyPr/>
          <a:lstStyle/>
          <a:p>
            <a:r>
              <a:rPr lang="en-IN" dirty="0" smtClean="0"/>
              <a:t>Why Positioning will Improve our website</a:t>
            </a:r>
            <a:endParaRPr lang="en-GB" dirty="0"/>
          </a:p>
        </p:txBody>
      </p:sp>
      <p:sp>
        <p:nvSpPr>
          <p:cNvPr id="3" name="Content Placeholder 2"/>
          <p:cNvSpPr>
            <a:spLocks noGrp="1"/>
          </p:cNvSpPr>
          <p:nvPr>
            <p:ph idx="1"/>
          </p:nvPr>
        </p:nvSpPr>
        <p:spPr>
          <a:xfrm>
            <a:off x="374073" y="789709"/>
            <a:ext cx="11658599" cy="5953991"/>
          </a:xfrm>
        </p:spPr>
        <p:txBody>
          <a:bodyPr/>
          <a:lstStyle/>
          <a:p>
            <a:r>
              <a:rPr lang="en-IN" dirty="0" smtClean="0"/>
              <a:t>We will notice that when we scroll down our navigation bar is not visible and user has to scroll up to use the navigation bar . It should ideally be fixed and displayed always.</a:t>
            </a:r>
          </a:p>
          <a:p>
            <a:r>
              <a:rPr lang="en-IN" dirty="0" smtClean="0"/>
              <a:t>The text “Risk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on our image is also not positioned best way the position should be changed kind of inside the image.</a:t>
            </a:r>
          </a:p>
          <a:p>
            <a:r>
              <a:rPr lang="en-IN" dirty="0" smtClean="0"/>
              <a:t>If we go to the packages page  we will notice we don’t have a background image</a:t>
            </a:r>
          </a:p>
          <a:p>
            <a:r>
              <a:rPr lang="en-IN" dirty="0" smtClean="0"/>
              <a:t>Also the plus package is our recommended  package but it is not emphasised properly to do that we can add a badge to the right upper part of the plus package.</a:t>
            </a:r>
          </a:p>
          <a:p>
            <a:r>
              <a:rPr lang="en-IN" dirty="0" smtClean="0"/>
              <a:t>All this we will achieve using positioning</a:t>
            </a:r>
          </a:p>
          <a:p>
            <a:endParaRPr lang="en-GB" dirty="0"/>
          </a:p>
        </p:txBody>
      </p:sp>
    </p:spTree>
    <p:extLst>
      <p:ext uri="{BB962C8B-B14F-4D97-AF65-F5344CB8AC3E}">
        <p14:creationId xmlns:p14="http://schemas.microsoft.com/office/powerpoint/2010/main" val="2374091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4"/>
            <a:ext cx="11105957" cy="606136"/>
          </a:xfrm>
        </p:spPr>
        <p:txBody>
          <a:bodyPr>
            <a:normAutofit fontScale="90000"/>
          </a:bodyPr>
          <a:lstStyle/>
          <a:p>
            <a:r>
              <a:rPr lang="en-GB" dirty="0"/>
              <a:t>Understanding Positioning - The Theory</a:t>
            </a:r>
          </a:p>
        </p:txBody>
      </p:sp>
      <p:sp>
        <p:nvSpPr>
          <p:cNvPr id="3" name="Content Placeholder 2"/>
          <p:cNvSpPr>
            <a:spLocks noGrp="1"/>
          </p:cNvSpPr>
          <p:nvPr>
            <p:ph idx="1"/>
          </p:nvPr>
        </p:nvSpPr>
        <p:spPr>
          <a:xfrm>
            <a:off x="155865" y="696190"/>
            <a:ext cx="11627426" cy="5912427"/>
          </a:xfrm>
        </p:spPr>
        <p:txBody>
          <a:bodyPr/>
          <a:lstStyle/>
          <a:p>
            <a:endParaRPr lang="en-GB" dirty="0"/>
          </a:p>
        </p:txBody>
      </p:sp>
      <p:sp>
        <p:nvSpPr>
          <p:cNvPr id="4" name="Rectangle 3"/>
          <p:cNvSpPr/>
          <p:nvPr/>
        </p:nvSpPr>
        <p:spPr>
          <a:xfrm>
            <a:off x="677334"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1402773"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1937904" y="2265216"/>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9" name="Rectangle 8"/>
          <p:cNvSpPr/>
          <p:nvPr/>
        </p:nvSpPr>
        <p:spPr>
          <a:xfrm>
            <a:off x="1958685"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0" name="Rectangle 9"/>
          <p:cNvSpPr/>
          <p:nvPr/>
        </p:nvSpPr>
        <p:spPr>
          <a:xfrm>
            <a:off x="1937904"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cxnSp>
        <p:nvCxnSpPr>
          <p:cNvPr id="12" name="Straight Arrow Connector 11"/>
          <p:cNvCxnSpPr/>
          <p:nvPr/>
        </p:nvCxnSpPr>
        <p:spPr>
          <a:xfrm>
            <a:off x="477982" y="893618"/>
            <a:ext cx="0" cy="500149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rot="16200000">
            <a:off x="-284246" y="2890175"/>
            <a:ext cx="124745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Document Flow</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450282" y="1652155"/>
            <a:ext cx="2400300" cy="488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a:t>
            </a:r>
            <a:endParaRPr lang="en-GB" dirty="0"/>
          </a:p>
        </p:txBody>
      </p:sp>
      <p:sp>
        <p:nvSpPr>
          <p:cNvPr id="16" name="Rectangle 15"/>
          <p:cNvSpPr/>
          <p:nvPr/>
        </p:nvSpPr>
        <p:spPr>
          <a:xfrm>
            <a:off x="7450282" y="2404946"/>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static</a:t>
            </a:r>
            <a:endParaRPr lang="en-GB"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450282" y="3108798"/>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absolute</a:t>
            </a:r>
            <a:endParaRPr lang="en-GB" dirty="0">
              <a:solidFill>
                <a:schemeClr val="tx1"/>
              </a:solidFill>
            </a:endParaRPr>
          </a:p>
        </p:txBody>
      </p:sp>
      <p:sp>
        <p:nvSpPr>
          <p:cNvPr id="18" name="Rectangle 17"/>
          <p:cNvSpPr/>
          <p:nvPr/>
        </p:nvSpPr>
        <p:spPr>
          <a:xfrm>
            <a:off x="7450282" y="3782474"/>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relative</a:t>
            </a:r>
            <a:endParaRPr lang="en-GB" dirty="0">
              <a:solidFill>
                <a:schemeClr val="tx1"/>
              </a:solidFill>
            </a:endParaRPr>
          </a:p>
        </p:txBody>
      </p:sp>
      <p:sp>
        <p:nvSpPr>
          <p:cNvPr id="19" name="Rectangle 18"/>
          <p:cNvSpPr/>
          <p:nvPr/>
        </p:nvSpPr>
        <p:spPr>
          <a:xfrm>
            <a:off x="7450282" y="4373432"/>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fixed</a:t>
            </a:r>
            <a:endParaRPr lang="en-GB" dirty="0">
              <a:solidFill>
                <a:schemeClr val="tx1"/>
              </a:solidFill>
            </a:endParaRPr>
          </a:p>
        </p:txBody>
      </p:sp>
      <p:sp>
        <p:nvSpPr>
          <p:cNvPr id="20" name="Rectangle 19"/>
          <p:cNvSpPr/>
          <p:nvPr/>
        </p:nvSpPr>
        <p:spPr>
          <a:xfrm>
            <a:off x="7450282" y="5069643"/>
            <a:ext cx="2400300" cy="421381"/>
          </a:xfrm>
          <a:prstGeom prst="rect">
            <a:avLst/>
          </a:prstGeom>
          <a:solidFill>
            <a:schemeClr val="bg2">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sticky</a:t>
            </a:r>
            <a:endParaRPr lang="en-GB" dirty="0">
              <a:solidFill>
                <a:schemeClr val="tx1"/>
              </a:solidFill>
            </a:endParaRPr>
          </a:p>
        </p:txBody>
      </p:sp>
      <p:sp>
        <p:nvSpPr>
          <p:cNvPr id="21" name="Right Arrow 20"/>
          <p:cNvSpPr/>
          <p:nvPr/>
        </p:nvSpPr>
        <p:spPr>
          <a:xfrm>
            <a:off x="9918122" y="2452297"/>
            <a:ext cx="474519" cy="29094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501746" y="2423647"/>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Default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3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 0 C 0.00117 -0.00463 0.00209 -0.00972 0.00378 -0.01389 C 0.00469 -0.01621 0.00638 -0.01713 0.00768 -0.01898 C 0.00873 -0.0206 0.00964 -0.02222 0.01055 -0.02408 C 0.0112 -0.0257 0.01172 -0.02755 0.0125 -0.02917 C 0.01328 -0.03102 0.01446 -0.03241 0.01537 -0.03426 C 0.01641 -0.03658 0.01706 -0.03912 0.01823 -0.04121 C 0.0194 -0.04306 0.02097 -0.04421 0.02201 -0.0463 C 0.02318 -0.04838 0.02383 -0.05093 0.025 -0.05301 C 0.02617 -0.05556 0.02761 -0.05741 0.02878 -0.05996 C 0.03373 -0.07037 0.0267 -0.05949 0.03451 -0.07199 C 0.04545 -0.08889 0.03164 -0.06458 0.04128 -0.0838 C 0.04284 -0.08681 0.04479 -0.08912 0.0461 -0.09236 C 0.05274 -0.11019 0.04258 -0.08264 0.05 -0.1044 C 0.05261 -0.1125 0.05391 -0.11366 0.05573 -0.12153 C 0.05651 -0.12477 0.05703 -0.12824 0.05768 -0.13171 L 0.0586 -0.13681 C 0.05912 -0.14514 0.05938 -0.15116 0.06055 -0.15903 C 0.06081 -0.16088 0.06094 -0.1625 0.06146 -0.16412 C 0.06263 -0.16783 0.06406 -0.17107 0.06537 -0.17454 L 0.06914 -0.18472 C 0.06979 -0.18634 0.0711 -0.18773 0.0711 -0.18982 L 0.0711 -0.19838 L 0.075 -0.20509 " pathEditMode="relative" ptsTypes="AAAAAAAAAAAAAAAAAAAAAAAAA">
                                      <p:cBhvr>
                                        <p:cTn id="38" dur="2000" fill="hold"/>
                                        <p:tgtEl>
                                          <p:spTgt spid="6"/>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 0 C -0.0013 -0.00579 -0.00234 -0.01181 -0.0039 -0.01713 C -0.00455 -0.01968 -0.00586 -0.02176 -0.00677 -0.02407 C -0.01276 -0.03912 -0.0082 -0.02986 -0.01549 -0.04282 C -0.01601 -0.04514 -0.01653 -0.04769 -0.01731 -0.04977 C -0.02643 -0.07222 -0.01354 -0.03472 -0.02304 -0.06157 C -0.02448 -0.06551 -0.02578 -0.06944 -0.02695 -0.07361 C -0.0276 -0.07593 -0.02799 -0.07847 -0.0289 -0.08032 C -0.02994 -0.08264 -0.03138 -0.0838 -0.03268 -0.08565 C -0.03372 -0.09005 -0.03437 -0.09491 -0.03554 -0.09931 C -0.03658 -0.10278 -0.03945 -0.10949 -0.03945 -0.10949 C -0.0401 -0.11644 -0.0414 -0.1287 -0.0414 -0.13519 C -0.0414 -0.1419 -0.04088 -0.14884 -0.04036 -0.15556 C -0.03906 -0.17245 -0.03997 -0.16875 -0.03658 -0.17778 C -0.03619 -0.18009 -0.03593 -0.18241 -0.03554 -0.18472 C -0.03281 -0.20185 -0.03671 -0.17523 -0.03372 -0.19653 L -0.03554 -0.21019 C -0.03593 -0.2125 -0.03541 -0.21574 -0.03658 -0.21713 L -0.04231 -0.22384 L -0.04518 -0.22732 C -0.04375 -0.20648 -0.04375 -0.21181 -0.04518 -0.2206 C -0.04544 -0.22222 -0.04609 -0.22384 -0.04609 -0.22569 C -0.04609 -0.22685 -0.04557 -0.22801 -0.04518 -0.22894 " pathEditMode="relative" ptsTypes="AAAAAAAAAAAAAAAAAAAAAAAA">
                                      <p:cBhvr>
                                        <p:cTn id="40" dur="2000" fill="hold"/>
                                        <p:tgtEl>
                                          <p:spTgt spid="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9" grpId="0" animBg="1"/>
      <p:bldP spid="9" grpId="1" animBg="1"/>
      <p:bldP spid="10" grpId="0" animBg="1"/>
      <p:bldP spid="13" grpId="0"/>
      <p:bldP spid="14" grpId="0" animBg="1"/>
      <p:bldP spid="16" grpId="0" animBg="1"/>
      <p:bldP spid="17" grpId="0" animBg="1"/>
      <p:bldP spid="18" grpId="0" animBg="1"/>
      <p:bldP spid="19" grpId="0" animBg="1"/>
      <p:bldP spid="20" grpId="0" animBg="1"/>
      <p:bldP spid="21" grpId="0" animBg="1"/>
      <p:bldP spid="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71409"/>
            <a:ext cx="10377528" cy="597877"/>
          </a:xfrm>
        </p:spPr>
        <p:txBody>
          <a:bodyPr>
            <a:normAutofit fontScale="90000"/>
          </a:bodyPr>
          <a:lstStyle/>
          <a:p>
            <a:r>
              <a:rPr lang="en-GB" dirty="0"/>
              <a:t>Understanding Positioning - The Theory</a:t>
            </a:r>
          </a:p>
        </p:txBody>
      </p:sp>
      <p:sp>
        <p:nvSpPr>
          <p:cNvPr id="4" name="Rectangle 3"/>
          <p:cNvSpPr/>
          <p:nvPr/>
        </p:nvSpPr>
        <p:spPr>
          <a:xfrm>
            <a:off x="2939890"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3665329"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4200460" y="2265216"/>
            <a:ext cx="3761510" cy="71697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7" name="Rectangle 6"/>
          <p:cNvSpPr/>
          <p:nvPr/>
        </p:nvSpPr>
        <p:spPr>
          <a:xfrm>
            <a:off x="4221241"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8" name="Rectangle 7"/>
          <p:cNvSpPr/>
          <p:nvPr/>
        </p:nvSpPr>
        <p:spPr>
          <a:xfrm>
            <a:off x="4200460"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1" name="Rectangle 10"/>
          <p:cNvSpPr/>
          <p:nvPr/>
        </p:nvSpPr>
        <p:spPr>
          <a:xfrm>
            <a:off x="768681" y="2623702"/>
            <a:ext cx="932123" cy="2628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12" name="Up Arrow 11"/>
          <p:cNvSpPr/>
          <p:nvPr/>
        </p:nvSpPr>
        <p:spPr>
          <a:xfrm>
            <a:off x="1090245" y="2145323"/>
            <a:ext cx="410308" cy="363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1150770" y="3001509"/>
            <a:ext cx="28925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284648" y="2573415"/>
            <a:ext cx="293077" cy="363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1821831" y="2659479"/>
            <a:ext cx="310974" cy="22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8011" y="1690390"/>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Top</a:t>
            </a:r>
            <a:endParaRPr lang="en-GB" dirty="0">
              <a:solidFill>
                <a:schemeClr val="tx1"/>
              </a:solidFill>
            </a:endParaRPr>
          </a:p>
        </p:txBody>
      </p:sp>
      <p:sp>
        <p:nvSpPr>
          <p:cNvPr id="17" name="Rectangle 16"/>
          <p:cNvSpPr/>
          <p:nvPr/>
        </p:nvSpPr>
        <p:spPr>
          <a:xfrm>
            <a:off x="875131" y="351566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Bottom</a:t>
            </a:r>
            <a:endParaRPr lang="en-GB" dirty="0">
              <a:solidFill>
                <a:schemeClr val="tx1"/>
              </a:solidFill>
            </a:endParaRPr>
          </a:p>
        </p:txBody>
      </p:sp>
      <p:sp>
        <p:nvSpPr>
          <p:cNvPr id="18" name="Rectangle 17"/>
          <p:cNvSpPr/>
          <p:nvPr/>
        </p:nvSpPr>
        <p:spPr>
          <a:xfrm>
            <a:off x="1907511" y="222471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Left</a:t>
            </a:r>
            <a:endParaRPr lang="en-GB" dirty="0">
              <a:solidFill>
                <a:schemeClr val="tx1"/>
              </a:solidFill>
            </a:endParaRPr>
          </a:p>
        </p:txBody>
      </p:sp>
      <p:sp>
        <p:nvSpPr>
          <p:cNvPr id="19" name="Rectangle 18"/>
          <p:cNvSpPr/>
          <p:nvPr/>
        </p:nvSpPr>
        <p:spPr>
          <a:xfrm>
            <a:off x="46640" y="2175964"/>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Right</a:t>
            </a:r>
            <a:endParaRPr lang="en-GB" dirty="0">
              <a:solidFill>
                <a:schemeClr val="tx1"/>
              </a:solidFill>
            </a:endParaRPr>
          </a:p>
        </p:txBody>
      </p:sp>
      <p:sp>
        <p:nvSpPr>
          <p:cNvPr id="20" name="Rectangle 19"/>
          <p:cNvSpPr/>
          <p:nvPr/>
        </p:nvSpPr>
        <p:spPr>
          <a:xfrm>
            <a:off x="175846" y="4994031"/>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Document Flow</a:t>
            </a:r>
            <a:endParaRPr lang="en-GB" dirty="0"/>
          </a:p>
        </p:txBody>
      </p:sp>
      <p:sp>
        <p:nvSpPr>
          <p:cNvPr id="21" name="Rectangle 20"/>
          <p:cNvSpPr/>
          <p:nvPr/>
        </p:nvSpPr>
        <p:spPr>
          <a:xfrm>
            <a:off x="9589477" y="2265216"/>
            <a:ext cx="1524000" cy="489906"/>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&lt;div&gt;</a:t>
            </a:r>
            <a:endParaRPr lang="en-GB" dirty="0"/>
          </a:p>
        </p:txBody>
      </p:sp>
      <p:sp>
        <p:nvSpPr>
          <p:cNvPr id="22" name="Rectangle 21"/>
          <p:cNvSpPr/>
          <p:nvPr/>
        </p:nvSpPr>
        <p:spPr>
          <a:xfrm>
            <a:off x="9589477" y="3134588"/>
            <a:ext cx="1606062" cy="551061"/>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viewport</a:t>
            </a:r>
            <a:endParaRPr lang="en-GB" dirty="0"/>
          </a:p>
        </p:txBody>
      </p:sp>
      <p:sp>
        <p:nvSpPr>
          <p:cNvPr id="24" name="Rectangle 23"/>
          <p:cNvSpPr/>
          <p:nvPr/>
        </p:nvSpPr>
        <p:spPr>
          <a:xfrm>
            <a:off x="9589477" y="400396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&lt;Body&gt;</a:t>
            </a:r>
            <a:endParaRPr lang="en-GB" dirty="0"/>
          </a:p>
        </p:txBody>
      </p:sp>
      <p:sp>
        <p:nvSpPr>
          <p:cNvPr id="25" name="Rectangle 24"/>
          <p:cNvSpPr/>
          <p:nvPr/>
        </p:nvSpPr>
        <p:spPr>
          <a:xfrm>
            <a:off x="9589477" y="482258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&lt;…&gt;</a:t>
            </a:r>
            <a:endParaRPr lang="en-GB" dirty="0"/>
          </a:p>
        </p:txBody>
      </p:sp>
      <p:sp>
        <p:nvSpPr>
          <p:cNvPr id="26" name="Rectangle 25"/>
          <p:cNvSpPr/>
          <p:nvPr/>
        </p:nvSpPr>
        <p:spPr>
          <a:xfrm>
            <a:off x="9261230" y="5641202"/>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Positioning Context</a:t>
            </a:r>
            <a:endParaRPr lang="en-GB" dirty="0"/>
          </a:p>
        </p:txBody>
      </p:sp>
    </p:spTree>
    <p:extLst>
      <p:ext uri="{BB962C8B-B14F-4D97-AF65-F5344CB8AC3E}">
        <p14:creationId xmlns:p14="http://schemas.microsoft.com/office/powerpoint/2010/main" val="18621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GB" dirty="0" smtClean="0"/>
              <a:t>For this demo I have temporarily changed the code for our index.html and main.css file.</a:t>
            </a:r>
          </a:p>
          <a:p>
            <a:r>
              <a:rPr lang="en-GB" dirty="0" smtClean="0"/>
              <a:t>The index.html contains 3&lt;div&gt; tags representing a navigation </a:t>
            </a:r>
            <a:r>
              <a:rPr lang="en-GB" dirty="0" err="1" smtClean="0"/>
              <a:t>bar,background</a:t>
            </a:r>
            <a:r>
              <a:rPr lang="en-GB" dirty="0" smtClean="0"/>
              <a:t> image and Features inside a parent &lt;div&gt;</a:t>
            </a:r>
          </a:p>
          <a:p>
            <a:r>
              <a:rPr lang="en-GB" dirty="0" smtClean="0"/>
              <a:t>In our </a:t>
            </a:r>
            <a:r>
              <a:rPr lang="en-GB" dirty="0" err="1" smtClean="0"/>
              <a:t>css</a:t>
            </a:r>
            <a:r>
              <a:rPr lang="en-GB" dirty="0" smtClean="0"/>
              <a:t> I have just </a:t>
            </a:r>
            <a:r>
              <a:rPr lang="en-IN" dirty="0" smtClean="0"/>
              <a:t>added a few basic styles like margin ,</a:t>
            </a:r>
            <a:r>
              <a:rPr lang="en-IN" dirty="0" err="1" smtClean="0"/>
              <a:t>padding,border</a:t>
            </a:r>
            <a:r>
              <a:rPr lang="en-IN" dirty="0" smtClean="0"/>
              <a:t> background , </a:t>
            </a:r>
            <a:r>
              <a:rPr lang="en-IN" dirty="0" err="1" smtClean="0"/>
              <a:t>color</a:t>
            </a:r>
            <a:r>
              <a:rPr lang="en-IN" dirty="0" smtClean="0"/>
              <a:t> </a:t>
            </a:r>
            <a:r>
              <a:rPr lang="en-IN" dirty="0" err="1" smtClean="0"/>
              <a:t>etc</a:t>
            </a:r>
            <a:r>
              <a:rPr lang="en-IN" dirty="0" smtClean="0"/>
              <a:t> to all the </a:t>
            </a:r>
            <a:r>
              <a:rPr lang="en-IN" dirty="0" err="1" smtClean="0"/>
              <a:t>elements.You</a:t>
            </a:r>
            <a:r>
              <a:rPr lang="en-IN" dirty="0" smtClean="0"/>
              <a:t> will notice that I have a  height also for the html element  that is only to get a scroll bar on the page .Also notice I also have a margin around my html element too</a:t>
            </a:r>
          </a:p>
          <a:p>
            <a:r>
              <a:rPr lang="en-IN" dirty="0" smtClean="0"/>
              <a:t>Nothing in the </a:t>
            </a:r>
            <a:r>
              <a:rPr lang="en-IN" dirty="0" err="1" smtClean="0"/>
              <a:t>css</a:t>
            </a:r>
            <a:r>
              <a:rPr lang="en-IN" dirty="0" smtClean="0"/>
              <a:t> right now has anything to do with the position property lets change that.</a:t>
            </a:r>
          </a:p>
          <a:p>
            <a:r>
              <a:rPr lang="en-IN" dirty="0" smtClean="0"/>
              <a:t>We will focus on the three child &lt;div&gt; tags .Keep in mind right now we have the default position </a:t>
            </a:r>
            <a:r>
              <a:rPr lang="en-IN" dirty="0" err="1" smtClean="0"/>
              <a:t>i.e</a:t>
            </a:r>
            <a:r>
              <a:rPr lang="en-IN" dirty="0" smtClean="0"/>
              <a:t> static.</a:t>
            </a:r>
          </a:p>
          <a:p>
            <a:r>
              <a:rPr lang="en-IN" dirty="0" smtClean="0"/>
              <a:t>Before focussing on position lets just add a new selector to select the first child &lt;div&gt; using a </a:t>
            </a:r>
            <a:r>
              <a:rPr lang="en-IN" dirty="0" err="1" smtClean="0"/>
              <a:t>combinator</a:t>
            </a:r>
            <a:r>
              <a:rPr lang="en-IN" dirty="0" smtClean="0"/>
              <a:t> .parent .child-1{ } lets add top:100px; to </a:t>
            </a:r>
            <a:r>
              <a:rPr lang="en-IN" dirty="0" err="1" smtClean="0"/>
              <a:t>it.We</a:t>
            </a:r>
            <a:r>
              <a:rPr lang="en-IN" dirty="0" smtClean="0"/>
              <a:t> will see there is no change as we know all this works if position is not static</a:t>
            </a:r>
          </a:p>
          <a:p>
            <a:r>
              <a:rPr lang="en-IN" dirty="0" smtClean="0"/>
              <a:t>Lets remove top and add </a:t>
            </a:r>
            <a:r>
              <a:rPr lang="en-IN" dirty="0" err="1" smtClean="0"/>
              <a:t>position:fixed</a:t>
            </a:r>
            <a:r>
              <a:rPr lang="en-IN" dirty="0" smtClean="0"/>
              <a:t>; We will notice that firstly the width of the element decreased </a:t>
            </a:r>
            <a:r>
              <a:rPr lang="en-IN" dirty="0" err="1" smtClean="0"/>
              <a:t>significantlt</a:t>
            </a:r>
            <a:r>
              <a:rPr lang="en-IN" dirty="0" smtClean="0"/>
              <a:t> it almost looks like an inline element </a:t>
            </a:r>
            <a:r>
              <a:rPr lang="en-IN" dirty="0" err="1" smtClean="0"/>
              <a:t>now.Secondly</a:t>
            </a:r>
            <a:r>
              <a:rPr lang="en-IN" dirty="0" smtClean="0"/>
              <a:t> the second div took its place and it is kind of overlapping as we already studied changing value of position removes it from the document flow this simply means that for all the other elements the navigation bar div doesn’t exist.</a:t>
            </a:r>
          </a:p>
          <a:p>
            <a:r>
              <a:rPr lang="en-IN" dirty="0" smtClean="0"/>
              <a:t>Now what about the width that decreased did we create an inline element </a:t>
            </a:r>
            <a:r>
              <a:rPr lang="en-IN" dirty="0" err="1" smtClean="0"/>
              <a:t>here?.We</a:t>
            </a:r>
            <a:r>
              <a:rPr lang="en-IN" dirty="0" smtClean="0"/>
              <a:t> learned earlier that for inline elements changing the width doesn’t have an effect but if we add width:400px; to the selector created above we will notice it increases in width</a:t>
            </a:r>
            <a:endParaRPr lang="en-GB" dirty="0"/>
          </a:p>
        </p:txBody>
      </p:sp>
    </p:spTree>
    <p:extLst>
      <p:ext uri="{BB962C8B-B14F-4D97-AF65-F5344CB8AC3E}">
        <p14:creationId xmlns:p14="http://schemas.microsoft.com/office/powerpoint/2010/main" val="3712996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IN" dirty="0" smtClean="0"/>
              <a:t>So we actually didn’t create an inline element we basically have an </a:t>
            </a:r>
            <a:r>
              <a:rPr lang="en-IN" dirty="0" err="1" smtClean="0"/>
              <a:t>elemnt</a:t>
            </a:r>
            <a:r>
              <a:rPr lang="en-IN" dirty="0" smtClean="0"/>
              <a:t> that behaves like an inline block element.</a:t>
            </a:r>
          </a:p>
          <a:p>
            <a:r>
              <a:rPr lang="en-IN" dirty="0" smtClean="0"/>
              <a:t>Ok now lets get back to the fact that this div actually represents a navigation bar so how can we create a navigation bar with </a:t>
            </a:r>
            <a:r>
              <a:rPr lang="en-IN" dirty="0" err="1" smtClean="0"/>
              <a:t>position:fixed</a:t>
            </a:r>
            <a:r>
              <a:rPr lang="en-IN" dirty="0" smtClean="0"/>
              <a:t>;</a:t>
            </a:r>
          </a:p>
          <a:p>
            <a:r>
              <a:rPr lang="en-IN" dirty="0" smtClean="0"/>
              <a:t>Lets add top:100px; we will notice the element moves a bit down but sill it is not clear as to what it refers to in the positioning context </a:t>
            </a:r>
            <a:r>
              <a:rPr lang="en-IN" dirty="0" err="1" smtClean="0"/>
              <a:t>ie</a:t>
            </a:r>
            <a:r>
              <a:rPr lang="en-IN" dirty="0" smtClean="0"/>
              <a:t> 100px from top from what element.</a:t>
            </a:r>
          </a:p>
          <a:p>
            <a:r>
              <a:rPr lang="en-IN" dirty="0" smtClean="0"/>
              <a:t>Lets change to top:0; we will see the element is now stuck to kind of the border of html element but it doesn’t exactly fit now lets remove the margin from our element using marin:0; we will notice now it sticks to the top of the page even if we scroll down it is stuck to the top of viewport </a:t>
            </a:r>
            <a:r>
              <a:rPr lang="en-IN" dirty="0" err="1" smtClean="0"/>
              <a:t>i.e</a:t>
            </a:r>
            <a:r>
              <a:rPr lang="en-IN" dirty="0" smtClean="0"/>
              <a:t> 0px from the top of viewport.</a:t>
            </a:r>
          </a:p>
          <a:p>
            <a:r>
              <a:rPr lang="en-IN" dirty="0" smtClean="0"/>
              <a:t>If we change top to bottom or left or right it will stick to that part of the viewport</a:t>
            </a:r>
          </a:p>
          <a:p>
            <a:r>
              <a:rPr lang="en-IN" dirty="0" smtClean="0"/>
              <a:t>If we use this   knowledge now and add left0; and top 0; both the navigation bar is now fixed at top left of the viewport.</a:t>
            </a:r>
          </a:p>
          <a:p>
            <a:r>
              <a:rPr lang="en-IN" dirty="0" smtClean="0"/>
              <a:t>If we now increase the width :100% as we would like </a:t>
            </a:r>
            <a:r>
              <a:rPr lang="en-IN" dirty="0" err="1" smtClean="0"/>
              <a:t>the.span</a:t>
            </a:r>
            <a:r>
              <a:rPr lang="en-IN" dirty="0" smtClean="0"/>
              <a:t> to the whole width we will see a nice fixed navigation </a:t>
            </a:r>
            <a:r>
              <a:rPr lang="en-IN" dirty="0" err="1" smtClean="0"/>
              <a:t>bar.Although</a:t>
            </a:r>
            <a:r>
              <a:rPr lang="en-IN" dirty="0" smtClean="0"/>
              <a:t> we will notice that the right border is located out of our viewport we already know this can be solved by </a:t>
            </a:r>
            <a:r>
              <a:rPr lang="en-IN" dirty="0" err="1" smtClean="0"/>
              <a:t>box-sizing:border-box</a:t>
            </a:r>
            <a:r>
              <a:rPr lang="en-IN" dirty="0" smtClean="0"/>
              <a:t>;</a:t>
            </a:r>
          </a:p>
          <a:p>
            <a:r>
              <a:rPr lang="en-IN" dirty="0" smtClean="0"/>
              <a:t>We will also notice that even if we change the div(block level element) to a span(inline element) it still retains its position so positioning can be applied on all kind of elements.</a:t>
            </a:r>
            <a:endParaRPr lang="en-GB" dirty="0"/>
          </a:p>
        </p:txBody>
      </p:sp>
    </p:spTree>
    <p:extLst>
      <p:ext uri="{BB962C8B-B14F-4D97-AF65-F5344CB8AC3E}">
        <p14:creationId xmlns:p14="http://schemas.microsoft.com/office/powerpoint/2010/main" val="3311448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90054"/>
            <a:ext cx="8596668" cy="616527"/>
          </a:xfrm>
        </p:spPr>
        <p:txBody>
          <a:bodyPr>
            <a:normAutofit fontScale="90000"/>
          </a:bodyPr>
          <a:lstStyle/>
          <a:p>
            <a:r>
              <a:rPr lang="en-IN" dirty="0"/>
              <a:t>Creating a Fixed Navigation Bar</a:t>
            </a:r>
            <a:endParaRPr lang="en-GB" dirty="0"/>
          </a:p>
        </p:txBody>
      </p:sp>
      <p:sp>
        <p:nvSpPr>
          <p:cNvPr id="3" name="Content Placeholder 2"/>
          <p:cNvSpPr>
            <a:spLocks noGrp="1"/>
          </p:cNvSpPr>
          <p:nvPr>
            <p:ph idx="1"/>
          </p:nvPr>
        </p:nvSpPr>
        <p:spPr>
          <a:xfrm>
            <a:off x="384463" y="914400"/>
            <a:ext cx="11533909" cy="5756563"/>
          </a:xfrm>
        </p:spPr>
        <p:txBody>
          <a:bodyPr/>
          <a:lstStyle/>
          <a:p>
            <a:r>
              <a:rPr lang="en-GB" dirty="0" smtClean="0"/>
              <a:t>Lets now move back to our </a:t>
            </a:r>
            <a:r>
              <a:rPr lang="en-GB" dirty="0" err="1" smtClean="0"/>
              <a:t>uhost</a:t>
            </a:r>
            <a:r>
              <a:rPr lang="en-GB" dirty="0" smtClean="0"/>
              <a:t> website and create a fixed navigation bar for it.</a:t>
            </a:r>
          </a:p>
          <a:p>
            <a:r>
              <a:rPr lang="en-GB" dirty="0" smtClean="0"/>
              <a:t>The </a:t>
            </a:r>
            <a:r>
              <a:rPr lang="en-GB" dirty="0" err="1" smtClean="0"/>
              <a:t>nav</a:t>
            </a:r>
            <a:r>
              <a:rPr lang="en-GB" dirty="0" smtClean="0"/>
              <a:t> bar is in a &lt;header&gt; tag that has a class main-</a:t>
            </a:r>
            <a:r>
              <a:rPr lang="en-GB" dirty="0" err="1" smtClean="0"/>
              <a:t>header.we</a:t>
            </a:r>
            <a:r>
              <a:rPr lang="en-GB" dirty="0" smtClean="0"/>
              <a:t> already have a selector for this in our shared.css</a:t>
            </a:r>
          </a:p>
          <a:p>
            <a:r>
              <a:rPr lang="en-GB" dirty="0" smtClean="0"/>
              <a:t>Open shared.css and add </a:t>
            </a:r>
            <a:r>
              <a:rPr lang="en-GB" dirty="0" err="1" smtClean="0"/>
              <a:t>position:fixed</a:t>
            </a:r>
            <a:r>
              <a:rPr lang="en-GB" dirty="0" smtClean="0"/>
              <a:t>; to it .</a:t>
            </a:r>
          </a:p>
          <a:p>
            <a:r>
              <a:rPr lang="en-GB" dirty="0" smtClean="0"/>
              <a:t>We will notice that with just this we have a working fixed navigation </a:t>
            </a:r>
            <a:r>
              <a:rPr lang="en-GB" dirty="0" err="1" smtClean="0"/>
              <a:t>bar.We</a:t>
            </a:r>
            <a:r>
              <a:rPr lang="en-GB" dirty="0" smtClean="0"/>
              <a:t> did not have to set top:0,left:0; because here we don’t have any margin on any of the parent of our header so it is already on top left.</a:t>
            </a:r>
          </a:p>
          <a:p>
            <a:r>
              <a:rPr lang="en-GB" dirty="0" smtClean="0"/>
              <a:t>We will although notice that the </a:t>
            </a:r>
            <a:r>
              <a:rPr lang="en-GB" dirty="0" err="1" smtClean="0"/>
              <a:t>nav</a:t>
            </a:r>
            <a:r>
              <a:rPr lang="en-GB" dirty="0" smtClean="0"/>
              <a:t> bar now hides some portion of our background image as now the </a:t>
            </a:r>
            <a:r>
              <a:rPr lang="en-GB" dirty="0" err="1" smtClean="0"/>
              <a:t>nav</a:t>
            </a:r>
            <a:r>
              <a:rPr lang="en-GB" dirty="0" smtClean="0"/>
              <a:t> bar is removed from the document flow and </a:t>
            </a:r>
            <a:r>
              <a:rPr lang="en-GB" dirty="0"/>
              <a:t> </a:t>
            </a:r>
            <a:r>
              <a:rPr lang="en-GB" dirty="0" smtClean="0"/>
              <a:t>our background image moves up to take its place we will deal with this later</a:t>
            </a:r>
          </a:p>
          <a:p>
            <a:endParaRPr lang="en-GB" dirty="0"/>
          </a:p>
        </p:txBody>
      </p:sp>
    </p:spTree>
    <p:extLst>
      <p:ext uri="{BB962C8B-B14F-4D97-AF65-F5344CB8AC3E}">
        <p14:creationId xmlns:p14="http://schemas.microsoft.com/office/powerpoint/2010/main" val="2659313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97" y="90054"/>
            <a:ext cx="9162857" cy="543791"/>
          </a:xfrm>
        </p:spPr>
        <p:txBody>
          <a:bodyPr>
            <a:normAutofit fontScale="90000"/>
          </a:bodyPr>
          <a:lstStyle/>
          <a:p>
            <a:r>
              <a:rPr lang="en-IN" dirty="0"/>
              <a:t>Using "position" to Add a Background Image</a:t>
            </a:r>
            <a:endParaRPr lang="en-GB" dirty="0"/>
          </a:p>
        </p:txBody>
      </p:sp>
      <p:sp>
        <p:nvSpPr>
          <p:cNvPr id="3" name="Content Placeholder 2"/>
          <p:cNvSpPr>
            <a:spLocks noGrp="1"/>
          </p:cNvSpPr>
          <p:nvPr>
            <p:ph idx="1"/>
          </p:nvPr>
        </p:nvSpPr>
        <p:spPr>
          <a:xfrm>
            <a:off x="259773" y="862445"/>
            <a:ext cx="11752118" cy="5850082"/>
          </a:xfrm>
        </p:spPr>
        <p:txBody>
          <a:bodyPr>
            <a:normAutofit fontScale="92500" lnSpcReduction="10000"/>
          </a:bodyPr>
          <a:lstStyle/>
          <a:p>
            <a:r>
              <a:rPr lang="en-GB" dirty="0" smtClean="0"/>
              <a:t>Now lets add a background image to our packages page.</a:t>
            </a:r>
          </a:p>
          <a:p>
            <a:r>
              <a:rPr lang="en-GB" dirty="0" smtClean="0"/>
              <a:t>Open the index.html file inside the packages </a:t>
            </a:r>
            <a:r>
              <a:rPr lang="en-GB" dirty="0" err="1" smtClean="0"/>
              <a:t>folder.To</a:t>
            </a:r>
            <a:r>
              <a:rPr lang="en-GB" dirty="0" smtClean="0"/>
              <a:t> add a background image we will first need an html tag that will hold the image.so just below the </a:t>
            </a:r>
            <a:r>
              <a:rPr lang="en-GB" dirty="0" err="1" smtClean="0"/>
              <a:t>hearder</a:t>
            </a:r>
            <a:r>
              <a:rPr lang="en-GB" dirty="0" smtClean="0"/>
              <a:t> just add a simple &lt;div&gt; with a class background.</a:t>
            </a:r>
          </a:p>
          <a:p>
            <a:r>
              <a:rPr lang="en-GB" dirty="0" smtClean="0"/>
              <a:t>Now add a folder images inside our </a:t>
            </a:r>
            <a:r>
              <a:rPr lang="en-GB" dirty="0"/>
              <a:t>Section6 folder and add the file </a:t>
            </a:r>
            <a:r>
              <a:rPr lang="en-GB" dirty="0" smtClean="0"/>
              <a:t>plans-background.jpg to this folder</a:t>
            </a:r>
          </a:p>
          <a:p>
            <a:r>
              <a:rPr lang="en-GB" dirty="0" smtClean="0"/>
              <a:t>Open packages.css file and add a selector for the .background{}</a:t>
            </a:r>
          </a:p>
          <a:p>
            <a:r>
              <a:rPr lang="en-GB" dirty="0" smtClean="0"/>
              <a:t>In this selector add a background property and the value would be </a:t>
            </a:r>
            <a:r>
              <a:rPr lang="en-GB" dirty="0" err="1" smtClean="0"/>
              <a:t>url</a:t>
            </a:r>
            <a:r>
              <a:rPr lang="en-GB" dirty="0" smtClean="0"/>
              <a:t>(</a:t>
            </a:r>
            <a:r>
              <a:rPr lang="en-IN" dirty="0" smtClean="0"/>
              <a:t>“../images/</a:t>
            </a:r>
            <a:r>
              <a:rPr lang="en-GB" dirty="0" smtClean="0"/>
              <a:t>plans-background.jpg</a:t>
            </a:r>
            <a:r>
              <a:rPr lang="en-IN" dirty="0" smtClean="0"/>
              <a:t>”</a:t>
            </a:r>
            <a:r>
              <a:rPr lang="en-GB" dirty="0" smtClean="0"/>
              <a:t>);</a:t>
            </a:r>
          </a:p>
          <a:p>
            <a:r>
              <a:rPr lang="en-IN" dirty="0" smtClean="0"/>
              <a:t>Now if we save and visit our packages page we will notice nothing </a:t>
            </a:r>
            <a:r>
              <a:rPr lang="en-IN" dirty="0" err="1" smtClean="0"/>
              <a:t>changed.lets</a:t>
            </a:r>
            <a:r>
              <a:rPr lang="en-IN" dirty="0" smtClean="0"/>
              <a:t> add a width:100% and height:100% to the background </a:t>
            </a:r>
            <a:r>
              <a:rPr lang="en-IN" dirty="0" err="1" smtClean="0"/>
              <a:t>selector.We</a:t>
            </a:r>
            <a:r>
              <a:rPr lang="en-IN" dirty="0" smtClean="0"/>
              <a:t> will still notice nothing changes.</a:t>
            </a:r>
          </a:p>
          <a:p>
            <a:r>
              <a:rPr lang="en-IN" dirty="0" smtClean="0"/>
              <a:t>If we change the width and height to 500px each we will notice that an image is displayed but we have issues with percentage values and the image is not displayed completely. And it has pushed our plans down</a:t>
            </a:r>
          </a:p>
          <a:p>
            <a:r>
              <a:rPr lang="en-IN" dirty="0" smtClean="0"/>
              <a:t>To fix this lets add a </a:t>
            </a:r>
            <a:r>
              <a:rPr lang="en-IN" dirty="0" err="1" smtClean="0"/>
              <a:t>position:fixed</a:t>
            </a:r>
            <a:r>
              <a:rPr lang="en-IN" dirty="0" smtClean="0"/>
              <a:t>; by doing this it is moved out of document flow and other elements come back to its original position and image is displayed above it but still small</a:t>
            </a:r>
          </a:p>
          <a:p>
            <a:r>
              <a:rPr lang="en-IN" dirty="0" smtClean="0"/>
              <a:t>Now if we change width and height again to 100% we will see that the image is now displayed covering the whole page.</a:t>
            </a:r>
          </a:p>
          <a:p>
            <a:r>
              <a:rPr lang="en-IN" dirty="0" smtClean="0"/>
              <a:t>So why does the % not work without position fixed and how did it work </a:t>
            </a:r>
            <a:r>
              <a:rPr lang="en-IN" dirty="0" err="1" smtClean="0"/>
              <a:t>later.This</a:t>
            </a:r>
            <a:r>
              <a:rPr lang="en-IN" dirty="0" smtClean="0"/>
              <a:t> is because earlier it was taking 100% of the height and width of the container </a:t>
            </a:r>
            <a:r>
              <a:rPr lang="en-IN" dirty="0" err="1" smtClean="0"/>
              <a:t>i.e</a:t>
            </a:r>
            <a:r>
              <a:rPr lang="en-IN" dirty="0" smtClean="0"/>
              <a:t> div but since div had no content the width was 0 but after position fixed it takes 100% of height and width of view port.</a:t>
            </a:r>
          </a:p>
          <a:p>
            <a:r>
              <a:rPr lang="en-IN" dirty="0" smtClean="0"/>
              <a:t>Now we just have one issue the image is above the content not in the background we will fix that in upcoming slides</a:t>
            </a:r>
          </a:p>
          <a:p>
            <a:endParaRPr lang="en-GB" dirty="0"/>
          </a:p>
        </p:txBody>
      </p:sp>
    </p:spTree>
    <p:extLst>
      <p:ext uri="{BB962C8B-B14F-4D97-AF65-F5344CB8AC3E}">
        <p14:creationId xmlns:p14="http://schemas.microsoft.com/office/powerpoint/2010/main" val="3333893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9660</TotalTime>
  <Words>23834</Words>
  <Application>Microsoft Office PowerPoint</Application>
  <PresentationFormat>Widescreen</PresentationFormat>
  <Paragraphs>1405</Paragraphs>
  <Slides>130</Slides>
  <Notes>83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130</vt:i4>
      </vt:variant>
    </vt:vector>
  </HeadingPairs>
  <TitlesOfParts>
    <vt:vector size="137"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Section -6 -:Positioning</vt:lpstr>
      <vt:lpstr>Why Positioning will Improve our website</vt:lpstr>
      <vt:lpstr>Understanding Positioning - The Theory</vt:lpstr>
      <vt:lpstr>Understanding Positioning - The Theory</vt:lpstr>
      <vt:lpstr>Working with the "fixed" Value</vt:lpstr>
      <vt:lpstr>Working with the "fixed" Value</vt:lpstr>
      <vt:lpstr>Creating a Fixed Navigation Bar</vt:lpstr>
      <vt:lpstr>Using "position" to Add a Background Image</vt:lpstr>
      <vt:lpstr>Understanding the Z-Index</vt:lpstr>
      <vt:lpstr>Adding a Recommended Badge to our Plus Package</vt:lpstr>
      <vt:lpstr>Adding a Recommended Badge to our Plus Package</vt:lpstr>
      <vt:lpstr>Diving Deeper into Relative Positioning</vt:lpstr>
      <vt:lpstr>Working with "overflow" and Relative Positioning</vt:lpstr>
      <vt:lpstr>Introducing "sticky" Positioning</vt:lpstr>
      <vt:lpstr>Stacking Context</vt:lpstr>
      <vt:lpstr>Assignment Questions</vt:lpstr>
      <vt:lpstr>Assignment Solution </vt:lpstr>
      <vt:lpstr>PowerPoint Presentation</vt:lpstr>
      <vt:lpstr>Useful Links</vt:lpstr>
      <vt:lpstr>Section -7 -:Background Images &amp; Images</vt:lpstr>
      <vt:lpstr>Understanding "background-size"</vt:lpstr>
      <vt:lpstr>Understanding "background-size"</vt:lpstr>
      <vt:lpstr>Understanding "background-size"</vt:lpstr>
      <vt:lpstr>Working with "background-position"</vt:lpstr>
      <vt:lpstr>Working with "background-position"</vt:lpstr>
      <vt:lpstr>PowerPoint Presentation</vt:lpstr>
      <vt:lpstr>Applying "background" Origin, Clip &amp; Attachment</vt:lpstr>
      <vt:lpstr>Applying "background" Origin, Clip &amp; Attachment</vt:lpstr>
      <vt:lpstr>Using the "background" Shorthand on our Project</vt:lpstr>
      <vt:lpstr>Styling Images</vt:lpstr>
      <vt:lpstr>Styling Images Cont …</vt:lpstr>
      <vt:lpstr>Adding the Customers Page to our Website</vt:lpstr>
      <vt:lpstr>Basic Setup for image styling</vt:lpstr>
      <vt:lpstr>Working on the Image Layout</vt:lpstr>
      <vt:lpstr>Working on the Image Layout</vt:lpstr>
      <vt:lpstr>Understanding Linear Gradients</vt:lpstr>
      <vt:lpstr>Understanding Linear Gradients</vt:lpstr>
      <vt:lpstr>Applying Radial Gradients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592</cp:revision>
  <dcterms:created xsi:type="dcterms:W3CDTF">2019-03-17T17:13:50Z</dcterms:created>
  <dcterms:modified xsi:type="dcterms:W3CDTF">2021-02-25T20:48:38Z</dcterms:modified>
</cp:coreProperties>
</file>