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3"/>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425" r:id="rId63"/>
    <p:sldId id="426" r:id="rId64"/>
    <p:sldId id="427" r:id="rId65"/>
    <p:sldId id="428" r:id="rId66"/>
    <p:sldId id="429" r:id="rId67"/>
    <p:sldId id="430" r:id="rId68"/>
    <p:sldId id="431" r:id="rId69"/>
    <p:sldId id="432" r:id="rId70"/>
    <p:sldId id="433" r:id="rId71"/>
    <p:sldId id="434" r:id="rId72"/>
    <p:sldId id="435" r:id="rId73"/>
    <p:sldId id="436" r:id="rId74"/>
    <p:sldId id="437" r:id="rId75"/>
    <p:sldId id="438" r:id="rId76"/>
    <p:sldId id="439" r:id="rId77"/>
    <p:sldId id="440" r:id="rId78"/>
    <p:sldId id="441" r:id="rId79"/>
    <p:sldId id="442" r:id="rId80"/>
    <p:sldId id="443" r:id="rId81"/>
    <p:sldId id="444" r:id="rId82"/>
    <p:sldId id="445" r:id="rId83"/>
    <p:sldId id="446" r:id="rId84"/>
    <p:sldId id="447" r:id="rId85"/>
    <p:sldId id="448" r:id="rId86"/>
    <p:sldId id="449" r:id="rId87"/>
    <p:sldId id="450" r:id="rId88"/>
    <p:sldId id="451" r:id="rId89"/>
    <p:sldId id="452" r:id="rId90"/>
    <p:sldId id="453" r:id="rId91"/>
    <p:sldId id="454" r:id="rId92"/>
    <p:sldId id="455" r:id="rId93"/>
    <p:sldId id="456" r:id="rId94"/>
    <p:sldId id="457" r:id="rId95"/>
    <p:sldId id="458" r:id="rId96"/>
    <p:sldId id="459" r:id="rId97"/>
    <p:sldId id="460" r:id="rId98"/>
    <p:sldId id="461" r:id="rId99"/>
    <p:sldId id="462" r:id="rId100"/>
    <p:sldId id="463" r:id="rId101"/>
    <p:sldId id="464" r:id="rId102"/>
    <p:sldId id="465" r:id="rId103"/>
    <p:sldId id="466" r:id="rId104"/>
    <p:sldId id="467" r:id="rId105"/>
    <p:sldId id="468" r:id="rId106"/>
    <p:sldId id="469" r:id="rId107"/>
    <p:sldId id="470" r:id="rId108"/>
    <p:sldId id="471" r:id="rId109"/>
    <p:sldId id="473" r:id="rId110"/>
    <p:sldId id="472" r:id="rId111"/>
    <p:sldId id="474" r:id="rId112"/>
    <p:sldId id="475" r:id="rId113"/>
    <p:sldId id="476" r:id="rId114"/>
    <p:sldId id="477" r:id="rId115"/>
    <p:sldId id="478" r:id="rId116"/>
    <p:sldId id="479" r:id="rId117"/>
    <p:sldId id="480" r:id="rId118"/>
    <p:sldId id="482" r:id="rId119"/>
    <p:sldId id="483" r:id="rId120"/>
    <p:sldId id="484" r:id="rId121"/>
    <p:sldId id="485" r:id="rId122"/>
    <p:sldId id="486" r:id="rId123"/>
    <p:sldId id="487" r:id="rId124"/>
    <p:sldId id="488" r:id="rId125"/>
    <p:sldId id="489" r:id="rId126"/>
    <p:sldId id="490" r:id="rId127"/>
    <p:sldId id="491" r:id="rId128"/>
    <p:sldId id="492" r:id="rId129"/>
    <p:sldId id="493" r:id="rId130"/>
    <p:sldId id="494" r:id="rId131"/>
    <p:sldId id="495" r:id="rId132"/>
    <p:sldId id="496" r:id="rId133"/>
    <p:sldId id="497" r:id="rId134"/>
    <p:sldId id="498" r:id="rId135"/>
    <p:sldId id="499" r:id="rId136"/>
    <p:sldId id="500" r:id="rId137"/>
    <p:sldId id="501" r:id="rId138"/>
    <p:sldId id="502" r:id="rId139"/>
    <p:sldId id="503" r:id="rId140"/>
    <p:sldId id="504" r:id="rId141"/>
    <p:sldId id="505" r:id="rId142"/>
    <p:sldId id="506" r:id="rId143"/>
    <p:sldId id="507" r:id="rId144"/>
    <p:sldId id="509" r:id="rId145"/>
    <p:sldId id="510" r:id="rId146"/>
    <p:sldId id="511" r:id="rId147"/>
    <p:sldId id="512" r:id="rId148"/>
    <p:sldId id="508" r:id="rId149"/>
    <p:sldId id="513" r:id="rId150"/>
    <p:sldId id="514" r:id="rId151"/>
    <p:sldId id="268" r:id="rId1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70EE"/>
    <a:srgbClr val="7131A1"/>
    <a:srgbClr val="DE0AD4"/>
    <a:srgbClr val="FFFFB3"/>
    <a:srgbClr val="7E37B3"/>
    <a:srgbClr val="DEF1B5"/>
    <a:srgbClr val="D1B3E7"/>
    <a:srgbClr val="FFFF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presProps" Target="pres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13/04/2021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sizeAndUnits</a:t>
            </a:r>
            <a:endParaRPr lang="en-IN" dirty="0" smtClean="0"/>
          </a:p>
          <a:p>
            <a:r>
              <a:rPr lang="en-IN" dirty="0" smtClean="0"/>
              <a:t>Commit :</a:t>
            </a:r>
            <a:r>
              <a:rPr lang="en-IN" dirty="0" err="1" smtClean="0"/>
              <a:t>ThreeRulesToRemember</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146</a:t>
            </a:fld>
            <a:endParaRPr lang="en-GB"/>
          </a:p>
        </p:txBody>
      </p:sp>
    </p:spTree>
    <p:extLst>
      <p:ext uri="{BB962C8B-B14F-4D97-AF65-F5344CB8AC3E}">
        <p14:creationId xmlns:p14="http://schemas.microsoft.com/office/powerpoint/2010/main" val="54118321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sizeAndUnits</a:t>
            </a:r>
            <a:endParaRPr lang="en-IN" dirty="0" smtClean="0"/>
          </a:p>
          <a:p>
            <a:r>
              <a:rPr lang="en-IN" dirty="0" smtClean="0"/>
              <a:t>Commit :</a:t>
            </a:r>
            <a:r>
              <a:rPr lang="en-IN" dirty="0" err="1" smtClean="0"/>
              <a:t>ThreeRulesToRemember</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147</a:t>
            </a:fld>
            <a:endParaRPr lang="en-GB"/>
          </a:p>
        </p:txBody>
      </p:sp>
    </p:spTree>
    <p:extLst>
      <p:ext uri="{BB962C8B-B14F-4D97-AF65-F5344CB8AC3E}">
        <p14:creationId xmlns:p14="http://schemas.microsoft.com/office/powerpoint/2010/main" val="24822492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sizeAndUnits</a:t>
            </a:r>
            <a:endParaRPr lang="en-IN" dirty="0" smtClean="0"/>
          </a:p>
          <a:p>
            <a:r>
              <a:rPr lang="en-IN" dirty="0" smtClean="0"/>
              <a:t>Commit :</a:t>
            </a:r>
            <a:r>
              <a:rPr lang="en-IN" dirty="0" err="1" smtClean="0"/>
              <a:t>ThreeRulesToRemember</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148</a:t>
            </a:fld>
            <a:endParaRPr lang="en-GB"/>
          </a:p>
        </p:txBody>
      </p:sp>
    </p:spTree>
    <p:extLst>
      <p:ext uri="{BB962C8B-B14F-4D97-AF65-F5344CB8AC3E}">
        <p14:creationId xmlns:p14="http://schemas.microsoft.com/office/powerpoint/2010/main" val="357021439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sizeAndUnits</a:t>
            </a:r>
            <a:endParaRPr lang="en-IN" dirty="0" smtClean="0"/>
          </a:p>
          <a:p>
            <a:r>
              <a:rPr lang="en-IN" dirty="0" smtClean="0"/>
              <a:t>Commit </a:t>
            </a:r>
            <a:r>
              <a:rPr lang="en-IN" dirty="0" smtClean="0"/>
              <a:t>:FontSizeInRoot</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149</a:t>
            </a:fld>
            <a:endParaRPr lang="en-GB"/>
          </a:p>
        </p:txBody>
      </p:sp>
    </p:spTree>
    <p:extLst>
      <p:ext uri="{BB962C8B-B14F-4D97-AF65-F5344CB8AC3E}">
        <p14:creationId xmlns:p14="http://schemas.microsoft.com/office/powerpoint/2010/main" val="202578221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sizeAndUnits</a:t>
            </a:r>
            <a:endParaRPr lang="en-IN" dirty="0" smtClean="0"/>
          </a:p>
          <a:p>
            <a:r>
              <a:rPr lang="en-IN" dirty="0" smtClean="0"/>
              <a:t>Commit </a:t>
            </a:r>
            <a:r>
              <a:rPr lang="en-IN" dirty="0" smtClean="0"/>
              <a:t>:FontSizeInRoot</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150</a:t>
            </a:fld>
            <a:endParaRPr lang="en-GB"/>
          </a:p>
        </p:txBody>
      </p:sp>
    </p:spTree>
    <p:extLst>
      <p:ext uri="{BB962C8B-B14F-4D97-AF65-F5344CB8AC3E}">
        <p14:creationId xmlns:p14="http://schemas.microsoft.com/office/powerpoint/2010/main" val="1761071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59</a:t>
            </a:fld>
            <a:endParaRPr lang="en-GB"/>
          </a:p>
        </p:txBody>
      </p:sp>
    </p:spTree>
    <p:extLst>
      <p:ext uri="{BB962C8B-B14F-4D97-AF65-F5344CB8AC3E}">
        <p14:creationId xmlns:p14="http://schemas.microsoft.com/office/powerpoint/2010/main" val="3762582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60</a:t>
            </a:fld>
            <a:endParaRPr lang="en-GB"/>
          </a:p>
        </p:txBody>
      </p:sp>
    </p:spTree>
    <p:extLst>
      <p:ext uri="{BB962C8B-B14F-4D97-AF65-F5344CB8AC3E}">
        <p14:creationId xmlns:p14="http://schemas.microsoft.com/office/powerpoint/2010/main" val="348117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ClassesOrIds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61</a:t>
            </a:fld>
            <a:endParaRPr lang="en-GB"/>
          </a:p>
        </p:txBody>
      </p:sp>
    </p:spTree>
    <p:extLst>
      <p:ext uri="{BB962C8B-B14F-4D97-AF65-F5344CB8AC3E}">
        <p14:creationId xmlns:p14="http://schemas.microsoft.com/office/powerpoint/2010/main" val="1140852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Important</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62</a:t>
            </a:fld>
            <a:endParaRPr lang="en-GB"/>
          </a:p>
        </p:txBody>
      </p:sp>
    </p:spTree>
    <p:extLst>
      <p:ext uri="{BB962C8B-B14F-4D97-AF65-F5344CB8AC3E}">
        <p14:creationId xmlns:p14="http://schemas.microsoft.com/office/powerpoint/2010/main" val="33907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notPseudoClass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63</a:t>
            </a:fld>
            <a:endParaRPr lang="en-GB"/>
          </a:p>
        </p:txBody>
      </p:sp>
    </p:spTree>
    <p:extLst>
      <p:ext uri="{BB962C8B-B14F-4D97-AF65-F5344CB8AC3E}">
        <p14:creationId xmlns:p14="http://schemas.microsoft.com/office/powerpoint/2010/main" val="3972308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BrowserSupport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64</a:t>
            </a:fld>
            <a:endParaRPr lang="en-GB"/>
          </a:p>
        </p:txBody>
      </p:sp>
    </p:spTree>
    <p:extLst>
      <p:ext uri="{BB962C8B-B14F-4D97-AF65-F5344CB8AC3E}">
        <p14:creationId xmlns:p14="http://schemas.microsoft.com/office/powerpoint/2010/main" val="2308193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UsefulLinks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65</a:t>
            </a:fld>
            <a:endParaRPr lang="en-GB"/>
          </a:p>
        </p:txBody>
      </p:sp>
    </p:spTree>
    <p:extLst>
      <p:ext uri="{BB962C8B-B14F-4D97-AF65-F5344CB8AC3E}">
        <p14:creationId xmlns:p14="http://schemas.microsoft.com/office/powerpoint/2010/main" val="292342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InitialCommit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66</a:t>
            </a:fld>
            <a:endParaRPr lang="en-GB"/>
          </a:p>
        </p:txBody>
      </p:sp>
    </p:spTree>
    <p:extLst>
      <p:ext uri="{BB962C8B-B14F-4D97-AF65-F5344CB8AC3E}">
        <p14:creationId xmlns:p14="http://schemas.microsoft.com/office/powerpoint/2010/main" val="1653550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67</a:t>
            </a:fld>
            <a:endParaRPr lang="en-GB"/>
          </a:p>
        </p:txBody>
      </p:sp>
    </p:spTree>
    <p:extLst>
      <p:ext uri="{BB962C8B-B14F-4D97-AF65-F5344CB8AC3E}">
        <p14:creationId xmlns:p14="http://schemas.microsoft.com/office/powerpoint/2010/main" val="1429427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68</a:t>
            </a:fld>
            <a:endParaRPr lang="en-GB"/>
          </a:p>
        </p:txBody>
      </p:sp>
    </p:spTree>
    <p:extLst>
      <p:ext uri="{BB962C8B-B14F-4D97-AF65-F5344CB8AC3E}">
        <p14:creationId xmlns:p14="http://schemas.microsoft.com/office/powerpoint/2010/main" val="216824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69</a:t>
            </a:fld>
            <a:endParaRPr lang="en-GB"/>
          </a:p>
        </p:txBody>
      </p:sp>
    </p:spTree>
    <p:extLst>
      <p:ext uri="{BB962C8B-B14F-4D97-AF65-F5344CB8AC3E}">
        <p14:creationId xmlns:p14="http://schemas.microsoft.com/office/powerpoint/2010/main" val="3952707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70</a:t>
            </a:fld>
            <a:endParaRPr lang="en-GB"/>
          </a:p>
        </p:txBody>
      </p:sp>
    </p:spTree>
    <p:extLst>
      <p:ext uri="{BB962C8B-B14F-4D97-AF65-F5344CB8AC3E}">
        <p14:creationId xmlns:p14="http://schemas.microsoft.com/office/powerpoint/2010/main" val="3286532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71</a:t>
            </a:fld>
            <a:endParaRPr lang="en-GB"/>
          </a:p>
        </p:txBody>
      </p:sp>
    </p:spTree>
    <p:extLst>
      <p:ext uri="{BB962C8B-B14F-4D97-AF65-F5344CB8AC3E}">
        <p14:creationId xmlns:p14="http://schemas.microsoft.com/office/powerpoint/2010/main" val="2849824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72</a:t>
            </a:fld>
            <a:endParaRPr lang="en-GB"/>
          </a:p>
        </p:txBody>
      </p:sp>
    </p:spTree>
    <p:extLst>
      <p:ext uri="{BB962C8B-B14F-4D97-AF65-F5344CB8AC3E}">
        <p14:creationId xmlns:p14="http://schemas.microsoft.com/office/powerpoint/2010/main" val="2946382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StylingTheList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73</a:t>
            </a:fld>
            <a:endParaRPr lang="en-GB"/>
          </a:p>
        </p:txBody>
      </p:sp>
    </p:spTree>
    <p:extLst>
      <p:ext uri="{BB962C8B-B14F-4D97-AF65-F5344CB8AC3E}">
        <p14:creationId xmlns:p14="http://schemas.microsoft.com/office/powerpoint/2010/main" val="4164729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TitleAndPrice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74</a:t>
            </a:fld>
            <a:endParaRPr lang="en-GB"/>
          </a:p>
        </p:txBody>
      </p:sp>
    </p:spTree>
    <p:extLst>
      <p:ext uri="{BB962C8B-B14F-4D97-AF65-F5344CB8AC3E}">
        <p14:creationId xmlns:p14="http://schemas.microsoft.com/office/powerpoint/2010/main" val="34876369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75</a:t>
            </a:fld>
            <a:endParaRPr lang="en-GB"/>
          </a:p>
        </p:txBody>
      </p:sp>
    </p:spTree>
    <p:extLst>
      <p:ext uri="{BB962C8B-B14F-4D97-AF65-F5344CB8AC3E}">
        <p14:creationId xmlns:p14="http://schemas.microsoft.com/office/powerpoint/2010/main" val="3033823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76</a:t>
            </a:fld>
            <a:endParaRPr lang="en-GB"/>
          </a:p>
        </p:txBody>
      </p:sp>
    </p:spTree>
    <p:extLst>
      <p:ext uri="{BB962C8B-B14F-4D97-AF65-F5344CB8AC3E}">
        <p14:creationId xmlns:p14="http://schemas.microsoft.com/office/powerpoint/2010/main" val="9819320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UnderstandingOutlines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77</a:t>
            </a:fld>
            <a:endParaRPr lang="en-GB"/>
          </a:p>
        </p:txBody>
      </p:sp>
    </p:spTree>
    <p:extLst>
      <p:ext uri="{BB962C8B-B14F-4D97-AF65-F5344CB8AC3E}">
        <p14:creationId xmlns:p14="http://schemas.microsoft.com/office/powerpoint/2010/main" val="381717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CoreFeatureSetup</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78</a:t>
            </a:fld>
            <a:endParaRPr lang="en-GB"/>
          </a:p>
        </p:txBody>
      </p:sp>
    </p:spTree>
    <p:extLst>
      <p:ext uri="{BB962C8B-B14F-4D97-AF65-F5344CB8AC3E}">
        <p14:creationId xmlns:p14="http://schemas.microsoft.com/office/powerpoint/2010/main" val="31640431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StylingHeadline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79</a:t>
            </a:fld>
            <a:endParaRPr lang="en-GB"/>
          </a:p>
        </p:txBody>
      </p:sp>
    </p:spTree>
    <p:extLst>
      <p:ext uri="{BB962C8B-B14F-4D97-AF65-F5344CB8AC3E}">
        <p14:creationId xmlns:p14="http://schemas.microsoft.com/office/powerpoint/2010/main" val="1455386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80</a:t>
            </a:fld>
            <a:endParaRPr lang="en-GB"/>
          </a:p>
        </p:txBody>
      </p:sp>
    </p:spTree>
    <p:extLst>
      <p:ext uri="{BB962C8B-B14F-4D97-AF65-F5344CB8AC3E}">
        <p14:creationId xmlns:p14="http://schemas.microsoft.com/office/powerpoint/2010/main" val="309917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456048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AddingFooter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37720786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9156939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84</a:t>
            </a:fld>
            <a:endParaRPr lang="en-GB"/>
          </a:p>
        </p:txBody>
      </p:sp>
    </p:spTree>
    <p:extLst>
      <p:ext uri="{BB962C8B-B14F-4D97-AF65-F5344CB8AC3E}">
        <p14:creationId xmlns:p14="http://schemas.microsoft.com/office/powerpoint/2010/main" val="3398960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85</a:t>
            </a:fld>
            <a:endParaRPr lang="en-GB"/>
          </a:p>
        </p:txBody>
      </p:sp>
    </p:spTree>
    <p:extLst>
      <p:ext uri="{BB962C8B-B14F-4D97-AF65-F5344CB8AC3E}">
        <p14:creationId xmlns:p14="http://schemas.microsoft.com/office/powerpoint/2010/main" val="1655267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86</a:t>
            </a:fld>
            <a:endParaRPr lang="en-GB"/>
          </a:p>
        </p:txBody>
      </p:sp>
    </p:spTree>
    <p:extLst>
      <p:ext uri="{BB962C8B-B14F-4D97-AF65-F5344CB8AC3E}">
        <p14:creationId xmlns:p14="http://schemas.microsoft.com/office/powerpoint/2010/main" val="24029499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87</a:t>
            </a:fld>
            <a:endParaRPr lang="en-GB"/>
          </a:p>
        </p:txBody>
      </p:sp>
    </p:spTree>
    <p:extLst>
      <p:ext uri="{BB962C8B-B14F-4D97-AF65-F5344CB8AC3E}">
        <p14:creationId xmlns:p14="http://schemas.microsoft.com/office/powerpoint/2010/main" val="38531738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88</a:t>
            </a:fld>
            <a:endParaRPr lang="en-GB"/>
          </a:p>
        </p:txBody>
      </p:sp>
    </p:spTree>
    <p:extLst>
      <p:ext uri="{BB962C8B-B14F-4D97-AF65-F5344CB8AC3E}">
        <p14:creationId xmlns:p14="http://schemas.microsoft.com/office/powerpoint/2010/main" val="13848958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AddingFloatToPackages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89</a:t>
            </a:fld>
            <a:endParaRPr lang="en-GB"/>
          </a:p>
        </p:txBody>
      </p:sp>
    </p:spTree>
    <p:extLst>
      <p:ext uri="{BB962C8B-B14F-4D97-AF65-F5344CB8AC3E}">
        <p14:creationId xmlns:p14="http://schemas.microsoft.com/office/powerpoint/2010/main" val="3962621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FixingHoverEffect</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90</a:t>
            </a:fld>
            <a:endParaRPr lang="en-GB"/>
          </a:p>
        </p:txBody>
      </p:sp>
    </p:spTree>
    <p:extLst>
      <p:ext uri="{BB962C8B-B14F-4D97-AF65-F5344CB8AC3E}">
        <p14:creationId xmlns:p14="http://schemas.microsoft.com/office/powerpoint/2010/main" val="40201341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FinalTouches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91</a:t>
            </a:fld>
            <a:endParaRPr lang="en-GB"/>
          </a:p>
        </p:txBody>
      </p:sp>
    </p:spTree>
    <p:extLst>
      <p:ext uri="{BB962C8B-B14F-4D97-AF65-F5344CB8AC3E}">
        <p14:creationId xmlns:p14="http://schemas.microsoft.com/office/powerpoint/2010/main" val="5912992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92</a:t>
            </a:fld>
            <a:endParaRPr lang="en-GB"/>
          </a:p>
        </p:txBody>
      </p:sp>
    </p:spTree>
    <p:extLst>
      <p:ext uri="{BB962C8B-B14F-4D97-AF65-F5344CB8AC3E}">
        <p14:creationId xmlns:p14="http://schemas.microsoft.com/office/powerpoint/2010/main" val="36420574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93</a:t>
            </a:fld>
            <a:endParaRPr lang="en-GB"/>
          </a:p>
        </p:txBody>
      </p:sp>
    </p:spTree>
    <p:extLst>
      <p:ext uri="{BB962C8B-B14F-4D97-AF65-F5344CB8AC3E}">
        <p14:creationId xmlns:p14="http://schemas.microsoft.com/office/powerpoint/2010/main" val="29550890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IN" dirty="0" smtClean="0"/>
          </a:p>
          <a:p>
            <a:r>
              <a:rPr lang="en-IN" dirty="0" smtClean="0"/>
              <a:t>1-Consider the html doc given on the slide we have an &lt;html&gt; which contains a &lt;body&gt; which further contains three block level elements(&lt;div&gt;).</a:t>
            </a:r>
          </a:p>
          <a:p>
            <a:r>
              <a:rPr lang="en-IN" dirty="0" smtClean="0"/>
              <a:t>1-The general behaviour of these block level elements is the one specified</a:t>
            </a:r>
            <a:r>
              <a:rPr lang="en-IN" baseline="0" dirty="0" smtClean="0"/>
              <a:t> here </a:t>
            </a:r>
            <a:r>
              <a:rPr lang="en-IN" baseline="0" dirty="0" err="1" smtClean="0"/>
              <a:t>i.e</a:t>
            </a:r>
            <a:r>
              <a:rPr lang="en-IN" baseline="0" dirty="0" smtClean="0"/>
              <a:t> they occupy the entire space in the row that they are positioned in and thus they are displayed one after the another</a:t>
            </a:r>
          </a:p>
          <a:p>
            <a:r>
              <a:rPr lang="en-IN" baseline="0" dirty="0" smtClean="0"/>
              <a:t>2- This is because they are block level elements and are following the general document flow </a:t>
            </a:r>
            <a:r>
              <a:rPr lang="en-IN" baseline="0" dirty="0" err="1" smtClean="0"/>
              <a:t>i.e</a:t>
            </a:r>
            <a:r>
              <a:rPr lang="en-IN" baseline="0" dirty="0" smtClean="0"/>
              <a:t> the flow of a normal html document</a:t>
            </a:r>
          </a:p>
          <a:p>
            <a:r>
              <a:rPr lang="en-IN" baseline="0" dirty="0" smtClean="0"/>
              <a:t>3- Now the question here is </a:t>
            </a:r>
            <a:r>
              <a:rPr lang="en-IN" baseline="0" dirty="0" err="1" smtClean="0"/>
              <a:t>is</a:t>
            </a:r>
            <a:r>
              <a:rPr lang="en-IN" baseline="0" dirty="0" smtClean="0"/>
              <a:t> there some default style which forces this behaviour or makes sure that this behaviour will be followed by the elements the property is called position</a:t>
            </a:r>
          </a:p>
          <a:p>
            <a:r>
              <a:rPr lang="en-IN" baseline="0" dirty="0" smtClean="0"/>
              <a:t>4- The default value for the position property is </a:t>
            </a:r>
            <a:r>
              <a:rPr lang="en-IN" baseline="0" dirty="0" err="1" smtClean="0"/>
              <a:t>static.If</a:t>
            </a:r>
            <a:r>
              <a:rPr lang="en-IN" baseline="0" dirty="0" smtClean="0"/>
              <a:t> we don’t specify anything static position will be applied and the behaviour we noticed will apply.</a:t>
            </a:r>
          </a:p>
          <a:p>
            <a:r>
              <a:rPr lang="en-IN" baseline="0" dirty="0" smtClean="0"/>
              <a:t>5.There might situations where we want to change the normal document flow for example maybe we want to  move the first div to right upper corner of our html or maybe we want to move the second div to left upper corner of body element . All this is possible but not with default value of position the other possible values are </a:t>
            </a:r>
          </a:p>
          <a:p>
            <a:r>
              <a:rPr lang="en-IN" baseline="0" dirty="0" smtClean="0"/>
              <a:t>6.Absolute</a:t>
            </a:r>
          </a:p>
          <a:p>
            <a:r>
              <a:rPr lang="en-IN" baseline="0" dirty="0" smtClean="0"/>
              <a:t>7- relative</a:t>
            </a:r>
          </a:p>
          <a:p>
            <a:r>
              <a:rPr lang="en-IN" baseline="0" dirty="0" smtClean="0"/>
              <a:t>8-fixed</a:t>
            </a:r>
          </a:p>
          <a:p>
            <a:r>
              <a:rPr lang="en-IN" baseline="0" dirty="0" smtClean="0"/>
              <a:t>9-sticky -:This is relatively new value and thus the browser support is not so great yet</a:t>
            </a:r>
          </a:p>
          <a:p>
            <a:r>
              <a:rPr lang="en-IN" baseline="0" dirty="0" smtClean="0"/>
              <a:t>So In general we need the value of position property different than static to be able to change the position of elements</a:t>
            </a:r>
          </a:p>
          <a:p>
            <a:endParaRPr lang="en-IN" baseline="0"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94</a:t>
            </a:fld>
            <a:endParaRPr lang="en-GB"/>
          </a:p>
        </p:txBody>
      </p:sp>
    </p:spTree>
    <p:extLst>
      <p:ext uri="{BB962C8B-B14F-4D97-AF65-F5344CB8AC3E}">
        <p14:creationId xmlns:p14="http://schemas.microsoft.com/office/powerpoint/2010/main" val="23341774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With all these values of position we just specify that we want to change the position but how we want to change it or where actually the element moves still needs to be specified and for that we need some additional concepts.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1-Lets take an example of an 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2. Lets focus on the first div and lets assume we have specified the position property to not be </a:t>
            </a:r>
            <a:r>
              <a:rPr lang="en-IN" dirty="0" err="1" smtClean="0"/>
              <a:t>static.Now</a:t>
            </a:r>
            <a:r>
              <a:rPr lang="en-IN" dirty="0" smtClean="0"/>
              <a:t> with that we told the element to move to another position and now the element asks where should I move?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3,4,5,6,7-For that we have four different options top bottom </a:t>
            </a:r>
            <a:r>
              <a:rPr lang="en-GB" dirty="0" smtClean="0"/>
              <a:t>L</a:t>
            </a:r>
            <a:r>
              <a:rPr lang="en-IN" dirty="0" smtClean="0"/>
              <a:t>eft and right. These</a:t>
            </a:r>
            <a:r>
              <a:rPr lang="en-IN" baseline="0" dirty="0" smtClean="0"/>
              <a:t> can also be used in combination. Using these properties we change the position of the element in document flow</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There is one more important concept that we need to understand for example we apply top:20px what does that mean there are different options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8-The first option is it might refer to element itself </a:t>
            </a:r>
            <a:r>
              <a:rPr lang="en-IN" dirty="0" err="1" smtClean="0"/>
              <a:t>i.e</a:t>
            </a:r>
            <a:r>
              <a:rPr lang="en-IN" dirty="0" smtClean="0"/>
              <a:t> take the current position of the element and move it up 20 </a:t>
            </a:r>
            <a:r>
              <a:rPr lang="en-IN" dirty="0" err="1" smtClean="0"/>
              <a:t>px</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9. Another option might be that the 20px refers to a distance maybe </a:t>
            </a:r>
            <a:r>
              <a:rPr lang="en-IN" dirty="0" err="1" smtClean="0"/>
              <a:t>maybe</a:t>
            </a:r>
            <a:r>
              <a:rPr lang="en-IN" baseline="0" dirty="0" smtClean="0"/>
              <a:t> move the element 20px from our </a:t>
            </a:r>
            <a:r>
              <a:rPr lang="en-IN" baseline="0" dirty="0" err="1" smtClean="0"/>
              <a:t>viewport.Viewport</a:t>
            </a:r>
            <a:r>
              <a:rPr lang="en-IN" baseline="0" dirty="0" smtClean="0"/>
              <a:t> simply refers to the viewable area of our browser we can translate it to browser window for simplicity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10-It may also mean that move it from top 20 </a:t>
            </a:r>
            <a:r>
              <a:rPr lang="en-IN" baseline="0" dirty="0" err="1" smtClean="0"/>
              <a:t>px</a:t>
            </a:r>
            <a:r>
              <a:rPr lang="en-IN" baseline="0" dirty="0" smtClean="0"/>
              <a:t> from out &lt;html&gt;,&lt;body&gt; or more or less any element</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11-All these options refer to the so called positioning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95</a:t>
            </a:fld>
            <a:endParaRPr lang="en-GB"/>
          </a:p>
        </p:txBody>
      </p:sp>
    </p:spTree>
    <p:extLst>
      <p:ext uri="{BB962C8B-B14F-4D97-AF65-F5344CB8AC3E}">
        <p14:creationId xmlns:p14="http://schemas.microsoft.com/office/powerpoint/2010/main" val="3267293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96</a:t>
            </a:fld>
            <a:endParaRPr lang="en-GB"/>
          </a:p>
        </p:txBody>
      </p:sp>
    </p:spTree>
    <p:extLst>
      <p:ext uri="{BB962C8B-B14F-4D97-AF65-F5344CB8AC3E}">
        <p14:creationId xmlns:p14="http://schemas.microsoft.com/office/powerpoint/2010/main" val="27942887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97</a:t>
            </a:fld>
            <a:endParaRPr lang="en-GB"/>
          </a:p>
        </p:txBody>
      </p:sp>
    </p:spTree>
    <p:extLst>
      <p:ext uri="{BB962C8B-B14F-4D97-AF65-F5344CB8AC3E}">
        <p14:creationId xmlns:p14="http://schemas.microsoft.com/office/powerpoint/2010/main" val="11625124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FixedNavBar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98</a:t>
            </a:fld>
            <a:endParaRPr lang="en-GB"/>
          </a:p>
        </p:txBody>
      </p:sp>
    </p:spTree>
    <p:extLst>
      <p:ext uri="{BB962C8B-B14F-4D97-AF65-F5344CB8AC3E}">
        <p14:creationId xmlns:p14="http://schemas.microsoft.com/office/powerpoint/2010/main" val="39546880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AddBackgroundImage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99</a:t>
            </a:fld>
            <a:endParaRPr lang="en-GB"/>
          </a:p>
        </p:txBody>
      </p:sp>
    </p:spTree>
    <p:extLst>
      <p:ext uri="{BB962C8B-B14F-4D97-AF65-F5344CB8AC3E}">
        <p14:creationId xmlns:p14="http://schemas.microsoft.com/office/powerpoint/2010/main" val="15059391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UnderstandingZIndex</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100</a:t>
            </a:fld>
            <a:endParaRPr lang="en-GB"/>
          </a:p>
        </p:txBody>
      </p:sp>
    </p:spTree>
    <p:extLst>
      <p:ext uri="{BB962C8B-B14F-4D97-AF65-F5344CB8AC3E}">
        <p14:creationId xmlns:p14="http://schemas.microsoft.com/office/powerpoint/2010/main" val="28268705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AddingRecomendedBadge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101</a:t>
            </a:fld>
            <a:endParaRPr lang="en-GB"/>
          </a:p>
        </p:txBody>
      </p:sp>
    </p:spTree>
    <p:extLst>
      <p:ext uri="{BB962C8B-B14F-4D97-AF65-F5344CB8AC3E}">
        <p14:creationId xmlns:p14="http://schemas.microsoft.com/office/powerpoint/2010/main" val="42313440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AddingRecomendedBadge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102</a:t>
            </a:fld>
            <a:endParaRPr lang="en-GB"/>
          </a:p>
        </p:txBody>
      </p:sp>
    </p:spTree>
    <p:extLst>
      <p:ext uri="{BB962C8B-B14F-4D97-AF65-F5344CB8AC3E}">
        <p14:creationId xmlns:p14="http://schemas.microsoft.com/office/powerpoint/2010/main" val="417040929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RelativePositioning</a:t>
            </a:r>
            <a:endParaRPr lang="en-IN" dirty="0" smtClean="0"/>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103</a:t>
            </a:fld>
            <a:endParaRPr lang="en-GB"/>
          </a:p>
        </p:txBody>
      </p:sp>
    </p:spTree>
    <p:extLst>
      <p:ext uri="{BB962C8B-B14F-4D97-AF65-F5344CB8AC3E}">
        <p14:creationId xmlns:p14="http://schemas.microsoft.com/office/powerpoint/2010/main" val="36457057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Overflow</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104</a:t>
            </a:fld>
            <a:endParaRPr lang="en-GB"/>
          </a:p>
        </p:txBody>
      </p:sp>
    </p:spTree>
    <p:extLst>
      <p:ext uri="{BB962C8B-B14F-4D97-AF65-F5344CB8AC3E}">
        <p14:creationId xmlns:p14="http://schemas.microsoft.com/office/powerpoint/2010/main" val="1395301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Sticky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105</a:t>
            </a:fld>
            <a:endParaRPr lang="en-GB"/>
          </a:p>
        </p:txBody>
      </p:sp>
    </p:spTree>
    <p:extLst>
      <p:ext uri="{BB962C8B-B14F-4D97-AF65-F5344CB8AC3E}">
        <p14:creationId xmlns:p14="http://schemas.microsoft.com/office/powerpoint/2010/main" val="4195581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StackingContext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106</a:t>
            </a:fld>
            <a:endParaRPr lang="en-GB"/>
          </a:p>
        </p:txBody>
      </p:sp>
    </p:spTree>
    <p:extLst>
      <p:ext uri="{BB962C8B-B14F-4D97-AF65-F5344CB8AC3E}">
        <p14:creationId xmlns:p14="http://schemas.microsoft.com/office/powerpoint/2010/main" val="30698283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AssignmentQuestions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107</a:t>
            </a:fld>
            <a:endParaRPr lang="en-GB"/>
          </a:p>
        </p:txBody>
      </p:sp>
    </p:spTree>
    <p:extLst>
      <p:ext uri="{BB962C8B-B14F-4D97-AF65-F5344CB8AC3E}">
        <p14:creationId xmlns:p14="http://schemas.microsoft.com/office/powerpoint/2010/main" val="199044328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AssignmentSolution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108</a:t>
            </a:fld>
            <a:endParaRPr lang="en-GB"/>
          </a:p>
        </p:txBody>
      </p:sp>
    </p:spTree>
    <p:extLst>
      <p:ext uri="{BB962C8B-B14F-4D97-AF65-F5344CB8AC3E}">
        <p14:creationId xmlns:p14="http://schemas.microsoft.com/office/powerpoint/2010/main" val="202128117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Summary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109</a:t>
            </a:fld>
            <a:endParaRPr lang="en-GB"/>
          </a:p>
        </p:txBody>
      </p:sp>
    </p:spTree>
    <p:extLst>
      <p:ext uri="{BB962C8B-B14F-4D97-AF65-F5344CB8AC3E}">
        <p14:creationId xmlns:p14="http://schemas.microsoft.com/office/powerpoint/2010/main" val="179003679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Summary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110</a:t>
            </a:fld>
            <a:endParaRPr lang="en-GB"/>
          </a:p>
        </p:txBody>
      </p:sp>
    </p:spTree>
    <p:extLst>
      <p:ext uri="{BB962C8B-B14F-4D97-AF65-F5344CB8AC3E}">
        <p14:creationId xmlns:p14="http://schemas.microsoft.com/office/powerpoint/2010/main" val="395719609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InitialCommit</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111</a:t>
            </a:fld>
            <a:endParaRPr lang="en-GB"/>
          </a:p>
        </p:txBody>
      </p:sp>
    </p:spTree>
    <p:extLst>
      <p:ext uri="{BB962C8B-B14F-4D97-AF65-F5344CB8AC3E}">
        <p14:creationId xmlns:p14="http://schemas.microsoft.com/office/powerpoint/2010/main" val="4909101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BackgroundSize</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112</a:t>
            </a:fld>
            <a:endParaRPr lang="en-GB"/>
          </a:p>
        </p:txBody>
      </p:sp>
    </p:spTree>
    <p:extLst>
      <p:ext uri="{BB962C8B-B14F-4D97-AF65-F5344CB8AC3E}">
        <p14:creationId xmlns:p14="http://schemas.microsoft.com/office/powerpoint/2010/main" val="407470411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BackgroundSize</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113</a:t>
            </a:fld>
            <a:endParaRPr lang="en-GB"/>
          </a:p>
        </p:txBody>
      </p:sp>
    </p:spTree>
    <p:extLst>
      <p:ext uri="{BB962C8B-B14F-4D97-AF65-F5344CB8AC3E}">
        <p14:creationId xmlns:p14="http://schemas.microsoft.com/office/powerpoint/2010/main" val="143301797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BackgroundSize</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114</a:t>
            </a:fld>
            <a:endParaRPr lang="en-GB"/>
          </a:p>
        </p:txBody>
      </p:sp>
    </p:spTree>
    <p:extLst>
      <p:ext uri="{BB962C8B-B14F-4D97-AF65-F5344CB8AC3E}">
        <p14:creationId xmlns:p14="http://schemas.microsoft.com/office/powerpoint/2010/main" val="281848281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BackgroundPosition</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115</a:t>
            </a:fld>
            <a:endParaRPr lang="en-GB"/>
          </a:p>
        </p:txBody>
      </p:sp>
    </p:spTree>
    <p:extLst>
      <p:ext uri="{BB962C8B-B14F-4D97-AF65-F5344CB8AC3E}">
        <p14:creationId xmlns:p14="http://schemas.microsoft.com/office/powerpoint/2010/main" val="2221520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BackgroundPosition</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116</a:t>
            </a:fld>
            <a:endParaRPr lang="en-GB"/>
          </a:p>
        </p:txBody>
      </p:sp>
    </p:spTree>
    <p:extLst>
      <p:ext uri="{BB962C8B-B14F-4D97-AF65-F5344CB8AC3E}">
        <p14:creationId xmlns:p14="http://schemas.microsoft.com/office/powerpoint/2010/main" val="375304217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ClipOriginAndAttachment</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117</a:t>
            </a:fld>
            <a:endParaRPr lang="en-GB"/>
          </a:p>
        </p:txBody>
      </p:sp>
    </p:spTree>
    <p:extLst>
      <p:ext uri="{BB962C8B-B14F-4D97-AF65-F5344CB8AC3E}">
        <p14:creationId xmlns:p14="http://schemas.microsoft.com/office/powerpoint/2010/main" val="114670200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ClipOriginAndAttachment</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118</a:t>
            </a:fld>
            <a:endParaRPr lang="en-GB"/>
          </a:p>
        </p:txBody>
      </p:sp>
    </p:spTree>
    <p:extLst>
      <p:ext uri="{BB962C8B-B14F-4D97-AF65-F5344CB8AC3E}">
        <p14:creationId xmlns:p14="http://schemas.microsoft.com/office/powerpoint/2010/main" val="256053988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ClipOriginAndAttachment</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119</a:t>
            </a:fld>
            <a:endParaRPr lang="en-GB"/>
          </a:p>
        </p:txBody>
      </p:sp>
    </p:spTree>
    <p:extLst>
      <p:ext uri="{BB962C8B-B14F-4D97-AF65-F5344CB8AC3E}">
        <p14:creationId xmlns:p14="http://schemas.microsoft.com/office/powerpoint/2010/main" val="265444577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BackgroundShortcut</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120</a:t>
            </a:fld>
            <a:endParaRPr lang="en-GB"/>
          </a:p>
        </p:txBody>
      </p:sp>
    </p:spTree>
    <p:extLst>
      <p:ext uri="{BB962C8B-B14F-4D97-AF65-F5344CB8AC3E}">
        <p14:creationId xmlns:p14="http://schemas.microsoft.com/office/powerpoint/2010/main" val="414152214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StylingImages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121</a:t>
            </a:fld>
            <a:endParaRPr lang="en-GB"/>
          </a:p>
        </p:txBody>
      </p:sp>
    </p:spTree>
    <p:extLst>
      <p:ext uri="{BB962C8B-B14F-4D97-AF65-F5344CB8AC3E}">
        <p14:creationId xmlns:p14="http://schemas.microsoft.com/office/powerpoint/2010/main" val="26588658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StylingImages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122</a:t>
            </a:fld>
            <a:endParaRPr lang="en-GB"/>
          </a:p>
        </p:txBody>
      </p:sp>
    </p:spTree>
    <p:extLst>
      <p:ext uri="{BB962C8B-B14F-4D97-AF65-F5344CB8AC3E}">
        <p14:creationId xmlns:p14="http://schemas.microsoft.com/office/powerpoint/2010/main" val="183087716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AddingCustomers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123</a:t>
            </a:fld>
            <a:endParaRPr lang="en-GB"/>
          </a:p>
        </p:txBody>
      </p:sp>
    </p:spTree>
    <p:extLst>
      <p:ext uri="{BB962C8B-B14F-4D97-AF65-F5344CB8AC3E}">
        <p14:creationId xmlns:p14="http://schemas.microsoft.com/office/powerpoint/2010/main" val="154466312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ImageStylingBasicSetup</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124</a:t>
            </a:fld>
            <a:endParaRPr lang="en-GB"/>
          </a:p>
        </p:txBody>
      </p:sp>
    </p:spTree>
    <p:extLst>
      <p:ext uri="{BB962C8B-B14F-4D97-AF65-F5344CB8AC3E}">
        <p14:creationId xmlns:p14="http://schemas.microsoft.com/office/powerpoint/2010/main" val="151723571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imageLayout</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125</a:t>
            </a:fld>
            <a:endParaRPr lang="en-GB"/>
          </a:p>
        </p:txBody>
      </p:sp>
    </p:spTree>
    <p:extLst>
      <p:ext uri="{BB962C8B-B14F-4D97-AF65-F5344CB8AC3E}">
        <p14:creationId xmlns:p14="http://schemas.microsoft.com/office/powerpoint/2010/main" val="2232736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imageLayout</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126</a:t>
            </a:fld>
            <a:endParaRPr lang="en-GB"/>
          </a:p>
        </p:txBody>
      </p:sp>
    </p:spTree>
    <p:extLst>
      <p:ext uri="{BB962C8B-B14F-4D97-AF65-F5344CB8AC3E}">
        <p14:creationId xmlns:p14="http://schemas.microsoft.com/office/powerpoint/2010/main" val="321389722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linearGradient</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127</a:t>
            </a:fld>
            <a:endParaRPr lang="en-GB"/>
          </a:p>
        </p:txBody>
      </p:sp>
    </p:spTree>
    <p:extLst>
      <p:ext uri="{BB962C8B-B14F-4D97-AF65-F5344CB8AC3E}">
        <p14:creationId xmlns:p14="http://schemas.microsoft.com/office/powerpoint/2010/main" val="346771948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linearGradient</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128</a:t>
            </a:fld>
            <a:endParaRPr lang="en-GB"/>
          </a:p>
        </p:txBody>
      </p:sp>
    </p:spTree>
    <p:extLst>
      <p:ext uri="{BB962C8B-B14F-4D97-AF65-F5344CB8AC3E}">
        <p14:creationId xmlns:p14="http://schemas.microsoft.com/office/powerpoint/2010/main" val="355023965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radialGradient</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129</a:t>
            </a:fld>
            <a:endParaRPr lang="en-GB"/>
          </a:p>
        </p:txBody>
      </p:sp>
    </p:spTree>
    <p:extLst>
      <p:ext uri="{BB962C8B-B14F-4D97-AF65-F5344CB8AC3E}">
        <p14:creationId xmlns:p14="http://schemas.microsoft.com/office/powerpoint/2010/main" val="17071606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StackingMultipleBackgrounds</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130</a:t>
            </a:fld>
            <a:endParaRPr lang="en-GB"/>
          </a:p>
        </p:txBody>
      </p:sp>
    </p:spTree>
    <p:extLst>
      <p:ext uri="{BB962C8B-B14F-4D97-AF65-F5344CB8AC3E}">
        <p14:creationId xmlns:p14="http://schemas.microsoft.com/office/powerpoint/2010/main" val="185073283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smtClean="0"/>
              <a:t>StackingMultipleBackgrounds</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131</a:t>
            </a:fld>
            <a:endParaRPr lang="en-GB"/>
          </a:p>
        </p:txBody>
      </p:sp>
    </p:spTree>
    <p:extLst>
      <p:ext uri="{BB962C8B-B14F-4D97-AF65-F5344CB8AC3E}">
        <p14:creationId xmlns:p14="http://schemas.microsoft.com/office/powerpoint/2010/main" val="63987978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GB" sz="1200" b="0" i="0" kern="1200" dirty="0" smtClean="0">
                <a:solidFill>
                  <a:schemeClr val="tx1"/>
                </a:solidFill>
                <a:effectLst/>
                <a:latin typeface="+mn-lt"/>
                <a:ea typeface="+mn-ea"/>
                <a:cs typeface="+mn-cs"/>
              </a:rPr>
              <a:t>Filters</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132</a:t>
            </a:fld>
            <a:endParaRPr lang="en-GB"/>
          </a:p>
        </p:txBody>
      </p:sp>
    </p:spTree>
    <p:extLst>
      <p:ext uri="{BB962C8B-B14F-4D97-AF65-F5344CB8AC3E}">
        <p14:creationId xmlns:p14="http://schemas.microsoft.com/office/powerpoint/2010/main" val="387938625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GB" sz="1200" b="0" i="0" kern="1200" dirty="0" smtClean="0">
                <a:solidFill>
                  <a:schemeClr val="tx1"/>
                </a:solidFill>
                <a:effectLst/>
                <a:latin typeface="+mn-lt"/>
                <a:ea typeface="+mn-ea"/>
                <a:cs typeface="+mn-cs"/>
              </a:rPr>
              <a:t>SVG</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133</a:t>
            </a:fld>
            <a:endParaRPr lang="en-GB"/>
          </a:p>
        </p:txBody>
      </p:sp>
    </p:spTree>
    <p:extLst>
      <p:ext uri="{BB962C8B-B14F-4D97-AF65-F5344CB8AC3E}">
        <p14:creationId xmlns:p14="http://schemas.microsoft.com/office/powerpoint/2010/main" val="296887358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GB" sz="1200" b="0" i="0" kern="1200" dirty="0" smtClean="0">
                <a:solidFill>
                  <a:schemeClr val="tx1"/>
                </a:solidFill>
                <a:effectLst/>
                <a:latin typeface="+mn-lt"/>
                <a:ea typeface="+mn-ea"/>
                <a:cs typeface="+mn-cs"/>
              </a:rPr>
              <a:t>SVG</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134</a:t>
            </a:fld>
            <a:endParaRPr lang="en-GB"/>
          </a:p>
        </p:txBody>
      </p:sp>
    </p:spTree>
    <p:extLst>
      <p:ext uri="{BB962C8B-B14F-4D97-AF65-F5344CB8AC3E}">
        <p14:creationId xmlns:p14="http://schemas.microsoft.com/office/powerpoint/2010/main" val="134143458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GB" sz="1200" b="0" i="0" kern="1200" dirty="0" smtClean="0">
                <a:solidFill>
                  <a:schemeClr val="tx1"/>
                </a:solidFill>
                <a:effectLst/>
                <a:latin typeface="+mn-lt"/>
                <a:ea typeface="+mn-ea"/>
                <a:cs typeface="+mn-cs"/>
              </a:rPr>
              <a:t>SVG</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135</a:t>
            </a:fld>
            <a:endParaRPr lang="en-GB"/>
          </a:p>
        </p:txBody>
      </p:sp>
    </p:spTree>
    <p:extLst>
      <p:ext uri="{BB962C8B-B14F-4D97-AF65-F5344CB8AC3E}">
        <p14:creationId xmlns:p14="http://schemas.microsoft.com/office/powerpoint/2010/main" val="2692397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sizeAndUnits</a:t>
            </a:r>
            <a:endParaRPr lang="en-IN" dirty="0" smtClean="0"/>
          </a:p>
          <a:p>
            <a:r>
              <a:rPr lang="en-IN" dirty="0" smtClean="0"/>
              <a:t>Commit :</a:t>
            </a:r>
            <a:r>
              <a:rPr lang="en-IN" dirty="0" err="1" smtClean="0"/>
              <a:t>InitialCommit</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136</a:t>
            </a:fld>
            <a:endParaRPr lang="en-GB"/>
          </a:p>
        </p:txBody>
      </p:sp>
    </p:spTree>
    <p:extLst>
      <p:ext uri="{BB962C8B-B14F-4D97-AF65-F5344CB8AC3E}">
        <p14:creationId xmlns:p14="http://schemas.microsoft.com/office/powerpoint/2010/main" val="18251106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2.Pixels refer to the no of pixels on our screen and varies according to the screen resolution</a:t>
            </a:r>
          </a:p>
          <a:p>
            <a:r>
              <a:rPr lang="en-US" dirty="0" smtClean="0"/>
              <a:t>3. Percentage refers to the available space in terms of percentage</a:t>
            </a:r>
          </a:p>
          <a:p>
            <a:r>
              <a:rPr lang="en-US" dirty="0" smtClean="0"/>
              <a:t>4,5. Root </a:t>
            </a:r>
            <a:r>
              <a:rPr lang="en-US" dirty="0" err="1" smtClean="0"/>
              <a:t>em</a:t>
            </a:r>
            <a:r>
              <a:rPr lang="en-US" dirty="0" smtClean="0"/>
              <a:t> and </a:t>
            </a:r>
            <a:r>
              <a:rPr lang="en-US" dirty="0" err="1" smtClean="0"/>
              <a:t>em</a:t>
            </a:r>
            <a:r>
              <a:rPr lang="en-US" dirty="0" smtClean="0"/>
              <a:t> both are relative to font size</a:t>
            </a:r>
          </a:p>
          <a:p>
            <a:r>
              <a:rPr lang="en-US" dirty="0" smtClean="0"/>
              <a:t>6,7.Viewport height and viewport width are in reference to the viewport</a:t>
            </a:r>
          </a:p>
          <a:p>
            <a:r>
              <a:rPr lang="en-US" dirty="0" smtClean="0"/>
              <a:t>8. Now we have 3 </a:t>
            </a:r>
            <a:r>
              <a:rPr lang="en-US" baseline="0" dirty="0" smtClean="0"/>
              <a:t> things that we need to answer in order to understand the use of these units</a:t>
            </a:r>
          </a:p>
          <a:p>
            <a:r>
              <a:rPr lang="en-IN" dirty="0" smtClean="0"/>
              <a:t>Branch :</a:t>
            </a:r>
            <a:r>
              <a:rPr lang="en-GB" sz="1200" kern="1200" dirty="0" err="1" smtClean="0">
                <a:solidFill>
                  <a:schemeClr val="tx1"/>
                </a:solidFill>
                <a:latin typeface="+mn-lt"/>
                <a:ea typeface="+mn-ea"/>
                <a:cs typeface="+mn-cs"/>
              </a:rPr>
              <a:t>sizeAndUnits</a:t>
            </a:r>
            <a:endParaRPr lang="en-IN" dirty="0" smtClean="0"/>
          </a:p>
          <a:p>
            <a:r>
              <a:rPr lang="en-IN" dirty="0" smtClean="0"/>
              <a:t>Commit :Overview</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137</a:t>
            </a:fld>
            <a:endParaRPr lang="en-GB"/>
          </a:p>
        </p:txBody>
      </p:sp>
    </p:spTree>
    <p:extLst>
      <p:ext uri="{BB962C8B-B14F-4D97-AF65-F5344CB8AC3E}">
        <p14:creationId xmlns:p14="http://schemas.microsoft.com/office/powerpoint/2010/main" val="384932869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sizeAndUnits</a:t>
            </a:r>
            <a:endParaRPr lang="en-IN" dirty="0" smtClean="0"/>
          </a:p>
          <a:p>
            <a:r>
              <a:rPr lang="en-IN" dirty="0" smtClean="0"/>
              <a:t>Commit :Overview</a:t>
            </a:r>
          </a:p>
          <a:p>
            <a:r>
              <a:rPr lang="en-IN" dirty="0" smtClean="0"/>
              <a:t>2.So in our box model first we have the content which has a background </a:t>
            </a:r>
            <a:r>
              <a:rPr lang="en-IN" dirty="0" err="1" smtClean="0"/>
              <a:t>color</a:t>
            </a:r>
            <a:r>
              <a:rPr lang="en-IN" dirty="0" smtClean="0"/>
              <a:t> but we don’t need units for that </a:t>
            </a:r>
          </a:p>
          <a:p>
            <a:r>
              <a:rPr lang="en-IN" dirty="0" smtClean="0"/>
              <a:t>3.But we need units for font-size</a:t>
            </a:r>
            <a:endParaRPr lang="en-GB" dirty="0" smtClean="0"/>
          </a:p>
          <a:p>
            <a:r>
              <a:rPr lang="en-US" dirty="0" smtClean="0"/>
              <a:t>4.The next step</a:t>
            </a:r>
            <a:r>
              <a:rPr lang="en-US" baseline="0" dirty="0" smtClean="0"/>
              <a:t> in box model is the Padding which specifies the distance between content and the border Padding itself needs units</a:t>
            </a:r>
          </a:p>
          <a:p>
            <a:r>
              <a:rPr lang="en-US" baseline="0" dirty="0" smtClean="0"/>
              <a:t>5.Next part of box model is the border which again needs units</a:t>
            </a:r>
          </a:p>
          <a:p>
            <a:r>
              <a:rPr lang="en-US" baseline="0" dirty="0" smtClean="0"/>
              <a:t>6.The same is true for the next part of the box model Margin.</a:t>
            </a:r>
          </a:p>
          <a:p>
            <a:r>
              <a:rPr lang="en-US" baseline="0" dirty="0" smtClean="0"/>
              <a:t>7.We also have units for width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8.Similarly for Height .Here I have shown height and width with respect to border-box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9.Now there are four more properties where units matter the top and bottom after we specify the position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10 .Also we have left and right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138</a:t>
            </a:fld>
            <a:endParaRPr lang="en-GB"/>
          </a:p>
        </p:txBody>
      </p:sp>
    </p:spTree>
    <p:extLst>
      <p:ext uri="{BB962C8B-B14F-4D97-AF65-F5344CB8AC3E}">
        <p14:creationId xmlns:p14="http://schemas.microsoft.com/office/powerpoint/2010/main" val="73156208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sizeAndUnits</a:t>
            </a:r>
            <a:endParaRPr lang="en-IN" dirty="0" smtClean="0"/>
          </a:p>
          <a:p>
            <a:r>
              <a:rPr lang="en-IN" dirty="0" smtClean="0"/>
              <a:t>Commit :Overview</a:t>
            </a:r>
            <a:endParaRPr lang="en-GB" dirty="0" smtClean="0"/>
          </a:p>
          <a:p>
            <a:endParaRPr lang="en-US" dirty="0" smtClean="0"/>
          </a:p>
          <a:p>
            <a:r>
              <a:rPr lang="en-US" dirty="0" smtClean="0"/>
              <a:t>1,2.These length </a:t>
            </a:r>
            <a:r>
              <a:rPr lang="en-US" dirty="0" err="1" smtClean="0"/>
              <a:t>ususally</a:t>
            </a:r>
            <a:r>
              <a:rPr lang="en-US" dirty="0" smtClean="0"/>
              <a:t> ignore user settings </a:t>
            </a:r>
          </a:p>
          <a:p>
            <a:r>
              <a:rPr lang="en-US" dirty="0" smtClean="0"/>
              <a:t>3.Like if we set font size in pixels and then change font size of browser we wont see much change as user settings are ignored</a:t>
            </a:r>
          </a:p>
          <a:p>
            <a:r>
              <a:rPr lang="en-US" dirty="0" smtClean="0"/>
              <a:t>4 Other possible options are </a:t>
            </a:r>
            <a:r>
              <a:rPr lang="en-US" dirty="0" err="1" smtClean="0"/>
              <a:t>centimeter,millimeter</a:t>
            </a:r>
            <a:r>
              <a:rPr lang="en-US" dirty="0" smtClean="0"/>
              <a:t> </a:t>
            </a:r>
            <a:r>
              <a:rPr lang="en-US" dirty="0" err="1" smtClean="0"/>
              <a:t>etc</a:t>
            </a:r>
            <a:r>
              <a:rPr lang="en-US" dirty="0" smtClean="0"/>
              <a:t> not used now in development because different screen sizes hold different pixel values</a:t>
            </a:r>
          </a:p>
          <a:p>
            <a:r>
              <a:rPr lang="en-US" dirty="0" smtClean="0"/>
              <a:t>5,6. Adjust according to viewport length </a:t>
            </a:r>
            <a:r>
              <a:rPr lang="en-US" dirty="0" err="1" smtClean="0"/>
              <a:t>i.e</a:t>
            </a:r>
            <a:r>
              <a:rPr lang="en-US" dirty="0" smtClean="0"/>
              <a:t> the visible area of our site on the screen .</a:t>
            </a:r>
          </a:p>
          <a:p>
            <a:r>
              <a:rPr lang="en-US" dirty="0" smtClean="0"/>
              <a:t>7. Viewport height</a:t>
            </a:r>
          </a:p>
          <a:p>
            <a:r>
              <a:rPr lang="en-US" dirty="0" smtClean="0"/>
              <a:t>8.</a:t>
            </a:r>
            <a:r>
              <a:rPr lang="en-US" baseline="0" dirty="0" smtClean="0"/>
              <a:t> Viewport width ,viewport </a:t>
            </a:r>
            <a:r>
              <a:rPr lang="en-US" baseline="0" dirty="0" err="1" smtClean="0"/>
              <a:t>min,viewport</a:t>
            </a:r>
            <a:r>
              <a:rPr lang="en-US" baseline="0" dirty="0" smtClean="0"/>
              <a:t> max</a:t>
            </a:r>
          </a:p>
          <a:p>
            <a:r>
              <a:rPr lang="en-US" baseline="0" dirty="0" smtClean="0"/>
              <a:t>9,10 adjust to default font size</a:t>
            </a:r>
          </a:p>
          <a:p>
            <a:r>
              <a:rPr lang="en-US" baseline="0" dirty="0" smtClean="0"/>
              <a:t>11,12 rem and </a:t>
            </a:r>
            <a:r>
              <a:rPr lang="en-US" baseline="0" dirty="0" err="1" smtClean="0"/>
              <a:t>em</a:t>
            </a:r>
            <a:r>
              <a:rPr lang="en-US" baseline="0" dirty="0" smtClean="0"/>
              <a:t> are usually used but others also exist</a:t>
            </a:r>
          </a:p>
          <a:p>
            <a:r>
              <a:rPr lang="en-US" baseline="0" dirty="0" smtClean="0"/>
              <a:t>13,14.% values are usually a special case as we need to understand how the  box size for % units is calculated</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139</a:t>
            </a:fld>
            <a:endParaRPr lang="en-GB"/>
          </a:p>
        </p:txBody>
      </p:sp>
    </p:spTree>
    <p:extLst>
      <p:ext uri="{BB962C8B-B14F-4D97-AF65-F5344CB8AC3E}">
        <p14:creationId xmlns:p14="http://schemas.microsoft.com/office/powerpoint/2010/main" val="195498281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sizeAndUnits</a:t>
            </a:r>
            <a:endParaRPr lang="en-IN" dirty="0" smtClean="0"/>
          </a:p>
          <a:p>
            <a:r>
              <a:rPr lang="en-IN" dirty="0" smtClean="0"/>
              <a:t>Commit :Overview</a:t>
            </a:r>
            <a:endParaRPr lang="en-GB" dirty="0" smtClean="0"/>
          </a:p>
          <a:p>
            <a:r>
              <a:rPr lang="en-US" dirty="0" smtClean="0"/>
              <a:t>Consider a div inside another div so</a:t>
            </a:r>
            <a:r>
              <a:rPr lang="en-US" baseline="0" dirty="0" smtClean="0"/>
              <a:t> if we give % values for height and width for inner div .we need to understand what is this % referring </a:t>
            </a:r>
            <a:r>
              <a:rPr lang="en-US" baseline="0" dirty="0" err="1" smtClean="0"/>
              <a:t>to.Is</a:t>
            </a:r>
            <a:r>
              <a:rPr lang="en-US" baseline="0" dirty="0" smtClean="0"/>
              <a:t> it % of outer </a:t>
            </a:r>
            <a:r>
              <a:rPr lang="en-US" baseline="0" dirty="0" err="1" smtClean="0"/>
              <a:t>div,%of</a:t>
            </a:r>
            <a:r>
              <a:rPr lang="en-US" baseline="0" dirty="0" smtClean="0"/>
              <a:t> body % of viewport </a:t>
            </a:r>
            <a:r>
              <a:rPr lang="en-US" baseline="0" dirty="0" err="1" smtClean="0"/>
              <a:t>etc</a:t>
            </a:r>
            <a:r>
              <a:rPr lang="en-US" baseline="0" dirty="0" smtClean="0"/>
              <a:t> .</a:t>
            </a:r>
          </a:p>
          <a:p>
            <a:r>
              <a:rPr lang="en-US" baseline="0" dirty="0" smtClean="0"/>
              <a:t>For understanding it we need to understand the concept of container unit .We will dive deeper into it in upcoming slides.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140</a:t>
            </a:fld>
            <a:endParaRPr lang="en-GB"/>
          </a:p>
        </p:txBody>
      </p:sp>
    </p:spTree>
    <p:extLst>
      <p:ext uri="{BB962C8B-B14F-4D97-AF65-F5344CB8AC3E}">
        <p14:creationId xmlns:p14="http://schemas.microsoft.com/office/powerpoint/2010/main" val="262311445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sizeAndUnits</a:t>
            </a:r>
            <a:endParaRPr lang="en-IN" dirty="0" smtClean="0"/>
          </a:p>
          <a:p>
            <a:r>
              <a:rPr lang="en-IN" dirty="0" smtClean="0"/>
              <a:t>Commit :</a:t>
            </a:r>
            <a:r>
              <a:rPr lang="en-IN" dirty="0" err="1" smtClean="0"/>
              <a:t>ThreeRulesToRemember</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141</a:t>
            </a:fld>
            <a:endParaRPr lang="en-GB"/>
          </a:p>
        </p:txBody>
      </p:sp>
    </p:spTree>
    <p:extLst>
      <p:ext uri="{BB962C8B-B14F-4D97-AF65-F5344CB8AC3E}">
        <p14:creationId xmlns:p14="http://schemas.microsoft.com/office/powerpoint/2010/main" val="248290256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sizeAndUnits</a:t>
            </a:r>
            <a:endParaRPr lang="en-IN" dirty="0" smtClean="0"/>
          </a:p>
          <a:p>
            <a:r>
              <a:rPr lang="en-IN" dirty="0" smtClean="0"/>
              <a:t>Commit :</a:t>
            </a:r>
            <a:r>
              <a:rPr lang="en-IN" dirty="0" err="1" smtClean="0"/>
              <a:t>ThreeRulesToRemember</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142</a:t>
            </a:fld>
            <a:endParaRPr lang="en-GB"/>
          </a:p>
        </p:txBody>
      </p:sp>
    </p:spTree>
    <p:extLst>
      <p:ext uri="{BB962C8B-B14F-4D97-AF65-F5344CB8AC3E}">
        <p14:creationId xmlns:p14="http://schemas.microsoft.com/office/powerpoint/2010/main" val="396913278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sizeAndUnits</a:t>
            </a:r>
            <a:endParaRPr lang="en-IN" dirty="0" smtClean="0"/>
          </a:p>
          <a:p>
            <a:r>
              <a:rPr lang="en-IN" dirty="0" smtClean="0"/>
              <a:t>Commit :</a:t>
            </a:r>
            <a:r>
              <a:rPr lang="en-IN" dirty="0" err="1" smtClean="0"/>
              <a:t>ThreeRulesToRemember</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143</a:t>
            </a:fld>
            <a:endParaRPr lang="en-GB"/>
          </a:p>
        </p:txBody>
      </p:sp>
    </p:spTree>
    <p:extLst>
      <p:ext uri="{BB962C8B-B14F-4D97-AF65-F5344CB8AC3E}">
        <p14:creationId xmlns:p14="http://schemas.microsoft.com/office/powerpoint/2010/main" val="396313182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sizeAndUnits</a:t>
            </a:r>
            <a:endParaRPr lang="en-IN" dirty="0" smtClean="0"/>
          </a:p>
          <a:p>
            <a:r>
              <a:rPr lang="en-IN" dirty="0" smtClean="0"/>
              <a:t>Commit :</a:t>
            </a:r>
            <a:r>
              <a:rPr lang="en-IN" dirty="0" err="1" smtClean="0"/>
              <a:t>ThreeRulesToRemember</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144</a:t>
            </a:fld>
            <a:endParaRPr lang="en-GB"/>
          </a:p>
        </p:txBody>
      </p:sp>
    </p:spTree>
    <p:extLst>
      <p:ext uri="{BB962C8B-B14F-4D97-AF65-F5344CB8AC3E}">
        <p14:creationId xmlns:p14="http://schemas.microsoft.com/office/powerpoint/2010/main" val="63101907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sizeAndUnits</a:t>
            </a:r>
            <a:endParaRPr lang="en-IN" dirty="0" smtClean="0"/>
          </a:p>
          <a:p>
            <a:r>
              <a:rPr lang="en-IN" dirty="0" smtClean="0"/>
              <a:t>Commit :</a:t>
            </a:r>
            <a:r>
              <a:rPr lang="en-IN" dirty="0" err="1" smtClean="0"/>
              <a:t>ThreeRulesToRemember</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145</a:t>
            </a:fld>
            <a:endParaRPr lang="en-GB"/>
          </a:p>
        </p:txBody>
      </p:sp>
    </p:spTree>
    <p:extLst>
      <p:ext uri="{BB962C8B-B14F-4D97-AF65-F5344CB8AC3E}">
        <p14:creationId xmlns:p14="http://schemas.microsoft.com/office/powerpoint/2010/main" val="743292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13/04/2021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13/04/2021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13/04/2021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13/04/2021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13/04/2021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13/04/2021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13/04/2021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13/04/2021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13/04/2021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13/04/2021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13/04/2021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13/04/2021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13/04/2021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13/04/2021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13/04/2021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13/04/2021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13/04/2021</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8" Type="http://schemas.openxmlformats.org/officeDocument/2006/relationships/hyperlink" Target="https://developer.mozilla.org/en-US/docs/Web/CSS/z-index" TargetMode="External"/><Relationship Id="rId3" Type="http://schemas.openxmlformats.org/officeDocument/2006/relationships/hyperlink" Target="https://youtu.be/1OKZOV-iLj4" TargetMode="External"/><Relationship Id="rId7" Type="http://schemas.openxmlformats.org/officeDocument/2006/relationships/hyperlink" Target="https://developer.mozilla.org/en-US/docs/Learn/CSS/CSS_layout/Positioning" TargetMode="External"/><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hyperlink" Target="https://developer.mozilla.org/en-US/docs/Web/CSS/position" TargetMode="External"/><Relationship Id="rId5" Type="http://schemas.openxmlformats.org/officeDocument/2006/relationships/hyperlink" Target="https://www.w3schools.com/cssref/pr_class_position.asp" TargetMode="External"/><Relationship Id="rId10" Type="http://schemas.openxmlformats.org/officeDocument/2006/relationships/hyperlink" Target="https://caniuse.com/#search=sticky" TargetMode="External"/><Relationship Id="rId4" Type="http://schemas.openxmlformats.org/officeDocument/2006/relationships/hyperlink" Target="https://medium.com/@dte/understanding-css-selector-specificity-a02238a02a59" TargetMode="External"/><Relationship Id="rId9" Type="http://schemas.openxmlformats.org/officeDocument/2006/relationships/hyperlink" Target="https://developer.mozilla.org/en-US/docs/Web/CSS/CSS_Positioning/Understanding_z_index/The_stacking_context" TargetMode="Externa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hyperlink" Target="https://developer.mozilla.org/en-US/docs/Web/CSS/filter" TargetMode="External"/><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hyperlink" Target="https://developer.mozilla.org/en-US/docs/Web/CSS/background" TargetMode="External"/><Relationship Id="rId2" Type="http://schemas.openxmlformats.org/officeDocument/2006/relationships/notesSlide" Target="../notesSlides/notesSlide89.xml"/><Relationship Id="rId1" Type="http://schemas.openxmlformats.org/officeDocument/2006/relationships/slideLayout" Target="../slideLayouts/slideLayout2.xml"/><Relationship Id="rId6" Type="http://schemas.openxmlformats.org/officeDocument/2006/relationships/hyperlink" Target="https://developer.mozilla.org/en-US/docs/Web/SVG/Tutorial/SVG_and_CSS" TargetMode="External"/><Relationship Id="rId5" Type="http://schemas.openxmlformats.org/officeDocument/2006/relationships/hyperlink" Target="https://developer.mozilla.org/en-US/docs/Web/CSS/filter" TargetMode="External"/><Relationship Id="rId4" Type="http://schemas.openxmlformats.org/officeDocument/2006/relationships/hyperlink" Target="https://www.w3schools.com/css/css3_images.asp" TargetMode="Externa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caniuse.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stackoverflow.com/questions/12889362/difference-between-id-and-class-in-css-and-when-to-use-i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caniuse.com/" TargetMode="External"/><Relationship Id="rId5" Type="http://schemas.openxmlformats.org/officeDocument/2006/relationships/hyperlink" Target="https://developer.mozilla.org/en-US/docs/Web/CSS/:not" TargetMode="External"/><Relationship Id="rId4" Type="http://schemas.openxmlformats.org/officeDocument/2006/relationships/hyperlink" Target="https://css-tricks.com/when-using-important-is-the-right-choice/"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02227"/>
          </a:xfrm>
        </p:spPr>
        <p:txBody>
          <a:bodyPr>
            <a:normAutofit fontScale="90000"/>
          </a:bodyPr>
          <a:lstStyle/>
          <a:p>
            <a:r>
              <a:rPr lang="en-GB" dirty="0"/>
              <a:t>Understanding the Z-Index</a:t>
            </a:r>
          </a:p>
        </p:txBody>
      </p:sp>
      <p:sp>
        <p:nvSpPr>
          <p:cNvPr id="3" name="Content Placeholder 2"/>
          <p:cNvSpPr>
            <a:spLocks noGrp="1"/>
          </p:cNvSpPr>
          <p:nvPr>
            <p:ph idx="1"/>
          </p:nvPr>
        </p:nvSpPr>
        <p:spPr>
          <a:xfrm>
            <a:off x="301335" y="685801"/>
            <a:ext cx="11533909" cy="6068290"/>
          </a:xfrm>
        </p:spPr>
        <p:txBody>
          <a:bodyPr>
            <a:normAutofit lnSpcReduction="10000"/>
          </a:bodyPr>
          <a:lstStyle/>
          <a:p>
            <a:r>
              <a:rPr lang="en-GB" dirty="0" smtClean="0"/>
              <a:t>So The question here is why is our background image not really a background image?</a:t>
            </a:r>
          </a:p>
          <a:p>
            <a:r>
              <a:rPr lang="en-GB" dirty="0" smtClean="0"/>
              <a:t>This is because till now we just positioned our elements along the x-axis or the y-axis but we also need a way to position them along z-</a:t>
            </a:r>
            <a:r>
              <a:rPr lang="en-GB" dirty="0" err="1" smtClean="0"/>
              <a:t>axis.We</a:t>
            </a:r>
            <a:r>
              <a:rPr lang="en-GB" dirty="0" smtClean="0"/>
              <a:t> can actually do that in </a:t>
            </a:r>
            <a:r>
              <a:rPr lang="en-GB" dirty="0" err="1" smtClean="0"/>
              <a:t>css</a:t>
            </a:r>
            <a:r>
              <a:rPr lang="en-GB" dirty="0" smtClean="0"/>
              <a:t> using a property called z-index.</a:t>
            </a:r>
          </a:p>
          <a:p>
            <a:r>
              <a:rPr lang="en-GB" dirty="0" smtClean="0"/>
              <a:t>Z-index represents the position of an element along the z-</a:t>
            </a:r>
            <a:r>
              <a:rPr lang="en-GB" dirty="0" err="1" smtClean="0"/>
              <a:t>axis.its</a:t>
            </a:r>
            <a:r>
              <a:rPr lang="en-GB" dirty="0" smtClean="0"/>
              <a:t> default value is auto for understanding purposes lets assume auto means 0.</a:t>
            </a:r>
          </a:p>
          <a:p>
            <a:r>
              <a:rPr lang="en-GB" dirty="0" smtClean="0"/>
              <a:t>So to place an element above any other the z index should be greater than 0 like 1,2,3, 100 </a:t>
            </a:r>
            <a:r>
              <a:rPr lang="en-GB" dirty="0" err="1" smtClean="0"/>
              <a:t>etc</a:t>
            </a:r>
            <a:endParaRPr lang="en-GB" dirty="0" smtClean="0"/>
          </a:p>
          <a:p>
            <a:r>
              <a:rPr lang="en-GB" dirty="0" smtClean="0"/>
              <a:t>To place an element below another the z index should be lower than 0 </a:t>
            </a:r>
            <a:r>
              <a:rPr lang="en-GB" dirty="0" err="1" smtClean="0"/>
              <a:t>ie</a:t>
            </a:r>
            <a:r>
              <a:rPr lang="en-GB" dirty="0" smtClean="0"/>
              <a:t> -1,-2, -44 </a:t>
            </a:r>
            <a:r>
              <a:rPr lang="en-GB" dirty="0" err="1" smtClean="0"/>
              <a:t>etc</a:t>
            </a:r>
            <a:endParaRPr lang="en-GB" dirty="0" smtClean="0"/>
          </a:p>
          <a:p>
            <a:r>
              <a:rPr lang="en-GB" dirty="0" smtClean="0"/>
              <a:t>Z-index only works for elements that have the value of position different from static.so to change the z-index we have to apply a position property.</a:t>
            </a:r>
          </a:p>
          <a:p>
            <a:r>
              <a:rPr lang="en-GB" dirty="0" smtClean="0"/>
              <a:t>So now we know that all our elements on the packages page have a z-index value 0 by default so to move our background image below other elements lets add z-index:-1; to the .background{ } selector.</a:t>
            </a:r>
          </a:p>
          <a:p>
            <a:r>
              <a:rPr lang="en-GB" dirty="0" smtClean="0"/>
              <a:t>Now if we change the z-index to 1 for our background we will notice it is above our packages as well as above the </a:t>
            </a:r>
            <a:r>
              <a:rPr lang="en-GB" dirty="0" err="1" smtClean="0"/>
              <a:t>nav</a:t>
            </a:r>
            <a:r>
              <a:rPr lang="en-GB" dirty="0" smtClean="0"/>
              <a:t> bar but if we add a z-index of 1 to main-header{} selector in our shared.css we will notice that the </a:t>
            </a:r>
            <a:r>
              <a:rPr lang="en-GB" dirty="0" err="1" smtClean="0"/>
              <a:t>the</a:t>
            </a:r>
            <a:r>
              <a:rPr lang="en-GB" dirty="0" smtClean="0"/>
              <a:t> </a:t>
            </a:r>
            <a:r>
              <a:rPr lang="en-GB" dirty="0" err="1" smtClean="0"/>
              <a:t>nav</a:t>
            </a:r>
            <a:r>
              <a:rPr lang="en-GB" dirty="0" smtClean="0"/>
              <a:t> bar is still at the top of our background</a:t>
            </a:r>
          </a:p>
          <a:p>
            <a:r>
              <a:rPr lang="en-GB" dirty="0" smtClean="0"/>
              <a:t>Actually when we have two elements with same z-index the order in which the elements occur in the html takes precedence and since our header comes after the background image it is displayed above it when both have same z-index value.</a:t>
            </a:r>
          </a:p>
          <a:p>
            <a:r>
              <a:rPr lang="en-GB" dirty="0" smtClean="0"/>
              <a:t>Remove z-index from main-header{} and change the value of z-index back to -1 in .background and we have a working background image and  </a:t>
            </a:r>
            <a:r>
              <a:rPr lang="en-GB" dirty="0" err="1" smtClean="0"/>
              <a:t>nav</a:t>
            </a:r>
            <a:r>
              <a:rPr lang="en-GB" dirty="0" smtClean="0"/>
              <a:t> bar again.</a:t>
            </a:r>
          </a:p>
          <a:p>
            <a:endParaRPr lang="en-GB" dirty="0" smtClean="0"/>
          </a:p>
          <a:p>
            <a:endParaRPr lang="en-GB" dirty="0"/>
          </a:p>
        </p:txBody>
      </p:sp>
    </p:spTree>
    <p:extLst>
      <p:ext uri="{BB962C8B-B14F-4D97-AF65-F5344CB8AC3E}">
        <p14:creationId xmlns:p14="http://schemas.microsoft.com/office/powerpoint/2010/main" val="202021529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7" y="121227"/>
            <a:ext cx="11178693" cy="564573"/>
          </a:xfrm>
        </p:spPr>
        <p:txBody>
          <a:bodyPr>
            <a:normAutofit fontScale="90000"/>
          </a:bodyPr>
          <a:lstStyle/>
          <a:p>
            <a:r>
              <a:rPr lang="en-IN" dirty="0"/>
              <a:t>Adding a </a:t>
            </a:r>
            <a:r>
              <a:rPr lang="en-IN" dirty="0" smtClean="0"/>
              <a:t>Recommended Badge </a:t>
            </a:r>
            <a:r>
              <a:rPr lang="en-IN" dirty="0"/>
              <a:t>to </a:t>
            </a:r>
            <a:r>
              <a:rPr lang="en-IN" dirty="0" smtClean="0"/>
              <a:t>our Plus </a:t>
            </a:r>
            <a:r>
              <a:rPr lang="en-IN" dirty="0"/>
              <a:t>Package</a:t>
            </a:r>
            <a:endParaRPr lang="en-GB" dirty="0"/>
          </a:p>
        </p:txBody>
      </p:sp>
      <p:sp>
        <p:nvSpPr>
          <p:cNvPr id="3" name="Content Placeholder 2"/>
          <p:cNvSpPr>
            <a:spLocks noGrp="1"/>
          </p:cNvSpPr>
          <p:nvPr>
            <p:ph idx="1"/>
          </p:nvPr>
        </p:nvSpPr>
        <p:spPr>
          <a:xfrm>
            <a:off x="259773" y="872836"/>
            <a:ext cx="11378045" cy="5777345"/>
          </a:xfrm>
        </p:spPr>
        <p:txBody>
          <a:bodyPr>
            <a:normAutofit lnSpcReduction="10000"/>
          </a:bodyPr>
          <a:lstStyle/>
          <a:p>
            <a:r>
              <a:rPr lang="en-IN" dirty="0" smtClean="0"/>
              <a:t>Now lets add a recommended badge to our plus package to do that add an &lt;h2&gt; tag to the &lt;a&gt; tag in the section representing the plus package right after the &lt;h1&gt; tag .Add a class package-badge to </a:t>
            </a:r>
            <a:r>
              <a:rPr lang="en-IN" dirty="0" err="1" smtClean="0"/>
              <a:t>it.And</a:t>
            </a:r>
            <a:r>
              <a:rPr lang="en-IN" dirty="0" smtClean="0"/>
              <a:t> add a text RECOMMENDED to the &lt;h2&gt; tag</a:t>
            </a:r>
          </a:p>
          <a:p>
            <a:r>
              <a:rPr lang="en-IN" dirty="0" smtClean="0"/>
              <a:t>Add a class selector .</a:t>
            </a:r>
            <a:r>
              <a:rPr lang="en-GB" dirty="0"/>
              <a:t> </a:t>
            </a:r>
            <a:r>
              <a:rPr lang="en-GB" dirty="0" err="1"/>
              <a:t>package__</a:t>
            </a:r>
            <a:r>
              <a:rPr lang="en-GB" dirty="0" err="1" smtClean="0"/>
              <a:t>badge</a:t>
            </a:r>
            <a:r>
              <a:rPr lang="en-GB" dirty="0" smtClean="0"/>
              <a:t>{ } for this badge to our packages.css </a:t>
            </a:r>
            <a:r>
              <a:rPr lang="en-GB" dirty="0" err="1" smtClean="0"/>
              <a:t>file.Add</a:t>
            </a:r>
            <a:r>
              <a:rPr lang="en-GB" dirty="0" smtClean="0"/>
              <a:t> a </a:t>
            </a:r>
            <a:r>
              <a:rPr lang="en-GB" dirty="0" err="1" smtClean="0"/>
              <a:t>position:fixed</a:t>
            </a:r>
            <a:r>
              <a:rPr lang="en-GB" dirty="0" smtClean="0"/>
              <a:t>; to </a:t>
            </a:r>
            <a:r>
              <a:rPr lang="en-GB" dirty="0" err="1" smtClean="0"/>
              <a:t>it.Now</a:t>
            </a:r>
            <a:r>
              <a:rPr lang="en-GB" dirty="0" smtClean="0"/>
              <a:t> the badge is removed from the document flow we can add </a:t>
            </a:r>
            <a:r>
              <a:rPr lang="en-GB" dirty="0" err="1" smtClean="0"/>
              <a:t>top,left</a:t>
            </a:r>
            <a:r>
              <a:rPr lang="en-GB" dirty="0" smtClean="0"/>
              <a:t> </a:t>
            </a:r>
            <a:r>
              <a:rPr lang="en-GB" dirty="0" err="1" smtClean="0"/>
              <a:t>etc</a:t>
            </a:r>
            <a:r>
              <a:rPr lang="en-GB" dirty="0" smtClean="0"/>
              <a:t> properties to position it according to the view port but now it will be fixed and when we scroll it wont move with our package.</a:t>
            </a:r>
          </a:p>
          <a:p>
            <a:r>
              <a:rPr lang="en-IN" dirty="0" smtClean="0"/>
              <a:t>Lets try it out add top:0,left:0 the badge sticks to the top of our </a:t>
            </a:r>
            <a:r>
              <a:rPr lang="en-IN" dirty="0" err="1" smtClean="0"/>
              <a:t>html.Lets</a:t>
            </a:r>
            <a:r>
              <a:rPr lang="en-IN" dirty="0" smtClean="0"/>
              <a:t> change the value to maybe top:100 left:500px we are almost at the position we want our badge to be but this is a bad ,cumbersome and error prone way. Also since it is removed from document flow it does not scroll with the page.</a:t>
            </a:r>
          </a:p>
          <a:p>
            <a:r>
              <a:rPr lang="en-IN" dirty="0" smtClean="0"/>
              <a:t>Lets try another value for the position .Change it to </a:t>
            </a:r>
            <a:r>
              <a:rPr lang="en-IN" dirty="0" err="1" smtClean="0"/>
              <a:t>position:absolute</a:t>
            </a:r>
            <a:r>
              <a:rPr lang="en-IN" dirty="0" smtClean="0"/>
              <a:t>;.We will notice the element is no longer stuck to the viewport but what is it stuck to now?</a:t>
            </a:r>
          </a:p>
          <a:p>
            <a:r>
              <a:rPr lang="en-IN" dirty="0" smtClean="0"/>
              <a:t>For position absolute the positioning context is defined based on 2 cases:</a:t>
            </a:r>
          </a:p>
          <a:p>
            <a:pPr lvl="1"/>
            <a:r>
              <a:rPr lang="en-IN" dirty="0" smtClean="0"/>
              <a:t>If none of the ancestors have the position property applied the positioning context refers to the html element</a:t>
            </a:r>
          </a:p>
          <a:p>
            <a:pPr lvl="1"/>
            <a:r>
              <a:rPr lang="en-IN" dirty="0" smtClean="0"/>
              <a:t>If we have the second case that we have a positioned ancestor that ancestor is the positioning context.</a:t>
            </a:r>
          </a:p>
          <a:p>
            <a:r>
              <a:rPr lang="en-IN" dirty="0" smtClean="0"/>
              <a:t>So in our case it is the &lt;html&gt; element we can verify that by adding top:0 and we will notice that the badge is stuck to html element.</a:t>
            </a:r>
          </a:p>
          <a:p>
            <a:r>
              <a:rPr lang="en-IN" dirty="0" smtClean="0"/>
              <a:t>If we try to change it and add </a:t>
            </a:r>
            <a:r>
              <a:rPr lang="en-IN" dirty="0" err="1" smtClean="0"/>
              <a:t>position:absolute</a:t>
            </a:r>
            <a:r>
              <a:rPr lang="en-IN" dirty="0" smtClean="0"/>
              <a:t> to the .packages{} selector our badge will stick to the package but the package itself will stick to &lt;html&gt; and also the elements are removed from the document flow breaking our website</a:t>
            </a:r>
            <a:endParaRPr lang="en-GB" dirty="0" smtClean="0"/>
          </a:p>
          <a:p>
            <a:endParaRPr lang="en-IN" dirty="0" smtClean="0"/>
          </a:p>
          <a:p>
            <a:endParaRPr lang="en-GB" dirty="0"/>
          </a:p>
        </p:txBody>
      </p:sp>
    </p:spTree>
    <p:extLst>
      <p:ext uri="{BB962C8B-B14F-4D97-AF65-F5344CB8AC3E}">
        <p14:creationId xmlns:p14="http://schemas.microsoft.com/office/powerpoint/2010/main" val="367003630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7" y="121227"/>
            <a:ext cx="11178693" cy="564573"/>
          </a:xfrm>
        </p:spPr>
        <p:txBody>
          <a:bodyPr>
            <a:normAutofit fontScale="90000"/>
          </a:bodyPr>
          <a:lstStyle/>
          <a:p>
            <a:r>
              <a:rPr lang="en-IN" dirty="0"/>
              <a:t>Adding a </a:t>
            </a:r>
            <a:r>
              <a:rPr lang="en-IN" dirty="0" smtClean="0"/>
              <a:t>Recommended Badge </a:t>
            </a:r>
            <a:r>
              <a:rPr lang="en-IN" dirty="0"/>
              <a:t>to </a:t>
            </a:r>
            <a:r>
              <a:rPr lang="en-IN" dirty="0" smtClean="0"/>
              <a:t>our Plus </a:t>
            </a:r>
            <a:r>
              <a:rPr lang="en-IN" dirty="0"/>
              <a:t>Package</a:t>
            </a:r>
            <a:endParaRPr lang="en-GB" dirty="0"/>
          </a:p>
        </p:txBody>
      </p:sp>
      <p:sp>
        <p:nvSpPr>
          <p:cNvPr id="3" name="Content Placeholder 2"/>
          <p:cNvSpPr>
            <a:spLocks noGrp="1"/>
          </p:cNvSpPr>
          <p:nvPr>
            <p:ph idx="1"/>
          </p:nvPr>
        </p:nvSpPr>
        <p:spPr>
          <a:xfrm>
            <a:off x="259773" y="872836"/>
            <a:ext cx="11378045" cy="5777345"/>
          </a:xfrm>
        </p:spPr>
        <p:txBody>
          <a:bodyPr>
            <a:normAutofit lnSpcReduction="10000"/>
          </a:bodyPr>
          <a:lstStyle/>
          <a:p>
            <a:r>
              <a:rPr lang="en-IN" dirty="0" smtClean="0"/>
              <a:t>Lets try another value for </a:t>
            </a:r>
            <a:r>
              <a:rPr lang="en-IN" dirty="0" err="1" smtClean="0"/>
              <a:t>position:relative</a:t>
            </a:r>
            <a:r>
              <a:rPr lang="en-IN" dirty="0" smtClean="0"/>
              <a:t> for packages</a:t>
            </a:r>
          </a:p>
          <a:p>
            <a:r>
              <a:rPr lang="en-IN" dirty="0" smtClean="0"/>
              <a:t>We will notice that now our website doesn’t crash .Package class is  not taken out of document flow and now since the badge has </a:t>
            </a:r>
            <a:r>
              <a:rPr lang="en-IN" dirty="0" err="1" smtClean="0"/>
              <a:t>position:absolute</a:t>
            </a:r>
            <a:r>
              <a:rPr lang="en-IN" dirty="0" smtClean="0"/>
              <a:t> and it has a positioned ancestor the positioning context now is packages for the badge.</a:t>
            </a:r>
          </a:p>
          <a:p>
            <a:r>
              <a:rPr lang="en-IN" dirty="0" smtClean="0"/>
              <a:t>So till now we learnt that fixed and absolute are quiet comparable both take the elements out of document flow.</a:t>
            </a:r>
          </a:p>
          <a:p>
            <a:r>
              <a:rPr lang="en-IN" dirty="0" smtClean="0"/>
              <a:t>For fixed the positioning context is always the viewport and for absolute it is either &lt;html&gt; if there is not positioned ancestor or the positioned ancestor is one exists.</a:t>
            </a:r>
          </a:p>
          <a:p>
            <a:r>
              <a:rPr lang="en-IN" dirty="0" smtClean="0"/>
              <a:t>The relative position doesn’t take the element out of document </a:t>
            </a:r>
            <a:r>
              <a:rPr lang="en-IN" dirty="0" err="1" smtClean="0"/>
              <a:t>flow.We</a:t>
            </a:r>
            <a:r>
              <a:rPr lang="en-IN" dirty="0" smtClean="0"/>
              <a:t> will dive deeper into relative positioning in upcoming slides.</a:t>
            </a:r>
          </a:p>
          <a:p>
            <a:r>
              <a:rPr lang="en-IN" dirty="0" smtClean="0"/>
              <a:t>Now our badge is inside the plus package box lets first style its appearance then work on its position .</a:t>
            </a:r>
          </a:p>
          <a:p>
            <a:r>
              <a:rPr lang="en-IN" dirty="0" smtClean="0"/>
              <a:t>Lets change the font-size:12px,color:white ,background:#ff5454; padding:8px;</a:t>
            </a:r>
          </a:p>
          <a:p>
            <a:r>
              <a:rPr lang="en-IN" dirty="0" smtClean="0"/>
              <a:t>Now we know that the positioning context is the package so lets position the badge inside it we need to move it to top right but not stick it to the edge so lets change top:0;,remove left and add right:0; but to keep it a bit away from edges lets add a mergin:20px;</a:t>
            </a:r>
          </a:p>
          <a:p>
            <a:r>
              <a:rPr lang="en-IN" dirty="0" smtClean="0"/>
              <a:t>We now have the badge positioned correctly but we will notice that when we scroll the packages are above the navigation bar now to fix that we move the navigation bar up in the z-axis by adding z-index:1 to .main-header{} selector in shared.css</a:t>
            </a:r>
            <a:endParaRPr lang="en-GB" dirty="0" smtClean="0"/>
          </a:p>
          <a:p>
            <a:endParaRPr lang="en-IN" dirty="0" smtClean="0"/>
          </a:p>
          <a:p>
            <a:endParaRPr lang="en-GB" dirty="0"/>
          </a:p>
        </p:txBody>
      </p:sp>
    </p:spTree>
    <p:extLst>
      <p:ext uri="{BB962C8B-B14F-4D97-AF65-F5344CB8AC3E}">
        <p14:creationId xmlns:p14="http://schemas.microsoft.com/office/powerpoint/2010/main" val="403725681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62" y="0"/>
            <a:ext cx="8596668" cy="585355"/>
          </a:xfrm>
        </p:spPr>
        <p:txBody>
          <a:bodyPr>
            <a:normAutofit fontScale="90000"/>
          </a:bodyPr>
          <a:lstStyle/>
          <a:p>
            <a:r>
              <a:rPr lang="en-IN" dirty="0"/>
              <a:t>Diving Deeper into Relative Positioning</a:t>
            </a:r>
            <a:endParaRPr lang="en-GB" dirty="0"/>
          </a:p>
        </p:txBody>
      </p:sp>
      <p:sp>
        <p:nvSpPr>
          <p:cNvPr id="3" name="Content Placeholder 2"/>
          <p:cNvSpPr>
            <a:spLocks noGrp="1"/>
          </p:cNvSpPr>
          <p:nvPr>
            <p:ph idx="1"/>
          </p:nvPr>
        </p:nvSpPr>
        <p:spPr>
          <a:xfrm>
            <a:off x="207817" y="696191"/>
            <a:ext cx="11668991" cy="5777345"/>
          </a:xfrm>
        </p:spPr>
        <p:txBody>
          <a:bodyPr>
            <a:normAutofit fontScale="92500" lnSpcReduction="10000"/>
          </a:bodyPr>
          <a:lstStyle/>
          <a:p>
            <a:r>
              <a:rPr lang="en-IN" dirty="0" smtClean="0"/>
              <a:t>For a better understanding of relative positioning I have again changed the code to the same simple page we used to study the fixed value.</a:t>
            </a:r>
          </a:p>
          <a:p>
            <a:r>
              <a:rPr lang="en-IN" dirty="0" smtClean="0"/>
              <a:t>Just for a recap about what the code was </a:t>
            </a:r>
            <a:r>
              <a:rPr lang="en-GB" dirty="0" smtClean="0"/>
              <a:t>, the </a:t>
            </a:r>
            <a:r>
              <a:rPr lang="en-GB" dirty="0"/>
              <a:t>index.html contains 3&lt;div&gt; tags representing a navigation </a:t>
            </a:r>
            <a:r>
              <a:rPr lang="en-GB" dirty="0" smtClean="0"/>
              <a:t>bar , a background </a:t>
            </a:r>
            <a:r>
              <a:rPr lang="en-GB" dirty="0"/>
              <a:t>image </a:t>
            </a:r>
            <a:r>
              <a:rPr lang="en-GB" dirty="0" smtClean="0"/>
              <a:t>and a </a:t>
            </a:r>
            <a:r>
              <a:rPr lang="en-GB" dirty="0"/>
              <a:t>Features inside a parent &lt;div&gt;</a:t>
            </a:r>
          </a:p>
          <a:p>
            <a:r>
              <a:rPr lang="en-GB" dirty="0"/>
              <a:t>In our </a:t>
            </a:r>
            <a:r>
              <a:rPr lang="en-GB" dirty="0" err="1"/>
              <a:t>css</a:t>
            </a:r>
            <a:r>
              <a:rPr lang="en-GB" dirty="0"/>
              <a:t> I have just </a:t>
            </a:r>
            <a:r>
              <a:rPr lang="en-IN" dirty="0"/>
              <a:t>added a few basic styles like margin ,</a:t>
            </a:r>
            <a:r>
              <a:rPr lang="en-IN" dirty="0" smtClean="0"/>
              <a:t>padding , border </a:t>
            </a:r>
            <a:r>
              <a:rPr lang="en-IN" dirty="0"/>
              <a:t>background , </a:t>
            </a:r>
            <a:r>
              <a:rPr lang="en-IN" dirty="0" smtClean="0"/>
              <a:t>colour etc. </a:t>
            </a:r>
            <a:r>
              <a:rPr lang="en-IN" dirty="0"/>
              <a:t>to all the </a:t>
            </a:r>
            <a:r>
              <a:rPr lang="en-IN" dirty="0" smtClean="0"/>
              <a:t>elements. You </a:t>
            </a:r>
            <a:r>
              <a:rPr lang="en-IN" dirty="0"/>
              <a:t>will notice that I have a  height also for the html element  that is only to get a scroll bar on the page .Also notice I also have a margin around my html element </a:t>
            </a:r>
            <a:r>
              <a:rPr lang="en-IN" dirty="0" smtClean="0"/>
              <a:t>too</a:t>
            </a:r>
          </a:p>
          <a:p>
            <a:r>
              <a:rPr lang="en-IN" dirty="0" smtClean="0"/>
              <a:t>So lets start by adding a </a:t>
            </a:r>
            <a:r>
              <a:rPr lang="en-IN" dirty="0" err="1" smtClean="0"/>
              <a:t>position:relative</a:t>
            </a:r>
            <a:r>
              <a:rPr lang="en-IN" dirty="0" smtClean="0"/>
              <a:t> to our navigation bar </a:t>
            </a:r>
            <a:r>
              <a:rPr lang="en-IN" dirty="0" err="1" smtClean="0"/>
              <a:t>i.e</a:t>
            </a:r>
            <a:r>
              <a:rPr lang="en-IN" dirty="0" smtClean="0"/>
              <a:t>  .parent .child-1{} class selector</a:t>
            </a:r>
          </a:p>
          <a:p>
            <a:r>
              <a:rPr lang="en-IN" dirty="0" smtClean="0"/>
              <a:t>We will notice that nothing changes but now we can change the positioning context of other elements </a:t>
            </a:r>
            <a:r>
              <a:rPr lang="en-IN" dirty="0" err="1" smtClean="0"/>
              <a:t>i.e</a:t>
            </a:r>
            <a:r>
              <a:rPr lang="en-IN" dirty="0" smtClean="0"/>
              <a:t> children of this element but since this has no children here nothing much can be done.</a:t>
            </a:r>
          </a:p>
          <a:p>
            <a:r>
              <a:rPr lang="en-IN" dirty="0" smtClean="0"/>
              <a:t>Lets add top:50px and left:50px to </a:t>
            </a:r>
            <a:r>
              <a:rPr lang="en-IN" dirty="0" err="1" smtClean="0"/>
              <a:t>it.we</a:t>
            </a:r>
            <a:r>
              <a:rPr lang="en-IN" dirty="0" smtClean="0"/>
              <a:t> will notice that the element moved but what is the positioning context for this element ? For relative positioning the element itself acts as a positioning context so it moved relative to its original </a:t>
            </a:r>
            <a:r>
              <a:rPr lang="en-IN" dirty="0" err="1" smtClean="0"/>
              <a:t>position.So</a:t>
            </a:r>
            <a:r>
              <a:rPr lang="en-IN" dirty="0" smtClean="0"/>
              <a:t> we pushed the element 50px from top and 50px from the left from its initial position.</a:t>
            </a:r>
          </a:p>
          <a:p>
            <a:r>
              <a:rPr lang="en-IN" dirty="0" smtClean="0"/>
              <a:t>Now lets change the top:300px.We will notice that the element moved out of the surrounding &lt;div&gt; </a:t>
            </a:r>
            <a:r>
              <a:rPr lang="en-IN" dirty="0" err="1" smtClean="0"/>
              <a:t>i.e</a:t>
            </a:r>
            <a:r>
              <a:rPr lang="en-IN" dirty="0" smtClean="0"/>
              <a:t> we moved the navigation bar out of its </a:t>
            </a:r>
            <a:r>
              <a:rPr lang="en-IN" dirty="0" err="1" smtClean="0"/>
              <a:t>parent.sometimes</a:t>
            </a:r>
            <a:r>
              <a:rPr lang="en-IN" dirty="0" smtClean="0"/>
              <a:t> we might want this behaviour but sometimes we </a:t>
            </a:r>
            <a:r>
              <a:rPr lang="en-IN" dirty="0" err="1" smtClean="0"/>
              <a:t>wont,we</a:t>
            </a:r>
            <a:r>
              <a:rPr lang="en-IN" dirty="0" smtClean="0"/>
              <a:t> might want that although we are able to move it but it should not leave its parent element or it should not be visible if it leaves its parent element.</a:t>
            </a:r>
          </a:p>
          <a:p>
            <a:r>
              <a:rPr lang="en-IN" dirty="0" smtClean="0"/>
              <a:t>We will study about how this is solved and also about a problem that might occur depending upon the type of the parent element in upcoming slides</a:t>
            </a:r>
          </a:p>
          <a:p>
            <a:endParaRPr lang="en-IN" dirty="0"/>
          </a:p>
          <a:p>
            <a:endParaRPr lang="en-GB" dirty="0"/>
          </a:p>
        </p:txBody>
      </p:sp>
    </p:spTree>
    <p:extLst>
      <p:ext uri="{BB962C8B-B14F-4D97-AF65-F5344CB8AC3E}">
        <p14:creationId xmlns:p14="http://schemas.microsoft.com/office/powerpoint/2010/main" val="18392534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00445"/>
            <a:ext cx="10181166" cy="585355"/>
          </a:xfrm>
        </p:spPr>
        <p:txBody>
          <a:bodyPr>
            <a:normAutofit fontScale="90000"/>
          </a:bodyPr>
          <a:lstStyle/>
          <a:p>
            <a:r>
              <a:rPr lang="en-IN" dirty="0"/>
              <a:t>Working with "overflow" and Relative Positioning</a:t>
            </a:r>
            <a:endParaRPr lang="en-GB" dirty="0"/>
          </a:p>
        </p:txBody>
      </p:sp>
      <p:sp>
        <p:nvSpPr>
          <p:cNvPr id="3" name="Content Placeholder 2"/>
          <p:cNvSpPr>
            <a:spLocks noGrp="1"/>
          </p:cNvSpPr>
          <p:nvPr>
            <p:ph idx="1"/>
          </p:nvPr>
        </p:nvSpPr>
        <p:spPr>
          <a:xfrm>
            <a:off x="218209" y="955965"/>
            <a:ext cx="11170227" cy="5642262"/>
          </a:xfrm>
        </p:spPr>
        <p:txBody>
          <a:bodyPr/>
          <a:lstStyle/>
          <a:p>
            <a:r>
              <a:rPr lang="en-IN" dirty="0" smtClean="0"/>
              <a:t>Now if we want to avoid the behaviour that the child element is moving out of the parent element we can go top the selector for parent </a:t>
            </a:r>
            <a:r>
              <a:rPr lang="en-IN" dirty="0" err="1" smtClean="0"/>
              <a:t>i.e</a:t>
            </a:r>
            <a:r>
              <a:rPr lang="en-IN" dirty="0" smtClean="0"/>
              <a:t> .parent{ } and add </a:t>
            </a:r>
            <a:r>
              <a:rPr lang="en-IN" dirty="0" err="1" smtClean="0"/>
              <a:t>overflow:hidden</a:t>
            </a:r>
            <a:r>
              <a:rPr lang="en-IN" dirty="0" smtClean="0"/>
              <a:t>;</a:t>
            </a:r>
          </a:p>
          <a:p>
            <a:r>
              <a:rPr lang="en-IN" dirty="0" smtClean="0"/>
              <a:t>The value hidden fore overflow hides the element as soon as it goes out of the parent.</a:t>
            </a:r>
          </a:p>
          <a:p>
            <a:r>
              <a:rPr lang="en-IN" dirty="0" smtClean="0"/>
              <a:t>Now lets remove the selector for </a:t>
            </a:r>
            <a:r>
              <a:rPr lang="en-IN" dirty="0" err="1" smtClean="0"/>
              <a:t>nav</a:t>
            </a:r>
            <a:r>
              <a:rPr lang="en-IN" dirty="0" smtClean="0"/>
              <a:t> bar and also the overflow property from the parent selector and add a position :relative to the parent.</a:t>
            </a:r>
          </a:p>
          <a:p>
            <a:r>
              <a:rPr lang="en-IN" dirty="0" smtClean="0"/>
              <a:t>So now our parent is the relatively positioned element lets add a top:500px to it we will notice it moves out of the parent </a:t>
            </a:r>
            <a:r>
              <a:rPr lang="en-IN" dirty="0" err="1" smtClean="0"/>
              <a:t>i.e</a:t>
            </a:r>
            <a:r>
              <a:rPr lang="en-IN" dirty="0" smtClean="0"/>
              <a:t> &lt;body&gt; in this case but we know how to fix that we go to the selector for body and add </a:t>
            </a:r>
            <a:r>
              <a:rPr lang="en-IN" dirty="0" err="1" smtClean="0"/>
              <a:t>overflow:hidden</a:t>
            </a:r>
            <a:r>
              <a:rPr lang="en-IN" dirty="0" smtClean="0"/>
              <a:t>;</a:t>
            </a:r>
          </a:p>
          <a:p>
            <a:r>
              <a:rPr lang="en-IN" dirty="0" smtClean="0"/>
              <a:t>We will notice that nothing changes this is the problem I </a:t>
            </a:r>
            <a:r>
              <a:rPr lang="en-IN" dirty="0" err="1" smtClean="0"/>
              <a:t>reffered</a:t>
            </a:r>
            <a:r>
              <a:rPr lang="en-IN" dirty="0" smtClean="0"/>
              <a:t> to on previous slide this </a:t>
            </a:r>
            <a:r>
              <a:rPr lang="en-IN" dirty="0" err="1" smtClean="0"/>
              <a:t>isbecause</a:t>
            </a:r>
            <a:r>
              <a:rPr lang="en-IN" dirty="0" smtClean="0"/>
              <a:t> of a default behaviour of </a:t>
            </a:r>
            <a:r>
              <a:rPr lang="en-IN" dirty="0" err="1" smtClean="0"/>
              <a:t>css</a:t>
            </a:r>
            <a:r>
              <a:rPr lang="en-IN" dirty="0" smtClean="0"/>
              <a:t> if we add overflow :hidden to the body it simply passes it on to the &lt;html&gt; element and removed from body so the situation we have is that actually &lt;html&gt; has </a:t>
            </a:r>
            <a:r>
              <a:rPr lang="en-IN" dirty="0" err="1" smtClean="0"/>
              <a:t>overflow:hidden</a:t>
            </a:r>
            <a:r>
              <a:rPr lang="en-IN" dirty="0" smtClean="0"/>
              <a:t> but body doesn’t although we added it to body but due to </a:t>
            </a:r>
            <a:r>
              <a:rPr lang="en-IN" dirty="0" err="1" smtClean="0"/>
              <a:t>css</a:t>
            </a:r>
            <a:r>
              <a:rPr lang="en-IN" dirty="0" smtClean="0"/>
              <a:t> default behaviour it was passed on to &lt;html&gt;.</a:t>
            </a:r>
          </a:p>
          <a:p>
            <a:r>
              <a:rPr lang="en-IN" dirty="0" smtClean="0"/>
              <a:t>We although do have a trick to fix that  simply add </a:t>
            </a:r>
            <a:r>
              <a:rPr lang="en-IN" dirty="0" err="1" smtClean="0"/>
              <a:t>overflow:hidden</a:t>
            </a:r>
            <a:r>
              <a:rPr lang="en-IN" dirty="0" smtClean="0"/>
              <a:t> to both body as well as html so now it wont be passed to html as that already has a </a:t>
            </a:r>
            <a:r>
              <a:rPr lang="en-IN" dirty="0" err="1" smtClean="0"/>
              <a:t>overflow:hidden</a:t>
            </a:r>
            <a:r>
              <a:rPr lang="en-IN" dirty="0" smtClean="0"/>
              <a:t> and things would work again</a:t>
            </a:r>
          </a:p>
          <a:p>
            <a:r>
              <a:rPr lang="en-IN" dirty="0" smtClean="0"/>
              <a:t>So if the parent is not &lt;body&gt; this issue wont occur and if it is it can be solved with the </a:t>
            </a:r>
            <a:r>
              <a:rPr lang="en-IN" dirty="0" err="1" smtClean="0"/>
              <a:t>tric</a:t>
            </a:r>
            <a:r>
              <a:rPr lang="en-IN" dirty="0" smtClean="0"/>
              <a:t> k given above.</a:t>
            </a:r>
            <a:endParaRPr lang="en-GB" dirty="0"/>
          </a:p>
        </p:txBody>
      </p:sp>
    </p:spTree>
    <p:extLst>
      <p:ext uri="{BB962C8B-B14F-4D97-AF65-F5344CB8AC3E}">
        <p14:creationId xmlns:p14="http://schemas.microsoft.com/office/powerpoint/2010/main" val="12076937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055"/>
            <a:ext cx="8596668" cy="637309"/>
          </a:xfrm>
        </p:spPr>
        <p:txBody>
          <a:bodyPr>
            <a:normAutofit fontScale="90000"/>
          </a:bodyPr>
          <a:lstStyle/>
          <a:p>
            <a:r>
              <a:rPr lang="en-GB" dirty="0"/>
              <a:t>Introducing "sticky" Positioning</a:t>
            </a:r>
          </a:p>
        </p:txBody>
      </p:sp>
      <p:sp>
        <p:nvSpPr>
          <p:cNvPr id="3" name="Content Placeholder 2"/>
          <p:cNvSpPr>
            <a:spLocks noGrp="1"/>
          </p:cNvSpPr>
          <p:nvPr>
            <p:ph idx="1"/>
          </p:nvPr>
        </p:nvSpPr>
        <p:spPr>
          <a:xfrm>
            <a:off x="270164" y="727364"/>
            <a:ext cx="11617036" cy="5808517"/>
          </a:xfrm>
        </p:spPr>
        <p:txBody>
          <a:bodyPr/>
          <a:lstStyle/>
          <a:p>
            <a:r>
              <a:rPr lang="en-US" dirty="0" smtClean="0"/>
              <a:t>To understand sticky positioning we will use a new sample code .The index.html has three parent&lt;div&gt; with a class parent and each parent&lt;div&gt; contains three child &lt;div&gt; with classes </a:t>
            </a:r>
            <a:r>
              <a:rPr lang="en-US" dirty="0" err="1" smtClean="0"/>
              <a:t>country,cities,cities</a:t>
            </a:r>
            <a:endParaRPr lang="en-US" dirty="0" smtClean="0"/>
          </a:p>
          <a:p>
            <a:r>
              <a:rPr lang="en-US" dirty="0" smtClean="0"/>
              <a:t>The main.css also has some basic styles applied</a:t>
            </a:r>
          </a:p>
          <a:p>
            <a:r>
              <a:rPr lang="en-US" dirty="0" smtClean="0"/>
              <a:t>Lets ass </a:t>
            </a:r>
            <a:r>
              <a:rPr lang="en-US" dirty="0" err="1" smtClean="0"/>
              <a:t>position:sticky</a:t>
            </a:r>
            <a:r>
              <a:rPr lang="en-US" dirty="0" smtClean="0"/>
              <a:t>; to .parent .country{ } selector .We will notice no apparent change in the </a:t>
            </a:r>
            <a:r>
              <a:rPr lang="en-US" dirty="0" err="1" smtClean="0"/>
              <a:t>website.Now</a:t>
            </a:r>
            <a:r>
              <a:rPr lang="en-US" dirty="0" smtClean="0"/>
              <a:t> just add top:20px;</a:t>
            </a:r>
          </a:p>
          <a:p>
            <a:r>
              <a:rPr lang="en-US" dirty="0" smtClean="0"/>
              <a:t>We will notice that all the country elements don’t move at the start but as soon as we scroll to a certain limit it behaves like a fixed element and then stops behaving as fixed after a certain limit.</a:t>
            </a:r>
          </a:p>
          <a:p>
            <a:r>
              <a:rPr lang="en-US" dirty="0" smtClean="0"/>
              <a:t>So sticky is actually a hybrid of relative and </a:t>
            </a:r>
            <a:r>
              <a:rPr lang="en-US" dirty="0" err="1" smtClean="0"/>
              <a:t>fixed.The</a:t>
            </a:r>
            <a:r>
              <a:rPr lang="en-US" dirty="0" smtClean="0"/>
              <a:t> element behaves as relative initially but as soon as we reach the distance  </a:t>
            </a:r>
            <a:r>
              <a:rPr lang="en-US" dirty="0" err="1" smtClean="0"/>
              <a:t>tahat</a:t>
            </a:r>
            <a:r>
              <a:rPr lang="en-US" dirty="0" smtClean="0"/>
              <a:t> we specify with top </a:t>
            </a:r>
            <a:r>
              <a:rPr lang="en-US" dirty="0" err="1" smtClean="0"/>
              <a:t>right,left,bottom</a:t>
            </a:r>
            <a:r>
              <a:rPr lang="en-US" dirty="0" smtClean="0"/>
              <a:t> the element starts behaving like </a:t>
            </a:r>
            <a:r>
              <a:rPr lang="en-US" dirty="0" err="1" smtClean="0"/>
              <a:t>fixed.The</a:t>
            </a:r>
            <a:r>
              <a:rPr lang="en-US" dirty="0" smtClean="0"/>
              <a:t> element stops being fixed as soon as it reaches the end of the content of its parent element.</a:t>
            </a:r>
          </a:p>
          <a:p>
            <a:r>
              <a:rPr lang="en-US" dirty="0" smtClean="0"/>
              <a:t>Now lets uncomment all the commented </a:t>
            </a:r>
            <a:r>
              <a:rPr lang="en-US" dirty="0" err="1" smtClean="0"/>
              <a:t>css</a:t>
            </a:r>
            <a:r>
              <a:rPr lang="en-US" dirty="0" smtClean="0"/>
              <a:t> to have separate </a:t>
            </a:r>
            <a:r>
              <a:rPr lang="en-US" dirty="0" err="1" smtClean="0"/>
              <a:t>colours</a:t>
            </a:r>
            <a:r>
              <a:rPr lang="en-US" dirty="0" smtClean="0"/>
              <a:t> </a:t>
            </a:r>
            <a:r>
              <a:rPr lang="en-US" dirty="0" err="1" smtClean="0"/>
              <a:t>etc</a:t>
            </a:r>
            <a:r>
              <a:rPr lang="en-US" dirty="0" smtClean="0"/>
              <a:t> for body html </a:t>
            </a:r>
            <a:r>
              <a:rPr lang="en-US" dirty="0" err="1" smtClean="0"/>
              <a:t>etc</a:t>
            </a:r>
            <a:r>
              <a:rPr lang="en-US" dirty="0" smtClean="0"/>
              <a:t> to have a better understanding.</a:t>
            </a:r>
          </a:p>
          <a:p>
            <a:r>
              <a:rPr lang="en-US" dirty="0" smtClean="0"/>
              <a:t>We will notice that the element behaves like a normal element till body is in viewport when we reach 10px from the border of parent the element starts behaving like fixed and when we have completed scrolling till the content of parent the element stops being fixed.</a:t>
            </a:r>
          </a:p>
          <a:p>
            <a:r>
              <a:rPr lang="en-US" dirty="0" smtClean="0"/>
              <a:t>Sticky is relatively new and doesn’t have good browser support yet.</a:t>
            </a:r>
          </a:p>
          <a:p>
            <a:endParaRPr lang="en-GB" dirty="0"/>
          </a:p>
        </p:txBody>
      </p:sp>
    </p:spTree>
    <p:extLst>
      <p:ext uri="{BB962C8B-B14F-4D97-AF65-F5344CB8AC3E}">
        <p14:creationId xmlns:p14="http://schemas.microsoft.com/office/powerpoint/2010/main" val="2741684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79663"/>
            <a:ext cx="8596668" cy="460664"/>
          </a:xfrm>
        </p:spPr>
        <p:txBody>
          <a:bodyPr>
            <a:normAutofit fontScale="90000"/>
          </a:bodyPr>
          <a:lstStyle/>
          <a:p>
            <a:r>
              <a:rPr lang="en-US" dirty="0" smtClean="0"/>
              <a:t>Stacking Context</a:t>
            </a:r>
            <a:endParaRPr lang="en-GB" dirty="0"/>
          </a:p>
        </p:txBody>
      </p:sp>
      <p:sp>
        <p:nvSpPr>
          <p:cNvPr id="3" name="Content Placeholder 2"/>
          <p:cNvSpPr>
            <a:spLocks noGrp="1"/>
          </p:cNvSpPr>
          <p:nvPr>
            <p:ph idx="1"/>
          </p:nvPr>
        </p:nvSpPr>
        <p:spPr>
          <a:xfrm>
            <a:off x="228599" y="779319"/>
            <a:ext cx="11648209" cy="5933208"/>
          </a:xfrm>
        </p:spPr>
        <p:txBody>
          <a:bodyPr>
            <a:normAutofit lnSpcReduction="10000"/>
          </a:bodyPr>
          <a:lstStyle/>
          <a:p>
            <a:r>
              <a:rPr lang="en-US" dirty="0" smtClean="0"/>
              <a:t>To understand stacking context we have another sample code it has a &lt;div&gt; with class navigation .Another &lt;div&gt; with class headline which internally contains three child &lt;div&gt; each representing an image with classes image-1,</a:t>
            </a:r>
            <a:r>
              <a:rPr lang="en-US" dirty="0"/>
              <a:t> </a:t>
            </a:r>
            <a:r>
              <a:rPr lang="en-US" dirty="0" smtClean="0"/>
              <a:t>image-2, image-2 </a:t>
            </a:r>
            <a:r>
              <a:rPr lang="en-US" dirty="0" err="1" smtClean="0"/>
              <a:t>respectively.Then</a:t>
            </a:r>
            <a:r>
              <a:rPr lang="en-US" dirty="0" smtClean="0"/>
              <a:t> we have another &lt;div&gt; with class contact-us</a:t>
            </a:r>
          </a:p>
          <a:p>
            <a:r>
              <a:rPr lang="en-US" dirty="0" smtClean="0"/>
              <a:t>The </a:t>
            </a:r>
            <a:r>
              <a:rPr lang="en-US" dirty="0" err="1" smtClean="0"/>
              <a:t>css</a:t>
            </a:r>
            <a:r>
              <a:rPr lang="en-US" dirty="0" smtClean="0"/>
              <a:t> part has some basic styles .All parent elements have  </a:t>
            </a:r>
            <a:r>
              <a:rPr lang="en-US" dirty="0" err="1" smtClean="0"/>
              <a:t>position:fixed.That</a:t>
            </a:r>
            <a:r>
              <a:rPr lang="en-US" dirty="0" smtClean="0"/>
              <a:t> is why we have navigation at bottom then headlines and the contact us since all of them by default have z-index 0 so the sequence of these elements in html decide which element will be on top.</a:t>
            </a:r>
          </a:p>
          <a:p>
            <a:r>
              <a:rPr lang="en-US" dirty="0" smtClean="0"/>
              <a:t>Now if we add z-index:1 to our .headline{} it will be on top.</a:t>
            </a:r>
          </a:p>
          <a:p>
            <a:r>
              <a:rPr lang="en-US" dirty="0" smtClean="0"/>
              <a:t>Stacking context comes in picture when we play with the z-index of the children </a:t>
            </a:r>
            <a:r>
              <a:rPr lang="en-US" dirty="0" err="1" smtClean="0"/>
              <a:t>i.e</a:t>
            </a:r>
            <a:r>
              <a:rPr lang="en-US" dirty="0" smtClean="0"/>
              <a:t> the images in our case.</a:t>
            </a:r>
          </a:p>
          <a:p>
            <a:r>
              <a:rPr lang="en-US" dirty="0" smtClean="0"/>
              <a:t>Lets add a z-index:100 to our .contact-us{}.It will now again be on the top</a:t>
            </a:r>
          </a:p>
          <a:p>
            <a:r>
              <a:rPr lang="en-US" dirty="0" smtClean="0"/>
              <a:t>Lets add a position fixed to our .image-1{} ,image-2 and image-3 and also add a z-index more than 100 to image-2</a:t>
            </a:r>
          </a:p>
          <a:p>
            <a:r>
              <a:rPr lang="en-US" dirty="0" smtClean="0"/>
              <a:t>We will see that image -2 is above image-3 and image -1 but even though the z-index is far bigger than the one for contact-us ,The contact-us is still on top this is because of the stacking context.</a:t>
            </a:r>
          </a:p>
          <a:p>
            <a:r>
              <a:rPr lang="en-US" dirty="0" smtClean="0"/>
              <a:t>This means that the z-index for the child elements will have an impact only within the parent and the general order of contact-us above the headline element depends on the z-index of the headline element.</a:t>
            </a:r>
          </a:p>
          <a:p>
            <a:r>
              <a:rPr lang="en-US" dirty="0" smtClean="0"/>
              <a:t>In simple words the images are a part of the stacking context of headline</a:t>
            </a:r>
          </a:p>
          <a:p>
            <a:r>
              <a:rPr lang="en-US" dirty="0" smtClean="0"/>
              <a:t>Whenever we apply position fixed to our element a new stacking context is created automatically but for position relative and absolute a new stacking context is created only when we add a z-index</a:t>
            </a:r>
            <a:endParaRPr lang="en-US" dirty="0"/>
          </a:p>
          <a:p>
            <a:endParaRPr lang="en-GB" dirty="0"/>
          </a:p>
        </p:txBody>
      </p:sp>
    </p:spTree>
    <p:extLst>
      <p:ext uri="{BB962C8B-B14F-4D97-AF65-F5344CB8AC3E}">
        <p14:creationId xmlns:p14="http://schemas.microsoft.com/office/powerpoint/2010/main" val="316297314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0"/>
            <a:ext cx="8596668" cy="460664"/>
          </a:xfrm>
        </p:spPr>
        <p:txBody>
          <a:bodyPr>
            <a:normAutofit fontScale="90000"/>
          </a:bodyPr>
          <a:lstStyle/>
          <a:p>
            <a:r>
              <a:rPr lang="en-US" dirty="0" smtClean="0"/>
              <a:t>Assignment Questions</a:t>
            </a:r>
            <a:endParaRPr lang="en-GB" dirty="0"/>
          </a:p>
        </p:txBody>
      </p:sp>
      <p:sp>
        <p:nvSpPr>
          <p:cNvPr id="3" name="Content Placeholder 2"/>
          <p:cNvSpPr>
            <a:spLocks noGrp="1"/>
          </p:cNvSpPr>
          <p:nvPr>
            <p:ph idx="1"/>
          </p:nvPr>
        </p:nvSpPr>
        <p:spPr>
          <a:xfrm>
            <a:off x="238991" y="550719"/>
            <a:ext cx="11804073" cy="6089072"/>
          </a:xfrm>
        </p:spPr>
        <p:txBody>
          <a:bodyPr/>
          <a:lstStyle/>
          <a:p>
            <a:r>
              <a:rPr lang="en-IN" dirty="0"/>
              <a:t>Go to our landing page in the course project and add a “margin-top” to our image (“#product-overview”) to ensure, that both the image and the slogan </a:t>
            </a:r>
            <a:r>
              <a:rPr lang="en-IN" dirty="0" smtClean="0"/>
              <a:t>(„Risk </a:t>
            </a:r>
            <a:r>
              <a:rPr lang="en-IN" dirty="0" err="1" smtClean="0"/>
              <a:t>hai</a:t>
            </a:r>
            <a:r>
              <a:rPr lang="en-IN" dirty="0" smtClean="0"/>
              <a:t> to </a:t>
            </a:r>
            <a:r>
              <a:rPr lang="en-IN" dirty="0" err="1" smtClean="0"/>
              <a:t>Ishq</a:t>
            </a:r>
            <a:r>
              <a:rPr lang="en-IN" dirty="0" smtClean="0"/>
              <a:t> </a:t>
            </a:r>
            <a:r>
              <a:rPr lang="en-IN" dirty="0" err="1" smtClean="0"/>
              <a:t>hai</a:t>
            </a:r>
            <a:r>
              <a:rPr lang="en-IN" dirty="0" smtClean="0"/>
              <a:t>“) </a:t>
            </a:r>
            <a:r>
              <a:rPr lang="en-IN" dirty="0"/>
              <a:t>are no longer hidden below the navigation bar.</a:t>
            </a:r>
          </a:p>
          <a:p>
            <a:r>
              <a:rPr lang="en-IN" dirty="0"/>
              <a:t>Find a way to position the slogan in the left lower corner of the image using “</a:t>
            </a:r>
            <a:r>
              <a:rPr lang="en-IN" dirty="0" err="1"/>
              <a:t>px</a:t>
            </a:r>
            <a:r>
              <a:rPr lang="en-IN" dirty="0"/>
              <a:t>”. The slogan should have some space to the left and to the bottom but do NOT add a margin to it.</a:t>
            </a:r>
          </a:p>
          <a:p>
            <a:r>
              <a:rPr lang="en-IN" dirty="0"/>
              <a:t>Change the positioning context of the slogan (challenge: What was the positioning context so far? What is the new positioning context?). Remember how we created the badge on the “Packages” page…</a:t>
            </a:r>
          </a:p>
          <a:p>
            <a:r>
              <a:rPr lang="en-IN" dirty="0"/>
              <a:t>Adjust the position of the slogan using “%” values.</a:t>
            </a:r>
          </a:p>
          <a:p>
            <a:r>
              <a:rPr lang="en-IN" dirty="0"/>
              <a:t>Switch to the “Packages” page.</a:t>
            </a:r>
          </a:p>
          <a:p>
            <a:r>
              <a:rPr lang="en-IN" dirty="0"/>
              <a:t>Add a “z-index” of 10 to the badge (“.</a:t>
            </a:r>
            <a:r>
              <a:rPr lang="en-IN" dirty="0" err="1"/>
              <a:t>package__badge</a:t>
            </a:r>
            <a:r>
              <a:rPr lang="en-IN" dirty="0"/>
              <a:t>”). Scroll down on the webpage, what happens to the badge and what causes this issue?</a:t>
            </a:r>
          </a:p>
          <a:p>
            <a:r>
              <a:rPr lang="en-IN" dirty="0"/>
              <a:t>Fix the issue encountered using the “z-index”. Make sure that the highest “z-index” on the entire page is the “z-index” of the badge (hint: Maybe the Stacking Context is a helpful concept in this situation, so you might have to add the “position” property again).</a:t>
            </a:r>
          </a:p>
          <a:p>
            <a:endParaRPr lang="en-GB" dirty="0"/>
          </a:p>
        </p:txBody>
      </p:sp>
    </p:spTree>
    <p:extLst>
      <p:ext uri="{BB962C8B-B14F-4D97-AF65-F5344CB8AC3E}">
        <p14:creationId xmlns:p14="http://schemas.microsoft.com/office/powerpoint/2010/main" val="119937921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61" y="2563091"/>
            <a:ext cx="8596668" cy="1320800"/>
          </a:xfrm>
        </p:spPr>
        <p:txBody>
          <a:bodyPr/>
          <a:lstStyle/>
          <a:p>
            <a:r>
              <a:rPr lang="en-US" dirty="0"/>
              <a:t>Assignment Solution</a:t>
            </a:r>
            <a:r>
              <a:rPr lang="en-GB" dirty="0"/>
              <a:t/>
            </a:r>
            <a:br>
              <a:rPr lang="en-GB" dirty="0"/>
            </a:br>
            <a:endParaRPr lang="en-GB" dirty="0"/>
          </a:p>
        </p:txBody>
      </p:sp>
    </p:spTree>
    <p:extLst>
      <p:ext uri="{BB962C8B-B14F-4D97-AF65-F5344CB8AC3E}">
        <p14:creationId xmlns:p14="http://schemas.microsoft.com/office/powerpoint/2010/main" val="36902034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 y="0"/>
            <a:ext cx="12191999" cy="6736080"/>
          </a:xfrm>
          <a:prstGeom prst="rect">
            <a:avLst/>
          </a:prstGeom>
        </p:spPr>
      </p:pic>
    </p:spTree>
    <p:extLst>
      <p:ext uri="{BB962C8B-B14F-4D97-AF65-F5344CB8AC3E}">
        <p14:creationId xmlns:p14="http://schemas.microsoft.com/office/powerpoint/2010/main" val="560569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a:t>
            </a:r>
            <a:endParaRPr lang="en-GB" dirty="0"/>
          </a:p>
        </p:txBody>
      </p:sp>
      <p:sp>
        <p:nvSpPr>
          <p:cNvPr id="3" name="Content Placeholder 2"/>
          <p:cNvSpPr>
            <a:spLocks noGrp="1"/>
          </p:cNvSpPr>
          <p:nvPr>
            <p:ph idx="1"/>
          </p:nvPr>
        </p:nvSpPr>
        <p:spPr>
          <a:xfrm>
            <a:off x="677334" y="1371601"/>
            <a:ext cx="8596668" cy="4669762"/>
          </a:xfrm>
        </p:spPr>
        <p:txBody>
          <a:bodyPr>
            <a:normAutofit fontScale="92500"/>
          </a:bodyPr>
          <a:lstStyle/>
          <a:p>
            <a:r>
              <a:rPr lang="en-GB" dirty="0">
                <a:hlinkClick r:id="rId3"/>
              </a:rPr>
              <a:t>https://</a:t>
            </a:r>
            <a:r>
              <a:rPr lang="en-GB" dirty="0" smtClean="0">
                <a:hlinkClick r:id="rId3"/>
              </a:rPr>
              <a:t>youtu.be/1OKZOV-iLj4</a:t>
            </a:r>
            <a:endParaRPr lang="en-GB" dirty="0"/>
          </a:p>
          <a:p>
            <a:r>
              <a:rPr lang="en-GB" dirty="0">
                <a:hlinkClick r:id="rId4"/>
              </a:rPr>
              <a:t>https://medium.com/@</a:t>
            </a:r>
            <a:r>
              <a:rPr lang="en-GB" dirty="0" smtClean="0">
                <a:hlinkClick r:id="rId4"/>
              </a:rPr>
              <a:t>dte/understanding-css-selector-specificity-a02238a02a59</a:t>
            </a:r>
            <a:endParaRPr lang="en-GB" dirty="0" smtClean="0"/>
          </a:p>
          <a:p>
            <a:r>
              <a:rPr lang="en-GB" dirty="0">
                <a:hlinkClick r:id="rId5"/>
              </a:rPr>
              <a:t>https://</a:t>
            </a:r>
            <a:r>
              <a:rPr lang="en-GB" dirty="0" smtClean="0">
                <a:hlinkClick r:id="rId5"/>
              </a:rPr>
              <a:t>www.w3schools.com/cssref/pr_class_position.asp</a:t>
            </a:r>
            <a:endParaRPr lang="en-GB" dirty="0" smtClean="0"/>
          </a:p>
          <a:p>
            <a:r>
              <a:rPr lang="en-GB" dirty="0">
                <a:hlinkClick r:id="rId6"/>
              </a:rPr>
              <a:t>https://</a:t>
            </a:r>
            <a:r>
              <a:rPr lang="en-GB" dirty="0" smtClean="0">
                <a:hlinkClick r:id="rId6"/>
              </a:rPr>
              <a:t>developer.mozilla.org/en-US/docs/Web/CSS/position</a:t>
            </a:r>
            <a:endParaRPr lang="en-GB" dirty="0" smtClean="0"/>
          </a:p>
          <a:p>
            <a:r>
              <a:rPr lang="en-IN" dirty="0"/>
              <a:t>Positioning theory: </a:t>
            </a:r>
            <a:r>
              <a:rPr lang="en-IN" dirty="0">
                <a:hlinkClick r:id="rId7"/>
              </a:rPr>
              <a:t>https://developer.mozilla.org/en-US/docs/Learn/CSS/CSS_layout/Positioning</a:t>
            </a:r>
            <a:endParaRPr lang="en-IN" dirty="0"/>
          </a:p>
          <a:p>
            <a:r>
              <a:rPr lang="en-IN" dirty="0"/>
              <a:t>More about the "position" property: </a:t>
            </a:r>
            <a:r>
              <a:rPr lang="en-IN" dirty="0">
                <a:hlinkClick r:id="rId6"/>
              </a:rPr>
              <a:t>https://developer.mozilla.org/en-US/docs/Web/CSS/position</a:t>
            </a:r>
            <a:endParaRPr lang="en-IN" dirty="0"/>
          </a:p>
          <a:p>
            <a:r>
              <a:rPr lang="en-IN" dirty="0"/>
              <a:t>The z-index: </a:t>
            </a:r>
            <a:r>
              <a:rPr lang="en-IN" dirty="0">
                <a:hlinkClick r:id="rId8"/>
              </a:rPr>
              <a:t>https://developer.mozilla.org/en-US/docs/Web/CSS/z-index</a:t>
            </a:r>
            <a:endParaRPr lang="en-IN" dirty="0"/>
          </a:p>
          <a:p>
            <a:r>
              <a:rPr lang="en-IN" dirty="0"/>
              <a:t>The Stacking Context: </a:t>
            </a:r>
            <a:r>
              <a:rPr lang="en-IN" dirty="0">
                <a:hlinkClick r:id="rId9"/>
              </a:rPr>
              <a:t>https://developer.mozilla.org/en-US/docs/Web/CSS/CSS_Positioning/Understanding_z_index/The_stacking_context</a:t>
            </a:r>
            <a:endParaRPr lang="en-IN" dirty="0"/>
          </a:p>
          <a:p>
            <a:r>
              <a:rPr lang="en-IN" dirty="0"/>
              <a:t>The "sticky" value and current browser support: </a:t>
            </a:r>
            <a:r>
              <a:rPr lang="en-IN" dirty="0">
                <a:hlinkClick r:id="rId10"/>
              </a:rPr>
              <a:t>https://caniuse.com/#search=sticky</a:t>
            </a:r>
            <a:endParaRPr lang="en-IN" dirty="0"/>
          </a:p>
          <a:p>
            <a:endParaRPr lang="en-GB" dirty="0" smtClean="0"/>
          </a:p>
          <a:p>
            <a:endParaRPr lang="en-GB" dirty="0"/>
          </a:p>
        </p:txBody>
      </p:sp>
    </p:spTree>
    <p:extLst>
      <p:ext uri="{BB962C8B-B14F-4D97-AF65-F5344CB8AC3E}">
        <p14:creationId xmlns:p14="http://schemas.microsoft.com/office/powerpoint/2010/main" val="382794860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-7 -:</a:t>
            </a:r>
            <a:r>
              <a:rPr lang="en-GB" dirty="0" smtClean="0"/>
              <a:t>Background </a:t>
            </a:r>
            <a:r>
              <a:rPr lang="en-GB" dirty="0"/>
              <a:t>Images &amp; Images</a:t>
            </a:r>
          </a:p>
        </p:txBody>
      </p:sp>
    </p:spTree>
    <p:extLst>
      <p:ext uri="{BB962C8B-B14F-4D97-AF65-F5344CB8AC3E}">
        <p14:creationId xmlns:p14="http://schemas.microsoft.com/office/powerpoint/2010/main" val="118321754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8091"/>
          </a:xfrm>
        </p:spPr>
        <p:txBody>
          <a:bodyPr/>
          <a:lstStyle/>
          <a:p>
            <a:r>
              <a:rPr lang="en-GB" dirty="0"/>
              <a:t>Understanding "background-size"</a:t>
            </a:r>
          </a:p>
        </p:txBody>
      </p:sp>
      <p:sp>
        <p:nvSpPr>
          <p:cNvPr id="3" name="Content Placeholder 2"/>
          <p:cNvSpPr>
            <a:spLocks noGrp="1"/>
          </p:cNvSpPr>
          <p:nvPr>
            <p:ph idx="1"/>
          </p:nvPr>
        </p:nvSpPr>
        <p:spPr>
          <a:xfrm>
            <a:off x="426027" y="658091"/>
            <a:ext cx="11585864" cy="6033654"/>
          </a:xfrm>
        </p:spPr>
        <p:txBody>
          <a:bodyPr/>
          <a:lstStyle/>
          <a:p>
            <a:r>
              <a:rPr lang="en-US" dirty="0" smtClean="0"/>
              <a:t>If you open the image freedom.jpg in an image viewer we would notice the image has a lot of things that are not displayed on our website this is due to the size of our container not matching the image size.</a:t>
            </a:r>
          </a:p>
          <a:p>
            <a:r>
              <a:rPr lang="en-US" dirty="0" smtClean="0"/>
              <a:t>So to fix this we need to position and size it both can be done using the background property.</a:t>
            </a:r>
          </a:p>
          <a:p>
            <a:r>
              <a:rPr lang="en-US" dirty="0" smtClean="0"/>
              <a:t>Till now we used a background either with an image or with a solid color , but this is actually a shortcut notation.</a:t>
            </a:r>
          </a:p>
          <a:p>
            <a:r>
              <a:rPr lang="en-US" dirty="0" smtClean="0"/>
              <a:t>In our main.css #product-overview{} we could replace the background with background-image: </a:t>
            </a:r>
            <a:r>
              <a:rPr lang="en-US" dirty="0" err="1" smtClean="0"/>
              <a:t>url</a:t>
            </a:r>
            <a:r>
              <a:rPr lang="en-US" dirty="0" smtClean="0"/>
              <a:t>(“freedom.jpg”);To use a solid color we can use </a:t>
            </a:r>
            <a:r>
              <a:rPr lang="en-US" dirty="0" err="1" smtClean="0"/>
              <a:t>background-color:red</a:t>
            </a:r>
            <a:r>
              <a:rPr lang="en-US" dirty="0" smtClean="0"/>
              <a:t>;.Usually you would expect the color to override the image as it was defined after image but that does not happen because it turns out we can define multiple backgrounds only one solid color though we will study more about this in upcoming slides but for time being to view the color just de select the image from the dev tools.</a:t>
            </a:r>
          </a:p>
          <a:p>
            <a:r>
              <a:rPr lang="en-US" dirty="0" smtClean="0"/>
              <a:t>Here we don’t need a color so lets remove it . Lets now understand how we can size and position the image.</a:t>
            </a:r>
          </a:p>
          <a:p>
            <a:r>
              <a:rPr lang="en-US" dirty="0" smtClean="0"/>
              <a:t>For sizing we can use background-size property . It can take a couple of different values as input</a:t>
            </a:r>
          </a:p>
          <a:p>
            <a:r>
              <a:rPr lang="en-US" dirty="0" smtClean="0"/>
              <a:t>We can give input in pixels for example if we try background-size:100px;We will notice that we get multiple images of 100px width </a:t>
            </a:r>
            <a:r>
              <a:rPr lang="en-US" dirty="0" err="1" smtClean="0"/>
              <a:t>each.This</a:t>
            </a:r>
            <a:r>
              <a:rPr lang="en-US" dirty="0" smtClean="0"/>
              <a:t> is because if we give only one value to background-size it is taken as width and the image is repeated to fill the entire available space in the container.</a:t>
            </a:r>
          </a:p>
          <a:p>
            <a:r>
              <a:rPr lang="en-US" dirty="0" smtClean="0"/>
              <a:t>The repeating behavior can be controlled by using background-</a:t>
            </a:r>
            <a:r>
              <a:rPr lang="en-US" dirty="0" err="1" smtClean="0"/>
              <a:t>repeat.It</a:t>
            </a:r>
            <a:r>
              <a:rPr lang="en-US" dirty="0" smtClean="0"/>
              <a:t> can also take multiple values one of them is no-repeat which means not to repeat the image and thus we get only one small image</a:t>
            </a:r>
          </a:p>
          <a:p>
            <a:endParaRPr lang="en-GB" dirty="0"/>
          </a:p>
        </p:txBody>
      </p:sp>
    </p:spTree>
    <p:extLst>
      <p:ext uri="{BB962C8B-B14F-4D97-AF65-F5344CB8AC3E}">
        <p14:creationId xmlns:p14="http://schemas.microsoft.com/office/powerpoint/2010/main" val="222520167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8091"/>
          </a:xfrm>
        </p:spPr>
        <p:txBody>
          <a:bodyPr/>
          <a:lstStyle/>
          <a:p>
            <a:r>
              <a:rPr lang="en-GB" dirty="0"/>
              <a:t>Understanding "background-size"</a:t>
            </a:r>
          </a:p>
        </p:txBody>
      </p:sp>
      <p:sp>
        <p:nvSpPr>
          <p:cNvPr id="3" name="Content Placeholder 2"/>
          <p:cNvSpPr>
            <a:spLocks noGrp="1"/>
          </p:cNvSpPr>
          <p:nvPr>
            <p:ph idx="1"/>
          </p:nvPr>
        </p:nvSpPr>
        <p:spPr>
          <a:xfrm>
            <a:off x="426027" y="658091"/>
            <a:ext cx="11585864" cy="6033654"/>
          </a:xfrm>
        </p:spPr>
        <p:txBody>
          <a:bodyPr/>
          <a:lstStyle/>
          <a:p>
            <a:r>
              <a:rPr lang="en-US" dirty="0" smtClean="0"/>
              <a:t>It can also take repeat-x to repeat only on x-axis(one row) or repeat-y to repeat only on y axis(one column).Lets et it back to no-repeat.</a:t>
            </a:r>
          </a:p>
          <a:p>
            <a:r>
              <a:rPr lang="en-US" dirty="0" smtClean="0"/>
              <a:t>Lets change the size to 300px it still does not fit lets add </a:t>
            </a:r>
            <a:r>
              <a:rPr lang="en-US" dirty="0" err="1" smtClean="0"/>
              <a:t>nother</a:t>
            </a:r>
            <a:r>
              <a:rPr lang="en-US" dirty="0" smtClean="0"/>
              <a:t> value to it like background-size:300px 100px; .This is used to set both width and </a:t>
            </a:r>
            <a:r>
              <a:rPr lang="en-US" dirty="0" err="1" smtClean="0"/>
              <a:t>height.Usually</a:t>
            </a:r>
            <a:r>
              <a:rPr lang="en-US" dirty="0" smtClean="0"/>
              <a:t> if we specify only width the height is automatically adjusted to maintain the aspect ratio but if we do set width and height the  image is forced into these dimensions which may distort the image.</a:t>
            </a:r>
          </a:p>
          <a:p>
            <a:r>
              <a:rPr lang="en-US" dirty="0" smtClean="0"/>
              <a:t>We can also set the size using percentage values if we set it to 50% it will take up 50% of the container </a:t>
            </a:r>
            <a:r>
              <a:rPr lang="en-US" dirty="0" err="1" smtClean="0"/>
              <a:t>space.If</a:t>
            </a:r>
            <a:r>
              <a:rPr lang="en-US" dirty="0" smtClean="0"/>
              <a:t> we set it to 100% it will occupy full width of the </a:t>
            </a:r>
            <a:r>
              <a:rPr lang="en-US" dirty="0" err="1" smtClean="0"/>
              <a:t>cointainer</a:t>
            </a:r>
            <a:r>
              <a:rPr lang="en-US" dirty="0" smtClean="0"/>
              <a:t>.</a:t>
            </a:r>
          </a:p>
          <a:p>
            <a:r>
              <a:rPr lang="en-US" dirty="0" smtClean="0"/>
              <a:t>We can also set both width and height in % but again the aspect ratio will not be maintained and the image may be </a:t>
            </a:r>
            <a:r>
              <a:rPr lang="en-US" dirty="0" err="1" smtClean="0"/>
              <a:t>distorted.If</a:t>
            </a:r>
            <a:r>
              <a:rPr lang="en-US" dirty="0" smtClean="0"/>
              <a:t> we don’t want to distort it we can set width to auto now width will be set automatically and aspect ratio maintained like </a:t>
            </a:r>
            <a:r>
              <a:rPr lang="en-US" dirty="0" err="1" smtClean="0"/>
              <a:t>background-size:auto</a:t>
            </a:r>
            <a:r>
              <a:rPr lang="en-US" dirty="0" smtClean="0"/>
              <a:t> 100%; .In this case though image will not occupy full container as in our case the container has a different aspect ratio.</a:t>
            </a:r>
          </a:p>
          <a:p>
            <a:r>
              <a:rPr lang="en-US" dirty="0" smtClean="0"/>
              <a:t>In case where we set the width to 100% and don’t set the height the image takes full container space but to maintain aspect ratio the image is cropped we can control the cropping behavior we will study that in upcoming slides.</a:t>
            </a:r>
          </a:p>
          <a:p>
            <a:r>
              <a:rPr lang="en-US" dirty="0" smtClean="0"/>
              <a:t>Besides manually setting the width and height we can also use some predefined keywords one of them is </a:t>
            </a:r>
            <a:r>
              <a:rPr lang="en-US" dirty="0" err="1" smtClean="0"/>
              <a:t>cover.It</a:t>
            </a:r>
            <a:r>
              <a:rPr lang="en-US" dirty="0" smtClean="0"/>
              <a:t> will fill the entire container but before that it will take into account if our image is a landscape or portrait .If it is landscape it will set width100% and vice </a:t>
            </a:r>
            <a:r>
              <a:rPr lang="en-US" dirty="0" err="1" smtClean="0"/>
              <a:t>versa.It</a:t>
            </a:r>
            <a:r>
              <a:rPr lang="en-US" dirty="0" smtClean="0"/>
              <a:t> will occasionally zoom in the image to fit it to container.</a:t>
            </a:r>
          </a:p>
          <a:p>
            <a:endParaRPr lang="en-US" dirty="0" smtClean="0"/>
          </a:p>
          <a:p>
            <a:endParaRPr lang="en-US" dirty="0" smtClean="0"/>
          </a:p>
          <a:p>
            <a:endParaRPr lang="en-GB" dirty="0"/>
          </a:p>
        </p:txBody>
      </p:sp>
    </p:spTree>
    <p:extLst>
      <p:ext uri="{BB962C8B-B14F-4D97-AF65-F5344CB8AC3E}">
        <p14:creationId xmlns:p14="http://schemas.microsoft.com/office/powerpoint/2010/main" val="308514911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8091"/>
          </a:xfrm>
        </p:spPr>
        <p:txBody>
          <a:bodyPr/>
          <a:lstStyle/>
          <a:p>
            <a:r>
              <a:rPr lang="en-GB" dirty="0"/>
              <a:t>Understanding "background-size"</a:t>
            </a:r>
          </a:p>
        </p:txBody>
      </p:sp>
      <p:sp>
        <p:nvSpPr>
          <p:cNvPr id="3" name="Content Placeholder 2"/>
          <p:cNvSpPr>
            <a:spLocks noGrp="1"/>
          </p:cNvSpPr>
          <p:nvPr>
            <p:ph idx="1"/>
          </p:nvPr>
        </p:nvSpPr>
        <p:spPr>
          <a:xfrm>
            <a:off x="426027" y="658091"/>
            <a:ext cx="11585864" cy="6033654"/>
          </a:xfrm>
        </p:spPr>
        <p:txBody>
          <a:bodyPr/>
          <a:lstStyle/>
          <a:p>
            <a:r>
              <a:rPr lang="en-US" dirty="0" smtClean="0"/>
              <a:t>Another alternative is contain it will ensure that the image is displayed completely even if it leaves some whitespace in the container.</a:t>
            </a:r>
          </a:p>
          <a:p>
            <a:r>
              <a:rPr lang="en-US" dirty="0" smtClean="0"/>
              <a:t>So in our case we might want to stick with cover but we need to position our image in such a way that we see less of the sky at top and more of the rocks at the </a:t>
            </a:r>
            <a:r>
              <a:rPr lang="en-US" dirty="0" err="1" smtClean="0"/>
              <a:t>bottom.We</a:t>
            </a:r>
            <a:r>
              <a:rPr lang="en-US" dirty="0" smtClean="0"/>
              <a:t> will look at this in next slide</a:t>
            </a:r>
          </a:p>
          <a:p>
            <a:endParaRPr lang="en-US" dirty="0" smtClean="0"/>
          </a:p>
          <a:p>
            <a:endParaRPr lang="en-US" dirty="0" smtClean="0"/>
          </a:p>
          <a:p>
            <a:endParaRPr lang="en-GB" dirty="0"/>
          </a:p>
        </p:txBody>
      </p:sp>
    </p:spTree>
    <p:extLst>
      <p:ext uri="{BB962C8B-B14F-4D97-AF65-F5344CB8AC3E}">
        <p14:creationId xmlns:p14="http://schemas.microsoft.com/office/powerpoint/2010/main" val="288514456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816" y="0"/>
            <a:ext cx="8596668" cy="502227"/>
          </a:xfrm>
        </p:spPr>
        <p:txBody>
          <a:bodyPr>
            <a:normAutofit fontScale="90000"/>
          </a:bodyPr>
          <a:lstStyle/>
          <a:p>
            <a:r>
              <a:rPr lang="en-GB" dirty="0"/>
              <a:t>Working with "background-position"</a:t>
            </a:r>
          </a:p>
        </p:txBody>
      </p:sp>
      <p:sp>
        <p:nvSpPr>
          <p:cNvPr id="3" name="Content Placeholder 2"/>
          <p:cNvSpPr>
            <a:spLocks noGrp="1"/>
          </p:cNvSpPr>
          <p:nvPr>
            <p:ph idx="1"/>
          </p:nvPr>
        </p:nvSpPr>
        <p:spPr>
          <a:xfrm>
            <a:off x="280555" y="800100"/>
            <a:ext cx="11668989" cy="5850081"/>
          </a:xfrm>
        </p:spPr>
        <p:txBody>
          <a:bodyPr/>
          <a:lstStyle/>
          <a:p>
            <a:r>
              <a:rPr lang="en-US" dirty="0" smtClean="0"/>
              <a:t>Lets position the image now using the </a:t>
            </a:r>
            <a:r>
              <a:rPr lang="en-US" dirty="0" err="1" smtClean="0"/>
              <a:t>propert</a:t>
            </a:r>
            <a:r>
              <a:rPr lang="en-US" dirty="0" smtClean="0"/>
              <a:t> background-position it can also take multiple values.</a:t>
            </a:r>
          </a:p>
          <a:p>
            <a:r>
              <a:rPr lang="en-US" dirty="0" smtClean="0"/>
              <a:t>The simplest is by setting a pixel value for example background-position:20px;We will see that the image moves to the right by 20 </a:t>
            </a:r>
            <a:r>
              <a:rPr lang="en-US" dirty="0" err="1" smtClean="0"/>
              <a:t>pixels.Thed</a:t>
            </a:r>
            <a:r>
              <a:rPr lang="en-US" dirty="0" smtClean="0"/>
              <a:t> first value defines the x-axis it defines how the left edge of the image should be positioned relative to the left edge of the container.</a:t>
            </a:r>
            <a:r>
              <a:rPr lang="en-US" dirty="0"/>
              <a:t> We can also set a second </a:t>
            </a:r>
            <a:r>
              <a:rPr lang="en-US" dirty="0" smtClean="0"/>
              <a:t>value</a:t>
            </a:r>
            <a:r>
              <a:rPr lang="en-US" dirty="0"/>
              <a:t> </a:t>
            </a:r>
            <a:r>
              <a:rPr lang="en-US" dirty="0" smtClean="0"/>
              <a:t>say 50 </a:t>
            </a:r>
            <a:r>
              <a:rPr lang="en-US" dirty="0" err="1" smtClean="0"/>
              <a:t>px</a:t>
            </a:r>
            <a:r>
              <a:rPr lang="en-US" dirty="0" smtClean="0"/>
              <a:t> this relates to y-axis that is how the top edge of the image is placed with reference to the top edge f the container</a:t>
            </a:r>
          </a:p>
          <a:p>
            <a:r>
              <a:rPr lang="en-US" dirty="0" smtClean="0"/>
              <a:t>We can also use </a:t>
            </a:r>
            <a:r>
              <a:rPr lang="en-US" dirty="0" err="1" smtClean="0"/>
              <a:t>perecentage</a:t>
            </a:r>
            <a:r>
              <a:rPr lang="en-US" dirty="0" smtClean="0"/>
              <a:t> values for example set it to </a:t>
            </a:r>
            <a:r>
              <a:rPr lang="en-GB" dirty="0"/>
              <a:t>background-position: </a:t>
            </a:r>
            <a:r>
              <a:rPr lang="en-GB" dirty="0" smtClean="0"/>
              <a:t>10% but now we notice nothing changed because percentage values work </a:t>
            </a:r>
            <a:r>
              <a:rPr lang="en-GB" dirty="0" err="1" smtClean="0"/>
              <a:t>differently.Using</a:t>
            </a:r>
            <a:r>
              <a:rPr lang="en-GB" dirty="0" smtClean="0"/>
              <a:t> percentage values we define how the excess space </a:t>
            </a:r>
            <a:r>
              <a:rPr lang="en-GB" dirty="0" err="1" smtClean="0"/>
              <a:t>i.e</a:t>
            </a:r>
            <a:r>
              <a:rPr lang="en-GB" dirty="0" smtClean="0"/>
              <a:t> the part of image that is not a part of container how that is defined or divided .In this case </a:t>
            </a:r>
            <a:r>
              <a:rPr lang="en-GB" dirty="0" err="1" smtClean="0"/>
              <a:t>sice</a:t>
            </a:r>
            <a:r>
              <a:rPr lang="en-GB" dirty="0" smtClean="0"/>
              <a:t> the image takes full container width and is not cropped either from left or right so any value for this wont make any difference.</a:t>
            </a:r>
          </a:p>
          <a:p>
            <a:r>
              <a:rPr lang="en-US" dirty="0" smtClean="0"/>
              <a:t>We can also set a second value which defines the y-axis if we set only one value the default for second is 50 % which means if the image does not fit the container out of the part that does not fit 50% will be cropped at the top and 50% at the </a:t>
            </a:r>
            <a:r>
              <a:rPr lang="en-US" dirty="0" err="1" smtClean="0"/>
              <a:t>bottom.If</a:t>
            </a:r>
            <a:r>
              <a:rPr lang="en-US" dirty="0" smtClean="0"/>
              <a:t> we set it to 10% only 10% will be cropped at the top rest will be cropped at the </a:t>
            </a:r>
            <a:r>
              <a:rPr lang="en-US" dirty="0" err="1" smtClean="0"/>
              <a:t>bottom.If</a:t>
            </a:r>
            <a:r>
              <a:rPr lang="en-US" dirty="0" smtClean="0"/>
              <a:t> we set it to 100% all the content will be cropped at the top and nothing at the bottom this results in bottom edge of the image to be perfectly lined up with bottom edge of the container.</a:t>
            </a:r>
          </a:p>
          <a:p>
            <a:r>
              <a:rPr lang="en-US" dirty="0" smtClean="0"/>
              <a:t>We can also use some predefined values like center it is same as setting 50% 50% it means crop 50% at top bottom left and right if parts don’t fit effectively the center of container overlaps with center of image.</a:t>
            </a:r>
          </a:p>
          <a:p>
            <a:endParaRPr lang="en-GB" dirty="0" smtClean="0"/>
          </a:p>
          <a:p>
            <a:endParaRPr lang="en-GB" dirty="0"/>
          </a:p>
        </p:txBody>
      </p:sp>
    </p:spTree>
    <p:extLst>
      <p:ext uri="{BB962C8B-B14F-4D97-AF65-F5344CB8AC3E}">
        <p14:creationId xmlns:p14="http://schemas.microsoft.com/office/powerpoint/2010/main" val="21291410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816" y="0"/>
            <a:ext cx="8596668" cy="502227"/>
          </a:xfrm>
        </p:spPr>
        <p:txBody>
          <a:bodyPr>
            <a:normAutofit fontScale="90000"/>
          </a:bodyPr>
          <a:lstStyle/>
          <a:p>
            <a:r>
              <a:rPr lang="en-GB" dirty="0"/>
              <a:t>Working with "background-position"</a:t>
            </a:r>
          </a:p>
        </p:txBody>
      </p:sp>
      <p:sp>
        <p:nvSpPr>
          <p:cNvPr id="3" name="Content Placeholder 2"/>
          <p:cNvSpPr>
            <a:spLocks noGrp="1"/>
          </p:cNvSpPr>
          <p:nvPr>
            <p:ph idx="1"/>
          </p:nvPr>
        </p:nvSpPr>
        <p:spPr>
          <a:xfrm>
            <a:off x="280555" y="800100"/>
            <a:ext cx="11668989" cy="5850081"/>
          </a:xfrm>
        </p:spPr>
        <p:txBody>
          <a:bodyPr/>
          <a:lstStyle/>
          <a:p>
            <a:r>
              <a:rPr lang="en-US" dirty="0" smtClean="0"/>
              <a:t>We can also set it to left top which means that the left edge of image is placed on left edge of container and top edge at the top edge of container so effectively all cropping happens at right and </a:t>
            </a:r>
            <a:r>
              <a:rPr lang="en-US" dirty="0" err="1" smtClean="0"/>
              <a:t>bottom.This</a:t>
            </a:r>
            <a:r>
              <a:rPr lang="en-US" dirty="0" smtClean="0"/>
              <a:t> can be translated to 0% 0%.</a:t>
            </a:r>
          </a:p>
          <a:p>
            <a:r>
              <a:rPr lang="en-US" dirty="0" smtClean="0"/>
              <a:t>We can set it to left bottom to say left and bottom edges should be aligned</a:t>
            </a:r>
          </a:p>
          <a:p>
            <a:r>
              <a:rPr lang="en-US" dirty="0" smtClean="0"/>
              <a:t>We can also combine it with % values like background-position: left 10% bottom 20%;which means to the left we want to crop10% and to the bottom we want to crop 20%.</a:t>
            </a:r>
          </a:p>
          <a:p>
            <a:r>
              <a:rPr lang="en-US" dirty="0" smtClean="0"/>
              <a:t>For our page this setting seems nice so lets stick to that.</a:t>
            </a:r>
            <a:endParaRPr lang="en-GB" dirty="0" smtClean="0"/>
          </a:p>
          <a:p>
            <a:endParaRPr lang="en-GB" dirty="0"/>
          </a:p>
        </p:txBody>
      </p:sp>
    </p:spTree>
    <p:extLst>
      <p:ext uri="{BB962C8B-B14F-4D97-AF65-F5344CB8AC3E}">
        <p14:creationId xmlns:p14="http://schemas.microsoft.com/office/powerpoint/2010/main" val="323342028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46475"/>
            <a:ext cx="12152162" cy="6811526"/>
          </a:xfrm>
          <a:prstGeom prst="rect">
            <a:avLst/>
          </a:prstGeom>
        </p:spPr>
      </p:pic>
    </p:spTree>
    <p:extLst>
      <p:ext uri="{BB962C8B-B14F-4D97-AF65-F5344CB8AC3E}">
        <p14:creationId xmlns:p14="http://schemas.microsoft.com/office/powerpoint/2010/main" val="10587913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1355339" cy="512618"/>
          </a:xfrm>
        </p:spPr>
        <p:txBody>
          <a:bodyPr>
            <a:normAutofit fontScale="90000"/>
          </a:bodyPr>
          <a:lstStyle/>
          <a:p>
            <a:r>
              <a:rPr lang="en-IN" dirty="0"/>
              <a:t>Applying "background" Origin, Clip &amp; Attachment</a:t>
            </a:r>
            <a:endParaRPr lang="en-GB" dirty="0"/>
          </a:p>
        </p:txBody>
      </p:sp>
      <p:sp>
        <p:nvSpPr>
          <p:cNvPr id="3" name="Content Placeholder 2"/>
          <p:cNvSpPr>
            <a:spLocks noGrp="1"/>
          </p:cNvSpPr>
          <p:nvPr>
            <p:ph idx="1"/>
          </p:nvPr>
        </p:nvSpPr>
        <p:spPr>
          <a:xfrm>
            <a:off x="677333" y="748145"/>
            <a:ext cx="11178693" cy="5933210"/>
          </a:xfrm>
        </p:spPr>
        <p:txBody>
          <a:bodyPr>
            <a:normAutofit fontScale="92500" lnSpcReduction="10000"/>
          </a:bodyPr>
          <a:lstStyle/>
          <a:p>
            <a:r>
              <a:rPr lang="en-US" dirty="0" smtClean="0"/>
              <a:t>Lets add a border to our image temporarily as this will help us to better understand some of the background properties so add border:5px dashed red; to the </a:t>
            </a:r>
            <a:r>
              <a:rPr lang="en-GB" dirty="0"/>
              <a:t>#</a:t>
            </a:r>
            <a:r>
              <a:rPr lang="en-GB" dirty="0" smtClean="0"/>
              <a:t>product-overview{ } element selector.</a:t>
            </a:r>
          </a:p>
          <a:p>
            <a:r>
              <a:rPr lang="en-US" dirty="0" smtClean="0"/>
              <a:t>We will notice that on left and right there is white space beneath the border and on top and bottom there is the image beneath the border. The reason being that on left and right the image fits the container and the b order is not a part of the container ,but on the top and bottom we have excess image so we  crop it but that in turn seems to happen after the border just a note the border even in this case is also not a part of the container. This is exactly what we can control with background-origin.</a:t>
            </a:r>
          </a:p>
          <a:p>
            <a:r>
              <a:rPr lang="en-US" dirty="0" smtClean="0"/>
              <a:t>If we set the </a:t>
            </a:r>
            <a:r>
              <a:rPr lang="en-US" dirty="0" err="1" smtClean="0"/>
              <a:t>background-origin:border-box</a:t>
            </a:r>
            <a:r>
              <a:rPr lang="en-US" dirty="0" smtClean="0"/>
              <a:t> we will notice that the border is above the image even on left and right because now we basically define what the container is for our background property, by default it is not border-box .</a:t>
            </a:r>
          </a:p>
          <a:p>
            <a:r>
              <a:rPr lang="en-US" dirty="0" smtClean="0"/>
              <a:t>If we set it to content-box we will notice some padding on all sides  because content-box means the container is without the padding and border.</a:t>
            </a:r>
          </a:p>
          <a:p>
            <a:r>
              <a:rPr lang="en-US" dirty="0" smtClean="0"/>
              <a:t>The default actually is padding-box which mean the container including content and padding but not the border.</a:t>
            </a:r>
          </a:p>
          <a:p>
            <a:r>
              <a:rPr lang="en-US" dirty="0" smtClean="0"/>
              <a:t>Lets change it to border-box to ensure that the image goes beneath the border even though we will remove the border later.</a:t>
            </a:r>
          </a:p>
          <a:p>
            <a:r>
              <a:rPr lang="en-US" dirty="0" smtClean="0"/>
              <a:t>However what we might have noticed is that no matter what we set the image always was beneath the border from top and bottom because there we were not talking about setting the height of the container we simply had excess image and we cropped it and cropping is affected by background-origin this instead is set by background-clip.</a:t>
            </a:r>
            <a:br>
              <a:rPr lang="en-US" dirty="0" smtClean="0"/>
            </a:br>
            <a:endParaRPr lang="en-US" dirty="0" smtClean="0"/>
          </a:p>
          <a:p>
            <a:endParaRPr lang="en-GB" dirty="0"/>
          </a:p>
        </p:txBody>
      </p:sp>
    </p:spTree>
    <p:extLst>
      <p:ext uri="{BB962C8B-B14F-4D97-AF65-F5344CB8AC3E}">
        <p14:creationId xmlns:p14="http://schemas.microsoft.com/office/powerpoint/2010/main" val="297353308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1355339" cy="512618"/>
          </a:xfrm>
        </p:spPr>
        <p:txBody>
          <a:bodyPr>
            <a:normAutofit fontScale="90000"/>
          </a:bodyPr>
          <a:lstStyle/>
          <a:p>
            <a:r>
              <a:rPr lang="en-IN" dirty="0"/>
              <a:t>Applying "background" Origin, Clip &amp; Attachment</a:t>
            </a:r>
            <a:endParaRPr lang="en-GB" dirty="0"/>
          </a:p>
        </p:txBody>
      </p:sp>
      <p:sp>
        <p:nvSpPr>
          <p:cNvPr id="3" name="Content Placeholder 2"/>
          <p:cNvSpPr>
            <a:spLocks noGrp="1"/>
          </p:cNvSpPr>
          <p:nvPr>
            <p:ph idx="1"/>
          </p:nvPr>
        </p:nvSpPr>
        <p:spPr>
          <a:xfrm>
            <a:off x="677333" y="748145"/>
            <a:ext cx="11178693" cy="5933210"/>
          </a:xfrm>
        </p:spPr>
        <p:txBody>
          <a:bodyPr>
            <a:normAutofit/>
          </a:bodyPr>
          <a:lstStyle/>
          <a:p>
            <a:r>
              <a:rPr lang="en-US" dirty="0" smtClean="0"/>
              <a:t>Lets set the </a:t>
            </a:r>
            <a:r>
              <a:rPr lang="en-US" dirty="0" err="1" smtClean="0"/>
              <a:t>background-clip:border-box</a:t>
            </a:r>
            <a:r>
              <a:rPr lang="en-US" dirty="0" smtClean="0"/>
              <a:t>; we get the same behavior as before</a:t>
            </a:r>
          </a:p>
          <a:p>
            <a:r>
              <a:rPr lang="en-US" dirty="0" smtClean="0"/>
              <a:t>If we change it to padding-box we will notice that the  border is outside the image on all sides so with background-clip we define where the image should be clipped if necessary and now it is clipped after the padding, we can also set it to content-box to clip before the padding and thus we will notice some white space around the image this also now affects the width of the </a:t>
            </a:r>
            <a:r>
              <a:rPr lang="en-US" dirty="0" err="1" smtClean="0"/>
              <a:t>image.So</a:t>
            </a:r>
            <a:r>
              <a:rPr lang="en-US" dirty="0" smtClean="0"/>
              <a:t> we can say that clip kind of overrides the origin.</a:t>
            </a:r>
          </a:p>
          <a:p>
            <a:r>
              <a:rPr lang="en-US" dirty="0" smtClean="0"/>
              <a:t>Background attachment is a property that is rarely used it actually defines how scrolling will work in a container that has a background image but that is not fixed itself, we cant see its effect in this example as for our main page although the container is relative but we cant scroll inside it and on packages page we have scroll but the container is fixed</a:t>
            </a:r>
          </a:p>
          <a:p>
            <a:r>
              <a:rPr lang="en-US" dirty="0" smtClean="0"/>
              <a:t>Background attachment will allow us to set fixed , scroll or local as its values which define whether the image scrolls  with the other content of the container </a:t>
            </a:r>
            <a:r>
              <a:rPr lang="en-US" dirty="0" err="1" smtClean="0"/>
              <a:t>i.e</a:t>
            </a:r>
            <a:r>
              <a:rPr lang="en-US" dirty="0" smtClean="0"/>
              <a:t> local , with scroll the image will stay at its place and content will scroll over it and for fixed the image will be fixed to the viewport and not to the container </a:t>
            </a:r>
            <a:r>
              <a:rPr lang="en-US" dirty="0" err="1" smtClean="0"/>
              <a:t>i.e</a:t>
            </a:r>
            <a:r>
              <a:rPr lang="en-US" dirty="0" smtClean="0"/>
              <a:t> even if you scroll down a lot the image will still be visible as it is fixed to the viewport</a:t>
            </a:r>
          </a:p>
          <a:p>
            <a:r>
              <a:rPr lang="en-US" dirty="0" smtClean="0"/>
              <a:t/>
            </a:r>
            <a:br>
              <a:rPr lang="en-US" dirty="0" smtClean="0"/>
            </a:br>
            <a:endParaRPr lang="en-US" dirty="0" smtClean="0"/>
          </a:p>
          <a:p>
            <a:endParaRPr lang="en-GB" dirty="0"/>
          </a:p>
        </p:txBody>
      </p:sp>
    </p:spTree>
    <p:extLst>
      <p:ext uri="{BB962C8B-B14F-4D97-AF65-F5344CB8AC3E}">
        <p14:creationId xmlns:p14="http://schemas.microsoft.com/office/powerpoint/2010/main" val="1692246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287482"/>
            <a:ext cx="10690321" cy="626918"/>
          </a:xfrm>
        </p:spPr>
        <p:txBody>
          <a:bodyPr>
            <a:normAutofit fontScale="90000"/>
          </a:bodyPr>
          <a:lstStyle/>
          <a:p>
            <a:r>
              <a:rPr lang="en-IN" dirty="0"/>
              <a:t>Using the "background" Shorthand on our Project</a:t>
            </a:r>
            <a:endParaRPr lang="en-GB" dirty="0"/>
          </a:p>
        </p:txBody>
      </p:sp>
      <p:sp>
        <p:nvSpPr>
          <p:cNvPr id="3" name="Content Placeholder 2"/>
          <p:cNvSpPr>
            <a:spLocks noGrp="1"/>
          </p:cNvSpPr>
          <p:nvPr>
            <p:ph idx="1"/>
          </p:nvPr>
        </p:nvSpPr>
        <p:spPr>
          <a:xfrm>
            <a:off x="355214" y="1080656"/>
            <a:ext cx="11604721" cy="5434444"/>
          </a:xfrm>
        </p:spPr>
        <p:txBody>
          <a:bodyPr/>
          <a:lstStyle/>
          <a:p>
            <a:r>
              <a:rPr lang="en-US" dirty="0" smtClean="0"/>
              <a:t>Now lets put all the background properties we used into a shorthand.</a:t>
            </a:r>
          </a:p>
          <a:p>
            <a:r>
              <a:rPr lang="en-US" dirty="0" smtClean="0"/>
              <a:t>We will start with </a:t>
            </a:r>
            <a:r>
              <a:rPr lang="en-US" dirty="0" err="1" smtClean="0"/>
              <a:t>background:url</a:t>
            </a:r>
            <a:r>
              <a:rPr lang="en-US" dirty="0" smtClean="0"/>
              <a:t>(“freedom.jpg”);</a:t>
            </a:r>
          </a:p>
          <a:p>
            <a:r>
              <a:rPr lang="en-US" dirty="0" smtClean="0"/>
              <a:t>Now lets add the positioning and size but both can use pixels and percentage values so how will we define what is </a:t>
            </a:r>
            <a:r>
              <a:rPr lang="en-US" dirty="0" err="1" smtClean="0"/>
              <a:t>what.Actually</a:t>
            </a:r>
            <a:r>
              <a:rPr lang="en-US" dirty="0" smtClean="0"/>
              <a:t> the position comes first then it is separated from the size by a slash(/) so our property becomes   </a:t>
            </a:r>
            <a:r>
              <a:rPr lang="en-US" dirty="0" err="1"/>
              <a:t>background:url</a:t>
            </a:r>
            <a:r>
              <a:rPr lang="en-US" dirty="0"/>
              <a:t>(“freedom.jpg</a:t>
            </a:r>
            <a:r>
              <a:rPr lang="en-US" dirty="0" smtClean="0"/>
              <a:t>”) left 10% bottom 20%/cover; Use this and comment out size and position and we will see the same result as before.</a:t>
            </a:r>
          </a:p>
          <a:p>
            <a:r>
              <a:rPr lang="en-US" dirty="0" smtClean="0"/>
              <a:t>Now lets add repeat </a:t>
            </a:r>
            <a:r>
              <a:rPr lang="en-US" dirty="0" err="1"/>
              <a:t>background:url</a:t>
            </a:r>
            <a:r>
              <a:rPr lang="en-US" dirty="0"/>
              <a:t>(“freedom.jpg”) left 10% bottom 20%/</a:t>
            </a:r>
            <a:r>
              <a:rPr lang="en-US" dirty="0" smtClean="0"/>
              <a:t>cover no-repeat; and comment out background-repeat and we will see same result</a:t>
            </a:r>
          </a:p>
          <a:p>
            <a:r>
              <a:rPr lang="en-US" dirty="0" smtClean="0"/>
              <a:t>For origin and clip we also have same values and here simply the order wins if we only include one value it will be set for both like </a:t>
            </a:r>
            <a:r>
              <a:rPr lang="en-US" dirty="0" err="1"/>
              <a:t>background:url</a:t>
            </a:r>
            <a:r>
              <a:rPr lang="en-US" dirty="0"/>
              <a:t>(“freedom.jpg”) left 10% bottom 20%/</a:t>
            </a:r>
            <a:r>
              <a:rPr lang="en-US" dirty="0" smtClean="0"/>
              <a:t>cover no-repeat border-box;  if we define two values the first one will set the origin and second one will set the clip since we have same values  we can use a single value.</a:t>
            </a:r>
          </a:p>
          <a:p>
            <a:r>
              <a:rPr lang="en-US" dirty="0" smtClean="0"/>
              <a:t>Also if we have an attachment we can add its value at the end.</a:t>
            </a:r>
          </a:p>
          <a:p>
            <a:r>
              <a:rPr lang="en-US" dirty="0" smtClean="0"/>
              <a:t>Now remove the origin and clip and we will have the same effect now</a:t>
            </a:r>
          </a:p>
          <a:p>
            <a:r>
              <a:rPr lang="en-US" dirty="0" smtClean="0"/>
              <a:t> Now lets also remove the border as it was only for demo purposes</a:t>
            </a:r>
            <a:endParaRPr lang="en-US" dirty="0"/>
          </a:p>
          <a:p>
            <a:endParaRPr lang="en-US" dirty="0" smtClean="0"/>
          </a:p>
          <a:p>
            <a:endParaRPr lang="en-GB" dirty="0"/>
          </a:p>
        </p:txBody>
      </p:sp>
    </p:spTree>
    <p:extLst>
      <p:ext uri="{BB962C8B-B14F-4D97-AF65-F5344CB8AC3E}">
        <p14:creationId xmlns:p14="http://schemas.microsoft.com/office/powerpoint/2010/main" val="141614621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8" y="131619"/>
            <a:ext cx="8596668" cy="595745"/>
          </a:xfrm>
        </p:spPr>
        <p:txBody>
          <a:bodyPr>
            <a:normAutofit fontScale="90000"/>
          </a:bodyPr>
          <a:lstStyle/>
          <a:p>
            <a:r>
              <a:rPr lang="en-GB" dirty="0"/>
              <a:t>Styling Images</a:t>
            </a:r>
          </a:p>
        </p:txBody>
      </p:sp>
      <p:sp>
        <p:nvSpPr>
          <p:cNvPr id="3" name="Content Placeholder 2"/>
          <p:cNvSpPr>
            <a:spLocks noGrp="1"/>
          </p:cNvSpPr>
          <p:nvPr>
            <p:ph idx="1"/>
          </p:nvPr>
        </p:nvSpPr>
        <p:spPr>
          <a:xfrm>
            <a:off x="677334" y="727365"/>
            <a:ext cx="11002048" cy="5756562"/>
          </a:xfrm>
        </p:spPr>
        <p:txBody>
          <a:bodyPr>
            <a:normAutofit lnSpcReduction="10000"/>
          </a:bodyPr>
          <a:lstStyle/>
          <a:p>
            <a:r>
              <a:rPr lang="en-US" dirty="0" smtClean="0"/>
              <a:t>Now lets start by using an image as a logo .Right now we have only text lets just remove it and use an image.</a:t>
            </a:r>
          </a:p>
          <a:p>
            <a:r>
              <a:rPr lang="en-US" dirty="0" smtClean="0"/>
              <a:t>Go to the index.html file and where we have </a:t>
            </a:r>
            <a:r>
              <a:rPr lang="en-US" dirty="0" err="1" smtClean="0"/>
              <a:t>uhost</a:t>
            </a:r>
            <a:r>
              <a:rPr lang="en-US" dirty="0" smtClean="0"/>
              <a:t> in our anchor tag we will remove </a:t>
            </a:r>
            <a:r>
              <a:rPr lang="en-US" dirty="0" err="1" smtClean="0"/>
              <a:t>uhost</a:t>
            </a:r>
            <a:r>
              <a:rPr lang="en-US" dirty="0" smtClean="0"/>
              <a:t> and add an &lt;</a:t>
            </a:r>
            <a:r>
              <a:rPr lang="en-US" dirty="0" err="1" smtClean="0"/>
              <a:t>img</a:t>
            </a:r>
            <a:r>
              <a:rPr lang="en-US" dirty="0" smtClean="0"/>
              <a:t>&gt; tag.</a:t>
            </a:r>
          </a:p>
          <a:p>
            <a:r>
              <a:rPr lang="en-US" dirty="0" smtClean="0"/>
              <a:t>You will find an image for the </a:t>
            </a:r>
            <a:r>
              <a:rPr lang="en-US" dirty="0" err="1" smtClean="0"/>
              <a:t>uhost</a:t>
            </a:r>
            <a:r>
              <a:rPr lang="en-US" dirty="0" smtClean="0"/>
              <a:t> icon in images folder in this commit use it as an image source so our &lt;</a:t>
            </a:r>
            <a:r>
              <a:rPr lang="en-US" dirty="0" err="1" smtClean="0"/>
              <a:t>img</a:t>
            </a:r>
            <a:r>
              <a:rPr lang="en-US" dirty="0" smtClean="0"/>
              <a:t>&gt; tag will be </a:t>
            </a:r>
            <a:r>
              <a:rPr lang="en-IN" dirty="0"/>
              <a:t>&lt;</a:t>
            </a:r>
            <a:r>
              <a:rPr lang="en-IN" dirty="0" err="1"/>
              <a:t>img</a:t>
            </a:r>
            <a:r>
              <a:rPr lang="en-IN" dirty="0"/>
              <a:t> </a:t>
            </a:r>
            <a:r>
              <a:rPr lang="en-IN" dirty="0" err="1"/>
              <a:t>src</a:t>
            </a:r>
            <a:r>
              <a:rPr lang="en-IN" dirty="0"/>
              <a:t>="../images/uhost-icon.png" alt="</a:t>
            </a:r>
            <a:r>
              <a:rPr lang="en-IN" dirty="0" err="1"/>
              <a:t>Uhost</a:t>
            </a:r>
            <a:r>
              <a:rPr lang="en-IN" dirty="0"/>
              <a:t> </a:t>
            </a:r>
            <a:r>
              <a:rPr lang="en-IN" dirty="0" smtClean="0"/>
              <a:t>-</a:t>
            </a:r>
            <a:r>
              <a:rPr lang="en-IN" dirty="0"/>
              <a:t> Your favourite Hosting Company" </a:t>
            </a:r>
            <a:r>
              <a:rPr lang="en-IN" dirty="0" smtClean="0"/>
              <a:t>/&gt;</a:t>
            </a:r>
          </a:p>
          <a:p>
            <a:r>
              <a:rPr lang="en-IN" dirty="0" smtClean="0"/>
              <a:t>We can </a:t>
            </a:r>
            <a:r>
              <a:rPr lang="en-IN" dirty="0" err="1" smtClean="0"/>
              <a:t>infact</a:t>
            </a:r>
            <a:r>
              <a:rPr lang="en-IN" dirty="0" smtClean="0"/>
              <a:t> also move our freedom.jpg to images folder and adjust its link in the main.css file.</a:t>
            </a:r>
          </a:p>
          <a:p>
            <a:r>
              <a:rPr lang="en-IN" dirty="0" smtClean="0"/>
              <a:t>Now we will notice that the image is too big for our logo so we need to style it.</a:t>
            </a:r>
          </a:p>
          <a:p>
            <a:r>
              <a:rPr lang="en-IN" dirty="0" smtClean="0"/>
              <a:t>We will style it in our shared.css file as it is a part of our shared header</a:t>
            </a:r>
          </a:p>
          <a:p>
            <a:r>
              <a:rPr lang="en-IN" dirty="0" smtClean="0"/>
              <a:t>We will notice that we had earlier styled our text logo in .main-</a:t>
            </a:r>
            <a:r>
              <a:rPr lang="en-IN" dirty="0" err="1" smtClean="0"/>
              <a:t>header__brand</a:t>
            </a:r>
            <a:r>
              <a:rPr lang="en-IN" dirty="0" smtClean="0"/>
              <a:t> selector we can leave that styling as is for our alt text if somehow our image is not displayed,</a:t>
            </a:r>
          </a:p>
          <a:p>
            <a:r>
              <a:rPr lang="en-IN" dirty="0" smtClean="0"/>
              <a:t>If we try to set the height to 22px here we will notice nothing changes because the selector is actually for the container </a:t>
            </a:r>
            <a:r>
              <a:rPr lang="en-IN" dirty="0" err="1" smtClean="0"/>
              <a:t>ie</a:t>
            </a:r>
            <a:r>
              <a:rPr lang="en-IN" dirty="0" smtClean="0"/>
              <a:t> the &lt;a&gt; tag and if we have an &lt;</a:t>
            </a:r>
            <a:r>
              <a:rPr lang="en-IN" dirty="0" err="1" smtClean="0"/>
              <a:t>img</a:t>
            </a:r>
            <a:r>
              <a:rPr lang="en-IN" dirty="0" smtClean="0"/>
              <a:t>&gt; tag in our </a:t>
            </a:r>
            <a:r>
              <a:rPr lang="en-IN" dirty="0" err="1" smtClean="0"/>
              <a:t>dom</a:t>
            </a:r>
            <a:r>
              <a:rPr lang="en-IN" dirty="0" smtClean="0"/>
              <a:t> the surrounding container takes the dimensions of the image no matter what height we set on the container.</a:t>
            </a:r>
          </a:p>
          <a:p>
            <a:r>
              <a:rPr lang="en-IN" dirty="0" smtClean="0"/>
              <a:t>To fix this we need to use a selector to select the &lt;</a:t>
            </a:r>
            <a:r>
              <a:rPr lang="en-IN" dirty="0" err="1" smtClean="0"/>
              <a:t>img</a:t>
            </a:r>
            <a:r>
              <a:rPr lang="en-IN" dirty="0" smtClean="0"/>
              <a:t>&gt; we can either add a class to it or use a descendant selector as </a:t>
            </a:r>
            <a:r>
              <a:rPr lang="en-IN" dirty="0"/>
              <a:t>.main-</a:t>
            </a:r>
            <a:r>
              <a:rPr lang="en-IN" dirty="0" err="1"/>
              <a:t>header__brand</a:t>
            </a:r>
            <a:r>
              <a:rPr lang="en-IN" dirty="0"/>
              <a:t> </a:t>
            </a:r>
            <a:r>
              <a:rPr lang="en-IN" dirty="0" err="1" smtClean="0"/>
              <a:t>img</a:t>
            </a:r>
            <a:r>
              <a:rPr lang="en-IN" dirty="0" smtClean="0"/>
              <a:t> { } to select all images in </a:t>
            </a:r>
            <a:r>
              <a:rPr lang="en-IN" dirty="0"/>
              <a:t>.main-</a:t>
            </a:r>
            <a:r>
              <a:rPr lang="en-IN" dirty="0" err="1"/>
              <a:t>header__brand</a:t>
            </a:r>
            <a:r>
              <a:rPr lang="en-IN" dirty="0"/>
              <a:t> </a:t>
            </a:r>
          </a:p>
        </p:txBody>
      </p:sp>
    </p:spTree>
    <p:extLst>
      <p:ext uri="{BB962C8B-B14F-4D97-AF65-F5344CB8AC3E}">
        <p14:creationId xmlns:p14="http://schemas.microsoft.com/office/powerpoint/2010/main" val="81327910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8" y="131619"/>
            <a:ext cx="8596668" cy="595745"/>
          </a:xfrm>
        </p:spPr>
        <p:txBody>
          <a:bodyPr>
            <a:normAutofit fontScale="90000"/>
          </a:bodyPr>
          <a:lstStyle/>
          <a:p>
            <a:r>
              <a:rPr lang="en-GB" dirty="0"/>
              <a:t>Styling </a:t>
            </a:r>
            <a:r>
              <a:rPr lang="en-GB" dirty="0" smtClean="0"/>
              <a:t>Images </a:t>
            </a:r>
            <a:r>
              <a:rPr lang="en-GB" dirty="0" err="1" smtClean="0"/>
              <a:t>Cont</a:t>
            </a:r>
            <a:r>
              <a:rPr lang="en-GB" dirty="0" smtClean="0"/>
              <a:t> …</a:t>
            </a:r>
            <a:endParaRPr lang="en-GB" dirty="0"/>
          </a:p>
        </p:txBody>
      </p:sp>
      <p:sp>
        <p:nvSpPr>
          <p:cNvPr id="3" name="Content Placeholder 2"/>
          <p:cNvSpPr>
            <a:spLocks noGrp="1"/>
          </p:cNvSpPr>
          <p:nvPr>
            <p:ph idx="1"/>
          </p:nvPr>
        </p:nvSpPr>
        <p:spPr>
          <a:xfrm>
            <a:off x="677334" y="727365"/>
            <a:ext cx="11002048" cy="5756562"/>
          </a:xfrm>
        </p:spPr>
        <p:txBody>
          <a:bodyPr>
            <a:normAutofit/>
          </a:bodyPr>
          <a:lstStyle/>
          <a:p>
            <a:r>
              <a:rPr lang="en-US" dirty="0" smtClean="0"/>
              <a:t>Now inside our </a:t>
            </a:r>
            <a:r>
              <a:rPr lang="en-IN" dirty="0"/>
              <a:t>.main-</a:t>
            </a:r>
            <a:r>
              <a:rPr lang="en-IN" dirty="0" err="1"/>
              <a:t>header__brand</a:t>
            </a:r>
            <a:r>
              <a:rPr lang="en-IN" dirty="0"/>
              <a:t> </a:t>
            </a:r>
            <a:r>
              <a:rPr lang="en-IN" dirty="0" err="1"/>
              <a:t>img</a:t>
            </a:r>
            <a:r>
              <a:rPr lang="en-IN" dirty="0"/>
              <a:t> { </a:t>
            </a:r>
            <a:r>
              <a:rPr lang="en-IN" dirty="0" smtClean="0"/>
              <a:t>} selector lets add height:22px.Now we see the image is actually smaller.</a:t>
            </a:r>
          </a:p>
          <a:p>
            <a:r>
              <a:rPr lang="en-IN" dirty="0" smtClean="0"/>
              <a:t>Now instead if we set the height to 100% we would assume it to have same effect and take 100% height of surrounding container but this does not happen percentage values for images don’t respect the surrounding container instead they take %age of the dimensions of the image.</a:t>
            </a:r>
          </a:p>
          <a:p>
            <a:r>
              <a:rPr lang="en-IN" dirty="0" smtClean="0"/>
              <a:t>But this happens actually because our container is an inline element if we set it to inline-block or block we will notice that our image starts respecting the container dimensions if we use percentage values for image height and width.</a:t>
            </a:r>
          </a:p>
          <a:p>
            <a:r>
              <a:rPr lang="en-IN" dirty="0" smtClean="0"/>
              <a:t>So if we use %ages for image dimensions in a inline container it will take image height width and if we use it in  a block or inline-block it will take %age of container dimensions.</a:t>
            </a:r>
          </a:p>
          <a:p>
            <a:r>
              <a:rPr lang="en-IN" dirty="0" smtClean="0"/>
              <a:t>For normal images we can not do much of a styling for positioning and sizing as we were able to do with background images</a:t>
            </a:r>
            <a:endParaRPr lang="en-IN" dirty="0"/>
          </a:p>
        </p:txBody>
      </p:sp>
    </p:spTree>
    <p:extLst>
      <p:ext uri="{BB962C8B-B14F-4D97-AF65-F5344CB8AC3E}">
        <p14:creationId xmlns:p14="http://schemas.microsoft.com/office/powerpoint/2010/main" val="413835740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423" y="131618"/>
            <a:ext cx="9775921" cy="481445"/>
          </a:xfrm>
        </p:spPr>
        <p:txBody>
          <a:bodyPr>
            <a:normAutofit fontScale="90000"/>
          </a:bodyPr>
          <a:lstStyle/>
          <a:p>
            <a:r>
              <a:rPr lang="en-IN" dirty="0"/>
              <a:t>Adding the Customers Page to our Website</a:t>
            </a:r>
            <a:endParaRPr lang="en-GB" dirty="0"/>
          </a:p>
        </p:txBody>
      </p:sp>
      <p:sp>
        <p:nvSpPr>
          <p:cNvPr id="3" name="Content Placeholder 2"/>
          <p:cNvSpPr>
            <a:spLocks noGrp="1"/>
          </p:cNvSpPr>
          <p:nvPr>
            <p:ph idx="1"/>
          </p:nvPr>
        </p:nvSpPr>
        <p:spPr>
          <a:xfrm>
            <a:off x="677333" y="924791"/>
            <a:ext cx="11105957" cy="5642264"/>
          </a:xfrm>
        </p:spPr>
        <p:txBody>
          <a:bodyPr/>
          <a:lstStyle/>
          <a:p>
            <a:r>
              <a:rPr lang="en-US" dirty="0" smtClean="0"/>
              <a:t>Now lets add a customers page to our website create a folder customers and create a file index.html and customers.css  in it.</a:t>
            </a:r>
          </a:p>
          <a:p>
            <a:r>
              <a:rPr lang="en-US" dirty="0" smtClean="0"/>
              <a:t>Copy the code for index.html from this commit.</a:t>
            </a:r>
          </a:p>
          <a:p>
            <a:r>
              <a:rPr lang="en-US" dirty="0" smtClean="0"/>
              <a:t>Now go to main Index.html and copy the entire&lt;Header&gt; to customers/index.html</a:t>
            </a:r>
          </a:p>
          <a:p>
            <a:r>
              <a:rPr lang="en-US" dirty="0" smtClean="0"/>
              <a:t>Fix the images path in customers/index.html</a:t>
            </a:r>
          </a:p>
          <a:p>
            <a:r>
              <a:rPr lang="en-US" dirty="0" smtClean="0"/>
              <a:t>Also copy the </a:t>
            </a:r>
            <a:r>
              <a:rPr lang="en-US" dirty="0" err="1" smtClean="0"/>
              <a:t>img</a:t>
            </a:r>
            <a:r>
              <a:rPr lang="en-US" dirty="0" smtClean="0"/>
              <a:t> tag to packages/index.html replace the text logo</a:t>
            </a:r>
          </a:p>
          <a:p>
            <a:r>
              <a:rPr lang="en-US" dirty="0" smtClean="0"/>
              <a:t>Inside our customers/index.html we will find two </a:t>
            </a:r>
            <a:r>
              <a:rPr lang="en-US" dirty="0" err="1" smtClean="0"/>
              <a:t>img</a:t>
            </a:r>
            <a:r>
              <a:rPr lang="en-US" dirty="0" smtClean="0"/>
              <a:t> imports copy these two images to the images folder from this commit.</a:t>
            </a:r>
          </a:p>
          <a:p>
            <a:r>
              <a:rPr lang="en-US" dirty="0" smtClean="0"/>
              <a:t>Adjust the header links in the customers/index.html also the link inside &lt;a&gt; tag for our logo.</a:t>
            </a:r>
          </a:p>
          <a:p>
            <a:r>
              <a:rPr lang="en-US" dirty="0" smtClean="0"/>
              <a:t>Now we got everything setup we will notice that the two images on our customers page don’t look so good we will fix them in upcoming slides.</a:t>
            </a:r>
            <a:endParaRPr lang="en-GB" dirty="0"/>
          </a:p>
        </p:txBody>
      </p:sp>
    </p:spTree>
    <p:extLst>
      <p:ext uri="{BB962C8B-B14F-4D97-AF65-F5344CB8AC3E}">
        <p14:creationId xmlns:p14="http://schemas.microsoft.com/office/powerpoint/2010/main" val="20069769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3573"/>
            <a:ext cx="8596668" cy="616527"/>
          </a:xfrm>
        </p:spPr>
        <p:txBody>
          <a:bodyPr>
            <a:normAutofit fontScale="90000"/>
          </a:bodyPr>
          <a:lstStyle/>
          <a:p>
            <a:r>
              <a:rPr lang="en-US" dirty="0" smtClean="0"/>
              <a:t>Basic Setup for image styling</a:t>
            </a:r>
            <a:endParaRPr lang="en-GB" dirty="0"/>
          </a:p>
        </p:txBody>
      </p:sp>
      <p:sp>
        <p:nvSpPr>
          <p:cNvPr id="3" name="Content Placeholder 2"/>
          <p:cNvSpPr>
            <a:spLocks noGrp="1"/>
          </p:cNvSpPr>
          <p:nvPr>
            <p:ph idx="1"/>
          </p:nvPr>
        </p:nvSpPr>
        <p:spPr>
          <a:xfrm>
            <a:off x="677334" y="872836"/>
            <a:ext cx="11095566" cy="5199699"/>
          </a:xfrm>
        </p:spPr>
        <p:txBody>
          <a:bodyPr/>
          <a:lstStyle/>
          <a:p>
            <a:r>
              <a:rPr lang="en-US" dirty="0" smtClean="0"/>
              <a:t>Customers.css contains some basic </a:t>
            </a:r>
            <a:r>
              <a:rPr lang="en-US" dirty="0" err="1" smtClean="0"/>
              <a:t>css</a:t>
            </a:r>
            <a:r>
              <a:rPr lang="en-US" dirty="0" smtClean="0"/>
              <a:t> code already added to </a:t>
            </a:r>
            <a:r>
              <a:rPr lang="en-US" dirty="0" err="1" smtClean="0"/>
              <a:t>it,which</a:t>
            </a:r>
            <a:r>
              <a:rPr lang="en-US" dirty="0" smtClean="0"/>
              <a:t> styles everything except the images</a:t>
            </a:r>
          </a:p>
          <a:p>
            <a:r>
              <a:rPr lang="en-US" dirty="0" smtClean="0"/>
              <a:t>Also copy the footer section from the main index.html and replace in customers/index.html</a:t>
            </a:r>
          </a:p>
          <a:p>
            <a:r>
              <a:rPr lang="en-US" dirty="0" smtClean="0"/>
              <a:t>If we open the customers page now we will notice nothing changed with respect to the images but the text is now styled properly , and the footer looks good.</a:t>
            </a:r>
          </a:p>
          <a:p>
            <a:r>
              <a:rPr lang="en-US" dirty="0" smtClean="0"/>
              <a:t>We will notice that the container for the image already has a class </a:t>
            </a:r>
            <a:r>
              <a:rPr lang="en-GB" dirty="0" err="1"/>
              <a:t>testimonial__</a:t>
            </a:r>
            <a:r>
              <a:rPr lang="en-GB" dirty="0" err="1" smtClean="0"/>
              <a:t>image</a:t>
            </a:r>
            <a:r>
              <a:rPr lang="en-GB" dirty="0" smtClean="0"/>
              <a:t>-container and the image has a class </a:t>
            </a:r>
            <a:r>
              <a:rPr lang="en-GB" dirty="0" err="1"/>
              <a:t>testimonial__</a:t>
            </a:r>
            <a:r>
              <a:rPr lang="en-GB" dirty="0" err="1" smtClean="0"/>
              <a:t>image</a:t>
            </a:r>
            <a:r>
              <a:rPr lang="en-GB" dirty="0" smtClean="0"/>
              <a:t>, </a:t>
            </a:r>
            <a:r>
              <a:rPr lang="en-US" dirty="0"/>
              <a:t>Both the images have this </a:t>
            </a:r>
            <a:r>
              <a:rPr lang="en-US" dirty="0" smtClean="0"/>
              <a:t>setup.</a:t>
            </a:r>
            <a:endParaRPr lang="en-GB" dirty="0" smtClean="0"/>
          </a:p>
          <a:p>
            <a:r>
              <a:rPr lang="en-US" dirty="0" smtClean="0"/>
              <a:t>This completes the basic setup required now we can start styling the images.</a:t>
            </a:r>
          </a:p>
          <a:p>
            <a:endParaRPr lang="en-GB" dirty="0"/>
          </a:p>
        </p:txBody>
      </p:sp>
    </p:spTree>
    <p:extLst>
      <p:ext uri="{BB962C8B-B14F-4D97-AF65-F5344CB8AC3E}">
        <p14:creationId xmlns:p14="http://schemas.microsoft.com/office/powerpoint/2010/main" val="56968613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3182"/>
            <a:ext cx="8596668" cy="595745"/>
          </a:xfrm>
        </p:spPr>
        <p:txBody>
          <a:bodyPr>
            <a:normAutofit fontScale="90000"/>
          </a:bodyPr>
          <a:lstStyle/>
          <a:p>
            <a:r>
              <a:rPr lang="en-IN" dirty="0"/>
              <a:t>Working on the Image Layout</a:t>
            </a:r>
            <a:endParaRPr lang="en-GB" dirty="0"/>
          </a:p>
        </p:txBody>
      </p:sp>
      <p:sp>
        <p:nvSpPr>
          <p:cNvPr id="3" name="Content Placeholder 2"/>
          <p:cNvSpPr>
            <a:spLocks noGrp="1"/>
          </p:cNvSpPr>
          <p:nvPr>
            <p:ph idx="1"/>
          </p:nvPr>
        </p:nvSpPr>
        <p:spPr>
          <a:xfrm>
            <a:off x="677333" y="955965"/>
            <a:ext cx="11147521" cy="5496790"/>
          </a:xfrm>
        </p:spPr>
        <p:txBody>
          <a:bodyPr>
            <a:normAutofit lnSpcReduction="10000"/>
          </a:bodyPr>
          <a:lstStyle/>
          <a:p>
            <a:r>
              <a:rPr lang="en-US" dirty="0" smtClean="0"/>
              <a:t>Now open customers.css and add a class selector .</a:t>
            </a:r>
            <a:r>
              <a:rPr lang="en-US" dirty="0" err="1" smtClean="0"/>
              <a:t>testimonial__image</a:t>
            </a:r>
            <a:r>
              <a:rPr lang="en-US" dirty="0" smtClean="0"/>
              <a:t>-container{ } below the </a:t>
            </a:r>
            <a:r>
              <a:rPr lang="en-GB" dirty="0"/>
              <a:t>.</a:t>
            </a:r>
            <a:r>
              <a:rPr lang="en-GB" dirty="0" err="1" smtClean="0"/>
              <a:t>testimonial:first-of-type</a:t>
            </a:r>
            <a:r>
              <a:rPr lang="en-GB" dirty="0" smtClean="0"/>
              <a:t> selector</a:t>
            </a:r>
          </a:p>
          <a:p>
            <a:r>
              <a:rPr lang="en-US" dirty="0" smtClean="0"/>
              <a:t>Also add .</a:t>
            </a:r>
            <a:r>
              <a:rPr lang="en-GB" dirty="0" err="1" smtClean="0"/>
              <a:t>testimonial</a:t>
            </a:r>
            <a:r>
              <a:rPr lang="en-GB" dirty="0" err="1"/>
              <a:t>__</a:t>
            </a:r>
            <a:r>
              <a:rPr lang="en-GB" dirty="0" err="1" smtClean="0"/>
              <a:t>image</a:t>
            </a:r>
            <a:r>
              <a:rPr lang="en-GB" dirty="0" smtClean="0"/>
              <a:t>{} class selector below it</a:t>
            </a:r>
          </a:p>
          <a:p>
            <a:r>
              <a:rPr lang="en-US" dirty="0" smtClean="0"/>
              <a:t>We will style it in a way that the image and the info about the image are side by side so Set the width:80% for the container and width:100% for the image and </a:t>
            </a:r>
            <a:r>
              <a:rPr lang="en-US" dirty="0" err="1" smtClean="0"/>
              <a:t>display:inline-block</a:t>
            </a:r>
            <a:r>
              <a:rPr lang="en-US" dirty="0" smtClean="0"/>
              <a:t> for the container.</a:t>
            </a:r>
          </a:p>
          <a:p>
            <a:r>
              <a:rPr lang="en-US" dirty="0" smtClean="0"/>
              <a:t>We will now notice that the image size did reduce but the image and text is still not in one </a:t>
            </a:r>
            <a:r>
              <a:rPr lang="en-US" dirty="0" err="1" smtClean="0"/>
              <a:t>line.We</a:t>
            </a:r>
            <a:r>
              <a:rPr lang="en-US" dirty="0" smtClean="0"/>
              <a:t> will also notice that the text is inline-block element by looking at </a:t>
            </a:r>
            <a:r>
              <a:rPr lang="en-US" dirty="0" err="1" smtClean="0"/>
              <a:t>css</a:t>
            </a:r>
            <a:r>
              <a:rPr lang="en-US" dirty="0" smtClean="0"/>
              <a:t> in </a:t>
            </a:r>
            <a:r>
              <a:rPr lang="en-GB" dirty="0"/>
              <a:t>.</a:t>
            </a:r>
            <a:r>
              <a:rPr lang="en-GB" dirty="0" err="1"/>
              <a:t>testimonial__</a:t>
            </a:r>
            <a:r>
              <a:rPr lang="en-GB" dirty="0" err="1" smtClean="0"/>
              <a:t>info</a:t>
            </a:r>
            <a:r>
              <a:rPr lang="en-GB" dirty="0" smtClean="0"/>
              <a:t>{ } selector</a:t>
            </a:r>
            <a:endParaRPr lang="en-GB" dirty="0"/>
          </a:p>
          <a:p>
            <a:r>
              <a:rPr lang="en-US" dirty="0" smtClean="0"/>
              <a:t> so we can theoretically set both the image and text in one </a:t>
            </a:r>
            <a:r>
              <a:rPr lang="en-US" dirty="0" err="1" smtClean="0"/>
              <a:t>line,to</a:t>
            </a:r>
            <a:r>
              <a:rPr lang="en-US" dirty="0" smtClean="0"/>
              <a:t> do so we can reduce the width of text to 20% in  </a:t>
            </a:r>
            <a:r>
              <a:rPr lang="en-GB" dirty="0"/>
              <a:t>.</a:t>
            </a:r>
            <a:r>
              <a:rPr lang="en-GB" dirty="0" err="1"/>
              <a:t>testimonial__info</a:t>
            </a:r>
            <a:r>
              <a:rPr lang="en-GB" dirty="0"/>
              <a:t>{ } </a:t>
            </a:r>
            <a:r>
              <a:rPr lang="en-GB" dirty="0" smtClean="0"/>
              <a:t>selector but since we are aware that we need to set the total width to a little less so we can reduce the image container width to 75 %.</a:t>
            </a:r>
          </a:p>
          <a:p>
            <a:r>
              <a:rPr lang="en-US" dirty="0" smtClean="0"/>
              <a:t>Now we will notice that the text is next to the image but not in the </a:t>
            </a:r>
            <a:r>
              <a:rPr lang="en-US" dirty="0" err="1" smtClean="0"/>
              <a:t>center,The</a:t>
            </a:r>
            <a:r>
              <a:rPr lang="en-US" dirty="0" smtClean="0"/>
              <a:t> reason for this positioning is that our info container </a:t>
            </a:r>
            <a:r>
              <a:rPr lang="en-GB" dirty="0"/>
              <a:t>.</a:t>
            </a:r>
            <a:r>
              <a:rPr lang="en-GB" dirty="0" err="1"/>
              <a:t>testimonial__info</a:t>
            </a:r>
            <a:r>
              <a:rPr lang="en-GB" dirty="0"/>
              <a:t>{ </a:t>
            </a:r>
            <a:r>
              <a:rPr lang="en-GB" dirty="0" smtClean="0"/>
              <a:t>} has </a:t>
            </a:r>
            <a:r>
              <a:rPr lang="en-GB" dirty="0" err="1" smtClean="0"/>
              <a:t>vertical-align:middle</a:t>
            </a:r>
            <a:r>
              <a:rPr lang="en-GB" dirty="0" smtClean="0"/>
              <a:t> but our </a:t>
            </a:r>
            <a:r>
              <a:rPr lang="en-US" dirty="0"/>
              <a:t>.</a:t>
            </a:r>
            <a:r>
              <a:rPr lang="en-US" dirty="0" err="1"/>
              <a:t>testimonial__image</a:t>
            </a:r>
            <a:r>
              <a:rPr lang="en-US" dirty="0"/>
              <a:t>-container{ } </a:t>
            </a:r>
            <a:r>
              <a:rPr lang="en-US" dirty="0" smtClean="0"/>
              <a:t> which is adjacent to it does not have </a:t>
            </a:r>
            <a:r>
              <a:rPr lang="en-US" dirty="0" err="1" smtClean="0"/>
              <a:t>it,so</a:t>
            </a:r>
            <a:r>
              <a:rPr lang="en-US" dirty="0" smtClean="0"/>
              <a:t> add </a:t>
            </a:r>
            <a:r>
              <a:rPr lang="en-US" dirty="0" err="1" smtClean="0"/>
              <a:t>vertical-align:middle</a:t>
            </a:r>
            <a:r>
              <a:rPr lang="en-US" dirty="0" smtClean="0"/>
              <a:t> to it.</a:t>
            </a:r>
          </a:p>
          <a:p>
            <a:r>
              <a:rPr lang="en-US" dirty="0" smtClean="0"/>
              <a:t>Now the text and image are perfectly aligned.</a:t>
            </a:r>
          </a:p>
          <a:p>
            <a:r>
              <a:rPr lang="en-US" dirty="0" smtClean="0"/>
              <a:t>Now to make it look a bit more nicer lets just adjust the width again make the image  container 65 % and the text 30% in width </a:t>
            </a:r>
            <a:endParaRPr lang="en-GB" dirty="0"/>
          </a:p>
          <a:p>
            <a:endParaRPr lang="en-GB" dirty="0"/>
          </a:p>
          <a:p>
            <a:endParaRPr lang="en-GB" dirty="0"/>
          </a:p>
        </p:txBody>
      </p:sp>
    </p:spTree>
    <p:extLst>
      <p:ext uri="{BB962C8B-B14F-4D97-AF65-F5344CB8AC3E}">
        <p14:creationId xmlns:p14="http://schemas.microsoft.com/office/powerpoint/2010/main" val="240260883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3182"/>
            <a:ext cx="8596668" cy="595745"/>
          </a:xfrm>
        </p:spPr>
        <p:txBody>
          <a:bodyPr>
            <a:normAutofit fontScale="90000"/>
          </a:bodyPr>
          <a:lstStyle/>
          <a:p>
            <a:r>
              <a:rPr lang="en-IN" dirty="0"/>
              <a:t>Working on the Image Layout</a:t>
            </a:r>
            <a:endParaRPr lang="en-GB" dirty="0"/>
          </a:p>
        </p:txBody>
      </p:sp>
      <p:sp>
        <p:nvSpPr>
          <p:cNvPr id="3" name="Content Placeholder 2"/>
          <p:cNvSpPr>
            <a:spLocks noGrp="1"/>
          </p:cNvSpPr>
          <p:nvPr>
            <p:ph idx="1"/>
          </p:nvPr>
        </p:nvSpPr>
        <p:spPr>
          <a:xfrm>
            <a:off x="677333" y="955965"/>
            <a:ext cx="11147521" cy="5496790"/>
          </a:xfrm>
        </p:spPr>
        <p:txBody>
          <a:bodyPr>
            <a:normAutofit/>
          </a:bodyPr>
          <a:lstStyle/>
          <a:p>
            <a:r>
              <a:rPr lang="en-US" dirty="0" smtClean="0"/>
              <a:t>To make it look even better lets add a shadow behind the images by adding box-shadow: 3px </a:t>
            </a:r>
            <a:r>
              <a:rPr lang="en-US" dirty="0" err="1" smtClean="0"/>
              <a:t>3px</a:t>
            </a:r>
            <a:r>
              <a:rPr lang="en-US" dirty="0" smtClean="0"/>
              <a:t> </a:t>
            </a:r>
            <a:r>
              <a:rPr lang="en-US" dirty="0" err="1" smtClean="0"/>
              <a:t>3px</a:t>
            </a:r>
            <a:r>
              <a:rPr lang="en-US" dirty="0" smtClean="0"/>
              <a:t> </a:t>
            </a:r>
            <a:r>
              <a:rPr lang="en-US" dirty="0" err="1" smtClean="0"/>
              <a:t>3px</a:t>
            </a:r>
            <a:r>
              <a:rPr lang="en-US" dirty="0" smtClean="0"/>
              <a:t>  </a:t>
            </a:r>
            <a:r>
              <a:rPr lang="en-US" dirty="0" err="1" smtClean="0"/>
              <a:t>rgba</a:t>
            </a:r>
            <a:r>
              <a:rPr lang="en-US" dirty="0" smtClean="0"/>
              <a:t>(0,0,0,0.4).</a:t>
            </a:r>
          </a:p>
          <a:p>
            <a:r>
              <a:rPr lang="en-US" dirty="0" smtClean="0"/>
              <a:t>We will now notice we have a nice shadow on the image  but we have a white space below the image.</a:t>
            </a:r>
          </a:p>
          <a:p>
            <a:r>
              <a:rPr lang="en-US" dirty="0" smtClean="0"/>
              <a:t>It is an inline element bug we can get rid of it by going to the image selector and setting vertical-align to top or bottom or by making the element as </a:t>
            </a:r>
            <a:r>
              <a:rPr lang="en-US" dirty="0" err="1" smtClean="0"/>
              <a:t>display:block</a:t>
            </a:r>
            <a:r>
              <a:rPr lang="en-US" dirty="0" smtClean="0"/>
              <a:t>.</a:t>
            </a:r>
            <a:endParaRPr lang="en-GB" dirty="0"/>
          </a:p>
          <a:p>
            <a:endParaRPr lang="en-GB" dirty="0"/>
          </a:p>
          <a:p>
            <a:endParaRPr lang="en-GB" dirty="0"/>
          </a:p>
        </p:txBody>
      </p:sp>
    </p:spTree>
    <p:extLst>
      <p:ext uri="{BB962C8B-B14F-4D97-AF65-F5344CB8AC3E}">
        <p14:creationId xmlns:p14="http://schemas.microsoft.com/office/powerpoint/2010/main" val="331176345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90054"/>
            <a:ext cx="8596668" cy="554182"/>
          </a:xfrm>
        </p:spPr>
        <p:txBody>
          <a:bodyPr>
            <a:normAutofit fontScale="90000"/>
          </a:bodyPr>
          <a:lstStyle/>
          <a:p>
            <a:r>
              <a:rPr lang="en-GB" dirty="0"/>
              <a:t>Understanding Linear Gradients</a:t>
            </a:r>
          </a:p>
        </p:txBody>
      </p:sp>
      <p:sp>
        <p:nvSpPr>
          <p:cNvPr id="3" name="Content Placeholder 2"/>
          <p:cNvSpPr>
            <a:spLocks noGrp="1"/>
          </p:cNvSpPr>
          <p:nvPr>
            <p:ph idx="1"/>
          </p:nvPr>
        </p:nvSpPr>
        <p:spPr>
          <a:xfrm>
            <a:off x="311727" y="935182"/>
            <a:ext cx="11648209" cy="5694217"/>
          </a:xfrm>
        </p:spPr>
        <p:txBody>
          <a:bodyPr/>
          <a:lstStyle/>
          <a:p>
            <a:r>
              <a:rPr lang="en-IN" dirty="0"/>
              <a:t>Gradients are </a:t>
            </a:r>
            <a:r>
              <a:rPr lang="en-IN" b="1" dirty="0"/>
              <a:t>CSS</a:t>
            </a:r>
            <a:r>
              <a:rPr lang="en-IN" dirty="0"/>
              <a:t> elements of the image data type that show a transition between two or more </a:t>
            </a:r>
            <a:r>
              <a:rPr lang="en-IN" dirty="0" err="1"/>
              <a:t>colors</a:t>
            </a:r>
            <a:r>
              <a:rPr lang="en-IN" dirty="0" smtClean="0"/>
              <a:t>.</a:t>
            </a:r>
          </a:p>
          <a:p>
            <a:r>
              <a:rPr lang="en-IN" dirty="0"/>
              <a:t>These transitions are shown as either linear or radial</a:t>
            </a:r>
            <a:r>
              <a:rPr lang="en-IN" dirty="0" smtClean="0"/>
              <a:t>.</a:t>
            </a:r>
          </a:p>
          <a:p>
            <a:r>
              <a:rPr lang="en-IN" dirty="0" smtClean="0"/>
              <a:t>Lets open our main.css file and to the background image that we have there lets say we want to add a linear gradient instead of the image.</a:t>
            </a:r>
          </a:p>
          <a:p>
            <a:r>
              <a:rPr lang="en-IN" dirty="0" smtClean="0"/>
              <a:t>The first thing that we should understand is that gradients both linear and radial are treated as </a:t>
            </a:r>
            <a:r>
              <a:rPr lang="en-IN" dirty="0" err="1" smtClean="0"/>
              <a:t>images,so</a:t>
            </a:r>
            <a:r>
              <a:rPr lang="en-IN" dirty="0" smtClean="0"/>
              <a:t> if we were to use the sub properties not the shorthand for background we will target the gradient by using background-image property.</a:t>
            </a:r>
          </a:p>
          <a:p>
            <a:r>
              <a:rPr lang="en-IN" dirty="0" smtClean="0"/>
              <a:t>Now for time being just comment out the background property and add a linear gradient by using the background-image property</a:t>
            </a:r>
          </a:p>
          <a:p>
            <a:r>
              <a:rPr lang="en-IN" dirty="0" smtClean="0"/>
              <a:t>We add a linear gradient by using the linear-gradient() function </a:t>
            </a:r>
            <a:r>
              <a:rPr lang="en-IN" dirty="0" err="1" smtClean="0"/>
              <a:t>css</a:t>
            </a:r>
            <a:r>
              <a:rPr lang="en-IN" dirty="0" smtClean="0"/>
              <a:t> ships with.</a:t>
            </a:r>
          </a:p>
          <a:p>
            <a:r>
              <a:rPr lang="en-IN" dirty="0" smtClean="0"/>
              <a:t>The function essentially has two parts we can although have more than two arguments but that is because we can specify the multiple colours of the transition.</a:t>
            </a:r>
          </a:p>
          <a:p>
            <a:r>
              <a:rPr lang="en-IN" dirty="0" smtClean="0"/>
              <a:t>The first part is the direction of transition which can be omitted in which case the parameters will be two colours like linear-gradient(</a:t>
            </a:r>
            <a:r>
              <a:rPr lang="en-IN" dirty="0" err="1" smtClean="0"/>
              <a:t>red,blue</a:t>
            </a:r>
            <a:r>
              <a:rPr lang="en-IN" dirty="0" smtClean="0"/>
              <a:t>); which gives a transition from red to blue and default direction vertical so it will be a perfect line which transitions from red to blue smoothly.</a:t>
            </a:r>
            <a:endParaRPr lang="en-GB" dirty="0"/>
          </a:p>
        </p:txBody>
      </p:sp>
    </p:spTree>
    <p:extLst>
      <p:ext uri="{BB962C8B-B14F-4D97-AF65-F5344CB8AC3E}">
        <p14:creationId xmlns:p14="http://schemas.microsoft.com/office/powerpoint/2010/main" val="297991286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90054"/>
            <a:ext cx="8596668" cy="554182"/>
          </a:xfrm>
        </p:spPr>
        <p:txBody>
          <a:bodyPr>
            <a:normAutofit fontScale="90000"/>
          </a:bodyPr>
          <a:lstStyle/>
          <a:p>
            <a:r>
              <a:rPr lang="en-GB" dirty="0"/>
              <a:t>Understanding Linear Gradients</a:t>
            </a:r>
          </a:p>
        </p:txBody>
      </p:sp>
      <p:sp>
        <p:nvSpPr>
          <p:cNvPr id="3" name="Content Placeholder 2"/>
          <p:cNvSpPr>
            <a:spLocks noGrp="1"/>
          </p:cNvSpPr>
          <p:nvPr>
            <p:ph idx="1"/>
          </p:nvPr>
        </p:nvSpPr>
        <p:spPr>
          <a:xfrm>
            <a:off x="311727" y="935182"/>
            <a:ext cx="11648209" cy="5694217"/>
          </a:xfrm>
        </p:spPr>
        <p:txBody>
          <a:bodyPr>
            <a:normAutofit fontScale="92500" lnSpcReduction="20000"/>
          </a:bodyPr>
          <a:lstStyle/>
          <a:p>
            <a:r>
              <a:rPr lang="en-US" dirty="0" smtClean="0"/>
              <a:t>The first argument is usually a direction which can be specified in a special syntax like to bottom ex </a:t>
            </a:r>
            <a:r>
              <a:rPr lang="en-GB" dirty="0"/>
              <a:t>background-image: </a:t>
            </a:r>
            <a:r>
              <a:rPr lang="en-GB" dirty="0" smtClean="0"/>
              <a:t>linear-gradient(to </a:t>
            </a:r>
            <a:r>
              <a:rPr lang="en-GB" dirty="0" err="1" smtClean="0"/>
              <a:t>bottom,red,blue</a:t>
            </a:r>
            <a:r>
              <a:rPr lang="en-GB" dirty="0" smtClean="0"/>
              <a:t>); which simply mans from top to bottom transition from red to blue so we will essentially see the same result </a:t>
            </a:r>
          </a:p>
          <a:p>
            <a:r>
              <a:rPr lang="en-US" dirty="0" smtClean="0"/>
              <a:t>We can also write something like to left bottom ex </a:t>
            </a:r>
            <a:r>
              <a:rPr lang="en-GB" dirty="0"/>
              <a:t>background-image: </a:t>
            </a:r>
            <a:r>
              <a:rPr lang="en-GB" dirty="0" smtClean="0"/>
              <a:t>linear-gradient(to left bottom </a:t>
            </a:r>
            <a:r>
              <a:rPr lang="en-GB" dirty="0" err="1" smtClean="0"/>
              <a:t>red,blue</a:t>
            </a:r>
            <a:r>
              <a:rPr lang="en-GB" dirty="0" smtClean="0"/>
              <a:t>); now it will be a diagonal from top right corner to left bottom corner</a:t>
            </a:r>
          </a:p>
          <a:p>
            <a:r>
              <a:rPr lang="en-US" dirty="0" smtClean="0"/>
              <a:t>We can also specify direction in degrees like </a:t>
            </a:r>
            <a:r>
              <a:rPr lang="en-IN" dirty="0"/>
              <a:t>background-image: </a:t>
            </a:r>
            <a:r>
              <a:rPr lang="en-IN" dirty="0" smtClean="0"/>
              <a:t>linear-gradient(0deg, </a:t>
            </a:r>
            <a:r>
              <a:rPr lang="en-IN" dirty="0"/>
              <a:t>red, blue</a:t>
            </a:r>
            <a:r>
              <a:rPr lang="en-IN" dirty="0" smtClean="0"/>
              <a:t>);</a:t>
            </a:r>
          </a:p>
          <a:p>
            <a:r>
              <a:rPr lang="en-IN" dirty="0" smtClean="0"/>
              <a:t>The starting point for degrees </a:t>
            </a:r>
            <a:r>
              <a:rPr lang="en-IN" dirty="0" err="1" smtClean="0"/>
              <a:t>i.e</a:t>
            </a:r>
            <a:r>
              <a:rPr lang="en-IN" dirty="0" smtClean="0"/>
              <a:t> the straight line is 180 </a:t>
            </a:r>
            <a:r>
              <a:rPr lang="en-IN" dirty="0" err="1" smtClean="0"/>
              <a:t>deg</a:t>
            </a:r>
            <a:r>
              <a:rPr lang="en-IN" dirty="0" smtClean="0"/>
              <a:t> and we can set any angle we want 180 </a:t>
            </a:r>
            <a:r>
              <a:rPr lang="en-IN" dirty="0" err="1" smtClean="0"/>
              <a:t>deg</a:t>
            </a:r>
            <a:r>
              <a:rPr lang="en-IN" dirty="0" smtClean="0"/>
              <a:t> would mean straight vertical transition from red to blue 0 degree would therefore mean a reverse vertical transition from blue to red.</a:t>
            </a:r>
          </a:p>
          <a:p>
            <a:r>
              <a:rPr lang="en-IN" dirty="0" smtClean="0"/>
              <a:t>We can of course add more colours.</a:t>
            </a:r>
          </a:p>
          <a:p>
            <a:r>
              <a:rPr lang="en-US" dirty="0" smtClean="0"/>
              <a:t>We can specify </a:t>
            </a:r>
            <a:r>
              <a:rPr lang="en-US" dirty="0" err="1" smtClean="0"/>
              <a:t>colours</a:t>
            </a:r>
            <a:r>
              <a:rPr lang="en-US" dirty="0" smtClean="0"/>
              <a:t> by name hex </a:t>
            </a:r>
            <a:r>
              <a:rPr lang="en-US" dirty="0" err="1" smtClean="0"/>
              <a:t>code,rgb,hsl</a:t>
            </a:r>
            <a:r>
              <a:rPr lang="en-US" dirty="0" smtClean="0"/>
              <a:t> values</a:t>
            </a:r>
          </a:p>
          <a:p>
            <a:r>
              <a:rPr lang="en-US" dirty="0" smtClean="0"/>
              <a:t>Another way is to add transparency for example we can transition from red to transparent using </a:t>
            </a:r>
            <a:r>
              <a:rPr lang="en-IN" dirty="0"/>
              <a:t>background-image: </a:t>
            </a:r>
            <a:r>
              <a:rPr lang="en-IN" dirty="0" smtClean="0"/>
              <a:t>linear-gradient(red</a:t>
            </a:r>
            <a:r>
              <a:rPr lang="en-IN" dirty="0"/>
              <a:t>, </a:t>
            </a:r>
            <a:r>
              <a:rPr lang="en-IN" dirty="0" smtClean="0"/>
              <a:t>transparent);</a:t>
            </a:r>
          </a:p>
          <a:p>
            <a:r>
              <a:rPr lang="en-IN" dirty="0" smtClean="0"/>
              <a:t>We can also transition to a </a:t>
            </a:r>
            <a:r>
              <a:rPr lang="en-IN" dirty="0" err="1" smtClean="0"/>
              <a:t>rgba</a:t>
            </a:r>
            <a:r>
              <a:rPr lang="en-IN" dirty="0" smtClean="0"/>
              <a:t> value with transparency like </a:t>
            </a:r>
            <a:r>
              <a:rPr lang="en-IN" dirty="0"/>
              <a:t>background-image: linear-gradient(red, </a:t>
            </a:r>
            <a:r>
              <a:rPr lang="en-IN" dirty="0" err="1" smtClean="0"/>
              <a:t>rgba</a:t>
            </a:r>
            <a:r>
              <a:rPr lang="en-IN" dirty="0" smtClean="0"/>
              <a:t>(0,0,0,0.4)); transitioning from red to transparent black</a:t>
            </a:r>
          </a:p>
          <a:p>
            <a:r>
              <a:rPr lang="en-IN" dirty="0" smtClean="0"/>
              <a:t>We can also set </a:t>
            </a:r>
            <a:r>
              <a:rPr lang="en-IN" dirty="0" err="1" smtClean="0"/>
              <a:t>upto</a:t>
            </a:r>
            <a:r>
              <a:rPr lang="en-IN" dirty="0" smtClean="0"/>
              <a:t> what percentage space which </a:t>
            </a:r>
            <a:r>
              <a:rPr lang="en-IN" dirty="0" err="1" smtClean="0"/>
              <a:t>color</a:t>
            </a:r>
            <a:r>
              <a:rPr lang="en-IN" dirty="0" smtClean="0"/>
              <a:t> is shown like </a:t>
            </a:r>
            <a:r>
              <a:rPr lang="en-IN" dirty="0"/>
              <a:t>background-image: </a:t>
            </a:r>
            <a:r>
              <a:rPr lang="en-IN" dirty="0" smtClean="0"/>
              <a:t>linear-gradient(red 70%, blue 80%,black 75%</a:t>
            </a:r>
            <a:r>
              <a:rPr lang="en-IN" dirty="0"/>
              <a:t> </a:t>
            </a:r>
            <a:r>
              <a:rPr lang="en-IN" dirty="0" smtClean="0"/>
              <a:t>);  This means </a:t>
            </a:r>
            <a:r>
              <a:rPr lang="en-IN" dirty="0" err="1" smtClean="0"/>
              <a:t>upto</a:t>
            </a:r>
            <a:r>
              <a:rPr lang="en-IN" dirty="0" smtClean="0"/>
              <a:t> 70 % red should be there </a:t>
            </a:r>
            <a:r>
              <a:rPr lang="en-IN" dirty="0" err="1" smtClean="0"/>
              <a:t>upto</a:t>
            </a:r>
            <a:r>
              <a:rPr lang="en-IN" dirty="0" smtClean="0"/>
              <a:t> 80% blue should be there but since red is already covering 70 % we will see a transition of red to blue after 70% red black will be covering 75% but since  when black starts being visible it is still in blue zone son we will see a straight line between blue and black no transition</a:t>
            </a:r>
            <a:endParaRPr lang="en-IN" dirty="0"/>
          </a:p>
          <a:p>
            <a:endParaRPr lang="en-GB" dirty="0" smtClean="0"/>
          </a:p>
          <a:p>
            <a:endParaRPr lang="en-GB" dirty="0"/>
          </a:p>
          <a:p>
            <a:endParaRPr lang="en-GB" dirty="0"/>
          </a:p>
        </p:txBody>
      </p:sp>
    </p:spTree>
    <p:extLst>
      <p:ext uri="{BB962C8B-B14F-4D97-AF65-F5344CB8AC3E}">
        <p14:creationId xmlns:p14="http://schemas.microsoft.com/office/powerpoint/2010/main" val="350239685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31618"/>
            <a:ext cx="8596668" cy="491836"/>
          </a:xfrm>
        </p:spPr>
        <p:txBody>
          <a:bodyPr>
            <a:normAutofit fontScale="90000"/>
          </a:bodyPr>
          <a:lstStyle/>
          <a:p>
            <a:r>
              <a:rPr lang="en-GB" dirty="0"/>
              <a:t>Applying Radial Gradients</a:t>
            </a:r>
          </a:p>
        </p:txBody>
      </p:sp>
      <p:sp>
        <p:nvSpPr>
          <p:cNvPr id="3" name="Content Placeholder 2"/>
          <p:cNvSpPr>
            <a:spLocks noGrp="1"/>
          </p:cNvSpPr>
          <p:nvPr>
            <p:ph idx="1"/>
          </p:nvPr>
        </p:nvSpPr>
        <p:spPr>
          <a:xfrm>
            <a:off x="677334" y="914400"/>
            <a:ext cx="11282602" cy="5330535"/>
          </a:xfrm>
        </p:spPr>
        <p:txBody>
          <a:bodyPr>
            <a:normAutofit fontScale="92500" lnSpcReduction="20000"/>
          </a:bodyPr>
          <a:lstStyle/>
          <a:p>
            <a:r>
              <a:rPr lang="en-US" dirty="0" smtClean="0"/>
              <a:t>A radial gradient starts at a certain shape and then transitions to all the areas around it.</a:t>
            </a:r>
          </a:p>
          <a:p>
            <a:r>
              <a:rPr lang="en-US" dirty="0" smtClean="0"/>
              <a:t>It is defined by the radial-gradient() function of </a:t>
            </a:r>
            <a:r>
              <a:rPr lang="en-US" dirty="0" err="1" smtClean="0"/>
              <a:t>css</a:t>
            </a:r>
            <a:endParaRPr lang="en-US" dirty="0" smtClean="0"/>
          </a:p>
          <a:p>
            <a:r>
              <a:rPr lang="en-US" dirty="0" smtClean="0"/>
              <a:t>Lets start with a simple gradient again background-image: radial-gradient(</a:t>
            </a:r>
            <a:r>
              <a:rPr lang="en-US" dirty="0" err="1" smtClean="0"/>
              <a:t>red,blue</a:t>
            </a:r>
            <a:r>
              <a:rPr lang="en-US" dirty="0" smtClean="0"/>
              <a:t>); it starts in the middle  and the shape is an ellipse it starts with red and then transitions to blue.</a:t>
            </a:r>
          </a:p>
          <a:p>
            <a:r>
              <a:rPr lang="en-US" dirty="0" smtClean="0"/>
              <a:t>We can add multiple </a:t>
            </a:r>
            <a:r>
              <a:rPr lang="en-US" dirty="0" err="1" smtClean="0"/>
              <a:t>colours</a:t>
            </a:r>
            <a:r>
              <a:rPr lang="en-US" dirty="0" smtClean="0"/>
              <a:t> like </a:t>
            </a:r>
            <a:r>
              <a:rPr lang="en-US" dirty="0"/>
              <a:t>background-image: </a:t>
            </a:r>
            <a:r>
              <a:rPr lang="en-US" dirty="0" smtClean="0"/>
              <a:t>radial-gradient(</a:t>
            </a:r>
            <a:r>
              <a:rPr lang="en-US" dirty="0" err="1" smtClean="0"/>
              <a:t>red,blue,green</a:t>
            </a:r>
            <a:r>
              <a:rPr lang="en-US" dirty="0" smtClean="0"/>
              <a:t>); so now we will have a red ellipse transitioning into a blue ellipse  transitioning into a green ellipse.</a:t>
            </a:r>
          </a:p>
          <a:p>
            <a:r>
              <a:rPr lang="en-US" dirty="0" smtClean="0"/>
              <a:t>We can change the shape from ellipse to circle using </a:t>
            </a:r>
            <a:r>
              <a:rPr lang="en-US" dirty="0"/>
              <a:t>background-image: </a:t>
            </a:r>
            <a:r>
              <a:rPr lang="en-US" dirty="0" smtClean="0"/>
              <a:t>radial-gradient(circle , </a:t>
            </a:r>
            <a:r>
              <a:rPr lang="en-US" dirty="0" err="1" smtClean="0"/>
              <a:t>red,blue,green</a:t>
            </a:r>
            <a:r>
              <a:rPr lang="en-US" dirty="0" smtClean="0"/>
              <a:t>); circle is the only alternative to ellipse</a:t>
            </a:r>
          </a:p>
          <a:p>
            <a:r>
              <a:rPr lang="en-US" dirty="0" smtClean="0"/>
              <a:t>We can also add the position example </a:t>
            </a:r>
            <a:r>
              <a:rPr lang="en-US" dirty="0"/>
              <a:t>background-image: radial-gradient(circle </a:t>
            </a:r>
            <a:r>
              <a:rPr lang="en-US" dirty="0" smtClean="0"/>
              <a:t>at top, </a:t>
            </a:r>
            <a:r>
              <a:rPr lang="en-US" dirty="0" err="1"/>
              <a:t>red,blue,green</a:t>
            </a:r>
            <a:r>
              <a:rPr lang="en-US" dirty="0" smtClean="0"/>
              <a:t>); or percentage values </a:t>
            </a:r>
            <a:r>
              <a:rPr lang="en-US" dirty="0"/>
              <a:t>background-image: radial-gradient(circle </a:t>
            </a:r>
            <a:r>
              <a:rPr lang="en-US" dirty="0" smtClean="0"/>
              <a:t>at 20% 50 %, </a:t>
            </a:r>
            <a:r>
              <a:rPr lang="en-US" dirty="0" err="1"/>
              <a:t>red,blue,green</a:t>
            </a:r>
            <a:r>
              <a:rPr lang="en-US" dirty="0" smtClean="0"/>
              <a:t>); </a:t>
            </a:r>
            <a:r>
              <a:rPr lang="en-US" dirty="0" err="1" smtClean="0"/>
              <a:t>i.e</a:t>
            </a:r>
            <a:r>
              <a:rPr lang="en-US" dirty="0" smtClean="0"/>
              <a:t> the innermost circle will start 20% from left and 50% from top</a:t>
            </a:r>
          </a:p>
          <a:p>
            <a:r>
              <a:rPr lang="en-US" dirty="0"/>
              <a:t> </a:t>
            </a:r>
            <a:r>
              <a:rPr lang="en-US" dirty="0" smtClean="0"/>
              <a:t>we can also add the size as </a:t>
            </a:r>
            <a:r>
              <a:rPr lang="en-US" dirty="0"/>
              <a:t>background-image: </a:t>
            </a:r>
            <a:r>
              <a:rPr lang="en-US" dirty="0" smtClean="0"/>
              <a:t>radial-gradient(circle 20px </a:t>
            </a:r>
            <a:r>
              <a:rPr lang="en-US" dirty="0"/>
              <a:t>at 20% </a:t>
            </a:r>
            <a:r>
              <a:rPr lang="en-US" dirty="0" smtClean="0"/>
              <a:t>50%, </a:t>
            </a:r>
            <a:r>
              <a:rPr lang="en-US" dirty="0" err="1"/>
              <a:t>red,blue,green</a:t>
            </a:r>
            <a:r>
              <a:rPr lang="en-US" dirty="0"/>
              <a:t>); </a:t>
            </a:r>
            <a:r>
              <a:rPr lang="en-US" dirty="0" smtClean="0"/>
              <a:t>which means except the outermost circle </a:t>
            </a:r>
            <a:r>
              <a:rPr lang="en-US" dirty="0" err="1" smtClean="0"/>
              <a:t>i.e</a:t>
            </a:r>
            <a:r>
              <a:rPr lang="en-US" dirty="0" smtClean="0"/>
              <a:t> the green circle the other circles(red and blue) will have a combined diameter of 20 </a:t>
            </a:r>
            <a:r>
              <a:rPr lang="en-US" dirty="0" err="1" smtClean="0"/>
              <a:t>px</a:t>
            </a:r>
            <a:r>
              <a:rPr lang="en-US" dirty="0" smtClean="0"/>
              <a:t> this works only for circle for </a:t>
            </a:r>
            <a:r>
              <a:rPr lang="en-US" dirty="0" err="1" smtClean="0"/>
              <a:t>elipse</a:t>
            </a:r>
            <a:r>
              <a:rPr lang="en-US" dirty="0" smtClean="0"/>
              <a:t> we have to specify two values </a:t>
            </a:r>
            <a:r>
              <a:rPr lang="en-US" dirty="0"/>
              <a:t>background-image: </a:t>
            </a:r>
            <a:r>
              <a:rPr lang="en-US" dirty="0" smtClean="0"/>
              <a:t>radial-gradient(ellipse </a:t>
            </a:r>
            <a:r>
              <a:rPr lang="en-US" dirty="0"/>
              <a:t>20px </a:t>
            </a:r>
            <a:r>
              <a:rPr lang="en-US" dirty="0" smtClean="0"/>
              <a:t>30px at </a:t>
            </a:r>
            <a:r>
              <a:rPr lang="en-US" dirty="0"/>
              <a:t>20% </a:t>
            </a:r>
            <a:r>
              <a:rPr lang="en-US" dirty="0" smtClean="0"/>
              <a:t>50%,  </a:t>
            </a:r>
            <a:r>
              <a:rPr lang="en-US" dirty="0" err="1"/>
              <a:t>red,blue,green</a:t>
            </a:r>
            <a:r>
              <a:rPr lang="en-US" dirty="0"/>
              <a:t>);</a:t>
            </a:r>
          </a:p>
          <a:p>
            <a:r>
              <a:rPr lang="en-US" dirty="0" smtClean="0"/>
              <a:t> we also have some shortcuts like </a:t>
            </a:r>
            <a:r>
              <a:rPr lang="en-IN" dirty="0"/>
              <a:t>background-image: radial-gradient(circle farthest-side at 20% 50%, red, blue, green</a:t>
            </a:r>
            <a:r>
              <a:rPr lang="en-IN" dirty="0" smtClean="0"/>
              <a:t>);</a:t>
            </a:r>
            <a:r>
              <a:rPr lang="en-US" dirty="0" smtClean="0"/>
              <a:t> this means the edge of the second last shape </a:t>
            </a:r>
            <a:r>
              <a:rPr lang="en-US" dirty="0" err="1" smtClean="0"/>
              <a:t>i.e</a:t>
            </a:r>
            <a:r>
              <a:rPr lang="en-US" dirty="0" smtClean="0"/>
              <a:t> blue circle touches the farthest side from the center of the innermost circle other possible values are closest-</a:t>
            </a:r>
            <a:r>
              <a:rPr lang="en-US" dirty="0" err="1" smtClean="0"/>
              <a:t>side,closest</a:t>
            </a:r>
            <a:r>
              <a:rPr lang="en-US" dirty="0" smtClean="0"/>
              <a:t>-corner ,farthest-corner </a:t>
            </a:r>
            <a:r>
              <a:rPr lang="en-US" dirty="0" err="1" smtClean="0"/>
              <a:t>etc</a:t>
            </a:r>
            <a:endParaRPr lang="en-US" dirty="0" smtClean="0"/>
          </a:p>
          <a:p>
            <a:r>
              <a:rPr lang="en-US" dirty="0" smtClean="0"/>
              <a:t>Rest is similar to linear gradient. </a:t>
            </a:r>
          </a:p>
          <a:p>
            <a:endParaRPr lang="en-GB" dirty="0"/>
          </a:p>
        </p:txBody>
      </p:sp>
    </p:spTree>
    <p:extLst>
      <p:ext uri="{BB962C8B-B14F-4D97-AF65-F5344CB8AC3E}">
        <p14:creationId xmlns:p14="http://schemas.microsoft.com/office/powerpoint/2010/main" val="406993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31618"/>
            <a:ext cx="8596668" cy="491836"/>
          </a:xfrm>
        </p:spPr>
        <p:txBody>
          <a:bodyPr>
            <a:normAutofit fontScale="90000"/>
          </a:bodyPr>
          <a:lstStyle/>
          <a:p>
            <a:r>
              <a:rPr lang="en-GB" dirty="0"/>
              <a:t>Stacking Multiple Backgrounds</a:t>
            </a:r>
          </a:p>
        </p:txBody>
      </p:sp>
      <p:sp>
        <p:nvSpPr>
          <p:cNvPr id="3" name="Content Placeholder 2"/>
          <p:cNvSpPr>
            <a:spLocks noGrp="1"/>
          </p:cNvSpPr>
          <p:nvPr>
            <p:ph idx="1"/>
          </p:nvPr>
        </p:nvSpPr>
        <p:spPr>
          <a:xfrm>
            <a:off x="677334" y="914400"/>
            <a:ext cx="11282602" cy="5330535"/>
          </a:xfrm>
        </p:spPr>
        <p:txBody>
          <a:bodyPr>
            <a:normAutofit lnSpcReduction="10000"/>
          </a:bodyPr>
          <a:lstStyle/>
          <a:p>
            <a:r>
              <a:rPr lang="en-US" dirty="0" smtClean="0"/>
              <a:t>We can set multiple backgrounds for the same element.</a:t>
            </a:r>
          </a:p>
          <a:p>
            <a:r>
              <a:rPr lang="en-US" dirty="0" smtClean="0"/>
              <a:t>This of course only makes sense when backgrounds have some kind of transparency to it like transparent images or a gradient with transparent colors else we will only see the topmost background.</a:t>
            </a:r>
          </a:p>
          <a:p>
            <a:r>
              <a:rPr lang="en-US" dirty="0" smtClean="0"/>
              <a:t>We can use multiple backgrounds and they can be a combination of images , solid colors and gradients but we can use multiple images but only one solid color and gradients count as images in this context.</a:t>
            </a:r>
          </a:p>
          <a:p>
            <a:r>
              <a:rPr lang="en-US" dirty="0" smtClean="0"/>
              <a:t>Open main.css and comment the background gradient and uncomment the background property with image </a:t>
            </a:r>
            <a:r>
              <a:rPr lang="en-US" dirty="0" err="1" smtClean="0"/>
              <a:t>url</a:t>
            </a:r>
            <a:r>
              <a:rPr lang="en-US" dirty="0" smtClean="0"/>
              <a:t>.</a:t>
            </a:r>
          </a:p>
          <a:p>
            <a:r>
              <a:rPr lang="en-US" dirty="0" smtClean="0"/>
              <a:t>We can add a solid red color as a fallback </a:t>
            </a:r>
            <a:r>
              <a:rPr lang="en-US" dirty="0" err="1" smtClean="0"/>
              <a:t>ie</a:t>
            </a:r>
            <a:r>
              <a:rPr lang="en-US" dirty="0" smtClean="0"/>
              <a:t> in case image is not </a:t>
            </a:r>
            <a:r>
              <a:rPr lang="en-US" dirty="0" err="1" smtClean="0"/>
              <a:t>loaded.add</a:t>
            </a:r>
            <a:r>
              <a:rPr lang="en-US" dirty="0" smtClean="0"/>
              <a:t> it after </a:t>
            </a:r>
            <a:r>
              <a:rPr lang="en-GB" dirty="0" err="1"/>
              <a:t>url</a:t>
            </a:r>
            <a:r>
              <a:rPr lang="en-GB" dirty="0"/>
              <a:t>("images/freedom.jpg</a:t>
            </a:r>
            <a:r>
              <a:rPr lang="en-GB" dirty="0" smtClean="0"/>
              <a:t>") like </a:t>
            </a:r>
            <a:r>
              <a:rPr lang="en-IN" dirty="0"/>
              <a:t>background: </a:t>
            </a:r>
            <a:r>
              <a:rPr lang="en-IN" dirty="0" err="1"/>
              <a:t>url</a:t>
            </a:r>
            <a:r>
              <a:rPr lang="en-IN" dirty="0"/>
              <a:t>("images/freedom.jpg") #ff1b68 left 10% bottom 20%/cover no-repeat border-box;</a:t>
            </a:r>
          </a:p>
          <a:p>
            <a:r>
              <a:rPr lang="en-US" dirty="0" smtClean="0"/>
              <a:t>This will be displayed  if image is not loaded </a:t>
            </a:r>
            <a:r>
              <a:rPr lang="en-US" dirty="0" err="1" smtClean="0"/>
              <a:t>i.e</a:t>
            </a:r>
            <a:r>
              <a:rPr lang="en-US" dirty="0" smtClean="0"/>
              <a:t> it is read left to right.</a:t>
            </a:r>
          </a:p>
          <a:p>
            <a:r>
              <a:rPr lang="en-US" dirty="0" smtClean="0"/>
              <a:t>Each background should be separated by a comma also we have a bunch of properties which are related to background-</a:t>
            </a:r>
            <a:r>
              <a:rPr lang="en-US" dirty="0" err="1" smtClean="0"/>
              <a:t>url</a:t>
            </a:r>
            <a:r>
              <a:rPr lang="en-US" dirty="0" smtClean="0"/>
              <a:t> so our solid color should be added at the end like </a:t>
            </a:r>
            <a:r>
              <a:rPr lang="en-IN" dirty="0"/>
              <a:t>background: </a:t>
            </a:r>
            <a:r>
              <a:rPr lang="en-IN" dirty="0" err="1"/>
              <a:t>url</a:t>
            </a:r>
            <a:r>
              <a:rPr lang="en-IN" dirty="0"/>
              <a:t>("images/freedom.jpg</a:t>
            </a:r>
            <a:r>
              <a:rPr lang="en-IN" dirty="0" smtClean="0"/>
              <a:t>")</a:t>
            </a:r>
            <a:r>
              <a:rPr lang="en-IN" dirty="0"/>
              <a:t> left 10% bottom 20%/cover no-repeat </a:t>
            </a:r>
            <a:r>
              <a:rPr lang="en-IN" dirty="0" smtClean="0"/>
              <a:t>border-box , </a:t>
            </a:r>
            <a:r>
              <a:rPr lang="en-IN" dirty="0"/>
              <a:t>#ff1b68</a:t>
            </a:r>
            <a:r>
              <a:rPr lang="en-IN" dirty="0" smtClean="0"/>
              <a:t>;</a:t>
            </a:r>
          </a:p>
          <a:p>
            <a:r>
              <a:rPr lang="en-IN" dirty="0" smtClean="0"/>
              <a:t>We can also add other background related properties to all elements of the comma separated list of backgrounds.</a:t>
            </a:r>
            <a:endParaRPr lang="en-IN" dirty="0"/>
          </a:p>
          <a:p>
            <a:endParaRPr lang="en-GB" dirty="0"/>
          </a:p>
          <a:p>
            <a:endParaRPr lang="en-US" dirty="0" smtClean="0"/>
          </a:p>
          <a:p>
            <a:endParaRPr lang="en-US" dirty="0" smtClean="0"/>
          </a:p>
          <a:p>
            <a:endParaRPr lang="en-GB" dirty="0"/>
          </a:p>
        </p:txBody>
      </p:sp>
    </p:spTree>
    <p:extLst>
      <p:ext uri="{BB962C8B-B14F-4D97-AF65-F5344CB8AC3E}">
        <p14:creationId xmlns:p14="http://schemas.microsoft.com/office/powerpoint/2010/main" val="49810442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31618"/>
            <a:ext cx="8596668" cy="491836"/>
          </a:xfrm>
        </p:spPr>
        <p:txBody>
          <a:bodyPr>
            <a:normAutofit fontScale="90000"/>
          </a:bodyPr>
          <a:lstStyle/>
          <a:p>
            <a:r>
              <a:rPr lang="en-GB" dirty="0"/>
              <a:t>Stacking Multiple </a:t>
            </a:r>
            <a:r>
              <a:rPr lang="en-GB" dirty="0" smtClean="0"/>
              <a:t>Backgrounds cont..</a:t>
            </a:r>
            <a:endParaRPr lang="en-GB" dirty="0"/>
          </a:p>
        </p:txBody>
      </p:sp>
      <p:sp>
        <p:nvSpPr>
          <p:cNvPr id="3" name="Content Placeholder 2"/>
          <p:cNvSpPr>
            <a:spLocks noGrp="1"/>
          </p:cNvSpPr>
          <p:nvPr>
            <p:ph idx="1"/>
          </p:nvPr>
        </p:nvSpPr>
        <p:spPr>
          <a:xfrm>
            <a:off x="677334" y="914400"/>
            <a:ext cx="11282602" cy="5330535"/>
          </a:xfrm>
        </p:spPr>
        <p:txBody>
          <a:bodyPr>
            <a:normAutofit/>
          </a:bodyPr>
          <a:lstStyle/>
          <a:p>
            <a:r>
              <a:rPr lang="en-US" dirty="0" smtClean="0"/>
              <a:t>Now </a:t>
            </a:r>
            <a:r>
              <a:rPr lang="en-IN" dirty="0" smtClean="0"/>
              <a:t>lets add a linear gradient at the starting making it the topmost layer of the background we will add a gradient starting at bottom transitioning to top with a golden brown </a:t>
            </a:r>
            <a:r>
              <a:rPr lang="en-IN" dirty="0" err="1" smtClean="0"/>
              <a:t>color</a:t>
            </a:r>
            <a:r>
              <a:rPr lang="en-IN" dirty="0" smtClean="0"/>
              <a:t> and 60% opacity transitioning to a full transparency, we will also add a </a:t>
            </a:r>
            <a:r>
              <a:rPr lang="en-IN" dirty="0" err="1" smtClean="0"/>
              <a:t>color</a:t>
            </a:r>
            <a:r>
              <a:rPr lang="en-IN" dirty="0" smtClean="0"/>
              <a:t> stop of 10% so that we don’t have an even transition but leave our </a:t>
            </a:r>
            <a:r>
              <a:rPr lang="en-IN" dirty="0" err="1" smtClean="0"/>
              <a:t>color</a:t>
            </a:r>
            <a:r>
              <a:rPr lang="en-IN" dirty="0" smtClean="0"/>
              <a:t> relatively early. </a:t>
            </a:r>
            <a:r>
              <a:rPr lang="en-IN" dirty="0"/>
              <a:t>linear-gradient(to top, </a:t>
            </a:r>
            <a:r>
              <a:rPr lang="en-IN" dirty="0" err="1"/>
              <a:t>rgba</a:t>
            </a:r>
            <a:r>
              <a:rPr lang="en-IN" dirty="0"/>
              <a:t>(80, 68, 10, 0.6</a:t>
            </a:r>
            <a:r>
              <a:rPr lang="en-IN" dirty="0" smtClean="0"/>
              <a:t>)</a:t>
            </a:r>
            <a:r>
              <a:rPr lang="en-IN" dirty="0"/>
              <a:t> 10</a:t>
            </a:r>
            <a:r>
              <a:rPr lang="en-IN" dirty="0" smtClean="0"/>
              <a:t>%,</a:t>
            </a:r>
            <a:r>
              <a:rPr lang="en-IN" dirty="0"/>
              <a:t> transparent</a:t>
            </a:r>
            <a:r>
              <a:rPr lang="en-IN" dirty="0" smtClean="0"/>
              <a:t>)</a:t>
            </a:r>
          </a:p>
          <a:p>
            <a:r>
              <a:rPr lang="en-IN" dirty="0" smtClean="0"/>
              <a:t>We will notice that our </a:t>
            </a:r>
            <a:r>
              <a:rPr lang="en-IN" dirty="0" err="1" smtClean="0"/>
              <a:t>botom</a:t>
            </a:r>
            <a:r>
              <a:rPr lang="en-IN" dirty="0" smtClean="0"/>
              <a:t> of image now has a golden hue to it.</a:t>
            </a:r>
            <a:endParaRPr lang="en-IN" dirty="0"/>
          </a:p>
          <a:p>
            <a:endParaRPr lang="en-IN" dirty="0" smtClean="0"/>
          </a:p>
          <a:p>
            <a:endParaRPr lang="en-IN" dirty="0"/>
          </a:p>
          <a:p>
            <a:endParaRPr lang="en-GB" dirty="0"/>
          </a:p>
          <a:p>
            <a:endParaRPr lang="en-US" dirty="0" smtClean="0"/>
          </a:p>
          <a:p>
            <a:endParaRPr lang="en-US" dirty="0" smtClean="0"/>
          </a:p>
          <a:p>
            <a:endParaRPr lang="en-GB" dirty="0"/>
          </a:p>
        </p:txBody>
      </p:sp>
    </p:spTree>
    <p:extLst>
      <p:ext uri="{BB962C8B-B14F-4D97-AF65-F5344CB8AC3E}">
        <p14:creationId xmlns:p14="http://schemas.microsoft.com/office/powerpoint/2010/main" val="405821364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31618"/>
            <a:ext cx="8596668" cy="491836"/>
          </a:xfrm>
        </p:spPr>
        <p:txBody>
          <a:bodyPr>
            <a:normAutofit fontScale="90000"/>
          </a:bodyPr>
          <a:lstStyle/>
          <a:p>
            <a:r>
              <a:rPr lang="en-GB" dirty="0"/>
              <a:t>Filters</a:t>
            </a:r>
          </a:p>
        </p:txBody>
      </p:sp>
      <p:sp>
        <p:nvSpPr>
          <p:cNvPr id="3" name="Content Placeholder 2"/>
          <p:cNvSpPr>
            <a:spLocks noGrp="1"/>
          </p:cNvSpPr>
          <p:nvPr>
            <p:ph idx="1"/>
          </p:nvPr>
        </p:nvSpPr>
        <p:spPr>
          <a:xfrm>
            <a:off x="677334" y="914400"/>
            <a:ext cx="11282602" cy="5330535"/>
          </a:xfrm>
        </p:spPr>
        <p:txBody>
          <a:bodyPr>
            <a:normAutofit/>
          </a:bodyPr>
          <a:lstStyle/>
          <a:p>
            <a:r>
              <a:rPr lang="en-US" dirty="0" smtClean="0"/>
              <a:t>Filters allow us to change the visual appearance of an element by applying various effects like blur, greyscale or changing the contrast </a:t>
            </a:r>
            <a:r>
              <a:rPr lang="en-US" dirty="0" err="1" smtClean="0"/>
              <a:t>etc</a:t>
            </a:r>
            <a:r>
              <a:rPr lang="en-US" dirty="0" smtClean="0"/>
              <a:t> .</a:t>
            </a:r>
          </a:p>
          <a:p>
            <a:r>
              <a:rPr lang="en-US" dirty="0" smtClean="0"/>
              <a:t>Open packages.css and add a center/cover position to the background image so more image is visible. </a:t>
            </a:r>
            <a:r>
              <a:rPr lang="en-GB" dirty="0" smtClean="0"/>
              <a:t>background</a:t>
            </a:r>
            <a:r>
              <a:rPr lang="en-GB" dirty="0"/>
              <a:t>: </a:t>
            </a:r>
            <a:r>
              <a:rPr lang="en-GB" dirty="0" err="1"/>
              <a:t>url</a:t>
            </a:r>
            <a:r>
              <a:rPr lang="en-GB" dirty="0"/>
              <a:t>("../images/plans-background.jpg") </a:t>
            </a:r>
            <a:r>
              <a:rPr lang="en-GB" dirty="0" err="1"/>
              <a:t>center</a:t>
            </a:r>
            <a:r>
              <a:rPr lang="en-GB" dirty="0"/>
              <a:t>/cover</a:t>
            </a:r>
            <a:r>
              <a:rPr lang="en-GB" dirty="0" smtClean="0"/>
              <a:t>;</a:t>
            </a:r>
            <a:endParaRPr lang="en-US" dirty="0" smtClean="0"/>
          </a:p>
          <a:p>
            <a:r>
              <a:rPr lang="en-US" dirty="0" smtClean="0"/>
              <a:t>Lets add a grayscale filter to it using filter: grayscale(40%). This is how easily a filter can be applied.</a:t>
            </a:r>
          </a:p>
          <a:p>
            <a:r>
              <a:rPr lang="en-US" dirty="0" smtClean="0"/>
              <a:t>There are a lot of built in filters available .The full list is available on </a:t>
            </a:r>
            <a:r>
              <a:rPr lang="en-US" dirty="0" err="1" smtClean="0">
                <a:hlinkClick r:id="rId3"/>
              </a:rPr>
              <a:t>mdn</a:t>
            </a:r>
            <a:r>
              <a:rPr lang="en-US" dirty="0" smtClean="0">
                <a:hlinkClick r:id="rId3"/>
              </a:rPr>
              <a:t> website</a:t>
            </a:r>
            <a:r>
              <a:rPr lang="en-US" dirty="0" smtClean="0"/>
              <a:t>.</a:t>
            </a:r>
          </a:p>
          <a:p>
            <a:r>
              <a:rPr lang="en-US" dirty="0" smtClean="0"/>
              <a:t>We will also notice that </a:t>
            </a:r>
            <a:r>
              <a:rPr lang="en-US" dirty="0" err="1" smtClean="0"/>
              <a:t>ie</a:t>
            </a:r>
            <a:r>
              <a:rPr lang="en-US" dirty="0" smtClean="0"/>
              <a:t> does not support filters.</a:t>
            </a:r>
          </a:p>
          <a:p>
            <a:endParaRPr lang="en-US" dirty="0" smtClean="0"/>
          </a:p>
          <a:p>
            <a:endParaRPr lang="en-IN" dirty="0"/>
          </a:p>
          <a:p>
            <a:endParaRPr lang="en-IN" dirty="0" smtClean="0"/>
          </a:p>
          <a:p>
            <a:endParaRPr lang="en-IN" dirty="0"/>
          </a:p>
          <a:p>
            <a:endParaRPr lang="en-GB" dirty="0"/>
          </a:p>
          <a:p>
            <a:endParaRPr lang="en-US" dirty="0" smtClean="0"/>
          </a:p>
          <a:p>
            <a:endParaRPr lang="en-US" dirty="0" smtClean="0"/>
          </a:p>
          <a:p>
            <a:endParaRPr lang="en-GB" dirty="0"/>
          </a:p>
        </p:txBody>
      </p:sp>
    </p:spTree>
    <p:extLst>
      <p:ext uri="{BB962C8B-B14F-4D97-AF65-F5344CB8AC3E}">
        <p14:creationId xmlns:p14="http://schemas.microsoft.com/office/powerpoint/2010/main" val="353047724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31618"/>
            <a:ext cx="8596668" cy="491836"/>
          </a:xfrm>
        </p:spPr>
        <p:txBody>
          <a:bodyPr>
            <a:normAutofit fontScale="90000"/>
          </a:bodyPr>
          <a:lstStyle/>
          <a:p>
            <a:r>
              <a:rPr lang="en-IN" dirty="0"/>
              <a:t>Adding &amp; Styling SVGs - The Basics</a:t>
            </a:r>
            <a:endParaRPr lang="en-GB" dirty="0"/>
          </a:p>
        </p:txBody>
      </p:sp>
      <p:sp>
        <p:nvSpPr>
          <p:cNvPr id="3" name="Content Placeholder 2"/>
          <p:cNvSpPr>
            <a:spLocks noGrp="1"/>
          </p:cNvSpPr>
          <p:nvPr>
            <p:ph idx="1"/>
          </p:nvPr>
        </p:nvSpPr>
        <p:spPr>
          <a:xfrm>
            <a:off x="677334" y="914400"/>
            <a:ext cx="11282602" cy="5330535"/>
          </a:xfrm>
        </p:spPr>
        <p:txBody>
          <a:bodyPr>
            <a:normAutofit/>
          </a:bodyPr>
          <a:lstStyle/>
          <a:p>
            <a:r>
              <a:rPr lang="en-US" dirty="0" err="1" smtClean="0"/>
              <a:t>Svg</a:t>
            </a:r>
            <a:r>
              <a:rPr lang="en-US" dirty="0" smtClean="0"/>
              <a:t> is a very popular type of image format.</a:t>
            </a:r>
          </a:p>
          <a:p>
            <a:r>
              <a:rPr lang="en-US" dirty="0" smtClean="0"/>
              <a:t>SVG stands for scalable vector graphics.</a:t>
            </a:r>
          </a:p>
          <a:p>
            <a:r>
              <a:rPr lang="en-US" dirty="0" smtClean="0"/>
              <a:t>SVG is a very vast topic and in this slide we will just look at a few </a:t>
            </a:r>
            <a:r>
              <a:rPr lang="en-US" dirty="0" err="1" smtClean="0"/>
              <a:t>basics.We</a:t>
            </a:r>
            <a:r>
              <a:rPr lang="en-US" dirty="0" smtClean="0"/>
              <a:t> will notice I have added three </a:t>
            </a:r>
            <a:r>
              <a:rPr lang="en-US" dirty="0" err="1" smtClean="0"/>
              <a:t>svg</a:t>
            </a:r>
            <a:r>
              <a:rPr lang="en-US" dirty="0" smtClean="0"/>
              <a:t> images to the </a:t>
            </a:r>
            <a:r>
              <a:rPr lang="en-GB" dirty="0" smtClean="0"/>
              <a:t>key-features section in index.html.</a:t>
            </a:r>
          </a:p>
          <a:p>
            <a:r>
              <a:rPr lang="en-US" dirty="0" smtClean="0"/>
              <a:t>It displays three icons in the key features section of our main page .</a:t>
            </a:r>
          </a:p>
          <a:p>
            <a:r>
              <a:rPr lang="en-US" dirty="0" smtClean="0"/>
              <a:t>We will notice that the icons are a little big lets style </a:t>
            </a:r>
            <a:r>
              <a:rPr lang="en-US" dirty="0" err="1" smtClean="0"/>
              <a:t>it.Open</a:t>
            </a:r>
            <a:r>
              <a:rPr lang="en-US" dirty="0" smtClean="0"/>
              <a:t> main.css and go to the .key-</a:t>
            </a:r>
            <a:r>
              <a:rPr lang="en-US" dirty="0" err="1" smtClean="0"/>
              <a:t>feature__image</a:t>
            </a:r>
            <a:r>
              <a:rPr lang="en-US" dirty="0" smtClean="0"/>
              <a:t> selector and add a padding:20px to it we will notice that the images are now smaller</a:t>
            </a:r>
          </a:p>
          <a:p>
            <a:r>
              <a:rPr lang="en-US" dirty="0" smtClean="0"/>
              <a:t>We will also notice that if we inspect the image in browser dev tools we can select each </a:t>
            </a:r>
            <a:r>
              <a:rPr lang="en-US" dirty="0" err="1" smtClean="0"/>
              <a:t>indivisual</a:t>
            </a:r>
            <a:r>
              <a:rPr lang="en-US" dirty="0" smtClean="0"/>
              <a:t> part of the image .</a:t>
            </a:r>
          </a:p>
          <a:p>
            <a:r>
              <a:rPr lang="en-US" dirty="0" smtClean="0"/>
              <a:t>We can also style each such part but that is more related to </a:t>
            </a:r>
            <a:r>
              <a:rPr lang="en-US" dirty="0" err="1" smtClean="0"/>
              <a:t>svg</a:t>
            </a:r>
            <a:r>
              <a:rPr lang="en-US" dirty="0" smtClean="0"/>
              <a:t> than </a:t>
            </a:r>
            <a:r>
              <a:rPr lang="en-US" dirty="0" err="1" smtClean="0"/>
              <a:t>css</a:t>
            </a:r>
            <a:r>
              <a:rPr lang="en-US" dirty="0" smtClean="0"/>
              <a:t>.</a:t>
            </a:r>
            <a:endParaRPr lang="en-GB" dirty="0"/>
          </a:p>
          <a:p>
            <a:endParaRPr lang="en-US" dirty="0" smtClean="0"/>
          </a:p>
          <a:p>
            <a:endParaRPr lang="en-IN" dirty="0"/>
          </a:p>
          <a:p>
            <a:endParaRPr lang="en-IN" dirty="0" smtClean="0"/>
          </a:p>
          <a:p>
            <a:endParaRPr lang="en-IN" dirty="0"/>
          </a:p>
          <a:p>
            <a:endParaRPr lang="en-GB" dirty="0"/>
          </a:p>
          <a:p>
            <a:endParaRPr lang="en-US" dirty="0" smtClean="0"/>
          </a:p>
          <a:p>
            <a:endParaRPr lang="en-US" dirty="0" smtClean="0"/>
          </a:p>
          <a:p>
            <a:endParaRPr lang="en-GB" dirty="0"/>
          </a:p>
        </p:txBody>
      </p:sp>
    </p:spTree>
    <p:extLst>
      <p:ext uri="{BB962C8B-B14F-4D97-AF65-F5344CB8AC3E}">
        <p14:creationId xmlns:p14="http://schemas.microsoft.com/office/powerpoint/2010/main" val="356281447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31618"/>
            <a:ext cx="8596668" cy="491836"/>
          </a:xfrm>
        </p:spPr>
        <p:txBody>
          <a:bodyPr>
            <a:normAutofit fontScale="90000"/>
          </a:bodyPr>
          <a:lstStyle/>
          <a:p>
            <a:r>
              <a:rPr lang="en-IN" dirty="0" smtClean="0"/>
              <a:t>Summary</a:t>
            </a:r>
            <a:endParaRPr lang="en-GB" dirty="0"/>
          </a:p>
        </p:txBody>
      </p:sp>
      <p:pic>
        <p:nvPicPr>
          <p:cNvPr id="4" name="Content Placeholder 3"/>
          <p:cNvPicPr>
            <a:picLocks noGrp="1" noChangeAspect="1"/>
          </p:cNvPicPr>
          <p:nvPr>
            <p:ph idx="1"/>
          </p:nvPr>
        </p:nvPicPr>
        <p:blipFill>
          <a:blip r:embed="rId3"/>
          <a:stretch>
            <a:fillRect/>
          </a:stretch>
        </p:blipFill>
        <p:spPr>
          <a:xfrm>
            <a:off x="894021" y="872836"/>
            <a:ext cx="9436882" cy="5330825"/>
          </a:xfrm>
          <a:prstGeom prst="rect">
            <a:avLst/>
          </a:prstGeom>
        </p:spPr>
      </p:pic>
    </p:spTree>
    <p:extLst>
      <p:ext uri="{BB962C8B-B14F-4D97-AF65-F5344CB8AC3E}">
        <p14:creationId xmlns:p14="http://schemas.microsoft.com/office/powerpoint/2010/main" val="415100372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a:t>
            </a:r>
            <a:endParaRPr lang="en-GB" dirty="0"/>
          </a:p>
        </p:txBody>
      </p:sp>
      <p:sp>
        <p:nvSpPr>
          <p:cNvPr id="3" name="Content Placeholder 2"/>
          <p:cNvSpPr>
            <a:spLocks noGrp="1"/>
          </p:cNvSpPr>
          <p:nvPr>
            <p:ph idx="1"/>
          </p:nvPr>
        </p:nvSpPr>
        <p:spPr>
          <a:xfrm>
            <a:off x="677334" y="1371601"/>
            <a:ext cx="8596668" cy="4669762"/>
          </a:xfrm>
        </p:spPr>
        <p:txBody>
          <a:bodyPr>
            <a:normAutofit/>
          </a:bodyPr>
          <a:lstStyle/>
          <a:p>
            <a:r>
              <a:rPr lang="en-IN" dirty="0"/>
              <a:t>The background  Property: </a:t>
            </a:r>
            <a:r>
              <a:rPr lang="en-IN" dirty="0">
                <a:hlinkClick r:id="rId3"/>
              </a:rPr>
              <a:t>https://</a:t>
            </a:r>
            <a:r>
              <a:rPr lang="en-IN" dirty="0" smtClean="0">
                <a:hlinkClick r:id="rId3"/>
              </a:rPr>
              <a:t>developer.mozilla.org/en-US/docs/Web/CSS/background</a:t>
            </a:r>
            <a:endParaRPr lang="en-IN" dirty="0"/>
          </a:p>
          <a:p>
            <a:r>
              <a:rPr lang="en-IN" dirty="0"/>
              <a:t>Styling Images: </a:t>
            </a:r>
            <a:r>
              <a:rPr lang="en-IN" dirty="0">
                <a:hlinkClick r:id="rId4"/>
              </a:rPr>
              <a:t>https://</a:t>
            </a:r>
            <a:r>
              <a:rPr lang="en-IN" dirty="0" smtClean="0">
                <a:hlinkClick r:id="rId4"/>
              </a:rPr>
              <a:t>www.w3schools.com/css/css3_images.asp</a:t>
            </a:r>
            <a:endParaRPr lang="en-IN" dirty="0"/>
          </a:p>
          <a:p>
            <a:r>
              <a:rPr lang="en-IN" dirty="0"/>
              <a:t>Filters: </a:t>
            </a:r>
            <a:r>
              <a:rPr lang="en-IN" dirty="0">
                <a:hlinkClick r:id="rId5"/>
              </a:rPr>
              <a:t>https://</a:t>
            </a:r>
            <a:r>
              <a:rPr lang="en-IN" dirty="0" smtClean="0">
                <a:hlinkClick r:id="rId5"/>
              </a:rPr>
              <a:t>developer.mozilla.org/en-US/docs/Web/CSS/filter</a:t>
            </a:r>
            <a:endParaRPr lang="en-IN" dirty="0"/>
          </a:p>
          <a:p>
            <a:r>
              <a:rPr lang="en-IN" dirty="0"/>
              <a:t>Styling SVG: </a:t>
            </a:r>
            <a:r>
              <a:rPr lang="en-IN" dirty="0">
                <a:hlinkClick r:id="rId6"/>
              </a:rPr>
              <a:t>https://</a:t>
            </a:r>
            <a:r>
              <a:rPr lang="en-IN" dirty="0" smtClean="0">
                <a:hlinkClick r:id="rId6"/>
              </a:rPr>
              <a:t>developer.mozilla.org/en-US/docs/Web/SVG/Tutorial/SVG_and_CSS</a:t>
            </a:r>
            <a:endParaRPr lang="en-GB" dirty="0" smtClean="0"/>
          </a:p>
          <a:p>
            <a:endParaRPr lang="en-GB" dirty="0"/>
          </a:p>
        </p:txBody>
      </p:sp>
    </p:spTree>
    <p:extLst>
      <p:ext uri="{BB962C8B-B14F-4D97-AF65-F5344CB8AC3E}">
        <p14:creationId xmlns:p14="http://schemas.microsoft.com/office/powerpoint/2010/main" val="91800401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-8 -:Size </a:t>
            </a:r>
            <a:r>
              <a:rPr lang="en-IN" smtClean="0"/>
              <a:t>And Units</a:t>
            </a:r>
            <a:endParaRPr lang="en-GB" dirty="0"/>
          </a:p>
        </p:txBody>
      </p:sp>
    </p:spTree>
    <p:extLst>
      <p:ext uri="{BB962C8B-B14F-4D97-AF65-F5344CB8AC3E}">
        <p14:creationId xmlns:p14="http://schemas.microsoft.com/office/powerpoint/2010/main" val="301233451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79" y="266700"/>
            <a:ext cx="8596668" cy="647700"/>
          </a:xfrm>
        </p:spPr>
        <p:txBody>
          <a:bodyPr/>
          <a:lstStyle/>
          <a:p>
            <a:r>
              <a:rPr lang="en-US" dirty="0" smtClean="0"/>
              <a:t>Pixels Percentages &amp; More</a:t>
            </a:r>
            <a:endParaRPr lang="en-GB" dirty="0"/>
          </a:p>
        </p:txBody>
      </p:sp>
      <p:sp>
        <p:nvSpPr>
          <p:cNvPr id="4" name="Rectangle 3"/>
          <p:cNvSpPr/>
          <p:nvPr/>
        </p:nvSpPr>
        <p:spPr>
          <a:xfrm>
            <a:off x="1662545" y="1704107"/>
            <a:ext cx="2587337" cy="4675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Units</a:t>
            </a:r>
            <a:endParaRPr lang="en-GB" dirty="0"/>
          </a:p>
        </p:txBody>
      </p:sp>
      <p:sp>
        <p:nvSpPr>
          <p:cNvPr id="5" name="Rectangle 4"/>
          <p:cNvSpPr/>
          <p:nvPr/>
        </p:nvSpPr>
        <p:spPr>
          <a:xfrm>
            <a:off x="1662545" y="2483425"/>
            <a:ext cx="1631373" cy="4468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pixels</a:t>
            </a:r>
            <a:endParaRPr lang="en-GB" dirty="0"/>
          </a:p>
        </p:txBody>
      </p:sp>
      <p:sp>
        <p:nvSpPr>
          <p:cNvPr id="6" name="Rectangle 5"/>
          <p:cNvSpPr/>
          <p:nvPr/>
        </p:nvSpPr>
        <p:spPr>
          <a:xfrm>
            <a:off x="3761509" y="2462643"/>
            <a:ext cx="789709" cy="46759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px</a:t>
            </a:r>
            <a:endParaRPr lang="en-GB" dirty="0">
              <a:solidFill>
                <a:schemeClr val="tx1"/>
              </a:solidFill>
            </a:endParaRPr>
          </a:p>
        </p:txBody>
      </p:sp>
      <p:sp>
        <p:nvSpPr>
          <p:cNvPr id="7" name="Rectangle 6"/>
          <p:cNvSpPr/>
          <p:nvPr/>
        </p:nvSpPr>
        <p:spPr>
          <a:xfrm>
            <a:off x="1659080" y="3030683"/>
            <a:ext cx="1631373" cy="4468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Percentages</a:t>
            </a:r>
            <a:endParaRPr lang="en-GB" dirty="0"/>
          </a:p>
        </p:txBody>
      </p:sp>
      <p:sp>
        <p:nvSpPr>
          <p:cNvPr id="8" name="Rectangle 7"/>
          <p:cNvSpPr/>
          <p:nvPr/>
        </p:nvSpPr>
        <p:spPr>
          <a:xfrm>
            <a:off x="3758044" y="3009901"/>
            <a:ext cx="789709" cy="46759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GB" dirty="0">
              <a:solidFill>
                <a:schemeClr val="tx1"/>
              </a:solidFill>
            </a:endParaRPr>
          </a:p>
        </p:txBody>
      </p:sp>
      <p:sp>
        <p:nvSpPr>
          <p:cNvPr id="9" name="Rectangle 8"/>
          <p:cNvSpPr/>
          <p:nvPr/>
        </p:nvSpPr>
        <p:spPr>
          <a:xfrm>
            <a:off x="1659080" y="3648951"/>
            <a:ext cx="1631373" cy="4468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r>
              <a:rPr lang="en-US" dirty="0" smtClean="0"/>
              <a:t>oot </a:t>
            </a:r>
            <a:r>
              <a:rPr lang="en-US" dirty="0" err="1" smtClean="0"/>
              <a:t>em</a:t>
            </a:r>
            <a:endParaRPr lang="en-GB" dirty="0"/>
          </a:p>
        </p:txBody>
      </p:sp>
      <p:sp>
        <p:nvSpPr>
          <p:cNvPr id="10" name="Rectangle 9"/>
          <p:cNvSpPr/>
          <p:nvPr/>
        </p:nvSpPr>
        <p:spPr>
          <a:xfrm>
            <a:off x="3758043" y="3609113"/>
            <a:ext cx="789709" cy="46759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rem</a:t>
            </a:r>
            <a:endParaRPr lang="en-GB" dirty="0">
              <a:solidFill>
                <a:schemeClr val="tx1"/>
              </a:solidFill>
            </a:endParaRPr>
          </a:p>
        </p:txBody>
      </p:sp>
      <p:sp>
        <p:nvSpPr>
          <p:cNvPr id="11" name="Rectangle 10"/>
          <p:cNvSpPr/>
          <p:nvPr/>
        </p:nvSpPr>
        <p:spPr>
          <a:xfrm>
            <a:off x="1659080" y="4223922"/>
            <a:ext cx="1631373" cy="4468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em</a:t>
            </a:r>
            <a:endParaRPr lang="en-GB" dirty="0"/>
          </a:p>
        </p:txBody>
      </p:sp>
      <p:sp>
        <p:nvSpPr>
          <p:cNvPr id="12" name="Rectangle 11"/>
          <p:cNvSpPr/>
          <p:nvPr/>
        </p:nvSpPr>
        <p:spPr>
          <a:xfrm>
            <a:off x="3758042" y="4234303"/>
            <a:ext cx="789709" cy="46759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em</a:t>
            </a:r>
            <a:endParaRPr lang="en-GB" dirty="0">
              <a:solidFill>
                <a:schemeClr val="tx1"/>
              </a:solidFill>
            </a:endParaRPr>
          </a:p>
        </p:txBody>
      </p:sp>
      <p:sp>
        <p:nvSpPr>
          <p:cNvPr id="13" name="Rectangle 12"/>
          <p:cNvSpPr/>
          <p:nvPr/>
        </p:nvSpPr>
        <p:spPr>
          <a:xfrm>
            <a:off x="1659080" y="4880273"/>
            <a:ext cx="1631373" cy="4468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Viewport Height</a:t>
            </a:r>
            <a:endParaRPr lang="en-GB" sz="1400" dirty="0"/>
          </a:p>
        </p:txBody>
      </p:sp>
      <p:sp>
        <p:nvSpPr>
          <p:cNvPr id="14" name="Rectangle 13"/>
          <p:cNvSpPr/>
          <p:nvPr/>
        </p:nvSpPr>
        <p:spPr>
          <a:xfrm>
            <a:off x="3758041" y="4869883"/>
            <a:ext cx="789709" cy="46759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vh</a:t>
            </a:r>
            <a:endParaRPr lang="en-GB" dirty="0">
              <a:solidFill>
                <a:schemeClr val="tx1"/>
              </a:solidFill>
            </a:endParaRPr>
          </a:p>
        </p:txBody>
      </p:sp>
      <p:sp>
        <p:nvSpPr>
          <p:cNvPr id="15" name="Rectangle 14"/>
          <p:cNvSpPr/>
          <p:nvPr/>
        </p:nvSpPr>
        <p:spPr>
          <a:xfrm>
            <a:off x="1660810" y="5571269"/>
            <a:ext cx="1631373" cy="4468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Viewport </a:t>
            </a:r>
            <a:r>
              <a:rPr lang="en-US" sz="1400" dirty="0" smtClean="0"/>
              <a:t>Width</a:t>
            </a:r>
            <a:endParaRPr lang="en-GB" sz="1400" dirty="0"/>
          </a:p>
          <a:p>
            <a:pPr algn="ctr"/>
            <a:endParaRPr lang="en-GB" sz="1400" dirty="0"/>
          </a:p>
        </p:txBody>
      </p:sp>
      <p:sp>
        <p:nvSpPr>
          <p:cNvPr id="16" name="Rectangle 15"/>
          <p:cNvSpPr/>
          <p:nvPr/>
        </p:nvSpPr>
        <p:spPr>
          <a:xfrm>
            <a:off x="3758041" y="5541833"/>
            <a:ext cx="789709" cy="46759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vw</a:t>
            </a:r>
            <a:endParaRPr lang="en-GB" dirty="0">
              <a:solidFill>
                <a:schemeClr val="tx1"/>
              </a:solidFill>
            </a:endParaRPr>
          </a:p>
        </p:txBody>
      </p:sp>
      <p:sp>
        <p:nvSpPr>
          <p:cNvPr id="17" name="Oval 16"/>
          <p:cNvSpPr/>
          <p:nvPr/>
        </p:nvSpPr>
        <p:spPr>
          <a:xfrm>
            <a:off x="7086600" y="3009901"/>
            <a:ext cx="1600200" cy="1312717"/>
          </a:xfrm>
          <a:prstGeom prst="ellipse">
            <a:avLst/>
          </a:prstGeom>
          <a:solidFill>
            <a:schemeClr val="bg1"/>
          </a:solidFill>
          <a:ln w="603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smtClean="0">
                <a:solidFill>
                  <a:srgbClr val="DE0AD4"/>
                </a:solidFill>
              </a:rPr>
              <a:t>?</a:t>
            </a:r>
            <a:endParaRPr lang="en-GB" sz="7200" dirty="0">
              <a:solidFill>
                <a:srgbClr val="DE0AD4"/>
              </a:solidFill>
            </a:endParaRPr>
          </a:p>
        </p:txBody>
      </p:sp>
      <p:sp>
        <p:nvSpPr>
          <p:cNvPr id="18" name="Rectangle 17"/>
          <p:cNvSpPr/>
          <p:nvPr/>
        </p:nvSpPr>
        <p:spPr>
          <a:xfrm>
            <a:off x="6161809" y="4880273"/>
            <a:ext cx="4166755" cy="69099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Which properties can I use in connection with these units?</a:t>
            </a:r>
            <a:endParaRPr lang="en-GB" dirty="0">
              <a:solidFill>
                <a:schemeClr val="tx1"/>
              </a:solidFill>
            </a:endParaRPr>
          </a:p>
        </p:txBody>
      </p:sp>
      <p:sp>
        <p:nvSpPr>
          <p:cNvPr id="19" name="Left Arrow 18"/>
          <p:cNvSpPr/>
          <p:nvPr/>
        </p:nvSpPr>
        <p:spPr>
          <a:xfrm rot="18754860">
            <a:off x="7479989" y="4396221"/>
            <a:ext cx="497123" cy="321907"/>
          </a:xfrm>
          <a:prstGeom prst="leftArrow">
            <a:avLst/>
          </a:prstGeom>
          <a:solidFill>
            <a:srgbClr val="DE0A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Left Arrow 21"/>
          <p:cNvSpPr/>
          <p:nvPr/>
        </p:nvSpPr>
        <p:spPr>
          <a:xfrm rot="3657128" flipV="1">
            <a:off x="7457760" y="2569059"/>
            <a:ext cx="497123" cy="328941"/>
          </a:xfrm>
          <a:prstGeom prst="leftArrow">
            <a:avLst/>
          </a:prstGeom>
          <a:solidFill>
            <a:srgbClr val="DE0A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5394343" y="1745380"/>
            <a:ext cx="3063857" cy="69099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How is the size calculated?</a:t>
            </a:r>
            <a:endParaRPr lang="en-GB" dirty="0">
              <a:solidFill>
                <a:schemeClr val="tx1"/>
              </a:solidFill>
            </a:endParaRPr>
          </a:p>
        </p:txBody>
      </p:sp>
      <p:sp>
        <p:nvSpPr>
          <p:cNvPr id="24" name="Left Arrow 23"/>
          <p:cNvSpPr/>
          <p:nvPr/>
        </p:nvSpPr>
        <p:spPr>
          <a:xfrm rot="10800000">
            <a:off x="8736291" y="3484094"/>
            <a:ext cx="497123" cy="321907"/>
          </a:xfrm>
          <a:prstGeom prst="leftArrow">
            <a:avLst/>
          </a:prstGeom>
          <a:solidFill>
            <a:srgbClr val="DE0A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p:cNvSpPr/>
          <p:nvPr/>
        </p:nvSpPr>
        <p:spPr>
          <a:xfrm>
            <a:off x="9450647" y="3154934"/>
            <a:ext cx="2412314" cy="98022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What’s the right unit to choose?</a:t>
            </a:r>
            <a:endParaRPr lang="en-GB" dirty="0">
              <a:solidFill>
                <a:schemeClr val="tx1"/>
              </a:solidFill>
            </a:endParaRPr>
          </a:p>
        </p:txBody>
      </p:sp>
    </p:spTree>
    <p:extLst>
      <p:ext uri="{BB962C8B-B14F-4D97-AF65-F5344CB8AC3E}">
        <p14:creationId xmlns:p14="http://schemas.microsoft.com/office/powerpoint/2010/main" val="86154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ppt_x"/>
                                          </p:val>
                                        </p:tav>
                                        <p:tav tm="100000">
                                          <p:val>
                                            <p:strVal val="#ppt_x"/>
                                          </p:val>
                                        </p:tav>
                                      </p:tavLst>
                                    </p:anim>
                                    <p:anim calcmode="lin" valueType="num">
                                      <p:cBhvr additive="base">
                                        <p:cTn id="52" dur="500" fill="hold"/>
                                        <p:tgtEl>
                                          <p:spTgt spid="1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ppt_x"/>
                                          </p:val>
                                        </p:tav>
                                        <p:tav tm="100000">
                                          <p:val>
                                            <p:strVal val="#ppt_x"/>
                                          </p:val>
                                        </p:tav>
                                      </p:tavLst>
                                    </p:anim>
                                    <p:anim calcmode="lin" valueType="num">
                                      <p:cBhvr additive="base">
                                        <p:cTn id="62" dur="500" fill="hold"/>
                                        <p:tgtEl>
                                          <p:spTgt spid="15"/>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500" fill="hold"/>
                                        <p:tgtEl>
                                          <p:spTgt spid="19"/>
                                        </p:tgtEl>
                                        <p:attrNameLst>
                                          <p:attrName>ppt_x</p:attrName>
                                        </p:attrNameLst>
                                      </p:cBhvr>
                                      <p:tavLst>
                                        <p:tav tm="0">
                                          <p:val>
                                            <p:strVal val="#ppt_x"/>
                                          </p:val>
                                        </p:tav>
                                        <p:tav tm="100000">
                                          <p:val>
                                            <p:strVal val="#ppt_x"/>
                                          </p:val>
                                        </p:tav>
                                      </p:tavLst>
                                    </p:anim>
                                    <p:anim calcmode="lin" valueType="num">
                                      <p:cBhvr additive="base">
                                        <p:cTn id="76" dur="500" fill="hold"/>
                                        <p:tgtEl>
                                          <p:spTgt spid="19"/>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8"/>
                                        </p:tgtEl>
                                        <p:attrNameLst>
                                          <p:attrName>style.visibility</p:attrName>
                                        </p:attrNameLst>
                                      </p:cBhvr>
                                      <p:to>
                                        <p:strVal val="visible"/>
                                      </p:to>
                                    </p:set>
                                    <p:anim calcmode="lin" valueType="num">
                                      <p:cBhvr additive="base">
                                        <p:cTn id="79" dur="500" fill="hold"/>
                                        <p:tgtEl>
                                          <p:spTgt spid="18"/>
                                        </p:tgtEl>
                                        <p:attrNameLst>
                                          <p:attrName>ppt_x</p:attrName>
                                        </p:attrNameLst>
                                      </p:cBhvr>
                                      <p:tavLst>
                                        <p:tav tm="0">
                                          <p:val>
                                            <p:strVal val="#ppt_x"/>
                                          </p:val>
                                        </p:tav>
                                        <p:tav tm="100000">
                                          <p:val>
                                            <p:strVal val="#ppt_x"/>
                                          </p:val>
                                        </p:tav>
                                      </p:tavLst>
                                    </p:anim>
                                    <p:anim calcmode="lin" valueType="num">
                                      <p:cBhvr additive="base">
                                        <p:cTn id="8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additive="base">
                                        <p:cTn id="85" dur="500" fill="hold"/>
                                        <p:tgtEl>
                                          <p:spTgt spid="22"/>
                                        </p:tgtEl>
                                        <p:attrNameLst>
                                          <p:attrName>ppt_x</p:attrName>
                                        </p:attrNameLst>
                                      </p:cBhvr>
                                      <p:tavLst>
                                        <p:tav tm="0">
                                          <p:val>
                                            <p:strVal val="#ppt_x"/>
                                          </p:val>
                                        </p:tav>
                                        <p:tav tm="100000">
                                          <p:val>
                                            <p:strVal val="#ppt_x"/>
                                          </p:val>
                                        </p:tav>
                                      </p:tavLst>
                                    </p:anim>
                                    <p:anim calcmode="lin" valueType="num">
                                      <p:cBhvr additive="base">
                                        <p:cTn id="86" dur="500" fill="hold"/>
                                        <p:tgtEl>
                                          <p:spTgt spid="22"/>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3"/>
                                        </p:tgtEl>
                                        <p:attrNameLst>
                                          <p:attrName>style.visibility</p:attrName>
                                        </p:attrNameLst>
                                      </p:cBhvr>
                                      <p:to>
                                        <p:strVal val="visible"/>
                                      </p:to>
                                    </p:set>
                                    <p:anim calcmode="lin" valueType="num">
                                      <p:cBhvr additive="base">
                                        <p:cTn id="89" dur="500" fill="hold"/>
                                        <p:tgtEl>
                                          <p:spTgt spid="23"/>
                                        </p:tgtEl>
                                        <p:attrNameLst>
                                          <p:attrName>ppt_x</p:attrName>
                                        </p:attrNameLst>
                                      </p:cBhvr>
                                      <p:tavLst>
                                        <p:tav tm="0">
                                          <p:val>
                                            <p:strVal val="#ppt_x"/>
                                          </p:val>
                                        </p:tav>
                                        <p:tav tm="100000">
                                          <p:val>
                                            <p:strVal val="#ppt_x"/>
                                          </p:val>
                                        </p:tav>
                                      </p:tavLst>
                                    </p:anim>
                                    <p:anim calcmode="lin" valueType="num">
                                      <p:cBhvr additive="base">
                                        <p:cTn id="9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24"/>
                                        </p:tgtEl>
                                        <p:attrNameLst>
                                          <p:attrName>style.visibility</p:attrName>
                                        </p:attrNameLst>
                                      </p:cBhvr>
                                      <p:to>
                                        <p:strVal val="visible"/>
                                      </p:to>
                                    </p:set>
                                    <p:anim calcmode="lin" valueType="num">
                                      <p:cBhvr additive="base">
                                        <p:cTn id="95" dur="500" fill="hold"/>
                                        <p:tgtEl>
                                          <p:spTgt spid="24"/>
                                        </p:tgtEl>
                                        <p:attrNameLst>
                                          <p:attrName>ppt_x</p:attrName>
                                        </p:attrNameLst>
                                      </p:cBhvr>
                                      <p:tavLst>
                                        <p:tav tm="0">
                                          <p:val>
                                            <p:strVal val="#ppt_x"/>
                                          </p:val>
                                        </p:tav>
                                        <p:tav tm="100000">
                                          <p:val>
                                            <p:strVal val="#ppt_x"/>
                                          </p:val>
                                        </p:tav>
                                      </p:tavLst>
                                    </p:anim>
                                    <p:anim calcmode="lin" valueType="num">
                                      <p:cBhvr additive="base">
                                        <p:cTn id="96" dur="500" fill="hold"/>
                                        <p:tgtEl>
                                          <p:spTgt spid="24"/>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5"/>
                                        </p:tgtEl>
                                        <p:attrNameLst>
                                          <p:attrName>style.visibility</p:attrName>
                                        </p:attrNameLst>
                                      </p:cBhvr>
                                      <p:to>
                                        <p:strVal val="visible"/>
                                      </p:to>
                                    </p:set>
                                    <p:anim calcmode="lin" valueType="num">
                                      <p:cBhvr additive="base">
                                        <p:cTn id="99" dur="500" fill="hold"/>
                                        <p:tgtEl>
                                          <p:spTgt spid="25"/>
                                        </p:tgtEl>
                                        <p:attrNameLst>
                                          <p:attrName>ppt_x</p:attrName>
                                        </p:attrNameLst>
                                      </p:cBhvr>
                                      <p:tavLst>
                                        <p:tav tm="0">
                                          <p:val>
                                            <p:strVal val="#ppt_x"/>
                                          </p:val>
                                        </p:tav>
                                        <p:tav tm="100000">
                                          <p:val>
                                            <p:strVal val="#ppt_x"/>
                                          </p:val>
                                        </p:tav>
                                      </p:tavLst>
                                    </p:anim>
                                    <p:anim calcmode="lin" valueType="num">
                                      <p:cBhvr additive="base">
                                        <p:cTn id="10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2" grpId="0" animBg="1"/>
      <p:bldP spid="23" grpId="0" animBg="1"/>
      <p:bldP spid="24" grpId="0" animBg="1"/>
      <p:bldP spid="25"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740477" y="2643553"/>
            <a:ext cx="1517073" cy="1018309"/>
          </a:xfrm>
          <a:prstGeom prst="rect">
            <a:avLst/>
          </a:prstGeom>
          <a:solidFill>
            <a:srgbClr val="FFFFB3"/>
          </a:solidFill>
          <a:ln w="0">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Padding</a:t>
            </a:r>
            <a:endParaRPr lang="en-GB" dirty="0">
              <a:solidFill>
                <a:schemeClr val="tx1"/>
              </a:solidFill>
            </a:endParaRPr>
          </a:p>
        </p:txBody>
      </p:sp>
      <p:sp>
        <p:nvSpPr>
          <p:cNvPr id="2" name="Title 1"/>
          <p:cNvSpPr>
            <a:spLocks noGrp="1"/>
          </p:cNvSpPr>
          <p:nvPr>
            <p:ph type="title"/>
          </p:nvPr>
        </p:nvSpPr>
        <p:spPr>
          <a:xfrm>
            <a:off x="677334" y="308386"/>
            <a:ext cx="10973198" cy="735106"/>
          </a:xfrm>
        </p:spPr>
        <p:txBody>
          <a:bodyPr/>
          <a:lstStyle/>
          <a:p>
            <a:r>
              <a:rPr lang="en-US" dirty="0"/>
              <a:t>Pixels Percentages &amp; </a:t>
            </a:r>
            <a:r>
              <a:rPr lang="en-US" dirty="0" smtClean="0"/>
              <a:t>More </a:t>
            </a:r>
            <a:r>
              <a:rPr lang="en-US" dirty="0" err="1" smtClean="0"/>
              <a:t>Cont</a:t>
            </a:r>
            <a:r>
              <a:rPr lang="en-US" dirty="0" smtClean="0"/>
              <a:t>…</a:t>
            </a:r>
            <a:endParaRPr lang="en-GB" dirty="0"/>
          </a:p>
        </p:txBody>
      </p:sp>
      <p:sp>
        <p:nvSpPr>
          <p:cNvPr id="3" name="Content Placeholder 2"/>
          <p:cNvSpPr>
            <a:spLocks noGrp="1"/>
          </p:cNvSpPr>
          <p:nvPr>
            <p:ph idx="1"/>
          </p:nvPr>
        </p:nvSpPr>
        <p:spPr>
          <a:xfrm>
            <a:off x="677334" y="1043492"/>
            <a:ext cx="10876379" cy="5411096"/>
          </a:xfrm>
        </p:spPr>
        <p:txBody>
          <a:bodyPr/>
          <a:lstStyle/>
          <a:p>
            <a:r>
              <a:rPr lang="en-US" dirty="0" smtClean="0"/>
              <a:t>Which Properties can I use or where units matter?</a:t>
            </a:r>
          </a:p>
          <a:p>
            <a:r>
              <a:rPr lang="en-US" dirty="0" smtClean="0"/>
              <a:t>Lets consider the box Model</a:t>
            </a:r>
            <a:endParaRPr lang="en-GB" dirty="0"/>
          </a:p>
        </p:txBody>
      </p:sp>
      <p:sp>
        <p:nvSpPr>
          <p:cNvPr id="4" name="Rectangle 3"/>
          <p:cNvSpPr/>
          <p:nvPr/>
        </p:nvSpPr>
        <p:spPr>
          <a:xfrm>
            <a:off x="5891645" y="1870364"/>
            <a:ext cx="4613564" cy="415636"/>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Which properties can I use?</a:t>
            </a:r>
            <a:endParaRPr lang="en-GB" dirty="0"/>
          </a:p>
        </p:txBody>
      </p:sp>
      <p:sp>
        <p:nvSpPr>
          <p:cNvPr id="5" name="Rectangle 4"/>
          <p:cNvSpPr/>
          <p:nvPr/>
        </p:nvSpPr>
        <p:spPr>
          <a:xfrm>
            <a:off x="1974273" y="3013364"/>
            <a:ext cx="1049482" cy="322118"/>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smtClean="0">
                <a:solidFill>
                  <a:schemeClr val="tx1"/>
                </a:solidFill>
              </a:rPr>
              <a:t>Content</a:t>
            </a:r>
            <a:endParaRPr lang="en-GB" sz="1900" dirty="0">
              <a:solidFill>
                <a:schemeClr val="tx1"/>
              </a:solidFill>
            </a:endParaRPr>
          </a:p>
        </p:txBody>
      </p:sp>
      <p:sp>
        <p:nvSpPr>
          <p:cNvPr id="6" name="Rectangle 5"/>
          <p:cNvSpPr/>
          <p:nvPr/>
        </p:nvSpPr>
        <p:spPr>
          <a:xfrm>
            <a:off x="5891645" y="2510300"/>
            <a:ext cx="4914368" cy="30323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r>
              <a:rPr lang="en-US" dirty="0" smtClean="0">
                <a:solidFill>
                  <a:schemeClr val="tx1"/>
                </a:solidFill>
              </a:rPr>
              <a:t>ont-size</a:t>
            </a:r>
            <a:endParaRPr lang="en-GB" dirty="0">
              <a:solidFill>
                <a:schemeClr val="tx1"/>
              </a:solidFill>
            </a:endParaRPr>
          </a:p>
        </p:txBody>
      </p:sp>
      <p:sp>
        <p:nvSpPr>
          <p:cNvPr id="8" name="Rectangle 7"/>
          <p:cNvSpPr/>
          <p:nvPr/>
        </p:nvSpPr>
        <p:spPr>
          <a:xfrm>
            <a:off x="5891645" y="2955279"/>
            <a:ext cx="1444336" cy="3948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padding</a:t>
            </a:r>
            <a:endParaRPr lang="en-GB" dirty="0">
              <a:solidFill>
                <a:schemeClr val="tx1"/>
              </a:solidFill>
            </a:endParaRPr>
          </a:p>
        </p:txBody>
      </p:sp>
      <p:sp>
        <p:nvSpPr>
          <p:cNvPr id="9" name="Rectangle 8"/>
          <p:cNvSpPr/>
          <p:nvPr/>
        </p:nvSpPr>
        <p:spPr>
          <a:xfrm>
            <a:off x="1740477" y="2643553"/>
            <a:ext cx="1517073" cy="1018309"/>
          </a:xfrm>
          <a:prstGeom prst="rect">
            <a:avLst/>
          </a:prstGeom>
          <a:solidFill>
            <a:srgbClr val="FFFFB3">
              <a:alpha val="0"/>
            </a:srgbClr>
          </a:solidFill>
          <a:ln w="635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1857374" y="3893942"/>
            <a:ext cx="1283277" cy="353291"/>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3"/>
                </a:solidFill>
              </a:rPr>
              <a:t>Border</a:t>
            </a:r>
            <a:endParaRPr lang="en-GB" dirty="0">
              <a:solidFill>
                <a:schemeClr val="accent3"/>
              </a:solidFill>
            </a:endParaRPr>
          </a:p>
        </p:txBody>
      </p:sp>
      <p:sp>
        <p:nvSpPr>
          <p:cNvPr id="12" name="Rectangle 11"/>
          <p:cNvSpPr/>
          <p:nvPr/>
        </p:nvSpPr>
        <p:spPr>
          <a:xfrm>
            <a:off x="7626661" y="3000305"/>
            <a:ext cx="1444336" cy="3948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r>
              <a:rPr lang="en-US" dirty="0" smtClean="0">
                <a:solidFill>
                  <a:schemeClr val="tx1"/>
                </a:solidFill>
              </a:rPr>
              <a:t>order</a:t>
            </a:r>
            <a:endParaRPr lang="en-GB" dirty="0">
              <a:solidFill>
                <a:schemeClr val="tx1"/>
              </a:solidFill>
            </a:endParaRPr>
          </a:p>
        </p:txBody>
      </p:sp>
      <p:sp>
        <p:nvSpPr>
          <p:cNvPr id="13" name="Rectangle 12"/>
          <p:cNvSpPr/>
          <p:nvPr/>
        </p:nvSpPr>
        <p:spPr>
          <a:xfrm>
            <a:off x="867508" y="2286000"/>
            <a:ext cx="3470030" cy="23094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1508412" y="1841124"/>
            <a:ext cx="1981200" cy="316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Margin</a:t>
            </a:r>
            <a:endParaRPr lang="en-GB" sz="2400" dirty="0">
              <a:solidFill>
                <a:schemeClr val="tx1"/>
              </a:solidFill>
            </a:endParaRPr>
          </a:p>
        </p:txBody>
      </p:sp>
      <p:sp>
        <p:nvSpPr>
          <p:cNvPr id="15" name="Rectangle 14"/>
          <p:cNvSpPr/>
          <p:nvPr/>
        </p:nvSpPr>
        <p:spPr>
          <a:xfrm>
            <a:off x="9361677" y="2984585"/>
            <a:ext cx="1444336" cy="3948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Margin</a:t>
            </a:r>
            <a:endParaRPr lang="en-GB" dirty="0">
              <a:solidFill>
                <a:schemeClr val="tx1"/>
              </a:solidFill>
            </a:endParaRPr>
          </a:p>
        </p:txBody>
      </p:sp>
      <p:cxnSp>
        <p:nvCxnSpPr>
          <p:cNvPr id="17" name="Straight Connector 16"/>
          <p:cNvCxnSpPr/>
          <p:nvPr/>
        </p:nvCxnSpPr>
        <p:spPr>
          <a:xfrm flipV="1">
            <a:off x="1740477" y="1841124"/>
            <a:ext cx="0" cy="802429"/>
          </a:xfrm>
          <a:prstGeom prst="line">
            <a:avLst/>
          </a:prstGeom>
          <a:ln w="41275">
            <a:solidFill>
              <a:srgbClr val="7131A1"/>
            </a:solidFill>
            <a:prstDash val="dash"/>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flipV="1">
            <a:off x="3257550" y="1870364"/>
            <a:ext cx="0" cy="802429"/>
          </a:xfrm>
          <a:prstGeom prst="line">
            <a:avLst/>
          </a:prstGeom>
          <a:ln w="41275">
            <a:solidFill>
              <a:srgbClr val="7131A1"/>
            </a:solidFill>
            <a:prstDash val="dash"/>
          </a:ln>
        </p:spPr>
        <p:style>
          <a:lnRef idx="1">
            <a:schemeClr val="dk1"/>
          </a:lnRef>
          <a:fillRef idx="0">
            <a:schemeClr val="dk1"/>
          </a:fillRef>
          <a:effectRef idx="0">
            <a:schemeClr val="dk1"/>
          </a:effectRef>
          <a:fontRef idx="minor">
            <a:schemeClr val="tx1"/>
          </a:fontRef>
        </p:style>
      </p:cxnSp>
      <p:sp>
        <p:nvSpPr>
          <p:cNvPr id="19" name="Rectangle 18"/>
          <p:cNvSpPr/>
          <p:nvPr/>
        </p:nvSpPr>
        <p:spPr>
          <a:xfrm>
            <a:off x="5892977" y="3551612"/>
            <a:ext cx="2219392" cy="3948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t>
            </a:r>
            <a:r>
              <a:rPr lang="en-US" dirty="0" smtClean="0">
                <a:solidFill>
                  <a:schemeClr val="tx1"/>
                </a:solidFill>
              </a:rPr>
              <a:t>idth</a:t>
            </a:r>
            <a:endParaRPr lang="en-GB" dirty="0">
              <a:solidFill>
                <a:schemeClr val="tx1"/>
              </a:solidFill>
            </a:endParaRPr>
          </a:p>
        </p:txBody>
      </p:sp>
      <p:cxnSp>
        <p:nvCxnSpPr>
          <p:cNvPr id="20" name="Straight Connector 19"/>
          <p:cNvCxnSpPr/>
          <p:nvPr/>
        </p:nvCxnSpPr>
        <p:spPr>
          <a:xfrm flipV="1">
            <a:off x="3333749" y="2672793"/>
            <a:ext cx="1509392" cy="11656"/>
          </a:xfrm>
          <a:prstGeom prst="line">
            <a:avLst/>
          </a:prstGeom>
          <a:ln w="41275">
            <a:solidFill>
              <a:srgbClr val="7131A1"/>
            </a:solidFill>
            <a:prstDash val="dash"/>
          </a:ln>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flipV="1">
            <a:off x="3303597" y="3656034"/>
            <a:ext cx="1509392" cy="11656"/>
          </a:xfrm>
          <a:prstGeom prst="line">
            <a:avLst/>
          </a:prstGeom>
          <a:ln w="41275">
            <a:solidFill>
              <a:srgbClr val="7131A1"/>
            </a:solidFill>
            <a:prstDash val="dash"/>
          </a:ln>
        </p:spPr>
        <p:style>
          <a:lnRef idx="1">
            <a:schemeClr val="dk1"/>
          </a:lnRef>
          <a:fillRef idx="0">
            <a:schemeClr val="dk1"/>
          </a:fillRef>
          <a:effectRef idx="0">
            <a:schemeClr val="dk1"/>
          </a:effectRef>
          <a:fontRef idx="minor">
            <a:schemeClr val="tx1"/>
          </a:fontRef>
        </p:style>
      </p:cxnSp>
      <p:sp>
        <p:nvSpPr>
          <p:cNvPr id="24" name="Rectangle 23"/>
          <p:cNvSpPr/>
          <p:nvPr/>
        </p:nvSpPr>
        <p:spPr>
          <a:xfrm>
            <a:off x="8470853" y="3603740"/>
            <a:ext cx="2335160" cy="3948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a:t>
            </a:r>
            <a:r>
              <a:rPr lang="en-US" b="1" dirty="0" smtClean="0">
                <a:solidFill>
                  <a:schemeClr val="tx1"/>
                </a:solidFill>
              </a:rPr>
              <a:t>eight</a:t>
            </a:r>
            <a:endParaRPr lang="en-GB" b="1" dirty="0">
              <a:solidFill>
                <a:schemeClr val="tx1"/>
              </a:solidFill>
            </a:endParaRPr>
          </a:p>
        </p:txBody>
      </p:sp>
      <p:sp>
        <p:nvSpPr>
          <p:cNvPr id="25" name="Up-Down Arrow 24"/>
          <p:cNvSpPr/>
          <p:nvPr/>
        </p:nvSpPr>
        <p:spPr>
          <a:xfrm>
            <a:off x="422364" y="2555631"/>
            <a:ext cx="328246" cy="1691602"/>
          </a:xfrm>
          <a:prstGeom prst="up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5891645" y="4254365"/>
            <a:ext cx="2335160" cy="3948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a:t>
            </a:r>
            <a:r>
              <a:rPr lang="en-US" b="1" dirty="0" smtClean="0">
                <a:solidFill>
                  <a:schemeClr val="tx1"/>
                </a:solidFill>
              </a:rPr>
              <a:t>op</a:t>
            </a:r>
            <a:endParaRPr lang="en-GB" b="1" dirty="0">
              <a:solidFill>
                <a:schemeClr val="tx1"/>
              </a:solidFill>
            </a:endParaRPr>
          </a:p>
        </p:txBody>
      </p:sp>
      <p:sp>
        <p:nvSpPr>
          <p:cNvPr id="27" name="Rectangle 26"/>
          <p:cNvSpPr/>
          <p:nvPr/>
        </p:nvSpPr>
        <p:spPr>
          <a:xfrm>
            <a:off x="8470853" y="4282721"/>
            <a:ext cx="2335160" cy="3948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bottom</a:t>
            </a:r>
            <a:endParaRPr lang="en-GB" b="1" dirty="0">
              <a:solidFill>
                <a:schemeClr val="tx1"/>
              </a:solidFill>
            </a:endParaRPr>
          </a:p>
        </p:txBody>
      </p:sp>
      <p:sp>
        <p:nvSpPr>
          <p:cNvPr id="29" name="Left-Right Arrow 28"/>
          <p:cNvSpPr/>
          <p:nvPr/>
        </p:nvSpPr>
        <p:spPr>
          <a:xfrm>
            <a:off x="1301262" y="4829908"/>
            <a:ext cx="2497015" cy="328246"/>
          </a:xfrm>
          <a:prstGeom prst="lef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5891645" y="4834383"/>
            <a:ext cx="2335160" cy="3948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left</a:t>
            </a:r>
            <a:endParaRPr lang="en-GB" b="1" dirty="0">
              <a:solidFill>
                <a:schemeClr val="tx1"/>
              </a:solidFill>
            </a:endParaRPr>
          </a:p>
        </p:txBody>
      </p:sp>
      <p:sp>
        <p:nvSpPr>
          <p:cNvPr id="31" name="Rectangle 30"/>
          <p:cNvSpPr/>
          <p:nvPr/>
        </p:nvSpPr>
        <p:spPr>
          <a:xfrm>
            <a:off x="8470853" y="4862739"/>
            <a:ext cx="2335160" cy="3948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right</a:t>
            </a:r>
            <a:endParaRPr lang="en-GB" b="1" dirty="0">
              <a:solidFill>
                <a:schemeClr val="tx1"/>
              </a:solidFill>
            </a:endParaRPr>
          </a:p>
        </p:txBody>
      </p:sp>
    </p:spTree>
    <p:extLst>
      <p:ext uri="{BB962C8B-B14F-4D97-AF65-F5344CB8AC3E}">
        <p14:creationId xmlns:p14="http://schemas.microsoft.com/office/powerpoint/2010/main" val="3837371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uiExpand="1" build="p"/>
      <p:bldP spid="4" grpId="0" animBg="1"/>
      <p:bldP spid="5" grpId="0" animBg="1"/>
      <p:bldP spid="6" grpId="0" animBg="1"/>
      <p:bldP spid="8" grpId="0" animBg="1"/>
      <p:bldP spid="9" grpId="0" animBg="1"/>
      <p:bldP spid="10" grpId="0" animBg="1"/>
      <p:bldP spid="12" grpId="0" animBg="1"/>
      <p:bldP spid="13" grpId="0" animBg="1"/>
      <p:bldP spid="14" grpId="0"/>
      <p:bldP spid="15" grpId="0" animBg="1"/>
      <p:bldP spid="19" grpId="0" animBg="1"/>
      <p:bldP spid="24" grpId="0" animBg="1"/>
      <p:bldP spid="25" grpId="0" animBg="1"/>
      <p:bldP spid="26" grpId="0" animBg="1"/>
      <p:bldP spid="27" grpId="0" animBg="1"/>
      <p:bldP spid="29" grpId="0" animBg="1"/>
      <p:bldP spid="30" grpId="0" animBg="1"/>
      <p:bldP spid="31"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09093"/>
            <a:ext cx="10973198" cy="735106"/>
          </a:xfrm>
        </p:spPr>
        <p:txBody>
          <a:bodyPr/>
          <a:lstStyle/>
          <a:p>
            <a:r>
              <a:rPr lang="en-US" dirty="0"/>
              <a:t>Pixels Percentages &amp; </a:t>
            </a:r>
            <a:r>
              <a:rPr lang="en-US" dirty="0" smtClean="0"/>
              <a:t>More </a:t>
            </a:r>
            <a:r>
              <a:rPr lang="en-US" dirty="0" err="1" smtClean="0"/>
              <a:t>Cont</a:t>
            </a:r>
            <a:r>
              <a:rPr lang="en-US" dirty="0" smtClean="0"/>
              <a:t>…</a:t>
            </a:r>
            <a:endParaRPr lang="en-GB" dirty="0"/>
          </a:p>
        </p:txBody>
      </p:sp>
      <p:sp>
        <p:nvSpPr>
          <p:cNvPr id="3" name="Content Placeholder 2"/>
          <p:cNvSpPr>
            <a:spLocks noGrp="1"/>
          </p:cNvSpPr>
          <p:nvPr>
            <p:ph idx="1"/>
          </p:nvPr>
        </p:nvSpPr>
        <p:spPr>
          <a:xfrm>
            <a:off x="677333" y="726970"/>
            <a:ext cx="10876379" cy="5873122"/>
          </a:xfrm>
        </p:spPr>
        <p:txBody>
          <a:bodyPr/>
          <a:lstStyle/>
          <a:p>
            <a:r>
              <a:rPr lang="en-US" dirty="0" smtClean="0"/>
              <a:t>How is the Size Calculated?</a:t>
            </a:r>
            <a:endParaRPr lang="en-GB" dirty="0"/>
          </a:p>
        </p:txBody>
      </p:sp>
      <p:sp>
        <p:nvSpPr>
          <p:cNvPr id="4" name="Rectangle 3"/>
          <p:cNvSpPr/>
          <p:nvPr/>
        </p:nvSpPr>
        <p:spPr>
          <a:xfrm>
            <a:off x="855785" y="1462076"/>
            <a:ext cx="3176954" cy="644769"/>
          </a:xfrm>
          <a:prstGeom prst="rect">
            <a:avLst/>
          </a:prstGeom>
          <a:solidFill>
            <a:srgbClr val="7131A1"/>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Absolute Lengths</a:t>
            </a:r>
            <a:endParaRPr lang="en-GB" dirty="0"/>
          </a:p>
        </p:txBody>
      </p:sp>
      <p:sp>
        <p:nvSpPr>
          <p:cNvPr id="5" name="Rectangle 4"/>
          <p:cNvSpPr/>
          <p:nvPr/>
        </p:nvSpPr>
        <p:spPr>
          <a:xfrm>
            <a:off x="4419600" y="1462075"/>
            <a:ext cx="3176954" cy="644769"/>
          </a:xfrm>
          <a:prstGeom prst="rect">
            <a:avLst/>
          </a:prstGeom>
          <a:solidFill>
            <a:srgbClr val="7131A1"/>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Viewport Lengths</a:t>
            </a:r>
            <a:endParaRPr lang="en-GB" dirty="0"/>
          </a:p>
        </p:txBody>
      </p:sp>
      <p:sp>
        <p:nvSpPr>
          <p:cNvPr id="6" name="Rectangle 5"/>
          <p:cNvSpPr/>
          <p:nvPr/>
        </p:nvSpPr>
        <p:spPr>
          <a:xfrm>
            <a:off x="7983415" y="1441180"/>
            <a:ext cx="3176954" cy="644769"/>
          </a:xfrm>
          <a:prstGeom prst="rect">
            <a:avLst/>
          </a:prstGeom>
          <a:solidFill>
            <a:srgbClr val="7131A1"/>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Font-Relative Lengths</a:t>
            </a:r>
            <a:endParaRPr lang="en-GB" dirty="0"/>
          </a:p>
        </p:txBody>
      </p:sp>
      <p:sp>
        <p:nvSpPr>
          <p:cNvPr id="7" name="Rectangle 6"/>
          <p:cNvSpPr/>
          <p:nvPr/>
        </p:nvSpPr>
        <p:spPr>
          <a:xfrm>
            <a:off x="855785" y="2446054"/>
            <a:ext cx="3176954" cy="644769"/>
          </a:xfrm>
          <a:prstGeom prst="rect">
            <a:avLst/>
          </a:prstGeom>
          <a:solidFill>
            <a:srgbClr val="F470EE"/>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Mostly ignore user settings</a:t>
            </a:r>
            <a:endParaRPr lang="en-GB" dirty="0">
              <a:solidFill>
                <a:schemeClr val="tx1"/>
              </a:solidFill>
            </a:endParaRPr>
          </a:p>
        </p:txBody>
      </p:sp>
      <p:sp>
        <p:nvSpPr>
          <p:cNvPr id="8" name="Rectangle 7"/>
          <p:cNvSpPr/>
          <p:nvPr/>
        </p:nvSpPr>
        <p:spPr>
          <a:xfrm>
            <a:off x="4419600" y="2446053"/>
            <a:ext cx="3176954" cy="644769"/>
          </a:xfrm>
          <a:prstGeom prst="rect">
            <a:avLst/>
          </a:prstGeom>
          <a:solidFill>
            <a:srgbClr val="F470EE"/>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Adjust to current viewport</a:t>
            </a:r>
            <a:endParaRPr lang="en-GB" dirty="0">
              <a:solidFill>
                <a:schemeClr val="tx1"/>
              </a:solidFill>
            </a:endParaRPr>
          </a:p>
        </p:txBody>
      </p:sp>
      <p:sp>
        <p:nvSpPr>
          <p:cNvPr id="9" name="Rectangle 8"/>
          <p:cNvSpPr/>
          <p:nvPr/>
        </p:nvSpPr>
        <p:spPr>
          <a:xfrm>
            <a:off x="7983415" y="2425158"/>
            <a:ext cx="3176954" cy="644769"/>
          </a:xfrm>
          <a:prstGeom prst="rect">
            <a:avLst/>
          </a:prstGeom>
          <a:solidFill>
            <a:srgbClr val="F470EE"/>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Adjust to default font size</a:t>
            </a:r>
            <a:endParaRPr lang="en-GB" dirty="0">
              <a:solidFill>
                <a:schemeClr val="tx1"/>
              </a:solidFill>
            </a:endParaRPr>
          </a:p>
        </p:txBody>
      </p:sp>
      <p:sp>
        <p:nvSpPr>
          <p:cNvPr id="10" name="Rectangle 9"/>
          <p:cNvSpPr/>
          <p:nvPr/>
        </p:nvSpPr>
        <p:spPr>
          <a:xfrm>
            <a:off x="855785" y="3386314"/>
            <a:ext cx="3176954" cy="435409"/>
          </a:xfrm>
          <a:prstGeom prst="rect">
            <a:avLst/>
          </a:prstGeom>
          <a:solidFill>
            <a:srgbClr val="FFC000"/>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px</a:t>
            </a:r>
            <a:endParaRPr lang="en-GB" dirty="0"/>
          </a:p>
        </p:txBody>
      </p:sp>
      <p:sp>
        <p:nvSpPr>
          <p:cNvPr id="11" name="Rectangle 10"/>
          <p:cNvSpPr/>
          <p:nvPr/>
        </p:nvSpPr>
        <p:spPr>
          <a:xfrm>
            <a:off x="4419600" y="3396582"/>
            <a:ext cx="3176954" cy="425141"/>
          </a:xfrm>
          <a:prstGeom prst="rect">
            <a:avLst/>
          </a:prstGeom>
          <a:solidFill>
            <a:srgbClr val="FFC000"/>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vh</a:t>
            </a:r>
            <a:endParaRPr lang="en-GB" dirty="0"/>
          </a:p>
        </p:txBody>
      </p:sp>
      <p:sp>
        <p:nvSpPr>
          <p:cNvPr id="12" name="Rectangle 11"/>
          <p:cNvSpPr/>
          <p:nvPr/>
        </p:nvSpPr>
        <p:spPr>
          <a:xfrm>
            <a:off x="7983415" y="3365418"/>
            <a:ext cx="3176954" cy="425141"/>
          </a:xfrm>
          <a:prstGeom prst="rect">
            <a:avLst/>
          </a:prstGeom>
          <a:solidFill>
            <a:srgbClr val="FFC000"/>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a:t>
            </a:r>
            <a:endParaRPr lang="en-GB" dirty="0"/>
          </a:p>
        </p:txBody>
      </p:sp>
      <p:sp>
        <p:nvSpPr>
          <p:cNvPr id="13" name="Rectangle 12"/>
          <p:cNvSpPr/>
          <p:nvPr/>
        </p:nvSpPr>
        <p:spPr>
          <a:xfrm>
            <a:off x="855785" y="3980351"/>
            <a:ext cx="3176954" cy="425141"/>
          </a:xfrm>
          <a:prstGeom prst="rect">
            <a:avLst/>
          </a:prstGeom>
          <a:solidFill>
            <a:schemeClr val="accent3">
              <a:lumMod val="20000"/>
              <a:lumOff val="80000"/>
            </a:schemeClr>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cm</a:t>
            </a:r>
            <a:endParaRPr lang="en-GB" dirty="0">
              <a:solidFill>
                <a:schemeClr val="tx1"/>
              </a:solidFill>
            </a:endParaRPr>
          </a:p>
        </p:txBody>
      </p:sp>
      <p:sp>
        <p:nvSpPr>
          <p:cNvPr id="14" name="Rectangle 13"/>
          <p:cNvSpPr/>
          <p:nvPr/>
        </p:nvSpPr>
        <p:spPr>
          <a:xfrm>
            <a:off x="4419600" y="3935879"/>
            <a:ext cx="3176954" cy="425141"/>
          </a:xfrm>
          <a:prstGeom prst="rect">
            <a:avLst/>
          </a:prstGeom>
          <a:solidFill>
            <a:schemeClr val="accent3">
              <a:lumMod val="20000"/>
              <a:lumOff val="80000"/>
            </a:schemeClr>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vw</a:t>
            </a:r>
            <a:endParaRPr lang="en-GB" dirty="0">
              <a:solidFill>
                <a:schemeClr val="tx1"/>
              </a:solidFill>
            </a:endParaRPr>
          </a:p>
        </p:txBody>
      </p:sp>
      <p:sp>
        <p:nvSpPr>
          <p:cNvPr id="15" name="Rectangle 14"/>
          <p:cNvSpPr/>
          <p:nvPr/>
        </p:nvSpPr>
        <p:spPr>
          <a:xfrm>
            <a:off x="7983415" y="3980351"/>
            <a:ext cx="3176954" cy="425141"/>
          </a:xfrm>
          <a:prstGeom prst="rect">
            <a:avLst/>
          </a:prstGeom>
          <a:solidFill>
            <a:srgbClr val="FFC000"/>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em</a:t>
            </a:r>
            <a:endParaRPr lang="en-GB" dirty="0"/>
          </a:p>
        </p:txBody>
      </p:sp>
      <p:sp>
        <p:nvSpPr>
          <p:cNvPr id="16" name="Rectangle 15"/>
          <p:cNvSpPr/>
          <p:nvPr/>
        </p:nvSpPr>
        <p:spPr>
          <a:xfrm>
            <a:off x="855785" y="4573591"/>
            <a:ext cx="3176954" cy="425141"/>
          </a:xfrm>
          <a:prstGeom prst="rect">
            <a:avLst/>
          </a:prstGeom>
          <a:solidFill>
            <a:schemeClr val="accent3">
              <a:lumMod val="20000"/>
              <a:lumOff val="80000"/>
            </a:schemeClr>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mm</a:t>
            </a:r>
            <a:endParaRPr lang="en-GB" dirty="0">
              <a:solidFill>
                <a:schemeClr val="tx1"/>
              </a:solidFill>
            </a:endParaRPr>
          </a:p>
        </p:txBody>
      </p:sp>
      <p:sp>
        <p:nvSpPr>
          <p:cNvPr id="17" name="Rectangle 16"/>
          <p:cNvSpPr/>
          <p:nvPr/>
        </p:nvSpPr>
        <p:spPr>
          <a:xfrm>
            <a:off x="4413118" y="4547928"/>
            <a:ext cx="3176954" cy="425141"/>
          </a:xfrm>
          <a:prstGeom prst="rect">
            <a:avLst/>
          </a:prstGeom>
          <a:solidFill>
            <a:schemeClr val="accent3">
              <a:lumMod val="20000"/>
              <a:lumOff val="80000"/>
            </a:schemeClr>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vmin</a:t>
            </a:r>
            <a:endParaRPr lang="en-GB" dirty="0">
              <a:solidFill>
                <a:schemeClr val="tx1"/>
              </a:solidFill>
            </a:endParaRPr>
          </a:p>
        </p:txBody>
      </p:sp>
      <p:sp>
        <p:nvSpPr>
          <p:cNvPr id="18" name="Rectangle 17"/>
          <p:cNvSpPr/>
          <p:nvPr/>
        </p:nvSpPr>
        <p:spPr>
          <a:xfrm>
            <a:off x="7983415" y="4598228"/>
            <a:ext cx="3176954" cy="425141"/>
          </a:xfrm>
          <a:prstGeom prst="rect">
            <a:avLst/>
          </a:prstGeom>
          <a:solidFill>
            <a:schemeClr val="accent3">
              <a:lumMod val="20000"/>
              <a:lumOff val="80000"/>
            </a:schemeClr>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GB" dirty="0">
              <a:solidFill>
                <a:schemeClr val="tx1"/>
              </a:solidFill>
            </a:endParaRPr>
          </a:p>
        </p:txBody>
      </p:sp>
      <p:sp>
        <p:nvSpPr>
          <p:cNvPr id="19" name="Rectangle 18"/>
          <p:cNvSpPr/>
          <p:nvPr/>
        </p:nvSpPr>
        <p:spPr>
          <a:xfrm>
            <a:off x="855785" y="5141562"/>
            <a:ext cx="3176954" cy="425141"/>
          </a:xfrm>
          <a:prstGeom prst="rect">
            <a:avLst/>
          </a:prstGeom>
          <a:solidFill>
            <a:schemeClr val="accent3">
              <a:lumMod val="20000"/>
              <a:lumOff val="80000"/>
            </a:schemeClr>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GB" dirty="0">
              <a:solidFill>
                <a:schemeClr val="tx1"/>
              </a:solidFill>
            </a:endParaRPr>
          </a:p>
        </p:txBody>
      </p:sp>
      <p:sp>
        <p:nvSpPr>
          <p:cNvPr id="20" name="Rectangle 19"/>
          <p:cNvSpPr/>
          <p:nvPr/>
        </p:nvSpPr>
        <p:spPr>
          <a:xfrm>
            <a:off x="4413118" y="5158723"/>
            <a:ext cx="3176954" cy="425141"/>
          </a:xfrm>
          <a:prstGeom prst="rect">
            <a:avLst/>
          </a:prstGeom>
          <a:solidFill>
            <a:schemeClr val="accent3">
              <a:lumMod val="20000"/>
              <a:lumOff val="80000"/>
            </a:schemeClr>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vmax</a:t>
            </a:r>
            <a:endParaRPr lang="en-GB" dirty="0">
              <a:solidFill>
                <a:schemeClr val="tx1"/>
              </a:solidFill>
            </a:endParaRPr>
          </a:p>
        </p:txBody>
      </p:sp>
      <p:sp>
        <p:nvSpPr>
          <p:cNvPr id="21" name="Rectangle 20"/>
          <p:cNvSpPr/>
          <p:nvPr/>
        </p:nvSpPr>
        <p:spPr>
          <a:xfrm>
            <a:off x="4419600" y="5947111"/>
            <a:ext cx="7230931" cy="425141"/>
          </a:xfrm>
          <a:prstGeom prst="rect">
            <a:avLst/>
          </a:prstGeom>
          <a:solidFill>
            <a:srgbClr val="FFC000"/>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a:t>
            </a:r>
            <a:endParaRPr lang="en-GB" sz="3200" dirty="0"/>
          </a:p>
        </p:txBody>
      </p:sp>
      <p:sp>
        <p:nvSpPr>
          <p:cNvPr id="26" name="Rectangle 25"/>
          <p:cNvSpPr/>
          <p:nvPr/>
        </p:nvSpPr>
        <p:spPr>
          <a:xfrm rot="19801678">
            <a:off x="9763298" y="5800958"/>
            <a:ext cx="2229943" cy="425141"/>
          </a:xfrm>
          <a:prstGeom prst="rect">
            <a:avLst/>
          </a:prstGeom>
          <a:solidFill>
            <a:srgbClr val="FFFF00"/>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Special Case</a:t>
            </a:r>
            <a:endParaRPr lang="en-GB" dirty="0">
              <a:solidFill>
                <a:schemeClr val="tx1"/>
              </a:solidFill>
            </a:endParaRPr>
          </a:p>
        </p:txBody>
      </p:sp>
    </p:spTree>
    <p:extLst>
      <p:ext uri="{BB962C8B-B14F-4D97-AF65-F5344CB8AC3E}">
        <p14:creationId xmlns:p14="http://schemas.microsoft.com/office/powerpoint/2010/main" val="3221458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fill="hold"/>
                                        <p:tgtEl>
                                          <p:spTgt spid="19"/>
                                        </p:tgtEl>
                                        <p:attrNameLst>
                                          <p:attrName>ppt_x</p:attrName>
                                        </p:attrNameLst>
                                      </p:cBhvr>
                                      <p:tavLst>
                                        <p:tav tm="0">
                                          <p:val>
                                            <p:strVal val="#ppt_x"/>
                                          </p:val>
                                        </p:tav>
                                        <p:tav tm="100000">
                                          <p:val>
                                            <p:strVal val="#ppt_x"/>
                                          </p:val>
                                        </p:tav>
                                      </p:tavLst>
                                    </p:anim>
                                    <p:anim calcmode="lin" valueType="num">
                                      <p:cBhvr additive="base">
                                        <p:cTn id="3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ppt_x"/>
                                          </p:val>
                                        </p:tav>
                                        <p:tav tm="100000">
                                          <p:val>
                                            <p:strVal val="#ppt_x"/>
                                          </p:val>
                                        </p:tav>
                                      </p:tavLst>
                                    </p:anim>
                                    <p:anim calcmode="lin" valueType="num">
                                      <p:cBhvr additive="base">
                                        <p:cTn id="4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additive="base">
                                        <p:cTn id="45" dur="500" fill="hold"/>
                                        <p:tgtEl>
                                          <p:spTgt spid="8"/>
                                        </p:tgtEl>
                                        <p:attrNameLst>
                                          <p:attrName>ppt_x</p:attrName>
                                        </p:attrNameLst>
                                      </p:cBhvr>
                                      <p:tavLst>
                                        <p:tav tm="0">
                                          <p:val>
                                            <p:strVal val="#ppt_x"/>
                                          </p:val>
                                        </p:tav>
                                        <p:tav tm="100000">
                                          <p:val>
                                            <p:strVal val="#ppt_x"/>
                                          </p:val>
                                        </p:tav>
                                      </p:tavLst>
                                    </p:anim>
                                    <p:anim calcmode="lin" valueType="num">
                                      <p:cBhvr additive="base">
                                        <p:cTn id="4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additive="base">
                                        <p:cTn id="57" dur="500" fill="hold"/>
                                        <p:tgtEl>
                                          <p:spTgt spid="14"/>
                                        </p:tgtEl>
                                        <p:attrNameLst>
                                          <p:attrName>ppt_x</p:attrName>
                                        </p:attrNameLst>
                                      </p:cBhvr>
                                      <p:tavLst>
                                        <p:tav tm="0">
                                          <p:val>
                                            <p:strVal val="#ppt_x"/>
                                          </p:val>
                                        </p:tav>
                                        <p:tav tm="100000">
                                          <p:val>
                                            <p:strVal val="#ppt_x"/>
                                          </p:val>
                                        </p:tav>
                                      </p:tavLst>
                                    </p:anim>
                                    <p:anim calcmode="lin" valueType="num">
                                      <p:cBhvr additive="base">
                                        <p:cTn id="58" dur="500" fill="hold"/>
                                        <p:tgtEl>
                                          <p:spTgt spid="14"/>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500" fill="hold"/>
                                        <p:tgtEl>
                                          <p:spTgt spid="17"/>
                                        </p:tgtEl>
                                        <p:attrNameLst>
                                          <p:attrName>ppt_x</p:attrName>
                                        </p:attrNameLst>
                                      </p:cBhvr>
                                      <p:tavLst>
                                        <p:tav tm="0">
                                          <p:val>
                                            <p:strVal val="#ppt_x"/>
                                          </p:val>
                                        </p:tav>
                                        <p:tav tm="100000">
                                          <p:val>
                                            <p:strVal val="#ppt_x"/>
                                          </p:val>
                                        </p:tav>
                                      </p:tavLst>
                                    </p:anim>
                                    <p:anim calcmode="lin" valueType="num">
                                      <p:cBhvr additive="base">
                                        <p:cTn id="62" dur="500" fill="hold"/>
                                        <p:tgtEl>
                                          <p:spTgt spid="17"/>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anim calcmode="lin" valueType="num">
                                      <p:cBhvr additive="base">
                                        <p:cTn id="65" dur="500" fill="hold"/>
                                        <p:tgtEl>
                                          <p:spTgt spid="20"/>
                                        </p:tgtEl>
                                        <p:attrNameLst>
                                          <p:attrName>ppt_x</p:attrName>
                                        </p:attrNameLst>
                                      </p:cBhvr>
                                      <p:tavLst>
                                        <p:tav tm="0">
                                          <p:val>
                                            <p:strVal val="#ppt_x"/>
                                          </p:val>
                                        </p:tav>
                                        <p:tav tm="100000">
                                          <p:val>
                                            <p:strVal val="#ppt_x"/>
                                          </p:val>
                                        </p:tav>
                                      </p:tavLst>
                                    </p:anim>
                                    <p:anim calcmode="lin" valueType="num">
                                      <p:cBhvr additive="base">
                                        <p:cTn id="6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500" fill="hold"/>
                                        <p:tgtEl>
                                          <p:spTgt spid="6"/>
                                        </p:tgtEl>
                                        <p:attrNameLst>
                                          <p:attrName>ppt_x</p:attrName>
                                        </p:attrNameLst>
                                      </p:cBhvr>
                                      <p:tavLst>
                                        <p:tav tm="0">
                                          <p:val>
                                            <p:strVal val="#ppt_x"/>
                                          </p:val>
                                        </p:tav>
                                        <p:tav tm="100000">
                                          <p:val>
                                            <p:strVal val="#ppt_x"/>
                                          </p:val>
                                        </p:tav>
                                      </p:tavLst>
                                    </p:anim>
                                    <p:anim calcmode="lin" valueType="num">
                                      <p:cBhvr additive="base">
                                        <p:cTn id="7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9"/>
                                        </p:tgtEl>
                                        <p:attrNameLst>
                                          <p:attrName>style.visibility</p:attrName>
                                        </p:attrNameLst>
                                      </p:cBhvr>
                                      <p:to>
                                        <p:strVal val="visible"/>
                                      </p:to>
                                    </p:set>
                                    <p:anim calcmode="lin" valueType="num">
                                      <p:cBhvr additive="base">
                                        <p:cTn id="77" dur="500" fill="hold"/>
                                        <p:tgtEl>
                                          <p:spTgt spid="9"/>
                                        </p:tgtEl>
                                        <p:attrNameLst>
                                          <p:attrName>ppt_x</p:attrName>
                                        </p:attrNameLst>
                                      </p:cBhvr>
                                      <p:tavLst>
                                        <p:tav tm="0">
                                          <p:val>
                                            <p:strVal val="#ppt_x"/>
                                          </p:val>
                                        </p:tav>
                                        <p:tav tm="100000">
                                          <p:val>
                                            <p:strVal val="#ppt_x"/>
                                          </p:val>
                                        </p:tav>
                                      </p:tavLst>
                                    </p:anim>
                                    <p:anim calcmode="lin" valueType="num">
                                      <p:cBhvr additive="base">
                                        <p:cTn id="7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2"/>
                                        </p:tgtEl>
                                        <p:attrNameLst>
                                          <p:attrName>style.visibility</p:attrName>
                                        </p:attrNameLst>
                                      </p:cBhvr>
                                      <p:to>
                                        <p:strVal val="visible"/>
                                      </p:to>
                                    </p:set>
                                    <p:anim calcmode="lin" valueType="num">
                                      <p:cBhvr additive="base">
                                        <p:cTn id="83" dur="500" fill="hold"/>
                                        <p:tgtEl>
                                          <p:spTgt spid="12"/>
                                        </p:tgtEl>
                                        <p:attrNameLst>
                                          <p:attrName>ppt_x</p:attrName>
                                        </p:attrNameLst>
                                      </p:cBhvr>
                                      <p:tavLst>
                                        <p:tav tm="0">
                                          <p:val>
                                            <p:strVal val="#ppt_x"/>
                                          </p:val>
                                        </p:tav>
                                        <p:tav tm="100000">
                                          <p:val>
                                            <p:strVal val="#ppt_x"/>
                                          </p:val>
                                        </p:tav>
                                      </p:tavLst>
                                    </p:anim>
                                    <p:anim calcmode="lin" valueType="num">
                                      <p:cBhvr additive="base">
                                        <p:cTn id="84" dur="500" fill="hold"/>
                                        <p:tgtEl>
                                          <p:spTgt spid="12"/>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5"/>
                                        </p:tgtEl>
                                        <p:attrNameLst>
                                          <p:attrName>style.visibility</p:attrName>
                                        </p:attrNameLst>
                                      </p:cBhvr>
                                      <p:to>
                                        <p:strVal val="visible"/>
                                      </p:to>
                                    </p:set>
                                    <p:anim calcmode="lin" valueType="num">
                                      <p:cBhvr additive="base">
                                        <p:cTn id="87" dur="500" fill="hold"/>
                                        <p:tgtEl>
                                          <p:spTgt spid="15"/>
                                        </p:tgtEl>
                                        <p:attrNameLst>
                                          <p:attrName>ppt_x</p:attrName>
                                        </p:attrNameLst>
                                      </p:cBhvr>
                                      <p:tavLst>
                                        <p:tav tm="0">
                                          <p:val>
                                            <p:strVal val="#ppt_x"/>
                                          </p:val>
                                        </p:tav>
                                        <p:tav tm="100000">
                                          <p:val>
                                            <p:strVal val="#ppt_x"/>
                                          </p:val>
                                        </p:tav>
                                      </p:tavLst>
                                    </p:anim>
                                    <p:anim calcmode="lin" valueType="num">
                                      <p:cBhvr additive="base">
                                        <p:cTn id="8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18"/>
                                        </p:tgtEl>
                                        <p:attrNameLst>
                                          <p:attrName>style.visibility</p:attrName>
                                        </p:attrNameLst>
                                      </p:cBhvr>
                                      <p:to>
                                        <p:strVal val="visible"/>
                                      </p:to>
                                    </p:set>
                                    <p:anim calcmode="lin" valueType="num">
                                      <p:cBhvr additive="base">
                                        <p:cTn id="93" dur="500" fill="hold"/>
                                        <p:tgtEl>
                                          <p:spTgt spid="18"/>
                                        </p:tgtEl>
                                        <p:attrNameLst>
                                          <p:attrName>ppt_x</p:attrName>
                                        </p:attrNameLst>
                                      </p:cBhvr>
                                      <p:tavLst>
                                        <p:tav tm="0">
                                          <p:val>
                                            <p:strVal val="#ppt_x"/>
                                          </p:val>
                                        </p:tav>
                                        <p:tav tm="100000">
                                          <p:val>
                                            <p:strVal val="#ppt_x"/>
                                          </p:val>
                                        </p:tav>
                                      </p:tavLst>
                                    </p:anim>
                                    <p:anim calcmode="lin" valueType="num">
                                      <p:cBhvr additive="base">
                                        <p:cTn id="9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21"/>
                                        </p:tgtEl>
                                        <p:attrNameLst>
                                          <p:attrName>style.visibility</p:attrName>
                                        </p:attrNameLst>
                                      </p:cBhvr>
                                      <p:to>
                                        <p:strVal val="visible"/>
                                      </p:to>
                                    </p:set>
                                    <p:anim calcmode="lin" valueType="num">
                                      <p:cBhvr additive="base">
                                        <p:cTn id="99" dur="500" fill="hold"/>
                                        <p:tgtEl>
                                          <p:spTgt spid="21"/>
                                        </p:tgtEl>
                                        <p:attrNameLst>
                                          <p:attrName>ppt_x</p:attrName>
                                        </p:attrNameLst>
                                      </p:cBhvr>
                                      <p:tavLst>
                                        <p:tav tm="0">
                                          <p:val>
                                            <p:strVal val="#ppt_x"/>
                                          </p:val>
                                        </p:tav>
                                        <p:tav tm="100000">
                                          <p:val>
                                            <p:strVal val="#ppt_x"/>
                                          </p:val>
                                        </p:tav>
                                      </p:tavLst>
                                    </p:anim>
                                    <p:anim calcmode="lin" valueType="num">
                                      <p:cBhvr additive="base">
                                        <p:cTn id="10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26"/>
                                        </p:tgtEl>
                                        <p:attrNameLst>
                                          <p:attrName>style.visibility</p:attrName>
                                        </p:attrNameLst>
                                      </p:cBhvr>
                                      <p:to>
                                        <p:strVal val="visible"/>
                                      </p:to>
                                    </p:set>
                                    <p:anim calcmode="lin" valueType="num">
                                      <p:cBhvr additive="base">
                                        <p:cTn id="105" dur="500" fill="hold"/>
                                        <p:tgtEl>
                                          <p:spTgt spid="26"/>
                                        </p:tgtEl>
                                        <p:attrNameLst>
                                          <p:attrName>ppt_x</p:attrName>
                                        </p:attrNameLst>
                                      </p:cBhvr>
                                      <p:tavLst>
                                        <p:tav tm="0">
                                          <p:val>
                                            <p:strVal val="#ppt_x"/>
                                          </p:val>
                                        </p:tav>
                                        <p:tav tm="100000">
                                          <p:val>
                                            <p:strVal val="#ppt_x"/>
                                          </p:val>
                                        </p:tav>
                                      </p:tavLst>
                                    </p:anim>
                                    <p:anim calcmode="lin" valueType="num">
                                      <p:cBhvr additive="base">
                                        <p:cTn id="10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6"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37731"/>
            <a:ext cx="10973198" cy="735106"/>
          </a:xfrm>
        </p:spPr>
        <p:txBody>
          <a:bodyPr/>
          <a:lstStyle/>
          <a:p>
            <a:r>
              <a:rPr lang="en-US" dirty="0"/>
              <a:t>Pixels Percentages &amp; </a:t>
            </a:r>
            <a:r>
              <a:rPr lang="en-US" dirty="0" smtClean="0"/>
              <a:t>More </a:t>
            </a:r>
            <a:r>
              <a:rPr lang="en-US" dirty="0" err="1" smtClean="0"/>
              <a:t>Cont</a:t>
            </a:r>
            <a:r>
              <a:rPr lang="en-US" dirty="0" smtClean="0"/>
              <a:t>…</a:t>
            </a:r>
            <a:endParaRPr lang="en-GB" dirty="0"/>
          </a:p>
        </p:txBody>
      </p:sp>
      <p:sp>
        <p:nvSpPr>
          <p:cNvPr id="3" name="Content Placeholder 2"/>
          <p:cNvSpPr>
            <a:spLocks noGrp="1"/>
          </p:cNvSpPr>
          <p:nvPr>
            <p:ph idx="1"/>
          </p:nvPr>
        </p:nvSpPr>
        <p:spPr>
          <a:xfrm>
            <a:off x="677333" y="872837"/>
            <a:ext cx="10876379" cy="5581752"/>
          </a:xfrm>
        </p:spPr>
        <p:txBody>
          <a:bodyPr/>
          <a:lstStyle/>
          <a:p>
            <a:r>
              <a:rPr lang="en-US" dirty="0" smtClean="0"/>
              <a:t>How is the box size for % Units calculated?</a:t>
            </a:r>
          </a:p>
          <a:p>
            <a:endParaRPr lang="en-GB" dirty="0"/>
          </a:p>
        </p:txBody>
      </p:sp>
      <p:pic>
        <p:nvPicPr>
          <p:cNvPr id="4" name="Picture 3"/>
          <p:cNvPicPr>
            <a:picLocks noChangeAspect="1"/>
          </p:cNvPicPr>
          <p:nvPr/>
        </p:nvPicPr>
        <p:blipFill>
          <a:blip r:embed="rId3"/>
          <a:stretch>
            <a:fillRect/>
          </a:stretch>
        </p:blipFill>
        <p:spPr>
          <a:xfrm>
            <a:off x="1114249" y="1363104"/>
            <a:ext cx="8716591" cy="4601217"/>
          </a:xfrm>
          <a:prstGeom prst="rect">
            <a:avLst/>
          </a:prstGeom>
        </p:spPr>
      </p:pic>
    </p:spTree>
    <p:extLst>
      <p:ext uri="{BB962C8B-B14F-4D97-AF65-F5344CB8AC3E}">
        <p14:creationId xmlns:p14="http://schemas.microsoft.com/office/powerpoint/2010/main" val="81655551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6" y="0"/>
            <a:ext cx="8596668" cy="533400"/>
          </a:xfrm>
        </p:spPr>
        <p:txBody>
          <a:bodyPr>
            <a:normAutofit fontScale="90000"/>
          </a:bodyPr>
          <a:lstStyle/>
          <a:p>
            <a:r>
              <a:rPr lang="en-IN" dirty="0" smtClean="0"/>
              <a:t>Three Rules To Remember</a:t>
            </a:r>
            <a:r>
              <a:rPr lang="en-GB" dirty="0"/>
              <a:t/>
            </a:r>
            <a:br>
              <a:rPr lang="en-GB" dirty="0"/>
            </a:br>
            <a:endParaRPr lang="en-GB" dirty="0"/>
          </a:p>
        </p:txBody>
      </p:sp>
      <p:sp>
        <p:nvSpPr>
          <p:cNvPr id="3" name="Content Placeholder 2"/>
          <p:cNvSpPr>
            <a:spLocks noGrp="1"/>
          </p:cNvSpPr>
          <p:nvPr>
            <p:ph idx="1"/>
          </p:nvPr>
        </p:nvSpPr>
        <p:spPr>
          <a:xfrm>
            <a:off x="677333" y="706583"/>
            <a:ext cx="10918921" cy="5818908"/>
          </a:xfrm>
        </p:spPr>
        <p:txBody>
          <a:bodyPr/>
          <a:lstStyle/>
          <a:p>
            <a:r>
              <a:rPr lang="en-US" dirty="0" smtClean="0"/>
              <a:t>The position property has an impact on the way % unit behaves.</a:t>
            </a:r>
          </a:p>
          <a:p>
            <a:r>
              <a:rPr lang="en-US" dirty="0" smtClean="0"/>
              <a:t>So accordingly we have three rules:</a:t>
            </a:r>
          </a:p>
          <a:p>
            <a:r>
              <a:rPr lang="en-US" dirty="0" smtClean="0"/>
              <a:t>Rule 1: Fixed Positioning and % :</a:t>
            </a:r>
          </a:p>
          <a:p>
            <a:r>
              <a:rPr lang="en-US" dirty="0" smtClean="0"/>
              <a:t>If we have an element with </a:t>
            </a:r>
            <a:r>
              <a:rPr lang="en-US" dirty="0" err="1" smtClean="0"/>
              <a:t>position:fixed</a:t>
            </a:r>
            <a:r>
              <a:rPr lang="en-US" dirty="0" smtClean="0"/>
              <a:t> ; The reference point for such an element </a:t>
            </a:r>
            <a:r>
              <a:rPr lang="en-US" dirty="0" err="1" smtClean="0"/>
              <a:t>wrt</a:t>
            </a:r>
            <a:r>
              <a:rPr lang="en-US" dirty="0" smtClean="0"/>
              <a:t> % unit is called the containing </a:t>
            </a:r>
            <a:r>
              <a:rPr lang="en-US" dirty="0" err="1" smtClean="0"/>
              <a:t>block.This</a:t>
            </a:r>
            <a:r>
              <a:rPr lang="en-US" dirty="0" smtClean="0"/>
              <a:t> containing block can be a parent </a:t>
            </a:r>
            <a:r>
              <a:rPr lang="en-US" dirty="0" err="1" smtClean="0"/>
              <a:t>elemet</a:t>
            </a:r>
            <a:r>
              <a:rPr lang="en-US" dirty="0" smtClean="0"/>
              <a:t> </a:t>
            </a:r>
            <a:r>
              <a:rPr lang="en-US" dirty="0" err="1" smtClean="0"/>
              <a:t>etc</a:t>
            </a:r>
            <a:r>
              <a:rPr lang="en-US" dirty="0" smtClean="0"/>
              <a:t> we will see how to identify the containing block in a while for now lets take an example if a parent element or containing block has a width of 100 </a:t>
            </a:r>
            <a:r>
              <a:rPr lang="en-US" dirty="0" err="1" smtClean="0"/>
              <a:t>px</a:t>
            </a:r>
            <a:r>
              <a:rPr lang="en-US" dirty="0" smtClean="0"/>
              <a:t> the </a:t>
            </a:r>
            <a:r>
              <a:rPr lang="en-US" dirty="0" err="1" smtClean="0"/>
              <a:t>the</a:t>
            </a:r>
            <a:r>
              <a:rPr lang="en-US" dirty="0" smtClean="0"/>
              <a:t> width of child element is 10px if it is specified as 10%.So % is in reference to the % of containing block</a:t>
            </a:r>
          </a:p>
          <a:p>
            <a:r>
              <a:rPr lang="en-US" dirty="0" smtClean="0"/>
              <a:t>The containing block depends on the position property applied in case the position is fixed then the containing block is not an element it is the viewport</a:t>
            </a:r>
          </a:p>
          <a:p>
            <a:r>
              <a:rPr lang="en-US" dirty="0" smtClean="0"/>
              <a:t>If we inspect the </a:t>
            </a:r>
            <a:r>
              <a:rPr lang="en-US" dirty="0" err="1" smtClean="0"/>
              <a:t>css</a:t>
            </a:r>
            <a:r>
              <a:rPr lang="en-US" dirty="0" smtClean="0"/>
              <a:t> for our navigation bar at the top of our pace we will notice it has a class selector </a:t>
            </a:r>
            <a:r>
              <a:rPr lang="en-US" dirty="0"/>
              <a:t>.</a:t>
            </a:r>
            <a:r>
              <a:rPr lang="en-US" dirty="0" smtClean="0"/>
              <a:t>main-header with </a:t>
            </a:r>
            <a:r>
              <a:rPr lang="en-US" dirty="0" err="1" smtClean="0"/>
              <a:t>position:fixed</a:t>
            </a:r>
            <a:r>
              <a:rPr lang="en-US" dirty="0" smtClean="0"/>
              <a:t>; and width:100%; and we will notice it takes 100% of our screen width no matter how much we increase or decrease the size of the screen if we change width to 50% it will always take half of the width of screen irrespective of screen size </a:t>
            </a:r>
            <a:r>
              <a:rPr lang="en-US" dirty="0" err="1" smtClean="0"/>
              <a:t>i.e</a:t>
            </a:r>
            <a:r>
              <a:rPr lang="en-US" dirty="0" smtClean="0"/>
              <a:t> the containing block here is viewport as position is fixed.</a:t>
            </a:r>
          </a:p>
          <a:p>
            <a:endParaRPr lang="en-GB" dirty="0"/>
          </a:p>
        </p:txBody>
      </p:sp>
    </p:spTree>
    <p:extLst>
      <p:ext uri="{BB962C8B-B14F-4D97-AF65-F5344CB8AC3E}">
        <p14:creationId xmlns:p14="http://schemas.microsoft.com/office/powerpoint/2010/main" val="80186483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6" y="0"/>
            <a:ext cx="8596668" cy="533400"/>
          </a:xfrm>
        </p:spPr>
        <p:txBody>
          <a:bodyPr>
            <a:normAutofit fontScale="90000"/>
          </a:bodyPr>
          <a:lstStyle/>
          <a:p>
            <a:r>
              <a:rPr lang="en-IN" dirty="0" smtClean="0"/>
              <a:t>Three Rules To Remember</a:t>
            </a:r>
            <a:r>
              <a:rPr lang="en-GB" dirty="0"/>
              <a:t/>
            </a:r>
            <a:br>
              <a:rPr lang="en-GB" dirty="0"/>
            </a:br>
            <a:endParaRPr lang="en-GB" dirty="0"/>
          </a:p>
        </p:txBody>
      </p:sp>
      <p:sp>
        <p:nvSpPr>
          <p:cNvPr id="3" name="Content Placeholder 2"/>
          <p:cNvSpPr>
            <a:spLocks noGrp="1"/>
          </p:cNvSpPr>
          <p:nvPr>
            <p:ph idx="1"/>
          </p:nvPr>
        </p:nvSpPr>
        <p:spPr>
          <a:xfrm>
            <a:off x="677333" y="706583"/>
            <a:ext cx="10918921" cy="5818908"/>
          </a:xfrm>
        </p:spPr>
        <p:txBody>
          <a:bodyPr/>
          <a:lstStyle/>
          <a:p>
            <a:r>
              <a:rPr lang="en-US" dirty="0" smtClean="0"/>
              <a:t>Rule </a:t>
            </a:r>
            <a:r>
              <a:rPr lang="en-US" dirty="0"/>
              <a:t>2</a:t>
            </a:r>
            <a:r>
              <a:rPr lang="en-US" dirty="0" smtClean="0"/>
              <a:t>: Absolute Positioning and % :</a:t>
            </a:r>
          </a:p>
          <a:p>
            <a:r>
              <a:rPr lang="en-US" dirty="0" smtClean="0"/>
              <a:t>If we have an element with </a:t>
            </a:r>
            <a:r>
              <a:rPr lang="en-US" dirty="0" err="1" smtClean="0"/>
              <a:t>position:absolute</a:t>
            </a:r>
            <a:r>
              <a:rPr lang="en-US" dirty="0" smtClean="0"/>
              <a:t> ; The reference point for such an element </a:t>
            </a:r>
            <a:r>
              <a:rPr lang="en-US" dirty="0" err="1" smtClean="0"/>
              <a:t>wrt</a:t>
            </a:r>
            <a:r>
              <a:rPr lang="en-US" dirty="0" smtClean="0"/>
              <a:t> % unit is </a:t>
            </a:r>
            <a:r>
              <a:rPr lang="en-US" dirty="0" err="1" smtClean="0"/>
              <a:t>i.e</a:t>
            </a:r>
            <a:r>
              <a:rPr lang="en-US" dirty="0" smtClean="0"/>
              <a:t> the containing block is an ancestor and which ancestor it is we will see in a few moments but the important thing here is the % refers to the ancestors </a:t>
            </a:r>
            <a:r>
              <a:rPr lang="en-US" dirty="0" err="1" smtClean="0"/>
              <a:t>content+padding</a:t>
            </a:r>
            <a:endParaRPr lang="en-US" dirty="0" smtClean="0"/>
          </a:p>
          <a:p>
            <a:endParaRPr lang="en-US" dirty="0" smtClean="0"/>
          </a:p>
          <a:p>
            <a:r>
              <a:rPr lang="en-US" dirty="0" smtClean="0"/>
              <a:t>The containing block depends on the position property applied in case the position is absolute then the containing block is an element which is an ancestor with position either </a:t>
            </a:r>
            <a:r>
              <a:rPr lang="en-US" dirty="0" err="1" smtClean="0"/>
              <a:t>absolute,relative,fixed</a:t>
            </a:r>
            <a:r>
              <a:rPr lang="en-US" dirty="0" smtClean="0"/>
              <a:t> or sticky ,In simple words the containing block in this case is the closest ancestor with position that is not static.</a:t>
            </a:r>
          </a:p>
          <a:p>
            <a:r>
              <a:rPr lang="en-US" dirty="0" smtClean="0"/>
              <a:t>If we inspect the </a:t>
            </a:r>
            <a:r>
              <a:rPr lang="en-US" dirty="0" err="1" smtClean="0"/>
              <a:t>css</a:t>
            </a:r>
            <a:r>
              <a:rPr lang="en-US" dirty="0" smtClean="0"/>
              <a:t> for our slogan “</a:t>
            </a:r>
            <a:r>
              <a:rPr lang="en-US" dirty="0" err="1" smtClean="0"/>
              <a:t>Ishq</a:t>
            </a:r>
            <a:r>
              <a:rPr lang="en-US" dirty="0" smtClean="0"/>
              <a:t> </a:t>
            </a:r>
            <a:r>
              <a:rPr lang="en-US" dirty="0" err="1" smtClean="0"/>
              <a:t>hai</a:t>
            </a:r>
            <a:r>
              <a:rPr lang="en-US" dirty="0" smtClean="0"/>
              <a:t> to risk </a:t>
            </a:r>
            <a:r>
              <a:rPr lang="en-US" dirty="0" err="1" smtClean="0"/>
              <a:t>hai</a:t>
            </a:r>
            <a:r>
              <a:rPr lang="en-US" dirty="0" smtClean="0"/>
              <a:t>” on our main page we will </a:t>
            </a:r>
            <a:r>
              <a:rPr lang="en-US" dirty="0" err="1" smtClean="0"/>
              <a:t>hotice</a:t>
            </a:r>
            <a:r>
              <a:rPr lang="en-US" dirty="0" smtClean="0"/>
              <a:t> it is styled with a selector </a:t>
            </a:r>
            <a:r>
              <a:rPr lang="en-GB" dirty="0"/>
              <a:t>#product-overview </a:t>
            </a:r>
            <a:r>
              <a:rPr lang="en-GB" dirty="0" smtClean="0"/>
              <a:t>h1{} and has a position absolute in main.css file we will also notice we have two properties left and bottom with % units and the closest ancestor is the section with id product-overview which as a position relative using the id selector </a:t>
            </a:r>
            <a:r>
              <a:rPr lang="en-GB" dirty="0"/>
              <a:t>#</a:t>
            </a:r>
            <a:r>
              <a:rPr lang="en-GB" dirty="0" smtClean="0"/>
              <a:t>product-overview{} so this is the containing block in this case but the containing block is to be used as </a:t>
            </a:r>
            <a:r>
              <a:rPr lang="en-GB" dirty="0" err="1" smtClean="0"/>
              <a:t>content+padding</a:t>
            </a:r>
            <a:r>
              <a:rPr lang="en-GB" dirty="0" smtClean="0"/>
              <a:t> </a:t>
            </a:r>
            <a:r>
              <a:rPr lang="en-US" dirty="0" smtClean="0"/>
              <a:t>.</a:t>
            </a:r>
          </a:p>
          <a:p>
            <a:r>
              <a:rPr lang="en-US" dirty="0" smtClean="0"/>
              <a:t>Now if we add a width 100% to the </a:t>
            </a:r>
            <a:r>
              <a:rPr lang="en-GB" dirty="0"/>
              <a:t>#product-overview </a:t>
            </a:r>
            <a:r>
              <a:rPr lang="en-GB" dirty="0" smtClean="0"/>
              <a:t>h1 we will notice that the h1 tag now has a width of 100 % of the section .Lets change the width of the section to 50 % inside the </a:t>
            </a:r>
            <a:r>
              <a:rPr lang="en-GB" dirty="0"/>
              <a:t>#</a:t>
            </a:r>
            <a:r>
              <a:rPr lang="en-GB" dirty="0" smtClean="0"/>
              <a:t>product-overview{} selector now our  h1 tag again takes 100% width of the containing section even though the section in now only displayed over 50%</a:t>
            </a:r>
            <a:endParaRPr lang="en-US" dirty="0" smtClean="0"/>
          </a:p>
          <a:p>
            <a:endParaRPr lang="en-GB" dirty="0"/>
          </a:p>
        </p:txBody>
      </p:sp>
    </p:spTree>
    <p:extLst>
      <p:ext uri="{BB962C8B-B14F-4D97-AF65-F5344CB8AC3E}">
        <p14:creationId xmlns:p14="http://schemas.microsoft.com/office/powerpoint/2010/main" val="410505823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6" y="0"/>
            <a:ext cx="8596668" cy="533400"/>
          </a:xfrm>
        </p:spPr>
        <p:txBody>
          <a:bodyPr>
            <a:normAutofit fontScale="90000"/>
          </a:bodyPr>
          <a:lstStyle/>
          <a:p>
            <a:r>
              <a:rPr lang="en-IN" dirty="0" smtClean="0"/>
              <a:t>Three Rules To Remember</a:t>
            </a:r>
            <a:r>
              <a:rPr lang="en-GB" dirty="0"/>
              <a:t/>
            </a:r>
            <a:br>
              <a:rPr lang="en-GB" dirty="0"/>
            </a:br>
            <a:endParaRPr lang="en-GB" dirty="0"/>
          </a:p>
        </p:txBody>
      </p:sp>
      <p:sp>
        <p:nvSpPr>
          <p:cNvPr id="3" name="Content Placeholder 2"/>
          <p:cNvSpPr>
            <a:spLocks noGrp="1"/>
          </p:cNvSpPr>
          <p:nvPr>
            <p:ph idx="1"/>
          </p:nvPr>
        </p:nvSpPr>
        <p:spPr>
          <a:xfrm>
            <a:off x="677333" y="706583"/>
            <a:ext cx="10918921" cy="5818908"/>
          </a:xfrm>
        </p:spPr>
        <p:txBody>
          <a:bodyPr/>
          <a:lstStyle/>
          <a:p>
            <a:r>
              <a:rPr lang="en-US" dirty="0" smtClean="0"/>
              <a:t>Rule 3: static/relative Positioning and % :</a:t>
            </a:r>
          </a:p>
          <a:p>
            <a:r>
              <a:rPr lang="en-US" dirty="0" smtClean="0"/>
              <a:t>If we have an element with position:</a:t>
            </a:r>
            <a:r>
              <a:rPr lang="en-US" dirty="0"/>
              <a:t> static/relative</a:t>
            </a:r>
            <a:r>
              <a:rPr lang="en-US" dirty="0" smtClean="0"/>
              <a:t> ; The reference point for such an element </a:t>
            </a:r>
            <a:r>
              <a:rPr lang="en-US" dirty="0" err="1" smtClean="0"/>
              <a:t>wrt</a:t>
            </a:r>
            <a:r>
              <a:rPr lang="en-US" dirty="0" smtClean="0"/>
              <a:t> % unit is </a:t>
            </a:r>
            <a:r>
              <a:rPr lang="en-US" dirty="0" err="1" smtClean="0"/>
              <a:t>i.e</a:t>
            </a:r>
            <a:r>
              <a:rPr lang="en-US" dirty="0" smtClean="0"/>
              <a:t> the containing block is an ancestor and which ancestor it is we will see in a few moments but the important thing here is the % refers to the ancestors content only </a:t>
            </a:r>
          </a:p>
          <a:p>
            <a:endParaRPr lang="en-US" dirty="0" smtClean="0"/>
          </a:p>
          <a:p>
            <a:r>
              <a:rPr lang="en-US" dirty="0" smtClean="0"/>
              <a:t>The containing block depends on the position property applied in case the position is static/relative then the containing block is an element which is an ancestor which is a block level element ,In simple words the containing block in this case is the closest ancestor with position that is not static.</a:t>
            </a:r>
          </a:p>
          <a:p>
            <a:r>
              <a:rPr lang="en-US" dirty="0" smtClean="0"/>
              <a:t>If we inspect the </a:t>
            </a:r>
            <a:r>
              <a:rPr lang="en-US" dirty="0" err="1" smtClean="0"/>
              <a:t>css</a:t>
            </a:r>
            <a:r>
              <a:rPr lang="en-US" dirty="0" smtClean="0"/>
              <a:t> for our image container which is a div on our customers page we will notice that it has a selector </a:t>
            </a:r>
            <a:r>
              <a:rPr lang="en-GB" dirty="0"/>
              <a:t>.</a:t>
            </a:r>
            <a:r>
              <a:rPr lang="en-GB" dirty="0" err="1"/>
              <a:t>testimonial__</a:t>
            </a:r>
            <a:r>
              <a:rPr lang="en-GB" dirty="0" err="1" smtClean="0"/>
              <a:t>image</a:t>
            </a:r>
            <a:r>
              <a:rPr lang="en-GB" dirty="0" smtClean="0"/>
              <a:t>-container </a:t>
            </a:r>
            <a:r>
              <a:rPr lang="en-GB" dirty="0" err="1" smtClean="0"/>
              <a:t>wihich</a:t>
            </a:r>
            <a:r>
              <a:rPr lang="en-GB" dirty="0" smtClean="0"/>
              <a:t> has not position property </a:t>
            </a:r>
            <a:r>
              <a:rPr lang="en-GB" dirty="0" err="1" smtClean="0"/>
              <a:t>i.e</a:t>
            </a:r>
            <a:r>
              <a:rPr lang="en-GB" dirty="0" smtClean="0"/>
              <a:t> static positioning and a width of 65% in </a:t>
            </a:r>
            <a:r>
              <a:rPr lang="en-GB" dirty="0" err="1" smtClean="0"/>
              <a:t>customers.css.The</a:t>
            </a:r>
            <a:r>
              <a:rPr lang="en-GB" dirty="0" smtClean="0"/>
              <a:t> div has an ancestor which has a class testimonial and since div is a block level element it becomes the containing block for our image container.</a:t>
            </a:r>
          </a:p>
          <a:p>
            <a:r>
              <a:rPr lang="en-GB" dirty="0" smtClean="0"/>
              <a:t>If we add a </a:t>
            </a:r>
            <a:r>
              <a:rPr lang="en-GB" dirty="0" err="1" smtClean="0"/>
              <a:t>apdding</a:t>
            </a:r>
            <a:r>
              <a:rPr lang="en-GB" dirty="0" smtClean="0"/>
              <a:t> 0 top/bottom and 10px left/right using padding: 0 10px; to our .testimonial{} and change width of our image container to 50% in </a:t>
            </a:r>
            <a:r>
              <a:rPr lang="en-GB" dirty="0"/>
              <a:t>.</a:t>
            </a:r>
            <a:r>
              <a:rPr lang="en-GB" dirty="0" err="1"/>
              <a:t>testimonial__</a:t>
            </a:r>
            <a:r>
              <a:rPr lang="en-GB" dirty="0" err="1" smtClean="0"/>
              <a:t>image</a:t>
            </a:r>
            <a:r>
              <a:rPr lang="en-GB" dirty="0" smtClean="0"/>
              <a:t>-container{} we will notice it will take 50% of width of </a:t>
            </a:r>
            <a:r>
              <a:rPr lang="en-GB" dirty="0"/>
              <a:t>.</a:t>
            </a:r>
            <a:r>
              <a:rPr lang="en-GB" dirty="0" smtClean="0"/>
              <a:t>testimonial - padding(20px).If we change the position to relative for our </a:t>
            </a:r>
            <a:r>
              <a:rPr lang="en-GB" dirty="0"/>
              <a:t>.</a:t>
            </a:r>
            <a:r>
              <a:rPr lang="en-GB" dirty="0" err="1"/>
              <a:t>testimonial__</a:t>
            </a:r>
            <a:r>
              <a:rPr lang="en-GB" dirty="0" err="1" smtClean="0"/>
              <a:t>image</a:t>
            </a:r>
            <a:r>
              <a:rPr lang="en-GB" dirty="0" smtClean="0"/>
              <a:t>-container{} we will still have same image</a:t>
            </a:r>
            <a:endParaRPr lang="en-US" dirty="0" smtClean="0"/>
          </a:p>
          <a:p>
            <a:endParaRPr lang="en-GB" dirty="0"/>
          </a:p>
        </p:txBody>
      </p:sp>
    </p:spTree>
    <p:extLst>
      <p:ext uri="{BB962C8B-B14F-4D97-AF65-F5344CB8AC3E}">
        <p14:creationId xmlns:p14="http://schemas.microsoft.com/office/powerpoint/2010/main" val="295439438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6" y="0"/>
            <a:ext cx="8596668" cy="533400"/>
          </a:xfrm>
        </p:spPr>
        <p:txBody>
          <a:bodyPr>
            <a:normAutofit fontScale="90000"/>
          </a:bodyPr>
          <a:lstStyle/>
          <a:p>
            <a:r>
              <a:rPr lang="en-IN" dirty="0"/>
              <a:t>Fixing the Height 100% Issue</a:t>
            </a:r>
            <a:endParaRPr lang="en-GB" dirty="0"/>
          </a:p>
        </p:txBody>
      </p:sp>
      <p:sp>
        <p:nvSpPr>
          <p:cNvPr id="3" name="Content Placeholder 2"/>
          <p:cNvSpPr>
            <a:spLocks noGrp="1"/>
          </p:cNvSpPr>
          <p:nvPr>
            <p:ph idx="1"/>
          </p:nvPr>
        </p:nvSpPr>
        <p:spPr>
          <a:xfrm>
            <a:off x="677333" y="706583"/>
            <a:ext cx="10918921" cy="5818908"/>
          </a:xfrm>
        </p:spPr>
        <p:txBody>
          <a:bodyPr>
            <a:normAutofit fontScale="92500" lnSpcReduction="10000"/>
          </a:bodyPr>
          <a:lstStyle/>
          <a:p>
            <a:r>
              <a:rPr lang="en-US" dirty="0" smtClean="0"/>
              <a:t>Consider a scenario where we have an element with </a:t>
            </a:r>
            <a:r>
              <a:rPr lang="en-US" dirty="0" err="1" smtClean="0"/>
              <a:t>position:static</a:t>
            </a:r>
            <a:r>
              <a:rPr lang="en-US" dirty="0" smtClean="0"/>
              <a:t>/relative and a height property with % units applied to it . This means that according to our Rule 3 the containing block is an ancestor which is a block level </a:t>
            </a:r>
            <a:r>
              <a:rPr lang="en-US" dirty="0" err="1" smtClean="0"/>
              <a:t>element.Now</a:t>
            </a:r>
            <a:r>
              <a:rPr lang="en-US" dirty="0" smtClean="0"/>
              <a:t> a special case here is that the ancestor also has </a:t>
            </a:r>
            <a:r>
              <a:rPr lang="en-US" dirty="0" err="1" smtClean="0"/>
              <a:t>position:static</a:t>
            </a:r>
            <a:r>
              <a:rPr lang="en-US" dirty="0" smtClean="0"/>
              <a:t>/relative applied.</a:t>
            </a:r>
          </a:p>
          <a:p>
            <a:r>
              <a:rPr lang="en-US" dirty="0" smtClean="0"/>
              <a:t>Now with this starting scenario in mind lets go to our website and add some code to see why this scenario can lead to some unexpected behavior</a:t>
            </a:r>
          </a:p>
          <a:p>
            <a:r>
              <a:rPr lang="en-US" dirty="0" smtClean="0"/>
              <a:t>So lets go to our customers page and add a new element The element is supposed to be a backdrop which should be over the entire website so it should be on top of all the other elements we have because soon in the next module we are going to add a popup window which should be on top once we click a button . Below this popup we want to have this slightly transparent backdrop and behind the backdrop all the rest of the website should be there.</a:t>
            </a:r>
          </a:p>
          <a:p>
            <a:r>
              <a:rPr lang="en-US" dirty="0" smtClean="0"/>
              <a:t>So for now we need to create an element which has a height of 100% and width of 100%.</a:t>
            </a:r>
          </a:p>
          <a:p>
            <a:r>
              <a:rPr lang="en-US" dirty="0" smtClean="0"/>
              <a:t>To do this we go to the customers index.html and add a &lt;div class=“backdrop”&gt;&lt;/div&gt; with no content.</a:t>
            </a:r>
          </a:p>
          <a:p>
            <a:r>
              <a:rPr lang="en-US" dirty="0" smtClean="0"/>
              <a:t>As we need this backdrop in all our html files we style it in our shared.css </a:t>
            </a:r>
            <a:r>
              <a:rPr lang="en-US" dirty="0" err="1" smtClean="0"/>
              <a:t>file.We</a:t>
            </a:r>
            <a:r>
              <a:rPr lang="en-US" dirty="0" smtClean="0"/>
              <a:t> will add a .backdrop{} class selector just below the body selector.</a:t>
            </a:r>
          </a:p>
          <a:p>
            <a:r>
              <a:rPr lang="en-US" dirty="0" smtClean="0"/>
              <a:t>For now to replicate the issue we will set the </a:t>
            </a:r>
            <a:r>
              <a:rPr lang="en-US" dirty="0" err="1" smtClean="0"/>
              <a:t>position:relative</a:t>
            </a:r>
            <a:r>
              <a:rPr lang="en-US" dirty="0" smtClean="0"/>
              <a:t> to the .backdrop{} </a:t>
            </a:r>
            <a:r>
              <a:rPr lang="en-US" dirty="0" err="1" smtClean="0"/>
              <a:t>selector,We</a:t>
            </a:r>
            <a:r>
              <a:rPr lang="en-US" dirty="0" smtClean="0"/>
              <a:t> are not using position selective as we need the backdrop to be above all other elements so we need to add a z-index which wont be possible with </a:t>
            </a:r>
            <a:r>
              <a:rPr lang="en-US" dirty="0" err="1" smtClean="0"/>
              <a:t>position:static.so</a:t>
            </a:r>
            <a:r>
              <a:rPr lang="en-US" dirty="0" smtClean="0"/>
              <a:t> we add a z-index:100; and a width:100% and height:100% so that backdrop covers the whole website we also add a black color with slight transparency by adding </a:t>
            </a:r>
            <a:r>
              <a:rPr lang="en-US" dirty="0" err="1" smtClean="0"/>
              <a:t>background:rgba</a:t>
            </a:r>
            <a:r>
              <a:rPr lang="en-US" dirty="0" smtClean="0"/>
              <a:t>(0,0,0,0.5); so that we can still see the other elements but the focus will be on the popup that we will add later</a:t>
            </a:r>
            <a:endParaRPr lang="en-GB" dirty="0"/>
          </a:p>
        </p:txBody>
      </p:sp>
    </p:spTree>
    <p:extLst>
      <p:ext uri="{BB962C8B-B14F-4D97-AF65-F5344CB8AC3E}">
        <p14:creationId xmlns:p14="http://schemas.microsoft.com/office/powerpoint/2010/main" val="349617305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6" y="0"/>
            <a:ext cx="8596668" cy="533400"/>
          </a:xfrm>
        </p:spPr>
        <p:txBody>
          <a:bodyPr>
            <a:normAutofit fontScale="90000"/>
          </a:bodyPr>
          <a:lstStyle/>
          <a:p>
            <a:r>
              <a:rPr lang="en-IN" dirty="0"/>
              <a:t>Fixing the Height 100% Issue</a:t>
            </a:r>
            <a:endParaRPr lang="en-GB" dirty="0"/>
          </a:p>
        </p:txBody>
      </p:sp>
      <p:sp>
        <p:nvSpPr>
          <p:cNvPr id="3" name="Content Placeholder 2"/>
          <p:cNvSpPr>
            <a:spLocks noGrp="1"/>
          </p:cNvSpPr>
          <p:nvPr>
            <p:ph idx="1"/>
          </p:nvPr>
        </p:nvSpPr>
        <p:spPr>
          <a:xfrm>
            <a:off x="677333" y="706583"/>
            <a:ext cx="10918921" cy="5818908"/>
          </a:xfrm>
        </p:spPr>
        <p:txBody>
          <a:bodyPr>
            <a:normAutofit lnSpcReduction="10000"/>
          </a:bodyPr>
          <a:lstStyle/>
          <a:p>
            <a:r>
              <a:rPr lang="en-US" dirty="0" smtClean="0"/>
              <a:t>Now if we save the file and revisit our customers page we wont see any changes but if we inspect it we will notice that the backdrop is present in the </a:t>
            </a:r>
            <a:r>
              <a:rPr lang="en-US" dirty="0" err="1" smtClean="0"/>
              <a:t>dom</a:t>
            </a:r>
            <a:r>
              <a:rPr lang="en-US" dirty="0" smtClean="0"/>
              <a:t> and since we applied position relative the </a:t>
            </a:r>
            <a:r>
              <a:rPr lang="en-US" dirty="0" err="1" smtClean="0"/>
              <a:t>containg</a:t>
            </a:r>
            <a:r>
              <a:rPr lang="en-US" dirty="0" smtClean="0"/>
              <a:t> element should be the nearest ancestor which is a block level element which is &lt;body&gt; in our case so it should ideally take 100% height and width of body but it we will notice it has the full 100% width but height is 0 which is the unexpected behavior.</a:t>
            </a:r>
          </a:p>
          <a:p>
            <a:r>
              <a:rPr lang="en-US" dirty="0" smtClean="0"/>
              <a:t>Now what caused this issue we will notice that we haven’t defined a height and width of the body so it should ideally have an issue with both height and width but it works for width as it takes whatever width the body has but the height is dependent on the content and the information does not suffice to calculate the height at this point.</a:t>
            </a:r>
          </a:p>
          <a:p>
            <a:r>
              <a:rPr lang="en-US" dirty="0" smtClean="0"/>
              <a:t>Now we have multiple ways to solve this issue which we will study going forward with the course but if we want to solve it with percentages only we can use a workaround </a:t>
            </a:r>
          </a:p>
          <a:p>
            <a:r>
              <a:rPr lang="en-US" dirty="0" smtClean="0"/>
              <a:t>We will go to the shared </a:t>
            </a:r>
            <a:r>
              <a:rPr lang="en-US" dirty="0" err="1" smtClean="0"/>
              <a:t>css</a:t>
            </a:r>
            <a:r>
              <a:rPr lang="en-US" dirty="0" smtClean="0"/>
              <a:t> file and add a html{} selector and add a height:100% and </a:t>
            </a:r>
            <a:r>
              <a:rPr lang="en-US" dirty="0" err="1" smtClean="0"/>
              <a:t>aso</a:t>
            </a:r>
            <a:r>
              <a:rPr lang="en-US" dirty="0" smtClean="0"/>
              <a:t> add the same to the body{} selector</a:t>
            </a:r>
          </a:p>
          <a:p>
            <a:r>
              <a:rPr lang="en-US" dirty="0" smtClean="0"/>
              <a:t>We will now see that the backdrop is working apparently it moved the other </a:t>
            </a:r>
            <a:r>
              <a:rPr lang="en-US" dirty="0" err="1" smtClean="0"/>
              <a:t>elemnts</a:t>
            </a:r>
            <a:r>
              <a:rPr lang="en-US" dirty="0" smtClean="0"/>
              <a:t> down as it has </a:t>
            </a:r>
            <a:r>
              <a:rPr lang="en-US" dirty="0" err="1" smtClean="0"/>
              <a:t>position:relative</a:t>
            </a:r>
            <a:r>
              <a:rPr lang="en-US" dirty="0" smtClean="0"/>
              <a:t> and thus stays in the document flow. We will also notice the backdrop doesn’t cover the elements below it we will see the reason for this in a while but we can now see that the height is calculated according to body element now.</a:t>
            </a:r>
          </a:p>
          <a:p>
            <a:r>
              <a:rPr lang="en-US" dirty="0" smtClean="0"/>
              <a:t>Regarding the issue that it does not cover all elements that can be solved easily by removing the html selector and height from body selector and changing the position to absolute in the .backdrop selector</a:t>
            </a:r>
          </a:p>
          <a:p>
            <a:endParaRPr lang="en-GB" dirty="0"/>
          </a:p>
        </p:txBody>
      </p:sp>
    </p:spTree>
    <p:extLst>
      <p:ext uri="{BB962C8B-B14F-4D97-AF65-F5344CB8AC3E}">
        <p14:creationId xmlns:p14="http://schemas.microsoft.com/office/powerpoint/2010/main" val="406127234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6" y="0"/>
            <a:ext cx="8596668" cy="533400"/>
          </a:xfrm>
        </p:spPr>
        <p:txBody>
          <a:bodyPr>
            <a:normAutofit fontScale="90000"/>
          </a:bodyPr>
          <a:lstStyle/>
          <a:p>
            <a:r>
              <a:rPr lang="en-IN" dirty="0"/>
              <a:t>Fixing the Height 100% Issue</a:t>
            </a:r>
            <a:endParaRPr lang="en-GB" dirty="0"/>
          </a:p>
        </p:txBody>
      </p:sp>
      <p:sp>
        <p:nvSpPr>
          <p:cNvPr id="3" name="Content Placeholder 2"/>
          <p:cNvSpPr>
            <a:spLocks noGrp="1"/>
          </p:cNvSpPr>
          <p:nvPr>
            <p:ph idx="1"/>
          </p:nvPr>
        </p:nvSpPr>
        <p:spPr>
          <a:xfrm>
            <a:off x="677333" y="706583"/>
            <a:ext cx="10918921" cy="5818908"/>
          </a:xfrm>
        </p:spPr>
        <p:txBody>
          <a:bodyPr>
            <a:normAutofit lnSpcReduction="10000"/>
          </a:bodyPr>
          <a:lstStyle/>
          <a:p>
            <a:r>
              <a:rPr lang="en-US" dirty="0" smtClean="0"/>
              <a:t>We will now notice that the backdrop now covers the visible elements but it has two issues we have a space at the top not covered by backdrop and also the backdrop doesn’t stick to viewport </a:t>
            </a:r>
            <a:r>
              <a:rPr lang="en-US" dirty="0" err="1" smtClean="0"/>
              <a:t>i.e</a:t>
            </a:r>
            <a:r>
              <a:rPr lang="en-US" dirty="0" smtClean="0"/>
              <a:t> if we scroll down the backdrop doesn’t still cover the elements below it.</a:t>
            </a:r>
          </a:p>
          <a:p>
            <a:r>
              <a:rPr lang="en-US" dirty="0" smtClean="0"/>
              <a:t>Regarding the gap at the top it is because of margin collapsing if we inspect the main element go to the div inside and click on the first div with class testimonial we will notice that we applied a margin top of 96px to the first-of-type testimonial and a margin top 48px to all elements with class testimonial if we remove them both from the inspect element we will see the gap at the top is removed.</a:t>
            </a:r>
          </a:p>
          <a:p>
            <a:r>
              <a:rPr lang="en-US" dirty="0" smtClean="0"/>
              <a:t>However for time being we do want these margins so we will not remove them but lets think about why this is working </a:t>
            </a:r>
            <a:r>
              <a:rPr lang="en-US" dirty="0" err="1" smtClean="0"/>
              <a:t>now.It</a:t>
            </a:r>
            <a:r>
              <a:rPr lang="en-US" dirty="0" smtClean="0"/>
              <a:t> works because now we have position absolute so </a:t>
            </a:r>
            <a:r>
              <a:rPr lang="en-US" dirty="0"/>
              <a:t>the </a:t>
            </a:r>
            <a:r>
              <a:rPr lang="en-US" dirty="0" smtClean="0"/>
              <a:t>containing </a:t>
            </a:r>
            <a:r>
              <a:rPr lang="en-US" dirty="0"/>
              <a:t>block in this case is the closest ancestor with position that is not </a:t>
            </a:r>
            <a:r>
              <a:rPr lang="en-US" dirty="0" smtClean="0"/>
              <a:t>static but that is not the case for us as  neither body nor html has any position applied and if this is the case absolute behaves like </a:t>
            </a:r>
            <a:r>
              <a:rPr lang="en-US" dirty="0" err="1" smtClean="0"/>
              <a:t>position:fixed</a:t>
            </a:r>
            <a:r>
              <a:rPr lang="en-US" dirty="0" smtClean="0"/>
              <a:t> and the containing block is considered to be the viewport but if we scroll down we will notice it wont stick to the viewport and behave like an absolutely positioned element but takes % values with reference to viewport.</a:t>
            </a:r>
          </a:p>
          <a:p>
            <a:r>
              <a:rPr lang="en-US" dirty="0" smtClean="0"/>
              <a:t>If we therefore change position </a:t>
            </a:r>
            <a:r>
              <a:rPr lang="en-US" dirty="0" err="1" smtClean="0"/>
              <a:t>tof</a:t>
            </a:r>
            <a:r>
              <a:rPr lang="en-US" dirty="0" smtClean="0"/>
              <a:t> </a:t>
            </a:r>
            <a:r>
              <a:rPr lang="en-US" dirty="0" err="1" smtClean="0"/>
              <a:t>ixed</a:t>
            </a:r>
            <a:r>
              <a:rPr lang="en-US" dirty="0" smtClean="0"/>
              <a:t> we will see that the backdrop sticks to the viewport now but we still have the margin collapsing issue which can be solved quickly by adding top:0; and left:0; to the .backdrop{} as positions we will see that the backdrop is working perfectly now</a:t>
            </a:r>
          </a:p>
          <a:p>
            <a:r>
              <a:rPr lang="en-US" dirty="0" smtClean="0"/>
              <a:t>In upcoming slides we will see how this issue can also be solved with </a:t>
            </a:r>
            <a:r>
              <a:rPr lang="en-US" dirty="0" err="1" smtClean="0"/>
              <a:t>vh</a:t>
            </a:r>
            <a:r>
              <a:rPr lang="en-US" dirty="0" smtClean="0"/>
              <a:t> and </a:t>
            </a:r>
            <a:r>
              <a:rPr lang="en-US" dirty="0" err="1" smtClean="0"/>
              <a:t>vw</a:t>
            </a:r>
            <a:r>
              <a:rPr lang="en-US" dirty="0" smtClean="0"/>
              <a:t> </a:t>
            </a:r>
            <a:r>
              <a:rPr lang="en-US" dirty="0" err="1" smtClean="0"/>
              <a:t>units.We</a:t>
            </a:r>
            <a:r>
              <a:rPr lang="en-US" dirty="0" smtClean="0"/>
              <a:t> now just have two issues firstly the backdrop is not on all pages so we will add the &lt;div class=“backdrop”&gt; to all index.html files below the &lt;body&gt; elements</a:t>
            </a:r>
          </a:p>
          <a:p>
            <a:endParaRPr lang="en-GB" dirty="0"/>
          </a:p>
        </p:txBody>
      </p:sp>
    </p:spTree>
    <p:extLst>
      <p:ext uri="{BB962C8B-B14F-4D97-AF65-F5344CB8AC3E}">
        <p14:creationId xmlns:p14="http://schemas.microsoft.com/office/powerpoint/2010/main" val="376413539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6" y="0"/>
            <a:ext cx="8596668" cy="533400"/>
          </a:xfrm>
        </p:spPr>
        <p:txBody>
          <a:bodyPr>
            <a:normAutofit fontScale="90000"/>
          </a:bodyPr>
          <a:lstStyle/>
          <a:p>
            <a:r>
              <a:rPr lang="en-IN" dirty="0"/>
              <a:t>Fixing the Height 100% Issue</a:t>
            </a:r>
            <a:endParaRPr lang="en-GB" dirty="0"/>
          </a:p>
        </p:txBody>
      </p:sp>
      <p:sp>
        <p:nvSpPr>
          <p:cNvPr id="3" name="Content Placeholder 2"/>
          <p:cNvSpPr>
            <a:spLocks noGrp="1"/>
          </p:cNvSpPr>
          <p:nvPr>
            <p:ph idx="1"/>
          </p:nvPr>
        </p:nvSpPr>
        <p:spPr>
          <a:xfrm>
            <a:off x="677333" y="706583"/>
            <a:ext cx="10918921" cy="5818908"/>
          </a:xfrm>
        </p:spPr>
        <p:txBody>
          <a:bodyPr>
            <a:normAutofit/>
          </a:bodyPr>
          <a:lstStyle/>
          <a:p>
            <a:r>
              <a:rPr lang="en-US" dirty="0" smtClean="0"/>
              <a:t>Also we will notice that we cant click anywhere on our website as the backdrop covers it so for time being lets add a </a:t>
            </a:r>
            <a:r>
              <a:rPr lang="en-US" dirty="0" err="1" smtClean="0"/>
              <a:t>display:none</a:t>
            </a:r>
            <a:r>
              <a:rPr lang="en-US" dirty="0" smtClean="0"/>
              <a:t> to the .backdrop{} selector.</a:t>
            </a:r>
          </a:p>
          <a:p>
            <a:r>
              <a:rPr lang="en-US" dirty="0" smtClean="0"/>
              <a:t>We will later use </a:t>
            </a:r>
            <a:r>
              <a:rPr lang="en-US" dirty="0" err="1" smtClean="0"/>
              <a:t>js</a:t>
            </a:r>
            <a:r>
              <a:rPr lang="en-US" dirty="0" smtClean="0"/>
              <a:t> to modify the  </a:t>
            </a:r>
            <a:r>
              <a:rPr lang="en-US" dirty="0" err="1" smtClean="0"/>
              <a:t>css</a:t>
            </a:r>
            <a:r>
              <a:rPr lang="en-US" dirty="0" smtClean="0"/>
              <a:t> to show/hide </a:t>
            </a:r>
            <a:r>
              <a:rPr lang="en-US" smtClean="0"/>
              <a:t>the backdrop.</a:t>
            </a:r>
            <a:endParaRPr lang="en-GB" dirty="0"/>
          </a:p>
        </p:txBody>
      </p:sp>
    </p:spTree>
    <p:extLst>
      <p:ext uri="{BB962C8B-B14F-4D97-AF65-F5344CB8AC3E}">
        <p14:creationId xmlns:p14="http://schemas.microsoft.com/office/powerpoint/2010/main" val="172692885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03910" y="72735"/>
            <a:ext cx="11959936" cy="6639791"/>
          </a:xfrm>
          <a:prstGeom prst="rect">
            <a:avLst/>
          </a:prstGeom>
        </p:spPr>
      </p:pic>
    </p:spTree>
    <p:extLst>
      <p:ext uri="{BB962C8B-B14F-4D97-AF65-F5344CB8AC3E}">
        <p14:creationId xmlns:p14="http://schemas.microsoft.com/office/powerpoint/2010/main" val="420100535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6" y="0"/>
            <a:ext cx="8596668" cy="533400"/>
          </a:xfrm>
        </p:spPr>
        <p:txBody>
          <a:bodyPr>
            <a:normAutofit fontScale="90000"/>
          </a:bodyPr>
          <a:lstStyle/>
          <a:p>
            <a:r>
              <a:rPr lang="en-IN" dirty="0"/>
              <a:t> Defining the Font Size in the Root Element</a:t>
            </a:r>
            <a:endParaRPr lang="en-GB" dirty="0"/>
          </a:p>
        </p:txBody>
      </p:sp>
      <p:sp>
        <p:nvSpPr>
          <p:cNvPr id="3" name="Content Placeholder 2"/>
          <p:cNvSpPr>
            <a:spLocks noGrp="1"/>
          </p:cNvSpPr>
          <p:nvPr>
            <p:ph idx="1"/>
          </p:nvPr>
        </p:nvSpPr>
        <p:spPr>
          <a:xfrm>
            <a:off x="677333" y="706583"/>
            <a:ext cx="10918921" cy="5818908"/>
          </a:xfrm>
        </p:spPr>
        <p:txBody>
          <a:bodyPr>
            <a:normAutofit/>
          </a:bodyPr>
          <a:lstStyle/>
          <a:p>
            <a:r>
              <a:rPr lang="en-US" dirty="0" smtClean="0"/>
              <a:t>We already know that we can change the font size from our browser setting just like shown below in the image :</a:t>
            </a:r>
          </a:p>
          <a:p>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3452" y="1462388"/>
            <a:ext cx="9126682" cy="4827105"/>
          </a:xfrm>
          <a:prstGeom prst="rect">
            <a:avLst/>
          </a:prstGeom>
        </p:spPr>
      </p:pic>
    </p:spTree>
    <p:extLst>
      <p:ext uri="{BB962C8B-B14F-4D97-AF65-F5344CB8AC3E}">
        <p14:creationId xmlns:p14="http://schemas.microsoft.com/office/powerpoint/2010/main" val="399888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6" y="0"/>
            <a:ext cx="8596668" cy="533400"/>
          </a:xfrm>
        </p:spPr>
        <p:txBody>
          <a:bodyPr>
            <a:normAutofit fontScale="90000"/>
          </a:bodyPr>
          <a:lstStyle/>
          <a:p>
            <a:r>
              <a:rPr lang="en-IN" dirty="0"/>
              <a:t> Defining the Font Size in the Root Element</a:t>
            </a:r>
            <a:endParaRPr lang="en-GB" dirty="0"/>
          </a:p>
        </p:txBody>
      </p:sp>
      <p:sp>
        <p:nvSpPr>
          <p:cNvPr id="3" name="Content Placeholder 2"/>
          <p:cNvSpPr>
            <a:spLocks noGrp="1"/>
          </p:cNvSpPr>
          <p:nvPr>
            <p:ph idx="1"/>
          </p:nvPr>
        </p:nvSpPr>
        <p:spPr>
          <a:xfrm>
            <a:off x="677333" y="706583"/>
            <a:ext cx="10918921" cy="5818908"/>
          </a:xfrm>
        </p:spPr>
        <p:txBody>
          <a:bodyPr>
            <a:normAutofit/>
          </a:bodyPr>
          <a:lstStyle/>
          <a:p>
            <a:r>
              <a:rPr lang="en-US" dirty="0" smtClean="0"/>
              <a:t>If we change the font size in our browser setting all the font sizes that we did not explicitly specify in </a:t>
            </a:r>
            <a:r>
              <a:rPr lang="en-US" dirty="0" err="1" smtClean="0"/>
              <a:t>css</a:t>
            </a:r>
            <a:r>
              <a:rPr lang="en-US" dirty="0" smtClean="0"/>
              <a:t> files will be changed this is the normal behavior and probably there is no reason to change that.</a:t>
            </a:r>
          </a:p>
          <a:p>
            <a:r>
              <a:rPr lang="en-US" dirty="0" smtClean="0"/>
              <a:t>But if we want we can set the font size for the entire website in reference to a %age of the font size in the browser settings.</a:t>
            </a:r>
          </a:p>
          <a:p>
            <a:r>
              <a:rPr lang="en-US" dirty="0" smtClean="0"/>
              <a:t>To do this we add an html{} selector to our shared.css file and add font-size:75%; to it now our font sizes will be 75% of the browser settings.</a:t>
            </a:r>
          </a:p>
          <a:p>
            <a:r>
              <a:rPr lang="en-US" dirty="0" smtClean="0"/>
              <a:t>We can try this out and then remove this code as we don’t really need it in our website.</a:t>
            </a:r>
          </a:p>
          <a:p>
            <a:endParaRPr lang="en-US" dirty="0"/>
          </a:p>
          <a:p>
            <a:pPr marL="800100" lvl="2" indent="0">
              <a:buNone/>
            </a:pPr>
            <a:r>
              <a:rPr lang="en-GB" dirty="0"/>
              <a:t>html {</a:t>
            </a:r>
          </a:p>
          <a:p>
            <a:pPr marL="800100" lvl="2" indent="0">
              <a:buNone/>
            </a:pPr>
            <a:r>
              <a:rPr lang="en-GB" dirty="0"/>
              <a:t>    font-size: 75%;</a:t>
            </a:r>
          </a:p>
          <a:p>
            <a:pPr marL="800100" lvl="2" indent="0">
              <a:buNone/>
            </a:pPr>
            <a:r>
              <a:rPr lang="en-GB" dirty="0"/>
              <a:t>}</a:t>
            </a:r>
          </a:p>
          <a:p>
            <a:endParaRPr lang="en-US" dirty="0" smtClean="0"/>
          </a:p>
          <a:p>
            <a:endParaRPr lang="en-US" dirty="0" smtClean="0"/>
          </a:p>
          <a:p>
            <a:endParaRPr lang="en-GB" dirty="0"/>
          </a:p>
        </p:txBody>
      </p:sp>
    </p:spTree>
    <p:extLst>
      <p:ext uri="{BB962C8B-B14F-4D97-AF65-F5344CB8AC3E}">
        <p14:creationId xmlns:p14="http://schemas.microsoft.com/office/powerpoint/2010/main" val="409235492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61" y="152400"/>
            <a:ext cx="8596668" cy="751609"/>
          </a:xfrm>
        </p:spPr>
        <p:txBody>
          <a:bodyPr/>
          <a:lstStyle/>
          <a:p>
            <a:r>
              <a:rPr lang="en-GB" dirty="0"/>
              <a:t>Adding &amp; Styling a CTA-Button</a:t>
            </a:r>
          </a:p>
        </p:txBody>
      </p:sp>
      <p:sp>
        <p:nvSpPr>
          <p:cNvPr id="3" name="Content Placeholder 2"/>
          <p:cNvSpPr>
            <a:spLocks noGrp="1"/>
          </p:cNvSpPr>
          <p:nvPr>
            <p:ph idx="1"/>
          </p:nvPr>
        </p:nvSpPr>
        <p:spPr>
          <a:xfrm>
            <a:off x="677334" y="1059873"/>
            <a:ext cx="10679930" cy="5527963"/>
          </a:xfrm>
        </p:spPr>
        <p:txBody>
          <a:bodyPr>
            <a:normAutofit lnSpcReduction="10000"/>
          </a:bodyPr>
          <a:lstStyle/>
          <a:p>
            <a:r>
              <a:rPr lang="en-IN" dirty="0" smtClean="0"/>
              <a:t>The start hosting link that we have is actually the main link for our web hosting portal its kind of a CTA(call to action) button and must therefore stand out of the rest.</a:t>
            </a:r>
          </a:p>
          <a:p>
            <a:r>
              <a:rPr lang="en-IN" dirty="0" smtClean="0"/>
              <a:t>To style this link separately lets add another class to </a:t>
            </a:r>
            <a:r>
              <a:rPr lang="en-IN" dirty="0" err="1" smtClean="0"/>
              <a:t>it.So</a:t>
            </a:r>
            <a:r>
              <a:rPr lang="en-IN" dirty="0" smtClean="0"/>
              <a:t> here it is worth remembering that we can add multiple classes to an element we will name the class main-</a:t>
            </a:r>
            <a:r>
              <a:rPr lang="en-IN" dirty="0" err="1" smtClean="0"/>
              <a:t>nav</a:t>
            </a:r>
            <a:r>
              <a:rPr lang="en-IN" dirty="0" smtClean="0"/>
              <a:t>__item—</a:t>
            </a:r>
            <a:r>
              <a:rPr lang="en-IN" dirty="0" err="1" smtClean="0"/>
              <a:t>cta</a:t>
            </a:r>
            <a:r>
              <a:rPr lang="en-IN" dirty="0" smtClean="0"/>
              <a:t>.</a:t>
            </a:r>
          </a:p>
          <a:p>
            <a:r>
              <a:rPr lang="en-IN" dirty="0" smtClean="0"/>
              <a:t>This name is again following </a:t>
            </a:r>
            <a:r>
              <a:rPr lang="en-IN" dirty="0" err="1" smtClean="0"/>
              <a:t>bem</a:t>
            </a:r>
            <a:r>
              <a:rPr lang="en-IN" dirty="0" smtClean="0"/>
              <a:t> –</a:t>
            </a:r>
            <a:r>
              <a:rPr lang="en-IN" dirty="0" err="1" smtClean="0"/>
              <a:t>cta</a:t>
            </a:r>
            <a:r>
              <a:rPr lang="en-IN" dirty="0" smtClean="0"/>
              <a:t> specifies it has a special state called </a:t>
            </a:r>
            <a:r>
              <a:rPr lang="en-IN" dirty="0" err="1" smtClean="0"/>
              <a:t>cta</a:t>
            </a:r>
            <a:endParaRPr lang="en-IN" dirty="0" smtClean="0"/>
          </a:p>
          <a:p>
            <a:r>
              <a:rPr lang="en-IN" dirty="0" smtClean="0"/>
              <a:t>To give multiple classes  to an element we just separate them with a   whitespace</a:t>
            </a:r>
          </a:p>
          <a:p>
            <a:r>
              <a:rPr lang="en-IN" dirty="0"/>
              <a:t>Add a class selector for this class to our main.css </a:t>
            </a:r>
            <a:r>
              <a:rPr lang="en-IN" dirty="0" smtClean="0"/>
              <a:t>file and using </a:t>
            </a:r>
            <a:r>
              <a:rPr lang="en-IN" dirty="0" err="1" smtClean="0"/>
              <a:t>combinator</a:t>
            </a:r>
            <a:r>
              <a:rPr lang="en-IN" dirty="0" smtClean="0"/>
              <a:t> target the &lt;a&gt; tag in this class</a:t>
            </a:r>
          </a:p>
          <a:p>
            <a:r>
              <a:rPr lang="en-IN" dirty="0" smtClean="0"/>
              <a:t>Now since the selector .main-</a:t>
            </a:r>
            <a:r>
              <a:rPr lang="en-IN" dirty="0" err="1" smtClean="0"/>
              <a:t>nav</a:t>
            </a:r>
            <a:r>
              <a:rPr lang="en-IN" dirty="0" smtClean="0"/>
              <a:t>__item a </a:t>
            </a:r>
            <a:r>
              <a:rPr lang="en-IN" dirty="0" err="1" smtClean="0"/>
              <a:t>ans</a:t>
            </a:r>
            <a:r>
              <a:rPr lang="en-IN" dirty="0" smtClean="0"/>
              <a:t> .main-</a:t>
            </a:r>
            <a:r>
              <a:rPr lang="en-IN" dirty="0" err="1" smtClean="0"/>
              <a:t>nav</a:t>
            </a:r>
            <a:r>
              <a:rPr lang="en-IN" dirty="0" smtClean="0"/>
              <a:t>__item—</a:t>
            </a:r>
            <a:r>
              <a:rPr lang="en-IN" dirty="0" err="1" smtClean="0"/>
              <a:t>cta</a:t>
            </a:r>
            <a:r>
              <a:rPr lang="en-IN" dirty="0" smtClean="0"/>
              <a:t> a both have same specificity as they both start with a class and then have a descendant child to override styles in our new selector we need to add it after the first selector to override rules in it.</a:t>
            </a:r>
          </a:p>
          <a:p>
            <a:r>
              <a:rPr lang="en-IN" dirty="0" smtClean="0"/>
              <a:t>So now lets add a </a:t>
            </a:r>
            <a:r>
              <a:rPr lang="en-IN" dirty="0" err="1" smtClean="0"/>
              <a:t>color:white,background</a:t>
            </a:r>
            <a:r>
              <a:rPr lang="en-IN" dirty="0" smtClean="0"/>
              <a:t>:#ffib68,padding 8px 16px and we will also add a new rule border-radius:8px this will give a round edge to the border</a:t>
            </a:r>
          </a:p>
          <a:p>
            <a:r>
              <a:rPr lang="en-IN" dirty="0" smtClean="0"/>
              <a:t>Also we need to change the hover and active effects so we will add a selector </a:t>
            </a:r>
            <a:r>
              <a:rPr lang="en-IN" dirty="0" err="1" smtClean="0"/>
              <a:t>eith</a:t>
            </a:r>
            <a:r>
              <a:rPr lang="en-IN" dirty="0" smtClean="0"/>
              <a:t> pseudo classes .main-</a:t>
            </a:r>
            <a:r>
              <a:rPr lang="en-IN" dirty="0" err="1" smtClean="0"/>
              <a:t>nav</a:t>
            </a:r>
            <a:r>
              <a:rPr lang="en-IN" dirty="0" smtClean="0"/>
              <a:t>__item—</a:t>
            </a:r>
            <a:r>
              <a:rPr lang="en-IN" dirty="0" err="1" smtClean="0"/>
              <a:t>cta</a:t>
            </a:r>
            <a:r>
              <a:rPr lang="en-IN" dirty="0" smtClean="0"/>
              <a:t> a:hover,</a:t>
            </a:r>
            <a:r>
              <a:rPr lang="en-IN" dirty="0"/>
              <a:t> .main-</a:t>
            </a:r>
            <a:r>
              <a:rPr lang="en-IN" dirty="0" err="1"/>
              <a:t>nav</a:t>
            </a:r>
            <a:r>
              <a:rPr lang="en-IN" dirty="0"/>
              <a:t>__item—</a:t>
            </a:r>
            <a:r>
              <a:rPr lang="en-IN" dirty="0" err="1"/>
              <a:t>cta</a:t>
            </a:r>
            <a:r>
              <a:rPr lang="en-IN" dirty="0"/>
              <a:t> </a:t>
            </a:r>
            <a:r>
              <a:rPr lang="en-IN" dirty="0" smtClean="0"/>
              <a:t>a:active and add </a:t>
            </a:r>
            <a:r>
              <a:rPr lang="en-IN" dirty="0" err="1" smtClean="0"/>
              <a:t>color</a:t>
            </a:r>
            <a:r>
              <a:rPr lang="en-IN" dirty="0" smtClean="0"/>
              <a:t> :#ff1b68, background :white </a:t>
            </a:r>
            <a:r>
              <a:rPr lang="en-IN" dirty="0" err="1" smtClean="0"/>
              <a:t>ie</a:t>
            </a:r>
            <a:r>
              <a:rPr lang="en-IN" dirty="0" smtClean="0"/>
              <a:t> we swap the background and text </a:t>
            </a:r>
            <a:r>
              <a:rPr lang="en-IN" dirty="0" err="1" smtClean="0"/>
              <a:t>color</a:t>
            </a:r>
            <a:r>
              <a:rPr lang="en-IN" dirty="0" smtClean="0"/>
              <a:t> on hover we will also remove the border by setting </a:t>
            </a:r>
            <a:r>
              <a:rPr lang="en-IN" dirty="0" err="1" smtClean="0"/>
              <a:t>border:none</a:t>
            </a:r>
            <a:r>
              <a:rPr lang="en-IN" dirty="0" smtClean="0"/>
              <a:t> so that we don’t get that white border effect in this.</a:t>
            </a:r>
            <a:endParaRPr lang="en-IN" dirty="0"/>
          </a:p>
          <a:p>
            <a:endParaRPr lang="en-GB" dirty="0"/>
          </a:p>
        </p:txBody>
      </p:sp>
    </p:spTree>
    <p:extLst>
      <p:ext uri="{BB962C8B-B14F-4D97-AF65-F5344CB8AC3E}">
        <p14:creationId xmlns:p14="http://schemas.microsoft.com/office/powerpoint/2010/main" val="326899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8" y="100445"/>
            <a:ext cx="10752666" cy="658091"/>
          </a:xfrm>
        </p:spPr>
        <p:txBody>
          <a:bodyPr/>
          <a:lstStyle/>
          <a:p>
            <a:r>
              <a:rPr lang="en-IN" dirty="0"/>
              <a:t>Adding a Background Image to our Project</a:t>
            </a:r>
            <a:endParaRPr lang="en-GB" dirty="0"/>
          </a:p>
        </p:txBody>
      </p:sp>
      <p:sp>
        <p:nvSpPr>
          <p:cNvPr id="3" name="Content Placeholder 2"/>
          <p:cNvSpPr>
            <a:spLocks noGrp="1"/>
          </p:cNvSpPr>
          <p:nvPr>
            <p:ph idx="1"/>
          </p:nvPr>
        </p:nvSpPr>
        <p:spPr>
          <a:xfrm>
            <a:off x="677333" y="1039091"/>
            <a:ext cx="11199475" cy="5002271"/>
          </a:xfrm>
        </p:spPr>
        <p:txBody>
          <a:bodyPr/>
          <a:lstStyle/>
          <a:p>
            <a:r>
              <a:rPr lang="en-IN" dirty="0" smtClean="0"/>
              <a:t>So lets add an image as a background for the large pink area</a:t>
            </a:r>
          </a:p>
          <a:p>
            <a:r>
              <a:rPr lang="en-IN" dirty="0" smtClean="0"/>
              <a:t>I have already added the image to section3 folder with the name freedom.jpg</a:t>
            </a:r>
          </a:p>
          <a:p>
            <a:r>
              <a:rPr lang="en-IN" dirty="0" smtClean="0"/>
              <a:t>Lets add this image as </a:t>
            </a:r>
            <a:r>
              <a:rPr lang="en-IN" dirty="0" err="1" smtClean="0"/>
              <a:t>abackground</a:t>
            </a:r>
            <a:r>
              <a:rPr lang="en-IN" dirty="0" smtClean="0"/>
              <a:t> in our #product-overview selector</a:t>
            </a:r>
          </a:p>
          <a:p>
            <a:r>
              <a:rPr lang="en-IN" dirty="0" smtClean="0"/>
              <a:t>To do this remove the </a:t>
            </a:r>
            <a:r>
              <a:rPr lang="en-IN" dirty="0" err="1" smtClean="0"/>
              <a:t>color</a:t>
            </a:r>
            <a:r>
              <a:rPr lang="en-IN" dirty="0" smtClean="0"/>
              <a:t> and use a </a:t>
            </a:r>
            <a:r>
              <a:rPr lang="en-IN" dirty="0" err="1" smtClean="0"/>
              <a:t>url</a:t>
            </a:r>
            <a:r>
              <a:rPr lang="en-IN" dirty="0" smtClean="0"/>
              <a:t>() helper method</a:t>
            </a:r>
          </a:p>
          <a:p>
            <a:r>
              <a:rPr lang="en-IN" dirty="0" smtClean="0"/>
              <a:t>This allows us to reference an image and use it as a background thereafter</a:t>
            </a:r>
          </a:p>
          <a:p>
            <a:r>
              <a:rPr lang="en-IN" dirty="0" err="1" smtClean="0"/>
              <a:t>url</a:t>
            </a:r>
            <a:r>
              <a:rPr lang="en-IN" dirty="0" smtClean="0"/>
              <a:t> takes in a string as a parameter </a:t>
            </a:r>
            <a:r>
              <a:rPr lang="en-IN" dirty="0" err="1" smtClean="0"/>
              <a:t>i.e</a:t>
            </a:r>
            <a:r>
              <a:rPr lang="en-IN" dirty="0" smtClean="0"/>
              <a:t> the path of the image we can give a local path or an http path</a:t>
            </a:r>
          </a:p>
          <a:p>
            <a:r>
              <a:rPr lang="en-IN" dirty="0" smtClean="0"/>
              <a:t>For local path if it is in same folder just give the name if it is in sub folder we need to pass the folder name as well</a:t>
            </a:r>
          </a:p>
          <a:p>
            <a:r>
              <a:rPr lang="en-IN" dirty="0" smtClean="0"/>
              <a:t>So in our case just </a:t>
            </a:r>
            <a:r>
              <a:rPr lang="en-IN" smtClean="0"/>
              <a:t>give freedom.jpg</a:t>
            </a:r>
            <a:endParaRPr lang="en-GB" dirty="0"/>
          </a:p>
        </p:txBody>
      </p:sp>
    </p:spTree>
    <p:extLst>
      <p:ext uri="{BB962C8B-B14F-4D97-AF65-F5344CB8AC3E}">
        <p14:creationId xmlns:p14="http://schemas.microsoft.com/office/powerpoint/2010/main" val="192725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12618"/>
          </a:xfrm>
        </p:spPr>
        <p:txBody>
          <a:bodyPr>
            <a:normAutofit fontScale="90000"/>
          </a:bodyPr>
          <a:lstStyle/>
          <a:p>
            <a:r>
              <a:rPr lang="en-GB" dirty="0" smtClean="0"/>
              <a:t>Assignment</a:t>
            </a:r>
            <a:endParaRPr lang="en-GB" dirty="0"/>
          </a:p>
        </p:txBody>
      </p:sp>
      <p:sp>
        <p:nvSpPr>
          <p:cNvPr id="3" name="Content Placeholder 2"/>
          <p:cNvSpPr>
            <a:spLocks noGrp="1"/>
          </p:cNvSpPr>
          <p:nvPr>
            <p:ph idx="1"/>
          </p:nvPr>
        </p:nvSpPr>
        <p:spPr>
          <a:xfrm>
            <a:off x="677334" y="914401"/>
            <a:ext cx="10679930" cy="5126962"/>
          </a:xfrm>
        </p:spPr>
        <p:txBody>
          <a:bodyPr/>
          <a:lstStyle/>
          <a:p>
            <a:r>
              <a:rPr lang="en-IN" dirty="0"/>
              <a:t>Build a nice box (div) with some content (e.g. "I'm a box!"), padding, a border (style it as you want) and some margin.</a:t>
            </a:r>
          </a:p>
          <a:p>
            <a:r>
              <a:rPr lang="en-IN" dirty="0"/>
              <a:t>If you didn't do it already: Set different padding and margin for the four different sides of the box.</a:t>
            </a:r>
          </a:p>
          <a:p>
            <a:r>
              <a:rPr lang="en-IN" dirty="0"/>
              <a:t>Add the same box below the first box and note if you can identify any strange </a:t>
            </a:r>
            <a:r>
              <a:rPr lang="en-IN" dirty="0" err="1"/>
              <a:t>behavior</a:t>
            </a:r>
            <a:r>
              <a:rPr lang="en-IN" dirty="0"/>
              <a:t>.</a:t>
            </a:r>
          </a:p>
          <a:p>
            <a:r>
              <a:rPr lang="en-IN" dirty="0"/>
              <a:t>Give the first box a height of 100% of the window height.</a:t>
            </a:r>
          </a:p>
          <a:p>
            <a:r>
              <a:rPr lang="en-IN" dirty="0"/>
              <a:t>Set the first box back to a more reasonable height of 300px and set its width to 50%.</a:t>
            </a:r>
          </a:p>
          <a:p>
            <a:r>
              <a:rPr lang="en-IN" dirty="0"/>
              <a:t>Set same height and width for second box also and Position the two boxes next to each other.</a:t>
            </a:r>
          </a:p>
          <a:p>
            <a:r>
              <a:rPr lang="en-IN" dirty="0"/>
              <a:t>"Hide" box number 1 and see how that changes the page.</a:t>
            </a:r>
          </a:p>
          <a:p>
            <a:r>
              <a:rPr lang="en-IN" dirty="0"/>
              <a:t>Add a hover effect to the </a:t>
            </a:r>
            <a:r>
              <a:rPr lang="en-IN" dirty="0" err="1"/>
              <a:t>the</a:t>
            </a:r>
            <a:r>
              <a:rPr lang="en-IN" dirty="0"/>
              <a:t> LAST div element. Use pseudo-classes for that.</a:t>
            </a:r>
            <a:endParaRPr lang="en-GB" dirty="0"/>
          </a:p>
        </p:txBody>
      </p:sp>
    </p:spTree>
    <p:extLst>
      <p:ext uri="{BB962C8B-B14F-4D97-AF65-F5344CB8AC3E}">
        <p14:creationId xmlns:p14="http://schemas.microsoft.com/office/powerpoint/2010/main" val="2662368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endParaRPr lang="en-GB" dirty="0"/>
          </a:p>
        </p:txBody>
      </p:sp>
      <p:sp>
        <p:nvSpPr>
          <p:cNvPr id="3" name="Content Placeholder 2"/>
          <p:cNvSpPr>
            <a:spLocks noGrp="1"/>
          </p:cNvSpPr>
          <p:nvPr>
            <p:ph idx="1"/>
          </p:nvPr>
        </p:nvSpPr>
        <p:spPr>
          <a:xfrm>
            <a:off x="677333" y="1194955"/>
            <a:ext cx="11178693" cy="4846407"/>
          </a:xfrm>
        </p:spPr>
        <p:txBody>
          <a:bodyPr/>
          <a:lstStyle/>
          <a:p>
            <a:endParaRPr lang="en-IN" dirty="0"/>
          </a:p>
          <a:p>
            <a:r>
              <a:rPr lang="en-IN" dirty="0"/>
              <a:t>CSS Box Model: https://</a:t>
            </a:r>
            <a:r>
              <a:rPr lang="en-IN" dirty="0" smtClean="0"/>
              <a:t>developer.mozilla.org/en-US/docs/Learn/CSS/Introduction_to_CSS/Box_model</a:t>
            </a:r>
            <a:endParaRPr lang="en-IN" dirty="0"/>
          </a:p>
          <a:p>
            <a:r>
              <a:rPr lang="en-IN" dirty="0"/>
              <a:t>box-sizing : https://</a:t>
            </a:r>
            <a:r>
              <a:rPr lang="en-IN" dirty="0" smtClean="0"/>
              <a:t>developer.mozilla.org/en-US/docs/Web/CSS/box-sizing</a:t>
            </a:r>
            <a:endParaRPr lang="en-IN" dirty="0"/>
          </a:p>
          <a:p>
            <a:r>
              <a:rPr lang="en-IN" dirty="0"/>
              <a:t>More on height &amp; width: https://www.w3schools.com/css/css_dimension.asp</a:t>
            </a:r>
          </a:p>
          <a:p>
            <a:r>
              <a:rPr lang="en-IN" dirty="0"/>
              <a:t>The display  Property: https://developer.mozilla.org/en-US/docs/Web/CSS/display</a:t>
            </a:r>
          </a:p>
          <a:p>
            <a:r>
              <a:rPr lang="en-IN" dirty="0"/>
              <a:t>Pseudo Classes on the MDN: https://developer.mozilla.org/en-US/docs/Web/CSS/Pseudo-classes</a:t>
            </a:r>
          </a:p>
          <a:p>
            <a:r>
              <a:rPr lang="en-IN" dirty="0"/>
              <a:t>Dive deeper into Pseudo Elements: https://developer.mozilla.org/en-US/docs/Web/CSS/Pseudo-elements</a:t>
            </a:r>
          </a:p>
          <a:p>
            <a:endParaRPr lang="en-IN" dirty="0"/>
          </a:p>
          <a:p>
            <a:endParaRPr lang="en-GB" dirty="0"/>
          </a:p>
        </p:txBody>
      </p:sp>
    </p:spTree>
    <p:extLst>
      <p:ext uri="{BB962C8B-B14F-4D97-AF65-F5344CB8AC3E}">
        <p14:creationId xmlns:p14="http://schemas.microsoft.com/office/powerpoint/2010/main" val="1958238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a:t>
            </a:r>
            <a:r>
              <a:rPr lang="en-IN" dirty="0"/>
              <a:t>-4 -:More on Selectors &amp; CSS Features</a:t>
            </a:r>
            <a:endParaRPr lang="en-GB" dirty="0"/>
          </a:p>
        </p:txBody>
      </p:sp>
    </p:spTree>
    <p:extLst>
      <p:ext uri="{BB962C8B-B14F-4D97-AF65-F5344CB8AC3E}">
        <p14:creationId xmlns:p14="http://schemas.microsoft.com/office/powerpoint/2010/main" val="33005851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1618"/>
            <a:ext cx="10368202" cy="658091"/>
          </a:xfrm>
        </p:spPr>
        <p:txBody>
          <a:bodyPr/>
          <a:lstStyle/>
          <a:p>
            <a:r>
              <a:rPr lang="en-IN" dirty="0"/>
              <a:t>Using Multiple CSS Classes &amp; Combined Selectors</a:t>
            </a:r>
            <a:endParaRPr lang="en-GB" dirty="0"/>
          </a:p>
        </p:txBody>
      </p:sp>
      <p:sp>
        <p:nvSpPr>
          <p:cNvPr id="3" name="Content Placeholder 2"/>
          <p:cNvSpPr>
            <a:spLocks noGrp="1"/>
          </p:cNvSpPr>
          <p:nvPr>
            <p:ph idx="1"/>
          </p:nvPr>
        </p:nvSpPr>
        <p:spPr>
          <a:xfrm>
            <a:off x="677334" y="903289"/>
            <a:ext cx="10939702" cy="5954711"/>
          </a:xfrm>
        </p:spPr>
        <p:txBody>
          <a:bodyPr>
            <a:normAutofit fontScale="92500" lnSpcReduction="100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a:p>
          <a:p>
            <a:pPr marL="0" indent="0">
              <a:buNone/>
            </a:pPr>
            <a:endParaRPr lang="en-IN" dirty="0" smtClean="0"/>
          </a:p>
          <a:p>
            <a:r>
              <a:rPr lang="en-IN" dirty="0" smtClean="0"/>
              <a:t>We can use Multiple classes on one element</a:t>
            </a:r>
          </a:p>
          <a:p>
            <a:r>
              <a:rPr lang="en-IN" dirty="0" smtClean="0"/>
              <a:t>So the two rules here will be applied on the element and in case of a conflicting rule normal specificity and ordering rules will hold.</a:t>
            </a:r>
          </a:p>
          <a:p>
            <a:r>
              <a:rPr lang="en-IN" dirty="0" smtClean="0"/>
              <a:t>In the second selector we will notice that there is no space between the tag(a) and class(active) in </a:t>
            </a:r>
            <a:r>
              <a:rPr lang="en-IN" dirty="0" err="1" smtClean="0"/>
              <a:t>css</a:t>
            </a:r>
            <a:r>
              <a:rPr lang="en-IN" dirty="0" smtClean="0"/>
              <a:t> they are separated by a dot(.).This is not a </a:t>
            </a:r>
            <a:r>
              <a:rPr lang="en-IN" dirty="0" err="1" smtClean="0"/>
              <a:t>combinator</a:t>
            </a:r>
            <a:r>
              <a:rPr lang="en-IN" dirty="0" smtClean="0"/>
              <a:t> it is used to target an anchor tag which has the active </a:t>
            </a:r>
            <a:r>
              <a:rPr lang="en-IN" dirty="0" err="1" smtClean="0"/>
              <a:t>class.This</a:t>
            </a:r>
            <a:r>
              <a:rPr lang="en-IN" dirty="0" smtClean="0"/>
              <a:t> concept is not limited to </a:t>
            </a:r>
            <a:r>
              <a:rPr lang="en-IN" dirty="0" err="1" smtClean="0"/>
              <a:t>tag.class</a:t>
            </a:r>
            <a:r>
              <a:rPr lang="en-IN" dirty="0" smtClean="0"/>
              <a:t> selector we can combine </a:t>
            </a:r>
            <a:r>
              <a:rPr lang="en-IN" dirty="0" err="1" smtClean="0"/>
              <a:t>class.class</a:t>
            </a:r>
            <a:r>
              <a:rPr lang="en-IN" dirty="0" smtClean="0"/>
              <a:t> or </a:t>
            </a:r>
            <a:r>
              <a:rPr lang="en-IN" dirty="0" err="1" smtClean="0"/>
              <a:t>tag.class.class</a:t>
            </a:r>
            <a:r>
              <a:rPr lang="en-IN" dirty="0"/>
              <a:t> </a:t>
            </a:r>
            <a:r>
              <a:rPr lang="en-IN" dirty="0" smtClean="0"/>
              <a:t>, class.id  </a:t>
            </a:r>
            <a:r>
              <a:rPr lang="en-IN" dirty="0" err="1" smtClean="0"/>
              <a:t>etc</a:t>
            </a:r>
            <a:r>
              <a:rPr lang="en-IN" dirty="0" smtClean="0"/>
              <a:t> this concept is called selector </a:t>
            </a:r>
            <a:r>
              <a:rPr lang="en-IN" dirty="0" err="1" smtClean="0"/>
              <a:t>chaining.here</a:t>
            </a:r>
            <a:r>
              <a:rPr lang="en-IN" dirty="0" smtClean="0"/>
              <a:t> the difference to </a:t>
            </a:r>
            <a:r>
              <a:rPr lang="en-IN" dirty="0" err="1" smtClean="0"/>
              <a:t>combinator</a:t>
            </a:r>
            <a:r>
              <a:rPr lang="en-IN" dirty="0" smtClean="0"/>
              <a:t> is that the different parts of the </a:t>
            </a:r>
            <a:r>
              <a:rPr lang="en-IN" dirty="0" err="1" smtClean="0"/>
              <a:t>selctor</a:t>
            </a:r>
            <a:r>
              <a:rPr lang="en-IN" dirty="0" smtClean="0"/>
              <a:t> are not nested they are essentially pointing to same element</a:t>
            </a:r>
            <a:endParaRPr lang="en-GB" dirty="0"/>
          </a:p>
        </p:txBody>
      </p:sp>
      <p:sp>
        <p:nvSpPr>
          <p:cNvPr id="4" name="Rectangle 3"/>
          <p:cNvSpPr/>
          <p:nvPr/>
        </p:nvSpPr>
        <p:spPr>
          <a:xfrm>
            <a:off x="3700126" y="2034820"/>
            <a:ext cx="4322618" cy="2015837"/>
          </a:xfrm>
          <a:prstGeom prst="rect">
            <a:avLst/>
          </a:prstGeom>
          <a:solidFill>
            <a:srgbClr val="FFFF8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solidFill>
                  <a:schemeClr val="tx1"/>
                </a:solidFill>
              </a:rPr>
              <a:t>&lt;div</a:t>
            </a:r>
            <a:r>
              <a:rPr lang="en-IN" dirty="0" smtClean="0">
                <a:solidFill>
                  <a:schemeClr val="tx1"/>
                </a:solidFill>
              </a:rPr>
              <a:t> class=“class1 class2”  &gt;</a:t>
            </a:r>
          </a:p>
          <a:p>
            <a:pPr algn="ctr"/>
            <a:endParaRPr lang="en-IN" dirty="0">
              <a:solidFill>
                <a:schemeClr val="tx1"/>
              </a:solidFill>
            </a:endParaRPr>
          </a:p>
          <a:p>
            <a:pPr algn="ctr"/>
            <a:r>
              <a:rPr lang="en-IN" dirty="0" smtClean="0">
                <a:solidFill>
                  <a:schemeClr val="tx1"/>
                </a:solidFill>
              </a:rPr>
              <a:t>&lt;a </a:t>
            </a:r>
            <a:r>
              <a:rPr lang="en-IN" dirty="0" err="1" smtClean="0">
                <a:solidFill>
                  <a:schemeClr val="tx1"/>
                </a:solidFill>
              </a:rPr>
              <a:t>href</a:t>
            </a:r>
            <a:r>
              <a:rPr lang="en-IN" dirty="0" smtClean="0">
                <a:solidFill>
                  <a:schemeClr val="tx1"/>
                </a:solidFill>
              </a:rPr>
              <a:t>=“#” class=“active”  &gt;</a:t>
            </a:r>
            <a:endParaRPr lang="en-GB" dirty="0">
              <a:solidFill>
                <a:schemeClr val="tx1"/>
              </a:solidFill>
            </a:endParaRPr>
          </a:p>
        </p:txBody>
      </p:sp>
      <p:sp>
        <p:nvSpPr>
          <p:cNvPr id="5" name="Rectangle 4"/>
          <p:cNvSpPr/>
          <p:nvPr/>
        </p:nvSpPr>
        <p:spPr>
          <a:xfrm>
            <a:off x="5517574" y="2586617"/>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5" idx="0"/>
          </p:cNvCxnSpPr>
          <p:nvPr/>
        </p:nvCxnSpPr>
        <p:spPr>
          <a:xfrm flipV="1">
            <a:off x="6307283" y="1713780"/>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3054927" y="1719695"/>
            <a:ext cx="3252356" cy="10652"/>
          </a:xfrm>
          <a:prstGeom prst="line">
            <a:avLst/>
          </a:prstGeom>
          <a:ln w="25400"/>
        </p:spPr>
        <p:style>
          <a:lnRef idx="1">
            <a:schemeClr val="dk1"/>
          </a:lnRef>
          <a:fillRef idx="0">
            <a:schemeClr val="dk1"/>
          </a:fillRef>
          <a:effectRef idx="0">
            <a:schemeClr val="dk1"/>
          </a:effectRef>
          <a:fontRef idx="minor">
            <a:schemeClr val="tx1"/>
          </a:fontRef>
        </p:style>
      </p:cxnSp>
      <p:sp>
        <p:nvSpPr>
          <p:cNvPr id="11" name="Rectangle 10"/>
          <p:cNvSpPr/>
          <p:nvPr/>
        </p:nvSpPr>
        <p:spPr>
          <a:xfrm>
            <a:off x="904009" y="1246190"/>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.class1 {…}</a:t>
            </a:r>
          </a:p>
          <a:p>
            <a:pPr algn="ctr"/>
            <a:endParaRPr lang="en-IN" dirty="0" smtClean="0">
              <a:solidFill>
                <a:schemeClr val="tx1"/>
              </a:solidFill>
            </a:endParaRPr>
          </a:p>
          <a:p>
            <a:pPr algn="ctr"/>
            <a:r>
              <a:rPr lang="en-IN" dirty="0" smtClean="0">
                <a:solidFill>
                  <a:schemeClr val="tx1"/>
                </a:solidFill>
              </a:rPr>
              <a:t>.class2 {…}</a:t>
            </a:r>
            <a:endParaRPr lang="en-GB" dirty="0">
              <a:solidFill>
                <a:schemeClr val="tx1"/>
              </a:solidFill>
            </a:endParaRPr>
          </a:p>
        </p:txBody>
      </p:sp>
      <p:sp>
        <p:nvSpPr>
          <p:cNvPr id="13" name="Rectangle 12"/>
          <p:cNvSpPr/>
          <p:nvPr/>
        </p:nvSpPr>
        <p:spPr>
          <a:xfrm>
            <a:off x="5607628" y="3115832"/>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8808508" y="3116912"/>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a.active</a:t>
            </a:r>
            <a:r>
              <a:rPr lang="en-IN" dirty="0" smtClean="0">
                <a:solidFill>
                  <a:schemeClr val="tx1"/>
                </a:solidFill>
              </a:rPr>
              <a:t> {…}</a:t>
            </a:r>
            <a:endParaRPr lang="en-GB" dirty="0">
              <a:solidFill>
                <a:schemeClr val="tx1"/>
              </a:solidFill>
            </a:endParaRPr>
          </a:p>
        </p:txBody>
      </p:sp>
      <p:cxnSp>
        <p:nvCxnSpPr>
          <p:cNvPr id="16" name="Straight Connector 15"/>
          <p:cNvCxnSpPr/>
          <p:nvPr/>
        </p:nvCxnSpPr>
        <p:spPr>
          <a:xfrm flipV="1">
            <a:off x="6490855" y="3489904"/>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6490856" y="4355130"/>
            <a:ext cx="2253575" cy="16567"/>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415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1"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28953"/>
            <a:ext cx="11699631" cy="738555"/>
          </a:xfrm>
        </p:spPr>
        <p:txBody>
          <a:bodyPr/>
          <a:lstStyle/>
          <a:p>
            <a:r>
              <a:rPr lang="en-IN" dirty="0"/>
              <a:t>Using Multiple CSS Classes &amp; Combined </a:t>
            </a:r>
            <a:r>
              <a:rPr lang="en-IN" dirty="0" smtClean="0"/>
              <a:t>Selectors Cont..</a:t>
            </a:r>
            <a:endParaRPr lang="en-GB" dirty="0"/>
          </a:p>
        </p:txBody>
      </p:sp>
      <p:sp>
        <p:nvSpPr>
          <p:cNvPr id="3" name="Content Placeholder 2"/>
          <p:cNvSpPr>
            <a:spLocks noGrp="1"/>
          </p:cNvSpPr>
          <p:nvPr>
            <p:ph idx="1"/>
          </p:nvPr>
        </p:nvSpPr>
        <p:spPr>
          <a:xfrm>
            <a:off x="677334" y="1019908"/>
            <a:ext cx="10987128" cy="5709137"/>
          </a:xfrm>
        </p:spPr>
        <p:txBody>
          <a:bodyPr>
            <a:normAutofit/>
          </a:bodyPr>
          <a:lstStyle/>
          <a:p>
            <a:r>
              <a:rPr lang="en-IN" dirty="0" smtClean="0"/>
              <a:t>We will find some html and </a:t>
            </a:r>
            <a:r>
              <a:rPr lang="en-IN" dirty="0" err="1" smtClean="0"/>
              <a:t>css</a:t>
            </a:r>
            <a:r>
              <a:rPr lang="en-IN" dirty="0" smtClean="0"/>
              <a:t> code in this commit in the </a:t>
            </a:r>
            <a:r>
              <a:rPr lang="en-IN" dirty="0" err="1" smtClean="0"/>
              <a:t>repository,we</a:t>
            </a:r>
            <a:r>
              <a:rPr lang="en-IN" dirty="0" smtClean="0"/>
              <a:t> have a </a:t>
            </a:r>
            <a:r>
              <a:rPr lang="en-IN" dirty="0" err="1" smtClean="0"/>
              <a:t>nav</a:t>
            </a:r>
            <a:r>
              <a:rPr lang="en-IN" dirty="0" smtClean="0"/>
              <a:t> with two links and then two sections with p tags in our index.html</a:t>
            </a:r>
          </a:p>
          <a:p>
            <a:r>
              <a:rPr lang="en-IN" dirty="0" smtClean="0"/>
              <a:t>In our main.css some basic styling is applied using tag and class selectors like margin background font padding border test-decoration etc.</a:t>
            </a:r>
          </a:p>
          <a:p>
            <a:r>
              <a:rPr lang="en-IN" dirty="0" smtClean="0"/>
              <a:t>We don’t have an element with two classes yet lets create this by adding a class highlighted to section1</a:t>
            </a:r>
          </a:p>
          <a:p>
            <a:r>
              <a:rPr lang="en-IN" dirty="0" smtClean="0"/>
              <a:t>The two classes here are separated just by a whitespace and they are independent of each other both of them can be reused anywhere</a:t>
            </a:r>
          </a:p>
          <a:p>
            <a:r>
              <a:rPr lang="en-IN" dirty="0" smtClean="0"/>
              <a:t>If two classes define a conflicting rule the normal specificity and ordering rule will apply and therefore whichever class is selected last in our main.css will override the property</a:t>
            </a:r>
          </a:p>
          <a:p>
            <a:r>
              <a:rPr lang="en-IN" dirty="0" smtClean="0"/>
              <a:t>To show this lets create a selector for our highlighted class below the .main-section class selector and override the border property to set it to 2px solid orange.</a:t>
            </a:r>
          </a:p>
          <a:p>
            <a:r>
              <a:rPr lang="en-IN" dirty="0" smtClean="0"/>
              <a:t>We will see that both classes are applied and highlighted class will override the border property as it comes last in the main.css file if we switch the order main-section will override the border property</a:t>
            </a:r>
          </a:p>
          <a:p>
            <a:r>
              <a:rPr lang="en-IN" dirty="0" smtClean="0"/>
              <a:t>Lets now have a look at the combined selector the first &lt;a&gt; tag in our </a:t>
            </a:r>
            <a:r>
              <a:rPr lang="en-IN" dirty="0" err="1" smtClean="0"/>
              <a:t>nav</a:t>
            </a:r>
            <a:r>
              <a:rPr lang="en-IN" dirty="0" smtClean="0"/>
              <a:t> has a class active lets use that to create a combined selector and  add a purple </a:t>
            </a:r>
            <a:r>
              <a:rPr lang="en-IN" dirty="0" err="1" smtClean="0"/>
              <a:t>color</a:t>
            </a:r>
            <a:r>
              <a:rPr lang="en-IN" dirty="0" smtClean="0"/>
              <a:t> to it we will see that the first link has a purple </a:t>
            </a:r>
            <a:r>
              <a:rPr lang="en-IN" dirty="0" err="1" smtClean="0"/>
              <a:t>color</a:t>
            </a:r>
            <a:r>
              <a:rPr lang="en-IN" dirty="0" smtClean="0"/>
              <a:t> now</a:t>
            </a:r>
            <a:endParaRPr lang="en-GB" dirty="0"/>
          </a:p>
        </p:txBody>
      </p:sp>
    </p:spTree>
    <p:extLst>
      <p:ext uri="{BB962C8B-B14F-4D97-AF65-F5344CB8AC3E}">
        <p14:creationId xmlns:p14="http://schemas.microsoft.com/office/powerpoint/2010/main" val="223699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121227"/>
            <a:ext cx="8596668" cy="564573"/>
          </a:xfrm>
        </p:spPr>
        <p:txBody>
          <a:bodyPr>
            <a:normAutofit fontScale="90000"/>
          </a:bodyPr>
          <a:lstStyle/>
          <a:p>
            <a:r>
              <a:rPr lang="en-GB" dirty="0"/>
              <a:t>Classes or IDs?</a:t>
            </a:r>
          </a:p>
        </p:txBody>
      </p:sp>
      <p:sp>
        <p:nvSpPr>
          <p:cNvPr id="3" name="Content Placeholder 2"/>
          <p:cNvSpPr>
            <a:spLocks noGrp="1"/>
          </p:cNvSpPr>
          <p:nvPr>
            <p:ph idx="1"/>
          </p:nvPr>
        </p:nvSpPr>
        <p:spPr>
          <a:xfrm>
            <a:off x="677333" y="841665"/>
            <a:ext cx="11033221" cy="5891644"/>
          </a:xfrm>
        </p:spPr>
        <p:txBody>
          <a:bodyPr/>
          <a:lstStyle/>
          <a:p>
            <a:r>
              <a:rPr lang="en-GB" dirty="0" err="1" smtClean="0"/>
              <a:t>Css</a:t>
            </a:r>
            <a:r>
              <a:rPr lang="en-GB" dirty="0" smtClean="0"/>
              <a:t> Classes are re-usable. Classes allow us to name and mark things for styling purposes only . Although they can be used in conjunction with </a:t>
            </a:r>
            <a:r>
              <a:rPr lang="en-GB" dirty="0" err="1" smtClean="0"/>
              <a:t>js</a:t>
            </a:r>
            <a:r>
              <a:rPr lang="en-GB" dirty="0" smtClean="0"/>
              <a:t> to interact with the </a:t>
            </a:r>
            <a:r>
              <a:rPr lang="en-GB" dirty="0" err="1" smtClean="0"/>
              <a:t>dom</a:t>
            </a:r>
            <a:r>
              <a:rPr lang="en-GB" dirty="0" smtClean="0"/>
              <a:t> but that interaction is usually styling related. Classes are something really connected to </a:t>
            </a:r>
            <a:r>
              <a:rPr lang="en-GB" dirty="0" err="1" smtClean="0"/>
              <a:t>css</a:t>
            </a:r>
            <a:r>
              <a:rPr lang="en-GB" dirty="0" smtClean="0"/>
              <a:t> and therefore using a class to style something is rarely wrong and thus usually they should be the first pick for styling an element.</a:t>
            </a:r>
          </a:p>
          <a:p>
            <a:r>
              <a:rPr lang="en-GB" dirty="0" smtClean="0"/>
              <a:t>Using tag selectors it is easy to mess up things like for example you styled an h1 tag using a tag selector and the same style got applied to another h1 tag that you didn’t want to style . So try to use tag selectors for only some generic styles that should apply to every tag of that type.</a:t>
            </a:r>
          </a:p>
          <a:p>
            <a:r>
              <a:rPr lang="en-GB" dirty="0" smtClean="0"/>
              <a:t>Id selectors are also a decent choice if we want to style a unique element using an id it is a decent choice , but id’s also have a non </a:t>
            </a:r>
            <a:r>
              <a:rPr lang="en-GB" dirty="0" err="1" smtClean="0"/>
              <a:t>css</a:t>
            </a:r>
            <a:r>
              <a:rPr lang="en-GB" dirty="0" smtClean="0"/>
              <a:t> meaning they are not used only for styling purposes ,therefore using an id just to apply a style is not recommended and we should use a class instead even though such a class might not be reused.</a:t>
            </a:r>
          </a:p>
          <a:p>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2957459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497" y="121228"/>
            <a:ext cx="8596668" cy="512618"/>
          </a:xfrm>
        </p:spPr>
        <p:txBody>
          <a:bodyPr>
            <a:normAutofit fontScale="90000"/>
          </a:bodyPr>
          <a:lstStyle/>
          <a:p>
            <a:r>
              <a:rPr lang="en-GB" dirty="0" smtClean="0"/>
              <a:t>(Not) using </a:t>
            </a:r>
            <a:r>
              <a:rPr lang="en-GB" dirty="0"/>
              <a:t>!important</a:t>
            </a:r>
          </a:p>
        </p:txBody>
      </p:sp>
      <p:sp>
        <p:nvSpPr>
          <p:cNvPr id="3" name="Content Placeholder 2"/>
          <p:cNvSpPr>
            <a:spLocks noGrp="1"/>
          </p:cNvSpPr>
          <p:nvPr>
            <p:ph idx="1"/>
          </p:nvPr>
        </p:nvSpPr>
        <p:spPr>
          <a:xfrm>
            <a:off x="677334" y="883227"/>
            <a:ext cx="11251430" cy="5735782"/>
          </a:xfrm>
        </p:spPr>
        <p:txBody>
          <a:bodyPr/>
          <a:lstStyle/>
          <a:p>
            <a:r>
              <a:rPr lang="en-IN" dirty="0" smtClean="0"/>
              <a:t>If we add !important to the value of a rule in </a:t>
            </a:r>
            <a:r>
              <a:rPr lang="en-IN" dirty="0" err="1" smtClean="0"/>
              <a:t>css</a:t>
            </a:r>
            <a:r>
              <a:rPr lang="en-IN" dirty="0" smtClean="0"/>
              <a:t> after the value and before the ; it is called important it is used to override  all specificity and other selectors.</a:t>
            </a:r>
          </a:p>
          <a:p>
            <a:r>
              <a:rPr lang="en-IN" dirty="0" smtClean="0"/>
              <a:t>In general don’t use !important ,use specificity and rules  to style you website according  to your needs and to write better CSS code in the end.</a:t>
            </a:r>
          </a:p>
          <a:p>
            <a:r>
              <a:rPr lang="en-IN" dirty="0"/>
              <a:t> </a:t>
            </a:r>
            <a:r>
              <a:rPr lang="en-IN" dirty="0" smtClean="0"/>
              <a:t>It leads to bad code. It should be used  only in very rare some edge cases like badly written third party </a:t>
            </a:r>
            <a:r>
              <a:rPr lang="en-IN" dirty="0" err="1" smtClean="0"/>
              <a:t>css</a:t>
            </a:r>
            <a:r>
              <a:rPr lang="en-IN" dirty="0" smtClean="0"/>
              <a:t> </a:t>
            </a:r>
            <a:r>
              <a:rPr lang="en-IN" dirty="0" err="1" smtClean="0"/>
              <a:t>etc</a:t>
            </a:r>
            <a:endParaRPr lang="en-IN" dirty="0" smtClean="0"/>
          </a:p>
          <a:p>
            <a:r>
              <a:rPr lang="en-IN" dirty="0" smtClean="0"/>
              <a:t>Lets see this in action in our main.css file the border defined in highlighted class selector overrides the one defined in main-section selector but if we add !important to it we will see that the border defined with !important always takes precedence. If we have some other overridden rule like height in highlighted they would still override</a:t>
            </a:r>
          </a:p>
          <a:p>
            <a:endParaRPr lang="en-GB" dirty="0"/>
          </a:p>
        </p:txBody>
      </p:sp>
    </p:spTree>
    <p:extLst>
      <p:ext uri="{BB962C8B-B14F-4D97-AF65-F5344CB8AC3E}">
        <p14:creationId xmlns:p14="http://schemas.microsoft.com/office/powerpoint/2010/main" val="1420043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00445"/>
            <a:ext cx="8596668" cy="668482"/>
          </a:xfrm>
        </p:spPr>
        <p:txBody>
          <a:bodyPr/>
          <a:lstStyle/>
          <a:p>
            <a:r>
              <a:rPr lang="en-IN" dirty="0"/>
              <a:t>Selecting the Opposite with :not()</a:t>
            </a:r>
            <a:endParaRPr lang="en-GB" dirty="0"/>
          </a:p>
        </p:txBody>
      </p:sp>
      <p:sp>
        <p:nvSpPr>
          <p:cNvPr id="3" name="Content Placeholder 2"/>
          <p:cNvSpPr>
            <a:spLocks noGrp="1"/>
          </p:cNvSpPr>
          <p:nvPr>
            <p:ph idx="1"/>
          </p:nvPr>
        </p:nvSpPr>
        <p:spPr>
          <a:xfrm>
            <a:off x="677333" y="945573"/>
            <a:ext cx="11126739" cy="5704609"/>
          </a:xfrm>
        </p:spPr>
        <p:txBody>
          <a:bodyPr>
            <a:normAutofit fontScale="92500" lnSpcReduction="10000"/>
          </a:bodyPr>
          <a:lstStyle/>
          <a:p>
            <a:r>
              <a:rPr lang="en-IN" dirty="0" smtClean="0"/>
              <a:t>In the last section we had a look at pseudo classes.</a:t>
            </a:r>
          </a:p>
          <a:p>
            <a:r>
              <a:rPr lang="en-IN" dirty="0" smtClean="0"/>
              <a:t>Lets take a look at one such class not</a:t>
            </a:r>
          </a:p>
          <a:p>
            <a:r>
              <a:rPr lang="en-IN" dirty="0" smtClean="0"/>
              <a:t>Not is an interesting pseudo class as it allows us to reverse a certain rule or exclude a certain selector</a:t>
            </a:r>
          </a:p>
          <a:p>
            <a:r>
              <a:rPr lang="en-IN" dirty="0" smtClean="0"/>
              <a:t>The syntax used is :not(selector) this will select everything that is not the selector passed in the parenthesis</a:t>
            </a:r>
          </a:p>
          <a:p>
            <a:r>
              <a:rPr lang="en-IN" dirty="0" smtClean="0"/>
              <a:t>Some browsers support more complex selectors inside the parenthesis but most browsers don’t.</a:t>
            </a:r>
          </a:p>
          <a:p>
            <a:r>
              <a:rPr lang="en-IN" dirty="0" smtClean="0"/>
              <a:t>As per </a:t>
            </a:r>
            <a:r>
              <a:rPr lang="en-IN" dirty="0" err="1" smtClean="0"/>
              <a:t>mdn</a:t>
            </a:r>
            <a:r>
              <a:rPr lang="en-IN" dirty="0" smtClean="0"/>
              <a:t> reference “The ability to list more than one selector in not is experimental and not yet widely supported”</a:t>
            </a:r>
          </a:p>
          <a:p>
            <a:r>
              <a:rPr lang="en-IN" dirty="0" smtClean="0"/>
              <a:t>Lets see it in action</a:t>
            </a:r>
          </a:p>
          <a:p>
            <a:r>
              <a:rPr lang="en-IN" dirty="0" smtClean="0"/>
              <a:t>Lets select all anchor tags that don’t have the active class so we will write the selector as </a:t>
            </a:r>
          </a:p>
          <a:p>
            <a:pPr lvl="1"/>
            <a:r>
              <a:rPr lang="en-IN" dirty="0" smtClean="0"/>
              <a:t>a:not(.active)</a:t>
            </a:r>
          </a:p>
          <a:p>
            <a:r>
              <a:rPr lang="en-IN" dirty="0" smtClean="0"/>
              <a:t>Lets give this selector a </a:t>
            </a:r>
            <a:r>
              <a:rPr lang="en-IN" dirty="0" err="1" smtClean="0"/>
              <a:t>color</a:t>
            </a:r>
            <a:r>
              <a:rPr lang="en-IN" dirty="0" smtClean="0"/>
              <a:t> blue and we will notice that the second anchor tag that does not have the active class is blue in </a:t>
            </a:r>
            <a:r>
              <a:rPr lang="en-IN" dirty="0" err="1" smtClean="0"/>
              <a:t>color</a:t>
            </a:r>
            <a:endParaRPr lang="en-IN" dirty="0" smtClean="0"/>
          </a:p>
          <a:p>
            <a:r>
              <a:rPr lang="en-IN" dirty="0" smtClean="0"/>
              <a:t>It can be really handy in some cases but often you can find a positive way to write such a rule.</a:t>
            </a:r>
          </a:p>
          <a:p>
            <a:r>
              <a:rPr lang="en-IN" dirty="0" smtClean="0"/>
              <a:t>Like in this case we can set a blue </a:t>
            </a:r>
            <a:r>
              <a:rPr lang="en-IN" dirty="0" err="1" smtClean="0"/>
              <a:t>color</a:t>
            </a:r>
            <a:r>
              <a:rPr lang="en-IN" dirty="0" smtClean="0"/>
              <a:t> for all anchor tags and override it for </a:t>
            </a:r>
            <a:r>
              <a:rPr lang="en-IN" dirty="0" err="1" smtClean="0"/>
              <a:t>a.active</a:t>
            </a:r>
            <a:r>
              <a:rPr lang="en-IN" dirty="0" smtClean="0"/>
              <a:t> and since this selector offers more information it will override the default rule as it will have higher specificity.</a:t>
            </a:r>
          </a:p>
          <a:p>
            <a:r>
              <a:rPr lang="en-IN" dirty="0" smtClean="0"/>
              <a:t>From a performance </a:t>
            </a:r>
            <a:r>
              <a:rPr lang="en-IN" dirty="0" err="1" smtClean="0"/>
              <a:t>prespective</a:t>
            </a:r>
            <a:r>
              <a:rPr lang="en-IN" dirty="0" smtClean="0"/>
              <a:t> writing a positive rule is better than writing a not rule</a:t>
            </a:r>
          </a:p>
          <a:p>
            <a:endParaRPr lang="en-GB" dirty="0"/>
          </a:p>
        </p:txBody>
      </p:sp>
    </p:spTree>
    <p:extLst>
      <p:ext uri="{BB962C8B-B14F-4D97-AF65-F5344CB8AC3E}">
        <p14:creationId xmlns:p14="http://schemas.microsoft.com/office/powerpoint/2010/main" val="3917454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21228"/>
            <a:ext cx="8596668" cy="554182"/>
          </a:xfrm>
        </p:spPr>
        <p:txBody>
          <a:bodyPr>
            <a:normAutofit fontScale="90000"/>
          </a:bodyPr>
          <a:lstStyle/>
          <a:p>
            <a:r>
              <a:rPr lang="en-GB" dirty="0"/>
              <a:t>CSS &amp; Browser Support</a:t>
            </a:r>
          </a:p>
        </p:txBody>
      </p:sp>
      <p:sp>
        <p:nvSpPr>
          <p:cNvPr id="3" name="Content Placeholder 2"/>
          <p:cNvSpPr>
            <a:spLocks noGrp="1"/>
          </p:cNvSpPr>
          <p:nvPr>
            <p:ph idx="1"/>
          </p:nvPr>
        </p:nvSpPr>
        <p:spPr>
          <a:xfrm>
            <a:off x="677333" y="924791"/>
            <a:ext cx="10898139" cy="5116571"/>
          </a:xfrm>
        </p:spPr>
        <p:txBody>
          <a:bodyPr>
            <a:normAutofit lnSpcReduction="10000"/>
          </a:bodyPr>
          <a:lstStyle/>
          <a:p>
            <a:r>
              <a:rPr lang="en-IN" dirty="0" smtClean="0"/>
              <a:t>In CSS whenever we use a certain type of selector or a certain property or a certain style you have to check if the browser of the target audience supports that feature otherwise we can’t use it.</a:t>
            </a:r>
          </a:p>
          <a:p>
            <a:r>
              <a:rPr lang="en-IN" dirty="0" smtClean="0"/>
              <a:t>We can always find workarounds for implementing features that are not supported ,but checking the browser support is till important.</a:t>
            </a:r>
          </a:p>
          <a:p>
            <a:r>
              <a:rPr lang="en-IN" dirty="0" smtClean="0"/>
              <a:t>On </a:t>
            </a:r>
            <a:r>
              <a:rPr lang="en-IN" dirty="0" err="1" smtClean="0"/>
              <a:t>mdn</a:t>
            </a:r>
            <a:r>
              <a:rPr lang="en-IN" dirty="0" smtClean="0"/>
              <a:t> reference we can see the browser support section on end of every page</a:t>
            </a:r>
          </a:p>
          <a:p>
            <a:r>
              <a:rPr lang="en-IN" dirty="0" smtClean="0"/>
              <a:t>There we will see a split for desktop and mobile browsers, and the major browsers and how well they support a certain feature</a:t>
            </a:r>
          </a:p>
          <a:p>
            <a:r>
              <a:rPr lang="en-IN" dirty="0" smtClean="0"/>
              <a:t>For some features you might also notice two lines in the table one for basic support and one for more advanced version of that feature</a:t>
            </a:r>
          </a:p>
          <a:p>
            <a:r>
              <a:rPr lang="en-IN" dirty="0" smtClean="0"/>
              <a:t>You can also see since which version a specific browser supports a specific feature</a:t>
            </a:r>
          </a:p>
          <a:p>
            <a:r>
              <a:rPr lang="en-IN" dirty="0" smtClean="0"/>
              <a:t>In addition to </a:t>
            </a:r>
            <a:r>
              <a:rPr lang="en-IN" dirty="0" err="1" smtClean="0"/>
              <a:t>mdn</a:t>
            </a:r>
            <a:r>
              <a:rPr lang="en-IN" dirty="0" smtClean="0"/>
              <a:t> we can also use </a:t>
            </a:r>
            <a:r>
              <a:rPr lang="en-IN" dirty="0" smtClean="0">
                <a:hlinkClick r:id="rId3"/>
              </a:rPr>
              <a:t>www.caniuse.com</a:t>
            </a:r>
            <a:endParaRPr lang="en-IN" dirty="0" smtClean="0"/>
          </a:p>
          <a:p>
            <a:r>
              <a:rPr lang="en-IN" dirty="0" smtClean="0"/>
              <a:t>This website gives a lot of information about what is supported by which browser and also things like what percentage of market can use your website if we use a certain </a:t>
            </a:r>
            <a:r>
              <a:rPr lang="en-IN" dirty="0" err="1" smtClean="0"/>
              <a:t>feature.It</a:t>
            </a:r>
            <a:r>
              <a:rPr lang="en-IN" dirty="0" smtClean="0"/>
              <a:t> gives support for both </a:t>
            </a:r>
            <a:r>
              <a:rPr lang="en-IN" dirty="0" err="1" smtClean="0"/>
              <a:t>css</a:t>
            </a:r>
            <a:r>
              <a:rPr lang="en-IN" dirty="0" smtClean="0"/>
              <a:t> and </a:t>
            </a:r>
            <a:r>
              <a:rPr lang="en-IN" dirty="0" err="1" smtClean="0"/>
              <a:t>js</a:t>
            </a:r>
            <a:endParaRPr lang="en-IN" dirty="0" smtClean="0"/>
          </a:p>
          <a:p>
            <a:r>
              <a:rPr lang="en-IN" dirty="0" smtClean="0"/>
              <a:t>Checking these and more such resources is always a good idea when building a real world project.</a:t>
            </a:r>
          </a:p>
          <a:p>
            <a:pPr marL="0" indent="0">
              <a:buNone/>
            </a:pPr>
            <a:endParaRPr lang="en-IN" dirty="0" smtClean="0"/>
          </a:p>
          <a:p>
            <a:endParaRPr lang="en-GB" dirty="0"/>
          </a:p>
        </p:txBody>
      </p:sp>
    </p:spTree>
    <p:extLst>
      <p:ext uri="{BB962C8B-B14F-4D97-AF65-F5344CB8AC3E}">
        <p14:creationId xmlns:p14="http://schemas.microsoft.com/office/powerpoint/2010/main" val="18038717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r>
              <a:rPr lang="en-IN" dirty="0" smtClean="0"/>
              <a:t>Useful Links</a:t>
            </a:r>
            <a:endParaRPr lang="en-GB" dirty="0"/>
          </a:p>
        </p:txBody>
      </p:sp>
      <p:sp>
        <p:nvSpPr>
          <p:cNvPr id="3" name="Content Placeholder 2"/>
          <p:cNvSpPr>
            <a:spLocks noGrp="1"/>
          </p:cNvSpPr>
          <p:nvPr>
            <p:ph idx="1"/>
          </p:nvPr>
        </p:nvSpPr>
        <p:spPr>
          <a:xfrm>
            <a:off x="677334" y="1381991"/>
            <a:ext cx="8596668" cy="4659371"/>
          </a:xfrm>
        </p:spPr>
        <p:txBody>
          <a:bodyPr/>
          <a:lstStyle/>
          <a:p>
            <a:r>
              <a:rPr lang="en-IN" dirty="0"/>
              <a:t>A discussion on "classes vs IDs": </a:t>
            </a:r>
            <a:r>
              <a:rPr lang="en-IN" dirty="0">
                <a:hlinkClick r:id="rId3"/>
              </a:rPr>
              <a:t>https://</a:t>
            </a:r>
            <a:r>
              <a:rPr lang="en-IN" dirty="0" smtClean="0">
                <a:hlinkClick r:id="rId3"/>
              </a:rPr>
              <a:t>stackoverflow.com/questions/12889362/difference-between-id-and-class-in-css-and-when-to-use-it</a:t>
            </a:r>
            <a:endParaRPr lang="en-IN" dirty="0"/>
          </a:p>
          <a:p>
            <a:r>
              <a:rPr lang="en-IN" dirty="0"/>
              <a:t>When is using !important  okay? =&gt; </a:t>
            </a:r>
            <a:r>
              <a:rPr lang="en-IN" dirty="0">
                <a:hlinkClick r:id="rId4"/>
              </a:rPr>
              <a:t>https://css-tricks.com/when-using-important-is-the-right-choice</a:t>
            </a:r>
            <a:r>
              <a:rPr lang="en-IN" dirty="0" smtClean="0">
                <a:hlinkClick r:id="rId4"/>
              </a:rPr>
              <a:t>/</a:t>
            </a:r>
            <a:endParaRPr lang="en-IN" dirty="0"/>
          </a:p>
          <a:p>
            <a:r>
              <a:rPr lang="en-IN" dirty="0"/>
              <a:t>The :not()  pseudo class: </a:t>
            </a:r>
            <a:r>
              <a:rPr lang="en-IN" dirty="0">
                <a:hlinkClick r:id="rId5"/>
              </a:rPr>
              <a:t>https://developer.mozilla.org/en-US/docs/Web/CSS/:</a:t>
            </a:r>
            <a:r>
              <a:rPr lang="en-IN" dirty="0" smtClean="0">
                <a:hlinkClick r:id="rId5"/>
              </a:rPr>
              <a:t>not</a:t>
            </a:r>
            <a:endParaRPr lang="en-IN" dirty="0"/>
          </a:p>
          <a:p>
            <a:r>
              <a:rPr lang="en-IN" dirty="0"/>
              <a:t>Can I Use: </a:t>
            </a:r>
            <a:r>
              <a:rPr lang="en-IN" dirty="0">
                <a:hlinkClick r:id="rId6"/>
              </a:rPr>
              <a:t>https://caniuse.com</a:t>
            </a:r>
            <a:r>
              <a:rPr lang="en-IN" dirty="0" smtClean="0">
                <a:hlinkClick r:id="rId6"/>
              </a:rPr>
              <a:t>/</a:t>
            </a:r>
            <a:endParaRPr lang="en-GB" dirty="0"/>
          </a:p>
          <a:p>
            <a:endParaRPr lang="en-GB" dirty="0"/>
          </a:p>
        </p:txBody>
      </p:sp>
    </p:spTree>
    <p:extLst>
      <p:ext uri="{BB962C8B-B14F-4D97-AF65-F5344CB8AC3E}">
        <p14:creationId xmlns:p14="http://schemas.microsoft.com/office/powerpoint/2010/main" val="2024137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-5 -:</a:t>
            </a:r>
            <a:r>
              <a:rPr lang="en-GB" dirty="0"/>
              <a:t>Practicing The Basics</a:t>
            </a:r>
            <a:br>
              <a:rPr lang="en-GB" dirty="0"/>
            </a:br>
            <a:endParaRPr lang="en-GB" dirty="0"/>
          </a:p>
        </p:txBody>
      </p:sp>
    </p:spTree>
    <p:extLst>
      <p:ext uri="{BB962C8B-B14F-4D97-AF65-F5344CB8AC3E}">
        <p14:creationId xmlns:p14="http://schemas.microsoft.com/office/powerpoint/2010/main" val="21372823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677333" y="800101"/>
            <a:ext cx="11126739" cy="5777344"/>
          </a:xfrm>
        </p:spPr>
        <p:txBody>
          <a:bodyPr/>
          <a:lstStyle/>
          <a:p>
            <a:r>
              <a:rPr lang="en-IN" dirty="0" smtClean="0"/>
              <a:t>Here I have added some html to the plans section of our page To describe the different hosting plans we have In our fictional hosting company.</a:t>
            </a:r>
          </a:p>
          <a:p>
            <a:r>
              <a:rPr lang="en-IN" dirty="0" smtClean="0"/>
              <a:t>Each plan is present in an &lt;article&gt; tag with some information like name of the plan , price ,description and some plan details as an unordered list.</a:t>
            </a:r>
          </a:p>
          <a:p>
            <a:r>
              <a:rPr lang="en-IN" dirty="0" smtClean="0"/>
              <a:t>It also has a choose plan button to select a particular plan</a:t>
            </a:r>
          </a:p>
          <a:p>
            <a:r>
              <a:rPr lang="en-IN" dirty="0" smtClean="0"/>
              <a:t>Now lets style the plans section and make it look a bit beautiful</a:t>
            </a:r>
          </a:p>
          <a:p>
            <a:r>
              <a:rPr lang="en-IN" dirty="0" smtClean="0"/>
              <a:t>At the end we want the plans to look like :</a:t>
            </a:r>
          </a:p>
          <a:p>
            <a:endParaRPr lang="en-IN" dirty="0" smtClean="0"/>
          </a:p>
          <a:p>
            <a:endParaRPr lang="en-GB" dirty="0"/>
          </a:p>
        </p:txBody>
      </p:sp>
      <p:pic>
        <p:nvPicPr>
          <p:cNvPr id="4" name="Picture 3"/>
          <p:cNvPicPr>
            <a:picLocks noChangeAspect="1"/>
          </p:cNvPicPr>
          <p:nvPr/>
        </p:nvPicPr>
        <p:blipFill>
          <a:blip r:embed="rId3"/>
          <a:stretch>
            <a:fillRect/>
          </a:stretch>
        </p:blipFill>
        <p:spPr>
          <a:xfrm>
            <a:off x="405245" y="3293917"/>
            <a:ext cx="11242963" cy="3449783"/>
          </a:xfrm>
          <a:prstGeom prst="rect">
            <a:avLst/>
          </a:prstGeom>
        </p:spPr>
      </p:pic>
    </p:spTree>
    <p:extLst>
      <p:ext uri="{BB962C8B-B14F-4D97-AF65-F5344CB8AC3E}">
        <p14:creationId xmlns:p14="http://schemas.microsoft.com/office/powerpoint/2010/main" val="880071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479907" y="727364"/>
            <a:ext cx="11126739" cy="5777344"/>
          </a:xfrm>
        </p:spPr>
        <p:txBody>
          <a:bodyPr>
            <a:normAutofit fontScale="92500" lnSpcReduction="10000"/>
          </a:bodyPr>
          <a:lstStyle/>
          <a:p>
            <a:r>
              <a:rPr lang="en-IN" dirty="0" smtClean="0"/>
              <a:t>Now if we see our main.css file we already have the .section-title selector and it is still there in our html we have actually added our new code below that.</a:t>
            </a:r>
          </a:p>
          <a:p>
            <a:r>
              <a:rPr lang="en-IN" dirty="0" smtClean="0"/>
              <a:t>So as per the image of expected result we kind of need to style all plans in a similar way but just have to highlight the middle one.</a:t>
            </a:r>
          </a:p>
          <a:p>
            <a:r>
              <a:rPr lang="en-IN" dirty="0" smtClean="0"/>
              <a:t>So to achieve this we can assign a class to all article elements representing our plans lets name the class </a:t>
            </a:r>
            <a:r>
              <a:rPr lang="en-IN" dirty="0" err="1" smtClean="0"/>
              <a:t>plan.Lets</a:t>
            </a:r>
            <a:r>
              <a:rPr lang="en-IN" dirty="0" smtClean="0"/>
              <a:t> add this plan class to all the articles in our html</a:t>
            </a:r>
          </a:p>
          <a:p>
            <a:r>
              <a:rPr lang="en-IN" dirty="0" smtClean="0"/>
              <a:t>Lets add a class selector for plan in our main.css file below the #product-overview h1 selector</a:t>
            </a:r>
          </a:p>
          <a:p>
            <a:r>
              <a:rPr lang="en-IN" dirty="0" smtClean="0"/>
              <a:t>Lets give our plans a light green background using background:#d5ffdc</a:t>
            </a:r>
          </a:p>
          <a:p>
            <a:r>
              <a:rPr lang="en-IN" dirty="0" smtClean="0"/>
              <a:t>Lets align all text in the plan to centre by using </a:t>
            </a:r>
            <a:r>
              <a:rPr lang="en-IN" dirty="0" err="1" smtClean="0"/>
              <a:t>text-align:center</a:t>
            </a:r>
            <a:endParaRPr lang="en-IN" dirty="0" smtClean="0"/>
          </a:p>
          <a:p>
            <a:r>
              <a:rPr lang="en-IN" dirty="0" smtClean="0"/>
              <a:t>To have some distance between the edges and text lets add some padding using padding:16px;</a:t>
            </a:r>
          </a:p>
          <a:p>
            <a:r>
              <a:rPr lang="en-IN" dirty="0" smtClean="0"/>
              <a:t>Lets also add some margin to give them space from the other content using margin:8px</a:t>
            </a:r>
          </a:p>
          <a:p>
            <a:r>
              <a:rPr lang="en-IN" dirty="0" smtClean="0"/>
              <a:t>All plans should now sit in the same line so lets change the display to  </a:t>
            </a:r>
            <a:r>
              <a:rPr lang="en-IN" dirty="0" err="1" smtClean="0"/>
              <a:t>display:inline-block</a:t>
            </a:r>
            <a:r>
              <a:rPr lang="en-IN" dirty="0" smtClean="0"/>
              <a:t>  but since there width is more than what can fit in a single line we need to adjust there width too</a:t>
            </a:r>
          </a:p>
          <a:p>
            <a:r>
              <a:rPr lang="en-IN" dirty="0" smtClean="0"/>
              <a:t>Lets add a width of 30% using width:30% we will notice the &lt;article&gt; tag we are styling is under a &lt;div&gt; which is under a &lt;section&gt; which is under a &lt;main&gt; and we haven’t restricted width on any of them so it will take full page width and consequently each of our &lt;article&gt; will take 30% of full page width</a:t>
            </a:r>
          </a:p>
          <a:p>
            <a:r>
              <a:rPr lang="en-IN" dirty="0" smtClean="0"/>
              <a:t>We also want the three plans to align properly with each other so we will add </a:t>
            </a:r>
            <a:r>
              <a:rPr lang="en-IN" dirty="0" err="1" smtClean="0"/>
              <a:t>vertical-align:middle</a:t>
            </a:r>
            <a:endParaRPr lang="en-IN" dirty="0" smtClean="0"/>
          </a:p>
          <a:p>
            <a:r>
              <a:rPr lang="en-IN" dirty="0" smtClean="0"/>
              <a:t>Also the choose your plan text should be </a:t>
            </a:r>
            <a:r>
              <a:rPr lang="en-IN" dirty="0" err="1" smtClean="0"/>
              <a:t>center</a:t>
            </a:r>
            <a:r>
              <a:rPr lang="en-IN" dirty="0" smtClean="0"/>
              <a:t> aligned using </a:t>
            </a:r>
            <a:r>
              <a:rPr lang="en-IN" dirty="0" err="1" smtClean="0"/>
              <a:t>text-align:center</a:t>
            </a:r>
            <a:r>
              <a:rPr lang="en-IN" dirty="0" smtClean="0"/>
              <a:t> in section-title class selector</a:t>
            </a:r>
          </a:p>
          <a:p>
            <a:endParaRPr lang="en-GB" dirty="0"/>
          </a:p>
        </p:txBody>
      </p:sp>
    </p:spTree>
    <p:extLst>
      <p:ext uri="{BB962C8B-B14F-4D97-AF65-F5344CB8AC3E}">
        <p14:creationId xmlns:p14="http://schemas.microsoft.com/office/powerpoint/2010/main" val="21293669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642" y="85970"/>
            <a:ext cx="8596668" cy="695569"/>
          </a:xfrm>
        </p:spPr>
        <p:txBody>
          <a:bodyPr/>
          <a:lstStyle/>
          <a:p>
            <a:r>
              <a:rPr lang="en-IN" dirty="0"/>
              <a:t>Working on the Recommended Plan</a:t>
            </a:r>
            <a:endParaRPr lang="en-GB" dirty="0"/>
          </a:p>
        </p:txBody>
      </p:sp>
      <p:sp>
        <p:nvSpPr>
          <p:cNvPr id="3" name="Content Placeholder 2"/>
          <p:cNvSpPr>
            <a:spLocks noGrp="1"/>
          </p:cNvSpPr>
          <p:nvPr>
            <p:ph idx="1"/>
          </p:nvPr>
        </p:nvSpPr>
        <p:spPr>
          <a:xfrm>
            <a:off x="677333" y="781539"/>
            <a:ext cx="11069189" cy="5775569"/>
          </a:xfrm>
        </p:spPr>
        <p:txBody>
          <a:bodyPr>
            <a:normAutofit/>
          </a:bodyPr>
          <a:lstStyle/>
          <a:p>
            <a:r>
              <a:rPr lang="en-GB" dirty="0" smtClean="0"/>
              <a:t>Now we want to ensure that the plan in the middle looks different from other plans </a:t>
            </a:r>
            <a:r>
              <a:rPr lang="en-GB" dirty="0" err="1" smtClean="0"/>
              <a:t>i.e</a:t>
            </a:r>
            <a:r>
              <a:rPr lang="en-GB" dirty="0" smtClean="0"/>
              <a:t> it stands out of the rest</a:t>
            </a:r>
          </a:p>
          <a:p>
            <a:r>
              <a:rPr lang="en-GB" dirty="0" smtClean="0"/>
              <a:t>We will change its background ,highlight the </a:t>
            </a:r>
            <a:r>
              <a:rPr lang="en-IN" dirty="0" smtClean="0"/>
              <a:t>“Recommended” badge</a:t>
            </a:r>
          </a:p>
          <a:p>
            <a:r>
              <a:rPr lang="en-IN" dirty="0" smtClean="0"/>
              <a:t>Now to control the “Recommended” badge contained in a &lt;h1&gt; tag we need to give it a class like plan__</a:t>
            </a:r>
            <a:r>
              <a:rPr lang="en-IN" dirty="0" err="1" smtClean="0"/>
              <a:t>annotation.We</a:t>
            </a:r>
            <a:r>
              <a:rPr lang="en-IN" dirty="0" smtClean="0"/>
              <a:t> should also add a second class to our </a:t>
            </a:r>
            <a:r>
              <a:rPr lang="en-IN" dirty="0" err="1" smtClean="0"/>
              <a:t>recomeneded</a:t>
            </a:r>
            <a:r>
              <a:rPr lang="en-IN" dirty="0" smtClean="0"/>
              <a:t> plan to override the background </a:t>
            </a:r>
            <a:r>
              <a:rPr lang="en-IN" dirty="0" err="1" smtClean="0"/>
              <a:t>color</a:t>
            </a:r>
            <a:r>
              <a:rPr lang="en-IN" dirty="0" smtClean="0"/>
              <a:t> </a:t>
            </a:r>
            <a:r>
              <a:rPr lang="en-IN" dirty="0" err="1" smtClean="0"/>
              <a:t>etc</a:t>
            </a:r>
            <a:r>
              <a:rPr lang="en-IN" dirty="0" smtClean="0"/>
              <a:t>  we can add plan—highlighted class to the &lt;article&gt; tag containing our recommended plan</a:t>
            </a:r>
          </a:p>
          <a:p>
            <a:r>
              <a:rPr lang="en-IN" dirty="0" smtClean="0"/>
              <a:t>Create a class selector in our main.css for plan—highlighted and override the background set it to a darker  green (#19b84c).We can also change the text </a:t>
            </a:r>
            <a:r>
              <a:rPr lang="en-IN" dirty="0" err="1" smtClean="0"/>
              <a:t>color</a:t>
            </a:r>
            <a:r>
              <a:rPr lang="en-IN" dirty="0" smtClean="0"/>
              <a:t> to white to make it easier to read</a:t>
            </a:r>
          </a:p>
          <a:p>
            <a:r>
              <a:rPr lang="en-IN" dirty="0" smtClean="0"/>
              <a:t>Lets add a small drop shadow behind the plan for that we can use the box-shadow property</a:t>
            </a:r>
          </a:p>
          <a:p>
            <a:r>
              <a:rPr lang="en-IN" dirty="0" smtClean="0"/>
              <a:t>Box-shadow property allows us to set a box-shadow or an inset(shadow inside the box) shadow by using the keyword inset before the values</a:t>
            </a:r>
          </a:p>
          <a:p>
            <a:r>
              <a:rPr lang="en-IN" dirty="0" smtClean="0"/>
              <a:t>Lets add a box shadow first and then study it in detail in next slide so lets add box-shadow: 2px </a:t>
            </a:r>
            <a:r>
              <a:rPr lang="en-IN" dirty="0" err="1" smtClean="0"/>
              <a:t>2px</a:t>
            </a:r>
            <a:r>
              <a:rPr lang="en-IN" dirty="0" smtClean="0"/>
              <a:t> </a:t>
            </a:r>
            <a:r>
              <a:rPr lang="en-IN" dirty="0" err="1" smtClean="0"/>
              <a:t>2px</a:t>
            </a:r>
            <a:r>
              <a:rPr lang="en-IN" dirty="0" smtClean="0"/>
              <a:t> </a:t>
            </a:r>
            <a:r>
              <a:rPr lang="en-IN" dirty="0" err="1" smtClean="0"/>
              <a:t>2px</a:t>
            </a:r>
            <a:r>
              <a:rPr lang="en-IN" dirty="0" smtClean="0"/>
              <a:t> </a:t>
            </a:r>
            <a:r>
              <a:rPr lang="en-IN" dirty="0" err="1" smtClean="0"/>
              <a:t>rgba</a:t>
            </a:r>
            <a:r>
              <a:rPr lang="en-IN" dirty="0" smtClean="0"/>
              <a:t>(0,0,0,0.5);</a:t>
            </a:r>
          </a:p>
          <a:p>
            <a:r>
              <a:rPr lang="en-IN" dirty="0" smtClean="0"/>
              <a:t>This will add a black 50% transparent shadow 2px to the right and 2px to the bottom of the box with 2px spread and blurriness.</a:t>
            </a:r>
            <a:endParaRPr lang="en-GB" dirty="0"/>
          </a:p>
        </p:txBody>
      </p:sp>
    </p:spTree>
    <p:extLst>
      <p:ext uri="{BB962C8B-B14F-4D97-AF65-F5344CB8AC3E}">
        <p14:creationId xmlns:p14="http://schemas.microsoft.com/office/powerpoint/2010/main" val="322458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83573"/>
            <a:ext cx="8596668" cy="512618"/>
          </a:xfrm>
        </p:spPr>
        <p:txBody>
          <a:bodyPr>
            <a:normAutofit fontScale="90000"/>
          </a:bodyPr>
          <a:lstStyle/>
          <a:p>
            <a:r>
              <a:rPr lang="en-IN" dirty="0" smtClean="0"/>
              <a:t>Box-shadow</a:t>
            </a:r>
            <a:endParaRPr lang="en-GB" dirty="0"/>
          </a:p>
        </p:txBody>
      </p:sp>
      <p:sp>
        <p:nvSpPr>
          <p:cNvPr id="3" name="Content Placeholder 2"/>
          <p:cNvSpPr>
            <a:spLocks noGrp="1"/>
          </p:cNvSpPr>
          <p:nvPr>
            <p:ph idx="1"/>
          </p:nvPr>
        </p:nvSpPr>
        <p:spPr>
          <a:xfrm>
            <a:off x="365606" y="789710"/>
            <a:ext cx="11542376" cy="5756563"/>
          </a:xfrm>
        </p:spPr>
        <p:txBody>
          <a:bodyPr>
            <a:normAutofit fontScale="77500" lnSpcReduction="20000"/>
          </a:bodyPr>
          <a:lstStyle/>
          <a:p>
            <a:r>
              <a:rPr lang="en-IN" dirty="0"/>
              <a:t>The box shadow takes following values :</a:t>
            </a:r>
          </a:p>
          <a:p>
            <a:pPr lvl="1"/>
            <a:r>
              <a:rPr lang="en-IN" dirty="0"/>
              <a:t>Horizontal offset</a:t>
            </a:r>
          </a:p>
          <a:p>
            <a:pPr lvl="1"/>
            <a:r>
              <a:rPr lang="en-IN" dirty="0"/>
              <a:t>Vertical offset</a:t>
            </a:r>
          </a:p>
          <a:p>
            <a:pPr lvl="1"/>
            <a:r>
              <a:rPr lang="en-IN" dirty="0"/>
              <a:t>Blur radius</a:t>
            </a:r>
          </a:p>
          <a:p>
            <a:pPr lvl="1"/>
            <a:r>
              <a:rPr lang="en-IN" dirty="0"/>
              <a:t>Spread radius</a:t>
            </a:r>
          </a:p>
          <a:p>
            <a:pPr lvl="1"/>
            <a:r>
              <a:rPr lang="en-IN" dirty="0" err="1"/>
              <a:t>Color</a:t>
            </a:r>
            <a:endParaRPr lang="en-IN" dirty="0"/>
          </a:p>
          <a:p>
            <a:r>
              <a:rPr lang="en-IN" dirty="0"/>
              <a:t>So the syntax is box-shadow: [horizontal offset] [vertical offset] [blur radius] [optional spread radius] [</a:t>
            </a:r>
            <a:r>
              <a:rPr lang="en-IN" dirty="0" err="1"/>
              <a:t>color</a:t>
            </a:r>
            <a:r>
              <a:rPr lang="en-IN" dirty="0" smtClean="0"/>
              <a:t>];</a:t>
            </a:r>
            <a:endParaRPr lang="en-IN" b="1" dirty="0" smtClean="0"/>
          </a:p>
          <a:p>
            <a:r>
              <a:rPr lang="en-IN" b="1" dirty="0" smtClean="0"/>
              <a:t>The </a:t>
            </a:r>
            <a:r>
              <a:rPr lang="en-IN" b="1" dirty="0"/>
              <a:t>horizontal offset </a:t>
            </a:r>
            <a:r>
              <a:rPr lang="en-IN" dirty="0"/>
              <a:t>(required) of the shadow, positive means the shadow will be on the right of the box, a negative offset will put the shadow on the left of the </a:t>
            </a:r>
            <a:r>
              <a:rPr lang="en-IN" dirty="0" err="1" smtClean="0"/>
              <a:t>box.This</a:t>
            </a:r>
            <a:r>
              <a:rPr lang="en-IN" dirty="0" smtClean="0"/>
              <a:t> defines the positioning of the shadow on the X axis</a:t>
            </a:r>
            <a:endParaRPr lang="en-IN" dirty="0"/>
          </a:p>
          <a:p>
            <a:r>
              <a:rPr lang="en-IN" b="1" dirty="0"/>
              <a:t>The vertical offset </a:t>
            </a:r>
            <a:r>
              <a:rPr lang="en-IN" dirty="0"/>
              <a:t>(required) of the shadow, a negative one means the box-shadow will be above the box, a positive one means the shadow will be below the box</a:t>
            </a:r>
            <a:r>
              <a:rPr lang="en-IN" dirty="0" smtClean="0"/>
              <a:t>.</a:t>
            </a:r>
            <a:r>
              <a:rPr lang="en-IN" dirty="0"/>
              <a:t> </a:t>
            </a:r>
            <a:r>
              <a:rPr lang="en-IN" dirty="0" err="1"/>
              <a:t>box.This</a:t>
            </a:r>
            <a:r>
              <a:rPr lang="en-IN" dirty="0"/>
              <a:t> defines the positioning of the shadow on the </a:t>
            </a:r>
            <a:r>
              <a:rPr lang="en-IN" dirty="0" smtClean="0"/>
              <a:t>Y axis</a:t>
            </a:r>
            <a:endParaRPr lang="en-IN" dirty="0"/>
          </a:p>
          <a:p>
            <a:r>
              <a:rPr lang="en-IN" b="1" dirty="0"/>
              <a:t>The blur radius </a:t>
            </a:r>
            <a:r>
              <a:rPr lang="en-IN" dirty="0" smtClean="0"/>
              <a:t>, </a:t>
            </a:r>
            <a:r>
              <a:rPr lang="en-IN" dirty="0"/>
              <a:t>if set to 0 the shadow will be sharp, the higher the number, the more blurred it will be, and the further out the shadow will extend. For instance a shadow with 5px of horizontal offset that also has a 5px blur radius will be 10px of total shadow.</a:t>
            </a:r>
          </a:p>
          <a:p>
            <a:r>
              <a:rPr lang="en-IN" b="1" dirty="0"/>
              <a:t>The spread radius </a:t>
            </a:r>
            <a:r>
              <a:rPr lang="en-IN" dirty="0" smtClean="0"/>
              <a:t>, </a:t>
            </a:r>
            <a:r>
              <a:rPr lang="en-IN" dirty="0"/>
              <a:t>positive values increase the size of the shadow, negative values decrease the size. Default is 0 (the shadow is same size as blur</a:t>
            </a:r>
            <a:r>
              <a:rPr lang="en-IN" dirty="0" smtClean="0"/>
              <a:t>).It defines how much the shadow should spread beyond the values for x and y axis</a:t>
            </a:r>
          </a:p>
          <a:p>
            <a:r>
              <a:rPr lang="en-IN" dirty="0" smtClean="0"/>
              <a:t>If we omit the blur and spread we  will get a very sharp shadow that ends just after the values defined for x and y axis</a:t>
            </a:r>
            <a:endParaRPr lang="en-IN" dirty="0"/>
          </a:p>
          <a:p>
            <a:r>
              <a:rPr lang="en-IN" b="1" dirty="0" err="1"/>
              <a:t>Color</a:t>
            </a:r>
            <a:r>
              <a:rPr lang="en-IN" dirty="0"/>
              <a:t> (required) – takes any </a:t>
            </a:r>
            <a:r>
              <a:rPr lang="en-IN" dirty="0" err="1"/>
              <a:t>color</a:t>
            </a:r>
            <a:r>
              <a:rPr lang="en-IN" dirty="0"/>
              <a:t> value, like hex, named, </a:t>
            </a:r>
            <a:r>
              <a:rPr lang="en-IN" dirty="0" err="1" smtClean="0"/>
              <a:t>rgb</a:t>
            </a:r>
            <a:r>
              <a:rPr lang="en-IN" dirty="0" smtClean="0"/>
              <a:t> or </a:t>
            </a:r>
            <a:r>
              <a:rPr lang="en-IN" dirty="0" err="1" smtClean="0"/>
              <a:t>rgba</a:t>
            </a:r>
            <a:r>
              <a:rPr lang="en-IN" dirty="0" smtClean="0"/>
              <a:t>. </a:t>
            </a:r>
            <a:r>
              <a:rPr lang="en-IN" dirty="0"/>
              <a:t>If the </a:t>
            </a:r>
            <a:r>
              <a:rPr lang="en-IN" dirty="0" err="1"/>
              <a:t>color</a:t>
            </a:r>
            <a:r>
              <a:rPr lang="en-IN" dirty="0"/>
              <a:t> value is omitted, box shadows are drawn in the foreground </a:t>
            </a:r>
            <a:r>
              <a:rPr lang="en-IN" dirty="0" err="1"/>
              <a:t>color</a:t>
            </a:r>
            <a:r>
              <a:rPr lang="en-IN" dirty="0"/>
              <a:t> (text </a:t>
            </a:r>
            <a:r>
              <a:rPr lang="en-IN" dirty="0" err="1"/>
              <a:t>color</a:t>
            </a:r>
            <a:r>
              <a:rPr lang="en-IN" dirty="0"/>
              <a:t>). But be aware, older </a:t>
            </a:r>
            <a:r>
              <a:rPr lang="en-IN" dirty="0" err="1"/>
              <a:t>WebKit</a:t>
            </a:r>
            <a:r>
              <a:rPr lang="en-IN" dirty="0"/>
              <a:t> browsers (pre Chrome 20 and Safari 6) ignore the rule when </a:t>
            </a:r>
            <a:r>
              <a:rPr lang="en-IN" dirty="0" err="1"/>
              <a:t>color</a:t>
            </a:r>
            <a:r>
              <a:rPr lang="en-IN" dirty="0"/>
              <a:t> is </a:t>
            </a:r>
            <a:r>
              <a:rPr lang="en-IN" dirty="0" err="1" smtClean="0"/>
              <a:t>omitted.Using</a:t>
            </a:r>
            <a:r>
              <a:rPr lang="en-IN" dirty="0" smtClean="0"/>
              <a:t> </a:t>
            </a:r>
            <a:r>
              <a:rPr lang="en-IN" dirty="0"/>
              <a:t>a semi-transparent </a:t>
            </a:r>
            <a:r>
              <a:rPr lang="en-IN" dirty="0" err="1"/>
              <a:t>color</a:t>
            </a:r>
            <a:r>
              <a:rPr lang="en-IN" dirty="0"/>
              <a:t> like </a:t>
            </a:r>
            <a:r>
              <a:rPr lang="en-IN" dirty="0" err="1"/>
              <a:t>rgba</a:t>
            </a:r>
            <a:r>
              <a:rPr lang="en-IN" dirty="0"/>
              <a:t>(0, 0, 0, 0.4) is most common, and a nice effect, as it doesn’t completely/opaquely cover what it’s over, but allows what’s underneath to show through a bit, like a real shadow</a:t>
            </a:r>
            <a:r>
              <a:rPr lang="en-IN" dirty="0" smtClean="0"/>
              <a:t>.</a:t>
            </a:r>
          </a:p>
          <a:p>
            <a:r>
              <a:rPr lang="en-GB" dirty="0" smtClean="0"/>
              <a:t>For example </a:t>
            </a:r>
          </a:p>
          <a:p>
            <a:pPr lvl="1"/>
            <a:r>
              <a:rPr lang="en-GB" dirty="0" smtClean="0"/>
              <a:t>box-shadow</a:t>
            </a:r>
            <a:r>
              <a:rPr lang="en-GB" dirty="0"/>
              <a:t>: 3px </a:t>
            </a:r>
            <a:r>
              <a:rPr lang="en-GB" dirty="0" err="1"/>
              <a:t>3px</a:t>
            </a:r>
            <a:r>
              <a:rPr lang="en-GB" dirty="0"/>
              <a:t> 5px 6px #ccc</a:t>
            </a:r>
            <a:r>
              <a:rPr lang="en-GB" dirty="0" smtClean="0"/>
              <a:t>; The shadow will be placed 3px right and bottom of the original shape will have a 5px blur and 6px spread</a:t>
            </a:r>
          </a:p>
          <a:p>
            <a:pPr lvl="1"/>
            <a:r>
              <a:rPr lang="en-IN" dirty="0"/>
              <a:t>box-shadow: inset 0 0 10px #000000;</a:t>
            </a:r>
            <a:endParaRPr lang="en-GB" dirty="0" smtClean="0"/>
          </a:p>
          <a:p>
            <a:endParaRPr lang="en-GB" dirty="0"/>
          </a:p>
        </p:txBody>
      </p:sp>
    </p:spTree>
    <p:extLst>
      <p:ext uri="{BB962C8B-B14F-4D97-AF65-F5344CB8AC3E}">
        <p14:creationId xmlns:p14="http://schemas.microsoft.com/office/powerpoint/2010/main" val="3627266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009"/>
            <a:ext cx="8596668" cy="439882"/>
          </a:xfrm>
        </p:spPr>
        <p:txBody>
          <a:bodyPr>
            <a:normAutofit fontScale="90000"/>
          </a:bodyPr>
          <a:lstStyle/>
          <a:p>
            <a:r>
              <a:rPr lang="en-IN" dirty="0" err="1" smtClean="0"/>
              <a:t>Color</a:t>
            </a:r>
            <a:r>
              <a:rPr lang="en-IN" dirty="0" smtClean="0"/>
              <a:t> function</a:t>
            </a:r>
            <a:endParaRPr lang="en-GB" dirty="0"/>
          </a:p>
        </p:txBody>
      </p:sp>
      <p:sp>
        <p:nvSpPr>
          <p:cNvPr id="3" name="Content Placeholder 2"/>
          <p:cNvSpPr>
            <a:spLocks noGrp="1"/>
          </p:cNvSpPr>
          <p:nvPr>
            <p:ph idx="1"/>
          </p:nvPr>
        </p:nvSpPr>
        <p:spPr>
          <a:xfrm>
            <a:off x="677334" y="955965"/>
            <a:ext cx="10617584" cy="5085398"/>
          </a:xfrm>
        </p:spPr>
        <p:txBody>
          <a:bodyPr/>
          <a:lstStyle/>
          <a:p>
            <a:r>
              <a:rPr lang="en-IN" dirty="0" smtClean="0"/>
              <a:t>There are many ways to </a:t>
            </a:r>
            <a:r>
              <a:rPr lang="en-IN" dirty="0" err="1" smtClean="0"/>
              <a:t>defiune</a:t>
            </a:r>
            <a:r>
              <a:rPr lang="en-IN" dirty="0" smtClean="0"/>
              <a:t> a </a:t>
            </a:r>
            <a:r>
              <a:rPr lang="en-IN" dirty="0" err="1" smtClean="0"/>
              <a:t>color</a:t>
            </a:r>
            <a:r>
              <a:rPr lang="en-IN" dirty="0" smtClean="0"/>
              <a:t> like using its </a:t>
            </a:r>
            <a:r>
              <a:rPr lang="en-IN" dirty="0" err="1" smtClean="0"/>
              <a:t>name,hex</a:t>
            </a:r>
            <a:r>
              <a:rPr lang="en-IN" dirty="0" smtClean="0"/>
              <a:t> value </a:t>
            </a:r>
            <a:r>
              <a:rPr lang="en-IN" dirty="0" err="1" smtClean="0"/>
              <a:t>etc</a:t>
            </a:r>
            <a:endParaRPr lang="en-IN" dirty="0" smtClean="0"/>
          </a:p>
          <a:p>
            <a:r>
              <a:rPr lang="en-IN" dirty="0" smtClean="0"/>
              <a:t>We can also use a </a:t>
            </a:r>
            <a:r>
              <a:rPr lang="en-IN" dirty="0" err="1" smtClean="0"/>
              <a:t>color</a:t>
            </a:r>
            <a:r>
              <a:rPr lang="en-IN" dirty="0" smtClean="0"/>
              <a:t> function we can write </a:t>
            </a:r>
            <a:r>
              <a:rPr lang="en-IN" dirty="0" err="1" smtClean="0"/>
              <a:t>rgb</a:t>
            </a:r>
            <a:r>
              <a:rPr lang="en-IN" dirty="0" smtClean="0"/>
              <a:t>() then define values for red green and blue inside the parenthesis to get the desired shade the allowed values like between 0-255 for all R b and g. a value of </a:t>
            </a:r>
            <a:r>
              <a:rPr lang="en-IN" dirty="0" err="1" smtClean="0"/>
              <a:t>rbg</a:t>
            </a:r>
            <a:r>
              <a:rPr lang="en-IN" dirty="0" smtClean="0"/>
              <a:t>(255,255,255)  represents white and </a:t>
            </a:r>
            <a:r>
              <a:rPr lang="en-IN" dirty="0" err="1" smtClean="0"/>
              <a:t>rgb</a:t>
            </a:r>
            <a:r>
              <a:rPr lang="en-IN" dirty="0" smtClean="0"/>
              <a:t>(0,0,0) represents black</a:t>
            </a:r>
          </a:p>
          <a:p>
            <a:r>
              <a:rPr lang="en-IN" dirty="0" smtClean="0"/>
              <a:t>There is an alternative to </a:t>
            </a:r>
            <a:r>
              <a:rPr lang="en-IN" dirty="0" err="1" smtClean="0"/>
              <a:t>rgb</a:t>
            </a:r>
            <a:r>
              <a:rPr lang="en-IN" dirty="0" smtClean="0"/>
              <a:t> </a:t>
            </a:r>
            <a:r>
              <a:rPr lang="en-IN" dirty="0" err="1" smtClean="0"/>
              <a:t>i.e</a:t>
            </a:r>
            <a:r>
              <a:rPr lang="en-IN" dirty="0" smtClean="0"/>
              <a:t> </a:t>
            </a:r>
            <a:r>
              <a:rPr lang="en-IN" dirty="0" err="1" smtClean="0"/>
              <a:t>rgba</a:t>
            </a:r>
            <a:r>
              <a:rPr lang="en-IN" dirty="0" smtClean="0"/>
              <a:t> which defines a fourth parameter the alpha channel representing the transparency of the </a:t>
            </a:r>
            <a:r>
              <a:rPr lang="en-IN" dirty="0" err="1" smtClean="0"/>
              <a:t>color</a:t>
            </a:r>
            <a:r>
              <a:rPr lang="en-IN" dirty="0" smtClean="0"/>
              <a:t> the value lies between 0 and 1 where 0 means fully transparent and 1 means opaque</a:t>
            </a:r>
            <a:endParaRPr lang="en-GB" dirty="0"/>
          </a:p>
        </p:txBody>
      </p:sp>
    </p:spTree>
    <p:extLst>
      <p:ext uri="{BB962C8B-B14F-4D97-AF65-F5344CB8AC3E}">
        <p14:creationId xmlns:p14="http://schemas.microsoft.com/office/powerpoint/2010/main" val="2574102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543" y="110836"/>
            <a:ext cx="8596668" cy="491836"/>
          </a:xfrm>
        </p:spPr>
        <p:txBody>
          <a:bodyPr>
            <a:normAutofit fontScale="90000"/>
          </a:bodyPr>
          <a:lstStyle/>
          <a:p>
            <a:r>
              <a:rPr lang="en-IN" dirty="0"/>
              <a:t> Styling the Badge with "border-radius"</a:t>
            </a:r>
            <a:endParaRPr lang="en-GB" dirty="0"/>
          </a:p>
        </p:txBody>
      </p:sp>
      <p:sp>
        <p:nvSpPr>
          <p:cNvPr id="3" name="Content Placeholder 2"/>
          <p:cNvSpPr>
            <a:spLocks noGrp="1"/>
          </p:cNvSpPr>
          <p:nvPr>
            <p:ph idx="1"/>
          </p:nvPr>
        </p:nvSpPr>
        <p:spPr>
          <a:xfrm>
            <a:off x="677334" y="831273"/>
            <a:ext cx="11168302" cy="5642263"/>
          </a:xfrm>
        </p:spPr>
        <p:txBody>
          <a:bodyPr/>
          <a:lstStyle/>
          <a:p>
            <a:r>
              <a:rPr lang="en-GB" dirty="0" smtClean="0"/>
              <a:t>Lets now style the recommended badge.</a:t>
            </a:r>
          </a:p>
          <a:p>
            <a:r>
              <a:rPr lang="en-GB" dirty="0" smtClean="0"/>
              <a:t>Add a selector for the &lt;h1&gt; tag containing the recommended badge we can use a class selector referring to the class </a:t>
            </a:r>
            <a:r>
              <a:rPr lang="en-GB" dirty="0" err="1" smtClean="0"/>
              <a:t>plan__annotation</a:t>
            </a:r>
            <a:endParaRPr lang="en-GB" dirty="0" smtClean="0"/>
          </a:p>
          <a:p>
            <a:r>
              <a:rPr lang="en-GB" dirty="0" smtClean="0"/>
              <a:t>We want to make it sit in a white box and therefore have a non white(green) text and also have a tiny drop shadow also maybe add a padding</a:t>
            </a:r>
            <a:r>
              <a:rPr lang="en-IN" dirty="0" smtClean="0"/>
              <a:t> and rounded corners</a:t>
            </a:r>
          </a:p>
          <a:p>
            <a:r>
              <a:rPr lang="en-IN" dirty="0" smtClean="0"/>
              <a:t>To make the box white add a </a:t>
            </a:r>
            <a:r>
              <a:rPr lang="en-IN" dirty="0" err="1" smtClean="0"/>
              <a:t>background:white</a:t>
            </a:r>
            <a:r>
              <a:rPr lang="en-IN" dirty="0" smtClean="0"/>
              <a:t>;</a:t>
            </a:r>
          </a:p>
          <a:p>
            <a:r>
              <a:rPr lang="en-IN" dirty="0" smtClean="0"/>
              <a:t>To make the text </a:t>
            </a:r>
            <a:r>
              <a:rPr lang="en-IN" dirty="0" err="1" smtClean="0"/>
              <a:t>color</a:t>
            </a:r>
            <a:r>
              <a:rPr lang="en-IN" dirty="0" smtClean="0"/>
              <a:t> green add </a:t>
            </a:r>
            <a:r>
              <a:rPr lang="en-IN" dirty="0" err="1" smtClean="0"/>
              <a:t>color</a:t>
            </a:r>
            <a:r>
              <a:rPr lang="en-IN" dirty="0" smtClean="0"/>
              <a:t>:#19b84c;</a:t>
            </a:r>
          </a:p>
          <a:p>
            <a:r>
              <a:rPr lang="en-IN" dirty="0" smtClean="0"/>
              <a:t>To add a drop shadow add </a:t>
            </a:r>
            <a:r>
              <a:rPr lang="en-GB" dirty="0"/>
              <a:t>box-shadow: 2px </a:t>
            </a:r>
            <a:r>
              <a:rPr lang="en-GB" dirty="0" err="1"/>
              <a:t>2px</a:t>
            </a:r>
            <a:r>
              <a:rPr lang="en-GB" dirty="0"/>
              <a:t> </a:t>
            </a:r>
            <a:r>
              <a:rPr lang="en-GB" dirty="0" err="1"/>
              <a:t>2px</a:t>
            </a:r>
            <a:r>
              <a:rPr lang="en-GB" dirty="0"/>
              <a:t> </a:t>
            </a:r>
            <a:r>
              <a:rPr lang="en-GB" dirty="0" err="1"/>
              <a:t>2px</a:t>
            </a:r>
            <a:r>
              <a:rPr lang="en-GB" dirty="0"/>
              <a:t> </a:t>
            </a:r>
            <a:r>
              <a:rPr lang="en-GB" dirty="0" err="1"/>
              <a:t>rgba</a:t>
            </a:r>
            <a:r>
              <a:rPr lang="en-GB" dirty="0"/>
              <a:t>(0, 0, 0, 0.5);</a:t>
            </a:r>
          </a:p>
          <a:p>
            <a:r>
              <a:rPr lang="en-IN" dirty="0" smtClean="0"/>
              <a:t>To add a padding use padding:8px;</a:t>
            </a:r>
          </a:p>
          <a:p>
            <a:r>
              <a:rPr lang="en-IN" dirty="0" smtClean="0"/>
              <a:t>To make the corners rounded use border-radius:8px;</a:t>
            </a:r>
          </a:p>
          <a:p>
            <a:endParaRPr lang="en-GB" dirty="0" smtClean="0"/>
          </a:p>
          <a:p>
            <a:endParaRPr lang="en-GB" dirty="0"/>
          </a:p>
        </p:txBody>
      </p:sp>
    </p:spTree>
    <p:extLst>
      <p:ext uri="{BB962C8B-B14F-4D97-AF65-F5344CB8AC3E}">
        <p14:creationId xmlns:p14="http://schemas.microsoft.com/office/powerpoint/2010/main" val="11848042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90054"/>
            <a:ext cx="8596668" cy="491836"/>
          </a:xfrm>
        </p:spPr>
        <p:txBody>
          <a:bodyPr>
            <a:normAutofit fontScale="90000"/>
          </a:bodyPr>
          <a:lstStyle/>
          <a:p>
            <a:r>
              <a:rPr lang="en-GB" dirty="0"/>
              <a:t>Styling our List</a:t>
            </a:r>
          </a:p>
        </p:txBody>
      </p:sp>
      <p:sp>
        <p:nvSpPr>
          <p:cNvPr id="3" name="Content Placeholder 2"/>
          <p:cNvSpPr>
            <a:spLocks noGrp="1"/>
          </p:cNvSpPr>
          <p:nvPr>
            <p:ph idx="1"/>
          </p:nvPr>
        </p:nvSpPr>
        <p:spPr>
          <a:xfrm>
            <a:off x="677333" y="706583"/>
            <a:ext cx="11126739" cy="5891644"/>
          </a:xfrm>
        </p:spPr>
        <p:txBody>
          <a:bodyPr/>
          <a:lstStyle/>
          <a:p>
            <a:r>
              <a:rPr lang="en-IN" dirty="0" smtClean="0"/>
              <a:t>Lets style the bullet points in our plans.</a:t>
            </a:r>
          </a:p>
          <a:p>
            <a:r>
              <a:rPr lang="en-IN" dirty="0" smtClean="0"/>
              <a:t>Add a class </a:t>
            </a:r>
            <a:r>
              <a:rPr lang="en-IN" dirty="0" err="1" smtClean="0"/>
              <a:t>plan__features</a:t>
            </a:r>
            <a:r>
              <a:rPr lang="en-IN" dirty="0" smtClean="0"/>
              <a:t> on all &lt;</a:t>
            </a:r>
            <a:r>
              <a:rPr lang="en-IN" dirty="0" err="1" smtClean="0"/>
              <a:t>ul</a:t>
            </a:r>
            <a:r>
              <a:rPr lang="en-IN" dirty="0" smtClean="0"/>
              <a:t>&gt; tags in all plans and add a class selector for this class in our main.css file</a:t>
            </a:r>
          </a:p>
          <a:p>
            <a:r>
              <a:rPr lang="en-IN" dirty="0" smtClean="0"/>
              <a:t>Now lets remove the bullet points by setting </a:t>
            </a:r>
            <a:r>
              <a:rPr lang="en-IN" dirty="0" err="1" smtClean="0"/>
              <a:t>list-style:none</a:t>
            </a:r>
            <a:endParaRPr lang="en-IN" dirty="0" smtClean="0"/>
          </a:p>
          <a:p>
            <a:r>
              <a:rPr lang="en-IN" dirty="0" smtClean="0"/>
              <a:t>Also lets get rid of all margin and padding set by the </a:t>
            </a:r>
            <a:r>
              <a:rPr lang="en-IN" dirty="0" err="1" smtClean="0"/>
              <a:t>ul</a:t>
            </a:r>
            <a:r>
              <a:rPr lang="en-IN" dirty="0" smtClean="0"/>
              <a:t> by setting margin:0 and padding:0</a:t>
            </a:r>
          </a:p>
          <a:p>
            <a:r>
              <a:rPr lang="en-IN" dirty="0" smtClean="0"/>
              <a:t>We can now set some space between the individual list item by setting the top and bottom margin to 8px and 0 to right and left .</a:t>
            </a:r>
          </a:p>
          <a:p>
            <a:r>
              <a:rPr lang="en-IN" dirty="0" smtClean="0"/>
              <a:t>We can set this style either by using a </a:t>
            </a:r>
            <a:r>
              <a:rPr lang="en-IN" dirty="0" err="1" smtClean="0"/>
              <a:t>combinator</a:t>
            </a:r>
            <a:r>
              <a:rPr lang="en-IN" dirty="0" smtClean="0"/>
              <a:t> like .</a:t>
            </a:r>
            <a:r>
              <a:rPr lang="en-IN" dirty="0" err="1" smtClean="0"/>
              <a:t>plan__features</a:t>
            </a:r>
            <a:r>
              <a:rPr lang="en-IN" dirty="0" smtClean="0"/>
              <a:t> li{ margin:8px 0px} or by assigning a class </a:t>
            </a:r>
            <a:r>
              <a:rPr lang="en-IN" dirty="0" err="1" smtClean="0"/>
              <a:t>plan__feature</a:t>
            </a:r>
            <a:r>
              <a:rPr lang="en-IN" dirty="0" smtClean="0"/>
              <a:t> to all li items I will be using a class to be in sync with the coding style followed in this project but using a </a:t>
            </a:r>
            <a:r>
              <a:rPr lang="en-IN" dirty="0" err="1" smtClean="0"/>
              <a:t>combinator</a:t>
            </a:r>
            <a:r>
              <a:rPr lang="en-IN" dirty="0" smtClean="0"/>
              <a:t> is absolutely fine</a:t>
            </a:r>
            <a:endParaRPr lang="en-GB" dirty="0"/>
          </a:p>
        </p:txBody>
      </p:sp>
    </p:spTree>
    <p:extLst>
      <p:ext uri="{BB962C8B-B14F-4D97-AF65-F5344CB8AC3E}">
        <p14:creationId xmlns:p14="http://schemas.microsoft.com/office/powerpoint/2010/main" val="3505641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11355339" cy="595745"/>
          </a:xfrm>
        </p:spPr>
        <p:txBody>
          <a:bodyPr>
            <a:normAutofit fontScale="90000"/>
          </a:bodyPr>
          <a:lstStyle/>
          <a:p>
            <a:r>
              <a:rPr lang="en-IN" dirty="0"/>
              <a:t>Working on the Title and the Price of our Packages</a:t>
            </a:r>
            <a:endParaRPr lang="en-GB" dirty="0"/>
          </a:p>
        </p:txBody>
      </p:sp>
      <p:sp>
        <p:nvSpPr>
          <p:cNvPr id="3" name="Content Placeholder 2"/>
          <p:cNvSpPr>
            <a:spLocks noGrp="1"/>
          </p:cNvSpPr>
          <p:nvPr>
            <p:ph idx="1"/>
          </p:nvPr>
        </p:nvSpPr>
        <p:spPr>
          <a:xfrm>
            <a:off x="677333" y="852055"/>
            <a:ext cx="11241039" cy="5756563"/>
          </a:xfrm>
        </p:spPr>
        <p:txBody>
          <a:bodyPr/>
          <a:lstStyle/>
          <a:p>
            <a:r>
              <a:rPr lang="en-IN" dirty="0" smtClean="0"/>
              <a:t>Lets work on the title and price of our packages</a:t>
            </a:r>
          </a:p>
          <a:p>
            <a:r>
              <a:rPr lang="en-IN" dirty="0" smtClean="0"/>
              <a:t>Lets add a class </a:t>
            </a:r>
            <a:r>
              <a:rPr lang="en-IN" dirty="0" err="1" smtClean="0"/>
              <a:t>plan__title</a:t>
            </a:r>
            <a:r>
              <a:rPr lang="en-IN" dirty="0" smtClean="0"/>
              <a:t> and </a:t>
            </a:r>
            <a:r>
              <a:rPr lang="en-IN" dirty="0" err="1" smtClean="0"/>
              <a:t>plan__price</a:t>
            </a:r>
            <a:r>
              <a:rPr lang="en-IN" dirty="0" smtClean="0"/>
              <a:t> respectively to the title and price of all plans </a:t>
            </a:r>
            <a:r>
              <a:rPr lang="en-IN" dirty="0" err="1" smtClean="0"/>
              <a:t>i.e</a:t>
            </a:r>
            <a:r>
              <a:rPr lang="en-IN" dirty="0" smtClean="0"/>
              <a:t> add these classes to  the &lt;h1&gt; and &lt;h2&gt; tags representing title and plan respectively</a:t>
            </a:r>
          </a:p>
          <a:p>
            <a:r>
              <a:rPr lang="en-IN" dirty="0" smtClean="0"/>
              <a:t>Add class selectors for these classes to our main.css .</a:t>
            </a:r>
            <a:r>
              <a:rPr lang="en-IN" dirty="0" err="1" smtClean="0"/>
              <a:t>plan__title</a:t>
            </a:r>
            <a:r>
              <a:rPr lang="en-IN" dirty="0" smtClean="0"/>
              <a:t> {} and .</a:t>
            </a:r>
            <a:r>
              <a:rPr lang="en-IN" dirty="0" err="1" smtClean="0"/>
              <a:t>plan__price</a:t>
            </a:r>
            <a:r>
              <a:rPr lang="en-IN" dirty="0" smtClean="0"/>
              <a:t>{}</a:t>
            </a:r>
          </a:p>
          <a:p>
            <a:r>
              <a:rPr lang="en-IN" dirty="0" smtClean="0"/>
              <a:t>Lets change the </a:t>
            </a:r>
            <a:r>
              <a:rPr lang="en-IN" dirty="0" err="1" smtClean="0"/>
              <a:t>color</a:t>
            </a:r>
            <a:r>
              <a:rPr lang="en-IN" dirty="0" smtClean="0"/>
              <a:t> of our title to dark green </a:t>
            </a:r>
            <a:r>
              <a:rPr lang="en-IN" dirty="0" err="1" smtClean="0"/>
              <a:t>color</a:t>
            </a:r>
            <a:r>
              <a:rPr lang="en-IN" dirty="0" smtClean="0"/>
              <a:t>:#0e4f1f;</a:t>
            </a:r>
          </a:p>
          <a:p>
            <a:r>
              <a:rPr lang="en-IN" dirty="0" smtClean="0"/>
              <a:t>Lets change the </a:t>
            </a:r>
            <a:r>
              <a:rPr lang="en-IN" dirty="0" err="1" smtClean="0"/>
              <a:t>color</a:t>
            </a:r>
            <a:r>
              <a:rPr lang="en-IN" dirty="0" smtClean="0"/>
              <a:t> of our price to grey </a:t>
            </a:r>
            <a:r>
              <a:rPr lang="en-IN" dirty="0" err="1" smtClean="0"/>
              <a:t>color</a:t>
            </a:r>
            <a:r>
              <a:rPr lang="en-IN" dirty="0" smtClean="0"/>
              <a:t>:#858585;</a:t>
            </a:r>
          </a:p>
          <a:p>
            <a:r>
              <a:rPr lang="en-IN" dirty="0" smtClean="0"/>
              <a:t>Although these colours look good but they don’t look so good on our recommended plan because of the background so lets override it for the recommended plan using combinators</a:t>
            </a:r>
          </a:p>
          <a:p>
            <a:r>
              <a:rPr lang="en-IN" dirty="0" smtClean="0"/>
              <a:t>So add a </a:t>
            </a:r>
            <a:r>
              <a:rPr lang="en-IN" dirty="0" err="1" smtClean="0"/>
              <a:t>combinator</a:t>
            </a:r>
            <a:r>
              <a:rPr lang="en-IN" dirty="0" smtClean="0"/>
              <a:t> for title of our recommended plan as  .plan--highlighted .</a:t>
            </a:r>
            <a:r>
              <a:rPr lang="en-IN" dirty="0" err="1" smtClean="0"/>
              <a:t>plan__title</a:t>
            </a:r>
            <a:r>
              <a:rPr lang="en-IN" dirty="0" smtClean="0"/>
              <a:t>{} override the </a:t>
            </a:r>
            <a:r>
              <a:rPr lang="en-IN" dirty="0" err="1" smtClean="0"/>
              <a:t>color</a:t>
            </a:r>
            <a:r>
              <a:rPr lang="en-IN" dirty="0" smtClean="0"/>
              <a:t> to white </a:t>
            </a:r>
            <a:r>
              <a:rPr lang="en-IN" dirty="0" err="1" smtClean="0"/>
              <a:t>color:white</a:t>
            </a:r>
            <a:endParaRPr lang="en-IN" dirty="0" smtClean="0"/>
          </a:p>
          <a:p>
            <a:r>
              <a:rPr lang="en-IN" dirty="0"/>
              <a:t>So add a </a:t>
            </a:r>
            <a:r>
              <a:rPr lang="en-IN" dirty="0" err="1"/>
              <a:t>combinator</a:t>
            </a:r>
            <a:r>
              <a:rPr lang="en-IN" dirty="0"/>
              <a:t> for </a:t>
            </a:r>
            <a:r>
              <a:rPr lang="en-IN" dirty="0" smtClean="0"/>
              <a:t>price </a:t>
            </a:r>
            <a:r>
              <a:rPr lang="en-IN" dirty="0"/>
              <a:t>of our recommended plan as  .</a:t>
            </a:r>
            <a:r>
              <a:rPr lang="en-IN" dirty="0" smtClean="0"/>
              <a:t>plan--highlighted </a:t>
            </a:r>
            <a:r>
              <a:rPr lang="en-IN" dirty="0"/>
              <a:t>.</a:t>
            </a:r>
            <a:r>
              <a:rPr lang="en-IN" dirty="0" err="1"/>
              <a:t>plan</a:t>
            </a:r>
            <a:r>
              <a:rPr lang="en-IN" dirty="0" err="1" smtClean="0"/>
              <a:t>__price</a:t>
            </a:r>
            <a:r>
              <a:rPr lang="en-IN" dirty="0" smtClean="0"/>
              <a:t>{} </a:t>
            </a:r>
            <a:r>
              <a:rPr lang="en-IN" dirty="0"/>
              <a:t>override the </a:t>
            </a:r>
            <a:r>
              <a:rPr lang="en-IN" dirty="0" err="1"/>
              <a:t>color</a:t>
            </a:r>
            <a:r>
              <a:rPr lang="en-IN" dirty="0"/>
              <a:t> to </a:t>
            </a:r>
            <a:r>
              <a:rPr lang="en-IN" dirty="0" smtClean="0"/>
              <a:t>dark green again  </a:t>
            </a:r>
            <a:r>
              <a:rPr lang="en-IN" dirty="0" err="1" smtClean="0"/>
              <a:t>color</a:t>
            </a:r>
            <a:r>
              <a:rPr lang="en-IN" dirty="0" smtClean="0"/>
              <a:t>:</a:t>
            </a:r>
            <a:r>
              <a:rPr lang="en-IN" dirty="0"/>
              <a:t> :#</a:t>
            </a:r>
            <a:r>
              <a:rPr lang="en-IN" dirty="0" smtClean="0"/>
              <a:t>0e4f1f;</a:t>
            </a:r>
            <a:endParaRPr lang="en-IN" dirty="0"/>
          </a:p>
          <a:p>
            <a:endParaRPr lang="en-GB" dirty="0"/>
          </a:p>
        </p:txBody>
      </p:sp>
    </p:spTree>
    <p:extLst>
      <p:ext uri="{BB962C8B-B14F-4D97-AF65-F5344CB8AC3E}">
        <p14:creationId xmlns:p14="http://schemas.microsoft.com/office/powerpoint/2010/main" val="40158224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Lets now style the action button on bottom of each plan</a:t>
            </a:r>
          </a:p>
          <a:p>
            <a:r>
              <a:rPr lang="en-IN" dirty="0" smtClean="0"/>
              <a:t>Lets add a class button to all the button on our plans and create a class selector .button{} for the same in our main.css</a:t>
            </a:r>
          </a:p>
          <a:p>
            <a:r>
              <a:rPr lang="en-IN" dirty="0" smtClean="0"/>
              <a:t>Lets add a dark green background using </a:t>
            </a:r>
            <a:r>
              <a:rPr lang="en-IN" dirty="0" err="1" smtClean="0"/>
              <a:t>backgroung</a:t>
            </a:r>
            <a:r>
              <a:rPr lang="en-IN" dirty="0" smtClean="0"/>
              <a:t>:#0e4f1f; and a white text </a:t>
            </a:r>
            <a:r>
              <a:rPr lang="en-IN" dirty="0" err="1" smtClean="0"/>
              <a:t>color</a:t>
            </a:r>
            <a:r>
              <a:rPr lang="en-IN" dirty="0" smtClean="0"/>
              <a:t> using </a:t>
            </a:r>
            <a:r>
              <a:rPr lang="en-IN" dirty="0" err="1" smtClean="0"/>
              <a:t>color:white</a:t>
            </a:r>
            <a:r>
              <a:rPr lang="en-IN" dirty="0" smtClean="0"/>
              <a:t>;</a:t>
            </a:r>
          </a:p>
          <a:p>
            <a:r>
              <a:rPr lang="en-IN" dirty="0" smtClean="0"/>
              <a:t>Now if we notice in our dev tools we have a lot of defaults like padding border text styles </a:t>
            </a:r>
            <a:r>
              <a:rPr lang="en-IN" dirty="0" err="1" smtClean="0"/>
              <a:t>etc</a:t>
            </a:r>
            <a:r>
              <a:rPr lang="en-IN" dirty="0" smtClean="0"/>
              <a:t> applied to it by the browser also we will notice that the font looks different than the rest of our page</a:t>
            </a:r>
          </a:p>
          <a:p>
            <a:r>
              <a:rPr lang="en-IN" dirty="0" smtClean="0"/>
              <a:t>Although it inherits the font from body but it is overridden by the direct font assignment by the browser so to correct the font we will use </a:t>
            </a:r>
            <a:r>
              <a:rPr lang="en-IN" dirty="0" err="1" smtClean="0"/>
              <a:t>font:inherit</a:t>
            </a:r>
            <a:r>
              <a:rPr lang="en-IN" dirty="0" smtClean="0"/>
              <a:t>; inherit is a keyword which forces the inherited styles to be applied and note we are using font not font-family this is a shortcut to set multiple font related styles together.</a:t>
            </a:r>
          </a:p>
          <a:p>
            <a:r>
              <a:rPr lang="en-IN" dirty="0" smtClean="0"/>
              <a:t>Now lets override the border and set it to 1.5px solid and dark green using border:1.5px solid #0e4f1f;</a:t>
            </a:r>
          </a:p>
          <a:p>
            <a:r>
              <a:rPr lang="en-IN" dirty="0" smtClean="0"/>
              <a:t>Similarly lets override the padding and set it to 8px from all sides using padding 8px;</a:t>
            </a:r>
          </a:p>
          <a:p>
            <a:r>
              <a:rPr lang="en-IN" dirty="0" smtClean="0"/>
              <a:t>Lets add rounded corners using border-radius:8px</a:t>
            </a:r>
          </a:p>
          <a:p>
            <a:r>
              <a:rPr lang="en-IN" dirty="0" smtClean="0"/>
              <a:t>One thing that we will notice is that when we hover over the button we get no indication that it is a </a:t>
            </a:r>
            <a:r>
              <a:rPr lang="en-IN" dirty="0" err="1" smtClean="0"/>
              <a:t>button,we</a:t>
            </a:r>
            <a:r>
              <a:rPr lang="en-IN" dirty="0" smtClean="0"/>
              <a:t> don’t get a hand shaped cursor and no different hover style lets add them and also set the font-weight :bold;</a:t>
            </a:r>
          </a:p>
          <a:p>
            <a:endParaRPr lang="en-IN" dirty="0" smtClean="0"/>
          </a:p>
          <a:p>
            <a:endParaRPr lang="en-GB" dirty="0"/>
          </a:p>
        </p:txBody>
      </p:sp>
    </p:spTree>
    <p:extLst>
      <p:ext uri="{BB962C8B-B14F-4D97-AF65-F5344CB8AC3E}">
        <p14:creationId xmlns:p14="http://schemas.microsoft.com/office/powerpoint/2010/main" val="34027757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To change the cursor to hand use </a:t>
            </a:r>
            <a:r>
              <a:rPr lang="en-IN" dirty="0" err="1" smtClean="0"/>
              <a:t>cursor:pointer</a:t>
            </a:r>
            <a:r>
              <a:rPr lang="en-IN" dirty="0" smtClean="0"/>
              <a:t>; cursor can have more options too pointer and default are the most commonly used</a:t>
            </a:r>
          </a:p>
          <a:p>
            <a:r>
              <a:rPr lang="en-IN" dirty="0" smtClean="0"/>
              <a:t>To add a hover effect we can use the hover pseudo class we will also use the active pseudo class for situations when we keep mouse pressed on the button and change the background :white; and </a:t>
            </a:r>
            <a:r>
              <a:rPr lang="en-IN" dirty="0" err="1" smtClean="0"/>
              <a:t>color</a:t>
            </a:r>
            <a:r>
              <a:rPr lang="en-IN" dirty="0" smtClean="0"/>
              <a:t>:#0e4f1f;</a:t>
            </a:r>
          </a:p>
          <a:p>
            <a:endParaRPr lang="en-IN" dirty="0" smtClean="0"/>
          </a:p>
          <a:p>
            <a:endParaRPr lang="en-GB" dirty="0"/>
          </a:p>
        </p:txBody>
      </p:sp>
    </p:spTree>
    <p:extLst>
      <p:ext uri="{BB962C8B-B14F-4D97-AF65-F5344CB8AC3E}">
        <p14:creationId xmlns:p14="http://schemas.microsoft.com/office/powerpoint/2010/main" val="15276571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127"/>
            <a:ext cx="8596668" cy="623455"/>
          </a:xfrm>
        </p:spPr>
        <p:txBody>
          <a:bodyPr>
            <a:normAutofit fontScale="90000"/>
          </a:bodyPr>
          <a:lstStyle/>
          <a:p>
            <a:r>
              <a:rPr lang="en-IN" dirty="0" smtClean="0"/>
              <a:t>Understanding Outlines</a:t>
            </a:r>
            <a:endParaRPr lang="en-GB" dirty="0"/>
          </a:p>
        </p:txBody>
      </p:sp>
      <p:sp>
        <p:nvSpPr>
          <p:cNvPr id="3" name="Content Placeholder 2"/>
          <p:cNvSpPr>
            <a:spLocks noGrp="1"/>
          </p:cNvSpPr>
          <p:nvPr>
            <p:ph idx="1"/>
          </p:nvPr>
        </p:nvSpPr>
        <p:spPr>
          <a:xfrm>
            <a:off x="270164" y="706583"/>
            <a:ext cx="11689772" cy="5985162"/>
          </a:xfrm>
        </p:spPr>
        <p:txBody>
          <a:bodyPr>
            <a:normAutofit lnSpcReduction="10000"/>
          </a:bodyPr>
          <a:lstStyle/>
          <a:p>
            <a:r>
              <a:rPr lang="en-IN" dirty="0" smtClean="0"/>
              <a:t>If we want to check the applied styles on a button in a particular state like active or focus </a:t>
            </a:r>
            <a:r>
              <a:rPr lang="en-IN" dirty="0" err="1" smtClean="0"/>
              <a:t>etc</a:t>
            </a:r>
            <a:r>
              <a:rPr lang="en-IN" dirty="0" smtClean="0"/>
              <a:t> in </a:t>
            </a:r>
            <a:r>
              <a:rPr lang="en-IN" dirty="0" err="1" smtClean="0"/>
              <a:t>devtools</a:t>
            </a:r>
            <a:r>
              <a:rPr lang="en-IN" dirty="0" smtClean="0"/>
              <a:t> we can select the :</a:t>
            </a:r>
            <a:r>
              <a:rPr lang="en-IN" dirty="0" err="1" smtClean="0"/>
              <a:t>hov</a:t>
            </a:r>
            <a:r>
              <a:rPr lang="en-IN" dirty="0" smtClean="0"/>
              <a:t> pseudo class and then select the checkbox for </a:t>
            </a:r>
            <a:r>
              <a:rPr lang="en-IN" dirty="0" err="1" smtClean="0"/>
              <a:t>whwichever</a:t>
            </a:r>
            <a:r>
              <a:rPr lang="en-IN" dirty="0" smtClean="0"/>
              <a:t> state we want to view styles for</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r>
              <a:rPr lang="en-IN" dirty="0" smtClean="0"/>
              <a:t>We will notice that in focussed state the button has a slight blueish border like thing called outline</a:t>
            </a:r>
          </a:p>
          <a:p>
            <a:r>
              <a:rPr lang="en-IN" dirty="0" smtClean="0"/>
              <a:t>Outline is something comparable to a border but it is not part of the box model ,outline is actually a border like thing that is applied before the margin and after the border</a:t>
            </a:r>
          </a:p>
          <a:p>
            <a:r>
              <a:rPr lang="en-IN" dirty="0" smtClean="0"/>
              <a:t>We can set a different style for outline or remove it as per requirement for now on lets remove it by creating a pseudo selector for focus and setting outline to none.  .</a:t>
            </a:r>
            <a:r>
              <a:rPr lang="en-IN" dirty="0" err="1" smtClean="0"/>
              <a:t>button:focus</a:t>
            </a:r>
            <a:r>
              <a:rPr lang="en-IN" dirty="0" smtClean="0"/>
              <a:t>{ </a:t>
            </a:r>
            <a:r>
              <a:rPr lang="en-IN" dirty="0" err="1" smtClean="0"/>
              <a:t>outline:none</a:t>
            </a:r>
            <a:r>
              <a:rPr lang="en-IN" dirty="0" smtClean="0"/>
              <a:t>;}</a:t>
            </a:r>
          </a:p>
          <a:p>
            <a:endParaRPr lang="en-GB" dirty="0"/>
          </a:p>
        </p:txBody>
      </p:sp>
      <p:pic>
        <p:nvPicPr>
          <p:cNvPr id="4" name="Picture 3"/>
          <p:cNvPicPr>
            <a:picLocks noChangeAspect="1"/>
          </p:cNvPicPr>
          <p:nvPr/>
        </p:nvPicPr>
        <p:blipFill>
          <a:blip r:embed="rId3"/>
          <a:stretch>
            <a:fillRect/>
          </a:stretch>
        </p:blipFill>
        <p:spPr>
          <a:xfrm>
            <a:off x="1623452" y="1398587"/>
            <a:ext cx="8030696" cy="3786477"/>
          </a:xfrm>
          <a:prstGeom prst="rect">
            <a:avLst/>
          </a:prstGeom>
        </p:spPr>
      </p:pic>
    </p:spTree>
    <p:extLst>
      <p:ext uri="{BB962C8B-B14F-4D97-AF65-F5344CB8AC3E}">
        <p14:creationId xmlns:p14="http://schemas.microsoft.com/office/powerpoint/2010/main" val="20459064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5864"/>
            <a:ext cx="11085175" cy="706581"/>
          </a:xfrm>
        </p:spPr>
        <p:txBody>
          <a:bodyPr/>
          <a:lstStyle/>
          <a:p>
            <a:r>
              <a:rPr lang="en-IN" dirty="0"/>
              <a:t>Presenting the Core Features to the User</a:t>
            </a:r>
            <a:endParaRPr lang="en-GB" dirty="0"/>
          </a:p>
        </p:txBody>
      </p:sp>
      <p:sp>
        <p:nvSpPr>
          <p:cNvPr id="3" name="Content Placeholder 2"/>
          <p:cNvSpPr>
            <a:spLocks noGrp="1"/>
          </p:cNvSpPr>
          <p:nvPr>
            <p:ph idx="1"/>
          </p:nvPr>
        </p:nvSpPr>
        <p:spPr>
          <a:xfrm>
            <a:off x="342899" y="862445"/>
            <a:ext cx="11596255" cy="5746173"/>
          </a:xfrm>
        </p:spPr>
        <p:txBody>
          <a:bodyPr/>
          <a:lstStyle/>
          <a:p>
            <a:r>
              <a:rPr lang="en-IN" dirty="0" smtClean="0"/>
              <a:t>Now lets add a new section to our page and present some core  features to the user these are like highlights as to why </a:t>
            </a:r>
            <a:r>
              <a:rPr lang="en-IN" dirty="0" err="1" smtClean="0"/>
              <a:t>uhost</a:t>
            </a:r>
            <a:r>
              <a:rPr lang="en-IN" dirty="0" smtClean="0"/>
              <a:t> is good for them in short self praise or advertising.</a:t>
            </a:r>
          </a:p>
          <a:p>
            <a:r>
              <a:rPr lang="en-IN" dirty="0" smtClean="0"/>
              <a:t>I have added a new section below our plans in index.html which has a heading(&lt;h1&gt;) and a list(&lt;</a:t>
            </a:r>
            <a:r>
              <a:rPr lang="en-IN" dirty="0" err="1" smtClean="0"/>
              <a:t>ul</a:t>
            </a:r>
            <a:r>
              <a:rPr lang="en-IN" dirty="0" smtClean="0"/>
              <a:t>&gt;) with list items(&lt;li&gt;)  having an empty div(&lt;div&gt;) where we can add something and a paragraph(&lt;p&gt;) representing the core features or the advertisement text.</a:t>
            </a:r>
          </a:p>
          <a:p>
            <a:r>
              <a:rPr lang="en-IN" dirty="0" smtClean="0"/>
              <a:t>Currently it will look like :</a:t>
            </a:r>
          </a:p>
          <a:p>
            <a:endParaRPr lang="en-IN" dirty="0"/>
          </a:p>
          <a:p>
            <a:endParaRPr lang="en-IN" dirty="0" smtClean="0"/>
          </a:p>
          <a:p>
            <a:endParaRPr lang="en-IN" dirty="0"/>
          </a:p>
          <a:p>
            <a:pPr marL="0" indent="0">
              <a:buNone/>
            </a:pPr>
            <a:endParaRPr lang="en-IN" dirty="0"/>
          </a:p>
          <a:p>
            <a:r>
              <a:rPr lang="en-IN" dirty="0" smtClean="0"/>
              <a:t>And the idea is to turn it into something like </a:t>
            </a:r>
          </a:p>
          <a:p>
            <a:endParaRPr lang="en-IN" dirty="0" smtClean="0"/>
          </a:p>
          <a:p>
            <a:endParaRPr lang="en-IN" dirty="0" smtClean="0"/>
          </a:p>
          <a:p>
            <a:endParaRPr lang="en-GB" dirty="0"/>
          </a:p>
        </p:txBody>
      </p:sp>
      <p:pic>
        <p:nvPicPr>
          <p:cNvPr id="4" name="Picture 3"/>
          <p:cNvPicPr>
            <a:picLocks noChangeAspect="1"/>
          </p:cNvPicPr>
          <p:nvPr/>
        </p:nvPicPr>
        <p:blipFill>
          <a:blip r:embed="rId3"/>
          <a:stretch>
            <a:fillRect/>
          </a:stretch>
        </p:blipFill>
        <p:spPr>
          <a:xfrm>
            <a:off x="1902388" y="2888090"/>
            <a:ext cx="6392167" cy="1652738"/>
          </a:xfrm>
          <a:prstGeom prst="rect">
            <a:avLst/>
          </a:prstGeom>
        </p:spPr>
      </p:pic>
      <p:pic>
        <p:nvPicPr>
          <p:cNvPr id="5" name="Picture 4"/>
          <p:cNvPicPr>
            <a:picLocks noChangeAspect="1"/>
          </p:cNvPicPr>
          <p:nvPr/>
        </p:nvPicPr>
        <p:blipFill>
          <a:blip r:embed="rId4"/>
          <a:stretch>
            <a:fillRect/>
          </a:stretch>
        </p:blipFill>
        <p:spPr>
          <a:xfrm>
            <a:off x="459125" y="4893737"/>
            <a:ext cx="10337030" cy="1818789"/>
          </a:xfrm>
          <a:prstGeom prst="rect">
            <a:avLst/>
          </a:prstGeom>
        </p:spPr>
      </p:pic>
    </p:spTree>
    <p:extLst>
      <p:ext uri="{BB962C8B-B14F-4D97-AF65-F5344CB8AC3E}">
        <p14:creationId xmlns:p14="http://schemas.microsoft.com/office/powerpoint/2010/main" val="257971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11085175" cy="533400"/>
          </a:xfrm>
        </p:spPr>
        <p:txBody>
          <a:bodyPr>
            <a:normAutofit fontScale="90000"/>
          </a:bodyPr>
          <a:lstStyle/>
          <a:p>
            <a:r>
              <a:rPr lang="en-IN" dirty="0"/>
              <a:t>Styling the Headline of the Core Features Section</a:t>
            </a:r>
            <a:endParaRPr lang="en-GB" dirty="0"/>
          </a:p>
        </p:txBody>
      </p:sp>
      <p:sp>
        <p:nvSpPr>
          <p:cNvPr id="3" name="Content Placeholder 2"/>
          <p:cNvSpPr>
            <a:spLocks noGrp="1"/>
          </p:cNvSpPr>
          <p:nvPr>
            <p:ph idx="1"/>
          </p:nvPr>
        </p:nvSpPr>
        <p:spPr>
          <a:xfrm>
            <a:off x="259773" y="675409"/>
            <a:ext cx="11502735" cy="5933209"/>
          </a:xfrm>
        </p:spPr>
        <p:txBody>
          <a:bodyPr/>
          <a:lstStyle/>
          <a:p>
            <a:r>
              <a:rPr lang="en-GB" dirty="0" smtClean="0"/>
              <a:t>Lets first style the heading for our core features section</a:t>
            </a:r>
          </a:p>
          <a:p>
            <a:r>
              <a:rPr lang="en-GB" dirty="0" smtClean="0"/>
              <a:t>We already have a class that applies some styles to headline text used for plans section </a:t>
            </a:r>
            <a:r>
              <a:rPr lang="en-IN" dirty="0" smtClean="0"/>
              <a:t>“</a:t>
            </a:r>
            <a:r>
              <a:rPr lang="en-GB" dirty="0" smtClean="0"/>
              <a:t>section-title“ class use this class on the &lt;h1&gt; tag representing the headline for our </a:t>
            </a:r>
            <a:r>
              <a:rPr lang="en-GB" dirty="0" err="1" smtClean="0"/>
              <a:t>section.we</a:t>
            </a:r>
            <a:r>
              <a:rPr lang="en-GB" dirty="0" smtClean="0"/>
              <a:t> will notice it now has a green </a:t>
            </a:r>
            <a:r>
              <a:rPr lang="en-GB" dirty="0" err="1" smtClean="0"/>
              <a:t>color</a:t>
            </a:r>
            <a:r>
              <a:rPr lang="en-GB" dirty="0" smtClean="0"/>
              <a:t> and is </a:t>
            </a:r>
            <a:r>
              <a:rPr lang="en-GB" dirty="0" err="1" smtClean="0"/>
              <a:t>center</a:t>
            </a:r>
            <a:r>
              <a:rPr lang="en-GB" dirty="0" smtClean="0"/>
              <a:t> aligned</a:t>
            </a:r>
          </a:p>
          <a:p>
            <a:r>
              <a:rPr lang="en-IN" dirty="0" smtClean="0"/>
              <a:t>Lets now style the list in our </a:t>
            </a:r>
            <a:r>
              <a:rPr lang="en-IN" dirty="0" err="1" smtClean="0"/>
              <a:t>section.First</a:t>
            </a:r>
            <a:r>
              <a:rPr lang="en-IN" dirty="0" smtClean="0"/>
              <a:t> lets add a strong reddish </a:t>
            </a:r>
            <a:r>
              <a:rPr lang="en-IN" dirty="0" err="1" smtClean="0"/>
              <a:t>color</a:t>
            </a:r>
            <a:r>
              <a:rPr lang="en-IN" dirty="0" smtClean="0"/>
              <a:t> to the background d of the section to achieve this lets first assign an id to this section key-features</a:t>
            </a:r>
          </a:p>
          <a:p>
            <a:r>
              <a:rPr lang="en-IN" dirty="0" smtClean="0"/>
              <a:t>Add a id selector for the above id to our main.css as #key-features and add background:#ff1b68 to give it a strong reddish background</a:t>
            </a:r>
          </a:p>
          <a:p>
            <a:r>
              <a:rPr lang="en-IN" dirty="0" smtClean="0"/>
              <a:t>Now if we notice since we have a red background the green </a:t>
            </a:r>
            <a:r>
              <a:rPr lang="en-IN" dirty="0" err="1" smtClean="0"/>
              <a:t>color</a:t>
            </a:r>
            <a:r>
              <a:rPr lang="en-IN" dirty="0" smtClean="0"/>
              <a:t> of our heading does not look so good so lets change that to change it we will use a descendant </a:t>
            </a:r>
            <a:r>
              <a:rPr lang="en-IN" dirty="0" err="1" smtClean="0"/>
              <a:t>combinator</a:t>
            </a:r>
            <a:r>
              <a:rPr lang="en-IN" dirty="0" smtClean="0"/>
              <a:t> like #</a:t>
            </a:r>
            <a:r>
              <a:rPr lang="en-GB" dirty="0" smtClean="0"/>
              <a:t>key-features .section-title{ }</a:t>
            </a:r>
          </a:p>
          <a:p>
            <a:r>
              <a:rPr lang="en-IN" dirty="0" smtClean="0"/>
              <a:t>Set the </a:t>
            </a:r>
            <a:r>
              <a:rPr lang="en-IN" dirty="0" err="1" smtClean="0"/>
              <a:t>color:white.Also</a:t>
            </a:r>
            <a:r>
              <a:rPr lang="en-IN" dirty="0" smtClean="0"/>
              <a:t> lets add a little bit more margin maybe margin:32px;</a:t>
            </a:r>
          </a:p>
          <a:p>
            <a:r>
              <a:rPr lang="en-IN" dirty="0" smtClean="0"/>
              <a:t>Also lets add a margin-top:80px to our #key-features to give a space between the two sections for plans and key features also lets add some padding so that the content doesn’t stick to the edges of the section maybe padding:16px;</a:t>
            </a:r>
            <a:endParaRPr lang="en-GB" dirty="0"/>
          </a:p>
          <a:p>
            <a:endParaRPr lang="en-GB" dirty="0" smtClean="0"/>
          </a:p>
          <a:p>
            <a:endParaRPr lang="en-GB" dirty="0"/>
          </a:p>
        </p:txBody>
      </p:sp>
    </p:spTree>
    <p:extLst>
      <p:ext uri="{BB962C8B-B14F-4D97-AF65-F5344CB8AC3E}">
        <p14:creationId xmlns:p14="http://schemas.microsoft.com/office/powerpoint/2010/main" val="1449950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Lets style our list .</a:t>
            </a:r>
          </a:p>
          <a:p>
            <a:r>
              <a:rPr lang="en-IN" dirty="0" smtClean="0"/>
              <a:t>Lets add a class key-</a:t>
            </a:r>
            <a:r>
              <a:rPr lang="en-IN" dirty="0" err="1" smtClean="0"/>
              <a:t>feature__list</a:t>
            </a:r>
            <a:r>
              <a:rPr lang="en-IN" dirty="0" smtClean="0"/>
              <a:t> to the &lt;</a:t>
            </a:r>
            <a:r>
              <a:rPr lang="en-IN" dirty="0" err="1" smtClean="0"/>
              <a:t>ul</a:t>
            </a:r>
            <a:r>
              <a:rPr lang="en-IN" dirty="0" smtClean="0"/>
              <a:t>&gt; list and class key-feature to the individual list items&lt;li&gt; and assign a class key-</a:t>
            </a:r>
            <a:r>
              <a:rPr lang="en-IN" dirty="0" err="1" smtClean="0"/>
              <a:t>feature__description</a:t>
            </a:r>
            <a:r>
              <a:rPr lang="en-IN" dirty="0" smtClean="0"/>
              <a:t> to the &lt;P&gt; tags inside the list items&lt;li&gt;</a:t>
            </a:r>
          </a:p>
          <a:p>
            <a:r>
              <a:rPr lang="en-IN" dirty="0" smtClean="0"/>
              <a:t>Add a class selector for the list .key-</a:t>
            </a:r>
            <a:r>
              <a:rPr lang="en-IN" dirty="0" err="1" smtClean="0"/>
              <a:t>feature__list</a:t>
            </a:r>
            <a:r>
              <a:rPr lang="en-IN" dirty="0" smtClean="0"/>
              <a:t> to our </a:t>
            </a:r>
            <a:r>
              <a:rPr lang="en-IN" dirty="0" err="1" smtClean="0"/>
              <a:t>main.css.First</a:t>
            </a:r>
            <a:r>
              <a:rPr lang="en-IN" dirty="0" smtClean="0"/>
              <a:t> lets get rid of the bullet points by using </a:t>
            </a:r>
            <a:r>
              <a:rPr lang="en-IN" dirty="0" err="1" smtClean="0"/>
              <a:t>list-style:none</a:t>
            </a:r>
            <a:r>
              <a:rPr lang="en-IN" dirty="0" smtClean="0"/>
              <a:t>; also lets remove the margin and padding by using margin:0; padding:0;</a:t>
            </a:r>
          </a:p>
          <a:p>
            <a:r>
              <a:rPr lang="en-IN" dirty="0" smtClean="0"/>
              <a:t>Add a class selector for list items using .key-feature{} and lets make the list items inline using </a:t>
            </a:r>
            <a:r>
              <a:rPr lang="en-IN" dirty="0" err="1" smtClean="0"/>
              <a:t>display:inline-block</a:t>
            </a:r>
            <a:r>
              <a:rPr lang="en-IN" dirty="0" smtClean="0"/>
              <a:t>; Also lets give a width :30%; we are not using 33% because as we saw in previous sections we will have some width taken by the whitespace between the &lt;li&gt; so using 30% we will take in account that width too and avoid having the last element in next line.</a:t>
            </a:r>
          </a:p>
          <a:p>
            <a:r>
              <a:rPr lang="en-IN" dirty="0" smtClean="0"/>
              <a:t>Now as we will notice we have the elements in a single line with no bullet point but they are not </a:t>
            </a:r>
            <a:r>
              <a:rPr lang="en-IN" dirty="0" err="1" smtClean="0"/>
              <a:t>center</a:t>
            </a:r>
            <a:r>
              <a:rPr lang="en-IN" dirty="0" smtClean="0"/>
              <a:t> aligned lets fix them by adding </a:t>
            </a:r>
            <a:r>
              <a:rPr lang="en-IN" dirty="0" err="1" smtClean="0"/>
              <a:t>text-align:center</a:t>
            </a:r>
            <a:r>
              <a:rPr lang="en-IN" dirty="0" smtClean="0"/>
              <a:t>; to the list class selector</a:t>
            </a:r>
          </a:p>
          <a:p>
            <a:r>
              <a:rPr lang="en-IN" dirty="0" smtClean="0"/>
              <a:t>Lets now style the plan description add a class selector .key-</a:t>
            </a:r>
            <a:r>
              <a:rPr lang="en-IN" dirty="0" err="1" smtClean="0"/>
              <a:t>feature__description</a:t>
            </a:r>
            <a:r>
              <a:rPr lang="en-IN" dirty="0" smtClean="0"/>
              <a:t>{}.Use </a:t>
            </a:r>
            <a:r>
              <a:rPr lang="en-IN" dirty="0" err="1" smtClean="0"/>
              <a:t>text-align:center</a:t>
            </a:r>
            <a:r>
              <a:rPr lang="en-IN" dirty="0" smtClean="0"/>
              <a:t> to </a:t>
            </a:r>
            <a:r>
              <a:rPr lang="en-IN" dirty="0" err="1" smtClean="0"/>
              <a:t>center</a:t>
            </a:r>
            <a:r>
              <a:rPr lang="en-IN" dirty="0" smtClean="0"/>
              <a:t> the text inside its box just to make sure everything is perfectly </a:t>
            </a:r>
            <a:r>
              <a:rPr lang="en-IN" dirty="0" err="1" smtClean="0"/>
              <a:t>centered.Add</a:t>
            </a:r>
            <a:r>
              <a:rPr lang="en-IN" dirty="0" smtClean="0"/>
              <a:t> a </a:t>
            </a:r>
            <a:r>
              <a:rPr lang="en-IN" dirty="0" err="1" smtClean="0"/>
              <a:t>font-weight:bold</a:t>
            </a:r>
            <a:r>
              <a:rPr lang="en-IN" dirty="0" smtClean="0"/>
              <a:t>; and </a:t>
            </a:r>
            <a:r>
              <a:rPr lang="en-IN" dirty="0" err="1" smtClean="0"/>
              <a:t>color:white</a:t>
            </a:r>
            <a:r>
              <a:rPr lang="en-IN" dirty="0" smtClean="0"/>
              <a:t>; and increase font-size:20px;</a:t>
            </a:r>
          </a:p>
          <a:p>
            <a:r>
              <a:rPr lang="en-IN" dirty="0" smtClean="0"/>
              <a:t>Right now we will see that on smaller screens each text or &lt;P&gt; tag breaks into two lines we will fix that later but at least they should be vertically aligned with the top line of each text using </a:t>
            </a:r>
            <a:r>
              <a:rPr lang="en-IN" dirty="0" err="1" smtClean="0"/>
              <a:t>vaertical-align:top</a:t>
            </a:r>
            <a:r>
              <a:rPr lang="en-IN" dirty="0" smtClean="0"/>
              <a:t> to key-feature</a:t>
            </a:r>
            <a:endParaRPr lang="en-GB" dirty="0"/>
          </a:p>
        </p:txBody>
      </p:sp>
    </p:spTree>
    <p:extLst>
      <p:ext uri="{BB962C8B-B14F-4D97-AF65-F5344CB8AC3E}">
        <p14:creationId xmlns:p14="http://schemas.microsoft.com/office/powerpoint/2010/main" val="20229082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In future sections we will add an image above the texts but for time being lets just add a circular container for the images which for now just has a background </a:t>
            </a:r>
            <a:r>
              <a:rPr lang="en-IN" dirty="0" err="1" smtClean="0"/>
              <a:t>color</a:t>
            </a:r>
            <a:endParaRPr lang="en-IN" dirty="0" smtClean="0"/>
          </a:p>
          <a:p>
            <a:r>
              <a:rPr lang="en-IN" dirty="0" smtClean="0"/>
              <a:t>To add such </a:t>
            </a:r>
            <a:r>
              <a:rPr lang="en-IN" dirty="0" err="1" smtClean="0"/>
              <a:t>acircle</a:t>
            </a:r>
            <a:r>
              <a:rPr lang="en-IN" dirty="0" smtClean="0"/>
              <a:t> we will notice we have a &lt;div&gt; above the &lt;p&gt; in each &lt;li&gt; add a class key-</a:t>
            </a:r>
            <a:r>
              <a:rPr lang="en-IN" dirty="0" err="1" smtClean="0"/>
              <a:t>feature__image</a:t>
            </a:r>
            <a:r>
              <a:rPr lang="en-IN" dirty="0" smtClean="0"/>
              <a:t> to all such &lt;div&gt; tags and add a selector for the same .key-</a:t>
            </a:r>
            <a:r>
              <a:rPr lang="en-IN" dirty="0" err="1" smtClean="0"/>
              <a:t>feature__image</a:t>
            </a:r>
            <a:r>
              <a:rPr lang="en-IN" dirty="0" smtClean="0"/>
              <a:t> in our main.css file</a:t>
            </a:r>
          </a:p>
          <a:p>
            <a:r>
              <a:rPr lang="en-IN" dirty="0" smtClean="0"/>
              <a:t>Add a </a:t>
            </a:r>
            <a:r>
              <a:rPr lang="en-IN" dirty="0" err="1" smtClean="0"/>
              <a:t>backgroung</a:t>
            </a:r>
            <a:r>
              <a:rPr lang="en-IN" dirty="0" smtClean="0"/>
              <a:t>:#</a:t>
            </a:r>
            <a:r>
              <a:rPr lang="en-IN" dirty="0" err="1" smtClean="0"/>
              <a:t>ffcede</a:t>
            </a:r>
            <a:r>
              <a:rPr lang="en-IN" dirty="0"/>
              <a:t> </a:t>
            </a:r>
            <a:r>
              <a:rPr lang="en-IN" dirty="0" smtClean="0"/>
              <a:t>add a width:128px a border:2px solid #424242; this creates a box now to turn it into a circle we will add border-radius:50% this will round everything such that we get a circle</a:t>
            </a:r>
          </a:p>
          <a:p>
            <a:r>
              <a:rPr lang="en-IN" dirty="0" smtClean="0"/>
              <a:t>If we save it we will notice although we have a circle but since it has no height it doesn’t look so good to have a perfect circle we will need to match the height and the width to make </a:t>
            </a:r>
            <a:r>
              <a:rPr lang="en-IN" dirty="0" err="1" smtClean="0"/>
              <a:t>asquare</a:t>
            </a:r>
            <a:r>
              <a:rPr lang="en-IN" dirty="0" smtClean="0"/>
              <a:t> and then because of our border radius it will become a circle</a:t>
            </a:r>
          </a:p>
          <a:p>
            <a:r>
              <a:rPr lang="en-IN" dirty="0" smtClean="0"/>
              <a:t>Now lets </a:t>
            </a:r>
            <a:r>
              <a:rPr lang="en-IN" dirty="0" err="1" smtClean="0"/>
              <a:t>center</a:t>
            </a:r>
            <a:r>
              <a:rPr lang="en-IN" dirty="0" smtClean="0"/>
              <a:t> the circles horizontally to </a:t>
            </a:r>
            <a:r>
              <a:rPr lang="en-IN" dirty="0" err="1" smtClean="0"/>
              <a:t>center</a:t>
            </a:r>
            <a:r>
              <a:rPr lang="en-IN" dirty="0" smtClean="0"/>
              <a:t> then we need to add some margin to right and left but how do we know how much </a:t>
            </a:r>
            <a:r>
              <a:rPr lang="en-IN" dirty="0" err="1" smtClean="0"/>
              <a:t>margin.we</a:t>
            </a:r>
            <a:r>
              <a:rPr lang="en-IN" dirty="0" smtClean="0"/>
              <a:t> can use a trick by setting margin: 0 auto ; or just margin :auto; since we don’t care about the top and bottom margin we can skip setting that to 0.Using auto it automatically adjusts the margin according to the available space and set equal margins to </a:t>
            </a:r>
            <a:r>
              <a:rPr lang="en-IN" dirty="0" err="1" smtClean="0"/>
              <a:t>center</a:t>
            </a:r>
            <a:r>
              <a:rPr lang="en-IN" dirty="0" smtClean="0"/>
              <a:t> the element horizontally .It does not work with vertically though;</a:t>
            </a:r>
          </a:p>
          <a:p>
            <a:endParaRPr lang="en-GB" dirty="0"/>
          </a:p>
        </p:txBody>
      </p:sp>
    </p:spTree>
    <p:extLst>
      <p:ext uri="{BB962C8B-B14F-4D97-AF65-F5344CB8AC3E}">
        <p14:creationId xmlns:p14="http://schemas.microsoft.com/office/powerpoint/2010/main" val="18611545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370" y="0"/>
            <a:ext cx="8596668" cy="367146"/>
          </a:xfrm>
        </p:spPr>
        <p:txBody>
          <a:bodyPr>
            <a:normAutofit fontScale="90000"/>
          </a:bodyPr>
          <a:lstStyle/>
          <a:p>
            <a:r>
              <a:rPr lang="en-GB" dirty="0"/>
              <a:t>Adding the Footer</a:t>
            </a:r>
          </a:p>
        </p:txBody>
      </p:sp>
      <p:sp>
        <p:nvSpPr>
          <p:cNvPr id="3" name="Content Placeholder 2"/>
          <p:cNvSpPr>
            <a:spLocks noGrp="1"/>
          </p:cNvSpPr>
          <p:nvPr>
            <p:ph idx="1"/>
          </p:nvPr>
        </p:nvSpPr>
        <p:spPr>
          <a:xfrm>
            <a:off x="677334" y="509155"/>
            <a:ext cx="11168302" cy="6224153"/>
          </a:xfrm>
        </p:spPr>
        <p:txBody>
          <a:bodyPr>
            <a:normAutofit fontScale="92500" lnSpcReduction="10000"/>
          </a:bodyPr>
          <a:lstStyle/>
          <a:p>
            <a:r>
              <a:rPr lang="en-IN" dirty="0" smtClean="0"/>
              <a:t>Now lets add a footer to the site</a:t>
            </a:r>
          </a:p>
          <a:p>
            <a:r>
              <a:rPr lang="en-IN" dirty="0" smtClean="0"/>
              <a:t>I have added a &lt;footer&gt; element with a &lt;</a:t>
            </a:r>
            <a:r>
              <a:rPr lang="en-IN" dirty="0" err="1" smtClean="0"/>
              <a:t>nav</a:t>
            </a:r>
            <a:r>
              <a:rPr lang="en-IN" dirty="0" smtClean="0"/>
              <a:t>&gt; which contains a &lt;</a:t>
            </a:r>
            <a:r>
              <a:rPr lang="en-IN" dirty="0" err="1" smtClean="0"/>
              <a:t>ul</a:t>
            </a:r>
            <a:r>
              <a:rPr lang="en-IN" dirty="0" smtClean="0"/>
              <a:t>&gt; and each list item&lt;li&gt; represents a link in the navigational footer.</a:t>
            </a:r>
          </a:p>
          <a:p>
            <a:r>
              <a:rPr lang="en-IN" dirty="0" smtClean="0"/>
              <a:t>Now lets style the footer to do so lets add a class main-footer to the &lt;footer&gt; tag.</a:t>
            </a:r>
          </a:p>
          <a:p>
            <a:r>
              <a:rPr lang="en-IN" dirty="0" smtClean="0"/>
              <a:t>Add a class selector for this footer .main-footer { } to the end of our main.css</a:t>
            </a:r>
          </a:p>
          <a:p>
            <a:r>
              <a:rPr lang="en-IN" dirty="0" smtClean="0"/>
              <a:t>Lets add a </a:t>
            </a:r>
            <a:r>
              <a:rPr lang="en-IN" dirty="0" err="1" smtClean="0"/>
              <a:t>background:black</a:t>
            </a:r>
            <a:r>
              <a:rPr lang="en-IN" dirty="0" smtClean="0"/>
              <a:t>; and a </a:t>
            </a:r>
            <a:r>
              <a:rPr lang="en-IN" dirty="0" err="1" smtClean="0"/>
              <a:t>color:white</a:t>
            </a:r>
            <a:r>
              <a:rPr lang="en-IN" dirty="0" smtClean="0"/>
              <a:t>;</a:t>
            </a:r>
          </a:p>
          <a:p>
            <a:r>
              <a:rPr lang="en-IN" dirty="0" smtClean="0"/>
              <a:t>We will notice that a black background is added but the text </a:t>
            </a:r>
            <a:r>
              <a:rPr lang="en-IN" dirty="0" err="1" smtClean="0"/>
              <a:t>color</a:t>
            </a:r>
            <a:r>
              <a:rPr lang="en-IN" dirty="0" smtClean="0"/>
              <a:t> is still blue because the text is actually in &lt;a&gt; tags which although inherit the white </a:t>
            </a:r>
            <a:r>
              <a:rPr lang="en-IN" dirty="0" err="1" smtClean="0"/>
              <a:t>color</a:t>
            </a:r>
            <a:r>
              <a:rPr lang="en-IN" dirty="0" smtClean="0"/>
              <a:t> but it is overridden by the browser </a:t>
            </a:r>
            <a:r>
              <a:rPr lang="en-IN" dirty="0" err="1" smtClean="0"/>
              <a:t>defaults.Also</a:t>
            </a:r>
            <a:r>
              <a:rPr lang="en-IN" dirty="0" smtClean="0"/>
              <a:t> we will notice that there is a margin because of the &lt;u&gt;l element   and because of the concept of margin collapsing it is merged with the bottom margin of section above it.</a:t>
            </a:r>
          </a:p>
          <a:p>
            <a:r>
              <a:rPr lang="en-IN" dirty="0" smtClean="0"/>
              <a:t>So since </a:t>
            </a:r>
            <a:r>
              <a:rPr lang="en-IN" dirty="0" err="1" smtClean="0"/>
              <a:t>color:white</a:t>
            </a:r>
            <a:r>
              <a:rPr lang="en-IN" dirty="0" smtClean="0"/>
              <a:t> does not work lets remove it from the footer and add a padding:32px; and a margin-top:48px;</a:t>
            </a:r>
          </a:p>
          <a:p>
            <a:r>
              <a:rPr lang="en-IN" dirty="0" smtClean="0"/>
              <a:t>Lets add a class main-</a:t>
            </a:r>
            <a:r>
              <a:rPr lang="en-IN" dirty="0" err="1" smtClean="0"/>
              <a:t>footer__links</a:t>
            </a:r>
            <a:r>
              <a:rPr lang="en-IN" dirty="0" smtClean="0"/>
              <a:t> to the &lt;</a:t>
            </a:r>
            <a:r>
              <a:rPr lang="en-IN" dirty="0" err="1" smtClean="0"/>
              <a:t>ul</a:t>
            </a:r>
            <a:r>
              <a:rPr lang="en-IN" dirty="0" smtClean="0"/>
              <a:t>&gt; and main-</a:t>
            </a:r>
            <a:r>
              <a:rPr lang="en-IN" dirty="0" err="1" smtClean="0"/>
              <a:t>footer__link</a:t>
            </a:r>
            <a:r>
              <a:rPr lang="en-IN" dirty="0" smtClean="0"/>
              <a:t> to each &lt;li&gt; element and also add class selectors for the same in our main.css file .main-</a:t>
            </a:r>
            <a:r>
              <a:rPr lang="en-IN" dirty="0" err="1" smtClean="0"/>
              <a:t>footer__links</a:t>
            </a:r>
            <a:r>
              <a:rPr lang="en-IN" dirty="0" smtClean="0"/>
              <a:t> { }  and  .main-</a:t>
            </a:r>
            <a:r>
              <a:rPr lang="en-IN" dirty="0" err="1" smtClean="0"/>
              <a:t>footer__link</a:t>
            </a:r>
            <a:r>
              <a:rPr lang="en-IN" dirty="0" smtClean="0"/>
              <a:t> { }.</a:t>
            </a:r>
          </a:p>
          <a:p>
            <a:r>
              <a:rPr lang="en-IN" dirty="0" smtClean="0"/>
              <a:t>Add </a:t>
            </a:r>
            <a:r>
              <a:rPr lang="en-IN" dirty="0" err="1" smtClean="0"/>
              <a:t>list-style:none</a:t>
            </a:r>
            <a:r>
              <a:rPr lang="en-IN" dirty="0" smtClean="0"/>
              <a:t>; margin:0; padding:0; and </a:t>
            </a:r>
            <a:r>
              <a:rPr lang="en-IN" dirty="0" err="1" smtClean="0"/>
              <a:t>text-align:center</a:t>
            </a:r>
            <a:r>
              <a:rPr lang="en-IN" dirty="0" smtClean="0"/>
              <a:t>; to the .main—</a:t>
            </a:r>
            <a:r>
              <a:rPr lang="en-IN" dirty="0" err="1" smtClean="0"/>
              <a:t>footer__links</a:t>
            </a:r>
            <a:r>
              <a:rPr lang="en-IN" dirty="0" smtClean="0"/>
              <a:t> selector</a:t>
            </a:r>
          </a:p>
          <a:p>
            <a:r>
              <a:rPr lang="en-IN" dirty="0" smtClean="0"/>
              <a:t>Add </a:t>
            </a:r>
            <a:r>
              <a:rPr lang="en-IN" dirty="0" err="1" smtClean="0"/>
              <a:t>display:inline-block</a:t>
            </a:r>
            <a:r>
              <a:rPr lang="en-IN" dirty="0" smtClean="0"/>
              <a:t>; to align the links in same line and margin:0 16px; to remove top and bottom margin and add a 16px space between the links to .main-</a:t>
            </a:r>
            <a:r>
              <a:rPr lang="en-IN" dirty="0" err="1" smtClean="0"/>
              <a:t>footer_link</a:t>
            </a:r>
            <a:r>
              <a:rPr lang="en-IN" dirty="0" smtClean="0"/>
              <a:t> selector</a:t>
            </a:r>
          </a:p>
          <a:p>
            <a:r>
              <a:rPr lang="en-IN" dirty="0" smtClean="0"/>
              <a:t>Select the &lt;a&gt; tag using a descendant </a:t>
            </a:r>
            <a:r>
              <a:rPr lang="en-IN" dirty="0" err="1" smtClean="0"/>
              <a:t>combinator</a:t>
            </a:r>
            <a:r>
              <a:rPr lang="en-IN" dirty="0" smtClean="0"/>
              <a:t> .main-</a:t>
            </a:r>
            <a:r>
              <a:rPr lang="en-IN" dirty="0" err="1" smtClean="0"/>
              <a:t>footer__link</a:t>
            </a:r>
            <a:r>
              <a:rPr lang="en-IN" dirty="0" smtClean="0"/>
              <a:t> a { } and add </a:t>
            </a:r>
            <a:r>
              <a:rPr lang="en-IN" dirty="0" err="1" smtClean="0"/>
              <a:t>color:white</a:t>
            </a:r>
            <a:r>
              <a:rPr lang="en-IN" dirty="0" smtClean="0"/>
              <a:t> </a:t>
            </a:r>
            <a:r>
              <a:rPr lang="en-IN" dirty="0" err="1" smtClean="0"/>
              <a:t>tos</a:t>
            </a:r>
            <a:r>
              <a:rPr lang="en-IN" dirty="0" smtClean="0"/>
              <a:t> et text </a:t>
            </a:r>
            <a:r>
              <a:rPr lang="en-IN" dirty="0" err="1" smtClean="0"/>
              <a:t>color</a:t>
            </a:r>
            <a:r>
              <a:rPr lang="en-IN" dirty="0" smtClean="0"/>
              <a:t> to white and </a:t>
            </a:r>
            <a:r>
              <a:rPr lang="en-IN" dirty="0" err="1" smtClean="0"/>
              <a:t>text-decoration:none</a:t>
            </a:r>
            <a:r>
              <a:rPr lang="en-IN" dirty="0" smtClean="0"/>
              <a:t> to remove the links</a:t>
            </a:r>
          </a:p>
          <a:p>
            <a:r>
              <a:rPr lang="en-IN" dirty="0" smtClean="0"/>
              <a:t>Also using the pseudo classes for hover and active set </a:t>
            </a:r>
            <a:r>
              <a:rPr lang="en-IN" dirty="0" err="1" smtClean="0"/>
              <a:t>color</a:t>
            </a:r>
            <a:r>
              <a:rPr lang="en-IN" dirty="0" smtClean="0"/>
              <a:t>:#</a:t>
            </a:r>
            <a:r>
              <a:rPr lang="en-IN" dirty="0" err="1" smtClean="0"/>
              <a:t>cccccc</a:t>
            </a:r>
            <a:r>
              <a:rPr lang="en-IN" dirty="0" smtClean="0"/>
              <a:t> to it .</a:t>
            </a:r>
            <a:endParaRPr lang="en-GB" dirty="0"/>
          </a:p>
        </p:txBody>
      </p:sp>
    </p:spTree>
    <p:extLst>
      <p:ext uri="{BB962C8B-B14F-4D97-AF65-F5344CB8AC3E}">
        <p14:creationId xmlns:p14="http://schemas.microsoft.com/office/powerpoint/2010/main" val="24535862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Now lets add a new page for the offered packages.</a:t>
            </a:r>
          </a:p>
          <a:p>
            <a:r>
              <a:rPr lang="en-IN" dirty="0" smtClean="0"/>
              <a:t>To do this add a new folder named packages inside our Section5 folder and copy our </a:t>
            </a:r>
            <a:r>
              <a:rPr lang="en-IN" dirty="0" err="1" smtClean="0"/>
              <a:t>index,html</a:t>
            </a:r>
            <a:r>
              <a:rPr lang="en-IN" dirty="0" smtClean="0"/>
              <a:t> file to this folder.</a:t>
            </a:r>
          </a:p>
          <a:p>
            <a:r>
              <a:rPr lang="en-IN" dirty="0" smtClean="0"/>
              <a:t>Open this file and remove all content between &lt;main&gt; and &lt;/main&gt; tags.</a:t>
            </a:r>
          </a:p>
          <a:p>
            <a:r>
              <a:rPr lang="en-IN" dirty="0" smtClean="0"/>
              <a:t>We will leave the header footer and fonts as it is as we will need the same on this page too.</a:t>
            </a:r>
          </a:p>
          <a:p>
            <a:r>
              <a:rPr lang="en-IN" dirty="0" smtClean="0"/>
              <a:t>We would need to adjust the links in our header for packages  link since we are already in packages folder we need to change </a:t>
            </a:r>
            <a:r>
              <a:rPr lang="en-IN" dirty="0"/>
              <a:t> &lt;a </a:t>
            </a:r>
            <a:r>
              <a:rPr lang="en-IN" dirty="0" err="1"/>
              <a:t>href</a:t>
            </a:r>
            <a:r>
              <a:rPr lang="en-IN" dirty="0"/>
              <a:t>="packages/index.html"&gt;Packages&lt;/a</a:t>
            </a:r>
            <a:r>
              <a:rPr lang="en-IN" dirty="0" smtClean="0"/>
              <a:t>&gt; to </a:t>
            </a:r>
            <a:r>
              <a:rPr lang="en-IN" dirty="0"/>
              <a:t> &lt;a </a:t>
            </a:r>
            <a:r>
              <a:rPr lang="en-IN" dirty="0" err="1"/>
              <a:t>href</a:t>
            </a:r>
            <a:r>
              <a:rPr lang="en-IN" dirty="0" smtClean="0"/>
              <a:t>=“index.html</a:t>
            </a:r>
            <a:r>
              <a:rPr lang="en-IN" dirty="0"/>
              <a:t>"&gt;Packages&lt;/a</a:t>
            </a:r>
            <a:r>
              <a:rPr lang="en-IN" dirty="0" smtClean="0"/>
              <a:t>&gt;</a:t>
            </a:r>
          </a:p>
          <a:p>
            <a:r>
              <a:rPr lang="en-IN" dirty="0" smtClean="0"/>
              <a:t>For other two links since we need to move out from packages folder to access these files just add a ../ in front of the links to move out of packages folder we also need to do the same for the link to the main page add ../ to move out.</a:t>
            </a:r>
          </a:p>
          <a:p>
            <a:r>
              <a:rPr lang="en-IN" dirty="0" smtClean="0"/>
              <a:t>Also just remove the import for </a:t>
            </a:r>
            <a:r>
              <a:rPr lang="en-IN" dirty="0" err="1" smtClean="0"/>
              <a:t>anton</a:t>
            </a:r>
            <a:r>
              <a:rPr lang="en-IN" dirty="0" smtClean="0"/>
              <a:t> font as we will not be using it on this page</a:t>
            </a:r>
          </a:p>
          <a:p>
            <a:r>
              <a:rPr lang="en-IN" dirty="0" smtClean="0"/>
              <a:t>For our main.css it does not make sense to copy it as is to packages folder because the only thing that is common is the header and footer style so lets split it up smartly .</a:t>
            </a:r>
          </a:p>
          <a:p>
            <a:r>
              <a:rPr lang="en-IN" dirty="0" smtClean="0"/>
              <a:t>Add a new file share.css to Section5 folder</a:t>
            </a:r>
            <a:endParaRPr lang="en-IN" dirty="0"/>
          </a:p>
          <a:p>
            <a:r>
              <a:rPr lang="en-IN" dirty="0" smtClean="0"/>
              <a:t> cut out and move all the header footer and navigation </a:t>
            </a:r>
            <a:r>
              <a:rPr lang="en-IN" dirty="0" err="1" smtClean="0"/>
              <a:t>css</a:t>
            </a:r>
            <a:r>
              <a:rPr lang="en-IN" dirty="0" smtClean="0"/>
              <a:t> from main.css to shared.css</a:t>
            </a:r>
          </a:p>
          <a:p>
            <a:r>
              <a:rPr lang="en-IN" dirty="0" smtClean="0"/>
              <a:t>Also move the button related </a:t>
            </a:r>
            <a:r>
              <a:rPr lang="en-IN" dirty="0" err="1" smtClean="0"/>
              <a:t>css</a:t>
            </a:r>
            <a:r>
              <a:rPr lang="en-IN" dirty="0" smtClean="0"/>
              <a:t> to shared.css as it is also shared across files</a:t>
            </a:r>
          </a:p>
        </p:txBody>
      </p:sp>
    </p:spTree>
    <p:extLst>
      <p:ext uri="{BB962C8B-B14F-4D97-AF65-F5344CB8AC3E}">
        <p14:creationId xmlns:p14="http://schemas.microsoft.com/office/powerpoint/2010/main" val="3914755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Add an import for the shared.css file to the index.html before the import for main.css because if we need to override a style from shared.css we can do so in our main.css and since it is parsed top to bottom it will first load the styles from </a:t>
            </a:r>
            <a:r>
              <a:rPr lang="en-IN" dirty="0" err="1" smtClean="0"/>
              <a:t>shared,css</a:t>
            </a:r>
            <a:r>
              <a:rPr lang="en-IN" dirty="0" smtClean="0"/>
              <a:t> and them when it imports main.css it will override and styles overridden in main.css.</a:t>
            </a:r>
          </a:p>
          <a:p>
            <a:r>
              <a:rPr lang="en-IN" dirty="0" smtClean="0"/>
              <a:t>In the index.html in our packages folder add an import for the shared.css but we need to add ../shared.css as the file is present one directory up</a:t>
            </a:r>
          </a:p>
          <a:p>
            <a:r>
              <a:rPr lang="en-IN" dirty="0" smtClean="0"/>
              <a:t>Add a new file packages.css to the packages folder and add its import to the index file in packages below the import for shared.css any styles for packages will be added to this file</a:t>
            </a:r>
          </a:p>
          <a:p>
            <a:r>
              <a:rPr lang="en-IN" dirty="0" smtClean="0"/>
              <a:t>Also we need to move </a:t>
            </a:r>
            <a:r>
              <a:rPr lang="en-IN" dirty="0" err="1" smtClean="0"/>
              <a:t>th</a:t>
            </a:r>
            <a:r>
              <a:rPr lang="en-IN" dirty="0" smtClean="0"/>
              <a:t> * universal </a:t>
            </a:r>
            <a:r>
              <a:rPr lang="en-IN" dirty="0" err="1" smtClean="0"/>
              <a:t>selctor</a:t>
            </a:r>
            <a:r>
              <a:rPr lang="en-IN" dirty="0" smtClean="0"/>
              <a:t> and .body selector from </a:t>
            </a:r>
            <a:r>
              <a:rPr lang="en-IN" dirty="0" err="1" smtClean="0"/>
              <a:t>main.csss</a:t>
            </a:r>
            <a:r>
              <a:rPr lang="en-IN" dirty="0" smtClean="0"/>
              <a:t> toshared.css too</a:t>
            </a:r>
          </a:p>
          <a:p>
            <a:r>
              <a:rPr lang="en-IN" dirty="0" smtClean="0"/>
              <a:t>Now for the </a:t>
            </a:r>
            <a:r>
              <a:rPr lang="en-IN" dirty="0" err="1" smtClean="0"/>
              <a:t>bosy</a:t>
            </a:r>
            <a:r>
              <a:rPr lang="en-IN" dirty="0" smtClean="0"/>
              <a:t> of the packages page I have added some html to the &lt;main&gt; and &lt;/main&gt; tags.</a:t>
            </a:r>
          </a:p>
          <a:p>
            <a:r>
              <a:rPr lang="en-IN" dirty="0" smtClean="0"/>
              <a:t>It has three section representing the three offered packages and each &lt;section&gt; contains an &lt;a&gt; tag and each &lt;a&gt; </a:t>
            </a:r>
            <a:r>
              <a:rPr lang="en-IN" dirty="0" err="1" smtClean="0"/>
              <a:t>conatins</a:t>
            </a:r>
            <a:r>
              <a:rPr lang="en-IN" dirty="0" smtClean="0"/>
              <a:t> a &lt;h1&gt;,&lt;h2&gt; and &lt;p&gt; tag representing the package details</a:t>
            </a:r>
          </a:p>
          <a:p>
            <a:r>
              <a:rPr lang="en-IN" dirty="0" smtClean="0"/>
              <a:t>So our initial goal is to make the section look like the screenshot on next slide .</a:t>
            </a:r>
          </a:p>
        </p:txBody>
      </p:sp>
    </p:spTree>
    <p:extLst>
      <p:ext uri="{BB962C8B-B14F-4D97-AF65-F5344CB8AC3E}">
        <p14:creationId xmlns:p14="http://schemas.microsoft.com/office/powerpoint/2010/main" val="29318352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pic>
        <p:nvPicPr>
          <p:cNvPr id="5" name="Content Placeholder 4"/>
          <p:cNvPicPr>
            <a:picLocks noGrp="1" noChangeAspect="1"/>
          </p:cNvPicPr>
          <p:nvPr>
            <p:ph idx="1"/>
          </p:nvPr>
        </p:nvPicPr>
        <p:blipFill>
          <a:blip r:embed="rId3"/>
          <a:stretch>
            <a:fillRect/>
          </a:stretch>
        </p:blipFill>
        <p:spPr>
          <a:xfrm>
            <a:off x="2966058" y="779463"/>
            <a:ext cx="6339259" cy="5870575"/>
          </a:xfrm>
          <a:prstGeom prst="rect">
            <a:avLst/>
          </a:prstGeom>
        </p:spPr>
      </p:pic>
    </p:spTree>
    <p:extLst>
      <p:ext uri="{BB962C8B-B14F-4D97-AF65-F5344CB8AC3E}">
        <p14:creationId xmlns:p14="http://schemas.microsoft.com/office/powerpoint/2010/main" val="18232300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4"/>
            <a:ext cx="8596668" cy="543791"/>
          </a:xfrm>
        </p:spPr>
        <p:txBody>
          <a:bodyPr>
            <a:normAutofit fontScale="90000"/>
          </a:bodyPr>
          <a:lstStyle/>
          <a:p>
            <a:r>
              <a:rPr lang="en-IN" dirty="0" smtClean="0"/>
              <a:t>Styling the package links</a:t>
            </a:r>
            <a:endParaRPr lang="en-GB" dirty="0"/>
          </a:p>
        </p:txBody>
      </p:sp>
      <p:sp>
        <p:nvSpPr>
          <p:cNvPr id="3" name="Content Placeholder 2"/>
          <p:cNvSpPr>
            <a:spLocks noGrp="1"/>
          </p:cNvSpPr>
          <p:nvPr>
            <p:ph idx="1"/>
          </p:nvPr>
        </p:nvSpPr>
        <p:spPr>
          <a:xfrm>
            <a:off x="677333" y="644235"/>
            <a:ext cx="11199475" cy="5818910"/>
          </a:xfrm>
        </p:spPr>
        <p:txBody>
          <a:bodyPr>
            <a:normAutofit lnSpcReduction="10000"/>
          </a:bodyPr>
          <a:lstStyle/>
          <a:p>
            <a:r>
              <a:rPr lang="en-IN" dirty="0" smtClean="0"/>
              <a:t>Lets add a space to the top of our &lt;main&gt; we can directly target it using element selector as the page will have only one main so add an element selector for main in packages.css</a:t>
            </a:r>
          </a:p>
          <a:p>
            <a:r>
              <a:rPr lang="en-IN" dirty="0" smtClean="0"/>
              <a:t>Add a padding-top:32px;</a:t>
            </a:r>
          </a:p>
          <a:p>
            <a:r>
              <a:rPr lang="en-IN" dirty="0" smtClean="0"/>
              <a:t>Now to select the packages add a class packages to all the &lt;section&gt; tags representing our packages and add a class selector for the same to our packages.css</a:t>
            </a:r>
          </a:p>
          <a:p>
            <a:r>
              <a:rPr lang="en-IN" dirty="0" smtClean="0"/>
              <a:t>Limit the width of the section to 80% so that they don’t take the entire width of the page using width:80%;</a:t>
            </a:r>
          </a:p>
          <a:p>
            <a:r>
              <a:rPr lang="en-IN" dirty="0" smtClean="0"/>
              <a:t>Add some spacing between the packages by adding a margin of 16px to top and bottom but 0 to right and left as I want to place them on the edge of the page</a:t>
            </a:r>
          </a:p>
          <a:p>
            <a:r>
              <a:rPr lang="en-IN" dirty="0" smtClean="0"/>
              <a:t>Add a solid 4px thick dark green border using border:4px solid #0e4f1f;</a:t>
            </a:r>
          </a:p>
          <a:p>
            <a:r>
              <a:rPr lang="en-IN" dirty="0" smtClean="0"/>
              <a:t>Remove the left border to give a look like they are emerging from the edge of the screen using </a:t>
            </a:r>
            <a:r>
              <a:rPr lang="en-IN" dirty="0" err="1" smtClean="0"/>
              <a:t>border-left:none</a:t>
            </a:r>
            <a:r>
              <a:rPr lang="en-IN" dirty="0" smtClean="0"/>
              <a:t>; </a:t>
            </a:r>
          </a:p>
          <a:p>
            <a:r>
              <a:rPr lang="en-IN" dirty="0" smtClean="0"/>
              <a:t>Now lets target the text to do this select the &lt;a&gt; tag using a descendant selector .package a {}</a:t>
            </a:r>
          </a:p>
          <a:p>
            <a:r>
              <a:rPr lang="en-IN" dirty="0" smtClean="0"/>
              <a:t>Set the </a:t>
            </a:r>
            <a:r>
              <a:rPr lang="en-IN" dirty="0" err="1" smtClean="0"/>
              <a:t>text-decoration:none</a:t>
            </a:r>
            <a:r>
              <a:rPr lang="en-IN" dirty="0" smtClean="0"/>
              <a:t>; </a:t>
            </a:r>
            <a:r>
              <a:rPr lang="en-IN" dirty="0" err="1" smtClean="0"/>
              <a:t>color:inherit</a:t>
            </a:r>
            <a:r>
              <a:rPr lang="en-IN" dirty="0" smtClean="0"/>
              <a:t> to use the page </a:t>
            </a:r>
            <a:r>
              <a:rPr lang="en-IN" dirty="0" err="1" smtClean="0"/>
              <a:t>default.set</a:t>
            </a:r>
            <a:r>
              <a:rPr lang="en-IN" dirty="0" smtClean="0"/>
              <a:t> </a:t>
            </a:r>
            <a:r>
              <a:rPr lang="en-IN" dirty="0" err="1" smtClean="0"/>
              <a:t>display:block</a:t>
            </a:r>
            <a:r>
              <a:rPr lang="en-IN" dirty="0" smtClean="0"/>
              <a:t> to ensure that the &lt;a&gt; tag takes the full available width of the surrounding section so that the whole box representing the package can be clickable</a:t>
            </a:r>
          </a:p>
          <a:p>
            <a:r>
              <a:rPr lang="en-IN" dirty="0" smtClean="0"/>
              <a:t>Also add a padding of 32px using poadding:32px;</a:t>
            </a:r>
            <a:endParaRPr lang="en-GB" dirty="0"/>
          </a:p>
        </p:txBody>
      </p:sp>
    </p:spTree>
    <p:extLst>
      <p:ext uri="{BB962C8B-B14F-4D97-AF65-F5344CB8AC3E}">
        <p14:creationId xmlns:p14="http://schemas.microsoft.com/office/powerpoint/2010/main" val="2266852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Add classes </a:t>
            </a:r>
            <a:r>
              <a:rPr lang="en-IN" dirty="0" err="1" smtClean="0"/>
              <a:t>package__title</a:t>
            </a:r>
            <a:r>
              <a:rPr lang="en-IN" dirty="0" smtClean="0"/>
              <a:t> , </a:t>
            </a:r>
            <a:r>
              <a:rPr lang="en-IN" dirty="0" err="1" smtClean="0"/>
              <a:t>package__subtitle</a:t>
            </a:r>
            <a:r>
              <a:rPr lang="en-IN" dirty="0" smtClean="0"/>
              <a:t> and </a:t>
            </a:r>
            <a:r>
              <a:rPr lang="en-IN" dirty="0" err="1" smtClean="0"/>
              <a:t>package__info</a:t>
            </a:r>
            <a:r>
              <a:rPr lang="en-IN" dirty="0" smtClean="0"/>
              <a:t> to the &lt;h1&gt;,&lt;h2&gt;and &lt;p&gt; tags respectively in all &lt;section&gt; tags representing our  packages</a:t>
            </a:r>
          </a:p>
          <a:p>
            <a:r>
              <a:rPr lang="en-IN" dirty="0" smtClean="0"/>
              <a:t>Add class selectors for all these in packages.css .</a:t>
            </a:r>
            <a:r>
              <a:rPr lang="en-IN" dirty="0" err="1" smtClean="0"/>
              <a:t>package</a:t>
            </a:r>
            <a:r>
              <a:rPr lang="en-IN" dirty="0" err="1"/>
              <a:t>__</a:t>
            </a:r>
            <a:r>
              <a:rPr lang="en-IN" dirty="0" err="1" smtClean="0"/>
              <a:t>title</a:t>
            </a:r>
            <a:r>
              <a:rPr lang="en-IN" dirty="0" smtClean="0"/>
              <a:t>{ } </a:t>
            </a:r>
            <a:r>
              <a:rPr lang="en-IN" dirty="0"/>
              <a:t>, </a:t>
            </a:r>
            <a:r>
              <a:rPr lang="en-IN" dirty="0" smtClean="0"/>
              <a:t>.</a:t>
            </a:r>
            <a:r>
              <a:rPr lang="en-IN" dirty="0" err="1" smtClean="0"/>
              <a:t>package</a:t>
            </a:r>
            <a:r>
              <a:rPr lang="en-IN" dirty="0" err="1"/>
              <a:t>__</a:t>
            </a:r>
            <a:r>
              <a:rPr lang="en-IN" dirty="0" err="1" smtClean="0"/>
              <a:t>subtitle</a:t>
            </a:r>
            <a:r>
              <a:rPr lang="en-IN" dirty="0" smtClean="0"/>
              <a:t>{ } </a:t>
            </a:r>
            <a:r>
              <a:rPr lang="en-IN" dirty="0"/>
              <a:t>and </a:t>
            </a:r>
            <a:r>
              <a:rPr lang="en-IN" dirty="0" smtClean="0"/>
              <a:t>.</a:t>
            </a:r>
            <a:r>
              <a:rPr lang="en-IN" dirty="0" err="1" smtClean="0"/>
              <a:t>package</a:t>
            </a:r>
            <a:r>
              <a:rPr lang="en-IN" dirty="0" err="1"/>
              <a:t>__</a:t>
            </a:r>
            <a:r>
              <a:rPr lang="en-IN" dirty="0" err="1" smtClean="0"/>
              <a:t>info</a:t>
            </a:r>
            <a:r>
              <a:rPr lang="en-IN" dirty="0" smtClean="0"/>
              <a:t>{ }</a:t>
            </a:r>
          </a:p>
          <a:p>
            <a:r>
              <a:rPr lang="en-IN" dirty="0" smtClean="0"/>
              <a:t>Add a dark </a:t>
            </a:r>
            <a:r>
              <a:rPr lang="en-IN" dirty="0" err="1" smtClean="0"/>
              <a:t>gray</a:t>
            </a:r>
            <a:r>
              <a:rPr lang="en-IN" dirty="0" smtClean="0"/>
              <a:t> </a:t>
            </a:r>
            <a:r>
              <a:rPr lang="en-IN" dirty="0" err="1" smtClean="0"/>
              <a:t>color</a:t>
            </a:r>
            <a:r>
              <a:rPr lang="en-IN" dirty="0" smtClean="0"/>
              <a:t> to the subtitle using </a:t>
            </a:r>
            <a:r>
              <a:rPr lang="en-IN" dirty="0" err="1" smtClean="0"/>
              <a:t>color</a:t>
            </a:r>
            <a:r>
              <a:rPr lang="en-IN" dirty="0" smtClean="0"/>
              <a:t>:#979797;</a:t>
            </a:r>
          </a:p>
          <a:p>
            <a:r>
              <a:rPr lang="en-IN" dirty="0" smtClean="0"/>
              <a:t>Add a padding:16px; add a 1px solid dark green border using border:1px solid #0e4f1f; font-size:20px; and color:0e4f1f; to the </a:t>
            </a:r>
            <a:r>
              <a:rPr lang="en-IN" dirty="0" err="1" smtClean="0"/>
              <a:t>package__info</a:t>
            </a:r>
            <a:endParaRPr lang="en-IN" dirty="0" smtClean="0"/>
          </a:p>
          <a:p>
            <a:r>
              <a:rPr lang="en-IN" dirty="0" smtClean="0"/>
              <a:t>Now lets add different backgrounds to different plans and for that lets add id’s to the &lt;section&gt; representing the plans add id </a:t>
            </a:r>
            <a:r>
              <a:rPr lang="en-IN" dirty="0" err="1" smtClean="0"/>
              <a:t>plus,free</a:t>
            </a:r>
            <a:r>
              <a:rPr lang="en-IN" dirty="0" smtClean="0"/>
              <a:t> and premium to the plans and create id selectors for the same in packages.css </a:t>
            </a:r>
            <a:r>
              <a:rPr lang="en-GB" dirty="0"/>
              <a:t>#plus</a:t>
            </a:r>
            <a:r>
              <a:rPr lang="en-GB" dirty="0" smtClean="0"/>
              <a:t>{}, #</a:t>
            </a:r>
            <a:r>
              <a:rPr lang="en-GB" dirty="0"/>
              <a:t>free</a:t>
            </a:r>
            <a:r>
              <a:rPr lang="en-GB" dirty="0" smtClean="0"/>
              <a:t>{} #</a:t>
            </a:r>
            <a:r>
              <a:rPr lang="en-GB" dirty="0"/>
              <a:t>premium</a:t>
            </a:r>
            <a:r>
              <a:rPr lang="en-GB" dirty="0" smtClean="0"/>
              <a:t>{}</a:t>
            </a:r>
          </a:p>
          <a:p>
            <a:r>
              <a:rPr lang="en-IN" dirty="0" smtClean="0"/>
              <a:t>Add a slightly transparent light green </a:t>
            </a:r>
            <a:r>
              <a:rPr lang="en-IN" dirty="0" err="1" smtClean="0"/>
              <a:t>color</a:t>
            </a:r>
            <a:r>
              <a:rPr lang="en-IN" dirty="0" smtClean="0"/>
              <a:t> to the plus plan using </a:t>
            </a:r>
            <a:r>
              <a:rPr lang="en-IN" dirty="0" err="1" smtClean="0"/>
              <a:t>background:rgba</a:t>
            </a:r>
            <a:r>
              <a:rPr lang="en-IN" dirty="0" smtClean="0"/>
              <a:t>(213,255,220,0.95)</a:t>
            </a:r>
          </a:p>
          <a:p>
            <a:r>
              <a:rPr lang="en-IN" dirty="0" smtClean="0"/>
              <a:t>Add a slightly different transparent green background to free plan using </a:t>
            </a:r>
            <a:r>
              <a:rPr lang="en-IN" dirty="0" err="1" smtClean="0"/>
              <a:t>background:rgba</a:t>
            </a:r>
            <a:r>
              <a:rPr lang="en-IN" dirty="0" smtClean="0"/>
              <a:t>(234,252,237,0.95) to free plan</a:t>
            </a:r>
          </a:p>
          <a:p>
            <a:r>
              <a:rPr lang="en-IN" dirty="0" smtClean="0"/>
              <a:t>Add a darker green background to premium plan using  </a:t>
            </a:r>
            <a:r>
              <a:rPr lang="en-IN" dirty="0" err="1" smtClean="0"/>
              <a:t>background:rgba</a:t>
            </a:r>
            <a:r>
              <a:rPr lang="en-IN" dirty="0" smtClean="0"/>
              <a:t>(14,79,31,0.95</a:t>
            </a:r>
            <a:r>
              <a:rPr lang="en-IN" dirty="0"/>
              <a:t>) to free </a:t>
            </a:r>
            <a:r>
              <a:rPr lang="en-IN" dirty="0" smtClean="0"/>
              <a:t>plan</a:t>
            </a:r>
          </a:p>
          <a:p>
            <a:r>
              <a:rPr lang="en-IN" dirty="0" smtClean="0"/>
              <a:t>Lets assign a white background to </a:t>
            </a:r>
            <a:r>
              <a:rPr lang="en-IN" dirty="0" err="1" smtClean="0"/>
              <a:t>package__info</a:t>
            </a:r>
            <a:r>
              <a:rPr lang="en-IN" dirty="0" smtClean="0"/>
              <a:t> by adding </a:t>
            </a:r>
            <a:r>
              <a:rPr lang="en-IN" dirty="0" err="1" smtClean="0"/>
              <a:t>background:white</a:t>
            </a:r>
            <a:r>
              <a:rPr lang="en-IN" dirty="0" smtClean="0"/>
              <a:t>;</a:t>
            </a:r>
            <a:endParaRPr lang="en-GB" dirty="0" smtClean="0"/>
          </a:p>
          <a:p>
            <a:r>
              <a:rPr lang="en-IN" dirty="0" smtClean="0"/>
              <a:t>Lets style the premium package a bit differently</a:t>
            </a:r>
            <a:endParaRPr lang="en-GB" dirty="0"/>
          </a:p>
          <a:p>
            <a:endParaRPr lang="en-GB" dirty="0"/>
          </a:p>
          <a:p>
            <a:endParaRPr lang="en-GB" dirty="0"/>
          </a:p>
        </p:txBody>
      </p:sp>
    </p:spTree>
    <p:extLst>
      <p:ext uri="{BB962C8B-B14F-4D97-AF65-F5344CB8AC3E}">
        <p14:creationId xmlns:p14="http://schemas.microsoft.com/office/powerpoint/2010/main" val="270459476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Select the title of premium package using a </a:t>
            </a:r>
            <a:r>
              <a:rPr lang="en-IN" dirty="0" err="1" smtClean="0"/>
              <a:t>combinator</a:t>
            </a:r>
            <a:r>
              <a:rPr lang="en-IN" dirty="0" smtClean="0"/>
              <a:t> #premium .</a:t>
            </a:r>
            <a:r>
              <a:rPr lang="en-IN" dirty="0" err="1" smtClean="0"/>
              <a:t>package__title</a:t>
            </a:r>
            <a:r>
              <a:rPr lang="en-IN" dirty="0" smtClean="0"/>
              <a:t>{}</a:t>
            </a:r>
            <a:r>
              <a:rPr lang="en-GB" dirty="0" smtClean="0"/>
              <a:t> </a:t>
            </a:r>
            <a:r>
              <a:rPr lang="en-IN" dirty="0" smtClean="0"/>
              <a:t>Add a </a:t>
            </a:r>
            <a:r>
              <a:rPr lang="en-IN" dirty="0" err="1" smtClean="0"/>
              <a:t>color:white</a:t>
            </a:r>
            <a:r>
              <a:rPr lang="en-IN" dirty="0" smtClean="0"/>
              <a:t>; to it.</a:t>
            </a:r>
          </a:p>
          <a:p>
            <a:r>
              <a:rPr lang="en-IN" dirty="0"/>
              <a:t>Select the </a:t>
            </a:r>
            <a:r>
              <a:rPr lang="en-IN" dirty="0" smtClean="0"/>
              <a:t>sub-title </a:t>
            </a:r>
            <a:r>
              <a:rPr lang="en-IN" dirty="0"/>
              <a:t>of premium package using a </a:t>
            </a:r>
            <a:r>
              <a:rPr lang="en-IN" dirty="0" err="1" smtClean="0"/>
              <a:t>combinator</a:t>
            </a:r>
            <a:r>
              <a:rPr lang="en-IN" dirty="0" smtClean="0"/>
              <a:t> </a:t>
            </a:r>
            <a:r>
              <a:rPr lang="en-IN" dirty="0"/>
              <a:t>#premium .</a:t>
            </a:r>
            <a:r>
              <a:rPr lang="en-IN" dirty="0" err="1"/>
              <a:t>package</a:t>
            </a:r>
            <a:r>
              <a:rPr lang="en-IN" dirty="0" err="1" smtClean="0"/>
              <a:t>__subtitle</a:t>
            </a:r>
            <a:r>
              <a:rPr lang="en-IN" dirty="0"/>
              <a:t>{}</a:t>
            </a:r>
            <a:r>
              <a:rPr lang="en-GB" dirty="0"/>
              <a:t> </a:t>
            </a:r>
            <a:r>
              <a:rPr lang="en-IN" dirty="0"/>
              <a:t>Add a </a:t>
            </a:r>
            <a:r>
              <a:rPr lang="en-IN" dirty="0" err="1" smtClean="0"/>
              <a:t>color</a:t>
            </a:r>
            <a:r>
              <a:rPr lang="en-IN" dirty="0" smtClean="0"/>
              <a:t>:#</a:t>
            </a:r>
            <a:r>
              <a:rPr lang="en-IN" dirty="0" err="1" smtClean="0"/>
              <a:t>bbb</a:t>
            </a:r>
            <a:r>
              <a:rPr lang="en-IN" dirty="0" smtClean="0"/>
              <a:t>; </a:t>
            </a:r>
            <a:r>
              <a:rPr lang="en-IN" dirty="0"/>
              <a:t>to it.</a:t>
            </a:r>
          </a:p>
          <a:p>
            <a:r>
              <a:rPr lang="en-IN" dirty="0" smtClean="0"/>
              <a:t>Add a hover and active effect to all packages using pseudo classes hover and active on the package class selector and add a box-shadow:2px 2px 4px </a:t>
            </a:r>
            <a:r>
              <a:rPr lang="en-IN" dirty="0" err="1" smtClean="0"/>
              <a:t>rgba</a:t>
            </a:r>
            <a:r>
              <a:rPr lang="en-IN" dirty="0" smtClean="0"/>
              <a:t>(0,0,0,0.5) and border-</a:t>
            </a:r>
            <a:r>
              <a:rPr lang="en-IN" dirty="0" err="1" smtClean="0"/>
              <a:t>color</a:t>
            </a:r>
            <a:r>
              <a:rPr lang="en-IN" dirty="0" smtClean="0"/>
              <a:t>:#ff5454;</a:t>
            </a:r>
          </a:p>
          <a:p>
            <a:endParaRPr lang="en-GB" dirty="0"/>
          </a:p>
          <a:p>
            <a:endParaRPr lang="en-GB" dirty="0"/>
          </a:p>
        </p:txBody>
      </p:sp>
    </p:spTree>
    <p:extLst>
      <p:ext uri="{BB962C8B-B14F-4D97-AF65-F5344CB8AC3E}">
        <p14:creationId xmlns:p14="http://schemas.microsoft.com/office/powerpoint/2010/main" val="31883255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4" y="70338"/>
            <a:ext cx="8596668" cy="515815"/>
          </a:xfrm>
        </p:spPr>
        <p:txBody>
          <a:bodyPr>
            <a:normAutofit fontScale="90000"/>
          </a:bodyPr>
          <a:lstStyle/>
          <a:p>
            <a:r>
              <a:rPr lang="en-IN" dirty="0"/>
              <a:t> Adding "float" to our Package</a:t>
            </a:r>
            <a:endParaRPr lang="en-GB" dirty="0"/>
          </a:p>
        </p:txBody>
      </p:sp>
      <p:sp>
        <p:nvSpPr>
          <p:cNvPr id="3" name="Content Placeholder 2"/>
          <p:cNvSpPr>
            <a:spLocks noGrp="1"/>
          </p:cNvSpPr>
          <p:nvPr>
            <p:ph idx="1"/>
          </p:nvPr>
        </p:nvSpPr>
        <p:spPr>
          <a:xfrm>
            <a:off x="187569" y="789354"/>
            <a:ext cx="11895016" cy="5963137"/>
          </a:xfrm>
        </p:spPr>
        <p:txBody>
          <a:bodyPr>
            <a:normAutofit fontScale="92500" lnSpcReduction="10000"/>
          </a:bodyPr>
          <a:lstStyle/>
          <a:p>
            <a:r>
              <a:rPr lang="en-GB" dirty="0" smtClean="0"/>
              <a:t>Our task here is that the middle plan should be positioned to the right of the page.</a:t>
            </a:r>
          </a:p>
          <a:p>
            <a:r>
              <a:rPr lang="en-GB" dirty="0" smtClean="0"/>
              <a:t>We cant do it with </a:t>
            </a:r>
            <a:r>
              <a:rPr lang="en-GB" dirty="0" err="1" smtClean="0"/>
              <a:t>text-align:right</a:t>
            </a:r>
            <a:r>
              <a:rPr lang="en-GB" dirty="0" smtClean="0"/>
              <a:t>; as it is not an inline element ,if we turn it into one we might mess up the other styles inline-block also doesn’t look so promising.</a:t>
            </a:r>
          </a:p>
          <a:p>
            <a:r>
              <a:rPr lang="en-GB" dirty="0" smtClean="0"/>
              <a:t>What we can use is float .float is not so widely used now it was used widely in past now there are better ways to do it like flex which we will study in upcoming slides</a:t>
            </a:r>
          </a:p>
          <a:p>
            <a:r>
              <a:rPr lang="en-GB" dirty="0" smtClean="0"/>
              <a:t>Float means to override the default positioning and tell the browser to push an element to left or right of the page . With float the element is automatically taken out of the document flow, this is one of the major reasons float is not used so often.</a:t>
            </a:r>
          </a:p>
          <a:p>
            <a:r>
              <a:rPr lang="en-GB" dirty="0" smtClean="0"/>
              <a:t>Lets try it out add </a:t>
            </a:r>
            <a:r>
              <a:rPr lang="en-GB" dirty="0" err="1" smtClean="0"/>
              <a:t>float:right</a:t>
            </a:r>
            <a:r>
              <a:rPr lang="en-GB" dirty="0" smtClean="0"/>
              <a:t>; to the free id </a:t>
            </a:r>
            <a:r>
              <a:rPr lang="en-GB" dirty="0" err="1" smtClean="0"/>
              <a:t>selector.We</a:t>
            </a:r>
            <a:r>
              <a:rPr lang="en-GB" dirty="0" smtClean="0"/>
              <a:t> will notice that the free section is now aligned to the right but the bottom section  is moved up and </a:t>
            </a:r>
            <a:r>
              <a:rPr lang="en-GB" dirty="0" err="1" smtClean="0"/>
              <a:t>itsa</a:t>
            </a:r>
            <a:r>
              <a:rPr lang="en-GB" dirty="0" smtClean="0"/>
              <a:t> text is flowing around the free section .</a:t>
            </a:r>
          </a:p>
          <a:p>
            <a:r>
              <a:rPr lang="en-GB" dirty="0" smtClean="0"/>
              <a:t>This is how float behaves and is thus sometimes used to position image with text allowing the text to float around the image but block level elements don’t float around.</a:t>
            </a:r>
          </a:p>
          <a:p>
            <a:r>
              <a:rPr lang="en-GB" dirty="0" smtClean="0"/>
              <a:t>So what we need to do it is firstly keep the space covered by free section reserved and tell all the block elements after it that they should not respect any previous </a:t>
            </a:r>
            <a:r>
              <a:rPr lang="en-GB" dirty="0" err="1" smtClean="0"/>
              <a:t>floatings</a:t>
            </a:r>
            <a:r>
              <a:rPr lang="en-GB" dirty="0" smtClean="0"/>
              <a:t>.</a:t>
            </a:r>
          </a:p>
          <a:p>
            <a:r>
              <a:rPr lang="en-GB" dirty="0" smtClean="0"/>
              <a:t>To do this add a &lt;div&gt; in html right after the  free section and assign a class </a:t>
            </a:r>
            <a:r>
              <a:rPr lang="en-GB" dirty="0" err="1" smtClean="0"/>
              <a:t>clearfix</a:t>
            </a:r>
            <a:r>
              <a:rPr lang="en-GB" dirty="0" smtClean="0"/>
              <a:t> to it</a:t>
            </a:r>
          </a:p>
          <a:p>
            <a:r>
              <a:rPr lang="en-GB" dirty="0" smtClean="0"/>
              <a:t>In our </a:t>
            </a:r>
            <a:r>
              <a:rPr lang="en-GB" dirty="0" err="1" smtClean="0"/>
              <a:t>css</a:t>
            </a:r>
            <a:r>
              <a:rPr lang="en-GB" dirty="0" smtClean="0"/>
              <a:t> file add a class selector for </a:t>
            </a:r>
            <a:r>
              <a:rPr lang="en-GB" dirty="0" err="1" smtClean="0"/>
              <a:t>clearfix</a:t>
            </a:r>
            <a:r>
              <a:rPr lang="en-GB" dirty="0" smtClean="0"/>
              <a:t> and add a property </a:t>
            </a:r>
            <a:r>
              <a:rPr lang="en-GB" dirty="0" err="1" smtClean="0"/>
              <a:t>clear:both</a:t>
            </a:r>
            <a:r>
              <a:rPr lang="en-GB" dirty="0" smtClean="0"/>
              <a:t>; this property tells </a:t>
            </a:r>
            <a:r>
              <a:rPr lang="en-GB" dirty="0" err="1" smtClean="0"/>
              <a:t>css</a:t>
            </a:r>
            <a:r>
              <a:rPr lang="en-GB" dirty="0" smtClean="0"/>
              <a:t> to clear any </a:t>
            </a:r>
            <a:r>
              <a:rPr lang="en-GB" dirty="0" err="1" smtClean="0"/>
              <a:t>floatings</a:t>
            </a:r>
            <a:r>
              <a:rPr lang="en-GB" dirty="0" smtClean="0"/>
              <a:t> on both right and left side this means any element coming after that will not respect previous </a:t>
            </a:r>
            <a:r>
              <a:rPr lang="en-GB" dirty="0" err="1" smtClean="0"/>
              <a:t>floatings.This</a:t>
            </a:r>
            <a:r>
              <a:rPr lang="en-GB" dirty="0" smtClean="0"/>
              <a:t> is not a good way we have better ways now but </a:t>
            </a:r>
            <a:r>
              <a:rPr lang="en-GB" dirty="0" err="1" smtClean="0"/>
              <a:t>ya</a:t>
            </a:r>
            <a:r>
              <a:rPr lang="en-GB" dirty="0" smtClean="0"/>
              <a:t> floats are available.</a:t>
            </a:r>
          </a:p>
          <a:p>
            <a:r>
              <a:rPr lang="en-GB" dirty="0" smtClean="0"/>
              <a:t>Now since the element is right aligned the border should be removed from right not left so we will add </a:t>
            </a:r>
            <a:r>
              <a:rPr lang="en-GB" dirty="0" err="1" smtClean="0"/>
              <a:t>border-right:none</a:t>
            </a:r>
            <a:r>
              <a:rPr lang="en-GB" dirty="0" smtClean="0"/>
              <a:t>  and border-left:4px solid </a:t>
            </a:r>
            <a:r>
              <a:rPr lang="en-IN" dirty="0" smtClean="0"/>
              <a:t>#</a:t>
            </a:r>
            <a:r>
              <a:rPr lang="en-GB" dirty="0" smtClean="0"/>
              <a:t>0e4f1f  also </a:t>
            </a:r>
            <a:r>
              <a:rPr lang="en-GB" dirty="0" err="1" smtClean="0"/>
              <a:t>text-align:right</a:t>
            </a:r>
            <a:r>
              <a:rPr lang="en-GB" dirty="0" smtClean="0"/>
              <a:t> to free id selector</a:t>
            </a:r>
          </a:p>
          <a:p>
            <a:endParaRPr lang="en-GB" dirty="0" smtClean="0"/>
          </a:p>
          <a:p>
            <a:endParaRPr lang="en-GB" dirty="0"/>
          </a:p>
        </p:txBody>
      </p:sp>
    </p:spTree>
    <p:extLst>
      <p:ext uri="{BB962C8B-B14F-4D97-AF65-F5344CB8AC3E}">
        <p14:creationId xmlns:p14="http://schemas.microsoft.com/office/powerpoint/2010/main" val="439623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688" y="79663"/>
            <a:ext cx="8596668" cy="543791"/>
          </a:xfrm>
        </p:spPr>
        <p:txBody>
          <a:bodyPr>
            <a:normAutofit fontScale="90000"/>
          </a:bodyPr>
          <a:lstStyle/>
          <a:p>
            <a:r>
              <a:rPr lang="en-GB" dirty="0"/>
              <a:t>Fixing the Hover Effect</a:t>
            </a:r>
          </a:p>
        </p:txBody>
      </p:sp>
      <p:sp>
        <p:nvSpPr>
          <p:cNvPr id="3" name="Content Placeholder 2"/>
          <p:cNvSpPr>
            <a:spLocks noGrp="1"/>
          </p:cNvSpPr>
          <p:nvPr>
            <p:ph idx="1"/>
          </p:nvPr>
        </p:nvSpPr>
        <p:spPr>
          <a:xfrm>
            <a:off x="197427" y="737755"/>
            <a:ext cx="11866418" cy="5943600"/>
          </a:xfrm>
        </p:spPr>
        <p:txBody>
          <a:bodyPr/>
          <a:lstStyle/>
          <a:p>
            <a:r>
              <a:rPr lang="en-IN" dirty="0" smtClean="0"/>
              <a:t>We will notice that the left border stays green when we hover over the free </a:t>
            </a:r>
            <a:r>
              <a:rPr lang="en-IN" dirty="0" err="1" smtClean="0"/>
              <a:t>package.This</a:t>
            </a:r>
            <a:r>
              <a:rPr lang="en-IN" dirty="0" smtClean="0"/>
              <a:t> </a:t>
            </a:r>
            <a:r>
              <a:rPr lang="en-IN" dirty="0" err="1" smtClean="0"/>
              <a:t>isbecause</a:t>
            </a:r>
            <a:r>
              <a:rPr lang="en-IN" dirty="0" smtClean="0"/>
              <a:t> we have added a border-left property in our id selector and since id selectors have a higher specificity than the class and pseudo selectors the hover is overridden this can be confirmed by inspecting the element and selecting the :</a:t>
            </a:r>
            <a:r>
              <a:rPr lang="en-IN" dirty="0" err="1" smtClean="0"/>
              <a:t>hov</a:t>
            </a:r>
            <a:r>
              <a:rPr lang="en-IN" dirty="0" smtClean="0"/>
              <a:t> filter</a:t>
            </a:r>
          </a:p>
          <a:p>
            <a:r>
              <a:rPr lang="en-IN" dirty="0" smtClean="0"/>
              <a:t>A cleaner fix with some redundant code will be to add a selector like #</a:t>
            </a:r>
            <a:r>
              <a:rPr lang="en-IN" dirty="0" err="1" smtClean="0"/>
              <a:t>free:hov</a:t>
            </a:r>
            <a:r>
              <a:rPr lang="en-IN" dirty="0" smtClean="0"/>
              <a:t>,#</a:t>
            </a:r>
            <a:r>
              <a:rPr lang="en-IN" dirty="0" err="1" smtClean="0"/>
              <a:t>free:active</a:t>
            </a:r>
            <a:r>
              <a:rPr lang="en-IN" dirty="0" smtClean="0"/>
              <a:t>{ } and add the red border </a:t>
            </a:r>
            <a:r>
              <a:rPr lang="en-IN" dirty="0" err="1" smtClean="0"/>
              <a:t>css</a:t>
            </a:r>
            <a:r>
              <a:rPr lang="en-IN" dirty="0" smtClean="0"/>
              <a:t> to it </a:t>
            </a:r>
          </a:p>
          <a:p>
            <a:r>
              <a:rPr lang="en-IN" dirty="0" smtClean="0"/>
              <a:t>An alternative which we should use in very </a:t>
            </a:r>
            <a:r>
              <a:rPr lang="en-IN" dirty="0" err="1" smtClean="0"/>
              <a:t>very</a:t>
            </a:r>
            <a:r>
              <a:rPr lang="en-IN" dirty="0" smtClean="0"/>
              <a:t> rare scenarios us adding an exclamation !important To the border </a:t>
            </a:r>
            <a:r>
              <a:rPr lang="en-IN" dirty="0" err="1" smtClean="0"/>
              <a:t>css</a:t>
            </a:r>
            <a:r>
              <a:rPr lang="en-IN" dirty="0" smtClean="0"/>
              <a:t> in the .</a:t>
            </a:r>
            <a:r>
              <a:rPr lang="en-IN" dirty="0" err="1" smtClean="0"/>
              <a:t>package:hover</a:t>
            </a:r>
            <a:r>
              <a:rPr lang="en-IN" dirty="0" smtClean="0"/>
              <a:t>,.</a:t>
            </a:r>
            <a:r>
              <a:rPr lang="en-IN" dirty="0" err="1" smtClean="0"/>
              <a:t>package:active</a:t>
            </a:r>
            <a:r>
              <a:rPr lang="en-IN" dirty="0" smtClean="0"/>
              <a:t>{} selector</a:t>
            </a:r>
          </a:p>
          <a:p>
            <a:r>
              <a:rPr lang="en-IN" dirty="0" smtClean="0"/>
              <a:t>!important is used to override specificity and such a declaration always wins if we encounter the !important again for the same element then the specificity is gain taken into account</a:t>
            </a:r>
          </a:p>
          <a:p>
            <a:r>
              <a:rPr lang="en-IN" dirty="0" smtClean="0"/>
              <a:t>Using important is a bad practice because you break specificity and should be used in very rare scenarios like where you need to override a style from some library etc.</a:t>
            </a:r>
          </a:p>
          <a:p>
            <a:endParaRPr lang="en-IN" dirty="0" smtClean="0"/>
          </a:p>
          <a:p>
            <a:endParaRPr lang="en-GB" dirty="0"/>
          </a:p>
        </p:txBody>
      </p:sp>
    </p:spTree>
    <p:extLst>
      <p:ext uri="{BB962C8B-B14F-4D97-AF65-F5344CB8AC3E}">
        <p14:creationId xmlns:p14="http://schemas.microsoft.com/office/powerpoint/2010/main" val="42857633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3"/>
            <a:ext cx="8596668" cy="574964"/>
          </a:xfrm>
        </p:spPr>
        <p:txBody>
          <a:bodyPr>
            <a:normAutofit fontScale="90000"/>
          </a:bodyPr>
          <a:lstStyle/>
          <a:p>
            <a:r>
              <a:rPr lang="en-GB" dirty="0"/>
              <a:t>Adding the Final Touches</a:t>
            </a:r>
          </a:p>
        </p:txBody>
      </p:sp>
      <p:sp>
        <p:nvSpPr>
          <p:cNvPr id="3" name="Content Placeholder 2"/>
          <p:cNvSpPr>
            <a:spLocks noGrp="1"/>
          </p:cNvSpPr>
          <p:nvPr>
            <p:ph idx="1"/>
          </p:nvPr>
        </p:nvSpPr>
        <p:spPr>
          <a:xfrm>
            <a:off x="426027" y="758537"/>
            <a:ext cx="11409218" cy="5881254"/>
          </a:xfrm>
        </p:spPr>
        <p:txBody>
          <a:bodyPr/>
          <a:lstStyle/>
          <a:p>
            <a:r>
              <a:rPr lang="en-IN" dirty="0" smtClean="0"/>
              <a:t>We will notice that the plans on our main page are not </a:t>
            </a:r>
            <a:r>
              <a:rPr lang="en-IN" dirty="0" err="1" smtClean="0"/>
              <a:t>centered</a:t>
            </a:r>
            <a:r>
              <a:rPr lang="en-IN" dirty="0" smtClean="0"/>
              <a:t> horizontally.</a:t>
            </a:r>
          </a:p>
          <a:p>
            <a:r>
              <a:rPr lang="en-IN" dirty="0" smtClean="0"/>
              <a:t>to fix this by add a class </a:t>
            </a:r>
            <a:r>
              <a:rPr lang="en-IN" dirty="0" err="1" smtClean="0"/>
              <a:t>plan__list</a:t>
            </a:r>
            <a:r>
              <a:rPr lang="en-IN" dirty="0" smtClean="0"/>
              <a:t> to the div that contains our plans and add a class selector for the same in our main.css</a:t>
            </a:r>
          </a:p>
          <a:p>
            <a:r>
              <a:rPr lang="en-IN" dirty="0" smtClean="0"/>
              <a:t>Add a style width:80%; and </a:t>
            </a:r>
            <a:r>
              <a:rPr lang="en-IN" dirty="0" err="1" smtClean="0"/>
              <a:t>margin:auto</a:t>
            </a:r>
            <a:r>
              <a:rPr lang="en-IN" dirty="0" smtClean="0"/>
              <a:t>; this will centre the whole div containing our plans horizontally .</a:t>
            </a:r>
          </a:p>
          <a:p>
            <a:r>
              <a:rPr lang="en-IN" dirty="0" smtClean="0"/>
              <a:t>But we will notice that although all the plans are now </a:t>
            </a:r>
            <a:r>
              <a:rPr lang="en-IN" dirty="0" err="1" smtClean="0"/>
              <a:t>centered</a:t>
            </a:r>
            <a:r>
              <a:rPr lang="en-IN" dirty="0" smtClean="0"/>
              <a:t> as a whole but the text above the plans “choose your plan” is not centred above the middle plan this is because the blocks themselves inside the div are not </a:t>
            </a:r>
            <a:r>
              <a:rPr lang="en-IN" dirty="0" err="1" smtClean="0"/>
              <a:t>centered</a:t>
            </a:r>
            <a:r>
              <a:rPr lang="en-IN" dirty="0" smtClean="0"/>
              <a:t> so to </a:t>
            </a:r>
            <a:r>
              <a:rPr lang="en-IN" dirty="0" err="1" smtClean="0"/>
              <a:t>center</a:t>
            </a:r>
            <a:r>
              <a:rPr lang="en-IN" dirty="0" smtClean="0"/>
              <a:t> them we can add </a:t>
            </a:r>
            <a:r>
              <a:rPr lang="en-IN" dirty="0" err="1" smtClean="0"/>
              <a:t>text-align:center</a:t>
            </a:r>
            <a:endParaRPr lang="en-GB" dirty="0"/>
          </a:p>
        </p:txBody>
      </p:sp>
    </p:spTree>
    <p:extLst>
      <p:ext uri="{BB962C8B-B14F-4D97-AF65-F5344CB8AC3E}">
        <p14:creationId xmlns:p14="http://schemas.microsoft.com/office/powerpoint/2010/main" val="214954617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-6 -:Positioning</a:t>
            </a:r>
            <a:endParaRPr lang="en-GB" dirty="0"/>
          </a:p>
        </p:txBody>
      </p:sp>
    </p:spTree>
    <p:extLst>
      <p:ext uri="{BB962C8B-B14F-4D97-AF65-F5344CB8AC3E}">
        <p14:creationId xmlns:p14="http://schemas.microsoft.com/office/powerpoint/2010/main" val="290209578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916" y="0"/>
            <a:ext cx="11514666" cy="654627"/>
          </a:xfrm>
        </p:spPr>
        <p:txBody>
          <a:bodyPr/>
          <a:lstStyle/>
          <a:p>
            <a:r>
              <a:rPr lang="en-IN" dirty="0" smtClean="0"/>
              <a:t>Why Positioning will Improve our website</a:t>
            </a:r>
            <a:endParaRPr lang="en-GB" dirty="0"/>
          </a:p>
        </p:txBody>
      </p:sp>
      <p:sp>
        <p:nvSpPr>
          <p:cNvPr id="3" name="Content Placeholder 2"/>
          <p:cNvSpPr>
            <a:spLocks noGrp="1"/>
          </p:cNvSpPr>
          <p:nvPr>
            <p:ph idx="1"/>
          </p:nvPr>
        </p:nvSpPr>
        <p:spPr>
          <a:xfrm>
            <a:off x="374073" y="789709"/>
            <a:ext cx="11658599" cy="5953991"/>
          </a:xfrm>
        </p:spPr>
        <p:txBody>
          <a:bodyPr/>
          <a:lstStyle/>
          <a:p>
            <a:r>
              <a:rPr lang="en-IN" dirty="0" smtClean="0"/>
              <a:t>We will notice that when we scroll down our navigation bar is not visible and user has to scroll up to use the navigation bar . It should ideally be fixed and displayed always.</a:t>
            </a:r>
          </a:p>
          <a:p>
            <a:r>
              <a:rPr lang="en-IN" dirty="0" smtClean="0"/>
              <a:t>The text “Risk </a:t>
            </a:r>
            <a:r>
              <a:rPr lang="en-IN" dirty="0" err="1" smtClean="0"/>
              <a:t>hai</a:t>
            </a:r>
            <a:r>
              <a:rPr lang="en-IN" dirty="0" smtClean="0"/>
              <a:t> to </a:t>
            </a:r>
            <a:r>
              <a:rPr lang="en-IN" dirty="0" err="1" smtClean="0"/>
              <a:t>Ishq</a:t>
            </a:r>
            <a:r>
              <a:rPr lang="en-IN" dirty="0" smtClean="0"/>
              <a:t> </a:t>
            </a:r>
            <a:r>
              <a:rPr lang="en-IN" dirty="0" err="1" smtClean="0"/>
              <a:t>hai</a:t>
            </a:r>
            <a:r>
              <a:rPr lang="en-IN" dirty="0" smtClean="0"/>
              <a:t>” on our image is also not positioned best way the position should be changed kind of inside the image.</a:t>
            </a:r>
          </a:p>
          <a:p>
            <a:r>
              <a:rPr lang="en-IN" dirty="0" smtClean="0"/>
              <a:t>If we go to the packages page  we will notice we don’t have a background image</a:t>
            </a:r>
          </a:p>
          <a:p>
            <a:r>
              <a:rPr lang="en-IN" dirty="0" smtClean="0"/>
              <a:t>Also the plus package is our recommended  package but it is not emphasised properly to do that we can add a badge to the right upper part of the plus package.</a:t>
            </a:r>
          </a:p>
          <a:p>
            <a:r>
              <a:rPr lang="en-IN" dirty="0" smtClean="0"/>
              <a:t>All this we will achieve using positioning</a:t>
            </a:r>
          </a:p>
          <a:p>
            <a:endParaRPr lang="en-GB" dirty="0"/>
          </a:p>
        </p:txBody>
      </p:sp>
    </p:spTree>
    <p:extLst>
      <p:ext uri="{BB962C8B-B14F-4D97-AF65-F5344CB8AC3E}">
        <p14:creationId xmlns:p14="http://schemas.microsoft.com/office/powerpoint/2010/main" val="237409144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054"/>
            <a:ext cx="11105957" cy="606136"/>
          </a:xfrm>
        </p:spPr>
        <p:txBody>
          <a:bodyPr>
            <a:normAutofit fontScale="90000"/>
          </a:bodyPr>
          <a:lstStyle/>
          <a:p>
            <a:r>
              <a:rPr lang="en-GB" dirty="0"/>
              <a:t>Understanding Positioning - The Theory</a:t>
            </a:r>
          </a:p>
        </p:txBody>
      </p:sp>
      <p:sp>
        <p:nvSpPr>
          <p:cNvPr id="3" name="Content Placeholder 2"/>
          <p:cNvSpPr>
            <a:spLocks noGrp="1"/>
          </p:cNvSpPr>
          <p:nvPr>
            <p:ph idx="1"/>
          </p:nvPr>
        </p:nvSpPr>
        <p:spPr>
          <a:xfrm>
            <a:off x="155865" y="696190"/>
            <a:ext cx="11627426" cy="5912427"/>
          </a:xfrm>
        </p:spPr>
        <p:txBody>
          <a:bodyPr/>
          <a:lstStyle/>
          <a:p>
            <a:endParaRPr lang="en-GB" dirty="0"/>
          </a:p>
        </p:txBody>
      </p:sp>
      <p:sp>
        <p:nvSpPr>
          <p:cNvPr id="4" name="Rectangle 3"/>
          <p:cNvSpPr/>
          <p:nvPr/>
        </p:nvSpPr>
        <p:spPr>
          <a:xfrm>
            <a:off x="677334"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1402773"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1937904" y="2265216"/>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9" name="Rectangle 8"/>
          <p:cNvSpPr/>
          <p:nvPr/>
        </p:nvSpPr>
        <p:spPr>
          <a:xfrm>
            <a:off x="1958685"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0" name="Rectangle 9"/>
          <p:cNvSpPr/>
          <p:nvPr/>
        </p:nvSpPr>
        <p:spPr>
          <a:xfrm>
            <a:off x="1937904"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cxnSp>
        <p:nvCxnSpPr>
          <p:cNvPr id="12" name="Straight Arrow Connector 11"/>
          <p:cNvCxnSpPr/>
          <p:nvPr/>
        </p:nvCxnSpPr>
        <p:spPr>
          <a:xfrm>
            <a:off x="477982" y="893618"/>
            <a:ext cx="0" cy="5001490"/>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rot="16200000">
            <a:off x="-284246" y="2890175"/>
            <a:ext cx="1247457" cy="276999"/>
          </a:xfrm>
          <a:prstGeom prst="rect">
            <a:avLst/>
          </a:prstGeom>
          <a:noFill/>
        </p:spPr>
        <p:txBody>
          <a:bodyPr wrap="none" lIns="91440" tIns="45720" rIns="91440" bIns="45720">
            <a:spAutoFit/>
          </a:bodyPr>
          <a:lstStyle/>
          <a:p>
            <a:pPr algn="ctr"/>
            <a:r>
              <a:rPr lang="en-US" sz="1200" b="0" cap="none" spc="0" dirty="0" smtClean="0">
                <a:ln w="0"/>
                <a:solidFill>
                  <a:schemeClr val="tx1"/>
                </a:solidFill>
                <a:effectLst>
                  <a:outerShdw blurRad="38100" dist="19050" dir="2700000" algn="tl" rotWithShape="0">
                    <a:schemeClr val="dk1">
                      <a:alpha val="40000"/>
                    </a:schemeClr>
                  </a:outerShdw>
                </a:effectLst>
              </a:rPr>
              <a:t>Document Flow</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7450282" y="1652155"/>
            <a:ext cx="2400300" cy="48837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a:t>
            </a:r>
            <a:endParaRPr lang="en-GB" dirty="0"/>
          </a:p>
        </p:txBody>
      </p:sp>
      <p:sp>
        <p:nvSpPr>
          <p:cNvPr id="16" name="Rectangle 15"/>
          <p:cNvSpPr/>
          <p:nvPr/>
        </p:nvSpPr>
        <p:spPr>
          <a:xfrm>
            <a:off x="7450282" y="2404946"/>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n w="0"/>
                <a:solidFill>
                  <a:schemeClr val="tx1"/>
                </a:solidFill>
                <a:effectLst>
                  <a:outerShdw blurRad="38100" dist="19050" dir="2700000" algn="tl" rotWithShape="0">
                    <a:schemeClr val="dk1">
                      <a:alpha val="40000"/>
                    </a:schemeClr>
                  </a:outerShdw>
                </a:effectLst>
              </a:rPr>
              <a:t>static</a:t>
            </a:r>
            <a:endParaRPr lang="en-GB"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7450282" y="3108798"/>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absolute</a:t>
            </a:r>
            <a:endParaRPr lang="en-GB" dirty="0">
              <a:solidFill>
                <a:schemeClr val="tx1"/>
              </a:solidFill>
            </a:endParaRPr>
          </a:p>
        </p:txBody>
      </p:sp>
      <p:sp>
        <p:nvSpPr>
          <p:cNvPr id="18" name="Rectangle 17"/>
          <p:cNvSpPr/>
          <p:nvPr/>
        </p:nvSpPr>
        <p:spPr>
          <a:xfrm>
            <a:off x="7450282" y="3782474"/>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relative</a:t>
            </a:r>
            <a:endParaRPr lang="en-GB" dirty="0">
              <a:solidFill>
                <a:schemeClr val="tx1"/>
              </a:solidFill>
            </a:endParaRPr>
          </a:p>
        </p:txBody>
      </p:sp>
      <p:sp>
        <p:nvSpPr>
          <p:cNvPr id="19" name="Rectangle 18"/>
          <p:cNvSpPr/>
          <p:nvPr/>
        </p:nvSpPr>
        <p:spPr>
          <a:xfrm>
            <a:off x="7450282" y="4373432"/>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fixed</a:t>
            </a:r>
            <a:endParaRPr lang="en-GB" dirty="0">
              <a:solidFill>
                <a:schemeClr val="tx1"/>
              </a:solidFill>
            </a:endParaRPr>
          </a:p>
        </p:txBody>
      </p:sp>
      <p:sp>
        <p:nvSpPr>
          <p:cNvPr id="20" name="Rectangle 19"/>
          <p:cNvSpPr/>
          <p:nvPr/>
        </p:nvSpPr>
        <p:spPr>
          <a:xfrm>
            <a:off x="7450282" y="5069643"/>
            <a:ext cx="2400300" cy="421381"/>
          </a:xfrm>
          <a:prstGeom prst="rect">
            <a:avLst/>
          </a:prstGeom>
          <a:solidFill>
            <a:schemeClr val="bg2">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sticky</a:t>
            </a:r>
            <a:endParaRPr lang="en-GB" dirty="0">
              <a:solidFill>
                <a:schemeClr val="tx1"/>
              </a:solidFill>
            </a:endParaRPr>
          </a:p>
        </p:txBody>
      </p:sp>
      <p:sp>
        <p:nvSpPr>
          <p:cNvPr id="21" name="Right Arrow 20"/>
          <p:cNvSpPr/>
          <p:nvPr/>
        </p:nvSpPr>
        <p:spPr>
          <a:xfrm>
            <a:off x="9918122" y="2452297"/>
            <a:ext cx="474519" cy="290945"/>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10501746" y="2423647"/>
            <a:ext cx="102624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Default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2231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1" nodeType="clickEffect">
                                  <p:stCondLst>
                                    <p:cond delay="0"/>
                                  </p:stCondLst>
                                  <p:childTnLst>
                                    <p:animMotion origin="layout" path="M 0 0 L 0 0 C 0.00117 -0.00463 0.00209 -0.00972 0.00378 -0.01389 C 0.00469 -0.01621 0.00638 -0.01713 0.00768 -0.01898 C 0.00873 -0.0206 0.00964 -0.02222 0.01055 -0.02408 C 0.0112 -0.0257 0.01172 -0.02755 0.0125 -0.02917 C 0.01328 -0.03102 0.01446 -0.03241 0.01537 -0.03426 C 0.01641 -0.03658 0.01706 -0.03912 0.01823 -0.04121 C 0.0194 -0.04306 0.02097 -0.04421 0.02201 -0.0463 C 0.02318 -0.04838 0.02383 -0.05093 0.025 -0.05301 C 0.02617 -0.05556 0.02761 -0.05741 0.02878 -0.05996 C 0.03373 -0.07037 0.0267 -0.05949 0.03451 -0.07199 C 0.04545 -0.08889 0.03164 -0.06458 0.04128 -0.0838 C 0.04284 -0.08681 0.04479 -0.08912 0.0461 -0.09236 C 0.05274 -0.11019 0.04258 -0.08264 0.05 -0.1044 C 0.05261 -0.1125 0.05391 -0.11366 0.05573 -0.12153 C 0.05651 -0.12477 0.05703 -0.12824 0.05768 -0.13171 L 0.0586 -0.13681 C 0.05912 -0.14514 0.05938 -0.15116 0.06055 -0.15903 C 0.06081 -0.16088 0.06094 -0.1625 0.06146 -0.16412 C 0.06263 -0.16783 0.06406 -0.17107 0.06537 -0.17454 L 0.06914 -0.18472 C 0.06979 -0.18634 0.0711 -0.18773 0.0711 -0.18982 L 0.0711 -0.19838 L 0.075 -0.20509 " pathEditMode="relative" ptsTypes="AAAAAAAAAAAAAAAAAAAAAAAAA">
                                      <p:cBhvr>
                                        <p:cTn id="38" dur="2000" fill="hold"/>
                                        <p:tgtEl>
                                          <p:spTgt spid="6"/>
                                        </p:tgtEl>
                                        <p:attrNameLst>
                                          <p:attrName>ppt_x</p:attrName>
                                          <p:attrName>ppt_y</p:attrName>
                                        </p:attrNameLst>
                                      </p:cBhvr>
                                    </p:animMotion>
                                  </p:childTnLst>
                                </p:cTn>
                              </p:par>
                              <p:par>
                                <p:cTn id="39" presetID="0" presetClass="path" presetSubtype="0" accel="50000" decel="50000" fill="hold" grpId="1" nodeType="withEffect">
                                  <p:stCondLst>
                                    <p:cond delay="0"/>
                                  </p:stCondLst>
                                  <p:childTnLst>
                                    <p:animMotion origin="layout" path="M 0 0 L 0 0 C -0.0013 -0.00579 -0.00234 -0.01181 -0.0039 -0.01713 C -0.00455 -0.01968 -0.00586 -0.02176 -0.00677 -0.02407 C -0.01276 -0.03912 -0.0082 -0.02986 -0.01549 -0.04282 C -0.01601 -0.04514 -0.01653 -0.04769 -0.01731 -0.04977 C -0.02643 -0.07222 -0.01354 -0.03472 -0.02304 -0.06157 C -0.02448 -0.06551 -0.02578 -0.06944 -0.02695 -0.07361 C -0.0276 -0.07593 -0.02799 -0.07847 -0.0289 -0.08032 C -0.02994 -0.08264 -0.03138 -0.0838 -0.03268 -0.08565 C -0.03372 -0.09005 -0.03437 -0.09491 -0.03554 -0.09931 C -0.03658 -0.10278 -0.03945 -0.10949 -0.03945 -0.10949 C -0.0401 -0.11644 -0.0414 -0.1287 -0.0414 -0.13519 C -0.0414 -0.1419 -0.04088 -0.14884 -0.04036 -0.15556 C -0.03906 -0.17245 -0.03997 -0.16875 -0.03658 -0.17778 C -0.03619 -0.18009 -0.03593 -0.18241 -0.03554 -0.18472 C -0.03281 -0.20185 -0.03671 -0.17523 -0.03372 -0.19653 L -0.03554 -0.21019 C -0.03593 -0.2125 -0.03541 -0.21574 -0.03658 -0.21713 L -0.04231 -0.22384 L -0.04518 -0.22732 C -0.04375 -0.20648 -0.04375 -0.21181 -0.04518 -0.2206 C -0.04544 -0.22222 -0.04609 -0.22384 -0.04609 -0.22569 C -0.04609 -0.22685 -0.04557 -0.22801 -0.04518 -0.22894 " pathEditMode="relative" ptsTypes="AAAAAAAAAAAAAAAAAAAAAAAA">
                                      <p:cBhvr>
                                        <p:cTn id="40" dur="2000" fill="hold"/>
                                        <p:tgtEl>
                                          <p:spTgt spid="9"/>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6" grpId="1" animBg="1"/>
      <p:bldP spid="9" grpId="0" animBg="1"/>
      <p:bldP spid="9" grpId="1" animBg="1"/>
      <p:bldP spid="10" grpId="0" animBg="1"/>
      <p:bldP spid="13" grpId="0"/>
      <p:bldP spid="14" grpId="0" animBg="1"/>
      <p:bldP spid="16" grpId="0" animBg="1"/>
      <p:bldP spid="17" grpId="0" animBg="1"/>
      <p:bldP spid="18" grpId="0" animBg="1"/>
      <p:bldP spid="19" grpId="0" animBg="1"/>
      <p:bldP spid="20" grpId="0" animBg="1"/>
      <p:bldP spid="21" grpId="0" animBg="1"/>
      <p:bldP spid="2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011" y="-71409"/>
            <a:ext cx="10377528" cy="597877"/>
          </a:xfrm>
        </p:spPr>
        <p:txBody>
          <a:bodyPr>
            <a:normAutofit fontScale="90000"/>
          </a:bodyPr>
          <a:lstStyle/>
          <a:p>
            <a:r>
              <a:rPr lang="en-GB" dirty="0"/>
              <a:t>Understanding Positioning - The Theory</a:t>
            </a:r>
          </a:p>
        </p:txBody>
      </p:sp>
      <p:sp>
        <p:nvSpPr>
          <p:cNvPr id="4" name="Rectangle 3"/>
          <p:cNvSpPr/>
          <p:nvPr/>
        </p:nvSpPr>
        <p:spPr>
          <a:xfrm>
            <a:off x="2939890"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3665329"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4200460" y="2265216"/>
            <a:ext cx="3761510" cy="71697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7" name="Rectangle 6"/>
          <p:cNvSpPr/>
          <p:nvPr/>
        </p:nvSpPr>
        <p:spPr>
          <a:xfrm>
            <a:off x="4221241"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8" name="Rectangle 7"/>
          <p:cNvSpPr/>
          <p:nvPr/>
        </p:nvSpPr>
        <p:spPr>
          <a:xfrm>
            <a:off x="4200460"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1" name="Rectangle 10"/>
          <p:cNvSpPr/>
          <p:nvPr/>
        </p:nvSpPr>
        <p:spPr>
          <a:xfrm>
            <a:off x="768681" y="2623702"/>
            <a:ext cx="932123" cy="2628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12" name="Up Arrow 11"/>
          <p:cNvSpPr/>
          <p:nvPr/>
        </p:nvSpPr>
        <p:spPr>
          <a:xfrm>
            <a:off x="1090245" y="2145323"/>
            <a:ext cx="410308" cy="3634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own Arrow 12"/>
          <p:cNvSpPr/>
          <p:nvPr/>
        </p:nvSpPr>
        <p:spPr>
          <a:xfrm>
            <a:off x="1150770" y="3001509"/>
            <a:ext cx="289257" cy="3671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Left Arrow 13"/>
          <p:cNvSpPr/>
          <p:nvPr/>
        </p:nvSpPr>
        <p:spPr>
          <a:xfrm>
            <a:off x="284648" y="2573415"/>
            <a:ext cx="293077" cy="36341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ight Arrow 14"/>
          <p:cNvSpPr/>
          <p:nvPr/>
        </p:nvSpPr>
        <p:spPr>
          <a:xfrm>
            <a:off x="1821831" y="2659479"/>
            <a:ext cx="310974" cy="227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818011" y="1690390"/>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Top</a:t>
            </a:r>
            <a:endParaRPr lang="en-GB" dirty="0">
              <a:solidFill>
                <a:schemeClr val="tx1"/>
              </a:solidFill>
            </a:endParaRPr>
          </a:p>
        </p:txBody>
      </p:sp>
      <p:sp>
        <p:nvSpPr>
          <p:cNvPr id="17" name="Rectangle 16"/>
          <p:cNvSpPr/>
          <p:nvPr/>
        </p:nvSpPr>
        <p:spPr>
          <a:xfrm>
            <a:off x="875131" y="351566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Bottom</a:t>
            </a:r>
            <a:endParaRPr lang="en-GB" dirty="0">
              <a:solidFill>
                <a:schemeClr val="tx1"/>
              </a:solidFill>
            </a:endParaRPr>
          </a:p>
        </p:txBody>
      </p:sp>
      <p:sp>
        <p:nvSpPr>
          <p:cNvPr id="18" name="Rectangle 17"/>
          <p:cNvSpPr/>
          <p:nvPr/>
        </p:nvSpPr>
        <p:spPr>
          <a:xfrm>
            <a:off x="1907511" y="222471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Left</a:t>
            </a:r>
            <a:endParaRPr lang="en-GB" dirty="0">
              <a:solidFill>
                <a:schemeClr val="tx1"/>
              </a:solidFill>
            </a:endParaRPr>
          </a:p>
        </p:txBody>
      </p:sp>
      <p:sp>
        <p:nvSpPr>
          <p:cNvPr id="19" name="Rectangle 18"/>
          <p:cNvSpPr/>
          <p:nvPr/>
        </p:nvSpPr>
        <p:spPr>
          <a:xfrm>
            <a:off x="46640" y="2175964"/>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Right</a:t>
            </a:r>
            <a:endParaRPr lang="en-GB" dirty="0">
              <a:solidFill>
                <a:schemeClr val="tx1"/>
              </a:solidFill>
            </a:endParaRPr>
          </a:p>
        </p:txBody>
      </p:sp>
      <p:sp>
        <p:nvSpPr>
          <p:cNvPr id="20" name="Rectangle 19"/>
          <p:cNvSpPr/>
          <p:nvPr/>
        </p:nvSpPr>
        <p:spPr>
          <a:xfrm>
            <a:off x="175846" y="4994031"/>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Document Flow</a:t>
            </a:r>
            <a:endParaRPr lang="en-GB" dirty="0"/>
          </a:p>
        </p:txBody>
      </p:sp>
      <p:sp>
        <p:nvSpPr>
          <p:cNvPr id="21" name="Rectangle 20"/>
          <p:cNvSpPr/>
          <p:nvPr/>
        </p:nvSpPr>
        <p:spPr>
          <a:xfrm>
            <a:off x="9589477" y="2265216"/>
            <a:ext cx="1524000" cy="489906"/>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&lt;div&gt;</a:t>
            </a:r>
            <a:endParaRPr lang="en-GB" dirty="0"/>
          </a:p>
        </p:txBody>
      </p:sp>
      <p:sp>
        <p:nvSpPr>
          <p:cNvPr id="22" name="Rectangle 21"/>
          <p:cNvSpPr/>
          <p:nvPr/>
        </p:nvSpPr>
        <p:spPr>
          <a:xfrm>
            <a:off x="9589477" y="3134588"/>
            <a:ext cx="1606062" cy="551061"/>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viewport</a:t>
            </a:r>
            <a:endParaRPr lang="en-GB" dirty="0"/>
          </a:p>
        </p:txBody>
      </p:sp>
      <p:sp>
        <p:nvSpPr>
          <p:cNvPr id="24" name="Rectangle 23"/>
          <p:cNvSpPr/>
          <p:nvPr/>
        </p:nvSpPr>
        <p:spPr>
          <a:xfrm>
            <a:off x="9589477" y="400396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&lt;Body&gt;</a:t>
            </a:r>
            <a:endParaRPr lang="en-GB" dirty="0"/>
          </a:p>
        </p:txBody>
      </p:sp>
      <p:sp>
        <p:nvSpPr>
          <p:cNvPr id="25" name="Rectangle 24"/>
          <p:cNvSpPr/>
          <p:nvPr/>
        </p:nvSpPr>
        <p:spPr>
          <a:xfrm>
            <a:off x="9589477" y="482258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&lt;…&gt;</a:t>
            </a:r>
            <a:endParaRPr lang="en-GB" dirty="0"/>
          </a:p>
        </p:txBody>
      </p:sp>
      <p:sp>
        <p:nvSpPr>
          <p:cNvPr id="26" name="Rectangle 25"/>
          <p:cNvSpPr/>
          <p:nvPr/>
        </p:nvSpPr>
        <p:spPr>
          <a:xfrm>
            <a:off x="9261230" y="5641202"/>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Positioning Context</a:t>
            </a:r>
            <a:endParaRPr lang="en-GB" dirty="0"/>
          </a:p>
        </p:txBody>
      </p:sp>
    </p:spTree>
    <p:extLst>
      <p:ext uri="{BB962C8B-B14F-4D97-AF65-F5344CB8AC3E}">
        <p14:creationId xmlns:p14="http://schemas.microsoft.com/office/powerpoint/2010/main" val="186210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ppt_x"/>
                                          </p:val>
                                        </p:tav>
                                        <p:tav tm="100000">
                                          <p:val>
                                            <p:strVal val="#ppt_x"/>
                                          </p:val>
                                        </p:tav>
                                      </p:tavLst>
                                    </p:anim>
                                    <p:anim calcmode="lin" valueType="num">
                                      <p:cBhvr additive="base">
                                        <p:cTn id="5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4" grpId="0" animBg="1"/>
      <p:bldP spid="25" grpId="0" animBg="1"/>
      <p:bldP spid="26"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GB" dirty="0" smtClean="0"/>
              <a:t>For this demo I have temporarily changed the code for our index.html and main.css file.</a:t>
            </a:r>
          </a:p>
          <a:p>
            <a:r>
              <a:rPr lang="en-GB" dirty="0" smtClean="0"/>
              <a:t>The index.html contains 3&lt;div&gt; tags representing a navigation </a:t>
            </a:r>
            <a:r>
              <a:rPr lang="en-GB" dirty="0" err="1" smtClean="0"/>
              <a:t>bar,background</a:t>
            </a:r>
            <a:r>
              <a:rPr lang="en-GB" dirty="0" smtClean="0"/>
              <a:t> image and Features inside a parent &lt;div&gt;</a:t>
            </a:r>
          </a:p>
          <a:p>
            <a:r>
              <a:rPr lang="en-GB" dirty="0" smtClean="0"/>
              <a:t>In our </a:t>
            </a:r>
            <a:r>
              <a:rPr lang="en-GB" dirty="0" err="1" smtClean="0"/>
              <a:t>css</a:t>
            </a:r>
            <a:r>
              <a:rPr lang="en-GB" dirty="0" smtClean="0"/>
              <a:t> I have just </a:t>
            </a:r>
            <a:r>
              <a:rPr lang="en-IN" dirty="0" smtClean="0"/>
              <a:t>added a few basic styles like margin ,</a:t>
            </a:r>
            <a:r>
              <a:rPr lang="en-IN" dirty="0" err="1" smtClean="0"/>
              <a:t>padding,border</a:t>
            </a:r>
            <a:r>
              <a:rPr lang="en-IN" dirty="0" smtClean="0"/>
              <a:t> background , </a:t>
            </a:r>
            <a:r>
              <a:rPr lang="en-IN" dirty="0" err="1" smtClean="0"/>
              <a:t>color</a:t>
            </a:r>
            <a:r>
              <a:rPr lang="en-IN" dirty="0" smtClean="0"/>
              <a:t> </a:t>
            </a:r>
            <a:r>
              <a:rPr lang="en-IN" dirty="0" err="1" smtClean="0"/>
              <a:t>etc</a:t>
            </a:r>
            <a:r>
              <a:rPr lang="en-IN" dirty="0" smtClean="0"/>
              <a:t> to all the </a:t>
            </a:r>
            <a:r>
              <a:rPr lang="en-IN" dirty="0" err="1" smtClean="0"/>
              <a:t>elements.You</a:t>
            </a:r>
            <a:r>
              <a:rPr lang="en-IN" dirty="0" smtClean="0"/>
              <a:t> will notice that I have a  height also for the html element  that is only to get a scroll bar on the page .Also notice I also have a margin around my html element too</a:t>
            </a:r>
          </a:p>
          <a:p>
            <a:r>
              <a:rPr lang="en-IN" dirty="0" smtClean="0"/>
              <a:t>Nothing in the </a:t>
            </a:r>
            <a:r>
              <a:rPr lang="en-IN" dirty="0" err="1" smtClean="0"/>
              <a:t>css</a:t>
            </a:r>
            <a:r>
              <a:rPr lang="en-IN" dirty="0" smtClean="0"/>
              <a:t> right now has anything to do with the position property lets change that.</a:t>
            </a:r>
          </a:p>
          <a:p>
            <a:r>
              <a:rPr lang="en-IN" dirty="0" smtClean="0"/>
              <a:t>We will focus on the three child &lt;div&gt; tags .Keep in mind right now we have the default position </a:t>
            </a:r>
            <a:r>
              <a:rPr lang="en-IN" dirty="0" err="1" smtClean="0"/>
              <a:t>i.e</a:t>
            </a:r>
            <a:r>
              <a:rPr lang="en-IN" dirty="0" smtClean="0"/>
              <a:t> static.</a:t>
            </a:r>
          </a:p>
          <a:p>
            <a:r>
              <a:rPr lang="en-IN" dirty="0" smtClean="0"/>
              <a:t>Before focussing on position lets just add a new selector to select the first child &lt;div&gt; using a </a:t>
            </a:r>
            <a:r>
              <a:rPr lang="en-IN" dirty="0" err="1" smtClean="0"/>
              <a:t>combinator</a:t>
            </a:r>
            <a:r>
              <a:rPr lang="en-IN" dirty="0" smtClean="0"/>
              <a:t> .parent .child-1{ } lets add top:100px; to </a:t>
            </a:r>
            <a:r>
              <a:rPr lang="en-IN" dirty="0" err="1" smtClean="0"/>
              <a:t>it.We</a:t>
            </a:r>
            <a:r>
              <a:rPr lang="en-IN" dirty="0" smtClean="0"/>
              <a:t> will see there is no change as we know all this works if position is not static</a:t>
            </a:r>
          </a:p>
          <a:p>
            <a:r>
              <a:rPr lang="en-IN" dirty="0" smtClean="0"/>
              <a:t>Lets remove top and add </a:t>
            </a:r>
            <a:r>
              <a:rPr lang="en-IN" dirty="0" err="1" smtClean="0"/>
              <a:t>position:fixed</a:t>
            </a:r>
            <a:r>
              <a:rPr lang="en-IN" dirty="0" smtClean="0"/>
              <a:t>; We will notice that firstly the width of the element decreased </a:t>
            </a:r>
            <a:r>
              <a:rPr lang="en-IN" dirty="0" err="1" smtClean="0"/>
              <a:t>significantlt</a:t>
            </a:r>
            <a:r>
              <a:rPr lang="en-IN" dirty="0" smtClean="0"/>
              <a:t> it almost looks like an inline element </a:t>
            </a:r>
            <a:r>
              <a:rPr lang="en-IN" dirty="0" err="1" smtClean="0"/>
              <a:t>now.Secondly</a:t>
            </a:r>
            <a:r>
              <a:rPr lang="en-IN" dirty="0" smtClean="0"/>
              <a:t> the second div took its place and it is kind of overlapping as we already studied changing value of position removes it from the document flow this simply means that for all the other elements the navigation bar div doesn’t exist.</a:t>
            </a:r>
          </a:p>
          <a:p>
            <a:r>
              <a:rPr lang="en-IN" dirty="0" smtClean="0"/>
              <a:t>Now what about the width that decreased did we create an inline element </a:t>
            </a:r>
            <a:r>
              <a:rPr lang="en-IN" dirty="0" err="1" smtClean="0"/>
              <a:t>here?.We</a:t>
            </a:r>
            <a:r>
              <a:rPr lang="en-IN" dirty="0" smtClean="0"/>
              <a:t> learned earlier that for inline elements changing the width doesn’t have an effect but if we add width:400px; to the selector created above we will notice it increases in width</a:t>
            </a:r>
            <a:endParaRPr lang="en-GB" dirty="0"/>
          </a:p>
        </p:txBody>
      </p:sp>
    </p:spTree>
    <p:extLst>
      <p:ext uri="{BB962C8B-B14F-4D97-AF65-F5344CB8AC3E}">
        <p14:creationId xmlns:p14="http://schemas.microsoft.com/office/powerpoint/2010/main" val="371299680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IN" dirty="0" smtClean="0"/>
              <a:t>So we actually didn’t create an inline element we basically have an </a:t>
            </a:r>
            <a:r>
              <a:rPr lang="en-IN" dirty="0" err="1" smtClean="0"/>
              <a:t>elemnt</a:t>
            </a:r>
            <a:r>
              <a:rPr lang="en-IN" dirty="0" smtClean="0"/>
              <a:t> that behaves like an inline block element.</a:t>
            </a:r>
          </a:p>
          <a:p>
            <a:r>
              <a:rPr lang="en-IN" dirty="0" smtClean="0"/>
              <a:t>Ok now lets get back to the fact that this div actually represents a navigation bar so how can we create a navigation bar with </a:t>
            </a:r>
            <a:r>
              <a:rPr lang="en-IN" dirty="0" err="1" smtClean="0"/>
              <a:t>position:fixed</a:t>
            </a:r>
            <a:r>
              <a:rPr lang="en-IN" dirty="0" smtClean="0"/>
              <a:t>;</a:t>
            </a:r>
          </a:p>
          <a:p>
            <a:r>
              <a:rPr lang="en-IN" dirty="0" smtClean="0"/>
              <a:t>Lets add top:100px; we will notice the element moves a bit down but sill it is not clear as to what it refers to in the positioning context </a:t>
            </a:r>
            <a:r>
              <a:rPr lang="en-IN" dirty="0" err="1" smtClean="0"/>
              <a:t>ie</a:t>
            </a:r>
            <a:r>
              <a:rPr lang="en-IN" dirty="0" smtClean="0"/>
              <a:t> 100px from top from what element.</a:t>
            </a:r>
          </a:p>
          <a:p>
            <a:r>
              <a:rPr lang="en-IN" dirty="0" smtClean="0"/>
              <a:t>Lets change to top:0; we will see the element is now stuck to kind of the border of html element but it doesn’t exactly fit now lets remove the margin from our element using marin:0; we will notice now it sticks to the top of the page even if we scroll down it is stuck to the top of viewport </a:t>
            </a:r>
            <a:r>
              <a:rPr lang="en-IN" dirty="0" err="1" smtClean="0"/>
              <a:t>i.e</a:t>
            </a:r>
            <a:r>
              <a:rPr lang="en-IN" dirty="0" smtClean="0"/>
              <a:t> 0px from the top of viewport.</a:t>
            </a:r>
          </a:p>
          <a:p>
            <a:r>
              <a:rPr lang="en-IN" dirty="0" smtClean="0"/>
              <a:t>If we change top to bottom or left or right it will stick to that part of the viewport</a:t>
            </a:r>
          </a:p>
          <a:p>
            <a:r>
              <a:rPr lang="en-IN" dirty="0" smtClean="0"/>
              <a:t>If we use this   knowledge now and add left0; and top 0; both the navigation bar is now fixed at top left of the viewport.</a:t>
            </a:r>
          </a:p>
          <a:p>
            <a:r>
              <a:rPr lang="en-IN" dirty="0" smtClean="0"/>
              <a:t>If we now increase the width :100% as we would like </a:t>
            </a:r>
            <a:r>
              <a:rPr lang="en-IN" dirty="0" err="1" smtClean="0"/>
              <a:t>the.span</a:t>
            </a:r>
            <a:r>
              <a:rPr lang="en-IN" dirty="0" smtClean="0"/>
              <a:t> to the whole width we will see a nice fixed navigation </a:t>
            </a:r>
            <a:r>
              <a:rPr lang="en-IN" dirty="0" err="1" smtClean="0"/>
              <a:t>bar.Although</a:t>
            </a:r>
            <a:r>
              <a:rPr lang="en-IN" dirty="0" smtClean="0"/>
              <a:t> we will notice that the right border is located out of our viewport we already know this can be solved by </a:t>
            </a:r>
            <a:r>
              <a:rPr lang="en-IN" dirty="0" err="1" smtClean="0"/>
              <a:t>box-sizing:border-box</a:t>
            </a:r>
            <a:r>
              <a:rPr lang="en-IN" dirty="0" smtClean="0"/>
              <a:t>;</a:t>
            </a:r>
          </a:p>
          <a:p>
            <a:r>
              <a:rPr lang="en-IN" dirty="0" smtClean="0"/>
              <a:t>We will also notice that even if we change the div(block level element) to a span(inline element) it still retains its position so positioning can be applied on all kind of elements.</a:t>
            </a:r>
            <a:endParaRPr lang="en-GB" dirty="0"/>
          </a:p>
        </p:txBody>
      </p:sp>
    </p:spTree>
    <p:extLst>
      <p:ext uri="{BB962C8B-B14F-4D97-AF65-F5344CB8AC3E}">
        <p14:creationId xmlns:p14="http://schemas.microsoft.com/office/powerpoint/2010/main" val="33114487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7" y="90054"/>
            <a:ext cx="8596668" cy="616527"/>
          </a:xfrm>
        </p:spPr>
        <p:txBody>
          <a:bodyPr>
            <a:normAutofit fontScale="90000"/>
          </a:bodyPr>
          <a:lstStyle/>
          <a:p>
            <a:r>
              <a:rPr lang="en-IN" dirty="0"/>
              <a:t>Creating a Fixed Navigation Bar</a:t>
            </a:r>
            <a:endParaRPr lang="en-GB" dirty="0"/>
          </a:p>
        </p:txBody>
      </p:sp>
      <p:sp>
        <p:nvSpPr>
          <p:cNvPr id="3" name="Content Placeholder 2"/>
          <p:cNvSpPr>
            <a:spLocks noGrp="1"/>
          </p:cNvSpPr>
          <p:nvPr>
            <p:ph idx="1"/>
          </p:nvPr>
        </p:nvSpPr>
        <p:spPr>
          <a:xfrm>
            <a:off x="384463" y="914400"/>
            <a:ext cx="11533909" cy="5756563"/>
          </a:xfrm>
        </p:spPr>
        <p:txBody>
          <a:bodyPr/>
          <a:lstStyle/>
          <a:p>
            <a:r>
              <a:rPr lang="en-GB" dirty="0" smtClean="0"/>
              <a:t>Lets now move back to our </a:t>
            </a:r>
            <a:r>
              <a:rPr lang="en-GB" dirty="0" err="1" smtClean="0"/>
              <a:t>uhost</a:t>
            </a:r>
            <a:r>
              <a:rPr lang="en-GB" dirty="0" smtClean="0"/>
              <a:t> website and create a fixed navigation bar for it.</a:t>
            </a:r>
          </a:p>
          <a:p>
            <a:r>
              <a:rPr lang="en-GB" dirty="0" smtClean="0"/>
              <a:t>The </a:t>
            </a:r>
            <a:r>
              <a:rPr lang="en-GB" dirty="0" err="1" smtClean="0"/>
              <a:t>nav</a:t>
            </a:r>
            <a:r>
              <a:rPr lang="en-GB" dirty="0" smtClean="0"/>
              <a:t> bar is in a &lt;header&gt; tag that has a class main-</a:t>
            </a:r>
            <a:r>
              <a:rPr lang="en-GB" dirty="0" err="1" smtClean="0"/>
              <a:t>header.we</a:t>
            </a:r>
            <a:r>
              <a:rPr lang="en-GB" dirty="0" smtClean="0"/>
              <a:t> already have a selector for this in our shared.css</a:t>
            </a:r>
          </a:p>
          <a:p>
            <a:r>
              <a:rPr lang="en-GB" dirty="0" smtClean="0"/>
              <a:t>Open shared.css and add </a:t>
            </a:r>
            <a:r>
              <a:rPr lang="en-GB" dirty="0" err="1" smtClean="0"/>
              <a:t>position:fixed</a:t>
            </a:r>
            <a:r>
              <a:rPr lang="en-GB" dirty="0" smtClean="0"/>
              <a:t>; to it .</a:t>
            </a:r>
          </a:p>
          <a:p>
            <a:r>
              <a:rPr lang="en-GB" dirty="0" smtClean="0"/>
              <a:t>We will notice that with just this we have a working fixed navigation </a:t>
            </a:r>
            <a:r>
              <a:rPr lang="en-GB" dirty="0" err="1" smtClean="0"/>
              <a:t>bar.We</a:t>
            </a:r>
            <a:r>
              <a:rPr lang="en-GB" dirty="0" smtClean="0"/>
              <a:t> did not have to set top:0,left:0; because here we don’t have any margin on any of the parent of our header so it is already on top left.</a:t>
            </a:r>
          </a:p>
          <a:p>
            <a:r>
              <a:rPr lang="en-GB" dirty="0" smtClean="0"/>
              <a:t>We will although notice that the </a:t>
            </a:r>
            <a:r>
              <a:rPr lang="en-GB" dirty="0" err="1" smtClean="0"/>
              <a:t>nav</a:t>
            </a:r>
            <a:r>
              <a:rPr lang="en-GB" dirty="0" smtClean="0"/>
              <a:t> bar now hides some portion of our background image as now the </a:t>
            </a:r>
            <a:r>
              <a:rPr lang="en-GB" dirty="0" err="1" smtClean="0"/>
              <a:t>nav</a:t>
            </a:r>
            <a:r>
              <a:rPr lang="en-GB" dirty="0" smtClean="0"/>
              <a:t> bar is removed from the document flow and </a:t>
            </a:r>
            <a:r>
              <a:rPr lang="en-GB" dirty="0"/>
              <a:t> </a:t>
            </a:r>
            <a:r>
              <a:rPr lang="en-GB" dirty="0" smtClean="0"/>
              <a:t>our background image moves up to take its place we will deal with this later</a:t>
            </a:r>
          </a:p>
          <a:p>
            <a:endParaRPr lang="en-GB" dirty="0"/>
          </a:p>
        </p:txBody>
      </p:sp>
    </p:spTree>
    <p:extLst>
      <p:ext uri="{BB962C8B-B14F-4D97-AF65-F5344CB8AC3E}">
        <p14:creationId xmlns:p14="http://schemas.microsoft.com/office/powerpoint/2010/main" val="26593134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297" y="90054"/>
            <a:ext cx="9162857" cy="543791"/>
          </a:xfrm>
        </p:spPr>
        <p:txBody>
          <a:bodyPr>
            <a:normAutofit fontScale="90000"/>
          </a:bodyPr>
          <a:lstStyle/>
          <a:p>
            <a:r>
              <a:rPr lang="en-IN" dirty="0"/>
              <a:t>Using "position" to Add a Background Image</a:t>
            </a:r>
            <a:endParaRPr lang="en-GB" dirty="0"/>
          </a:p>
        </p:txBody>
      </p:sp>
      <p:sp>
        <p:nvSpPr>
          <p:cNvPr id="3" name="Content Placeholder 2"/>
          <p:cNvSpPr>
            <a:spLocks noGrp="1"/>
          </p:cNvSpPr>
          <p:nvPr>
            <p:ph idx="1"/>
          </p:nvPr>
        </p:nvSpPr>
        <p:spPr>
          <a:xfrm>
            <a:off x="259773" y="862445"/>
            <a:ext cx="11752118" cy="5850082"/>
          </a:xfrm>
        </p:spPr>
        <p:txBody>
          <a:bodyPr>
            <a:normAutofit fontScale="92500" lnSpcReduction="10000"/>
          </a:bodyPr>
          <a:lstStyle/>
          <a:p>
            <a:r>
              <a:rPr lang="en-GB" dirty="0" smtClean="0"/>
              <a:t>Now lets add a background image to our packages page.</a:t>
            </a:r>
          </a:p>
          <a:p>
            <a:r>
              <a:rPr lang="en-GB" dirty="0" smtClean="0"/>
              <a:t>Open the index.html file inside the packages </a:t>
            </a:r>
            <a:r>
              <a:rPr lang="en-GB" dirty="0" err="1" smtClean="0"/>
              <a:t>folder.To</a:t>
            </a:r>
            <a:r>
              <a:rPr lang="en-GB" dirty="0" smtClean="0"/>
              <a:t> add a background image we will first need an html tag that will hold the image.so just below the </a:t>
            </a:r>
            <a:r>
              <a:rPr lang="en-GB" dirty="0" err="1" smtClean="0"/>
              <a:t>hearder</a:t>
            </a:r>
            <a:r>
              <a:rPr lang="en-GB" dirty="0" smtClean="0"/>
              <a:t> just add a simple &lt;div&gt; with a class background.</a:t>
            </a:r>
          </a:p>
          <a:p>
            <a:r>
              <a:rPr lang="en-GB" dirty="0" smtClean="0"/>
              <a:t>Now add a folder images inside our </a:t>
            </a:r>
            <a:r>
              <a:rPr lang="en-GB" dirty="0"/>
              <a:t>Section6 folder and add the file </a:t>
            </a:r>
            <a:r>
              <a:rPr lang="en-GB" dirty="0" smtClean="0"/>
              <a:t>plans-background.jpg to this folder</a:t>
            </a:r>
          </a:p>
          <a:p>
            <a:r>
              <a:rPr lang="en-GB" dirty="0" smtClean="0"/>
              <a:t>Open packages.css file and add a selector for the .background{}</a:t>
            </a:r>
          </a:p>
          <a:p>
            <a:r>
              <a:rPr lang="en-GB" dirty="0" smtClean="0"/>
              <a:t>In this selector add a background property and the value would be </a:t>
            </a:r>
            <a:r>
              <a:rPr lang="en-GB" dirty="0" err="1" smtClean="0"/>
              <a:t>url</a:t>
            </a:r>
            <a:r>
              <a:rPr lang="en-GB" dirty="0" smtClean="0"/>
              <a:t>(</a:t>
            </a:r>
            <a:r>
              <a:rPr lang="en-IN" dirty="0" smtClean="0"/>
              <a:t>“../images/</a:t>
            </a:r>
            <a:r>
              <a:rPr lang="en-GB" dirty="0" smtClean="0"/>
              <a:t>plans-background.jpg</a:t>
            </a:r>
            <a:r>
              <a:rPr lang="en-IN" dirty="0" smtClean="0"/>
              <a:t>”</a:t>
            </a:r>
            <a:r>
              <a:rPr lang="en-GB" dirty="0" smtClean="0"/>
              <a:t>);</a:t>
            </a:r>
          </a:p>
          <a:p>
            <a:r>
              <a:rPr lang="en-IN" dirty="0" smtClean="0"/>
              <a:t>Now if we save and visit our packages page we will notice nothing </a:t>
            </a:r>
            <a:r>
              <a:rPr lang="en-IN" dirty="0" err="1" smtClean="0"/>
              <a:t>changed.lets</a:t>
            </a:r>
            <a:r>
              <a:rPr lang="en-IN" dirty="0" smtClean="0"/>
              <a:t> add a width:100% and height:100% to the background </a:t>
            </a:r>
            <a:r>
              <a:rPr lang="en-IN" dirty="0" err="1" smtClean="0"/>
              <a:t>selector.We</a:t>
            </a:r>
            <a:r>
              <a:rPr lang="en-IN" dirty="0" smtClean="0"/>
              <a:t> will still notice nothing changes.</a:t>
            </a:r>
          </a:p>
          <a:p>
            <a:r>
              <a:rPr lang="en-IN" dirty="0" smtClean="0"/>
              <a:t>If we change the width and height to 500px each we will notice that an image is displayed but we have issues with percentage values and the image is not displayed completely. And it has pushed our plans down</a:t>
            </a:r>
          </a:p>
          <a:p>
            <a:r>
              <a:rPr lang="en-IN" dirty="0" smtClean="0"/>
              <a:t>To fix this lets add a </a:t>
            </a:r>
            <a:r>
              <a:rPr lang="en-IN" dirty="0" err="1" smtClean="0"/>
              <a:t>position:fixed</a:t>
            </a:r>
            <a:r>
              <a:rPr lang="en-IN" dirty="0" smtClean="0"/>
              <a:t>; by doing this it is moved out of document flow and other elements come back to its original position and image is displayed above it but still small</a:t>
            </a:r>
          </a:p>
          <a:p>
            <a:r>
              <a:rPr lang="en-IN" dirty="0" smtClean="0"/>
              <a:t>Now if we change width and height again to 100% we will see that the image is now displayed covering the whole page.</a:t>
            </a:r>
          </a:p>
          <a:p>
            <a:r>
              <a:rPr lang="en-IN" dirty="0" smtClean="0"/>
              <a:t>So why does the % not work without position fixed and how did it work </a:t>
            </a:r>
            <a:r>
              <a:rPr lang="en-IN" dirty="0" err="1" smtClean="0"/>
              <a:t>later.This</a:t>
            </a:r>
            <a:r>
              <a:rPr lang="en-IN" dirty="0" smtClean="0"/>
              <a:t> is because earlier it was taking 100% of the height and width of the container </a:t>
            </a:r>
            <a:r>
              <a:rPr lang="en-IN" dirty="0" err="1" smtClean="0"/>
              <a:t>i.e</a:t>
            </a:r>
            <a:r>
              <a:rPr lang="en-IN" dirty="0" smtClean="0"/>
              <a:t> div but since div had no content the width was 0 but after position fixed it takes 100% of height and width of view port.</a:t>
            </a:r>
          </a:p>
          <a:p>
            <a:r>
              <a:rPr lang="en-IN" dirty="0" smtClean="0"/>
              <a:t>Now we just have one issue the image is above the content not in the background we will fix that in upcoming slides</a:t>
            </a:r>
          </a:p>
          <a:p>
            <a:endParaRPr lang="en-GB" dirty="0"/>
          </a:p>
        </p:txBody>
      </p:sp>
    </p:spTree>
    <p:extLst>
      <p:ext uri="{BB962C8B-B14F-4D97-AF65-F5344CB8AC3E}">
        <p14:creationId xmlns:p14="http://schemas.microsoft.com/office/powerpoint/2010/main" val="33338939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10525</TotalTime>
  <Words>27206</Words>
  <Application>Microsoft Office PowerPoint</Application>
  <PresentationFormat>Widescreen</PresentationFormat>
  <Paragraphs>1661</Paragraphs>
  <Slides>151</Slides>
  <Notes>104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151</vt:i4>
      </vt:variant>
    </vt:vector>
  </HeadingPairs>
  <TitlesOfParts>
    <vt:vector size="158"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Adding &amp; Styling a CTA-Button</vt:lpstr>
      <vt:lpstr>Adding a Background Image to our Project</vt:lpstr>
      <vt:lpstr>Assignment</vt:lpstr>
      <vt:lpstr>Useful Links</vt:lpstr>
      <vt:lpstr>Section -4 -:More on Selectors &amp; CSS Features</vt:lpstr>
      <vt:lpstr>Using Multiple CSS Classes &amp; Combined Selectors</vt:lpstr>
      <vt:lpstr>Using Multiple CSS Classes &amp; Combined Selectors Cont..</vt:lpstr>
      <vt:lpstr>Classes or IDs?</vt:lpstr>
      <vt:lpstr>(Not) using !important</vt:lpstr>
      <vt:lpstr>Selecting the Opposite with :not()</vt:lpstr>
      <vt:lpstr>CSS &amp; Browser Support</vt:lpstr>
      <vt:lpstr>Useful Links</vt:lpstr>
      <vt:lpstr>Section -5 -:Practicing The Basics </vt:lpstr>
      <vt:lpstr>Adding Style to our Plans</vt:lpstr>
      <vt:lpstr>Adding Style to our Plans</vt:lpstr>
      <vt:lpstr>Working on the Recommended Plan</vt:lpstr>
      <vt:lpstr>Box-shadow</vt:lpstr>
      <vt:lpstr>Color function</vt:lpstr>
      <vt:lpstr> Styling the Badge with "border-radius"</vt:lpstr>
      <vt:lpstr>Styling our List</vt:lpstr>
      <vt:lpstr>Working on the Title and the Price of our Packages</vt:lpstr>
      <vt:lpstr>Improving our Action Button</vt:lpstr>
      <vt:lpstr>Improving our Action Button</vt:lpstr>
      <vt:lpstr>Understanding Outlines</vt:lpstr>
      <vt:lpstr>Presenting the Core Features to the User</vt:lpstr>
      <vt:lpstr>Styling the Headline of the Core Features Section</vt:lpstr>
      <vt:lpstr>Preparing the Content of the Key Feature Area</vt:lpstr>
      <vt:lpstr>Preparing the Content of the Key Feature Area</vt:lpstr>
      <vt:lpstr>Adding the Footer</vt:lpstr>
      <vt:lpstr>Adding the Packages Page</vt:lpstr>
      <vt:lpstr>Adding the Packages Page</vt:lpstr>
      <vt:lpstr>Adding the Packages Page</vt:lpstr>
      <vt:lpstr>Styling the package links</vt:lpstr>
      <vt:lpstr>Styling our Package Boxes</vt:lpstr>
      <vt:lpstr>Styling our Package Boxes</vt:lpstr>
      <vt:lpstr> Adding "float" to our Package</vt:lpstr>
      <vt:lpstr>Fixing the Hover Effect</vt:lpstr>
      <vt:lpstr>Adding the Final Touches</vt:lpstr>
      <vt:lpstr>Section -6 -:Positioning</vt:lpstr>
      <vt:lpstr>Why Positioning will Improve our website</vt:lpstr>
      <vt:lpstr>Understanding Positioning - The Theory</vt:lpstr>
      <vt:lpstr>Understanding Positioning - The Theory</vt:lpstr>
      <vt:lpstr>Working with the "fixed" Value</vt:lpstr>
      <vt:lpstr>Working with the "fixed" Value</vt:lpstr>
      <vt:lpstr>Creating a Fixed Navigation Bar</vt:lpstr>
      <vt:lpstr>Using "position" to Add a Background Image</vt:lpstr>
      <vt:lpstr>Understanding the Z-Index</vt:lpstr>
      <vt:lpstr>Adding a Recommended Badge to our Plus Package</vt:lpstr>
      <vt:lpstr>Adding a Recommended Badge to our Plus Package</vt:lpstr>
      <vt:lpstr>Diving Deeper into Relative Positioning</vt:lpstr>
      <vt:lpstr>Working with "overflow" and Relative Positioning</vt:lpstr>
      <vt:lpstr>Introducing "sticky" Positioning</vt:lpstr>
      <vt:lpstr>Stacking Context</vt:lpstr>
      <vt:lpstr>Assignment Questions</vt:lpstr>
      <vt:lpstr>Assignment Solution </vt:lpstr>
      <vt:lpstr>PowerPoint Presentation</vt:lpstr>
      <vt:lpstr>Useful Links</vt:lpstr>
      <vt:lpstr>Section -7 -:Background Images &amp; Images</vt:lpstr>
      <vt:lpstr>Understanding "background-size"</vt:lpstr>
      <vt:lpstr>Understanding "background-size"</vt:lpstr>
      <vt:lpstr>Understanding "background-size"</vt:lpstr>
      <vt:lpstr>Working with "background-position"</vt:lpstr>
      <vt:lpstr>Working with "background-position"</vt:lpstr>
      <vt:lpstr>PowerPoint Presentation</vt:lpstr>
      <vt:lpstr>Applying "background" Origin, Clip &amp; Attachment</vt:lpstr>
      <vt:lpstr>Applying "background" Origin, Clip &amp; Attachment</vt:lpstr>
      <vt:lpstr>Using the "background" Shorthand on our Project</vt:lpstr>
      <vt:lpstr>Styling Images</vt:lpstr>
      <vt:lpstr>Styling Images Cont …</vt:lpstr>
      <vt:lpstr>Adding the Customers Page to our Website</vt:lpstr>
      <vt:lpstr>Basic Setup for image styling</vt:lpstr>
      <vt:lpstr>Working on the Image Layout</vt:lpstr>
      <vt:lpstr>Working on the Image Layout</vt:lpstr>
      <vt:lpstr>Understanding Linear Gradients</vt:lpstr>
      <vt:lpstr>Understanding Linear Gradients</vt:lpstr>
      <vt:lpstr>Applying Radial Gradients</vt:lpstr>
      <vt:lpstr>Stacking Multiple Backgrounds</vt:lpstr>
      <vt:lpstr>Stacking Multiple Backgrounds cont..</vt:lpstr>
      <vt:lpstr>Filters</vt:lpstr>
      <vt:lpstr>Adding &amp; Styling SVGs - The Basics</vt:lpstr>
      <vt:lpstr>Summary</vt:lpstr>
      <vt:lpstr>Useful Links</vt:lpstr>
      <vt:lpstr>Section -8 -:Size And Units</vt:lpstr>
      <vt:lpstr>Pixels Percentages &amp; More</vt:lpstr>
      <vt:lpstr>Pixels Percentages &amp; More Cont…</vt:lpstr>
      <vt:lpstr>Pixels Percentages &amp; More Cont…</vt:lpstr>
      <vt:lpstr>Pixels Percentages &amp; More Cont…</vt:lpstr>
      <vt:lpstr>Three Rules To Remember </vt:lpstr>
      <vt:lpstr>Three Rules To Remember </vt:lpstr>
      <vt:lpstr>Three Rules To Remember </vt:lpstr>
      <vt:lpstr>Fixing the Height 100% Issue</vt:lpstr>
      <vt:lpstr>Fixing the Height 100% Issue</vt:lpstr>
      <vt:lpstr>Fixing the Height 100% Issue</vt:lpstr>
      <vt:lpstr>Fixing the Height 100% Issue</vt:lpstr>
      <vt:lpstr>PowerPoint Presentation</vt:lpstr>
      <vt:lpstr> Defining the Font Size in the Root Element</vt:lpstr>
      <vt:lpstr> Defining the Font Size in the Root Element</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640</cp:revision>
  <dcterms:created xsi:type="dcterms:W3CDTF">2019-03-17T17:13:50Z</dcterms:created>
  <dcterms:modified xsi:type="dcterms:W3CDTF">2021-04-13T17:07:59Z</dcterms:modified>
</cp:coreProperties>
</file>