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335" r:id="rId3"/>
    <p:sldId id="366" r:id="rId4"/>
    <p:sldId id="367" r:id="rId5"/>
    <p:sldId id="273" r:id="rId6"/>
    <p:sldId id="368" r:id="rId7"/>
    <p:sldId id="369" r:id="rId8"/>
    <p:sldId id="370" r:id="rId9"/>
    <p:sldId id="371" r:id="rId10"/>
    <p:sldId id="372" r:id="rId11"/>
    <p:sldId id="373" r:id="rId12"/>
    <p:sldId id="374" r:id="rId13"/>
    <p:sldId id="375" r:id="rId14"/>
    <p:sldId id="376" r:id="rId15"/>
    <p:sldId id="377" r:id="rId16"/>
    <p:sldId id="378" r:id="rId17"/>
    <p:sldId id="379" r:id="rId18"/>
    <p:sldId id="380" r:id="rId19"/>
    <p:sldId id="381" r:id="rId20"/>
    <p:sldId id="382" r:id="rId21"/>
    <p:sldId id="383" r:id="rId22"/>
    <p:sldId id="384" r:id="rId23"/>
    <p:sldId id="385" r:id="rId24"/>
    <p:sldId id="386" r:id="rId25"/>
    <p:sldId id="387" r:id="rId26"/>
    <p:sldId id="388" r:id="rId27"/>
    <p:sldId id="389" r:id="rId28"/>
    <p:sldId id="390" r:id="rId29"/>
    <p:sldId id="391" r:id="rId30"/>
    <p:sldId id="392" r:id="rId31"/>
    <p:sldId id="393" r:id="rId32"/>
    <p:sldId id="394" r:id="rId33"/>
    <p:sldId id="395" r:id="rId34"/>
    <p:sldId id="396" r:id="rId35"/>
    <p:sldId id="397" r:id="rId36"/>
    <p:sldId id="398" r:id="rId37"/>
    <p:sldId id="399" r:id="rId38"/>
    <p:sldId id="401" r:id="rId39"/>
    <p:sldId id="402" r:id="rId40"/>
    <p:sldId id="403" r:id="rId41"/>
    <p:sldId id="404" r:id="rId42"/>
    <p:sldId id="405" r:id="rId43"/>
    <p:sldId id="406" r:id="rId44"/>
    <p:sldId id="407" r:id="rId45"/>
    <p:sldId id="408" r:id="rId46"/>
    <p:sldId id="409" r:id="rId47"/>
    <p:sldId id="410" r:id="rId48"/>
    <p:sldId id="411" r:id="rId49"/>
    <p:sldId id="412" r:id="rId50"/>
    <p:sldId id="413" r:id="rId51"/>
    <p:sldId id="414" r:id="rId52"/>
    <p:sldId id="415" r:id="rId53"/>
    <p:sldId id="416" r:id="rId54"/>
    <p:sldId id="26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37B3"/>
    <a:srgbClr val="7131A1"/>
    <a:srgbClr val="F470EE"/>
    <a:srgbClr val="FFFF81"/>
    <a:srgbClr val="FFFFB3"/>
    <a:srgbClr val="D1B3E7"/>
    <a:srgbClr val="DEF1B5"/>
    <a:srgbClr val="DE0A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52"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D3BCA-8732-46CA-ADDD-C24F968DBEAF}" type="datetimeFigureOut">
              <a:rPr lang="en-GB" smtClean="0"/>
              <a:t>10/11/2020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B79ED6-4970-4D84-B25C-F520A9D9210C}" type="slidenum">
              <a:rPr lang="en-GB" smtClean="0"/>
              <a:t>‹#›</a:t>
            </a:fld>
            <a:endParaRPr lang="en-GB"/>
          </a:p>
        </p:txBody>
      </p:sp>
    </p:spTree>
    <p:extLst>
      <p:ext uri="{BB962C8B-B14F-4D97-AF65-F5344CB8AC3E}">
        <p14:creationId xmlns:p14="http://schemas.microsoft.com/office/powerpoint/2010/main" val="76638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a:t>
            </a:fld>
            <a:endParaRPr lang="en-GB"/>
          </a:p>
        </p:txBody>
      </p:sp>
    </p:spTree>
    <p:extLst>
      <p:ext uri="{BB962C8B-B14F-4D97-AF65-F5344CB8AC3E}">
        <p14:creationId xmlns:p14="http://schemas.microsoft.com/office/powerpoint/2010/main" val="171160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Adjacent siblings that use a + sign between selectors</a:t>
            </a:r>
          </a:p>
          <a:p>
            <a:endParaRPr lang="en-IN" dirty="0" smtClean="0"/>
          </a:p>
          <a:p>
            <a:r>
              <a:rPr lang="en-IN" dirty="0" smtClean="0"/>
              <a:t>General siblings that use a tilde ~ sign between selectors</a:t>
            </a:r>
          </a:p>
          <a:p>
            <a:endParaRPr lang="en-IN" dirty="0" smtClean="0"/>
          </a:p>
          <a:p>
            <a:r>
              <a:rPr lang="en-IN" dirty="0" smtClean="0"/>
              <a:t>Child that use a &gt; sign between selectors</a:t>
            </a:r>
          </a:p>
          <a:p>
            <a:endParaRPr lang="en-IN" dirty="0" smtClean="0"/>
          </a:p>
          <a:p>
            <a:r>
              <a:rPr lang="en-IN" dirty="0" smtClean="0"/>
              <a:t>Descendant that use a whitespace between selectors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24</a:t>
            </a:fld>
            <a:endParaRPr lang="en-GB"/>
          </a:p>
        </p:txBody>
      </p:sp>
    </p:spTree>
    <p:extLst>
      <p:ext uri="{BB962C8B-B14F-4D97-AF65-F5344CB8AC3E}">
        <p14:creationId xmlns:p14="http://schemas.microsoft.com/office/powerpoint/2010/main" val="2383119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sequence of </a:t>
            </a:r>
            <a:r>
              <a:rPr lang="en-IN" dirty="0" err="1" smtClean="0"/>
              <a:t>indivisual</a:t>
            </a:r>
            <a:r>
              <a:rPr lang="en-IN" dirty="0" smtClean="0"/>
              <a:t> properties does not matter if they have different type of values.</a:t>
            </a:r>
          </a:p>
          <a:p>
            <a:r>
              <a:rPr lang="en-IN" dirty="0" smtClean="0"/>
              <a:t>If they have similar type of values special handling is needed that we will study in upcoming slides</a:t>
            </a:r>
          </a:p>
          <a:p>
            <a:r>
              <a:rPr lang="en-IN" dirty="0" smtClean="0"/>
              <a:t>We can use shorthand to set only maybe just one property like</a:t>
            </a:r>
            <a:r>
              <a:rPr lang="en-IN" baseline="0" dirty="0" smtClean="0"/>
              <a:t> border </a:t>
            </a:r>
            <a:r>
              <a:rPr lang="en-IN" baseline="0" dirty="0" err="1" smtClean="0"/>
              <a:t>color</a:t>
            </a:r>
            <a:r>
              <a:rPr lang="en-IN" baseline="0" dirty="0" smtClean="0"/>
              <a:t> and all other properties take default values</a:t>
            </a:r>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37</a:t>
            </a:fld>
            <a:endParaRPr lang="en-GB"/>
          </a:p>
        </p:txBody>
      </p:sp>
    </p:spTree>
    <p:extLst>
      <p:ext uri="{BB962C8B-B14F-4D97-AF65-F5344CB8AC3E}">
        <p14:creationId xmlns:p14="http://schemas.microsoft.com/office/powerpoint/2010/main" val="82854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38</a:t>
            </a:fld>
            <a:endParaRPr lang="en-GB"/>
          </a:p>
        </p:txBody>
      </p:sp>
    </p:spTree>
    <p:extLst>
      <p:ext uri="{BB962C8B-B14F-4D97-AF65-F5344CB8AC3E}">
        <p14:creationId xmlns:p14="http://schemas.microsoft.com/office/powerpoint/2010/main" val="210523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4</a:t>
            </a:fld>
            <a:endParaRPr lang="en-GB"/>
          </a:p>
        </p:txBody>
      </p:sp>
    </p:spTree>
    <p:extLst>
      <p:ext uri="{BB962C8B-B14F-4D97-AF65-F5344CB8AC3E}">
        <p14:creationId xmlns:p14="http://schemas.microsoft.com/office/powerpoint/2010/main" val="2097678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element selector is used to select an html tag .It is specified simply by writing the tag name without &lt;&gt;.Any style applied to it will apply to all such tags in the dom.</a:t>
            </a:r>
          </a:p>
          <a:p>
            <a:endParaRPr lang="en-IN" dirty="0" smtClean="0"/>
          </a:p>
          <a:p>
            <a:r>
              <a:rPr lang="en-IN" dirty="0" smtClean="0"/>
              <a:t>Class selector is used to set style for elements within</a:t>
            </a:r>
            <a:r>
              <a:rPr lang="en-IN" baseline="0" dirty="0" smtClean="0"/>
              <a:t> the same class .A class is added to any html tag by adding the class </a:t>
            </a:r>
            <a:r>
              <a:rPr lang="en-IN" baseline="0" dirty="0" err="1" smtClean="0"/>
              <a:t>attribute.It</a:t>
            </a:r>
            <a:r>
              <a:rPr lang="en-IN" baseline="0" dirty="0" smtClean="0"/>
              <a:t> is specified in </a:t>
            </a:r>
            <a:r>
              <a:rPr lang="en-IN" baseline="0" dirty="0" err="1" smtClean="0"/>
              <a:t>css</a:t>
            </a:r>
            <a:r>
              <a:rPr lang="en-IN" baseline="0" dirty="0" smtClean="0"/>
              <a:t> by adding a dot(.) followed by a </a:t>
            </a:r>
            <a:r>
              <a:rPr lang="en-IN" baseline="0" dirty="0" err="1" smtClean="0"/>
              <a:t>classs</a:t>
            </a:r>
            <a:r>
              <a:rPr lang="en-IN" baseline="0" dirty="0" smtClean="0"/>
              <a:t> name and { }.The specified styles will apply to all elements having that particular </a:t>
            </a:r>
            <a:r>
              <a:rPr lang="en-IN" baseline="0" dirty="0" err="1" smtClean="0"/>
              <a:t>class.We</a:t>
            </a:r>
            <a:r>
              <a:rPr lang="en-IN" baseline="0" dirty="0" smtClean="0"/>
              <a:t> can add any class to any element as classes are user defined .</a:t>
            </a:r>
          </a:p>
          <a:p>
            <a:endParaRPr lang="en-IN" dirty="0" smtClean="0"/>
          </a:p>
          <a:p>
            <a:r>
              <a:rPr lang="en-IN" dirty="0" smtClean="0"/>
              <a:t>Universal</a:t>
            </a:r>
            <a:r>
              <a:rPr lang="en-IN" baseline="0" dirty="0" smtClean="0"/>
              <a:t> selector is used when we want to add same style to all elements of our </a:t>
            </a:r>
            <a:r>
              <a:rPr lang="en-IN" baseline="0" dirty="0" err="1" smtClean="0"/>
              <a:t>dom.It</a:t>
            </a:r>
            <a:r>
              <a:rPr lang="en-IN" baseline="0" dirty="0" smtClean="0"/>
              <a:t> is specified by a * followed by { }.It is rarely used</a:t>
            </a:r>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15</a:t>
            </a:fld>
            <a:endParaRPr lang="en-GB"/>
          </a:p>
        </p:txBody>
      </p:sp>
    </p:spTree>
    <p:extLst>
      <p:ext uri="{BB962C8B-B14F-4D97-AF65-F5344CB8AC3E}">
        <p14:creationId xmlns:p14="http://schemas.microsoft.com/office/powerpoint/2010/main" val="416103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smtClean="0"/>
              <a:t>The id selector</a:t>
            </a:r>
            <a:r>
              <a:rPr lang="en-IN" baseline="0" dirty="0" smtClean="0"/>
              <a:t> is used to apply style to a tag having a specific </a:t>
            </a:r>
            <a:r>
              <a:rPr lang="en-IN" baseline="0" dirty="0" err="1" smtClean="0"/>
              <a:t>id.An</a:t>
            </a:r>
            <a:r>
              <a:rPr lang="en-IN" baseline="0" dirty="0" smtClean="0"/>
              <a:t> id is unique to any element so this style is applied to one </a:t>
            </a:r>
            <a:r>
              <a:rPr lang="en-IN" baseline="0" dirty="0" err="1" smtClean="0"/>
              <a:t>element.It</a:t>
            </a:r>
            <a:r>
              <a:rPr lang="en-IN" baseline="0" dirty="0" smtClean="0"/>
              <a:t> is specified by using # followed by the id followed by { }.Id are user specified so any value can be </a:t>
            </a:r>
            <a:r>
              <a:rPr lang="en-IN" baseline="0" dirty="0" err="1" smtClean="0"/>
              <a:t>added.Ids</a:t>
            </a:r>
            <a:r>
              <a:rPr lang="en-IN" baseline="0" dirty="0" smtClean="0"/>
              <a:t> can also be added to </a:t>
            </a:r>
            <a:r>
              <a:rPr lang="en-IN" baseline="0" dirty="0" err="1" smtClean="0"/>
              <a:t>url’s</a:t>
            </a:r>
            <a:r>
              <a:rPr lang="en-IN" baseline="0" dirty="0" smtClean="0"/>
              <a:t> with a # sign and the page will scroll to that element but ids can also be used for styling</a:t>
            </a:r>
          </a:p>
          <a:p>
            <a:endParaRPr lang="en-IN" baseline="0" dirty="0" smtClean="0"/>
          </a:p>
          <a:p>
            <a:r>
              <a:rPr lang="en-IN" baseline="0" dirty="0" smtClean="0"/>
              <a:t>In attribute selector we select html element by the attribute they </a:t>
            </a:r>
            <a:r>
              <a:rPr lang="en-IN" baseline="0" dirty="0" err="1" smtClean="0"/>
              <a:t>have.This</a:t>
            </a:r>
            <a:r>
              <a:rPr lang="en-IN" baseline="0" dirty="0" smtClean="0"/>
              <a:t> can thereby select multiple </a:t>
            </a:r>
            <a:r>
              <a:rPr lang="en-IN" baseline="0" dirty="0" err="1" smtClean="0"/>
              <a:t>elements.It</a:t>
            </a:r>
            <a:r>
              <a:rPr lang="en-IN" baseline="0" dirty="0" smtClean="0"/>
              <a:t> is specified by [attribute] { }.</a:t>
            </a:r>
          </a:p>
          <a:p>
            <a:endParaRPr lang="en-IN" dirty="0" smtClean="0"/>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16</a:t>
            </a:fld>
            <a:endParaRPr lang="en-GB"/>
          </a:p>
        </p:txBody>
      </p:sp>
    </p:spTree>
    <p:extLst>
      <p:ext uri="{BB962C8B-B14F-4D97-AF65-F5344CB8AC3E}">
        <p14:creationId xmlns:p14="http://schemas.microsoft.com/office/powerpoint/2010/main" val="255433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17</a:t>
            </a:fld>
            <a:endParaRPr lang="en-GB"/>
          </a:p>
        </p:txBody>
      </p:sp>
    </p:spTree>
    <p:extLst>
      <p:ext uri="{BB962C8B-B14F-4D97-AF65-F5344CB8AC3E}">
        <p14:creationId xmlns:p14="http://schemas.microsoft.com/office/powerpoint/2010/main" val="602270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18</a:t>
            </a:fld>
            <a:endParaRPr lang="en-GB"/>
          </a:p>
        </p:txBody>
      </p:sp>
    </p:spTree>
    <p:extLst>
      <p:ext uri="{BB962C8B-B14F-4D97-AF65-F5344CB8AC3E}">
        <p14:creationId xmlns:p14="http://schemas.microsoft.com/office/powerpoint/2010/main" val="1897488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19</a:t>
            </a:fld>
            <a:endParaRPr lang="en-GB"/>
          </a:p>
        </p:txBody>
      </p:sp>
    </p:spTree>
    <p:extLst>
      <p:ext uri="{BB962C8B-B14F-4D97-AF65-F5344CB8AC3E}">
        <p14:creationId xmlns:p14="http://schemas.microsoft.com/office/powerpoint/2010/main" val="21953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20</a:t>
            </a:fld>
            <a:endParaRPr lang="en-GB"/>
          </a:p>
        </p:txBody>
      </p:sp>
    </p:spTree>
    <p:extLst>
      <p:ext uri="{BB962C8B-B14F-4D97-AF65-F5344CB8AC3E}">
        <p14:creationId xmlns:p14="http://schemas.microsoft.com/office/powerpoint/2010/main" val="36396140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&lt;Tag&gt; and ::pseudo-element selectors have the lowest priority or lowest </a:t>
            </a:r>
            <a:r>
              <a:rPr lang="en-GB" dirty="0" err="1" smtClean="0">
                <a:solidFill>
                  <a:schemeClr val="tx1"/>
                </a:solidFill>
              </a:rPr>
              <a:t>specificity.we</a:t>
            </a:r>
            <a:r>
              <a:rPr lang="en-GB" baseline="0" dirty="0" smtClean="0">
                <a:solidFill>
                  <a:schemeClr val="tx1"/>
                </a:solidFill>
              </a:rPr>
              <a:t> will study about pseudo-element selectors in upcoming slides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aseline="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solidFill>
                  <a:schemeClr val="tx1"/>
                </a:solidFill>
              </a:rPr>
              <a:t>.class , :pseudo-class and [attribute] selectors have higher </a:t>
            </a:r>
            <a:r>
              <a:rPr lang="en-GB" dirty="0" err="1" smtClean="0">
                <a:solidFill>
                  <a:schemeClr val="tx1"/>
                </a:solidFill>
              </a:rPr>
              <a:t>priorityWe</a:t>
            </a:r>
            <a:r>
              <a:rPr lang="en-GB" dirty="0" smtClean="0">
                <a:solidFill>
                  <a:schemeClr val="tx1"/>
                </a:solidFill>
              </a:rPr>
              <a:t> will also study about pseudo-classes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#Id selectors have higher specificity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There are more rules in specificity like ones concerning inheritance which we will study later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smtClean="0">
                <a:solidFill>
                  <a:schemeClr val="tx1"/>
                </a:solidFill>
              </a:rPr>
              <a:t>Inline styles have the highest specificity</a:t>
            </a:r>
            <a:endParaRPr lang="en-GB"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smtClean="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smtClean="0">
              <a:solidFill>
                <a:schemeClr val="tx1"/>
              </a:solidFill>
            </a:endParaRPr>
          </a:p>
          <a:p>
            <a:endParaRPr lang="en-GB" dirty="0"/>
          </a:p>
        </p:txBody>
      </p:sp>
      <p:sp>
        <p:nvSpPr>
          <p:cNvPr id="4" name="Slide Number Placeholder 3"/>
          <p:cNvSpPr>
            <a:spLocks noGrp="1"/>
          </p:cNvSpPr>
          <p:nvPr>
            <p:ph type="sldNum" sz="quarter" idx="10"/>
          </p:nvPr>
        </p:nvSpPr>
        <p:spPr/>
        <p:txBody>
          <a:bodyPr/>
          <a:lstStyle/>
          <a:p>
            <a:fld id="{D3B79ED6-4970-4D84-B25C-F520A9D9210C}" type="slidenum">
              <a:rPr lang="en-GB" smtClean="0"/>
              <a:t>21</a:t>
            </a:fld>
            <a:endParaRPr lang="en-GB"/>
          </a:p>
        </p:txBody>
      </p:sp>
    </p:spTree>
    <p:extLst>
      <p:ext uri="{BB962C8B-B14F-4D97-AF65-F5344CB8AC3E}">
        <p14:creationId xmlns:p14="http://schemas.microsoft.com/office/powerpoint/2010/main" val="328838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122181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77618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64578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34990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019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189270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7126053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9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213546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4BA8270-C9CF-44CA-BE5A-02C2BDCCEDE4}" type="datetimeFigureOut">
              <a:rPr lang="en-GB" smtClean="0"/>
              <a:t>10/11/2020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4073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1745901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BA8270-C9CF-44CA-BE5A-02C2BDCCEDE4}" type="datetimeFigureOut">
              <a:rPr lang="en-GB" smtClean="0"/>
              <a:t>10/11/2020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869050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4BA8270-C9CF-44CA-BE5A-02C2BDCCEDE4}" type="datetimeFigureOut">
              <a:rPr lang="en-GB" smtClean="0"/>
              <a:t>10/11/2020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111437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A8270-C9CF-44CA-BE5A-02C2BDCCEDE4}" type="datetimeFigureOut">
              <a:rPr lang="en-GB" smtClean="0"/>
              <a:t>10/11/2020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06935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2547771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4BA8270-C9CF-44CA-BE5A-02C2BDCCEDE4}" type="datetimeFigureOut">
              <a:rPr lang="en-GB" smtClean="0"/>
              <a:t>10/11/2020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EE88D44-B0F9-416B-870C-F232425C1729}" type="slidenum">
              <a:rPr lang="en-GB" smtClean="0"/>
              <a:t>‹#›</a:t>
            </a:fld>
            <a:endParaRPr lang="en-GB"/>
          </a:p>
        </p:txBody>
      </p:sp>
    </p:spTree>
    <p:extLst>
      <p:ext uri="{BB962C8B-B14F-4D97-AF65-F5344CB8AC3E}">
        <p14:creationId xmlns:p14="http://schemas.microsoft.com/office/powerpoint/2010/main" val="3998311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4BA8270-C9CF-44CA-BE5A-02C2BDCCEDE4}" type="datetimeFigureOut">
              <a:rPr lang="en-GB" smtClean="0"/>
              <a:t>10/11/2020</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EE88D44-B0F9-416B-870C-F232425C1729}" type="slidenum">
              <a:rPr lang="en-GB" smtClean="0"/>
              <a:t>‹#›</a:t>
            </a:fld>
            <a:endParaRPr lang="en-GB"/>
          </a:p>
        </p:txBody>
      </p:sp>
    </p:spTree>
    <p:extLst>
      <p:ext uri="{BB962C8B-B14F-4D97-AF65-F5344CB8AC3E}">
        <p14:creationId xmlns:p14="http://schemas.microsoft.com/office/powerpoint/2010/main" val="11383188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developer.mozilla.org/en-US/docs/Web/CSS/Reference" TargetMode="External"/><Relationship Id="rId1" Type="http://schemas.openxmlformats.org/officeDocument/2006/relationships/slideLayout" Target="../slideLayouts/slideLayout2.xml"/><Relationship Id="rId6" Type="http://schemas.openxmlformats.org/officeDocument/2006/relationships/hyperlink" Target="https://developer.mozilla.org/en-US/docs/Web/CSS/Specificity" TargetMode="External"/><Relationship Id="rId5" Type="http://schemas.openxmlformats.org/officeDocument/2006/relationships/hyperlink" Target="https://developer.mozilla.org/en-US/docs/Learn/CSS/Introduction_to_CSS/Combinators_and_multiple_selectors" TargetMode="External"/><Relationship Id="rId4" Type="http://schemas.openxmlformats.org/officeDocument/2006/relationships/hyperlink" Target="https://developer.mozilla.org/en-US/docs/Web/CSS/CSS_Properties_Referenc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org/TR/#tr_Cascading_Style_Sheets__CSS__Working_Group"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localhost:300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err="1" smtClean="0"/>
              <a:t>Css</a:t>
            </a:r>
            <a:endParaRPr lang="en-GB" dirty="0"/>
          </a:p>
        </p:txBody>
      </p:sp>
      <p:sp>
        <p:nvSpPr>
          <p:cNvPr id="3" name="Subtitle 2"/>
          <p:cNvSpPr>
            <a:spLocks noGrp="1"/>
          </p:cNvSpPr>
          <p:nvPr>
            <p:ph type="subTitle" idx="1"/>
          </p:nvPr>
        </p:nvSpPr>
        <p:spPr/>
        <p:txBody>
          <a:bodyPr/>
          <a:lstStyle/>
          <a:p>
            <a:r>
              <a:rPr lang="en-IN" dirty="0" smtClean="0"/>
              <a:t>By: Rudhra Koul</a:t>
            </a:r>
            <a:endParaRPr lang="en-GB" dirty="0"/>
          </a:p>
        </p:txBody>
      </p:sp>
    </p:spTree>
    <p:extLst>
      <p:ext uri="{BB962C8B-B14F-4D97-AF65-F5344CB8AC3E}">
        <p14:creationId xmlns:p14="http://schemas.microsoft.com/office/powerpoint/2010/main" val="2975834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&amp; </a:t>
            </a:r>
            <a:r>
              <a:rPr lang="en-IN" sz="2800" dirty="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Since we know the inline styles are bad lets use an alternative so first just remove the inline style</a:t>
            </a:r>
          </a:p>
          <a:p>
            <a:r>
              <a:rPr lang="en-IN" dirty="0" smtClean="0"/>
              <a:t>The second option is called Internal CSS it uses the head section of html</a:t>
            </a:r>
          </a:p>
          <a:p>
            <a:r>
              <a:rPr lang="en-IN" dirty="0" smtClean="0"/>
              <a:t>Inside the head section we can add a &lt;style&gt;&lt;/style&gt; tag and add our </a:t>
            </a:r>
            <a:r>
              <a:rPr lang="en-IN" dirty="0" err="1" smtClean="0"/>
              <a:t>css</a:t>
            </a:r>
            <a:r>
              <a:rPr lang="en-IN" dirty="0" smtClean="0"/>
              <a:t> inside it.</a:t>
            </a:r>
          </a:p>
          <a:p>
            <a:r>
              <a:rPr lang="en-IN" dirty="0" smtClean="0"/>
              <a:t>Thi</a:t>
            </a:r>
            <a:r>
              <a:rPr lang="en-IN" dirty="0"/>
              <a:t>s also uses the same property value assignment we used in the inline </a:t>
            </a:r>
            <a:r>
              <a:rPr lang="en-IN" dirty="0" err="1"/>
              <a:t>css</a:t>
            </a:r>
            <a:endParaRPr lang="en-IN" dirty="0" smtClean="0"/>
          </a:p>
          <a:p>
            <a:r>
              <a:rPr lang="en-IN" dirty="0" smtClean="0"/>
              <a:t>We just need one additional thing here that is something called as a selector to signify to which element in our </a:t>
            </a:r>
            <a:r>
              <a:rPr lang="en-IN" dirty="0" err="1" smtClean="0"/>
              <a:t>dom</a:t>
            </a:r>
            <a:r>
              <a:rPr lang="en-IN" dirty="0" smtClean="0"/>
              <a:t> we want to apply the style to.</a:t>
            </a:r>
          </a:p>
          <a:p>
            <a:r>
              <a:rPr lang="en-IN" dirty="0" smtClean="0"/>
              <a:t>We add a selector simply by writing the tag name without the angle brackets followed by curly braces and add our style </a:t>
            </a:r>
            <a:r>
              <a:rPr lang="en-IN" dirty="0" err="1" smtClean="0"/>
              <a:t>decleration</a:t>
            </a:r>
            <a:r>
              <a:rPr lang="en-IN" dirty="0" smtClean="0"/>
              <a:t> inside the curly braces</a:t>
            </a:r>
          </a:p>
          <a:p>
            <a:r>
              <a:rPr lang="en-IN" dirty="0" smtClean="0"/>
              <a:t>Lets add such a style to our section  &lt;style&gt; section { background:#ff1b668;}&lt;/style&gt;</a:t>
            </a:r>
          </a:p>
          <a:p>
            <a:r>
              <a:rPr lang="en-IN" dirty="0" smtClean="0"/>
              <a:t>This way we are telling CSS to look for all section elements on our page and apply background red to them.</a:t>
            </a:r>
          </a:p>
          <a:p>
            <a:r>
              <a:rPr lang="en-IN" dirty="0" smtClean="0"/>
              <a:t>If we now open the browser we will again see the style applied</a:t>
            </a:r>
            <a:endParaRPr lang="en-GB" dirty="0"/>
          </a:p>
        </p:txBody>
      </p:sp>
    </p:spTree>
    <p:extLst>
      <p:ext uri="{BB962C8B-B14F-4D97-AF65-F5344CB8AC3E}">
        <p14:creationId xmlns:p14="http://schemas.microsoft.com/office/powerpoint/2010/main" val="4273824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&lt;style&gt; Tag </a:t>
            </a:r>
            <a:r>
              <a:rPr lang="en-IN" sz="2800"/>
              <a:t>&amp; </a:t>
            </a:r>
            <a:r>
              <a:rPr lang="en-IN" sz="2800" smtClean="0"/>
              <a:t>Internal CSS</a:t>
            </a:r>
            <a:endParaRPr lang="en-GB" sz="2800" dirty="0"/>
          </a:p>
        </p:txBody>
      </p:sp>
      <p:sp>
        <p:nvSpPr>
          <p:cNvPr id="3" name="Content Placeholder 2"/>
          <p:cNvSpPr>
            <a:spLocks noGrp="1"/>
          </p:cNvSpPr>
          <p:nvPr>
            <p:ph idx="1"/>
          </p:nvPr>
        </p:nvSpPr>
        <p:spPr>
          <a:xfrm>
            <a:off x="677334" y="1013253"/>
            <a:ext cx="8596668" cy="5634682"/>
          </a:xfrm>
        </p:spPr>
        <p:txBody>
          <a:bodyPr/>
          <a:lstStyle/>
          <a:p>
            <a:r>
              <a:rPr lang="en-IN" dirty="0" smtClean="0"/>
              <a:t>Now lets add another section to our page with an h1 tag and some text we will see that the style is applied to it </a:t>
            </a:r>
            <a:r>
              <a:rPr lang="en-IN" dirty="0" err="1" smtClean="0"/>
              <a:t>also.This</a:t>
            </a:r>
            <a:r>
              <a:rPr lang="en-IN" dirty="0" smtClean="0"/>
              <a:t> is another advantage of internal style if we used inline style we would need to add this style manually to second section also and if we wanted to change the </a:t>
            </a:r>
            <a:r>
              <a:rPr lang="en-IN" dirty="0" err="1" smtClean="0"/>
              <a:t>color</a:t>
            </a:r>
            <a:r>
              <a:rPr lang="en-IN" dirty="0" smtClean="0"/>
              <a:t> we would need to do that at all different places but now we can change it at one place.</a:t>
            </a:r>
            <a:endParaRPr lang="en-GB" dirty="0"/>
          </a:p>
        </p:txBody>
      </p:sp>
    </p:spTree>
    <p:extLst>
      <p:ext uri="{BB962C8B-B14F-4D97-AF65-F5344CB8AC3E}">
        <p14:creationId xmlns:p14="http://schemas.microsoft.com/office/powerpoint/2010/main" val="15545979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External </a:t>
            </a:r>
            <a:r>
              <a:rPr lang="en-IN" sz="2800" dirty="0" err="1" smtClean="0"/>
              <a:t>StyleSheet</a:t>
            </a:r>
            <a:r>
              <a:rPr lang="en-IN" sz="2800" dirty="0" smtClean="0"/>
              <a:t> adding a .</a:t>
            </a:r>
            <a:r>
              <a:rPr lang="en-IN" sz="2800" dirty="0" err="1" smtClean="0"/>
              <a:t>css</a:t>
            </a:r>
            <a:r>
              <a:rPr lang="en-IN" sz="2800" dirty="0" smtClean="0"/>
              <a:t> file</a:t>
            </a:r>
            <a:endParaRPr lang="en-GB" sz="2800" dirty="0"/>
          </a:p>
        </p:txBody>
      </p:sp>
      <p:sp>
        <p:nvSpPr>
          <p:cNvPr id="3" name="Content Placeholder 2"/>
          <p:cNvSpPr>
            <a:spLocks noGrp="1"/>
          </p:cNvSpPr>
          <p:nvPr>
            <p:ph idx="1"/>
          </p:nvPr>
        </p:nvSpPr>
        <p:spPr>
          <a:xfrm>
            <a:off x="677334" y="1013253"/>
            <a:ext cx="8596668" cy="5634682"/>
          </a:xfrm>
        </p:spPr>
        <p:txBody>
          <a:bodyPr>
            <a:normAutofit lnSpcReduction="10000"/>
          </a:bodyPr>
          <a:lstStyle/>
          <a:p>
            <a:r>
              <a:rPr lang="en-IN" dirty="0" smtClean="0"/>
              <a:t>The third way of including styles is using an external file.</a:t>
            </a:r>
          </a:p>
          <a:p>
            <a:r>
              <a:rPr lang="en-IN" dirty="0" smtClean="0"/>
              <a:t>First remove the style tag from head section and add a new file </a:t>
            </a:r>
            <a:r>
              <a:rPr lang="en-IN" dirty="0" err="1" smtClean="0"/>
              <a:t>main.css.The</a:t>
            </a:r>
            <a:r>
              <a:rPr lang="en-IN" dirty="0" smtClean="0"/>
              <a:t> file can be named anything it should just end with a .</a:t>
            </a:r>
            <a:r>
              <a:rPr lang="en-IN" dirty="0" err="1" smtClean="0"/>
              <a:t>css</a:t>
            </a:r>
            <a:r>
              <a:rPr lang="en-IN" dirty="0" smtClean="0"/>
              <a:t> extension</a:t>
            </a:r>
          </a:p>
          <a:p>
            <a:r>
              <a:rPr lang="en-IN" dirty="0" smtClean="0"/>
              <a:t>Open the main.css file in this file we add our </a:t>
            </a:r>
            <a:r>
              <a:rPr lang="en-IN" dirty="0" err="1" smtClean="0"/>
              <a:t>css</a:t>
            </a:r>
            <a:r>
              <a:rPr lang="en-IN" dirty="0" smtClean="0"/>
              <a:t> rules rule is a combination of selector ,property and value.so as we added a rule in &lt;style&gt; tag add the same rule here for giving red </a:t>
            </a:r>
            <a:r>
              <a:rPr lang="en-IN" dirty="0" err="1" smtClean="0"/>
              <a:t>color</a:t>
            </a:r>
            <a:r>
              <a:rPr lang="en-IN" dirty="0" smtClean="0"/>
              <a:t> to background of section but without the style tags</a:t>
            </a:r>
          </a:p>
          <a:p>
            <a:r>
              <a:rPr lang="en-IN" dirty="0" smtClean="0"/>
              <a:t>In our index.html file we need to specify that we want to use the main.css file for styling for doing so we use a &lt;link&gt;tag with </a:t>
            </a:r>
            <a:r>
              <a:rPr lang="en-IN" dirty="0" err="1" smtClean="0"/>
              <a:t>rel</a:t>
            </a:r>
            <a:r>
              <a:rPr lang="en-IN" dirty="0" smtClean="0"/>
              <a:t> attribute set to stylesheet and </a:t>
            </a:r>
            <a:r>
              <a:rPr lang="en-IN" dirty="0" err="1" smtClean="0"/>
              <a:t>href</a:t>
            </a:r>
            <a:r>
              <a:rPr lang="en-IN" dirty="0" smtClean="0"/>
              <a:t> set to our </a:t>
            </a:r>
            <a:r>
              <a:rPr lang="en-IN" dirty="0" err="1" smtClean="0"/>
              <a:t>css</a:t>
            </a:r>
            <a:r>
              <a:rPr lang="en-IN" dirty="0" smtClean="0"/>
              <a:t> file along with its relative path</a:t>
            </a:r>
          </a:p>
          <a:p>
            <a:r>
              <a:rPr lang="en-IN" dirty="0" smtClean="0"/>
              <a:t>Now we have our styles back.</a:t>
            </a:r>
          </a:p>
          <a:p>
            <a:r>
              <a:rPr lang="en-IN" dirty="0" smtClean="0"/>
              <a:t>This is the recommended way to add styles as it gives a clear separation between out html and </a:t>
            </a:r>
            <a:r>
              <a:rPr lang="en-IN" dirty="0" err="1" smtClean="0"/>
              <a:t>css</a:t>
            </a:r>
            <a:r>
              <a:rPr lang="en-IN" dirty="0" smtClean="0"/>
              <a:t> code .It is more manageable and also prevents bloating of our head section as styles increase</a:t>
            </a:r>
          </a:p>
          <a:p>
            <a:r>
              <a:rPr lang="en-IN" dirty="0" smtClean="0"/>
              <a:t>Also if we use the same file for multiple pages the browser can cache it and doesn’t need to </a:t>
            </a:r>
            <a:r>
              <a:rPr lang="en-IN" dirty="0" err="1" smtClean="0"/>
              <a:t>redownload</a:t>
            </a:r>
            <a:r>
              <a:rPr lang="en-IN" dirty="0" smtClean="0"/>
              <a:t> it for all pages whereas if we add styles to head section it increases our file size and browser needs to </a:t>
            </a:r>
            <a:r>
              <a:rPr lang="en-IN" dirty="0" err="1" smtClean="0"/>
              <a:t>redownload</a:t>
            </a:r>
            <a:r>
              <a:rPr lang="en-IN" dirty="0" smtClean="0"/>
              <a:t> it as it is a part </a:t>
            </a:r>
            <a:r>
              <a:rPr lang="en-IN" smtClean="0"/>
              <a:t>of html page.</a:t>
            </a:r>
            <a:endParaRPr lang="en-IN" dirty="0" smtClean="0"/>
          </a:p>
          <a:p>
            <a:endParaRPr lang="en-GB" dirty="0"/>
          </a:p>
        </p:txBody>
      </p:sp>
    </p:spTree>
    <p:extLst>
      <p:ext uri="{BB962C8B-B14F-4D97-AF65-F5344CB8AC3E}">
        <p14:creationId xmlns:p14="http://schemas.microsoft.com/office/powerpoint/2010/main" val="295313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Lets focus on two things now:</a:t>
            </a:r>
          </a:p>
          <a:p>
            <a:pPr lvl="1"/>
            <a:r>
              <a:rPr lang="en-IN" dirty="0" smtClean="0"/>
              <a:t>Adding additional styles like position , font etc.</a:t>
            </a:r>
          </a:p>
          <a:p>
            <a:pPr lvl="1"/>
            <a:r>
              <a:rPr lang="en-IN" dirty="0" smtClean="0"/>
              <a:t>Adding different styles to different sections</a:t>
            </a:r>
          </a:p>
          <a:p>
            <a:r>
              <a:rPr lang="en-IN" dirty="0" smtClean="0"/>
              <a:t>Lets change the font family and the </a:t>
            </a:r>
            <a:r>
              <a:rPr lang="en-IN" dirty="0" err="1" smtClean="0"/>
              <a:t>color</a:t>
            </a:r>
            <a:r>
              <a:rPr lang="en-IN" dirty="0" smtClean="0"/>
              <a:t> of the h1 tag inside our first section</a:t>
            </a:r>
          </a:p>
          <a:p>
            <a:pPr lvl="1"/>
            <a:r>
              <a:rPr lang="en-IN" dirty="0" smtClean="0"/>
              <a:t>Now to do that we add a selector for h1 to our main.css</a:t>
            </a:r>
          </a:p>
          <a:p>
            <a:pPr lvl="1"/>
            <a:r>
              <a:rPr lang="en-IN" dirty="0" smtClean="0"/>
              <a:t>Inside the curly braces lets add </a:t>
            </a:r>
            <a:r>
              <a:rPr lang="en-IN" dirty="0" err="1" smtClean="0"/>
              <a:t>color</a:t>
            </a:r>
            <a:r>
              <a:rPr lang="en-IN" dirty="0" smtClean="0"/>
              <a:t> to the text using </a:t>
            </a:r>
            <a:r>
              <a:rPr lang="en-IN" dirty="0" err="1" smtClean="0"/>
              <a:t>color</a:t>
            </a:r>
            <a:r>
              <a:rPr lang="en-IN" dirty="0" smtClean="0"/>
              <a:t> property add the </a:t>
            </a:r>
            <a:r>
              <a:rPr lang="en-IN" dirty="0" err="1" smtClean="0"/>
              <a:t>color</a:t>
            </a:r>
            <a:r>
              <a:rPr lang="en-IN" dirty="0" smtClean="0"/>
              <a:t> property and give it a value of </a:t>
            </a:r>
            <a:r>
              <a:rPr lang="en-IN" dirty="0" err="1" smtClean="0"/>
              <a:t>white.Now</a:t>
            </a:r>
            <a:r>
              <a:rPr lang="en-IN" dirty="0" smtClean="0"/>
              <a:t> if we save it we will notice the </a:t>
            </a:r>
            <a:r>
              <a:rPr lang="en-IN" dirty="0" err="1" smtClean="0"/>
              <a:t>color</a:t>
            </a:r>
            <a:r>
              <a:rPr lang="en-IN" dirty="0" smtClean="0"/>
              <a:t> of both h1 tags in both sections changed to white</a:t>
            </a:r>
          </a:p>
          <a:p>
            <a:pPr lvl="1"/>
            <a:r>
              <a:rPr lang="en-IN" dirty="0" smtClean="0"/>
              <a:t>Lets change the font to do this we add a property font-family now we have a couple of different options for the value if we set it to sans-serif it uses the default font of our browser which can be changed from preferences&gt;customised fonts</a:t>
            </a:r>
          </a:p>
          <a:p>
            <a:pPr lvl="1"/>
            <a:r>
              <a:rPr lang="en-IN" dirty="0" smtClean="0"/>
              <a:t>We will notice we have a standard font ,serif font ,sans-serif font and </a:t>
            </a:r>
            <a:r>
              <a:rPr lang="en-IN" dirty="0" err="1" smtClean="0"/>
              <a:t>fized</a:t>
            </a:r>
            <a:r>
              <a:rPr lang="en-IN" dirty="0" smtClean="0"/>
              <a:t> width </a:t>
            </a:r>
            <a:r>
              <a:rPr lang="en-IN" dirty="0" err="1" smtClean="0"/>
              <a:t>font.To</a:t>
            </a:r>
            <a:r>
              <a:rPr lang="en-IN" dirty="0" smtClean="0"/>
              <a:t> use standard font just don’t set any font in </a:t>
            </a:r>
            <a:r>
              <a:rPr lang="en-IN" dirty="0" err="1" smtClean="0"/>
              <a:t>css</a:t>
            </a:r>
            <a:r>
              <a:rPr lang="en-IN" dirty="0" smtClean="0"/>
              <a:t>, to use serif font set font-family to serif to use sans-serif set it to sans-serif to use fixed with set it to </a:t>
            </a:r>
            <a:r>
              <a:rPr lang="en-IN" dirty="0" err="1" smtClean="0"/>
              <a:t>monospace.This</a:t>
            </a:r>
            <a:r>
              <a:rPr lang="en-IN" dirty="0" smtClean="0"/>
              <a:t> is a great way to set font as we will be using fonts set by browser and thus are sure of there availability</a:t>
            </a:r>
          </a:p>
          <a:p>
            <a:pPr lvl="1"/>
            <a:r>
              <a:rPr lang="en-IN" dirty="0" smtClean="0"/>
              <a:t>We can also set a custom font but we are not sure if it will be installed on the browser of our users</a:t>
            </a:r>
          </a:p>
          <a:p>
            <a:pPr lvl="1"/>
            <a:endParaRPr lang="en-GB" dirty="0"/>
          </a:p>
        </p:txBody>
      </p:sp>
    </p:spTree>
    <p:extLst>
      <p:ext uri="{BB962C8B-B14F-4D97-AF65-F5344CB8AC3E}">
        <p14:creationId xmlns:p14="http://schemas.microsoft.com/office/powerpoint/2010/main" val="2910457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Applying Additional Styles &amp; Importing Google Fonts</a:t>
            </a:r>
            <a:endParaRPr lang="en-GB" sz="2800" dirty="0"/>
          </a:p>
        </p:txBody>
      </p:sp>
      <p:sp>
        <p:nvSpPr>
          <p:cNvPr id="3" name="Content Placeholder 2"/>
          <p:cNvSpPr>
            <a:spLocks noGrp="1"/>
          </p:cNvSpPr>
          <p:nvPr>
            <p:ph idx="1"/>
          </p:nvPr>
        </p:nvSpPr>
        <p:spPr>
          <a:xfrm>
            <a:off x="677334" y="1013253"/>
            <a:ext cx="8596668" cy="5634682"/>
          </a:xfrm>
        </p:spPr>
        <p:txBody>
          <a:bodyPr>
            <a:normAutofit/>
          </a:bodyPr>
          <a:lstStyle/>
          <a:p>
            <a:r>
              <a:rPr lang="en-IN" dirty="0" smtClean="0"/>
              <a:t>If we want to use a font not installed on our pc we can use google fonts search for google fonts and we will see a bunch of fonts that we can include and use</a:t>
            </a:r>
          </a:p>
          <a:p>
            <a:r>
              <a:rPr lang="en-IN" dirty="0" smtClean="0"/>
              <a:t>To add any such font to our project we click on plus sign on that font which would open a popup and gives us an import link that we need to add to our html file and also gives us instructions on how to add it to our </a:t>
            </a:r>
            <a:r>
              <a:rPr lang="en-IN" dirty="0" err="1" smtClean="0"/>
              <a:t>css</a:t>
            </a:r>
            <a:r>
              <a:rPr lang="en-IN" dirty="0" smtClean="0"/>
              <a:t> .</a:t>
            </a:r>
          </a:p>
          <a:p>
            <a:r>
              <a:rPr lang="en-IN" dirty="0" smtClean="0"/>
              <a:t>Lets try and add </a:t>
            </a:r>
            <a:r>
              <a:rPr lang="en-IN" dirty="0" err="1" smtClean="0"/>
              <a:t>anton</a:t>
            </a:r>
            <a:r>
              <a:rPr lang="en-IN" dirty="0" smtClean="0"/>
              <a:t> font to our project for h1 tags</a:t>
            </a:r>
          </a:p>
          <a:p>
            <a:r>
              <a:rPr lang="en-IN" dirty="0" smtClean="0"/>
              <a:t>Copy the import link and add it to head section in our index.html above the link for our </a:t>
            </a:r>
            <a:r>
              <a:rPr lang="en-IN" dirty="0" err="1" smtClean="0"/>
              <a:t>css</a:t>
            </a:r>
            <a:r>
              <a:rPr lang="en-IN" dirty="0" smtClean="0"/>
              <a:t> file so we can use it in our </a:t>
            </a:r>
            <a:r>
              <a:rPr lang="en-IN" dirty="0" err="1" smtClean="0"/>
              <a:t>css</a:t>
            </a:r>
            <a:r>
              <a:rPr lang="en-IN" dirty="0" smtClean="0"/>
              <a:t> file</a:t>
            </a:r>
          </a:p>
          <a:p>
            <a:r>
              <a:rPr lang="en-IN" dirty="0" smtClean="0"/>
              <a:t>Also copy the value for the font family and paste it as a value for font-family property in our h1 selector in main.css file</a:t>
            </a:r>
          </a:p>
          <a:p>
            <a:r>
              <a:rPr lang="en-IN" dirty="0" smtClean="0"/>
              <a:t>Since we are dynamically loading that font we are sure that it will be available for all users on all machines</a:t>
            </a:r>
          </a:p>
          <a:p>
            <a:endParaRPr lang="en-IN" dirty="0" smtClean="0"/>
          </a:p>
          <a:p>
            <a:endParaRPr lang="en-IN" dirty="0" smtClean="0"/>
          </a:p>
          <a:p>
            <a:pPr lvl="1"/>
            <a:endParaRPr lang="en-GB" dirty="0"/>
          </a:p>
        </p:txBody>
      </p:sp>
    </p:spTree>
    <p:extLst>
      <p:ext uri="{BB962C8B-B14F-4D97-AF65-F5344CB8AC3E}">
        <p14:creationId xmlns:p14="http://schemas.microsoft.com/office/powerpoint/2010/main" val="3674808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6104239"/>
          </a:xfrm>
        </p:spPr>
        <p:txBody>
          <a:bodyPr>
            <a:normAutofit/>
          </a:bodyPr>
          <a:lstStyle/>
          <a:p>
            <a:pPr lvl="1"/>
            <a:r>
              <a:rPr lang="en-IN" dirty="0" smtClean="0"/>
              <a:t>Now lets focus on applying different styles to different h1 or section </a:t>
            </a:r>
            <a:r>
              <a:rPr lang="en-IN" dirty="0" err="1" smtClean="0"/>
              <a:t>elemenets</a:t>
            </a:r>
            <a:r>
              <a:rPr lang="en-IN" dirty="0" smtClean="0"/>
              <a:t>. To do this we need to use other type of selectors. So lets first get to know the available type of selectors</a:t>
            </a:r>
          </a:p>
          <a:p>
            <a:pPr lvl="1"/>
            <a:endParaRPr lang="en-GB" dirty="0"/>
          </a:p>
        </p:txBody>
      </p:sp>
      <p:sp>
        <p:nvSpPr>
          <p:cNvPr id="4" name="Rectangle 3"/>
          <p:cNvSpPr/>
          <p:nvPr/>
        </p:nvSpPr>
        <p:spPr>
          <a:xfrm>
            <a:off x="1026994" y="2512329"/>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Element</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7604" y="1706672"/>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5707" y="1599497"/>
            <a:ext cx="1258393" cy="855621"/>
          </a:xfrm>
          <a:prstGeom prst="rect">
            <a:avLst/>
          </a:prstGeom>
        </p:spPr>
      </p:pic>
      <p:sp>
        <p:nvSpPr>
          <p:cNvPr id="7" name="Rectangle 6"/>
          <p:cNvSpPr/>
          <p:nvPr/>
        </p:nvSpPr>
        <p:spPr>
          <a:xfrm>
            <a:off x="677334" y="1588999"/>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847792" y="2640864"/>
            <a:ext cx="2667000"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&lt;p&gt;The blog post&lt;/p&gt;</a:t>
            </a:r>
          </a:p>
          <a:p>
            <a:pPr algn="ctr"/>
            <a:r>
              <a:rPr lang="en-IN" dirty="0" smtClean="0">
                <a:solidFill>
                  <a:schemeClr val="tx1"/>
                </a:solidFill>
              </a:rPr>
              <a:t>&lt;div&gt;More Info&lt;/div&gt;</a:t>
            </a:r>
            <a:endParaRPr lang="en-GB" dirty="0">
              <a:solidFill>
                <a:schemeClr val="tx1"/>
              </a:solidFill>
            </a:endParaRPr>
          </a:p>
        </p:txBody>
      </p:sp>
      <p:sp>
        <p:nvSpPr>
          <p:cNvPr id="9" name="Rectangle 8"/>
          <p:cNvSpPr/>
          <p:nvPr/>
        </p:nvSpPr>
        <p:spPr>
          <a:xfrm>
            <a:off x="9081926" y="257504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h1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Classes</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class=“blog”&gt;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.blog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5" name="Rectangle 14"/>
          <p:cNvSpPr/>
          <p:nvPr/>
        </p:nvSpPr>
        <p:spPr>
          <a:xfrm>
            <a:off x="996334" y="5441365"/>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Universal</a:t>
            </a:r>
            <a:endParaRPr lang="en-GB" dirty="0"/>
          </a:p>
        </p:txBody>
      </p:sp>
      <p:sp>
        <p:nvSpPr>
          <p:cNvPr id="16" name="Rectangle 15"/>
          <p:cNvSpPr/>
          <p:nvPr/>
        </p:nvSpPr>
        <p:spPr>
          <a:xfrm>
            <a:off x="4448433" y="5408541"/>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&lt;h1”&gt;</a:t>
            </a:r>
            <a:r>
              <a:rPr lang="en-IN" dirty="0" smtClean="0">
                <a:solidFill>
                  <a:schemeClr val="accent5"/>
                </a:solidFill>
              </a:rPr>
              <a:t>Our Header </a:t>
            </a:r>
            <a:r>
              <a:rPr lang="en-IN" dirty="0" smtClean="0">
                <a:solidFill>
                  <a:schemeClr val="tx1"/>
                </a:solidFill>
              </a:rPr>
              <a:t>&lt;/h1&gt;</a:t>
            </a:r>
          </a:p>
          <a:p>
            <a:pPr algn="ctr"/>
            <a:r>
              <a:rPr lang="en-IN" dirty="0" smtClean="0">
                <a:solidFill>
                  <a:schemeClr val="tx1"/>
                </a:solidFill>
              </a:rPr>
              <a:t>&lt;p class=“blog”&gt;</a:t>
            </a:r>
            <a:r>
              <a:rPr lang="en-IN" dirty="0" smtClean="0">
                <a:solidFill>
                  <a:schemeClr val="accent5"/>
                </a:solidFill>
              </a:rPr>
              <a:t>The blog post</a:t>
            </a:r>
            <a:r>
              <a:rPr lang="en-IN" dirty="0" smtClean="0">
                <a:solidFill>
                  <a:schemeClr val="tx1"/>
                </a:solidFill>
              </a:rPr>
              <a:t>&lt;/p&gt;</a:t>
            </a:r>
          </a:p>
          <a:p>
            <a:pPr algn="ctr"/>
            <a:r>
              <a:rPr lang="en-IN" dirty="0" smtClean="0">
                <a:solidFill>
                  <a:schemeClr val="tx1"/>
                </a:solidFill>
              </a:rPr>
              <a:t>&lt;div class =“blog”&gt;</a:t>
            </a:r>
            <a:r>
              <a:rPr lang="en-IN" dirty="0" smtClean="0">
                <a:solidFill>
                  <a:schemeClr val="accent5"/>
                </a:solidFill>
              </a:rPr>
              <a:t>More Info</a:t>
            </a:r>
            <a:r>
              <a:rPr lang="en-IN" dirty="0" smtClean="0">
                <a:solidFill>
                  <a:schemeClr val="tx1"/>
                </a:solidFill>
              </a:rPr>
              <a:t>&lt;/div&gt;</a:t>
            </a:r>
            <a:endParaRPr lang="en-GB" dirty="0">
              <a:solidFill>
                <a:schemeClr val="tx1"/>
              </a:solidFill>
            </a:endParaRPr>
          </a:p>
        </p:txBody>
      </p:sp>
      <p:sp>
        <p:nvSpPr>
          <p:cNvPr id="17" name="Rectangle 16"/>
          <p:cNvSpPr/>
          <p:nvPr/>
        </p:nvSpPr>
        <p:spPr>
          <a:xfrm>
            <a:off x="9146747" y="5536472"/>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8" name="Rectangle 17"/>
          <p:cNvSpPr/>
          <p:nvPr/>
        </p:nvSpPr>
        <p:spPr>
          <a:xfrm rot="19371205">
            <a:off x="10219756" y="5693931"/>
            <a:ext cx="1964947" cy="684426"/>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tx2"/>
                </a:solidFill>
              </a:rPr>
              <a:t>Rarely Used</a:t>
            </a:r>
            <a:endParaRPr lang="en-GB" dirty="0">
              <a:solidFill>
                <a:schemeClr val="tx2"/>
              </a:solidFill>
            </a:endParaRPr>
          </a:p>
        </p:txBody>
      </p:sp>
    </p:spTree>
    <p:extLst>
      <p:ext uri="{BB962C8B-B14F-4D97-AF65-F5344CB8AC3E}">
        <p14:creationId xmlns:p14="http://schemas.microsoft.com/office/powerpoint/2010/main" val="1595848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ppt_x"/>
                                          </p:val>
                                        </p:tav>
                                        <p:tav tm="100000">
                                          <p:val>
                                            <p:strVal val="#ppt_x"/>
                                          </p:val>
                                        </p:tav>
                                      </p:tavLst>
                                    </p:anim>
                                    <p:anim calcmode="lin" valueType="num">
                                      <p:cBhvr additive="base">
                                        <p:cTn id="54" dur="500" fill="hold"/>
                                        <p:tgtEl>
                                          <p:spTgt spid="1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P spid="15" grpId="0" animBg="1"/>
      <p:bldP spid="16" grpId="0" animBg="1"/>
      <p:bldP spid="17" grpId="0" animBg="1"/>
      <p:bldP spid="1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4" name="Rectangle 3"/>
          <p:cNvSpPr/>
          <p:nvPr/>
        </p:nvSpPr>
        <p:spPr>
          <a:xfrm>
            <a:off x="1117243" y="2243805"/>
            <a:ext cx="2071396" cy="662473"/>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ID</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1025" y="1154719"/>
            <a:ext cx="1146426" cy="83696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69128" y="1047544"/>
            <a:ext cx="1258393" cy="855621"/>
          </a:xfrm>
          <a:prstGeom prst="rect">
            <a:avLst/>
          </a:prstGeom>
        </p:spPr>
      </p:pic>
      <p:sp>
        <p:nvSpPr>
          <p:cNvPr id="7" name="Rectangle 6"/>
          <p:cNvSpPr/>
          <p:nvPr/>
        </p:nvSpPr>
        <p:spPr>
          <a:xfrm>
            <a:off x="670755" y="1037046"/>
            <a:ext cx="2830307" cy="923330"/>
          </a:xfrm>
          <a:prstGeom prst="rect">
            <a:avLst/>
          </a:prstGeom>
          <a:noFill/>
        </p:spPr>
        <p:txBody>
          <a:bodyPr wrap="squar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Selector</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8" name="Rectangle 7"/>
          <p:cNvSpPr/>
          <p:nvPr/>
        </p:nvSpPr>
        <p:spPr>
          <a:xfrm>
            <a:off x="4596714" y="2207750"/>
            <a:ext cx="3175686" cy="1136584"/>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&lt;h1 id=“main- title”&gt;</a:t>
            </a:r>
            <a:r>
              <a:rPr lang="en-IN" dirty="0" smtClean="0">
                <a:solidFill>
                  <a:schemeClr val="accent5"/>
                </a:solidFill>
              </a:rPr>
              <a:t>Our Header </a:t>
            </a:r>
            <a:r>
              <a:rPr lang="en-IN" dirty="0" smtClean="0">
                <a:solidFill>
                  <a:schemeClr val="tx1"/>
                </a:solidFill>
              </a:rPr>
              <a:t>&lt;/h1&gt;</a:t>
            </a:r>
          </a:p>
        </p:txBody>
      </p:sp>
      <p:sp>
        <p:nvSpPr>
          <p:cNvPr id="9" name="Rectangle 8"/>
          <p:cNvSpPr/>
          <p:nvPr/>
        </p:nvSpPr>
        <p:spPr>
          <a:xfrm>
            <a:off x="9064824" y="2207750"/>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#main-title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
        <p:nvSpPr>
          <p:cNvPr id="10" name="Rectangle 9"/>
          <p:cNvSpPr/>
          <p:nvPr/>
        </p:nvSpPr>
        <p:spPr>
          <a:xfrm>
            <a:off x="930603" y="3976847"/>
            <a:ext cx="2192305" cy="779533"/>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Attribute</a:t>
            </a:r>
            <a:endParaRPr lang="en-GB" dirty="0"/>
          </a:p>
        </p:txBody>
      </p:sp>
      <p:sp>
        <p:nvSpPr>
          <p:cNvPr id="11" name="Rectangle 10"/>
          <p:cNvSpPr/>
          <p:nvPr/>
        </p:nvSpPr>
        <p:spPr>
          <a:xfrm>
            <a:off x="4448433" y="3955453"/>
            <a:ext cx="3978876" cy="1306380"/>
          </a:xfrm>
          <a:prstGeom prst="rect">
            <a:avLst/>
          </a:prstGeom>
          <a:solidFill>
            <a:srgbClr val="FFFFB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IN" dirty="0" smtClean="0">
                <a:solidFill>
                  <a:schemeClr val="tx1"/>
                </a:solidFill>
              </a:rPr>
              <a:t>&lt;button disabled&gt; </a:t>
            </a:r>
            <a:r>
              <a:rPr lang="en-IN" dirty="0" smtClean="0">
                <a:solidFill>
                  <a:schemeClr val="accent5"/>
                </a:solidFill>
              </a:rPr>
              <a:t>Click</a:t>
            </a:r>
            <a:r>
              <a:rPr lang="en-IN" dirty="0" smtClean="0">
                <a:solidFill>
                  <a:schemeClr val="tx1"/>
                </a:solidFill>
              </a:rPr>
              <a:t> &lt;/button&gt;</a:t>
            </a:r>
            <a:endParaRPr lang="en-GB" dirty="0">
              <a:solidFill>
                <a:schemeClr val="tx1"/>
              </a:solidFill>
            </a:endParaRPr>
          </a:p>
        </p:txBody>
      </p:sp>
      <p:sp>
        <p:nvSpPr>
          <p:cNvPr id="12" name="Rectangle 11"/>
          <p:cNvSpPr/>
          <p:nvPr/>
        </p:nvSpPr>
        <p:spPr>
          <a:xfrm>
            <a:off x="9130569" y="3955453"/>
            <a:ext cx="2667000" cy="932642"/>
          </a:xfrm>
          <a:prstGeom prst="rect">
            <a:avLst/>
          </a:prstGeom>
          <a:solidFill>
            <a:srgbClr val="D1B3E7"/>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IN" b="1" dirty="0" smtClean="0">
                <a:solidFill>
                  <a:schemeClr val="tx1"/>
                </a:solidFill>
              </a:rPr>
              <a:t>[disabled] {</a:t>
            </a:r>
          </a:p>
          <a:p>
            <a:pPr algn="ctr"/>
            <a:r>
              <a:rPr lang="en-IN" b="1" dirty="0" err="1" smtClean="0">
                <a:solidFill>
                  <a:schemeClr val="tx1"/>
                </a:solidFill>
              </a:rPr>
              <a:t>Color</a:t>
            </a:r>
            <a:r>
              <a:rPr lang="en-IN" b="1" dirty="0" smtClean="0">
                <a:solidFill>
                  <a:schemeClr val="tx1"/>
                </a:solidFill>
              </a:rPr>
              <a:t>: red;</a:t>
            </a:r>
            <a:endParaRPr lang="en-IN" b="1" dirty="0">
              <a:solidFill>
                <a:schemeClr val="tx1"/>
              </a:solidFill>
            </a:endParaRPr>
          </a:p>
          <a:p>
            <a:r>
              <a:rPr lang="en-IN" b="1" dirty="0" smtClean="0">
                <a:solidFill>
                  <a:schemeClr val="tx1"/>
                </a:solidFill>
              </a:rPr>
              <a:t>}</a:t>
            </a:r>
            <a:endParaRPr lang="en-GB" b="1" dirty="0">
              <a:solidFill>
                <a:schemeClr val="tx1"/>
              </a:solidFill>
            </a:endParaRPr>
          </a:p>
        </p:txBody>
      </p:sp>
    </p:spTree>
    <p:extLst>
      <p:ext uri="{BB962C8B-B14F-4D97-AF65-F5344CB8AC3E}">
        <p14:creationId xmlns:p14="http://schemas.microsoft.com/office/powerpoint/2010/main" val="2423332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additive="base">
                                        <p:cTn id="39" dur="500" fill="hold"/>
                                        <p:tgtEl>
                                          <p:spTgt spid="11"/>
                                        </p:tgtEl>
                                        <p:attrNameLst>
                                          <p:attrName>ppt_x</p:attrName>
                                        </p:attrNameLst>
                                      </p:cBhvr>
                                      <p:tavLst>
                                        <p:tav tm="0">
                                          <p:val>
                                            <p:strVal val="#ppt_x"/>
                                          </p:val>
                                        </p:tav>
                                        <p:tav tm="100000">
                                          <p:val>
                                            <p:strVal val="#ppt_x"/>
                                          </p:val>
                                        </p:tav>
                                      </p:tavLst>
                                    </p:anim>
                                    <p:anim calcmode="lin" valueType="num">
                                      <p:cBhvr additive="base">
                                        <p:cTn id="40" dur="500" fill="hold"/>
                                        <p:tgtEl>
                                          <p:spTgt spid="1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animBg="1"/>
      <p:bldP spid="9" grpId="0" animBg="1"/>
      <p:bldP spid="10" grpId="0" animBg="1"/>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GB" dirty="0"/>
              <a:t>Theory Time - Selectors</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Now lets add </a:t>
            </a:r>
            <a:r>
              <a:rPr lang="en-IN" sz="2000" dirty="0" err="1" smtClean="0"/>
              <a:t>is’s</a:t>
            </a:r>
            <a:r>
              <a:rPr lang="en-IN" sz="2000" dirty="0" smtClean="0"/>
              <a:t> to our sections add an id product-overview to first section</a:t>
            </a:r>
          </a:p>
          <a:p>
            <a:pPr lvl="1"/>
            <a:r>
              <a:rPr lang="en-IN" sz="2000" dirty="0" smtClean="0"/>
              <a:t>Add an id plans to second section</a:t>
            </a:r>
          </a:p>
          <a:p>
            <a:pPr lvl="1"/>
            <a:r>
              <a:rPr lang="en-IN" sz="2000" dirty="0" smtClean="0"/>
              <a:t>So now using an id selector set background red for only first section</a:t>
            </a:r>
          </a:p>
          <a:p>
            <a:pPr lvl="1"/>
            <a:r>
              <a:rPr lang="en-IN" sz="2000" dirty="0" smtClean="0"/>
              <a:t>For second section lets just apply style to the h1 tag so lets add a class section-title to h1 tag in second section CSS classes are by convention written in small case with individual words separated by – and as a note remember </a:t>
            </a:r>
            <a:r>
              <a:rPr lang="en-IN" sz="2000" dirty="0" err="1" smtClean="0"/>
              <a:t>css</a:t>
            </a:r>
            <a:r>
              <a:rPr lang="en-IN" sz="2000" dirty="0" smtClean="0"/>
              <a:t> classes are case insensitive</a:t>
            </a:r>
          </a:p>
          <a:p>
            <a:pPr lvl="1"/>
            <a:r>
              <a:rPr lang="en-IN" sz="2000" dirty="0" smtClean="0"/>
              <a:t>Classes are reusable </a:t>
            </a:r>
          </a:p>
          <a:p>
            <a:pPr lvl="1"/>
            <a:r>
              <a:rPr lang="en-IN" sz="2000" dirty="0" smtClean="0"/>
              <a:t>Lets leave the h1 element selector there and add a class selector for section-title class and add </a:t>
            </a:r>
            <a:r>
              <a:rPr lang="en-IN" sz="2000" dirty="0" err="1" smtClean="0"/>
              <a:t>color</a:t>
            </a:r>
            <a:r>
              <a:rPr lang="en-IN" sz="2000" dirty="0" smtClean="0"/>
              <a:t> green to it.</a:t>
            </a:r>
          </a:p>
          <a:p>
            <a:pPr lvl="1"/>
            <a:r>
              <a:rPr lang="en-IN" sz="2000" dirty="0" smtClean="0"/>
              <a:t>Now we see that the first section has a red background because of the id </a:t>
            </a:r>
            <a:r>
              <a:rPr lang="en-IN" sz="2000" dirty="0" err="1" smtClean="0"/>
              <a:t>selector.The</a:t>
            </a:r>
            <a:r>
              <a:rPr lang="en-IN" sz="2000" dirty="0" smtClean="0"/>
              <a:t> h1 in the first section has white </a:t>
            </a:r>
            <a:r>
              <a:rPr lang="en-IN" sz="2000" dirty="0" err="1" smtClean="0"/>
              <a:t>color</a:t>
            </a:r>
            <a:r>
              <a:rPr lang="en-IN" sz="2000" dirty="0" smtClean="0"/>
              <a:t> and Anton font because of the h1 element </a:t>
            </a:r>
            <a:r>
              <a:rPr lang="en-IN" sz="2000" dirty="0" err="1" smtClean="0"/>
              <a:t>selector.The</a:t>
            </a:r>
            <a:r>
              <a:rPr lang="en-IN" sz="2000" dirty="0" smtClean="0"/>
              <a:t> second section has no styles applied but the h1 tag in second section has a green </a:t>
            </a:r>
            <a:r>
              <a:rPr lang="en-IN" sz="2000" dirty="0" err="1" smtClean="0"/>
              <a:t>color</a:t>
            </a:r>
            <a:r>
              <a:rPr lang="en-IN" sz="2000" dirty="0" smtClean="0"/>
              <a:t> because of the class selector and </a:t>
            </a:r>
            <a:r>
              <a:rPr lang="en-IN" sz="2000" dirty="0" err="1" smtClean="0"/>
              <a:t>anton</a:t>
            </a:r>
            <a:r>
              <a:rPr lang="en-IN" sz="2000" dirty="0" smtClean="0"/>
              <a:t> font inherited from the h1 element selector.</a:t>
            </a:r>
          </a:p>
          <a:p>
            <a:pPr lvl="1"/>
            <a:endParaRPr lang="en-GB" sz="2000" dirty="0"/>
          </a:p>
        </p:txBody>
      </p:sp>
    </p:spTree>
    <p:extLst>
      <p:ext uri="{BB962C8B-B14F-4D97-AF65-F5344CB8AC3E}">
        <p14:creationId xmlns:p14="http://schemas.microsoft.com/office/powerpoint/2010/main" val="2059388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375191"/>
          </a:xfrm>
        </p:spPr>
        <p:txBody>
          <a:bodyPr>
            <a:noAutofit/>
          </a:bodyPr>
          <a:lstStyle/>
          <a:p>
            <a:pPr lvl="1"/>
            <a:r>
              <a:rPr lang="en-IN" sz="2000" dirty="0" smtClean="0"/>
              <a:t>We had an element selector for h1 and also a class selector for h1 in second section .So both our selectors match the second h1 tag.</a:t>
            </a:r>
          </a:p>
          <a:p>
            <a:pPr lvl="1"/>
            <a:r>
              <a:rPr lang="en-IN" sz="2000" dirty="0" smtClean="0"/>
              <a:t>If we notice closely we will see the h1 tag gets the font property and colour from element selector but the </a:t>
            </a:r>
            <a:r>
              <a:rPr lang="en-IN" sz="2000" dirty="0" err="1" smtClean="0"/>
              <a:t>color</a:t>
            </a:r>
            <a:r>
              <a:rPr lang="en-IN" sz="2000" dirty="0" smtClean="0"/>
              <a:t> property seems to be overridden  by the class selector.</a:t>
            </a:r>
          </a:p>
          <a:p>
            <a:pPr lvl="1"/>
            <a:r>
              <a:rPr lang="en-IN" sz="2000" dirty="0" smtClean="0"/>
              <a:t>It appears that </a:t>
            </a:r>
            <a:r>
              <a:rPr lang="en-IN" sz="2000" dirty="0" err="1" smtClean="0"/>
              <a:t>css</a:t>
            </a:r>
            <a:r>
              <a:rPr lang="en-IN" sz="2000" dirty="0" smtClean="0"/>
              <a:t> is parsed from top to bottom so the last tag takes preference and </a:t>
            </a:r>
            <a:r>
              <a:rPr lang="en-IN" sz="2000" dirty="0" err="1" smtClean="0"/>
              <a:t>overrides.It</a:t>
            </a:r>
            <a:r>
              <a:rPr lang="en-IN" sz="2000" dirty="0" smtClean="0"/>
              <a:t> is not totally wrong </a:t>
            </a:r>
            <a:r>
              <a:rPr lang="en-IN" sz="2000" dirty="0" err="1" smtClean="0"/>
              <a:t>css</a:t>
            </a:r>
            <a:r>
              <a:rPr lang="en-IN" sz="2000" dirty="0" smtClean="0"/>
              <a:t> is parsed from top to bottom but even if we switch the order the styling still applies the same </a:t>
            </a:r>
            <a:r>
              <a:rPr lang="en-IN" sz="2000" dirty="0" err="1" smtClean="0"/>
              <a:t>i.e</a:t>
            </a:r>
            <a:r>
              <a:rPr lang="en-IN" sz="2000" dirty="0" smtClean="0"/>
              <a:t> class selector still overrides the h1 tag style.</a:t>
            </a:r>
          </a:p>
          <a:p>
            <a:pPr lvl="1"/>
            <a:r>
              <a:rPr lang="en-IN" sz="2000" dirty="0" smtClean="0"/>
              <a:t>Now if we add one more h1 selector and change font we will notice that the font changes so the order does matter but only if we use the same selector as although the font changed class still overrides the </a:t>
            </a:r>
            <a:r>
              <a:rPr lang="en-IN" sz="2000" dirty="0" err="1" smtClean="0"/>
              <a:t>color.Also</a:t>
            </a:r>
            <a:r>
              <a:rPr lang="en-IN" sz="2000" dirty="0" smtClean="0"/>
              <a:t> we will notice that since we don’t set the font in class selector it does not override it .</a:t>
            </a:r>
          </a:p>
          <a:p>
            <a:pPr lvl="1"/>
            <a:r>
              <a:rPr lang="en-IN" sz="2000" dirty="0" smtClean="0"/>
              <a:t>So we can infer two things:</a:t>
            </a:r>
          </a:p>
          <a:p>
            <a:pPr lvl="2"/>
            <a:r>
              <a:rPr lang="en-IN" sz="1800" dirty="0" smtClean="0"/>
              <a:t>Multiple rules same to affect the same element </a:t>
            </a:r>
          </a:p>
          <a:p>
            <a:pPr lvl="2"/>
            <a:r>
              <a:rPr lang="en-IN" sz="1800" dirty="0" smtClean="0"/>
              <a:t>Different selectors seem to have different priorities</a:t>
            </a:r>
          </a:p>
          <a:p>
            <a:pPr lvl="1"/>
            <a:endParaRPr lang="en-GB" sz="2000" dirty="0"/>
          </a:p>
        </p:txBody>
      </p:sp>
    </p:spTree>
    <p:extLst>
      <p:ext uri="{BB962C8B-B14F-4D97-AF65-F5344CB8AC3E}">
        <p14:creationId xmlns:p14="http://schemas.microsoft.com/office/powerpoint/2010/main" val="24152124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To understand what's going on lets move to the developer tools</a:t>
            </a:r>
          </a:p>
          <a:p>
            <a:pPr lvl="1"/>
            <a:r>
              <a:rPr lang="en-IN" sz="2000" dirty="0" smtClean="0"/>
              <a:t>Open the </a:t>
            </a:r>
            <a:r>
              <a:rPr lang="en-IN" sz="2000" dirty="0" err="1" smtClean="0"/>
              <a:t>ui</a:t>
            </a:r>
            <a:r>
              <a:rPr lang="en-IN" sz="2000" dirty="0" smtClean="0"/>
              <a:t> right click on the text displayed by the h1 tag in section 2 and click inspect and focus on the styles column.</a:t>
            </a:r>
          </a:p>
          <a:p>
            <a:pPr lvl="1"/>
            <a:r>
              <a:rPr lang="en-IN" sz="1800" dirty="0" smtClean="0"/>
              <a:t>Here we can see the list of applied styles and the list has to be read from top to bottom with the topmost taking the highest priority.</a:t>
            </a:r>
          </a:p>
          <a:p>
            <a:pPr lvl="1"/>
            <a:r>
              <a:rPr lang="en-IN" sz="1800" dirty="0" smtClean="0"/>
              <a:t>We see a couple of styles are applied topmost is the element style this would be the inline style if any was applied, because inline styles have the highest priority.</a:t>
            </a:r>
          </a:p>
          <a:p>
            <a:pPr lvl="1"/>
            <a:r>
              <a:rPr lang="en-IN" sz="1800" dirty="0" smtClean="0"/>
              <a:t>This priority concept is called </a:t>
            </a:r>
            <a:r>
              <a:rPr lang="en-IN" sz="1800" b="1" dirty="0" smtClean="0"/>
              <a:t>specificity</a:t>
            </a:r>
          </a:p>
          <a:p>
            <a:pPr lvl="1"/>
            <a:r>
              <a:rPr lang="en-IN" sz="1800" dirty="0" smtClean="0"/>
              <a:t>Then we will notice a class selector(.section-title) so it has a higher specificity than the element selector but lower than the inline selector </a:t>
            </a:r>
          </a:p>
          <a:p>
            <a:pPr lvl="1"/>
            <a:r>
              <a:rPr lang="en-IN" sz="1800" dirty="0" smtClean="0"/>
              <a:t>Then we see two element selectors in the order they are added to the main.css file.so element selectors have a lower specificity than class and inline but if there are more than one selector of same type the order takes precedence </a:t>
            </a:r>
            <a:r>
              <a:rPr lang="en-IN" sz="1800" dirty="0" err="1" smtClean="0"/>
              <a:t>ie</a:t>
            </a:r>
            <a:r>
              <a:rPr lang="en-IN" sz="1800" dirty="0" smtClean="0"/>
              <a:t> the one added last has more precedence or specificity.</a:t>
            </a:r>
          </a:p>
          <a:p>
            <a:pPr lvl="1"/>
            <a:r>
              <a:rPr lang="en-IN" sz="1800" dirty="0" smtClean="0"/>
              <a:t>Even below that we will notice some browser default styles that have the lowest priority and can be easily overridden</a:t>
            </a:r>
          </a:p>
          <a:p>
            <a:pPr lvl="1"/>
            <a:endParaRPr lang="en-IN" sz="1800" dirty="0" smtClean="0"/>
          </a:p>
          <a:p>
            <a:pPr lvl="1"/>
            <a:endParaRPr lang="en-GB" sz="2000" dirty="0"/>
          </a:p>
        </p:txBody>
      </p:sp>
    </p:spTree>
    <p:extLst>
      <p:ext uri="{BB962C8B-B14F-4D97-AF65-F5344CB8AC3E}">
        <p14:creationId xmlns:p14="http://schemas.microsoft.com/office/powerpoint/2010/main" val="24189820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-1 -:Introduction and Initial Setup</a:t>
            </a:r>
            <a:endParaRPr lang="en-GB" dirty="0"/>
          </a:p>
        </p:txBody>
      </p:sp>
    </p:spTree>
    <p:extLst>
      <p:ext uri="{BB962C8B-B14F-4D97-AF65-F5344CB8AC3E}">
        <p14:creationId xmlns:p14="http://schemas.microsoft.com/office/powerpoint/2010/main" val="25151539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a:t>Understanding the "Cascading" Style &amp; Specificity</a:t>
            </a:r>
            <a:endParaRPr lang="en-GB" sz="2800" dirty="0"/>
          </a:p>
        </p:txBody>
      </p:sp>
      <p:sp>
        <p:nvSpPr>
          <p:cNvPr id="3" name="Content Placeholder 2"/>
          <p:cNvSpPr>
            <a:spLocks noGrp="1"/>
          </p:cNvSpPr>
          <p:nvPr>
            <p:ph idx="1"/>
          </p:nvPr>
        </p:nvSpPr>
        <p:spPr>
          <a:xfrm>
            <a:off x="677334" y="1013252"/>
            <a:ext cx="10866966" cy="5483342"/>
          </a:xfrm>
        </p:spPr>
        <p:txBody>
          <a:bodyPr>
            <a:noAutofit/>
          </a:bodyPr>
          <a:lstStyle/>
          <a:p>
            <a:pPr lvl="1"/>
            <a:r>
              <a:rPr lang="en-IN" sz="2000" dirty="0" smtClean="0"/>
              <a:t>The fact that we have multiple rules affecting the same </a:t>
            </a:r>
            <a:r>
              <a:rPr lang="en-IN" sz="2000" dirty="0" err="1" smtClean="0"/>
              <a:t>paret</a:t>
            </a:r>
            <a:r>
              <a:rPr lang="en-IN" sz="2000" dirty="0" smtClean="0"/>
              <a:t> is the cascading part of the name cascading style sheets.</a:t>
            </a:r>
          </a:p>
          <a:p>
            <a:pPr lvl="1"/>
            <a:r>
              <a:rPr lang="en-IN" sz="2000" dirty="0" smtClean="0"/>
              <a:t>So Cascading simply means that multiple styles or multiple rules can be applied to the same element.</a:t>
            </a:r>
          </a:p>
          <a:p>
            <a:pPr lvl="1"/>
            <a:r>
              <a:rPr lang="en-IN" sz="2000" dirty="0" smtClean="0"/>
              <a:t>Cascading or multiple rules may lead to conflicts and </a:t>
            </a:r>
            <a:r>
              <a:rPr lang="en-IN" sz="2000" dirty="0" err="1" smtClean="0"/>
              <a:t>css</a:t>
            </a:r>
            <a:r>
              <a:rPr lang="en-IN" sz="2000" dirty="0" smtClean="0"/>
              <a:t> has a concept called specificity which defines clear rules how such conflicts are resolved and which type of selector has a higher specificity.</a:t>
            </a:r>
          </a:p>
          <a:p>
            <a:pPr lvl="1"/>
            <a:r>
              <a:rPr lang="en-IN" sz="2000" dirty="0" smtClean="0"/>
              <a:t>Lets get an overview of these rules on next slide</a:t>
            </a:r>
            <a:endParaRPr lang="en-IN" sz="1800" dirty="0" smtClean="0"/>
          </a:p>
          <a:p>
            <a:pPr lvl="1"/>
            <a:endParaRPr lang="en-IN" sz="1800" dirty="0" smtClean="0"/>
          </a:p>
          <a:p>
            <a:pPr lvl="1"/>
            <a:endParaRPr lang="en-GB" sz="2000" dirty="0"/>
          </a:p>
        </p:txBody>
      </p:sp>
    </p:spTree>
    <p:extLst>
      <p:ext uri="{BB962C8B-B14F-4D97-AF65-F5344CB8AC3E}">
        <p14:creationId xmlns:p14="http://schemas.microsoft.com/office/powerpoint/2010/main" val="35068475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0065" y="275967"/>
            <a:ext cx="9063937" cy="737286"/>
          </a:xfrm>
        </p:spPr>
        <p:txBody>
          <a:bodyPr>
            <a:normAutofit/>
          </a:bodyPr>
          <a:lstStyle/>
          <a:p>
            <a:r>
              <a:rPr lang="en-IN" sz="2800" dirty="0" smtClean="0"/>
              <a:t>"</a:t>
            </a:r>
            <a:r>
              <a:rPr lang="en-IN" sz="2800" dirty="0"/>
              <a:t>Cascading" Style &amp; Specificity</a:t>
            </a:r>
            <a:endParaRPr lang="en-GB" sz="2800" dirty="0"/>
          </a:p>
        </p:txBody>
      </p:sp>
      <p:sp>
        <p:nvSpPr>
          <p:cNvPr id="4" name="Rectangle 3"/>
          <p:cNvSpPr/>
          <p:nvPr/>
        </p:nvSpPr>
        <p:spPr>
          <a:xfrm>
            <a:off x="818605" y="931817"/>
            <a:ext cx="3274423" cy="357051"/>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Cascading</a:t>
            </a:r>
            <a:endParaRPr lang="en-GB" dirty="0"/>
          </a:p>
        </p:txBody>
      </p:sp>
      <p:sp>
        <p:nvSpPr>
          <p:cNvPr id="6" name="Rectangle 5"/>
          <p:cNvSpPr/>
          <p:nvPr/>
        </p:nvSpPr>
        <p:spPr>
          <a:xfrm>
            <a:off x="853440" y="1515291"/>
            <a:ext cx="3239588" cy="949235"/>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t>Multiple rules can apply to the same element</a:t>
            </a:r>
            <a:endParaRPr lang="en-GB" dirty="0"/>
          </a:p>
        </p:txBody>
      </p:sp>
      <p:sp>
        <p:nvSpPr>
          <p:cNvPr id="7" name="Rectangle 6"/>
          <p:cNvSpPr/>
          <p:nvPr/>
        </p:nvSpPr>
        <p:spPr>
          <a:xfrm>
            <a:off x="5886994" y="879565"/>
            <a:ext cx="5347063" cy="4615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smtClean="0"/>
              <a:t>Specificity</a:t>
            </a:r>
            <a:endParaRPr lang="en-GB" dirty="0"/>
          </a:p>
        </p:txBody>
      </p:sp>
      <p:sp>
        <p:nvSpPr>
          <p:cNvPr id="8" name="Rectangle 7"/>
          <p:cNvSpPr/>
          <p:nvPr/>
        </p:nvSpPr>
        <p:spPr>
          <a:xfrm>
            <a:off x="5886994" y="1515291"/>
            <a:ext cx="5347063" cy="94923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Resolve conflicts arising from multiple rules</a:t>
            </a:r>
            <a:endParaRPr lang="en-GB" dirty="0">
              <a:solidFill>
                <a:schemeClr val="tx1"/>
              </a:solidFill>
            </a:endParaRPr>
          </a:p>
        </p:txBody>
      </p:sp>
      <p:cxnSp>
        <p:nvCxnSpPr>
          <p:cNvPr id="10" name="Straight Connector 9"/>
          <p:cNvCxnSpPr>
            <a:stCxn id="4" idx="3"/>
            <a:endCxn id="7" idx="1"/>
          </p:cNvCxnSpPr>
          <p:nvPr/>
        </p:nvCxnSpPr>
        <p:spPr>
          <a:xfrm flipV="1">
            <a:off x="4093028" y="1110341"/>
            <a:ext cx="1836000" cy="0"/>
          </a:xfrm>
          <a:prstGeom prst="line">
            <a:avLst/>
          </a:prstGeom>
          <a:ln w="38100"/>
        </p:spPr>
        <p:style>
          <a:lnRef idx="1">
            <a:schemeClr val="accent3"/>
          </a:lnRef>
          <a:fillRef idx="0">
            <a:schemeClr val="accent3"/>
          </a:fillRef>
          <a:effectRef idx="0">
            <a:schemeClr val="accent3"/>
          </a:effectRef>
          <a:fontRef idx="minor">
            <a:schemeClr val="tx1"/>
          </a:fontRef>
        </p:style>
      </p:cxnSp>
      <p:sp>
        <p:nvSpPr>
          <p:cNvPr id="11" name="Rectangle 10"/>
          <p:cNvSpPr/>
          <p:nvPr/>
        </p:nvSpPr>
        <p:spPr>
          <a:xfrm>
            <a:off x="6021977" y="6071191"/>
            <a:ext cx="5347063" cy="534260"/>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&lt;Tag&gt; and ::pseudo-element selectors</a:t>
            </a:r>
            <a:endParaRPr lang="en-GB" dirty="0">
              <a:solidFill>
                <a:schemeClr val="tx1"/>
              </a:solidFill>
            </a:endParaRPr>
          </a:p>
        </p:txBody>
      </p:sp>
      <p:sp>
        <p:nvSpPr>
          <p:cNvPr id="12" name="Rectangle 11"/>
          <p:cNvSpPr/>
          <p:nvPr/>
        </p:nvSpPr>
        <p:spPr>
          <a:xfrm>
            <a:off x="5929028" y="4908591"/>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.class , :pseudo-class and [attribute] selectors</a:t>
            </a:r>
            <a:endParaRPr lang="en-GB" dirty="0">
              <a:solidFill>
                <a:schemeClr val="tx1"/>
              </a:solidFill>
            </a:endParaRPr>
          </a:p>
        </p:txBody>
      </p:sp>
      <p:sp>
        <p:nvSpPr>
          <p:cNvPr id="13" name="Half Frame 12"/>
          <p:cNvSpPr/>
          <p:nvPr/>
        </p:nvSpPr>
        <p:spPr>
          <a:xfrm rot="2604978">
            <a:off x="8486752" y="5733270"/>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Half Frame 13"/>
          <p:cNvSpPr/>
          <p:nvPr/>
        </p:nvSpPr>
        <p:spPr>
          <a:xfrm rot="2604978">
            <a:off x="8383972" y="4514057"/>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Rectangle 14"/>
          <p:cNvSpPr/>
          <p:nvPr/>
        </p:nvSpPr>
        <p:spPr>
          <a:xfrm>
            <a:off x="6021977" y="3698378"/>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t>
            </a:r>
            <a:r>
              <a:rPr lang="en-GB" dirty="0" smtClean="0">
                <a:solidFill>
                  <a:schemeClr val="tx1"/>
                </a:solidFill>
              </a:rPr>
              <a:t>ID selector</a:t>
            </a:r>
            <a:endParaRPr lang="en-GB" dirty="0">
              <a:solidFill>
                <a:schemeClr val="tx1"/>
              </a:solidFill>
            </a:endParaRPr>
          </a:p>
        </p:txBody>
      </p:sp>
      <p:sp>
        <p:nvSpPr>
          <p:cNvPr id="16" name="Half Frame 15"/>
          <p:cNvSpPr/>
          <p:nvPr/>
        </p:nvSpPr>
        <p:spPr>
          <a:xfrm rot="2604978">
            <a:off x="8398146" y="3369276"/>
            <a:ext cx="380848" cy="393405"/>
          </a:xfrm>
          <a:prstGeom prst="halfFrame">
            <a:avLst>
              <a:gd name="adj1" fmla="val 21929"/>
              <a:gd name="adj2" fmla="val 33333"/>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7" name="Rectangle 16"/>
          <p:cNvSpPr/>
          <p:nvPr/>
        </p:nvSpPr>
        <p:spPr>
          <a:xfrm>
            <a:off x="5961723" y="2574877"/>
            <a:ext cx="5347063" cy="673805"/>
          </a:xfrm>
          <a:prstGeom prst="rect">
            <a:avLst/>
          </a:prstGeom>
          <a:solidFill>
            <a:srgbClr val="FFFF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tx1"/>
                </a:solidFill>
              </a:rPr>
              <a:t>Inline styles</a:t>
            </a:r>
            <a:endParaRPr lang="en-GB" dirty="0">
              <a:solidFill>
                <a:schemeClr val="tx1"/>
              </a:solidFill>
            </a:endParaRPr>
          </a:p>
        </p:txBody>
      </p:sp>
    </p:spTree>
    <p:extLst>
      <p:ext uri="{BB962C8B-B14F-4D97-AF65-F5344CB8AC3E}">
        <p14:creationId xmlns:p14="http://schemas.microsoft.com/office/powerpoint/2010/main" val="41148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ppt_x</p:attrName>
                                        </p:attrNameLst>
                                      </p:cBhvr>
                                      <p:tavLst>
                                        <p:tav tm="0">
                                          <p:val>
                                            <p:strVal val="#ppt_x"/>
                                          </p:val>
                                        </p:tav>
                                        <p:tav tm="100000">
                                          <p:val>
                                            <p:strVal val="#ppt_x"/>
                                          </p:val>
                                        </p:tav>
                                      </p:tavLst>
                                    </p:anim>
                                    <p:anim calcmode="lin" valueType="num">
                                      <p:cBhvr>
                                        <p:cTn id="2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1000"/>
                                        <p:tgtEl>
                                          <p:spTgt spid="11"/>
                                        </p:tgtEl>
                                      </p:cBhvr>
                                    </p:animEffect>
                                    <p:anim calcmode="lin" valueType="num">
                                      <p:cBhvr>
                                        <p:cTn id="35" dur="1000" fill="hold"/>
                                        <p:tgtEl>
                                          <p:spTgt spid="11"/>
                                        </p:tgtEl>
                                        <p:attrNameLst>
                                          <p:attrName>ppt_x</p:attrName>
                                        </p:attrNameLst>
                                      </p:cBhvr>
                                      <p:tavLst>
                                        <p:tav tm="0">
                                          <p:val>
                                            <p:strVal val="#ppt_x"/>
                                          </p:val>
                                        </p:tav>
                                        <p:tav tm="100000">
                                          <p:val>
                                            <p:strVal val="#ppt_x"/>
                                          </p:val>
                                        </p:tav>
                                      </p:tavLst>
                                    </p:anim>
                                    <p:anim calcmode="lin" valueType="num">
                                      <p:cBhvr>
                                        <p:cTn id="3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 calcmode="lin" valueType="num">
                                      <p:cBhvr additive="base">
                                        <p:cTn id="52" dur="500" fill="hold"/>
                                        <p:tgtEl>
                                          <p:spTgt spid="14"/>
                                        </p:tgtEl>
                                        <p:attrNameLst>
                                          <p:attrName>ppt_x</p:attrName>
                                        </p:attrNameLst>
                                      </p:cBhvr>
                                      <p:tavLst>
                                        <p:tav tm="0">
                                          <p:val>
                                            <p:strVal val="#ppt_x"/>
                                          </p:val>
                                        </p:tav>
                                        <p:tav tm="100000">
                                          <p:val>
                                            <p:strVal val="#ppt_x"/>
                                          </p:val>
                                        </p:tav>
                                      </p:tavLst>
                                    </p:anim>
                                    <p:anim calcmode="lin" valueType="num">
                                      <p:cBhvr additive="base">
                                        <p:cTn id="53" dur="500" fill="hold"/>
                                        <p:tgtEl>
                                          <p:spTgt spid="14"/>
                                        </p:tgtEl>
                                        <p:attrNameLst>
                                          <p:attrName>ppt_y</p:attrName>
                                        </p:attrNameLst>
                                      </p:cBhvr>
                                      <p:tavLst>
                                        <p:tav tm="0">
                                          <p:val>
                                            <p:strVal val="1+#ppt_h/2"/>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1000"/>
                                        <p:tgtEl>
                                          <p:spTgt spid="15"/>
                                        </p:tgtEl>
                                      </p:cBhvr>
                                    </p:animEffect>
                                    <p:anim calcmode="lin" valueType="num">
                                      <p:cBhvr>
                                        <p:cTn id="57" dur="1000" fill="hold"/>
                                        <p:tgtEl>
                                          <p:spTgt spid="15"/>
                                        </p:tgtEl>
                                        <p:attrNameLst>
                                          <p:attrName>ppt_x</p:attrName>
                                        </p:attrNameLst>
                                      </p:cBhvr>
                                      <p:tavLst>
                                        <p:tav tm="0">
                                          <p:val>
                                            <p:strVal val="#ppt_x"/>
                                          </p:val>
                                        </p:tav>
                                        <p:tav tm="100000">
                                          <p:val>
                                            <p:strVal val="#ppt_x"/>
                                          </p:val>
                                        </p:tav>
                                      </p:tavLst>
                                    </p:anim>
                                    <p:anim calcmode="lin" valueType="num">
                                      <p:cBhvr>
                                        <p:cTn id="5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500" fill="hold"/>
                                        <p:tgtEl>
                                          <p:spTgt spid="16"/>
                                        </p:tgtEl>
                                        <p:attrNameLst>
                                          <p:attrName>ppt_x</p:attrName>
                                        </p:attrNameLst>
                                      </p:cBhvr>
                                      <p:tavLst>
                                        <p:tav tm="0">
                                          <p:val>
                                            <p:strVal val="#ppt_x"/>
                                          </p:val>
                                        </p:tav>
                                        <p:tav tm="100000">
                                          <p:val>
                                            <p:strVal val="#ppt_x"/>
                                          </p:val>
                                        </p:tav>
                                      </p:tavLst>
                                    </p:anim>
                                    <p:anim calcmode="lin" valueType="num">
                                      <p:cBhvr additive="base">
                                        <p:cTn id="64" dur="500" fill="hold"/>
                                        <p:tgtEl>
                                          <p:spTgt spid="16"/>
                                        </p:tgtEl>
                                        <p:attrNameLst>
                                          <p:attrName>ppt_y</p:attrName>
                                        </p:attrNameLst>
                                      </p:cBhvr>
                                      <p:tavLst>
                                        <p:tav tm="0">
                                          <p:val>
                                            <p:strVal val="1+#ppt_h/2"/>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743" y="163033"/>
            <a:ext cx="8596668" cy="549349"/>
          </a:xfrm>
        </p:spPr>
        <p:txBody>
          <a:bodyPr>
            <a:normAutofit fontScale="90000"/>
          </a:bodyPr>
          <a:lstStyle/>
          <a:p>
            <a:r>
              <a:rPr lang="en-GB" dirty="0"/>
              <a:t>Understanding Inheritance</a:t>
            </a:r>
          </a:p>
        </p:txBody>
      </p:sp>
      <p:sp>
        <p:nvSpPr>
          <p:cNvPr id="3" name="Content Placeholder 2"/>
          <p:cNvSpPr>
            <a:spLocks noGrp="1"/>
          </p:cNvSpPr>
          <p:nvPr>
            <p:ph idx="1"/>
          </p:nvPr>
        </p:nvSpPr>
        <p:spPr>
          <a:xfrm>
            <a:off x="677333" y="925033"/>
            <a:ext cx="11199233" cy="5116329"/>
          </a:xfrm>
        </p:spPr>
        <p:txBody>
          <a:bodyPr>
            <a:normAutofit lnSpcReduction="10000"/>
          </a:bodyPr>
          <a:lstStyle/>
          <a:p>
            <a:r>
              <a:rPr lang="en-IN" dirty="0" smtClean="0"/>
              <a:t>Lest now get rid of that extra h1 selector from main.css.</a:t>
            </a:r>
          </a:p>
          <a:p>
            <a:r>
              <a:rPr lang="en-IN" dirty="0" smtClean="0"/>
              <a:t>The concept of inheritance means that every element inherits some styles from its parent element</a:t>
            </a:r>
          </a:p>
          <a:p>
            <a:r>
              <a:rPr lang="en-IN" dirty="0" smtClean="0"/>
              <a:t>Lets add some inheritance to our project by setting a global default font we can do this by either using the universal selector but it is very in efficient another way is to style the body tag as body tag engulfs all other tags of our html</a:t>
            </a:r>
          </a:p>
          <a:p>
            <a:r>
              <a:rPr lang="en-IN" dirty="0" smtClean="0"/>
              <a:t>So create an element </a:t>
            </a:r>
            <a:r>
              <a:rPr lang="en-IN" dirty="0" err="1" smtClean="0"/>
              <a:t>selctor</a:t>
            </a:r>
            <a:r>
              <a:rPr lang="en-IN" dirty="0" smtClean="0"/>
              <a:t> for body and set a font-family from google fonts I will be using Montserrat</a:t>
            </a:r>
          </a:p>
          <a:p>
            <a:r>
              <a:rPr lang="en-IN" dirty="0" smtClean="0"/>
              <a:t>We wont be able to see any visual c </a:t>
            </a:r>
            <a:r>
              <a:rPr lang="en-IN" dirty="0" err="1" smtClean="0"/>
              <a:t>hange</a:t>
            </a:r>
            <a:r>
              <a:rPr lang="en-IN" dirty="0" smtClean="0"/>
              <a:t> as it will be overridden by higher specificity h1 tag as h1 tag is placed at the last so it overrides it but in </a:t>
            </a:r>
            <a:r>
              <a:rPr lang="en-IN" dirty="0" err="1" smtClean="0"/>
              <a:t>devtools</a:t>
            </a:r>
            <a:r>
              <a:rPr lang="en-IN" dirty="0" smtClean="0"/>
              <a:t> if we scroll to end you will see a font with message inherited from body</a:t>
            </a:r>
          </a:p>
          <a:p>
            <a:r>
              <a:rPr lang="en-IN" dirty="0" smtClean="0"/>
              <a:t>So some styles are inherited from the parents and not necessary the direct parents but inheritance has a very low specificity even less than the browser defaults</a:t>
            </a:r>
          </a:p>
          <a:p>
            <a:r>
              <a:rPr lang="en-IN" dirty="0" smtClean="0"/>
              <a:t>Now if we add a &lt;p&gt; tag with some text to second section and since there is no overriding of fonts for &lt;p&gt; we will notice it has a font inherited form parent body.</a:t>
            </a:r>
          </a:p>
          <a:p>
            <a:r>
              <a:rPr lang="en-IN" dirty="0" smtClean="0"/>
              <a:t>So inheritance is a great way to set styles globally but if any direct selector is encountered it will be overridden</a:t>
            </a:r>
          </a:p>
          <a:p>
            <a:r>
              <a:rPr lang="en-IN" dirty="0" smtClean="0"/>
              <a:t>Inheritance is useful for setting default font size weight etc. to keep the look and feel constant</a:t>
            </a:r>
            <a:endParaRPr lang="en-GB" dirty="0"/>
          </a:p>
        </p:txBody>
      </p:sp>
    </p:spTree>
    <p:extLst>
      <p:ext uri="{BB962C8B-B14F-4D97-AF65-F5344CB8AC3E}">
        <p14:creationId xmlns:p14="http://schemas.microsoft.com/office/powerpoint/2010/main" val="32487281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032"/>
            <a:ext cx="8596668" cy="581247"/>
          </a:xfrm>
        </p:spPr>
        <p:txBody>
          <a:bodyPr>
            <a:normAutofit fontScale="90000"/>
          </a:bodyPr>
          <a:lstStyle/>
          <a:p>
            <a:r>
              <a:rPr lang="en-GB" dirty="0"/>
              <a:t>Adding </a:t>
            </a:r>
            <a:r>
              <a:rPr lang="en-GB" dirty="0" err="1"/>
              <a:t>Combinators</a:t>
            </a:r>
            <a:endParaRPr lang="en-GB" dirty="0"/>
          </a:p>
        </p:txBody>
      </p:sp>
      <p:sp>
        <p:nvSpPr>
          <p:cNvPr id="3" name="Content Placeholder 2"/>
          <p:cNvSpPr>
            <a:spLocks noGrp="1"/>
          </p:cNvSpPr>
          <p:nvPr>
            <p:ph idx="1"/>
          </p:nvPr>
        </p:nvSpPr>
        <p:spPr>
          <a:xfrm>
            <a:off x="677334" y="871871"/>
            <a:ext cx="8596668" cy="5169492"/>
          </a:xfrm>
        </p:spPr>
        <p:txBody>
          <a:bodyPr>
            <a:normAutofit lnSpcReduction="10000"/>
          </a:bodyPr>
          <a:lstStyle/>
          <a:p>
            <a:r>
              <a:rPr lang="en-IN" dirty="0" smtClean="0"/>
              <a:t>Now we notice that the h1 in the first section has an </a:t>
            </a:r>
            <a:r>
              <a:rPr lang="en-IN" dirty="0" err="1" smtClean="0"/>
              <a:t>anton</a:t>
            </a:r>
            <a:r>
              <a:rPr lang="en-IN" dirty="0" smtClean="0"/>
              <a:t> font because it is inherited from the h1 element selector.</a:t>
            </a:r>
          </a:p>
          <a:p>
            <a:r>
              <a:rPr lang="en-IN" dirty="0" smtClean="0"/>
              <a:t>Suppose we don’t want it to have the </a:t>
            </a:r>
            <a:r>
              <a:rPr lang="en-IN" dirty="0" err="1" smtClean="0"/>
              <a:t>anton</a:t>
            </a:r>
            <a:r>
              <a:rPr lang="en-IN" dirty="0" smtClean="0"/>
              <a:t> font there are multiple ways to do it:</a:t>
            </a:r>
          </a:p>
          <a:p>
            <a:pPr lvl="1"/>
            <a:r>
              <a:rPr lang="en-IN" dirty="0" smtClean="0"/>
              <a:t>We can add an id or class selector and set the font to it</a:t>
            </a:r>
          </a:p>
          <a:p>
            <a:pPr lvl="1"/>
            <a:r>
              <a:rPr lang="en-IN" dirty="0" smtClean="0"/>
              <a:t>We can add a font-family property to the section above it and use the value inherit which is used to tell </a:t>
            </a:r>
            <a:r>
              <a:rPr lang="en-IN" dirty="0" err="1" smtClean="0"/>
              <a:t>css</a:t>
            </a:r>
            <a:r>
              <a:rPr lang="en-IN" dirty="0" smtClean="0"/>
              <a:t> to inherit the value for this property so It will inherit from parent body</a:t>
            </a:r>
          </a:p>
          <a:p>
            <a:pPr lvl="1"/>
            <a:r>
              <a:rPr lang="en-IN" dirty="0" err="1" smtClean="0"/>
              <a:t>Oor</a:t>
            </a:r>
            <a:r>
              <a:rPr lang="en-IN" dirty="0" smtClean="0"/>
              <a:t> instead we can change the </a:t>
            </a:r>
            <a:r>
              <a:rPr lang="en-IN" dirty="0" err="1" smtClean="0"/>
              <a:t>css</a:t>
            </a:r>
            <a:r>
              <a:rPr lang="en-IN" dirty="0" smtClean="0"/>
              <a:t> in </a:t>
            </a:r>
            <a:r>
              <a:rPr lang="en-IN" dirty="0" err="1" smtClean="0"/>
              <a:t>suh</a:t>
            </a:r>
            <a:r>
              <a:rPr lang="en-IN" dirty="0" smtClean="0"/>
              <a:t> a way that the font family </a:t>
            </a:r>
            <a:r>
              <a:rPr lang="en-IN" dirty="0" err="1" smtClean="0"/>
              <a:t>anton</a:t>
            </a:r>
            <a:r>
              <a:rPr lang="en-IN" dirty="0" smtClean="0"/>
              <a:t> is specifically applied to only the h1 tag inside the second section for that we can use combinators </a:t>
            </a:r>
            <a:r>
              <a:rPr lang="en-IN" dirty="0" err="1" smtClean="0"/>
              <a:t>ie</a:t>
            </a:r>
            <a:r>
              <a:rPr lang="en-IN" dirty="0" smtClean="0"/>
              <a:t> we combine two </a:t>
            </a:r>
            <a:r>
              <a:rPr lang="en-IN" dirty="0" err="1" smtClean="0"/>
              <a:t>selctors</a:t>
            </a:r>
            <a:r>
              <a:rPr lang="en-IN" dirty="0" smtClean="0"/>
              <a:t> we will first </a:t>
            </a:r>
            <a:r>
              <a:rPr lang="en-IN" dirty="0" err="1" smtClean="0"/>
              <a:t>selct</a:t>
            </a:r>
            <a:r>
              <a:rPr lang="en-IN" dirty="0" smtClean="0"/>
              <a:t> the section by id #product-overview and then after a space write h1 and then specify the styles</a:t>
            </a:r>
          </a:p>
          <a:p>
            <a:pPr lvl="1"/>
            <a:r>
              <a:rPr lang="en-IN" dirty="0" smtClean="0"/>
              <a:t>This tells browser to apply style only on the h1 tag </a:t>
            </a:r>
            <a:r>
              <a:rPr lang="en-IN" dirty="0" err="1" smtClean="0"/>
              <a:t>insdie</a:t>
            </a:r>
            <a:r>
              <a:rPr lang="en-IN" dirty="0" smtClean="0"/>
              <a:t> the section it is not necessary that h1 is directly under section it will work even if it is a sub child for example if it is in a div inside the section</a:t>
            </a:r>
          </a:p>
          <a:p>
            <a:pPr lvl="1"/>
            <a:r>
              <a:rPr lang="en-IN" dirty="0" smtClean="0"/>
              <a:t>Also using combinators increases specificity now if we add a normal h1 selector the style will not apply to the h1 in section 2 as it’s a specificity rule that a selector with more information has higher specificity than the one with less information</a:t>
            </a:r>
            <a:endParaRPr lang="en-GB" dirty="0"/>
          </a:p>
        </p:txBody>
      </p:sp>
    </p:spTree>
    <p:extLst>
      <p:ext uri="{BB962C8B-B14F-4D97-AF65-F5344CB8AC3E}">
        <p14:creationId xmlns:p14="http://schemas.microsoft.com/office/powerpoint/2010/main" val="25344174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6196"/>
            <a:ext cx="8596668" cy="666307"/>
          </a:xfrm>
        </p:spPr>
        <p:txBody>
          <a:bodyPr/>
          <a:lstStyle/>
          <a:p>
            <a:r>
              <a:rPr lang="en-GB" dirty="0"/>
              <a:t>Theory Time - </a:t>
            </a:r>
            <a:r>
              <a:rPr lang="en-GB" dirty="0" err="1"/>
              <a:t>Combinators</a:t>
            </a:r>
            <a:endParaRPr lang="en-GB" dirty="0"/>
          </a:p>
        </p:txBody>
      </p:sp>
      <p:sp>
        <p:nvSpPr>
          <p:cNvPr id="3" name="Content Placeholder 2"/>
          <p:cNvSpPr>
            <a:spLocks noGrp="1"/>
          </p:cNvSpPr>
          <p:nvPr>
            <p:ph idx="1"/>
          </p:nvPr>
        </p:nvSpPr>
        <p:spPr>
          <a:xfrm>
            <a:off x="677334" y="1127051"/>
            <a:ext cx="11284294" cy="5592726"/>
          </a:xfrm>
        </p:spPr>
        <p:txBody>
          <a:bodyPr/>
          <a:lstStyle/>
          <a:p>
            <a:r>
              <a:rPr lang="en-IN" dirty="0" smtClean="0"/>
              <a:t>Combinators allow us to be more clear about our rules and select elements by passing more information about the selector . We can combine multiple selectors not just two in combinators.</a:t>
            </a:r>
          </a:p>
          <a:p>
            <a:r>
              <a:rPr lang="en-IN" dirty="0" smtClean="0"/>
              <a:t>There are 4 very important type of combinators:	</a:t>
            </a:r>
            <a:endParaRPr lang="en-GB" dirty="0"/>
          </a:p>
        </p:txBody>
      </p:sp>
      <p:sp>
        <p:nvSpPr>
          <p:cNvPr id="4" name="Oval 3"/>
          <p:cNvSpPr/>
          <p:nvPr/>
        </p:nvSpPr>
        <p:spPr>
          <a:xfrm>
            <a:off x="1818167" y="2923953"/>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6" name="Oval 5"/>
          <p:cNvSpPr/>
          <p:nvPr/>
        </p:nvSpPr>
        <p:spPr>
          <a:xfrm>
            <a:off x="8254409" y="284243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600" dirty="0" smtClean="0"/>
              <a:t>~</a:t>
            </a:r>
            <a:endParaRPr lang="en-GB" sz="6600" dirty="0"/>
          </a:p>
        </p:txBody>
      </p:sp>
      <p:sp>
        <p:nvSpPr>
          <p:cNvPr id="7" name="Oval 6"/>
          <p:cNvSpPr/>
          <p:nvPr/>
        </p:nvSpPr>
        <p:spPr>
          <a:xfrm>
            <a:off x="1830644" y="4642147"/>
            <a:ext cx="827496"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8" name="Oval 7"/>
          <p:cNvSpPr/>
          <p:nvPr/>
        </p:nvSpPr>
        <p:spPr>
          <a:xfrm>
            <a:off x="8371181" y="4752845"/>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1374172" y="3657600"/>
            <a:ext cx="3367949" cy="818707"/>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 p {</a:t>
            </a:r>
          </a:p>
          <a:p>
            <a:r>
              <a:rPr lang="en-IN" sz="2400" dirty="0" smtClean="0"/>
              <a:t>}</a:t>
            </a:r>
            <a:endParaRPr lang="en-GB" sz="2400" dirty="0"/>
          </a:p>
        </p:txBody>
      </p:sp>
      <p:sp>
        <p:nvSpPr>
          <p:cNvPr id="11" name="Rectangle 10"/>
          <p:cNvSpPr/>
          <p:nvPr/>
        </p:nvSpPr>
        <p:spPr>
          <a:xfrm>
            <a:off x="7410406" y="3562003"/>
            <a:ext cx="3367949" cy="946294"/>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 </a:t>
            </a:r>
            <a:r>
              <a:rPr lang="en-IN" sz="2400" dirty="0"/>
              <a:t>p {</a:t>
            </a:r>
          </a:p>
          <a:p>
            <a:r>
              <a:rPr lang="en-IN" sz="2400" dirty="0"/>
              <a:t>}</a:t>
            </a:r>
            <a:endParaRPr lang="en-GB" sz="2400" dirty="0"/>
          </a:p>
          <a:p>
            <a:pPr algn="ctr"/>
            <a:endParaRPr lang="en-GB" dirty="0"/>
          </a:p>
        </p:txBody>
      </p:sp>
      <p:sp>
        <p:nvSpPr>
          <p:cNvPr id="12" name="Rectangle 11"/>
          <p:cNvSpPr/>
          <p:nvPr/>
        </p:nvSpPr>
        <p:spPr>
          <a:xfrm>
            <a:off x="1374172" y="5369441"/>
            <a:ext cx="3367949" cy="107492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a:t>div </a:t>
            </a:r>
            <a:r>
              <a:rPr lang="en-IN" sz="2400" dirty="0" smtClean="0"/>
              <a:t>&gt; </a:t>
            </a:r>
            <a:r>
              <a:rPr lang="en-IN" sz="2400" dirty="0"/>
              <a:t>p {</a:t>
            </a:r>
          </a:p>
          <a:p>
            <a:r>
              <a:rPr lang="en-IN" sz="2400" dirty="0"/>
              <a:t>}</a:t>
            </a:r>
            <a:endParaRPr lang="en-GB" sz="2400" dirty="0"/>
          </a:p>
          <a:p>
            <a:pPr algn="ctr"/>
            <a:endParaRPr lang="en-GB" sz="2400" dirty="0"/>
          </a:p>
        </p:txBody>
      </p:sp>
      <p:sp>
        <p:nvSpPr>
          <p:cNvPr id="13" name="Rectangle 12"/>
          <p:cNvSpPr/>
          <p:nvPr/>
        </p:nvSpPr>
        <p:spPr>
          <a:xfrm>
            <a:off x="7539585" y="5447418"/>
            <a:ext cx="3367949" cy="887911"/>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000" dirty="0"/>
              <a:t>div </a:t>
            </a:r>
            <a:r>
              <a:rPr lang="en-IN" sz="2000" dirty="0" smtClean="0"/>
              <a:t> </a:t>
            </a:r>
            <a:r>
              <a:rPr lang="en-IN" sz="2000" dirty="0"/>
              <a:t>p {</a:t>
            </a:r>
          </a:p>
          <a:p>
            <a:r>
              <a:rPr lang="en-IN" sz="2000" dirty="0"/>
              <a:t>}</a:t>
            </a:r>
            <a:endParaRPr lang="en-GB" sz="2000" dirty="0"/>
          </a:p>
          <a:p>
            <a:pPr algn="ctr"/>
            <a:endParaRPr lang="en-GB" sz="2000" dirty="0"/>
          </a:p>
        </p:txBody>
      </p:sp>
      <p:sp>
        <p:nvSpPr>
          <p:cNvPr id="14" name="Rectangle 13"/>
          <p:cNvSpPr/>
          <p:nvPr/>
        </p:nvSpPr>
        <p:spPr>
          <a:xfrm>
            <a:off x="2670617" y="2966675"/>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9223560" y="2966675"/>
            <a:ext cx="2023311"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General</a:t>
            </a:r>
            <a:r>
              <a:rPr lang="en-US" sz="2000" b="0" cap="none" spc="0" dirty="0" smtClean="0">
                <a:ln w="0"/>
                <a:solidFill>
                  <a:schemeClr val="tx1"/>
                </a:solidFill>
                <a:effectLst>
                  <a:outerShdw blurRad="38100" dist="19050" dir="2700000" algn="tl" rotWithShape="0">
                    <a:schemeClr val="dk1">
                      <a:alpha val="40000"/>
                    </a:schemeClr>
                  </a:outerShdw>
                </a:effectLst>
              </a:rPr>
              <a: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6" name="Rectangle 15"/>
          <p:cNvSpPr/>
          <p:nvPr/>
        </p:nvSpPr>
        <p:spPr>
          <a:xfrm>
            <a:off x="2742840" y="4842773"/>
            <a:ext cx="769763"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17" name="Rectangle 16"/>
          <p:cNvSpPr/>
          <p:nvPr/>
        </p:nvSpPr>
        <p:spPr>
          <a:xfrm>
            <a:off x="9514368" y="4884081"/>
            <a:ext cx="1508747" cy="400110"/>
          </a:xfrm>
          <a:prstGeom prst="rect">
            <a:avLst/>
          </a:prstGeom>
          <a:noFill/>
        </p:spPr>
        <p:txBody>
          <a:bodyPr wrap="none" lIns="91440" tIns="45720" rIns="91440" bIns="45720">
            <a:spAutoFit/>
          </a:bodyPr>
          <a:lstStyle/>
          <a:p>
            <a:pPr algn="ctr"/>
            <a:r>
              <a:rPr lang="en-US" sz="2000" dirty="0" smtClean="0">
                <a:ln w="0"/>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45650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1" grpId="0" animBg="1"/>
      <p:bldP spid="12" grpId="0" animBg="1"/>
      <p:bldP spid="13" grpId="0" animBg="1"/>
      <p:bldP spid="14" grpId="0"/>
      <p:bldP spid="15"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Adjacent Siblings</a:t>
            </a:r>
            <a:endParaRPr lang="en-GB" dirty="0"/>
          </a:p>
        </p:txBody>
      </p:sp>
      <p:sp>
        <p:nvSpPr>
          <p:cNvPr id="4" name="Oval 3"/>
          <p:cNvSpPr/>
          <p:nvPr/>
        </p:nvSpPr>
        <p:spPr>
          <a:xfrm>
            <a:off x="1594880" y="1573617"/>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2307264"/>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447330" y="1616339"/>
            <a:ext cx="215155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Adjacent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2094614"/>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453423" y="157361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&lt;p&gt;Not applied&lt;/p&gt;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1150885" y="3792277"/>
            <a:ext cx="4728920" cy="27148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immediately after first element (style is applied only to those &lt;p&gt; tags that come just after &lt;h2&gt; tags)</a:t>
            </a:r>
            <a:endParaRPr lang="en-GB" sz="2000" b="1" dirty="0"/>
          </a:p>
        </p:txBody>
      </p:sp>
    </p:spTree>
    <p:extLst>
      <p:ext uri="{BB962C8B-B14F-4D97-AF65-F5344CB8AC3E}">
        <p14:creationId xmlns:p14="http://schemas.microsoft.com/office/powerpoint/2010/main" val="2500974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General Siblings</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h2 ~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11450" y="1042181"/>
            <a:ext cx="2023311"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General Siblings</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    &lt;h2&gt;Not applied&lt;/h2&gt;  </a:t>
            </a:r>
          </a:p>
          <a:p>
            <a:r>
              <a:rPr lang="en-IN" dirty="0" smtClean="0"/>
              <a:t>    &lt;h3&gt;Not applied&lt;/h3&gt;</a:t>
            </a:r>
          </a:p>
          <a:p>
            <a:r>
              <a:rPr lang="en-IN" dirty="0" smtClean="0"/>
              <a:t>    &lt;p&gt;</a:t>
            </a:r>
            <a:r>
              <a:rPr lang="en-IN" dirty="0" smtClean="0">
                <a:solidFill>
                  <a:srgbClr val="FF0000"/>
                </a:solidFill>
              </a:rPr>
              <a:t>CSS Applied</a:t>
            </a:r>
            <a:r>
              <a:rPr lang="en-IN" dirty="0" smtClean="0"/>
              <a:t>&lt;/p&gt;</a:t>
            </a:r>
          </a:p>
          <a:p>
            <a:r>
              <a:rPr lang="en-IN" dirty="0" smtClean="0"/>
              <a:t>    &lt;h2&gt;Not applied&lt;/h2&gt;</a:t>
            </a:r>
          </a:p>
          <a:p>
            <a:r>
              <a:rPr lang="en-IN" dirty="0" smtClean="0"/>
              <a:t>    &lt;p&gt; </a:t>
            </a:r>
            <a:r>
              <a:rPr lang="en-IN" dirty="0" smtClean="0">
                <a:solidFill>
                  <a:srgbClr val="FF0000"/>
                </a:solidFill>
              </a:rPr>
              <a:t>CSS Applied </a:t>
            </a:r>
            <a:r>
              <a:rPr lang="en-IN" dirty="0" smtClean="0"/>
              <a:t>&lt;/p&gt;</a:t>
            </a:r>
          </a:p>
          <a:p>
            <a:r>
              <a:rPr lang="en-IN" dirty="0" smtClean="0"/>
              <a:t>&lt;/div&gt;</a:t>
            </a:r>
          </a:p>
          <a:p>
            <a:pPr algn="ctr"/>
            <a:endParaRPr lang="en-GB" dirty="0"/>
          </a:p>
        </p:txBody>
      </p:sp>
      <p:sp>
        <p:nvSpPr>
          <p:cNvPr id="9" name="Rectangle 8"/>
          <p:cNvSpPr/>
          <p:nvPr/>
        </p:nvSpPr>
        <p:spPr>
          <a:xfrm>
            <a:off x="980764" y="3289197"/>
            <a:ext cx="4728920" cy="32817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Elements share the same parent (&lt;h2&gt; and &lt;p&gt; both have same  parent &lt;div&gt;)</a:t>
            </a:r>
          </a:p>
          <a:p>
            <a:pPr marL="285750" indent="-285750">
              <a:buFont typeface="Arial" panose="020B0604020202020204" pitchFamily="34" charset="0"/>
              <a:buChar char="•"/>
            </a:pPr>
            <a:endParaRPr lang="en-IN" sz="2000" b="1" dirty="0"/>
          </a:p>
          <a:p>
            <a:pPr marL="285750" indent="-285750">
              <a:buFont typeface="Arial" panose="020B0604020202020204" pitchFamily="34" charset="0"/>
              <a:buChar char="•"/>
            </a:pPr>
            <a:r>
              <a:rPr lang="en-IN" sz="2000" b="1" dirty="0" smtClean="0"/>
              <a:t>Second element comes after first element (style is applied to all  those &lt;p&gt; tags that come after any &lt;h2&gt; tags not necessary immediately after &lt;h2&gt;)</a:t>
            </a:r>
            <a:endParaRPr lang="en-GB" sz="2000" b="1" dirty="0"/>
          </a:p>
        </p:txBody>
      </p:sp>
    </p:spTree>
    <p:extLst>
      <p:ext uri="{BB962C8B-B14F-4D97-AF65-F5344CB8AC3E}">
        <p14:creationId xmlns:p14="http://schemas.microsoft.com/office/powerpoint/2010/main" val="129092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Child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6000" dirty="0" smtClean="0"/>
              <a:t>&gt;</a:t>
            </a: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a:t>
            </a:r>
            <a:r>
              <a:rPr lang="en-IN" sz="2400" dirty="0"/>
              <a:t>&gt;</a:t>
            </a:r>
            <a:r>
              <a:rPr lang="en-IN" sz="2400" dirty="0" smtClean="0"/>
              <a:t>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0800" y="1098890"/>
            <a:ext cx="769763"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Child</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&lt;p&gt;Not applied&lt;/p&gt;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direct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247148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241007"/>
            <a:ext cx="8596668" cy="623777"/>
          </a:xfrm>
        </p:spPr>
        <p:txBody>
          <a:bodyPr>
            <a:normAutofit fontScale="90000"/>
          </a:bodyPr>
          <a:lstStyle/>
          <a:p>
            <a:r>
              <a:rPr lang="en-IN" dirty="0" smtClean="0"/>
              <a:t>Descendant </a:t>
            </a:r>
            <a:r>
              <a:rPr lang="en-IN" dirty="0" err="1" smtClean="0"/>
              <a:t>combinator</a:t>
            </a:r>
            <a:endParaRPr lang="en-GB" dirty="0"/>
          </a:p>
        </p:txBody>
      </p:sp>
      <p:sp>
        <p:nvSpPr>
          <p:cNvPr id="4" name="Oval 3"/>
          <p:cNvSpPr/>
          <p:nvPr/>
        </p:nvSpPr>
        <p:spPr>
          <a:xfrm>
            <a:off x="1594880" y="999459"/>
            <a:ext cx="839973" cy="648587"/>
          </a:xfrm>
          <a:prstGeom prst="ellipse">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000" dirty="0"/>
          </a:p>
        </p:txBody>
      </p:sp>
      <p:sp>
        <p:nvSpPr>
          <p:cNvPr id="5" name="Rectangle 4"/>
          <p:cNvSpPr/>
          <p:nvPr/>
        </p:nvSpPr>
        <p:spPr>
          <a:xfrm>
            <a:off x="1150885" y="1733106"/>
            <a:ext cx="3367949" cy="1265276"/>
          </a:xfrm>
          <a:prstGeom prst="rect">
            <a:avLst/>
          </a:prstGeom>
          <a:solidFill>
            <a:srgbClr val="FFFF81"/>
          </a:solidFill>
        </p:spPr>
        <p:style>
          <a:lnRef idx="1">
            <a:schemeClr val="accent6"/>
          </a:lnRef>
          <a:fillRef idx="2">
            <a:schemeClr val="accent6"/>
          </a:fillRef>
          <a:effectRef idx="1">
            <a:schemeClr val="accent6"/>
          </a:effectRef>
          <a:fontRef idx="minor">
            <a:schemeClr val="dk1"/>
          </a:fontRef>
        </p:style>
        <p:txBody>
          <a:bodyPr rtlCol="0" anchor="ctr"/>
          <a:lstStyle/>
          <a:p>
            <a:r>
              <a:rPr lang="en-IN" sz="2400" dirty="0" smtClean="0"/>
              <a:t>div  p {</a:t>
            </a:r>
          </a:p>
          <a:p>
            <a:r>
              <a:rPr lang="en-IN" sz="2400" dirty="0"/>
              <a:t>	</a:t>
            </a:r>
            <a:r>
              <a:rPr lang="en-IN" sz="2400" dirty="0" err="1" smtClean="0"/>
              <a:t>color</a:t>
            </a:r>
            <a:r>
              <a:rPr lang="en-IN" sz="2400" dirty="0" smtClean="0"/>
              <a:t>: red;</a:t>
            </a:r>
          </a:p>
          <a:p>
            <a:r>
              <a:rPr lang="en-IN" sz="2400" dirty="0" smtClean="0"/>
              <a:t>}</a:t>
            </a:r>
            <a:endParaRPr lang="en-GB" sz="2400" dirty="0"/>
          </a:p>
        </p:txBody>
      </p:sp>
      <p:sp>
        <p:nvSpPr>
          <p:cNvPr id="6" name="Rectangle 5"/>
          <p:cNvSpPr/>
          <p:nvPr/>
        </p:nvSpPr>
        <p:spPr>
          <a:xfrm>
            <a:off x="2556082" y="1067183"/>
            <a:ext cx="1508747"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Descendant</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ight Arrow 6"/>
          <p:cNvSpPr/>
          <p:nvPr/>
        </p:nvSpPr>
        <p:spPr>
          <a:xfrm>
            <a:off x="4976037" y="1520456"/>
            <a:ext cx="1839433" cy="4678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7527851" y="1217427"/>
            <a:ext cx="4253024" cy="3561909"/>
          </a:xfrm>
          <a:prstGeom prst="rect">
            <a:avLst/>
          </a:prstGeom>
          <a:solidFill>
            <a:srgbClr val="F470E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&lt;div&gt;</a:t>
            </a:r>
          </a:p>
          <a:p>
            <a:r>
              <a:rPr lang="en-IN" dirty="0" smtClean="0"/>
              <a:t>    &lt;div&gt;Not Applied&lt;/div&gt;</a:t>
            </a:r>
          </a:p>
          <a:p>
            <a:r>
              <a:rPr lang="en-IN" dirty="0" smtClean="0"/>
              <a:t>    &lt;p&gt; </a:t>
            </a:r>
            <a:r>
              <a:rPr lang="en-IN" dirty="0" smtClean="0">
                <a:solidFill>
                  <a:srgbClr val="FF0000"/>
                </a:solidFill>
              </a:rPr>
              <a:t>CSS Applied </a:t>
            </a:r>
            <a:r>
              <a:rPr lang="en-IN" dirty="0" smtClean="0"/>
              <a:t>&lt;/p&gt;</a:t>
            </a:r>
          </a:p>
          <a:p>
            <a:r>
              <a:rPr lang="en-IN" dirty="0" smtClean="0"/>
              <a:t>    &lt;div&gt;Not applied&lt;/div&gt;</a:t>
            </a:r>
          </a:p>
          <a:p>
            <a:r>
              <a:rPr lang="en-IN" dirty="0" smtClean="0"/>
              <a:t>&lt;article&gt;  </a:t>
            </a:r>
          </a:p>
          <a:p>
            <a:r>
              <a:rPr lang="en-IN" dirty="0" smtClean="0"/>
              <a:t>    &lt;p&gt;</a:t>
            </a:r>
            <a:r>
              <a:rPr lang="en-IN" dirty="0" smtClean="0">
                <a:solidFill>
                  <a:srgbClr val="FF0000"/>
                </a:solidFill>
              </a:rPr>
              <a:t>CSS </a:t>
            </a:r>
            <a:r>
              <a:rPr lang="en-IN" dirty="0">
                <a:solidFill>
                  <a:srgbClr val="FF0000"/>
                </a:solidFill>
              </a:rPr>
              <a:t>Applied </a:t>
            </a:r>
            <a:r>
              <a:rPr lang="en-IN" dirty="0" smtClean="0"/>
              <a:t>&lt;/p&gt;</a:t>
            </a:r>
          </a:p>
          <a:p>
            <a:r>
              <a:rPr lang="en-IN" dirty="0" smtClean="0"/>
              <a:t>&lt;/article&gt;</a:t>
            </a:r>
          </a:p>
          <a:p>
            <a:r>
              <a:rPr lang="en-IN" dirty="0" smtClean="0"/>
              <a:t>    &lt;p&gt;</a:t>
            </a:r>
            <a:r>
              <a:rPr lang="en-IN" dirty="0" smtClean="0">
                <a:solidFill>
                  <a:srgbClr val="FF0000"/>
                </a:solidFill>
              </a:rPr>
              <a:t>CSS Applied</a:t>
            </a:r>
            <a:r>
              <a:rPr lang="en-IN" dirty="0" smtClean="0"/>
              <a:t>&lt;/p&gt;</a:t>
            </a:r>
          </a:p>
          <a:p>
            <a:r>
              <a:rPr lang="en-IN" dirty="0" smtClean="0"/>
              <a:t>&lt;/div&gt;</a:t>
            </a:r>
          </a:p>
          <a:p>
            <a:pPr algn="ctr"/>
            <a:endParaRPr lang="en-GB" dirty="0"/>
          </a:p>
        </p:txBody>
      </p:sp>
      <p:sp>
        <p:nvSpPr>
          <p:cNvPr id="9" name="Rectangle 8"/>
          <p:cNvSpPr/>
          <p:nvPr/>
        </p:nvSpPr>
        <p:spPr>
          <a:xfrm>
            <a:off x="762394" y="3530008"/>
            <a:ext cx="4728920" cy="21477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sz="2000" b="1" dirty="0" smtClean="0"/>
              <a:t>Second element is a descendant child of first element</a:t>
            </a:r>
          </a:p>
          <a:p>
            <a:pPr marL="285750" indent="-285750">
              <a:buFont typeface="Arial" panose="020B0604020202020204" pitchFamily="34" charset="0"/>
              <a:buChar char="•"/>
            </a:pPr>
            <a:endParaRPr lang="en-IN" sz="2000" b="1" dirty="0"/>
          </a:p>
        </p:txBody>
      </p:sp>
    </p:spTree>
    <p:extLst>
      <p:ext uri="{BB962C8B-B14F-4D97-AF65-F5344CB8AC3E}">
        <p14:creationId xmlns:p14="http://schemas.microsoft.com/office/powerpoint/2010/main" val="53782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0614"/>
          </a:xfrm>
        </p:spPr>
        <p:txBody>
          <a:bodyPr>
            <a:normAutofit fontScale="90000"/>
          </a:bodyPr>
          <a:lstStyle/>
          <a:p>
            <a:r>
              <a:rPr lang="en-GB" dirty="0" smtClean="0"/>
              <a:t>Practice</a:t>
            </a:r>
            <a:endParaRPr lang="en-GB" dirty="0"/>
          </a:p>
        </p:txBody>
      </p:sp>
      <p:sp>
        <p:nvSpPr>
          <p:cNvPr id="3" name="Content Placeholder 2"/>
          <p:cNvSpPr>
            <a:spLocks noGrp="1"/>
          </p:cNvSpPr>
          <p:nvPr>
            <p:ph idx="1"/>
          </p:nvPr>
        </p:nvSpPr>
        <p:spPr>
          <a:xfrm>
            <a:off x="677334" y="1318437"/>
            <a:ext cx="8596668" cy="4722925"/>
          </a:xfrm>
        </p:spPr>
        <p:txBody>
          <a:bodyPr/>
          <a:lstStyle/>
          <a:p>
            <a:r>
              <a:rPr lang="en-IN" dirty="0"/>
              <a:t>The instructions are:</a:t>
            </a:r>
          </a:p>
          <a:p>
            <a:r>
              <a:rPr lang="en-IN" dirty="0"/>
              <a:t>1. Style the </a:t>
            </a:r>
            <a:r>
              <a:rPr lang="en-IN" dirty="0" smtClean="0"/>
              <a:t>&lt;</a:t>
            </a:r>
            <a:r>
              <a:rPr lang="en-IN" dirty="0"/>
              <a:t>h1&gt; tag to use any </a:t>
            </a:r>
            <a:r>
              <a:rPr lang="en-IN" dirty="0" err="1"/>
              <a:t>color</a:t>
            </a:r>
            <a:r>
              <a:rPr lang="en-IN" dirty="0"/>
              <a:t> of your choice and a sans-serif font.</a:t>
            </a:r>
            <a:br>
              <a:rPr lang="en-IN" dirty="0"/>
            </a:br>
            <a:r>
              <a:rPr lang="en-IN" dirty="0"/>
              <a:t>2. Style all &lt;code&gt; tags to use the monospace font-family and have red text.</a:t>
            </a:r>
            <a:br>
              <a:rPr lang="en-IN" dirty="0"/>
            </a:br>
            <a:r>
              <a:rPr lang="en-IN" dirty="0"/>
              <a:t>3. Use a class selector to ensure that the &lt;code&gt; elements in the second &lt;li&gt; element have a different </a:t>
            </a:r>
            <a:r>
              <a:rPr lang="en-IN" dirty="0" err="1"/>
              <a:t>color</a:t>
            </a:r>
            <a:r>
              <a:rPr lang="en-IN" dirty="0"/>
              <a:t> (e.g. green).</a:t>
            </a:r>
            <a:br>
              <a:rPr lang="en-IN" dirty="0"/>
            </a:br>
            <a:r>
              <a:rPr lang="en-IN" dirty="0"/>
              <a:t>4. Switch the order of the rules you created and use the dev tools of your browser to understand how </a:t>
            </a:r>
            <a:r>
              <a:rPr lang="en-IN" dirty="0" err="1"/>
              <a:t>specifity</a:t>
            </a:r>
            <a:r>
              <a:rPr lang="en-IN" dirty="0"/>
              <a:t> resolves conflicts (for the &lt;code&gt; elements).</a:t>
            </a:r>
            <a:br>
              <a:rPr lang="en-IN" dirty="0"/>
            </a:br>
            <a:r>
              <a:rPr lang="en-IN" dirty="0"/>
              <a:t>5. Set a default font (e.g. sans-serif) for the entire content of your page and use "Inheritance" to change the font of the &lt;li&gt; items, too.</a:t>
            </a:r>
            <a:br>
              <a:rPr lang="en-IN" dirty="0"/>
            </a:br>
            <a:r>
              <a:rPr lang="en-IN" dirty="0"/>
              <a:t>6. Use a </a:t>
            </a:r>
            <a:r>
              <a:rPr lang="en-IN" dirty="0" err="1"/>
              <a:t>combinator</a:t>
            </a:r>
            <a:r>
              <a:rPr lang="en-IN" dirty="0"/>
              <a:t> to give all &lt;li&gt; elements but the first one (!) a black background and white text </a:t>
            </a:r>
            <a:r>
              <a:rPr lang="en-IN" dirty="0" err="1"/>
              <a:t>color</a:t>
            </a:r>
            <a:r>
              <a:rPr lang="en-IN" dirty="0"/>
              <a:t> (don't worry if the numbers disappear).</a:t>
            </a:r>
            <a:br>
              <a:rPr lang="en-IN" dirty="0"/>
            </a:br>
            <a:r>
              <a:rPr lang="en-IN" dirty="0"/>
              <a:t>7. Use another </a:t>
            </a:r>
            <a:r>
              <a:rPr lang="en-IN" dirty="0" err="1"/>
              <a:t>combinator</a:t>
            </a:r>
            <a:r>
              <a:rPr lang="en-IN" dirty="0"/>
              <a:t> to now give all &lt;li&gt; inside an &lt;</a:t>
            </a:r>
            <a:r>
              <a:rPr lang="en-IN" dirty="0" err="1"/>
              <a:t>ol</a:t>
            </a:r>
            <a:r>
              <a:rPr lang="en-IN" dirty="0"/>
              <a:t>&gt; element a black background and white text </a:t>
            </a:r>
            <a:r>
              <a:rPr lang="en-IN" dirty="0" err="1"/>
              <a:t>color</a:t>
            </a:r>
            <a:r>
              <a:rPr lang="en-IN" dirty="0"/>
              <a:t>.</a:t>
            </a:r>
          </a:p>
          <a:p>
            <a:endParaRPr lang="en-GB" dirty="0"/>
          </a:p>
        </p:txBody>
      </p:sp>
    </p:spTree>
    <p:extLst>
      <p:ext uri="{BB962C8B-B14F-4D97-AF65-F5344CB8AC3E}">
        <p14:creationId xmlns:p14="http://schemas.microsoft.com/office/powerpoint/2010/main" val="1856032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IN" dirty="0" smtClean="0"/>
              <a:t>What is CSS</a:t>
            </a:r>
            <a:endParaRPr lang="en-GB" dirty="0"/>
          </a:p>
        </p:txBody>
      </p:sp>
      <p:sp>
        <p:nvSpPr>
          <p:cNvPr id="3" name="Content Placeholder 2"/>
          <p:cNvSpPr>
            <a:spLocks noGrp="1"/>
          </p:cNvSpPr>
          <p:nvPr>
            <p:ph idx="1"/>
          </p:nvPr>
        </p:nvSpPr>
        <p:spPr>
          <a:xfrm>
            <a:off x="677334" y="1214044"/>
            <a:ext cx="8596668" cy="5270977"/>
          </a:xfrm>
        </p:spPr>
        <p:txBody>
          <a:bodyPr/>
          <a:lstStyle/>
          <a:p>
            <a:r>
              <a:rPr lang="en-US" dirty="0" smtClean="0"/>
              <a:t>CSS stands for Cascading Style Sheets.</a:t>
            </a:r>
          </a:p>
          <a:p>
            <a:r>
              <a:rPr lang="en-US" dirty="0" smtClean="0"/>
              <a:t>The core idea behind </a:t>
            </a:r>
            <a:r>
              <a:rPr lang="en-US" dirty="0" err="1" smtClean="0"/>
              <a:t>css</a:t>
            </a:r>
            <a:r>
              <a:rPr lang="en-US" dirty="0" smtClean="0"/>
              <a:t> is that it makes the webpage look good</a:t>
            </a:r>
          </a:p>
          <a:p>
            <a:r>
              <a:rPr lang="en-US" dirty="0" smtClean="0"/>
              <a:t>Usually a webpage contains HTML which is the structure of a webpage and essentially required.</a:t>
            </a:r>
          </a:p>
          <a:p>
            <a:r>
              <a:rPr lang="en-US" dirty="0" smtClean="0"/>
              <a:t>CSS on the other hand is used to add color , font , borders etc. i.e. it is used for Styling the page</a:t>
            </a:r>
            <a:endParaRPr lang="en-IN" dirty="0" smtClean="0"/>
          </a:p>
        </p:txBody>
      </p:sp>
    </p:spTree>
    <p:extLst>
      <p:ext uri="{BB962C8B-B14F-4D97-AF65-F5344CB8AC3E}">
        <p14:creationId xmlns:p14="http://schemas.microsoft.com/office/powerpoint/2010/main" val="31323410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45042"/>
          </a:xfrm>
        </p:spPr>
        <p:txBody>
          <a:bodyPr/>
          <a:lstStyle/>
          <a:p>
            <a:r>
              <a:rPr lang="en-IN" dirty="0" smtClean="0"/>
              <a:t>Useful resources</a:t>
            </a:r>
            <a:endParaRPr lang="en-GB" dirty="0"/>
          </a:p>
        </p:txBody>
      </p:sp>
      <p:sp>
        <p:nvSpPr>
          <p:cNvPr id="3" name="Content Placeholder 2"/>
          <p:cNvSpPr>
            <a:spLocks noGrp="1"/>
          </p:cNvSpPr>
          <p:nvPr>
            <p:ph idx="1"/>
          </p:nvPr>
        </p:nvSpPr>
        <p:spPr>
          <a:xfrm>
            <a:off x="677334" y="1350335"/>
            <a:ext cx="8596668" cy="4691027"/>
          </a:xfrm>
        </p:spPr>
        <p:txBody>
          <a:bodyPr/>
          <a:lstStyle/>
          <a:p>
            <a:r>
              <a:rPr lang="en-IN" dirty="0"/>
              <a:t>Complete MDN CSS Reference </a:t>
            </a:r>
            <a:r>
              <a:rPr lang="en-IN" dirty="0" smtClean="0"/>
              <a:t>:</a:t>
            </a:r>
            <a:r>
              <a:rPr lang="en-IN" dirty="0"/>
              <a:t> </a:t>
            </a:r>
            <a:r>
              <a:rPr lang="en-IN" dirty="0">
                <a:hlinkClick r:id="rId2"/>
              </a:rPr>
              <a:t>https://developer.mozilla.org/en-US/docs/Web/CSS/Reference</a:t>
            </a:r>
            <a:endParaRPr lang="en-IN" dirty="0"/>
          </a:p>
          <a:p>
            <a:r>
              <a:rPr lang="en-IN" dirty="0" smtClean="0"/>
              <a:t>Written CSS</a:t>
            </a:r>
            <a:r>
              <a:rPr lang="en-IN" dirty="0"/>
              <a:t> docs on MDN: </a:t>
            </a:r>
            <a:r>
              <a:rPr lang="en-IN" dirty="0">
                <a:hlinkClick r:id="rId3"/>
              </a:rPr>
              <a:t>https://developer.mozilla.org/en-US/docs/Web/CSS</a:t>
            </a:r>
            <a:endParaRPr lang="en-IN" dirty="0"/>
          </a:p>
          <a:p>
            <a:r>
              <a:rPr lang="en-IN" dirty="0"/>
              <a:t>Common CSS Properties Reference: </a:t>
            </a:r>
            <a:r>
              <a:rPr lang="en-IN" dirty="0">
                <a:hlinkClick r:id="rId4"/>
              </a:rPr>
              <a:t>https://developer.mozilla.org/en-US/docs/Web/CSS/CSS_Properties_Reference</a:t>
            </a:r>
            <a:endParaRPr lang="en-IN" dirty="0"/>
          </a:p>
          <a:p>
            <a:r>
              <a:rPr lang="en-IN" dirty="0"/>
              <a:t>CSS Combinators: </a:t>
            </a:r>
            <a:r>
              <a:rPr lang="en-IN" dirty="0">
                <a:hlinkClick r:id="rId5"/>
              </a:rPr>
              <a:t>https://developer.mozilla.org/en-US/docs/Learn/CSS/Introduction_to_CSS/Combinators_and_multiple_selectors</a:t>
            </a:r>
            <a:endParaRPr lang="en-IN" dirty="0"/>
          </a:p>
          <a:p>
            <a:r>
              <a:rPr lang="en-IN" dirty="0"/>
              <a:t>More details on CSS </a:t>
            </a:r>
            <a:r>
              <a:rPr lang="en-IN" dirty="0" err="1"/>
              <a:t>Specifity</a:t>
            </a:r>
            <a:r>
              <a:rPr lang="en-IN" dirty="0"/>
              <a:t>: </a:t>
            </a:r>
            <a:r>
              <a:rPr lang="en-IN" dirty="0">
                <a:hlinkClick r:id="rId6"/>
              </a:rPr>
              <a:t>https://developer.mozilla.org/en-US/docs/Web/CSS/Specificity</a:t>
            </a:r>
            <a:endParaRPr lang="en-IN" dirty="0"/>
          </a:p>
          <a:p>
            <a:endParaRPr lang="en-GB" dirty="0"/>
          </a:p>
        </p:txBody>
      </p:sp>
    </p:spTree>
    <p:extLst>
      <p:ext uri="{BB962C8B-B14F-4D97-AF65-F5344CB8AC3E}">
        <p14:creationId xmlns:p14="http://schemas.microsoft.com/office/powerpoint/2010/main" val="2050798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-3 -:Diving deeper into </a:t>
            </a:r>
            <a:r>
              <a:rPr lang="en-IN" dirty="0" err="1" smtClean="0"/>
              <a:t>css</a:t>
            </a:r>
            <a:endParaRPr lang="en-GB" dirty="0"/>
          </a:p>
        </p:txBody>
      </p:sp>
    </p:spTree>
    <p:extLst>
      <p:ext uri="{BB962C8B-B14F-4D97-AF65-F5344CB8AC3E}">
        <p14:creationId xmlns:p14="http://schemas.microsoft.com/office/powerpoint/2010/main" val="35496577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394" y="163033"/>
            <a:ext cx="8596668" cy="676940"/>
          </a:xfrm>
        </p:spPr>
        <p:txBody>
          <a:bodyPr/>
          <a:lstStyle/>
          <a:p>
            <a:r>
              <a:rPr lang="en-IN" dirty="0"/>
              <a:t>Introducing the CSS Box Model</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If we consider the red box around our first element.</a:t>
            </a:r>
          </a:p>
          <a:p>
            <a:r>
              <a:rPr lang="en-GB" dirty="0" smtClean="0"/>
              <a:t>It would look better if it was bigger ,the text had more space around it and till we add a navigation bar it would be better if it did not have white space around it.</a:t>
            </a:r>
          </a:p>
          <a:p>
            <a:r>
              <a:rPr lang="en-GB" dirty="0" smtClean="0"/>
              <a:t>We can achieve all this by understanding and working with the box model</a:t>
            </a:r>
          </a:p>
          <a:p>
            <a:r>
              <a:rPr lang="en-GB" dirty="0" smtClean="0"/>
              <a:t>Every element in html is interpreted as a box in </a:t>
            </a:r>
            <a:r>
              <a:rPr lang="en-GB" dirty="0" err="1" smtClean="0"/>
              <a:t>css</a:t>
            </a:r>
            <a:r>
              <a:rPr lang="en-GB" dirty="0" smtClean="0"/>
              <a:t> we can see such a box by opening the developer tools and navigating to the bottom of the page in the styles section.</a:t>
            </a:r>
          </a:p>
          <a:p>
            <a:endParaRPr lang="en-GB" dirty="0" smtClean="0"/>
          </a:p>
          <a:p>
            <a:endParaRPr lang="en-GB" dirty="0"/>
          </a:p>
        </p:txBody>
      </p:sp>
      <p:pic>
        <p:nvPicPr>
          <p:cNvPr id="4" name="Picture 3"/>
          <p:cNvPicPr>
            <a:picLocks noChangeAspect="1"/>
          </p:cNvPicPr>
          <p:nvPr/>
        </p:nvPicPr>
        <p:blipFill>
          <a:blip r:embed="rId2"/>
          <a:stretch>
            <a:fillRect/>
          </a:stretch>
        </p:blipFill>
        <p:spPr>
          <a:xfrm>
            <a:off x="3212355" y="3338623"/>
            <a:ext cx="4187905" cy="3218754"/>
          </a:xfrm>
          <a:prstGeom prst="rect">
            <a:avLst/>
          </a:prstGeom>
        </p:spPr>
      </p:pic>
    </p:spTree>
    <p:extLst>
      <p:ext uri="{BB962C8B-B14F-4D97-AF65-F5344CB8AC3E}">
        <p14:creationId xmlns:p14="http://schemas.microsoft.com/office/powerpoint/2010/main" val="35510639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IN" dirty="0"/>
              <a:t>Introducing the CSS Box </a:t>
            </a:r>
            <a:r>
              <a:rPr lang="en-IN" dirty="0" smtClean="0"/>
              <a:t>Model </a:t>
            </a:r>
            <a:r>
              <a:rPr lang="en-IN" dirty="0" err="1" smtClean="0"/>
              <a:t>Cont</a:t>
            </a:r>
            <a:r>
              <a:rPr lang="en-IN" dirty="0" smtClean="0"/>
              <a:t>…</a:t>
            </a:r>
            <a:endParaRPr lang="en-GB" dirty="0"/>
          </a:p>
        </p:txBody>
      </p:sp>
      <p:sp>
        <p:nvSpPr>
          <p:cNvPr id="3" name="Content Placeholder 2"/>
          <p:cNvSpPr>
            <a:spLocks noGrp="1"/>
          </p:cNvSpPr>
          <p:nvPr>
            <p:ph idx="1"/>
          </p:nvPr>
        </p:nvSpPr>
        <p:spPr>
          <a:xfrm>
            <a:off x="900617" y="925033"/>
            <a:ext cx="10348629" cy="4967474"/>
          </a:xfrm>
        </p:spPr>
        <p:txBody>
          <a:bodyPr/>
          <a:lstStyle/>
          <a:p>
            <a:r>
              <a:rPr lang="en-GB" dirty="0" smtClean="0"/>
              <a:t>Every element has a content represented by the innermost blue area </a:t>
            </a:r>
            <a:r>
              <a:rPr lang="en-GB" dirty="0" err="1" smtClean="0"/>
              <a:t>i.e</a:t>
            </a:r>
            <a:r>
              <a:rPr lang="en-GB" dirty="0" smtClean="0"/>
              <a:t> actually what is inside it for our &lt;section&gt; tag the content is the &lt;h1&gt; tag and for the &lt;h1&gt; tag the content is the text inside it .</a:t>
            </a:r>
          </a:p>
          <a:p>
            <a:r>
              <a:rPr lang="en-GB" dirty="0" smtClean="0"/>
              <a:t>The next part is the padding which in case of our &lt;section&gt; is zero . padding is the internal space between the content and the border . Padding is highlighted in green.</a:t>
            </a:r>
          </a:p>
          <a:p>
            <a:r>
              <a:rPr lang="en-GB" dirty="0" smtClean="0"/>
              <a:t>The next part is a border we don’t have one in our case yet . The border surrounds the element , comes directly after the padding which in turn comes directly after the content . The border is highlighted in yellow.</a:t>
            </a:r>
          </a:p>
          <a:p>
            <a:r>
              <a:rPr lang="en-GB" dirty="0" smtClean="0"/>
              <a:t>We also may want to have a spacing around the element and that is called the margin . It is not a part of the core element which ends at the border but it comes after that . It is the distance between the element and its next sibling . The &lt;h1&gt; element has a margin which is default browser margin we can see this by scrolling up and we will notice the </a:t>
            </a:r>
            <a:r>
              <a:rPr lang="en-GB" i="1" dirty="0" smtClean="0"/>
              <a:t>margin-block-start and margin-block-end browser defaults . The margin is highlighted in light brown colour</a:t>
            </a:r>
            <a:r>
              <a:rPr lang="en-GB" i="1" strike="sngStrike" dirty="0" smtClean="0"/>
              <a:t>.</a:t>
            </a:r>
            <a:endParaRPr lang="en-GB" dirty="0" smtClean="0"/>
          </a:p>
          <a:p>
            <a:r>
              <a:rPr lang="en-GB" dirty="0" smtClean="0"/>
              <a:t>You will notice that the </a:t>
            </a:r>
            <a:r>
              <a:rPr lang="en-GB" smtClean="0"/>
              <a:t>margin goes </a:t>
            </a:r>
            <a:r>
              <a:rPr lang="en-GB" dirty="0" smtClean="0"/>
              <a:t>outside the surrounding section as it is not the part of the element</a:t>
            </a:r>
            <a:endParaRPr lang="en-GB" dirty="0"/>
          </a:p>
        </p:txBody>
      </p:sp>
    </p:spTree>
    <p:extLst>
      <p:ext uri="{BB962C8B-B14F-4D97-AF65-F5344CB8AC3E}">
        <p14:creationId xmlns:p14="http://schemas.microsoft.com/office/powerpoint/2010/main" val="31382959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845" y="163033"/>
            <a:ext cx="8596668" cy="676940"/>
          </a:xfrm>
        </p:spPr>
        <p:txBody>
          <a:bodyPr/>
          <a:lstStyle/>
          <a:p>
            <a:r>
              <a:rPr lang="en-GB" dirty="0"/>
              <a:t>Understanding the Box Model</a:t>
            </a:r>
          </a:p>
        </p:txBody>
      </p:sp>
      <p:sp>
        <p:nvSpPr>
          <p:cNvPr id="3" name="Content Placeholder 2"/>
          <p:cNvSpPr>
            <a:spLocks noGrp="1"/>
          </p:cNvSpPr>
          <p:nvPr>
            <p:ph idx="1"/>
          </p:nvPr>
        </p:nvSpPr>
        <p:spPr>
          <a:xfrm>
            <a:off x="900617" y="925033"/>
            <a:ext cx="10348629" cy="4967474"/>
          </a:xfrm>
        </p:spPr>
        <p:txBody>
          <a:bodyPr/>
          <a:lstStyle/>
          <a:p>
            <a:r>
              <a:rPr lang="en-IN" dirty="0" smtClean="0"/>
              <a:t>Lets add some spacing around the text in section 1 by adding a padding of  20px to the id selector</a:t>
            </a:r>
          </a:p>
          <a:p>
            <a:r>
              <a:rPr lang="en-IN" dirty="0" smtClean="0"/>
              <a:t>Now in our </a:t>
            </a:r>
            <a:r>
              <a:rPr lang="en-IN" dirty="0" err="1" smtClean="0"/>
              <a:t>devtools</a:t>
            </a:r>
            <a:r>
              <a:rPr lang="en-IN" dirty="0" smtClean="0"/>
              <a:t> we will notice we have a padding and the padding is even around the margin of h1 tag . This is because whenever a padding is added it is added after the child element’s content and margin  so that margin and padding don’t overlap.</a:t>
            </a:r>
          </a:p>
          <a:p>
            <a:r>
              <a:rPr lang="en-IN" dirty="0" smtClean="0"/>
              <a:t>Now after the padding lets add a border that should be </a:t>
            </a:r>
            <a:r>
              <a:rPr lang="en-IN" dirty="0" err="1" smtClean="0"/>
              <a:t>solid,black</a:t>
            </a:r>
            <a:r>
              <a:rPr lang="en-IN" dirty="0" smtClean="0"/>
              <a:t> and 5px wide so we can either add three properties:</a:t>
            </a:r>
          </a:p>
          <a:p>
            <a:pPr lvl="2"/>
            <a:r>
              <a:rPr lang="en-GB" dirty="0"/>
              <a:t>    border-style: solid;</a:t>
            </a:r>
          </a:p>
          <a:p>
            <a:pPr marL="800100" lvl="2" indent="0">
              <a:buNone/>
            </a:pPr>
            <a:r>
              <a:rPr lang="en-GB" dirty="0"/>
              <a:t>  </a:t>
            </a:r>
            <a:r>
              <a:rPr lang="en-GB" dirty="0" smtClean="0"/>
              <a:t>	</a:t>
            </a:r>
            <a:r>
              <a:rPr lang="en-GB" dirty="0"/>
              <a:t>  </a:t>
            </a:r>
            <a:r>
              <a:rPr lang="en-GB" dirty="0" smtClean="0"/>
              <a:t>      border-</a:t>
            </a:r>
            <a:r>
              <a:rPr lang="en-GB" dirty="0" err="1" smtClean="0"/>
              <a:t>color</a:t>
            </a:r>
            <a:r>
              <a:rPr lang="en-GB" dirty="0"/>
              <a:t>: black;</a:t>
            </a:r>
          </a:p>
          <a:p>
            <a:pPr marL="800100" lvl="2" indent="0">
              <a:buNone/>
            </a:pPr>
            <a:r>
              <a:rPr lang="en-GB" dirty="0"/>
              <a:t>   </a:t>
            </a:r>
            <a:r>
              <a:rPr lang="en-GB" dirty="0" smtClean="0"/>
              <a:t>      </a:t>
            </a:r>
            <a:r>
              <a:rPr lang="en-GB" dirty="0"/>
              <a:t> border-width: 5px</a:t>
            </a:r>
            <a:r>
              <a:rPr lang="en-GB" dirty="0" smtClean="0"/>
              <a:t>;</a:t>
            </a:r>
            <a:endParaRPr lang="en-GB" dirty="0"/>
          </a:p>
          <a:p>
            <a:pPr marL="800100" lvl="2" indent="0">
              <a:buNone/>
            </a:pPr>
            <a:r>
              <a:rPr lang="en-IN" dirty="0" smtClean="0"/>
              <a:t>Or we can add all three together using a special shorthand notation which we will explore more in upcoming slides :</a:t>
            </a:r>
          </a:p>
          <a:p>
            <a:pPr marL="1085850" lvl="2" indent="-285750"/>
            <a:r>
              <a:rPr lang="en-IN" dirty="0" smtClean="0"/>
              <a:t>Border : solid black 5px;</a:t>
            </a:r>
          </a:p>
          <a:p>
            <a:pPr marL="285750"/>
            <a:r>
              <a:rPr lang="en-IN" dirty="0" smtClean="0"/>
              <a:t>To complete the box model lets add a margin of 20px</a:t>
            </a:r>
            <a:endParaRPr lang="en-IN" dirty="0"/>
          </a:p>
          <a:p>
            <a:pPr marL="1085850" lvl="2" indent="-285750"/>
            <a:endParaRPr lang="en-IN" dirty="0" smtClean="0"/>
          </a:p>
          <a:p>
            <a:pPr marL="1085850" lvl="2" indent="-285750"/>
            <a:endParaRPr lang="en-GB" dirty="0"/>
          </a:p>
        </p:txBody>
      </p:sp>
      <p:pic>
        <p:nvPicPr>
          <p:cNvPr id="4" name="Picture 3"/>
          <p:cNvPicPr>
            <a:picLocks noChangeAspect="1"/>
          </p:cNvPicPr>
          <p:nvPr/>
        </p:nvPicPr>
        <p:blipFill>
          <a:blip r:embed="rId2"/>
          <a:stretch>
            <a:fillRect/>
          </a:stretch>
        </p:blipFill>
        <p:spPr>
          <a:xfrm>
            <a:off x="8118052" y="4541319"/>
            <a:ext cx="3419952" cy="2231621"/>
          </a:xfrm>
          <a:prstGeom prst="rect">
            <a:avLst/>
          </a:prstGeom>
        </p:spPr>
      </p:pic>
    </p:spTree>
    <p:extLst>
      <p:ext uri="{BB962C8B-B14F-4D97-AF65-F5344CB8AC3E}">
        <p14:creationId xmlns:p14="http://schemas.microsoft.com/office/powerpoint/2010/main" val="15031219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184297"/>
            <a:ext cx="11844668" cy="730102"/>
          </a:xfrm>
        </p:spPr>
        <p:txBody>
          <a:bodyPr>
            <a:normAutofit/>
          </a:bodyPr>
          <a:lstStyle/>
          <a:p>
            <a:r>
              <a:rPr lang="en-IN" sz="2800" dirty="0"/>
              <a:t>Understanding Margin Collapsing and Removing </a:t>
            </a:r>
            <a:r>
              <a:rPr lang="en-IN" sz="2800" dirty="0" smtClean="0"/>
              <a:t>Default Margins</a:t>
            </a:r>
            <a:endParaRPr lang="en-GB" sz="2800" dirty="0"/>
          </a:p>
        </p:txBody>
      </p:sp>
      <p:sp>
        <p:nvSpPr>
          <p:cNvPr id="3" name="Content Placeholder 2"/>
          <p:cNvSpPr>
            <a:spLocks noGrp="1"/>
          </p:cNvSpPr>
          <p:nvPr>
            <p:ph idx="1"/>
          </p:nvPr>
        </p:nvSpPr>
        <p:spPr>
          <a:xfrm>
            <a:off x="677334" y="914399"/>
            <a:ext cx="10752666" cy="5126963"/>
          </a:xfrm>
        </p:spPr>
        <p:txBody>
          <a:bodyPr/>
          <a:lstStyle/>
          <a:p>
            <a:r>
              <a:rPr lang="en-IN" dirty="0" smtClean="0"/>
              <a:t>If we inspect our section we will notice some whitespace to the left and right before and after the margin this is coming from the body actually we can see that the body has a default margin of 8px.</a:t>
            </a:r>
          </a:p>
          <a:p>
            <a:r>
              <a:rPr lang="en-IN" dirty="0" smtClean="0"/>
              <a:t>To prevent this we can set the margin of body to 0 and we will notice that the margin for our section tag is from edge to edge now.</a:t>
            </a:r>
          </a:p>
          <a:p>
            <a:r>
              <a:rPr lang="en-IN" dirty="0" smtClean="0"/>
              <a:t>So remember body be default has a margin</a:t>
            </a:r>
          </a:p>
          <a:p>
            <a:r>
              <a:rPr lang="en-IN" dirty="0" smtClean="0"/>
              <a:t>Also if we inspect the h1 tag in the second section we will notice it has a default margin coming from browser defaults but from the top it overlaps the margin from section 1.This behaviour is called Margin collapsing.</a:t>
            </a:r>
          </a:p>
          <a:p>
            <a:r>
              <a:rPr lang="en-IN" dirty="0" smtClean="0"/>
              <a:t>Margin collapsing means if we have two block elements next to each other the margins between them are actually collapsed to one single margin and the bigger margin wins.</a:t>
            </a:r>
          </a:p>
          <a:p>
            <a:r>
              <a:rPr lang="en-IN" dirty="0" smtClean="0"/>
              <a:t>This is not a bug this is enforced by </a:t>
            </a:r>
            <a:r>
              <a:rPr lang="en-IN" dirty="0" err="1" smtClean="0"/>
              <a:t>css</a:t>
            </a:r>
            <a:r>
              <a:rPr lang="en-IN" dirty="0" smtClean="0"/>
              <a:t> so that we don’t get big distances between elements.</a:t>
            </a:r>
          </a:p>
          <a:p>
            <a:r>
              <a:rPr lang="en-IN" dirty="0" smtClean="0"/>
              <a:t>To get around this we can specifically use margin-top or margin-bottom so set the appropriate spacing between elements</a:t>
            </a:r>
            <a:endParaRPr lang="en-GB" dirty="0"/>
          </a:p>
        </p:txBody>
      </p:sp>
    </p:spTree>
    <p:extLst>
      <p:ext uri="{BB962C8B-B14F-4D97-AF65-F5344CB8AC3E}">
        <p14:creationId xmlns:p14="http://schemas.microsoft.com/office/powerpoint/2010/main" val="33961062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652" y="0"/>
            <a:ext cx="11844668" cy="730102"/>
          </a:xfrm>
        </p:spPr>
        <p:txBody>
          <a:bodyPr>
            <a:normAutofit/>
          </a:bodyPr>
          <a:lstStyle/>
          <a:p>
            <a:r>
              <a:rPr lang="en-IN" sz="2800" dirty="0"/>
              <a:t>Understanding Margin </a:t>
            </a:r>
            <a:r>
              <a:rPr lang="en-IN" sz="2800" dirty="0" smtClean="0"/>
              <a:t>Collapsing</a:t>
            </a:r>
            <a:endParaRPr lang="en-GB" sz="2800" dirty="0"/>
          </a:p>
        </p:txBody>
      </p:sp>
      <p:sp>
        <p:nvSpPr>
          <p:cNvPr id="5" name="Content Placeholder 4"/>
          <p:cNvSpPr>
            <a:spLocks noGrp="1"/>
          </p:cNvSpPr>
          <p:nvPr>
            <p:ph idx="1"/>
          </p:nvPr>
        </p:nvSpPr>
        <p:spPr>
          <a:xfrm>
            <a:off x="340242" y="637953"/>
            <a:ext cx="11589488" cy="5879805"/>
          </a:xfrm>
        </p:spPr>
        <p:txBody>
          <a:bodyPr>
            <a:normAutofit lnSpcReduction="10000"/>
          </a:bodyPr>
          <a:lstStyle/>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Three cases arise in Margin </a:t>
            </a:r>
            <a:r>
              <a:rPr lang="en-US" altLang="en-US" dirty="0" smtClean="0">
                <a:solidFill>
                  <a:srgbClr val="29303B"/>
                </a:solidFill>
                <a:latin typeface="Times New Roman" panose="02020603050405020304" pitchFamily="18" charset="0"/>
                <a:cs typeface="Times New Roman" panose="02020603050405020304" pitchFamily="18" charset="0"/>
              </a:rPr>
              <a:t>collapsing:-</a:t>
            </a:r>
            <a:endParaRPr lang="en-US" altLang="en-US" dirty="0">
              <a:solidFill>
                <a:srgbClr val="29303B"/>
              </a:solidFill>
              <a:latin typeface="Times New Roman" panose="02020603050405020304" pitchFamily="18" charset="0"/>
              <a:cs typeface="Times New Roman" panose="02020603050405020304" pitchFamily="18" charset="0"/>
            </a:endParaRP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Adjacent siblings which both have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 parent which holds one or more child elements where the first and/ or last (or the only) child has margins</a:t>
            </a:r>
          </a:p>
          <a:p>
            <a:pPr marL="400050" lvl="1" indent="0" defTabSz="914400">
              <a:buClrTx/>
              <a:buSzTx/>
              <a:buFontTx/>
              <a:buAutoNum type="arabicPeriod"/>
            </a:pPr>
            <a:r>
              <a:rPr lang="en-US" altLang="en-US" dirty="0">
                <a:solidFill>
                  <a:srgbClr val="29303B"/>
                </a:solidFill>
                <a:latin typeface="Times New Roman" panose="02020603050405020304" pitchFamily="18" charset="0"/>
                <a:cs typeface="Times New Roman" panose="02020603050405020304" pitchFamily="18" charset="0"/>
              </a:rPr>
              <a:t>An element without content, padding, border and height</a:t>
            </a:r>
          </a:p>
          <a:p>
            <a:pPr marL="400050" lvl="1" indent="0" defTabSz="914400">
              <a:buClrTx/>
              <a:buSzTx/>
              <a:buFontTx/>
              <a:buAutoNum type="arabicPeriod"/>
            </a:pPr>
            <a:endParaRPr lang="en-US" altLang="en-US" dirty="0">
              <a:solidFill>
                <a:srgbClr val="29303B"/>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1. Adjacent Siblings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In this case, the first element might have a margin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(on all sides let's say) and the second one has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(or </a:t>
            </a:r>
            <a:r>
              <a:rPr lang="en-US" altLang="en-US" dirty="0">
                <a:solidFill>
                  <a:srgbClr val="EC5252"/>
                </a:solidFill>
                <a:latin typeface="Times New Roman" panose="02020603050405020304" pitchFamily="18" charset="0"/>
                <a:cs typeface="Times New Roman" panose="02020603050405020304" pitchFamily="18" charset="0"/>
              </a:rPr>
              <a:t>20px</a:t>
            </a:r>
            <a:r>
              <a:rPr lang="en-US" altLang="en-US" dirty="0">
                <a:solidFill>
                  <a:srgbClr val="29303B"/>
                </a:solidFill>
                <a:latin typeface="Times New Roman" panose="02020603050405020304" pitchFamily="18" charset="0"/>
                <a:cs typeface="Times New Roman" panose="02020603050405020304" pitchFamily="18" charset="0"/>
              </a:rPr>
              <a:t>  - the values don't matter).</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CSS will collapse the margins and only add the bigger one between the elements. So if we got margins of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and </a:t>
            </a:r>
            <a:r>
              <a:rPr lang="en-US" altLang="en-US" dirty="0">
                <a:solidFill>
                  <a:srgbClr val="EC5252"/>
                </a:solidFill>
                <a:latin typeface="Times New Roman" panose="02020603050405020304" pitchFamily="18" charset="0"/>
                <a:cs typeface="Times New Roman" panose="02020603050405020304" pitchFamily="18" charset="0"/>
              </a:rPr>
              <a:t>5px</a:t>
            </a:r>
            <a:r>
              <a:rPr lang="en-US" altLang="en-US" dirty="0">
                <a:solidFill>
                  <a:srgbClr val="29303B"/>
                </a:solidFill>
                <a:latin typeface="Times New Roman" panose="02020603050405020304" pitchFamily="18" charset="0"/>
                <a:cs typeface="Times New Roman" panose="02020603050405020304" pitchFamily="18" charset="0"/>
              </a:rPr>
              <a:t> , a </a:t>
            </a:r>
            <a:r>
              <a:rPr lang="en-US" altLang="en-US" dirty="0">
                <a:solidFill>
                  <a:srgbClr val="EC5252"/>
                </a:solidFill>
                <a:latin typeface="Times New Roman" panose="02020603050405020304" pitchFamily="18" charset="0"/>
                <a:cs typeface="Times New Roman" panose="02020603050405020304" pitchFamily="18" charset="0"/>
              </a:rPr>
              <a:t>10px</a:t>
            </a:r>
            <a:r>
              <a:rPr lang="en-US" altLang="en-US" dirty="0">
                <a:solidFill>
                  <a:srgbClr val="29303B"/>
                </a:solidFill>
                <a:latin typeface="Times New Roman" panose="02020603050405020304" pitchFamily="18" charset="0"/>
                <a:cs typeface="Times New Roman" panose="02020603050405020304" pitchFamily="18" charset="0"/>
              </a:rPr>
              <a:t>  margin would be added between the elements?</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2. A parent with children that have a margin</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To be precise, the first and/ or last or the only child has to have margins (top and/ or bottom). In that case, the parent elements margin will collapse with the child element(s)' margins. Again, the bigger margin wins and will be applied to the parent element.</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If the parent element has padding, inline content (other than the child elements) or a border, this behavior should not occur, the child margin will instead be added to the content of the wrapping parent element.</a:t>
            </a:r>
          </a:p>
          <a:p>
            <a:pPr marL="0" lvl="0" indent="0" defTabSz="914400" eaLnBrk="0" fontAlgn="base" hangingPunct="0">
              <a:spcBef>
                <a:spcPct val="0"/>
              </a:spcBef>
              <a:spcAft>
                <a:spcPct val="0"/>
              </a:spcAft>
              <a:buClrTx/>
              <a:buSzTx/>
              <a:buNone/>
            </a:pP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b="1" dirty="0">
                <a:solidFill>
                  <a:srgbClr val="29303B"/>
                </a:solidFill>
                <a:latin typeface="Times New Roman" panose="02020603050405020304" pitchFamily="18" charset="0"/>
                <a:cs typeface="Times New Roman" panose="02020603050405020304" pitchFamily="18" charset="0"/>
              </a:rPr>
              <a:t>3. An empty element with margins</a:t>
            </a:r>
            <a:endParaRPr lang="en-US" altLang="en-US" dirty="0">
              <a:solidFill>
                <a:schemeClr val="tx1"/>
              </a:solidFill>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ClrTx/>
              <a:buSzTx/>
              <a:buNone/>
            </a:pPr>
            <a:r>
              <a:rPr lang="en-US" altLang="en-US" dirty="0">
                <a:solidFill>
                  <a:srgbClr val="29303B"/>
                </a:solidFill>
                <a:latin typeface="Times New Roman" panose="02020603050405020304" pitchFamily="18" charset="0"/>
                <a:cs typeface="Times New Roman" panose="02020603050405020304" pitchFamily="18" charset="0"/>
              </a:rPr>
              <a:t>This case probably doesn't occur that often but if you got an element with no content, no padding, no border and no height, then the top and bottom margin will be merged into one single margin. Again, the bigger one wins.</a:t>
            </a:r>
            <a:endParaRPr lang="en-US" altLang="en-US" dirty="0">
              <a:solidFill>
                <a:schemeClr val="tx1"/>
              </a:solidFill>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277099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08344" y="946299"/>
            <a:ext cx="11206716" cy="5095064"/>
          </a:xfrm>
        </p:spPr>
        <p:txBody>
          <a:bodyPr/>
          <a:lstStyle/>
          <a:p>
            <a:r>
              <a:rPr lang="en-IN" dirty="0" smtClean="0"/>
              <a:t>Shorthand properties help us to combine values of multiple properties in a single property .</a:t>
            </a:r>
          </a:p>
          <a:p>
            <a:endParaRPr lang="en-GB" dirty="0"/>
          </a:p>
        </p:txBody>
      </p:sp>
      <p:sp>
        <p:nvSpPr>
          <p:cNvPr id="5" name="Rectangle 4"/>
          <p:cNvSpPr/>
          <p:nvPr/>
        </p:nvSpPr>
        <p:spPr>
          <a:xfrm>
            <a:off x="754911" y="1605513"/>
            <a:ext cx="2806995" cy="1222744"/>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border-width:2px</a:t>
            </a:r>
          </a:p>
          <a:p>
            <a:r>
              <a:rPr lang="en-IN" dirty="0" smtClean="0"/>
              <a:t>border-style :solid</a:t>
            </a:r>
          </a:p>
          <a:p>
            <a:r>
              <a:rPr lang="en-IN" dirty="0" smtClean="0"/>
              <a:t>border-</a:t>
            </a:r>
            <a:r>
              <a:rPr lang="en-IN" dirty="0" err="1" smtClean="0"/>
              <a:t>color</a:t>
            </a:r>
            <a:r>
              <a:rPr lang="en-IN" dirty="0" smtClean="0"/>
              <a:t>: orange</a:t>
            </a:r>
          </a:p>
          <a:p>
            <a:pPr algn="ctr"/>
            <a:endParaRPr lang="en-GB" dirty="0"/>
          </a:p>
        </p:txBody>
      </p:sp>
      <p:sp>
        <p:nvSpPr>
          <p:cNvPr id="6" name="Rectangle 5"/>
          <p:cNvSpPr/>
          <p:nvPr/>
        </p:nvSpPr>
        <p:spPr>
          <a:xfrm>
            <a:off x="6039293" y="16693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r>
              <a:rPr lang="en-IN" dirty="0" smtClean="0"/>
              <a:t>order : 2px solid orange</a:t>
            </a:r>
            <a:endParaRPr lang="en-GB" dirty="0"/>
          </a:p>
        </p:txBody>
      </p:sp>
      <p:cxnSp>
        <p:nvCxnSpPr>
          <p:cNvPr id="8" name="Straight Arrow Connector 7"/>
          <p:cNvCxnSpPr/>
          <p:nvPr/>
        </p:nvCxnSpPr>
        <p:spPr>
          <a:xfrm flipV="1">
            <a:off x="3561906" y="2222201"/>
            <a:ext cx="2413592" cy="106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Rectangle 8"/>
          <p:cNvSpPr/>
          <p:nvPr/>
        </p:nvSpPr>
        <p:spPr>
          <a:xfrm>
            <a:off x="754911" y="4206223"/>
            <a:ext cx="2806995" cy="1382230"/>
          </a:xfrm>
          <a:prstGeom prst="rect">
            <a:avLst/>
          </a:prstGeom>
          <a:solidFill>
            <a:srgbClr val="7131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smtClean="0"/>
          </a:p>
          <a:p>
            <a:endParaRPr lang="en-IN" dirty="0"/>
          </a:p>
          <a:p>
            <a:r>
              <a:rPr lang="en-IN" dirty="0" smtClean="0"/>
              <a:t>margin-top:5px</a:t>
            </a:r>
          </a:p>
          <a:p>
            <a:r>
              <a:rPr lang="en-IN" dirty="0" smtClean="0"/>
              <a:t>margin-right:10px</a:t>
            </a:r>
          </a:p>
          <a:p>
            <a:r>
              <a:rPr lang="en-IN" dirty="0" smtClean="0"/>
              <a:t>margin-bottom:5px</a:t>
            </a:r>
          </a:p>
          <a:p>
            <a:r>
              <a:rPr lang="en-IN" dirty="0" smtClean="0"/>
              <a:t>Margin-left :10px</a:t>
            </a:r>
            <a:endParaRPr lang="en-IN" dirty="0"/>
          </a:p>
          <a:p>
            <a:endParaRPr lang="en-IN" dirty="0"/>
          </a:p>
          <a:p>
            <a:endParaRPr lang="en-IN" dirty="0" smtClean="0"/>
          </a:p>
          <a:p>
            <a:pPr algn="ctr"/>
            <a:endParaRPr lang="en-GB" dirty="0"/>
          </a:p>
        </p:txBody>
      </p:sp>
      <p:sp>
        <p:nvSpPr>
          <p:cNvPr id="10" name="Rectangle 9"/>
          <p:cNvSpPr/>
          <p:nvPr/>
        </p:nvSpPr>
        <p:spPr>
          <a:xfrm>
            <a:off x="6039292" y="3070670"/>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margin :       5px       10px      5px         10px</a:t>
            </a:r>
            <a:endParaRPr lang="en-GB" dirty="0"/>
          </a:p>
        </p:txBody>
      </p:sp>
      <p:sp>
        <p:nvSpPr>
          <p:cNvPr id="11" name="Rectangle 10"/>
          <p:cNvSpPr/>
          <p:nvPr/>
        </p:nvSpPr>
        <p:spPr>
          <a:xfrm>
            <a:off x="6039292" y="4389108"/>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5px                     10px</a:t>
            </a:r>
            <a:endParaRPr lang="en-GB" dirty="0"/>
          </a:p>
        </p:txBody>
      </p:sp>
      <p:sp>
        <p:nvSpPr>
          <p:cNvPr id="12" name="Rectangle 11"/>
          <p:cNvSpPr/>
          <p:nvPr/>
        </p:nvSpPr>
        <p:spPr>
          <a:xfrm>
            <a:off x="6081822" y="5623514"/>
            <a:ext cx="4933507" cy="1095153"/>
          </a:xfrm>
          <a:prstGeom prst="rect">
            <a:avLst/>
          </a:prstGeom>
          <a:solidFill>
            <a:srgbClr val="7E37B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smtClean="0"/>
              <a:t>margin    :         10px</a:t>
            </a:r>
            <a:endParaRPr lang="en-GB" dirty="0"/>
          </a:p>
        </p:txBody>
      </p:sp>
      <p:sp>
        <p:nvSpPr>
          <p:cNvPr id="13" name="Rectangle 12"/>
          <p:cNvSpPr/>
          <p:nvPr/>
        </p:nvSpPr>
        <p:spPr>
          <a:xfrm>
            <a:off x="7581014"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a:t>
            </a:r>
            <a:endParaRPr lang="en-GB" dirty="0"/>
          </a:p>
        </p:txBody>
      </p:sp>
      <p:sp>
        <p:nvSpPr>
          <p:cNvPr id="14" name="Rectangle 13"/>
          <p:cNvSpPr/>
          <p:nvPr/>
        </p:nvSpPr>
        <p:spPr>
          <a:xfrm>
            <a:off x="8371367" y="3840423"/>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Right</a:t>
            </a:r>
            <a:endParaRPr lang="en-GB" dirty="0"/>
          </a:p>
        </p:txBody>
      </p:sp>
      <p:sp>
        <p:nvSpPr>
          <p:cNvPr id="15" name="Rectangle 14"/>
          <p:cNvSpPr/>
          <p:nvPr/>
        </p:nvSpPr>
        <p:spPr>
          <a:xfrm>
            <a:off x="9143998" y="3819159"/>
            <a:ext cx="978197" cy="253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Bottom</a:t>
            </a:r>
            <a:endParaRPr lang="en-GB" dirty="0"/>
          </a:p>
        </p:txBody>
      </p:sp>
      <p:sp>
        <p:nvSpPr>
          <p:cNvPr id="16" name="Rectangle 15"/>
          <p:cNvSpPr/>
          <p:nvPr/>
        </p:nvSpPr>
        <p:spPr>
          <a:xfrm>
            <a:off x="10175358" y="3817089"/>
            <a:ext cx="712381" cy="255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a:t>
            </a:r>
            <a:endParaRPr lang="en-GB" dirty="0"/>
          </a:p>
        </p:txBody>
      </p:sp>
      <p:sp>
        <p:nvSpPr>
          <p:cNvPr id="17" name="Rectangle 16"/>
          <p:cNvSpPr/>
          <p:nvPr/>
        </p:nvSpPr>
        <p:spPr>
          <a:xfrm>
            <a:off x="7228368" y="5114225"/>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18" name="Rectangle 17"/>
          <p:cNvSpPr/>
          <p:nvPr/>
        </p:nvSpPr>
        <p:spPr>
          <a:xfrm>
            <a:off x="9083748" y="5114224"/>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sp>
        <p:nvSpPr>
          <p:cNvPr id="19" name="Rectangle 18"/>
          <p:cNvSpPr/>
          <p:nvPr/>
        </p:nvSpPr>
        <p:spPr>
          <a:xfrm>
            <a:off x="7444563" y="63390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Top &amp; Bottom</a:t>
            </a:r>
            <a:endParaRPr lang="en-GB" dirty="0"/>
          </a:p>
        </p:txBody>
      </p:sp>
      <p:sp>
        <p:nvSpPr>
          <p:cNvPr id="20" name="Rectangle 19"/>
          <p:cNvSpPr/>
          <p:nvPr/>
        </p:nvSpPr>
        <p:spPr>
          <a:xfrm>
            <a:off x="7354185" y="5698911"/>
            <a:ext cx="1596656" cy="331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Left &amp; Right</a:t>
            </a:r>
            <a:endParaRPr lang="en-GB" dirty="0"/>
          </a:p>
        </p:txBody>
      </p:sp>
      <p:cxnSp>
        <p:nvCxnSpPr>
          <p:cNvPr id="22" name="Straight Connector 21"/>
          <p:cNvCxnSpPr/>
          <p:nvPr/>
        </p:nvCxnSpPr>
        <p:spPr>
          <a:xfrm>
            <a:off x="4678326" y="3493831"/>
            <a:ext cx="60250" cy="2606018"/>
          </a:xfrm>
          <a:prstGeom prst="line">
            <a:avLst/>
          </a:prstGeom>
          <a:ln w="38100"/>
        </p:spPr>
        <p:style>
          <a:lnRef idx="1">
            <a:schemeClr val="dk1"/>
          </a:lnRef>
          <a:fillRef idx="0">
            <a:schemeClr val="dk1"/>
          </a:fillRef>
          <a:effectRef idx="0">
            <a:schemeClr val="dk1"/>
          </a:effectRef>
          <a:fontRef idx="minor">
            <a:schemeClr val="tx1"/>
          </a:fontRef>
        </p:style>
      </p:cxnSp>
      <p:cxnSp>
        <p:nvCxnSpPr>
          <p:cNvPr id="25" name="Straight Connector 24"/>
          <p:cNvCxnSpPr>
            <a:stCxn id="9" idx="3"/>
          </p:cNvCxnSpPr>
          <p:nvPr/>
        </p:nvCxnSpPr>
        <p:spPr>
          <a:xfrm>
            <a:off x="3561906" y="4897338"/>
            <a:ext cx="1116420"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4678326" y="3493831"/>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4735029" y="4900880"/>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759833" y="6074008"/>
            <a:ext cx="1360966"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78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9870"/>
            <a:ext cx="8596668" cy="613144"/>
          </a:xfrm>
        </p:spPr>
        <p:txBody>
          <a:bodyPr>
            <a:normAutofit fontScale="90000"/>
          </a:bodyPr>
          <a:lstStyle/>
          <a:p>
            <a:r>
              <a:rPr lang="en-GB" dirty="0"/>
              <a:t>Working with Shorthand Properties</a:t>
            </a:r>
          </a:p>
        </p:txBody>
      </p:sp>
      <p:sp>
        <p:nvSpPr>
          <p:cNvPr id="3" name="Content Placeholder 2"/>
          <p:cNvSpPr>
            <a:spLocks noGrp="1"/>
          </p:cNvSpPr>
          <p:nvPr>
            <p:ph idx="1"/>
          </p:nvPr>
        </p:nvSpPr>
        <p:spPr>
          <a:xfrm>
            <a:off x="379621" y="874900"/>
            <a:ext cx="11206716" cy="5876773"/>
          </a:xfrm>
        </p:spPr>
        <p:txBody>
          <a:bodyPr/>
          <a:lstStyle/>
          <a:p>
            <a:r>
              <a:rPr lang="en-IN" dirty="0"/>
              <a:t>The sequence of </a:t>
            </a:r>
            <a:r>
              <a:rPr lang="en-IN" dirty="0" smtClean="0"/>
              <a:t>individual </a:t>
            </a:r>
            <a:r>
              <a:rPr lang="en-IN" dirty="0"/>
              <a:t>properties does not matter if they have different type of values.</a:t>
            </a:r>
          </a:p>
          <a:p>
            <a:r>
              <a:rPr lang="en-IN" dirty="0"/>
              <a:t>If they have similar type of values special handling is needed that we will study in upcoming slides</a:t>
            </a:r>
          </a:p>
          <a:p>
            <a:r>
              <a:rPr lang="en-IN" dirty="0"/>
              <a:t>We can use shorthand to set only maybe just one property like border </a:t>
            </a:r>
            <a:r>
              <a:rPr lang="en-IN" dirty="0" err="1"/>
              <a:t>color</a:t>
            </a:r>
            <a:r>
              <a:rPr lang="en-IN" dirty="0"/>
              <a:t> and all other properties take default values</a:t>
            </a:r>
            <a:endParaRPr lang="en-GB" dirty="0"/>
          </a:p>
          <a:p>
            <a:r>
              <a:rPr lang="en-IN" dirty="0" smtClean="0"/>
              <a:t>If we go to developer tools we will notice an arrow after all the </a:t>
            </a:r>
            <a:r>
              <a:rPr lang="en-IN" dirty="0" err="1" smtClean="0"/>
              <a:t>shorthands</a:t>
            </a:r>
            <a:r>
              <a:rPr lang="en-IN" dirty="0" smtClean="0"/>
              <a:t> we used and if we click on that we can see all the individual long form properties that were set implicitly</a:t>
            </a:r>
          </a:p>
          <a:p>
            <a:endParaRPr lang="en-GB" dirty="0"/>
          </a:p>
        </p:txBody>
      </p:sp>
      <p:pic>
        <p:nvPicPr>
          <p:cNvPr id="4" name="Picture 3"/>
          <p:cNvPicPr>
            <a:picLocks noChangeAspect="1"/>
          </p:cNvPicPr>
          <p:nvPr/>
        </p:nvPicPr>
        <p:blipFill>
          <a:blip r:embed="rId3"/>
          <a:stretch>
            <a:fillRect/>
          </a:stretch>
        </p:blipFill>
        <p:spPr>
          <a:xfrm>
            <a:off x="176974" y="3143356"/>
            <a:ext cx="3353268" cy="3229426"/>
          </a:xfrm>
          <a:prstGeom prst="rect">
            <a:avLst/>
          </a:prstGeom>
        </p:spPr>
      </p:pic>
      <p:pic>
        <p:nvPicPr>
          <p:cNvPr id="7" name="Picture 6"/>
          <p:cNvPicPr>
            <a:picLocks noChangeAspect="1"/>
          </p:cNvPicPr>
          <p:nvPr/>
        </p:nvPicPr>
        <p:blipFill>
          <a:blip r:embed="rId4"/>
          <a:stretch>
            <a:fillRect/>
          </a:stretch>
        </p:blipFill>
        <p:spPr>
          <a:xfrm>
            <a:off x="3732889" y="3143356"/>
            <a:ext cx="3543795" cy="3262768"/>
          </a:xfrm>
          <a:prstGeom prst="rect">
            <a:avLst/>
          </a:prstGeom>
        </p:spPr>
      </p:pic>
      <p:pic>
        <p:nvPicPr>
          <p:cNvPr id="23" name="Picture 22"/>
          <p:cNvPicPr>
            <a:picLocks noChangeAspect="1"/>
          </p:cNvPicPr>
          <p:nvPr/>
        </p:nvPicPr>
        <p:blipFill>
          <a:blip r:embed="rId5"/>
          <a:stretch>
            <a:fillRect/>
          </a:stretch>
        </p:blipFill>
        <p:spPr>
          <a:xfrm>
            <a:off x="7591645" y="3110014"/>
            <a:ext cx="4465676" cy="3296110"/>
          </a:xfrm>
          <a:prstGeom prst="rect">
            <a:avLst/>
          </a:prstGeom>
        </p:spPr>
      </p:pic>
    </p:spTree>
    <p:extLst>
      <p:ext uri="{BB962C8B-B14F-4D97-AF65-F5344CB8AC3E}">
        <p14:creationId xmlns:p14="http://schemas.microsoft.com/office/powerpoint/2010/main" val="253994700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719" y="120503"/>
            <a:ext cx="10571913" cy="655674"/>
          </a:xfrm>
        </p:spPr>
        <p:txBody>
          <a:bodyPr/>
          <a:lstStyle/>
          <a:p>
            <a:r>
              <a:rPr lang="en-IN" dirty="0"/>
              <a:t>Diving Into the Height &amp; Width Properties</a:t>
            </a:r>
            <a:endParaRPr lang="en-GB" dirty="0"/>
          </a:p>
        </p:txBody>
      </p:sp>
      <p:sp>
        <p:nvSpPr>
          <p:cNvPr id="3" name="Content Placeholder 2"/>
          <p:cNvSpPr>
            <a:spLocks noGrp="1"/>
          </p:cNvSpPr>
          <p:nvPr>
            <p:ph idx="1"/>
          </p:nvPr>
        </p:nvSpPr>
        <p:spPr>
          <a:xfrm>
            <a:off x="677333" y="776177"/>
            <a:ext cx="10497485" cy="6081823"/>
          </a:xfrm>
        </p:spPr>
        <p:txBody>
          <a:bodyPr>
            <a:normAutofit lnSpcReduction="10000"/>
          </a:bodyPr>
          <a:lstStyle/>
          <a:p>
            <a:r>
              <a:rPr lang="en-GB" dirty="0" smtClean="0"/>
              <a:t>Now we have a fair understanding of margin and border  now lets remove the  margin border and padding of </a:t>
            </a:r>
            <a:r>
              <a:rPr lang="en-IN" dirty="0" smtClean="0"/>
              <a:t>#</a:t>
            </a:r>
            <a:r>
              <a:rPr lang="en-GB" dirty="0" smtClean="0"/>
              <a:t>product-overview selector . Now we only have one change that we don’t have the margin applied by the body.</a:t>
            </a:r>
          </a:p>
          <a:p>
            <a:r>
              <a:rPr lang="en-GB" dirty="0" smtClean="0"/>
              <a:t>Now if we set the width of section to 100% we don’t see any change because section div </a:t>
            </a:r>
            <a:r>
              <a:rPr lang="en-GB" dirty="0" err="1" smtClean="0"/>
              <a:t>etc</a:t>
            </a:r>
            <a:r>
              <a:rPr lang="en-GB" dirty="0" smtClean="0"/>
              <a:t> are block elements and by default take 100% of the screen width.</a:t>
            </a:r>
          </a:p>
          <a:p>
            <a:r>
              <a:rPr lang="en-GB" dirty="0" smtClean="0"/>
              <a:t>If we now set the width to 50% we will see the box shrinks to 50% of page </a:t>
            </a:r>
            <a:r>
              <a:rPr lang="en-GB" dirty="0" err="1" smtClean="0"/>
              <a:t>width.It</a:t>
            </a:r>
            <a:r>
              <a:rPr lang="en-GB" dirty="0" smtClean="0"/>
              <a:t> actually shrinks to 50% of the width taken by surrounding container i.e. the &lt;main&gt; tag which is again a block element and takes whole page width so 50% of width of main which in turn is 50% of width of the page.</a:t>
            </a:r>
          </a:p>
          <a:p>
            <a:r>
              <a:rPr lang="en-GB" dirty="0" smtClean="0"/>
              <a:t>So width can either be set relatively with % or with absolute values like </a:t>
            </a:r>
            <a:r>
              <a:rPr lang="en-GB" dirty="0" err="1" smtClean="0"/>
              <a:t>px</a:t>
            </a:r>
            <a:r>
              <a:rPr lang="en-GB" dirty="0" smtClean="0"/>
              <a:t> or rem </a:t>
            </a:r>
            <a:r>
              <a:rPr lang="en-GB" dirty="0" err="1" smtClean="0"/>
              <a:t>etc</a:t>
            </a:r>
            <a:endParaRPr lang="en-GB" dirty="0" smtClean="0"/>
          </a:p>
          <a:p>
            <a:r>
              <a:rPr lang="en-GB" dirty="0" smtClean="0"/>
              <a:t>Now if we set the height of our section to 100% we will see only a small change it wont span to the end of the page.</a:t>
            </a:r>
          </a:p>
          <a:p>
            <a:r>
              <a:rPr lang="en-GB" dirty="0" smtClean="0"/>
              <a:t>The reason is 100% refers to the available height of surrounding element </a:t>
            </a:r>
            <a:r>
              <a:rPr lang="en-GB" dirty="0" err="1" smtClean="0"/>
              <a:t>i.e</a:t>
            </a:r>
            <a:r>
              <a:rPr lang="en-GB" dirty="0" smtClean="0"/>
              <a:t> &lt;main&gt; and the height of main grows dynamically it grows based on the content it has.</a:t>
            </a:r>
          </a:p>
          <a:p>
            <a:r>
              <a:rPr lang="en-GB" dirty="0" smtClean="0"/>
              <a:t>So if we set the height of main to 100% we still don’t see a change because it’s parent is &lt;Body&gt; which has dynamic height too and its parent is &lt;html&gt; which has dynamic height too so to see a change we need to set height 100% on all of them to creating a chain and passing the height of 100% down to our section element.</a:t>
            </a:r>
          </a:p>
          <a:p>
            <a:r>
              <a:rPr lang="en-GB" dirty="0" smtClean="0"/>
              <a:t>For now just remove all these heights and set the height of section to 528px;</a:t>
            </a:r>
          </a:p>
          <a:p>
            <a:endParaRPr lang="en-GB" dirty="0"/>
          </a:p>
        </p:txBody>
      </p:sp>
    </p:spTree>
    <p:extLst>
      <p:ext uri="{BB962C8B-B14F-4D97-AF65-F5344CB8AC3E}">
        <p14:creationId xmlns:p14="http://schemas.microsoft.com/office/powerpoint/2010/main" val="9499077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2955" y="188495"/>
            <a:ext cx="8596668" cy="731520"/>
          </a:xfrm>
        </p:spPr>
        <p:txBody>
          <a:bodyPr>
            <a:normAutofit/>
          </a:bodyPr>
          <a:lstStyle/>
          <a:p>
            <a:r>
              <a:rPr lang="en-GB" dirty="0"/>
              <a:t> CSS History, Present &amp; Future</a:t>
            </a:r>
          </a:p>
        </p:txBody>
      </p:sp>
      <p:sp>
        <p:nvSpPr>
          <p:cNvPr id="3" name="Content Placeholder 2"/>
          <p:cNvSpPr>
            <a:spLocks noGrp="1"/>
          </p:cNvSpPr>
          <p:nvPr>
            <p:ph idx="1"/>
          </p:nvPr>
        </p:nvSpPr>
        <p:spPr>
          <a:xfrm>
            <a:off x="677334" y="1214044"/>
            <a:ext cx="8596668" cy="5270977"/>
          </a:xfrm>
        </p:spPr>
        <p:txBody>
          <a:bodyPr/>
          <a:lstStyle/>
          <a:p>
            <a:r>
              <a:rPr lang="en-US" dirty="0" smtClean="0"/>
              <a:t>CSS1 was released in 1996</a:t>
            </a:r>
          </a:p>
          <a:p>
            <a:r>
              <a:rPr lang="en-US" dirty="0" smtClean="0"/>
              <a:t>CSS2 was released in 1998</a:t>
            </a:r>
          </a:p>
          <a:p>
            <a:r>
              <a:rPr lang="en-US" dirty="0" smtClean="0"/>
              <a:t>CSS3 the latest version of CSS that we use is still in development</a:t>
            </a:r>
          </a:p>
          <a:p>
            <a:r>
              <a:rPr lang="en-US" dirty="0" smtClean="0"/>
              <a:t>There will never be CSS4 because with CSS3 they split it up in modules like modules for color , border , shadow </a:t>
            </a:r>
            <a:r>
              <a:rPr lang="en-US" dirty="0" err="1" smtClean="0"/>
              <a:t>etc.We</a:t>
            </a:r>
            <a:r>
              <a:rPr lang="en-US" dirty="0" smtClean="0"/>
              <a:t> have different versions of these modules and modules and module versions are continuously being added</a:t>
            </a:r>
            <a:endParaRPr lang="en-IN" dirty="0" smtClean="0"/>
          </a:p>
        </p:txBody>
      </p:sp>
    </p:spTree>
    <p:extLst>
      <p:ext uri="{BB962C8B-B14F-4D97-AF65-F5344CB8AC3E}">
        <p14:creationId xmlns:p14="http://schemas.microsoft.com/office/powerpoint/2010/main" val="18864573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3027" y="163033"/>
            <a:ext cx="8596668" cy="570614"/>
          </a:xfrm>
        </p:spPr>
        <p:txBody>
          <a:bodyPr>
            <a:normAutofit fontScale="90000"/>
          </a:bodyPr>
          <a:lstStyle/>
          <a:p>
            <a:r>
              <a:rPr lang="en-GB" dirty="0"/>
              <a:t>Understanding Box Sizing</a:t>
            </a:r>
          </a:p>
        </p:txBody>
      </p:sp>
      <p:sp>
        <p:nvSpPr>
          <p:cNvPr id="3" name="Content Placeholder 2"/>
          <p:cNvSpPr>
            <a:spLocks noGrp="1"/>
          </p:cNvSpPr>
          <p:nvPr>
            <p:ph idx="1"/>
          </p:nvPr>
        </p:nvSpPr>
        <p:spPr>
          <a:xfrm>
            <a:off x="677333" y="988828"/>
            <a:ext cx="11039745" cy="5422605"/>
          </a:xfrm>
        </p:spPr>
        <p:txBody>
          <a:bodyPr/>
          <a:lstStyle/>
          <a:p>
            <a:r>
              <a:rPr lang="en-GB" dirty="0" smtClean="0"/>
              <a:t>Lets add a padding of 10px, solid black 5px border and a margin of 10px to our section</a:t>
            </a:r>
          </a:p>
          <a:p>
            <a:r>
              <a:rPr lang="en-GB" dirty="0" smtClean="0"/>
              <a:t>Now if we examine our section element we will notice that the actual dimensions of our section have 528px height + (10+10) padding + (5+5) border making the total height 558px</a:t>
            </a:r>
          </a:p>
          <a:p>
            <a:r>
              <a:rPr lang="en-GB" dirty="0" smtClean="0"/>
              <a:t>So the height that we  set is set on the content and border and padding is added to it this is because by default  all elements have a certain way to calculate width and height known as content-box.</a:t>
            </a:r>
          </a:p>
          <a:p>
            <a:r>
              <a:rPr lang="en-GB" dirty="0" smtClean="0"/>
              <a:t>This behaviour is controlled by the box-sizing </a:t>
            </a:r>
            <a:r>
              <a:rPr lang="en-GB" dirty="0" err="1" smtClean="0"/>
              <a:t>css</a:t>
            </a:r>
            <a:r>
              <a:rPr lang="en-GB" dirty="0" smtClean="0"/>
              <a:t> property which by default is content-box which means if we set width and height we set the width and height of the content border and padding are applied afterwards</a:t>
            </a:r>
          </a:p>
          <a:p>
            <a:r>
              <a:rPr lang="en-GB" dirty="0" smtClean="0"/>
              <a:t>We can although set it to border-box now width and height will include border and padding but not margin so now if we set height to 528 the height of the content will be 498px only as 528 now includes (10+10) padding and (5+5) border.</a:t>
            </a:r>
          </a:p>
          <a:p>
            <a:r>
              <a:rPr lang="en-GB" dirty="0" smtClean="0"/>
              <a:t>This is actually a common practice and so we usually set it using universal selector * to set the default box-sizing to border-box  for all elements.</a:t>
            </a:r>
          </a:p>
          <a:p>
            <a:r>
              <a:rPr lang="en-GB" dirty="0" smtClean="0"/>
              <a:t>Now lets remove the margin as we want our element to span from edge </a:t>
            </a:r>
            <a:r>
              <a:rPr lang="en-GB" smtClean="0"/>
              <a:t>to edge</a:t>
            </a:r>
            <a:endParaRPr lang="en-GB" dirty="0" smtClean="0"/>
          </a:p>
          <a:p>
            <a:endParaRPr lang="en-GB" dirty="0"/>
          </a:p>
        </p:txBody>
      </p:sp>
    </p:spTree>
    <p:extLst>
      <p:ext uri="{BB962C8B-B14F-4D97-AF65-F5344CB8AC3E}">
        <p14:creationId xmlns:p14="http://schemas.microsoft.com/office/powerpoint/2010/main" val="32776088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964"/>
            <a:ext cx="8596668" cy="647700"/>
          </a:xfrm>
        </p:spPr>
        <p:txBody>
          <a:bodyPr/>
          <a:lstStyle/>
          <a:p>
            <a:r>
              <a:rPr lang="en-IN" dirty="0"/>
              <a:t>Adding the Header to our Project</a:t>
            </a:r>
            <a:endParaRPr lang="en-GB" dirty="0"/>
          </a:p>
        </p:txBody>
      </p:sp>
      <p:sp>
        <p:nvSpPr>
          <p:cNvPr id="3" name="Content Placeholder 2"/>
          <p:cNvSpPr>
            <a:spLocks noGrp="1"/>
          </p:cNvSpPr>
          <p:nvPr>
            <p:ph idx="1"/>
          </p:nvPr>
        </p:nvSpPr>
        <p:spPr>
          <a:xfrm>
            <a:off x="677334" y="987137"/>
            <a:ext cx="10981266" cy="5054226"/>
          </a:xfrm>
        </p:spPr>
        <p:txBody>
          <a:bodyPr/>
          <a:lstStyle/>
          <a:p>
            <a:r>
              <a:rPr lang="en-GB" dirty="0" smtClean="0"/>
              <a:t>Now lets remove the border too from the section.</a:t>
            </a:r>
          </a:p>
          <a:p>
            <a:r>
              <a:rPr lang="en-GB" dirty="0" smtClean="0"/>
              <a:t>Also I have added some code to our index.html to add an ugly looking navigation bar to the code.</a:t>
            </a:r>
          </a:p>
          <a:p>
            <a:r>
              <a:rPr lang="en-GB" dirty="0" smtClean="0"/>
              <a:t>Now lets try to make the header look a bit better so first since we might use the header tag again in our code so lets add a class main-header to our header tag and use the class selector to add </a:t>
            </a:r>
            <a:r>
              <a:rPr lang="en-GB" dirty="0" err="1" smtClean="0"/>
              <a:t>css</a:t>
            </a:r>
            <a:r>
              <a:rPr lang="en-GB" dirty="0" smtClean="0"/>
              <a:t> to it</a:t>
            </a:r>
          </a:p>
          <a:p>
            <a:r>
              <a:rPr lang="en-IN" dirty="0" smtClean="0"/>
              <a:t>So now we want to have a navigation bar that spans the whole screen width ,has a green background </a:t>
            </a:r>
            <a:r>
              <a:rPr lang="en-IN" dirty="0" err="1" smtClean="0"/>
              <a:t>color</a:t>
            </a:r>
            <a:r>
              <a:rPr lang="en-IN" dirty="0" smtClean="0"/>
              <a:t>, and also it should have some padding so that the content of the header doesn’t sit on the edges</a:t>
            </a:r>
          </a:p>
          <a:p>
            <a:r>
              <a:rPr lang="en-IN" dirty="0" smtClean="0"/>
              <a:t>So now add width:100% , </a:t>
            </a:r>
            <a:r>
              <a:rPr lang="en-IN" smtClean="0"/>
              <a:t>background:#2ddf5c,padding:8px </a:t>
            </a:r>
            <a:r>
              <a:rPr lang="en-IN" dirty="0" smtClean="0"/>
              <a:t>16px to achieve the full </a:t>
            </a:r>
            <a:r>
              <a:rPr lang="en-IN" dirty="0" err="1" smtClean="0"/>
              <a:t>width,background</a:t>
            </a:r>
            <a:r>
              <a:rPr lang="en-IN" dirty="0" smtClean="0"/>
              <a:t> </a:t>
            </a:r>
            <a:r>
              <a:rPr lang="en-IN" dirty="0" err="1" smtClean="0"/>
              <a:t>color</a:t>
            </a:r>
            <a:r>
              <a:rPr lang="en-IN" dirty="0" smtClean="0"/>
              <a:t> and padding.</a:t>
            </a:r>
          </a:p>
          <a:p>
            <a:pPr marL="0" indent="0">
              <a:buNone/>
            </a:pPr>
            <a:r>
              <a:rPr lang="en-IN" dirty="0" smtClean="0"/>
              <a:t> </a:t>
            </a:r>
            <a:endParaRPr lang="en-GB" dirty="0"/>
          </a:p>
        </p:txBody>
      </p:sp>
    </p:spTree>
    <p:extLst>
      <p:ext uri="{BB962C8B-B14F-4D97-AF65-F5344CB8AC3E}">
        <p14:creationId xmlns:p14="http://schemas.microsoft.com/office/powerpoint/2010/main" val="40864776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Property</a:t>
            </a:r>
          </a:p>
        </p:txBody>
      </p:sp>
      <p:sp>
        <p:nvSpPr>
          <p:cNvPr id="3" name="Content Placeholder 2"/>
          <p:cNvSpPr>
            <a:spLocks noGrp="1"/>
          </p:cNvSpPr>
          <p:nvPr>
            <p:ph idx="1"/>
          </p:nvPr>
        </p:nvSpPr>
        <p:spPr>
          <a:xfrm>
            <a:off x="448733" y="1059872"/>
            <a:ext cx="11220257" cy="5064617"/>
          </a:xfrm>
        </p:spPr>
        <p:txBody>
          <a:bodyPr/>
          <a:lstStyle/>
          <a:p>
            <a:r>
              <a:rPr lang="en-IN" dirty="0" smtClean="0"/>
              <a:t>Now if we notice in our header the list elements don’t look so good it would have been better if we could change their placement.</a:t>
            </a:r>
          </a:p>
          <a:p>
            <a:r>
              <a:rPr lang="en-IN" dirty="0" smtClean="0"/>
              <a:t>So now first of all to access them in </a:t>
            </a:r>
            <a:r>
              <a:rPr lang="en-IN" dirty="0" err="1" smtClean="0"/>
              <a:t>css</a:t>
            </a:r>
            <a:r>
              <a:rPr lang="en-IN" dirty="0" smtClean="0"/>
              <a:t> lets add a class to them ,lets use a specific naming convention called </a:t>
            </a:r>
            <a:r>
              <a:rPr lang="en-IN" dirty="0" err="1" smtClean="0"/>
              <a:t>bem</a:t>
            </a:r>
            <a:r>
              <a:rPr lang="en-IN" dirty="0" smtClean="0"/>
              <a:t>(block element modifier) to name our classes we will study </a:t>
            </a:r>
            <a:r>
              <a:rPr lang="en-IN" dirty="0" err="1" smtClean="0"/>
              <a:t>bem</a:t>
            </a:r>
            <a:r>
              <a:rPr lang="en-IN" dirty="0" smtClean="0"/>
              <a:t> later in our </a:t>
            </a:r>
            <a:r>
              <a:rPr lang="en-IN" dirty="0" err="1" smtClean="0"/>
              <a:t>trainingso</a:t>
            </a:r>
            <a:r>
              <a:rPr lang="en-IN" dirty="0" smtClean="0"/>
              <a:t> the name will be main-</a:t>
            </a:r>
            <a:r>
              <a:rPr lang="en-IN" dirty="0" err="1" smtClean="0"/>
              <a:t>nav</a:t>
            </a:r>
            <a:r>
              <a:rPr lang="en-IN" dirty="0" smtClean="0"/>
              <a:t>__item this signifies that it is an item in the main-</a:t>
            </a:r>
            <a:r>
              <a:rPr lang="en-IN" dirty="0" err="1" smtClean="0"/>
              <a:t>nav</a:t>
            </a:r>
            <a:endParaRPr lang="en-IN" dirty="0" smtClean="0"/>
          </a:p>
          <a:p>
            <a:r>
              <a:rPr lang="en-IN" dirty="0" smtClean="0"/>
              <a:t>Use this class on all list items</a:t>
            </a:r>
          </a:p>
          <a:p>
            <a:r>
              <a:rPr lang="en-IN" dirty="0" smtClean="0"/>
              <a:t>To our </a:t>
            </a:r>
            <a:r>
              <a:rPr lang="en-IN" dirty="0" err="1" smtClean="0"/>
              <a:t>ul</a:t>
            </a:r>
            <a:r>
              <a:rPr lang="en-IN" dirty="0" smtClean="0"/>
              <a:t> tag add a class </a:t>
            </a:r>
            <a:r>
              <a:rPr lang="en-GB" dirty="0" smtClean="0"/>
              <a:t>“main-</a:t>
            </a:r>
            <a:r>
              <a:rPr lang="en-GB" dirty="0" err="1" smtClean="0"/>
              <a:t>nav</a:t>
            </a:r>
            <a:r>
              <a:rPr lang="en-GB" dirty="0"/>
              <a:t>__</a:t>
            </a:r>
            <a:r>
              <a:rPr lang="en-GB" dirty="0" smtClean="0"/>
              <a:t>items”</a:t>
            </a:r>
          </a:p>
          <a:p>
            <a:r>
              <a:rPr lang="en-IN" dirty="0" smtClean="0"/>
              <a:t>To our </a:t>
            </a:r>
            <a:r>
              <a:rPr lang="en-IN" dirty="0" err="1" smtClean="0"/>
              <a:t>nav</a:t>
            </a:r>
            <a:r>
              <a:rPr lang="en-IN" dirty="0" smtClean="0"/>
              <a:t> tag add the class “main-</a:t>
            </a:r>
            <a:r>
              <a:rPr lang="en-IN" dirty="0" err="1" smtClean="0"/>
              <a:t>nav</a:t>
            </a:r>
            <a:r>
              <a:rPr lang="en-IN" dirty="0" smtClean="0"/>
              <a:t>”</a:t>
            </a:r>
          </a:p>
          <a:p>
            <a:r>
              <a:rPr lang="en-IN" dirty="0" smtClean="0"/>
              <a:t>So now we kind of have an hierarchy </a:t>
            </a:r>
            <a:r>
              <a:rPr lang="en-IN" b="1" dirty="0" smtClean="0"/>
              <a:t>main-</a:t>
            </a:r>
            <a:r>
              <a:rPr lang="en-IN" b="1" dirty="0" err="1" smtClean="0"/>
              <a:t>nav</a:t>
            </a:r>
            <a:r>
              <a:rPr lang="en-IN" dirty="0" smtClean="0"/>
              <a:t> contains </a:t>
            </a:r>
            <a:r>
              <a:rPr lang="en-IN" b="1" dirty="0" smtClean="0"/>
              <a:t>main-</a:t>
            </a:r>
            <a:r>
              <a:rPr lang="en-IN" b="1" dirty="0" err="1" smtClean="0"/>
              <a:t>nav</a:t>
            </a:r>
            <a:r>
              <a:rPr lang="en-IN" b="1" dirty="0" smtClean="0"/>
              <a:t>__items</a:t>
            </a:r>
            <a:r>
              <a:rPr lang="en-IN" dirty="0" smtClean="0"/>
              <a:t> which contain multiple </a:t>
            </a:r>
            <a:r>
              <a:rPr lang="en-IN" b="1" dirty="0" smtClean="0"/>
              <a:t>main-</a:t>
            </a:r>
            <a:r>
              <a:rPr lang="en-IN" b="1" dirty="0" err="1" smtClean="0"/>
              <a:t>nav</a:t>
            </a:r>
            <a:r>
              <a:rPr lang="en-IN" b="1" dirty="0" smtClean="0"/>
              <a:t>__item</a:t>
            </a:r>
          </a:p>
          <a:p>
            <a:r>
              <a:rPr lang="en-IN" dirty="0" smtClean="0"/>
              <a:t>In html we have inline elements which are rendered in a same line like &lt;a&gt; tags if we have multiple &lt;a&gt; tags simultaneously the are rendered in the same line, we also have block elements which are rendered one after the other like div, section ,h1 </a:t>
            </a:r>
            <a:r>
              <a:rPr lang="en-IN" dirty="0" err="1" smtClean="0"/>
              <a:t>etc</a:t>
            </a:r>
            <a:r>
              <a:rPr lang="en-IN" dirty="0" smtClean="0"/>
              <a:t> these elements take the full available width of the container</a:t>
            </a:r>
            <a:endParaRPr lang="en-GB" dirty="0"/>
          </a:p>
          <a:p>
            <a:endParaRPr lang="en-GB" dirty="0"/>
          </a:p>
        </p:txBody>
      </p:sp>
    </p:spTree>
    <p:extLst>
      <p:ext uri="{BB962C8B-B14F-4D97-AF65-F5344CB8AC3E}">
        <p14:creationId xmlns:p14="http://schemas.microsoft.com/office/powerpoint/2010/main" val="274606163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761" y="142009"/>
            <a:ext cx="8596668" cy="554182"/>
          </a:xfrm>
        </p:spPr>
        <p:txBody>
          <a:bodyPr>
            <a:normAutofit fontScale="90000"/>
          </a:bodyPr>
          <a:lstStyle/>
          <a:p>
            <a:r>
              <a:rPr lang="en-GB" dirty="0"/>
              <a:t>Understanding the Display </a:t>
            </a:r>
            <a:r>
              <a:rPr lang="en-GB" dirty="0" smtClean="0"/>
              <a:t>Property </a:t>
            </a:r>
            <a:r>
              <a:rPr lang="en-GB" dirty="0" err="1" smtClean="0"/>
              <a:t>Cont</a:t>
            </a:r>
            <a:r>
              <a:rPr lang="en-GB" dirty="0" smtClean="0"/>
              <a:t>…</a:t>
            </a:r>
            <a:endParaRPr lang="en-GB" dirty="0"/>
          </a:p>
        </p:txBody>
      </p:sp>
      <p:sp>
        <p:nvSpPr>
          <p:cNvPr id="3" name="Content Placeholder 2"/>
          <p:cNvSpPr>
            <a:spLocks noGrp="1"/>
          </p:cNvSpPr>
          <p:nvPr>
            <p:ph idx="1"/>
          </p:nvPr>
        </p:nvSpPr>
        <p:spPr>
          <a:xfrm>
            <a:off x="448733" y="1059872"/>
            <a:ext cx="11220257" cy="5064617"/>
          </a:xfrm>
        </p:spPr>
        <p:txBody>
          <a:bodyPr/>
          <a:lstStyle/>
          <a:p>
            <a:r>
              <a:rPr lang="en-IN" dirty="0" smtClean="0"/>
              <a:t>Now since inline elements are usually adjacent to other inline elements therefore setting the margin ,padding </a:t>
            </a:r>
            <a:r>
              <a:rPr lang="en-IN" dirty="0" err="1" smtClean="0"/>
              <a:t>etc</a:t>
            </a:r>
            <a:r>
              <a:rPr lang="en-IN" dirty="0" smtClean="0"/>
              <a:t> is not plainly possible as multiple elements in one single line cant have different margin(top , bottom) ,padding etc.</a:t>
            </a:r>
          </a:p>
          <a:p>
            <a:r>
              <a:rPr lang="en-IN" dirty="0" smtClean="0"/>
              <a:t>But for block elements since they span the whole width of the container these properties can be set.</a:t>
            </a:r>
          </a:p>
          <a:p>
            <a:r>
              <a:rPr lang="en-IN" dirty="0" smtClean="0"/>
              <a:t>Using display property we can although change the default behaviour of elements we can set the display property to block to make an element behave like a block element, to inline to make it behave like inline, change it to none to hide it from visible flow although it will still be part of the </a:t>
            </a:r>
            <a:r>
              <a:rPr lang="en-IN" dirty="0" err="1" smtClean="0"/>
              <a:t>dom</a:t>
            </a:r>
            <a:r>
              <a:rPr lang="en-IN" dirty="0" smtClean="0"/>
              <a:t> but hidden from display.</a:t>
            </a:r>
          </a:p>
          <a:p>
            <a:r>
              <a:rPr lang="en-IN" dirty="0" smtClean="0"/>
              <a:t>We can also set it to inline-block such elements will continue to behave like inline but the block properties like margin padding </a:t>
            </a:r>
            <a:r>
              <a:rPr lang="en-IN" dirty="0" err="1" smtClean="0"/>
              <a:t>etc</a:t>
            </a:r>
            <a:r>
              <a:rPr lang="en-IN" dirty="0" smtClean="0"/>
              <a:t> can also be set.</a:t>
            </a:r>
          </a:p>
          <a:p>
            <a:r>
              <a:rPr lang="en-IN" dirty="0" smtClean="0"/>
              <a:t>So lets set the display property for our list items to inline block using the class selector for </a:t>
            </a:r>
            <a:r>
              <a:rPr lang="en-GB" dirty="0"/>
              <a:t>main-</a:t>
            </a:r>
            <a:r>
              <a:rPr lang="en-GB" dirty="0" err="1"/>
              <a:t>nav</a:t>
            </a:r>
            <a:r>
              <a:rPr lang="en-GB" dirty="0"/>
              <a:t>__items</a:t>
            </a:r>
          </a:p>
          <a:p>
            <a:endParaRPr lang="en-GB" dirty="0"/>
          </a:p>
        </p:txBody>
      </p:sp>
    </p:spTree>
    <p:extLst>
      <p:ext uri="{BB962C8B-B14F-4D97-AF65-F5344CB8AC3E}">
        <p14:creationId xmlns:p14="http://schemas.microsoft.com/office/powerpoint/2010/main" val="19482941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0461" y="173182"/>
            <a:ext cx="8596668" cy="710045"/>
          </a:xfrm>
        </p:spPr>
        <p:txBody>
          <a:bodyPr/>
          <a:lstStyle/>
          <a:p>
            <a:r>
              <a:rPr lang="en-IN" dirty="0"/>
              <a:t>display: none vs visibility: hidden</a:t>
            </a:r>
            <a:endParaRPr lang="en-GB" dirty="0"/>
          </a:p>
        </p:txBody>
      </p:sp>
      <p:sp>
        <p:nvSpPr>
          <p:cNvPr id="3" name="Content Placeholder 2"/>
          <p:cNvSpPr>
            <a:spLocks noGrp="1"/>
          </p:cNvSpPr>
          <p:nvPr>
            <p:ph idx="1"/>
          </p:nvPr>
        </p:nvSpPr>
        <p:spPr>
          <a:xfrm>
            <a:off x="677333" y="883227"/>
            <a:ext cx="10586411" cy="5158135"/>
          </a:xfrm>
        </p:spPr>
        <p:txBody>
          <a:bodyPr/>
          <a:lstStyle/>
          <a:p>
            <a:r>
              <a:rPr lang="en-IN" dirty="0"/>
              <a:t>We had a look at display: none;  - this value removes the element to which you apply it from the document flow. This means that the element is not visible and it also doesn't "block its position". Other elements can (and will) take its place instead.</a:t>
            </a:r>
          </a:p>
          <a:p>
            <a:endParaRPr lang="en-IN" dirty="0"/>
          </a:p>
          <a:p>
            <a:r>
              <a:rPr lang="en-IN" dirty="0"/>
              <a:t>There is an alternative to that though.</a:t>
            </a:r>
          </a:p>
          <a:p>
            <a:endParaRPr lang="en-IN" dirty="0"/>
          </a:p>
          <a:p>
            <a:r>
              <a:rPr lang="en-IN" dirty="0"/>
              <a:t>If you only want to hide an element but you want to keep its place (i.e. other elements don't fill the empty spot), you can use visibility: hidden</a:t>
            </a:r>
            <a:r>
              <a:rPr lang="en-IN" dirty="0" smtClean="0"/>
              <a:t>;</a:t>
            </a:r>
          </a:p>
          <a:p>
            <a:endParaRPr lang="en-IN" dirty="0"/>
          </a:p>
          <a:p>
            <a:r>
              <a:rPr lang="en-IN" dirty="0"/>
              <a:t>The element is only invisible, it's not removed from the document flow and of course also not from the DOM.</a:t>
            </a:r>
            <a:endParaRPr lang="en-GB" dirty="0"/>
          </a:p>
        </p:txBody>
      </p:sp>
    </p:spTree>
    <p:extLst>
      <p:ext uri="{BB962C8B-B14F-4D97-AF65-F5344CB8AC3E}">
        <p14:creationId xmlns:p14="http://schemas.microsoft.com/office/powerpoint/2010/main" val="20927779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lnSpcReduction="10000"/>
          </a:bodyPr>
          <a:lstStyle/>
          <a:p>
            <a:r>
              <a:rPr lang="en-GB" dirty="0" smtClean="0"/>
              <a:t>Now if we notice that our brand link </a:t>
            </a:r>
            <a:r>
              <a:rPr lang="en-GB" dirty="0" err="1" smtClean="0"/>
              <a:t>uhost</a:t>
            </a:r>
            <a:r>
              <a:rPr lang="en-GB" dirty="0" smtClean="0"/>
              <a:t> and other links are in separate lines.</a:t>
            </a:r>
          </a:p>
          <a:p>
            <a:r>
              <a:rPr lang="en-GB" dirty="0" smtClean="0"/>
              <a:t>Lets move them to same line we will notice that the brand link is a div and the other links are in a &lt;</a:t>
            </a:r>
            <a:r>
              <a:rPr lang="en-GB" dirty="0" err="1" smtClean="0"/>
              <a:t>nav</a:t>
            </a:r>
            <a:r>
              <a:rPr lang="en-GB" dirty="0" smtClean="0"/>
              <a:t>&gt; tag and both of them are block elements.</a:t>
            </a:r>
          </a:p>
          <a:p>
            <a:r>
              <a:rPr lang="en-GB" dirty="0" smtClean="0"/>
              <a:t>So we need to set display to inline-block for both ,we can either add a class to the div or use a </a:t>
            </a:r>
            <a:r>
              <a:rPr lang="en-GB" dirty="0" err="1" smtClean="0"/>
              <a:t>combinator</a:t>
            </a:r>
            <a:r>
              <a:rPr lang="en-GB" dirty="0" smtClean="0"/>
              <a:t> to select it, lets use a direct child </a:t>
            </a:r>
            <a:r>
              <a:rPr lang="en-GB" dirty="0" err="1" smtClean="0"/>
              <a:t>combinator</a:t>
            </a:r>
            <a:r>
              <a:rPr lang="en-GB" dirty="0" smtClean="0"/>
              <a:t> and also for the </a:t>
            </a:r>
            <a:r>
              <a:rPr lang="en-GB" dirty="0" err="1" smtClean="0"/>
              <a:t>nav</a:t>
            </a:r>
            <a:r>
              <a:rPr lang="en-GB" dirty="0" smtClean="0"/>
              <a:t> we already have a class lets select that too and add the </a:t>
            </a:r>
            <a:r>
              <a:rPr lang="en-GB" dirty="0" err="1" smtClean="0"/>
              <a:t>display:inline-block</a:t>
            </a:r>
            <a:r>
              <a:rPr lang="en-GB" dirty="0" smtClean="0"/>
              <a:t> to them.</a:t>
            </a:r>
          </a:p>
          <a:p>
            <a:r>
              <a:rPr lang="en-GB" dirty="0" smtClean="0"/>
              <a:t>We now have the brand link and other links on the same </a:t>
            </a:r>
            <a:r>
              <a:rPr lang="en-GB" dirty="0" err="1" smtClean="0"/>
              <a:t>line.Now</a:t>
            </a:r>
            <a:r>
              <a:rPr lang="en-GB" dirty="0" smtClean="0"/>
              <a:t> lets move the links(elements in the </a:t>
            </a:r>
            <a:r>
              <a:rPr lang="en-GB" dirty="0" err="1" smtClean="0"/>
              <a:t>nav</a:t>
            </a:r>
            <a:r>
              <a:rPr lang="en-GB" dirty="0" smtClean="0"/>
              <a:t> element) to the right side.</a:t>
            </a:r>
          </a:p>
          <a:p>
            <a:r>
              <a:rPr lang="en-GB" dirty="0" smtClean="0"/>
              <a:t> Now to do that we can add text-align :right to the main-</a:t>
            </a:r>
            <a:r>
              <a:rPr lang="en-GB" dirty="0" err="1" smtClean="0"/>
              <a:t>nav</a:t>
            </a:r>
            <a:r>
              <a:rPr lang="en-GB" dirty="0" smtClean="0"/>
              <a:t> element and all the elements are treated as text .</a:t>
            </a:r>
          </a:p>
          <a:p>
            <a:r>
              <a:rPr lang="en-GB" dirty="0" smtClean="0"/>
              <a:t>We will notice that it did not have any effect although if we check in our </a:t>
            </a:r>
            <a:r>
              <a:rPr lang="en-GB" dirty="0" err="1" smtClean="0"/>
              <a:t>devtools</a:t>
            </a:r>
            <a:r>
              <a:rPr lang="en-GB" dirty="0" smtClean="0"/>
              <a:t> the text-align right is inherited from the </a:t>
            </a:r>
            <a:r>
              <a:rPr lang="en-GB" dirty="0" err="1" smtClean="0"/>
              <a:t>nav</a:t>
            </a:r>
            <a:r>
              <a:rPr lang="en-GB" dirty="0" smtClean="0"/>
              <a:t> to </a:t>
            </a:r>
            <a:r>
              <a:rPr lang="en-GB" dirty="0" err="1" smtClean="0"/>
              <a:t>ul</a:t>
            </a:r>
            <a:r>
              <a:rPr lang="en-GB" dirty="0" smtClean="0"/>
              <a:t> this is because </a:t>
            </a:r>
            <a:r>
              <a:rPr lang="en-GB" dirty="0" err="1" smtClean="0"/>
              <a:t>ul</a:t>
            </a:r>
            <a:r>
              <a:rPr lang="en-GB" dirty="0" smtClean="0"/>
              <a:t> sits under </a:t>
            </a:r>
            <a:r>
              <a:rPr lang="en-GB" dirty="0" err="1" smtClean="0"/>
              <a:t>nav</a:t>
            </a:r>
            <a:r>
              <a:rPr lang="en-GB" dirty="0" smtClean="0"/>
              <a:t> which is inline-</a:t>
            </a:r>
            <a:r>
              <a:rPr lang="en-GB" dirty="0" err="1" smtClean="0"/>
              <a:t>bloack</a:t>
            </a:r>
            <a:r>
              <a:rPr lang="en-GB" dirty="0" smtClean="0"/>
              <a:t> element so does not take full available width it only takes width as needed so text align :right does not have an effect</a:t>
            </a:r>
          </a:p>
          <a:p>
            <a:r>
              <a:rPr lang="en-GB" dirty="0" smtClean="0"/>
              <a:t>So we need to set a width and the width should be the complete width of the header – the width of the div also we will notice that the </a:t>
            </a:r>
            <a:r>
              <a:rPr lang="en-GB" dirty="0" err="1" smtClean="0"/>
              <a:t>ul</a:t>
            </a:r>
            <a:r>
              <a:rPr lang="en-GB" dirty="0" smtClean="0"/>
              <a:t> has a default padding to the left and margin to top and bottom  which we need to remove</a:t>
            </a:r>
          </a:p>
          <a:p>
            <a:r>
              <a:rPr lang="en-GB" dirty="0" smtClean="0"/>
              <a:t>So lets set margin and padding to zero for the </a:t>
            </a:r>
            <a:r>
              <a:rPr lang="en-GB" dirty="0" err="1" smtClean="0"/>
              <a:t>ul</a:t>
            </a:r>
            <a:r>
              <a:rPr lang="en-GB" dirty="0" smtClean="0"/>
              <a:t> by selecting it using its class selector we should also set list-style: none to just remove any bullet points although padding:0 will automatically remove the bullet points</a:t>
            </a:r>
          </a:p>
          <a:p>
            <a:endParaRPr lang="en-GB" dirty="0"/>
          </a:p>
        </p:txBody>
      </p:sp>
    </p:spTree>
    <p:extLst>
      <p:ext uri="{BB962C8B-B14F-4D97-AF65-F5344CB8AC3E}">
        <p14:creationId xmlns:p14="http://schemas.microsoft.com/office/powerpoint/2010/main" val="247064864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164" y="93025"/>
            <a:ext cx="11362266" cy="609599"/>
          </a:xfrm>
        </p:spPr>
        <p:txBody>
          <a:bodyPr>
            <a:normAutofit/>
          </a:bodyPr>
          <a:lstStyle/>
          <a:p>
            <a:r>
              <a:rPr lang="en-IN" sz="3200" dirty="0"/>
              <a:t>Applying the Display Property &amp; Styling our Navigation Bar</a:t>
            </a:r>
            <a:endParaRPr lang="en-GB" sz="3200" dirty="0"/>
          </a:p>
        </p:txBody>
      </p:sp>
      <p:sp>
        <p:nvSpPr>
          <p:cNvPr id="3" name="Content Placeholder 2"/>
          <p:cNvSpPr>
            <a:spLocks noGrp="1"/>
          </p:cNvSpPr>
          <p:nvPr>
            <p:ph idx="1"/>
          </p:nvPr>
        </p:nvSpPr>
        <p:spPr>
          <a:xfrm>
            <a:off x="677333" y="800100"/>
            <a:ext cx="11003037" cy="5829299"/>
          </a:xfrm>
        </p:spPr>
        <p:txBody>
          <a:bodyPr>
            <a:normAutofit/>
          </a:bodyPr>
          <a:lstStyle/>
          <a:p>
            <a:r>
              <a:rPr lang="en-GB" dirty="0" smtClean="0"/>
              <a:t>Now lets change the width of main-</a:t>
            </a:r>
            <a:r>
              <a:rPr lang="en-GB" dirty="0" err="1" smtClean="0"/>
              <a:t>nav</a:t>
            </a:r>
            <a:r>
              <a:rPr lang="en-GB" dirty="0" smtClean="0"/>
              <a:t> </a:t>
            </a:r>
            <a:r>
              <a:rPr lang="en-GB" dirty="0" err="1" smtClean="0"/>
              <a:t>calss</a:t>
            </a:r>
            <a:r>
              <a:rPr lang="en-GB" dirty="0" smtClean="0"/>
              <a:t>(&lt;</a:t>
            </a:r>
            <a:r>
              <a:rPr lang="en-GB" dirty="0" err="1" smtClean="0"/>
              <a:t>nav</a:t>
            </a:r>
            <a:r>
              <a:rPr lang="en-GB" dirty="0" smtClean="0"/>
              <a:t>&gt;) we will set the width to 100% initially and we will notice the content is right aligned but also now its on a separate </a:t>
            </a:r>
            <a:r>
              <a:rPr lang="en-GB" dirty="0" err="1" smtClean="0"/>
              <a:t>line.This</a:t>
            </a:r>
            <a:r>
              <a:rPr lang="en-GB" dirty="0" smtClean="0"/>
              <a:t> is because the </a:t>
            </a:r>
            <a:r>
              <a:rPr lang="en-GB" dirty="0" err="1" smtClean="0"/>
              <a:t>nav</a:t>
            </a:r>
            <a:r>
              <a:rPr lang="en-GB" dirty="0" smtClean="0"/>
              <a:t> now takes full 100% width and thus doesn’t fit on the same line anymore</a:t>
            </a:r>
          </a:p>
          <a:p>
            <a:r>
              <a:rPr lang="en-GB" dirty="0" smtClean="0"/>
              <a:t>So we need to actually take 100% - width of the div we can check the width of div from the </a:t>
            </a:r>
            <a:r>
              <a:rPr lang="en-GB" dirty="0" err="1" smtClean="0"/>
              <a:t>devtools</a:t>
            </a:r>
            <a:r>
              <a:rPr lang="en-GB" dirty="0" smtClean="0"/>
              <a:t> for time being which is 48.135 in my case lets take it as 49px</a:t>
            </a:r>
          </a:p>
          <a:p>
            <a:r>
              <a:rPr lang="en-GB" dirty="0" smtClean="0"/>
              <a:t>We will use a special </a:t>
            </a:r>
            <a:r>
              <a:rPr lang="en-GB" dirty="0" err="1" smtClean="0"/>
              <a:t>calc</a:t>
            </a:r>
            <a:r>
              <a:rPr lang="en-GB" dirty="0" smtClean="0"/>
              <a:t> function given by </a:t>
            </a:r>
            <a:r>
              <a:rPr lang="en-GB" dirty="0" err="1" smtClean="0"/>
              <a:t>css</a:t>
            </a:r>
            <a:r>
              <a:rPr lang="en-GB" dirty="0" smtClean="0"/>
              <a:t> to set the width as </a:t>
            </a:r>
            <a:r>
              <a:rPr lang="en-GB" dirty="0" err="1" smtClean="0"/>
              <a:t>calc</a:t>
            </a:r>
            <a:r>
              <a:rPr lang="en-GB" dirty="0" smtClean="0"/>
              <a:t>(100% - 49px).We will notice it does become narrower but still in next </a:t>
            </a:r>
            <a:r>
              <a:rPr lang="en-GB" dirty="0" err="1" smtClean="0"/>
              <a:t>line.This</a:t>
            </a:r>
            <a:r>
              <a:rPr lang="en-GB" dirty="0" smtClean="0"/>
              <a:t> is because of a behaviour of inline block that we need to understand</a:t>
            </a:r>
          </a:p>
          <a:p>
            <a:r>
              <a:rPr lang="en-GB" dirty="0" smtClean="0"/>
              <a:t>If we check out html there is a whitespace between the &lt;/div&gt; and &lt;</a:t>
            </a:r>
            <a:r>
              <a:rPr lang="en-GB" dirty="0" err="1" smtClean="0"/>
              <a:t>nav</a:t>
            </a:r>
            <a:r>
              <a:rPr lang="en-GB" dirty="0" smtClean="0"/>
              <a:t>&gt; tags and we usually structure our code in such a way and it doesn’t cause a problem but using </a:t>
            </a:r>
            <a:r>
              <a:rPr lang="en-GB" dirty="0" err="1" smtClean="0"/>
              <a:t>display:inline-block</a:t>
            </a:r>
            <a:r>
              <a:rPr lang="en-GB" dirty="0" smtClean="0"/>
              <a:t> this whitespace is treated as a character and has a width which it occupies on the screen if we remove this whitespace the links will be on the same line</a:t>
            </a:r>
          </a:p>
          <a:p>
            <a:r>
              <a:rPr lang="en-GB" dirty="0" smtClean="0"/>
              <a:t>But keeping the elements on same line is not good as we want to structure and format our code so actually we need to subtract not only the width of div but also the width of the whitespace that is hard to measure because its not even visible from dev </a:t>
            </a:r>
            <a:r>
              <a:rPr lang="en-GB" dirty="0" err="1" smtClean="0"/>
              <a:t>tools.So</a:t>
            </a:r>
            <a:r>
              <a:rPr lang="en-GB" dirty="0" smtClean="0"/>
              <a:t> we just subtract a bit more from the width like subtract 54 instead of 49.</a:t>
            </a:r>
          </a:p>
          <a:p>
            <a:r>
              <a:rPr lang="en-GB" dirty="0" smtClean="0"/>
              <a:t>It is more of a hack and we will look into a cleaner solution in upcoming slides</a:t>
            </a:r>
          </a:p>
          <a:p>
            <a:endParaRPr lang="en-GB" dirty="0" smtClean="0"/>
          </a:p>
          <a:p>
            <a:endParaRPr lang="en-GB" dirty="0"/>
          </a:p>
        </p:txBody>
      </p:sp>
    </p:spTree>
    <p:extLst>
      <p:ext uri="{BB962C8B-B14F-4D97-AF65-F5344CB8AC3E}">
        <p14:creationId xmlns:p14="http://schemas.microsoft.com/office/powerpoint/2010/main" val="2638889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Working with "text-decoration" &amp; "vertical-align"</a:t>
            </a:r>
          </a:p>
        </p:txBody>
      </p:sp>
      <p:sp>
        <p:nvSpPr>
          <p:cNvPr id="3" name="Content Placeholder 2"/>
          <p:cNvSpPr>
            <a:spLocks noGrp="1"/>
          </p:cNvSpPr>
          <p:nvPr>
            <p:ph idx="1"/>
          </p:nvPr>
        </p:nvSpPr>
        <p:spPr>
          <a:xfrm>
            <a:off x="677333" y="737754"/>
            <a:ext cx="11085175" cy="5839691"/>
          </a:xfrm>
        </p:spPr>
        <p:txBody>
          <a:bodyPr>
            <a:normAutofit lnSpcReduction="10000"/>
          </a:bodyPr>
          <a:lstStyle/>
          <a:p>
            <a:r>
              <a:rPr lang="en-IN" dirty="0" smtClean="0"/>
              <a:t>So now lets style our brand (&lt;a&gt; inside the header).So to do this first we need to select it lets add a class to it lets follow </a:t>
            </a:r>
            <a:r>
              <a:rPr lang="en-IN" dirty="0" err="1" smtClean="0"/>
              <a:t>bem</a:t>
            </a:r>
            <a:r>
              <a:rPr lang="en-IN" dirty="0" smtClean="0"/>
              <a:t> and name it main-</a:t>
            </a:r>
            <a:r>
              <a:rPr lang="en-IN" dirty="0" err="1" smtClean="0"/>
              <a:t>header__brand</a:t>
            </a:r>
            <a:r>
              <a:rPr lang="en-IN" dirty="0" smtClean="0"/>
              <a:t>.</a:t>
            </a:r>
          </a:p>
          <a:p>
            <a:r>
              <a:rPr lang="en-IN" dirty="0" smtClean="0"/>
              <a:t>Select it in our </a:t>
            </a:r>
            <a:r>
              <a:rPr lang="en-IN" dirty="0" err="1" smtClean="0"/>
              <a:t>css</a:t>
            </a:r>
            <a:r>
              <a:rPr lang="en-IN" dirty="0" smtClean="0"/>
              <a:t> file using the class selector</a:t>
            </a:r>
          </a:p>
          <a:p>
            <a:r>
              <a:rPr lang="en-IN" dirty="0" smtClean="0"/>
              <a:t>So we will apply following styling</a:t>
            </a:r>
          </a:p>
          <a:p>
            <a:pPr lvl="1"/>
            <a:r>
              <a:rPr lang="en-IN" dirty="0" smtClean="0"/>
              <a:t>Remove the default underlining</a:t>
            </a:r>
          </a:p>
          <a:p>
            <a:pPr lvl="1"/>
            <a:r>
              <a:rPr lang="en-IN" dirty="0" smtClean="0"/>
              <a:t>Lets change the </a:t>
            </a:r>
            <a:r>
              <a:rPr lang="en-IN" dirty="0" err="1" smtClean="0"/>
              <a:t>color</a:t>
            </a:r>
            <a:endParaRPr lang="en-IN" dirty="0" smtClean="0"/>
          </a:p>
          <a:p>
            <a:pPr lvl="1"/>
            <a:r>
              <a:rPr lang="en-IN" dirty="0" smtClean="0"/>
              <a:t>Make the text bold</a:t>
            </a:r>
          </a:p>
          <a:p>
            <a:pPr lvl="1"/>
            <a:r>
              <a:rPr lang="en-IN" dirty="0" smtClean="0"/>
              <a:t>Increase the font size</a:t>
            </a:r>
          </a:p>
          <a:p>
            <a:r>
              <a:rPr lang="en-IN" dirty="0" smtClean="0"/>
              <a:t>So lets remove the underline by setting </a:t>
            </a:r>
            <a:r>
              <a:rPr lang="en-IN" dirty="0" err="1" smtClean="0"/>
              <a:t>text-decoration:none</a:t>
            </a:r>
            <a:r>
              <a:rPr lang="en-IN" dirty="0" smtClean="0"/>
              <a:t> which is by default set by browser to </a:t>
            </a:r>
            <a:r>
              <a:rPr lang="en-IN" dirty="0" err="1" smtClean="0"/>
              <a:t>underline.Change</a:t>
            </a:r>
            <a:r>
              <a:rPr lang="en-IN" dirty="0" smtClean="0"/>
              <a:t> the </a:t>
            </a:r>
            <a:r>
              <a:rPr lang="en-IN" dirty="0" err="1" smtClean="0"/>
              <a:t>color</a:t>
            </a:r>
            <a:r>
              <a:rPr lang="en-IN" dirty="0" smtClean="0"/>
              <a:t> to darker green by adding </a:t>
            </a:r>
            <a:r>
              <a:rPr lang="en-IN" dirty="0" err="1" smtClean="0"/>
              <a:t>color</a:t>
            </a:r>
            <a:r>
              <a:rPr lang="en-IN" dirty="0" smtClean="0"/>
              <a:t>:#0e4f1f and lets make it bold by adding </a:t>
            </a:r>
            <a:r>
              <a:rPr lang="en-IN" dirty="0" err="1" smtClean="0"/>
              <a:t>font-weight:bold</a:t>
            </a:r>
            <a:r>
              <a:rPr lang="en-IN" dirty="0" smtClean="0"/>
              <a:t> and set the font size by setting font-size:22px</a:t>
            </a:r>
          </a:p>
          <a:p>
            <a:r>
              <a:rPr lang="en-IN" dirty="0" smtClean="0"/>
              <a:t>This would now cause the size to increase and thus split into two line so we need to fix our hack again by subtracting a bit more from the width maybe </a:t>
            </a:r>
            <a:r>
              <a:rPr lang="en-IN" dirty="0" err="1" smtClean="0"/>
              <a:t>decduct</a:t>
            </a:r>
            <a:r>
              <a:rPr lang="en-IN" dirty="0" smtClean="0"/>
              <a:t> 74px</a:t>
            </a:r>
          </a:p>
          <a:p>
            <a:r>
              <a:rPr lang="en-IN" dirty="0" smtClean="0"/>
              <a:t>Now we will notice that the brand is styled well but the links are now aligned to the </a:t>
            </a:r>
            <a:r>
              <a:rPr lang="en-IN" dirty="0" err="1" smtClean="0"/>
              <a:t>botton</a:t>
            </a:r>
            <a:r>
              <a:rPr lang="en-IN" dirty="0" smtClean="0"/>
              <a:t> of the brand as the brand has a higher font size so links don’t appear aligned </a:t>
            </a:r>
            <a:r>
              <a:rPr lang="en-IN" dirty="0" err="1" smtClean="0"/>
              <a:t>center</a:t>
            </a:r>
            <a:r>
              <a:rPr lang="en-IN" dirty="0" smtClean="0"/>
              <a:t> and are aligned more towards the bottom of the brand.</a:t>
            </a:r>
          </a:p>
          <a:p>
            <a:r>
              <a:rPr lang="en-IN" dirty="0"/>
              <a:t>To fix this we need to set the </a:t>
            </a:r>
            <a:r>
              <a:rPr lang="en-IN" dirty="0" err="1"/>
              <a:t>vertical-align:middle</a:t>
            </a:r>
            <a:r>
              <a:rPr lang="en-IN" dirty="0"/>
              <a:t> to both the brand and the </a:t>
            </a:r>
            <a:r>
              <a:rPr lang="en-IN" dirty="0" err="1"/>
              <a:t>nav</a:t>
            </a:r>
            <a:r>
              <a:rPr lang="en-IN" dirty="0"/>
              <a:t> holding the links</a:t>
            </a:r>
            <a:endParaRPr lang="en-GB" dirty="0"/>
          </a:p>
          <a:p>
            <a:endParaRPr lang="en-IN" dirty="0" smtClean="0"/>
          </a:p>
          <a:p>
            <a:endParaRPr lang="en-GB" dirty="0"/>
          </a:p>
        </p:txBody>
      </p:sp>
    </p:spTree>
    <p:extLst>
      <p:ext uri="{BB962C8B-B14F-4D97-AF65-F5344CB8AC3E}">
        <p14:creationId xmlns:p14="http://schemas.microsoft.com/office/powerpoint/2010/main" val="30580935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0070" y="110836"/>
            <a:ext cx="11292993" cy="626918"/>
          </a:xfrm>
        </p:spPr>
        <p:txBody>
          <a:bodyPr>
            <a:normAutofit fontScale="90000"/>
          </a:bodyPr>
          <a:lstStyle/>
          <a:p>
            <a:r>
              <a:rPr lang="en-GB" dirty="0"/>
              <a:t>Styling Anchor Tags</a:t>
            </a:r>
          </a:p>
        </p:txBody>
      </p:sp>
      <p:sp>
        <p:nvSpPr>
          <p:cNvPr id="3" name="Content Placeholder 2"/>
          <p:cNvSpPr>
            <a:spLocks noGrp="1"/>
          </p:cNvSpPr>
          <p:nvPr>
            <p:ph idx="1"/>
          </p:nvPr>
        </p:nvSpPr>
        <p:spPr>
          <a:xfrm>
            <a:off x="677333" y="997527"/>
            <a:ext cx="11085175" cy="5579918"/>
          </a:xfrm>
        </p:spPr>
        <p:txBody>
          <a:bodyPr/>
          <a:lstStyle/>
          <a:p>
            <a:r>
              <a:rPr lang="en-IN" dirty="0" smtClean="0"/>
              <a:t>So now lets style the links</a:t>
            </a:r>
          </a:p>
          <a:p>
            <a:pPr lvl="1"/>
            <a:r>
              <a:rPr lang="en-IN" dirty="0" smtClean="0"/>
              <a:t>We need to make the &lt;a&gt; tags have a little bit distance from each other</a:t>
            </a:r>
          </a:p>
          <a:p>
            <a:pPr lvl="1"/>
            <a:r>
              <a:rPr lang="en-IN" dirty="0" smtClean="0"/>
              <a:t>Have the same green </a:t>
            </a:r>
            <a:r>
              <a:rPr lang="en-IN" dirty="0" err="1" smtClean="0"/>
              <a:t>color</a:t>
            </a:r>
            <a:r>
              <a:rPr lang="en-IN" dirty="0" smtClean="0"/>
              <a:t> as brand by default</a:t>
            </a:r>
          </a:p>
          <a:p>
            <a:pPr lvl="1"/>
            <a:r>
              <a:rPr lang="en-IN" dirty="0" smtClean="0"/>
              <a:t>Also remove the underline</a:t>
            </a:r>
          </a:p>
          <a:p>
            <a:r>
              <a:rPr lang="en-IN" dirty="0" smtClean="0"/>
              <a:t>To add spacing between list items lets add a right-left margin of 16px to the </a:t>
            </a:r>
            <a:r>
              <a:rPr lang="en-GB" dirty="0"/>
              <a:t>main-</a:t>
            </a:r>
            <a:r>
              <a:rPr lang="en-GB" dirty="0" err="1"/>
              <a:t>nav</a:t>
            </a:r>
            <a:r>
              <a:rPr lang="en-GB" dirty="0"/>
              <a:t>__</a:t>
            </a:r>
            <a:r>
              <a:rPr lang="en-GB" dirty="0" smtClean="0"/>
              <a:t>item</a:t>
            </a:r>
            <a:r>
              <a:rPr lang="en-GB" dirty="0"/>
              <a:t> </a:t>
            </a:r>
            <a:r>
              <a:rPr lang="en-GB" dirty="0" smtClean="0"/>
              <a:t>selector we will use the shorthand we learned to only set left and right not top-bottom by setting margin:0px16px</a:t>
            </a:r>
          </a:p>
          <a:p>
            <a:r>
              <a:rPr lang="en-IN" dirty="0" smtClean="0"/>
              <a:t>Now we need to remove the underline to do this we can use  </a:t>
            </a:r>
            <a:r>
              <a:rPr lang="en-IN" dirty="0" err="1" smtClean="0"/>
              <a:t>text-decoration:none</a:t>
            </a:r>
            <a:r>
              <a:rPr lang="en-IN" dirty="0" smtClean="0"/>
              <a:t> but it wont work on the main-</a:t>
            </a:r>
            <a:r>
              <a:rPr lang="en-IN" dirty="0" err="1" smtClean="0"/>
              <a:t>nav</a:t>
            </a:r>
            <a:r>
              <a:rPr lang="en-IN" dirty="0" smtClean="0"/>
              <a:t>-item as the text decoration is et on &lt;a&gt; tag not on &lt;li&gt;.it would have been inherited by since the browser defaults use a direct-selector it will override the inheritance so its better to </a:t>
            </a:r>
            <a:r>
              <a:rPr lang="en-IN" dirty="0" err="1" smtClean="0"/>
              <a:t>st</a:t>
            </a:r>
            <a:r>
              <a:rPr lang="en-IN" dirty="0" smtClean="0"/>
              <a:t> the property on &lt;a&gt; tag to do this we can either add a new class or use a </a:t>
            </a:r>
            <a:r>
              <a:rPr lang="en-IN" dirty="0" err="1" smtClean="0"/>
              <a:t>combinator</a:t>
            </a:r>
            <a:r>
              <a:rPr lang="en-IN" dirty="0" smtClean="0"/>
              <a:t>.</a:t>
            </a:r>
          </a:p>
          <a:p>
            <a:r>
              <a:rPr lang="en-IN" dirty="0" smtClean="0"/>
              <a:t>Performance wise a class is a little bit faster than the </a:t>
            </a:r>
            <a:r>
              <a:rPr lang="en-IN" dirty="0" err="1" smtClean="0"/>
              <a:t>combinator</a:t>
            </a:r>
            <a:r>
              <a:rPr lang="en-IN" dirty="0" smtClean="0"/>
              <a:t> but since we are using a </a:t>
            </a:r>
            <a:r>
              <a:rPr lang="en-IN" dirty="0" err="1" smtClean="0"/>
              <a:t>combinator</a:t>
            </a:r>
            <a:r>
              <a:rPr lang="en-IN" dirty="0" smtClean="0"/>
              <a:t> for a direct child with parent already having a class it is also a high performance </a:t>
            </a:r>
            <a:r>
              <a:rPr lang="en-IN" dirty="0" err="1" smtClean="0"/>
              <a:t>combinator</a:t>
            </a:r>
            <a:r>
              <a:rPr lang="en-IN" dirty="0" smtClean="0"/>
              <a:t> and we can also skip adding a new class.</a:t>
            </a:r>
          </a:p>
          <a:p>
            <a:r>
              <a:rPr lang="en-IN" dirty="0" smtClean="0"/>
              <a:t>So lets add a </a:t>
            </a:r>
            <a:r>
              <a:rPr lang="en-IN" dirty="0" err="1" smtClean="0"/>
              <a:t>direcxt</a:t>
            </a:r>
            <a:r>
              <a:rPr lang="en-IN" dirty="0" smtClean="0"/>
              <a:t> child </a:t>
            </a:r>
            <a:r>
              <a:rPr lang="en-IN" dirty="0" err="1" smtClean="0"/>
              <a:t>combinator</a:t>
            </a:r>
            <a:r>
              <a:rPr lang="en-IN" dirty="0" smtClean="0"/>
              <a:t> on </a:t>
            </a:r>
            <a:r>
              <a:rPr lang="en-GB" dirty="0"/>
              <a:t>main-</a:t>
            </a:r>
            <a:r>
              <a:rPr lang="en-GB" dirty="0" err="1"/>
              <a:t>nav</a:t>
            </a:r>
            <a:r>
              <a:rPr lang="en-GB" dirty="0"/>
              <a:t>__</a:t>
            </a:r>
            <a:r>
              <a:rPr lang="en-GB" dirty="0" smtClean="0"/>
              <a:t>item a and add </a:t>
            </a:r>
            <a:r>
              <a:rPr lang="en-GB" dirty="0" err="1" smtClean="0"/>
              <a:t>color</a:t>
            </a:r>
            <a:r>
              <a:rPr lang="en-GB" dirty="0" smtClean="0"/>
              <a:t>:#0e4f1f and </a:t>
            </a:r>
            <a:r>
              <a:rPr lang="en-GB" dirty="0" err="1" smtClean="0"/>
              <a:t>text-decoration:none</a:t>
            </a:r>
            <a:r>
              <a:rPr lang="en-GB" dirty="0" smtClean="0"/>
              <a:t> to it.</a:t>
            </a:r>
            <a:endParaRPr lang="en-GB" dirty="0"/>
          </a:p>
          <a:p>
            <a:pPr marL="0" indent="0">
              <a:buNone/>
            </a:pPr>
            <a:endParaRPr lang="en-GB" dirty="0"/>
          </a:p>
        </p:txBody>
      </p:sp>
    </p:spTree>
    <p:extLst>
      <p:ext uri="{BB962C8B-B14F-4D97-AF65-F5344CB8AC3E}">
        <p14:creationId xmlns:p14="http://schemas.microsoft.com/office/powerpoint/2010/main" val="366855157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4903" y="62523"/>
            <a:ext cx="8596668" cy="547077"/>
          </a:xfrm>
        </p:spPr>
        <p:txBody>
          <a:bodyPr>
            <a:normAutofit fontScale="90000"/>
          </a:bodyPr>
          <a:lstStyle/>
          <a:p>
            <a:r>
              <a:rPr lang="en-GB" dirty="0"/>
              <a:t>Adding Pseudo Classes</a:t>
            </a:r>
          </a:p>
        </p:txBody>
      </p:sp>
      <p:sp>
        <p:nvSpPr>
          <p:cNvPr id="3" name="Content Placeholder 2"/>
          <p:cNvSpPr>
            <a:spLocks noGrp="1"/>
          </p:cNvSpPr>
          <p:nvPr>
            <p:ph idx="1"/>
          </p:nvPr>
        </p:nvSpPr>
        <p:spPr>
          <a:xfrm>
            <a:off x="677333" y="734647"/>
            <a:ext cx="11170789" cy="5306716"/>
          </a:xfrm>
        </p:spPr>
        <p:txBody>
          <a:bodyPr/>
          <a:lstStyle/>
          <a:p>
            <a:r>
              <a:rPr lang="en-GB" dirty="0" smtClean="0"/>
              <a:t>Lets style the links further:</a:t>
            </a:r>
          </a:p>
          <a:p>
            <a:pPr lvl="1"/>
            <a:r>
              <a:rPr lang="en-GB" dirty="0" smtClean="0"/>
              <a:t>The links should change </a:t>
            </a:r>
            <a:r>
              <a:rPr lang="en-GB" dirty="0" err="1" smtClean="0"/>
              <a:t>color</a:t>
            </a:r>
            <a:r>
              <a:rPr lang="en-GB" dirty="0" smtClean="0"/>
              <a:t> if we hover over them lets say white </a:t>
            </a:r>
            <a:r>
              <a:rPr lang="en-GB" dirty="0" err="1" smtClean="0"/>
              <a:t>color</a:t>
            </a:r>
            <a:endParaRPr lang="en-GB" dirty="0" smtClean="0"/>
          </a:p>
          <a:p>
            <a:pPr lvl="1"/>
            <a:r>
              <a:rPr lang="en-GB" dirty="0" smtClean="0"/>
              <a:t>Also the links should change colour if we keep them clicked like a touch event on a mobile device lets say white </a:t>
            </a:r>
            <a:r>
              <a:rPr lang="en-GB" dirty="0" err="1" smtClean="0"/>
              <a:t>color</a:t>
            </a:r>
            <a:endParaRPr lang="en-GB" dirty="0" smtClean="0"/>
          </a:p>
          <a:p>
            <a:r>
              <a:rPr lang="en-GB" dirty="0" smtClean="0"/>
              <a:t>We can achieve this by using pseudo </a:t>
            </a:r>
            <a:r>
              <a:rPr lang="en-GB" dirty="0" err="1" smtClean="0"/>
              <a:t>classes.Lets</a:t>
            </a:r>
            <a:r>
              <a:rPr lang="en-GB" dirty="0" smtClean="0"/>
              <a:t> add such a </a:t>
            </a:r>
            <a:r>
              <a:rPr lang="en-GB" dirty="0" err="1" smtClean="0"/>
              <a:t>css</a:t>
            </a:r>
            <a:r>
              <a:rPr lang="en-GB" dirty="0" smtClean="0"/>
              <a:t> and then understand it further in theory</a:t>
            </a:r>
          </a:p>
          <a:p>
            <a:r>
              <a:rPr lang="en-GB" dirty="0" smtClean="0"/>
              <a:t>We add a </a:t>
            </a:r>
            <a:r>
              <a:rPr lang="en-GB" dirty="0" err="1" smtClean="0"/>
              <a:t>combinator</a:t>
            </a:r>
            <a:r>
              <a:rPr lang="en-GB" dirty="0" smtClean="0"/>
              <a:t> like .main-</a:t>
            </a:r>
            <a:r>
              <a:rPr lang="en-GB" dirty="0" err="1" smtClean="0"/>
              <a:t>nav</a:t>
            </a:r>
            <a:r>
              <a:rPr lang="en-GB" dirty="0" smtClean="0"/>
              <a:t>__item a but now we add a pseudo class to anchor tag as Main-</a:t>
            </a:r>
            <a:r>
              <a:rPr lang="en-GB" dirty="0" err="1" smtClean="0"/>
              <a:t>nav</a:t>
            </a:r>
            <a:r>
              <a:rPr lang="en-GB" dirty="0" smtClean="0"/>
              <a:t>__item a:hover for hover and main-</a:t>
            </a:r>
            <a:r>
              <a:rPr lang="en-GB" dirty="0" err="1" smtClean="0"/>
              <a:t>nav</a:t>
            </a:r>
            <a:r>
              <a:rPr lang="en-GB" dirty="0" smtClean="0"/>
              <a:t>__item a:active.Active and hover are just a few examples of pseudo classes that we can add</a:t>
            </a:r>
          </a:p>
          <a:p>
            <a:r>
              <a:rPr lang="en-GB" dirty="0" smtClean="0"/>
              <a:t>Inside these selectors just add the </a:t>
            </a:r>
            <a:r>
              <a:rPr lang="en-GB" dirty="0" err="1" smtClean="0"/>
              <a:t>color:white</a:t>
            </a:r>
            <a:r>
              <a:rPr lang="en-GB" dirty="0" smtClean="0"/>
              <a:t> rule</a:t>
            </a:r>
          </a:p>
          <a:p>
            <a:r>
              <a:rPr lang="en-GB" dirty="0" smtClean="0"/>
              <a:t>Now if we hover over our links or keep them pressed the colour changes to white</a:t>
            </a:r>
          </a:p>
          <a:p>
            <a:r>
              <a:rPr lang="en-GB" dirty="0" smtClean="0"/>
              <a:t>Lets study about pseudo classes in depth on next slide</a:t>
            </a:r>
          </a:p>
          <a:p>
            <a:endParaRPr lang="en-GB" dirty="0"/>
          </a:p>
        </p:txBody>
      </p:sp>
    </p:spTree>
    <p:extLst>
      <p:ext uri="{BB962C8B-B14F-4D97-AF65-F5344CB8AC3E}">
        <p14:creationId xmlns:p14="http://schemas.microsoft.com/office/powerpoint/2010/main" val="3184617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932873"/>
          </a:xfrm>
        </p:spPr>
        <p:txBody>
          <a:bodyPr/>
          <a:lstStyle/>
          <a:p>
            <a:r>
              <a:rPr lang="en-IN" dirty="0" smtClean="0"/>
              <a:t>Important Links</a:t>
            </a:r>
            <a:endParaRPr lang="en-GB" dirty="0"/>
          </a:p>
        </p:txBody>
      </p:sp>
      <p:sp>
        <p:nvSpPr>
          <p:cNvPr id="3" name="Content Placeholder 2"/>
          <p:cNvSpPr>
            <a:spLocks noGrp="1"/>
          </p:cNvSpPr>
          <p:nvPr>
            <p:ph idx="1"/>
          </p:nvPr>
        </p:nvSpPr>
        <p:spPr>
          <a:xfrm>
            <a:off x="677334" y="1542473"/>
            <a:ext cx="8596668" cy="4498889"/>
          </a:xfrm>
        </p:spPr>
        <p:txBody>
          <a:bodyPr>
            <a:normAutofit/>
          </a:bodyPr>
          <a:lstStyle/>
          <a:p>
            <a:r>
              <a:rPr lang="en-IN" dirty="0" smtClean="0">
                <a:latin typeface="Verdana" panose="020B0604030504040204" pitchFamily="34" charset="0"/>
                <a:ea typeface="Verdana" panose="020B0604030504040204" pitchFamily="34" charset="0"/>
                <a:hlinkClick r:id="rId2"/>
              </a:rPr>
              <a:t>W3C CSS Working Group</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6819101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fontScale="92500" lnSpcReduction="20000"/>
          </a:bodyPr>
          <a:lstStyle/>
          <a:p>
            <a:r>
              <a:rPr lang="en-GB" dirty="0" smtClean="0"/>
              <a:t>Pseudo classes define a style or allow us to define a style for a special state of an element like the hover or active state</a:t>
            </a:r>
          </a:p>
          <a:p>
            <a:r>
              <a:rPr lang="en-GB" dirty="0" smtClean="0"/>
              <a:t>Pseudo classes are defined by a :class name</a:t>
            </a:r>
          </a:p>
          <a:p>
            <a:r>
              <a:rPr lang="en-GB" dirty="0" smtClean="0"/>
              <a:t>A list of pseudo classes can be found on </a:t>
            </a:r>
            <a:r>
              <a:rPr lang="en-GB" dirty="0" err="1" smtClean="0"/>
              <a:t>mdn</a:t>
            </a:r>
            <a:r>
              <a:rPr lang="en-GB" dirty="0" smtClean="0"/>
              <a:t>(Mozilla developers network) a link to which is added to the last slide of this section</a:t>
            </a:r>
          </a:p>
          <a:p>
            <a:r>
              <a:rPr lang="en-GB" dirty="0" smtClean="0"/>
              <a:t>Examples of Pseudo classes are </a:t>
            </a:r>
            <a:r>
              <a:rPr lang="en-GB" dirty="0" err="1" smtClean="0"/>
              <a:t>hover,active,first</a:t>
            </a:r>
            <a:r>
              <a:rPr lang="en-GB" dirty="0" smtClean="0"/>
              <a:t>-</a:t>
            </a:r>
            <a:r>
              <a:rPr lang="en-GB" dirty="0" err="1" smtClean="0"/>
              <a:t>child,first</a:t>
            </a:r>
            <a:r>
              <a:rPr lang="en-GB" dirty="0" smtClean="0"/>
              <a:t>-of-type </a:t>
            </a:r>
            <a:r>
              <a:rPr lang="en-GB" dirty="0" err="1" smtClean="0"/>
              <a:t>etc</a:t>
            </a:r>
            <a:endParaRPr lang="en-GB" dirty="0" smtClean="0"/>
          </a:p>
          <a:p>
            <a:r>
              <a:rPr lang="en-GB" dirty="0" smtClean="0"/>
              <a:t>Pseudo element allows us to define a style for a specific part of an element</a:t>
            </a:r>
          </a:p>
          <a:p>
            <a:r>
              <a:rPr lang="en-GB" dirty="0" smtClean="0"/>
              <a:t>Pseudo elements  are defined by :: element name</a:t>
            </a:r>
          </a:p>
          <a:p>
            <a:r>
              <a:rPr lang="en-GB" dirty="0"/>
              <a:t>A list of pseudo </a:t>
            </a:r>
            <a:r>
              <a:rPr lang="en-GB" dirty="0" smtClean="0"/>
              <a:t>elements </a:t>
            </a:r>
            <a:r>
              <a:rPr lang="en-GB" dirty="0"/>
              <a:t>can be found on </a:t>
            </a:r>
            <a:r>
              <a:rPr lang="en-GB" dirty="0" err="1"/>
              <a:t>mdn</a:t>
            </a:r>
            <a:r>
              <a:rPr lang="en-GB" dirty="0"/>
              <a:t>(Mozilla developers network) a link to which is added to the last slide of this </a:t>
            </a:r>
            <a:r>
              <a:rPr lang="en-GB" dirty="0" smtClean="0"/>
              <a:t>section</a:t>
            </a:r>
          </a:p>
          <a:p>
            <a:r>
              <a:rPr lang="en-GB" dirty="0" smtClean="0"/>
              <a:t>Examples of pseudo elements are first-</a:t>
            </a:r>
            <a:r>
              <a:rPr lang="en-GB" dirty="0" err="1" smtClean="0"/>
              <a:t>letter,first</a:t>
            </a:r>
            <a:r>
              <a:rPr lang="en-GB" dirty="0" smtClean="0"/>
              <a:t>-</a:t>
            </a:r>
            <a:r>
              <a:rPr lang="en-GB" dirty="0" err="1" smtClean="0"/>
              <a:t>line,after</a:t>
            </a:r>
            <a:r>
              <a:rPr lang="en-GB" dirty="0" smtClean="0"/>
              <a:t> </a:t>
            </a:r>
            <a:r>
              <a:rPr lang="en-GB" dirty="0" err="1" smtClean="0"/>
              <a:t>etc</a:t>
            </a:r>
            <a:endParaRPr lang="en-GB" dirty="0"/>
          </a:p>
          <a:p>
            <a:r>
              <a:rPr lang="en-GB" dirty="0" smtClean="0"/>
              <a:t>Lets quickly dive into some of them </a:t>
            </a:r>
          </a:p>
          <a:p>
            <a:r>
              <a:rPr lang="en-GB" dirty="0" smtClean="0"/>
              <a:t>For example if we want to set </a:t>
            </a:r>
            <a:r>
              <a:rPr lang="en-GB" dirty="0" err="1" smtClean="0"/>
              <a:t>color</a:t>
            </a:r>
            <a:r>
              <a:rPr lang="en-GB" dirty="0" smtClean="0"/>
              <a:t> :red and font size 20px to first letter of the &lt;p&gt; tag in the section 2 we can do that by selecting it using pseudo element as p::first-letter and add our styles to it as:</a:t>
            </a:r>
          </a:p>
          <a:p>
            <a:pPr lvl="1"/>
            <a:r>
              <a:rPr lang="en-IN" dirty="0"/>
              <a:t>p::first-letter {</a:t>
            </a:r>
          </a:p>
          <a:p>
            <a:pPr marL="400050" lvl="1" indent="0">
              <a:buNone/>
            </a:pPr>
            <a:r>
              <a:rPr lang="en-IN" dirty="0"/>
              <a:t>    </a:t>
            </a:r>
            <a:r>
              <a:rPr lang="en-IN" dirty="0" err="1"/>
              <a:t>color</a:t>
            </a:r>
            <a:r>
              <a:rPr lang="en-IN" dirty="0"/>
              <a:t>: #ff1b68;</a:t>
            </a:r>
          </a:p>
          <a:p>
            <a:pPr marL="400050" lvl="1" indent="0">
              <a:buNone/>
            </a:pPr>
            <a:r>
              <a:rPr lang="en-IN" dirty="0"/>
              <a:t>    font-size: 20px;</a:t>
            </a:r>
          </a:p>
          <a:p>
            <a:pPr marL="400050" lvl="1" indent="0">
              <a:buNone/>
            </a:pPr>
            <a:r>
              <a:rPr lang="en-IN" dirty="0" smtClean="0"/>
              <a:t>}</a:t>
            </a:r>
            <a:endParaRPr lang="en-IN" dirty="0"/>
          </a:p>
        </p:txBody>
      </p:sp>
    </p:spTree>
    <p:extLst>
      <p:ext uri="{BB962C8B-B14F-4D97-AF65-F5344CB8AC3E}">
        <p14:creationId xmlns:p14="http://schemas.microsoft.com/office/powerpoint/2010/main" val="1157697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0446"/>
            <a:ext cx="8596668" cy="626918"/>
          </a:xfrm>
        </p:spPr>
        <p:txBody>
          <a:bodyPr>
            <a:normAutofit fontScale="90000"/>
          </a:bodyPr>
          <a:lstStyle/>
          <a:p>
            <a:r>
              <a:rPr lang="en-GB" dirty="0"/>
              <a:t>Pseudo Classes &amp; Pseudo Elements</a:t>
            </a:r>
          </a:p>
        </p:txBody>
      </p:sp>
      <p:sp>
        <p:nvSpPr>
          <p:cNvPr id="3" name="Content Placeholder 2"/>
          <p:cNvSpPr>
            <a:spLocks noGrp="1"/>
          </p:cNvSpPr>
          <p:nvPr>
            <p:ph idx="1"/>
          </p:nvPr>
        </p:nvSpPr>
        <p:spPr>
          <a:xfrm>
            <a:off x="677333" y="893618"/>
            <a:ext cx="11241039" cy="5621481"/>
          </a:xfrm>
        </p:spPr>
        <p:txBody>
          <a:bodyPr>
            <a:normAutofit/>
          </a:bodyPr>
          <a:lstStyle/>
          <a:p>
            <a:r>
              <a:rPr lang="en-GB" dirty="0" smtClean="0"/>
              <a:t>Now lets see an example of after and before pseudo elements that allow us to render content with </a:t>
            </a:r>
            <a:r>
              <a:rPr lang="en-GB" dirty="0" err="1" smtClean="0"/>
              <a:t>css</a:t>
            </a:r>
            <a:r>
              <a:rPr lang="en-GB" dirty="0" smtClean="0"/>
              <a:t> but such content should only add to the design and should not be crucial or page content that should always go to html mainly for accessibility reasons</a:t>
            </a:r>
          </a:p>
          <a:p>
            <a:r>
              <a:rPr lang="en-GB" dirty="0" smtClean="0"/>
              <a:t>We can use after to maybe style the links better</a:t>
            </a:r>
          </a:p>
          <a:p>
            <a:r>
              <a:rPr lang="en-GB" dirty="0" smtClean="0"/>
              <a:t>Lets first select it using .main-</a:t>
            </a:r>
            <a:r>
              <a:rPr lang="en-GB" dirty="0" err="1" smtClean="0"/>
              <a:t>nav</a:t>
            </a:r>
            <a:r>
              <a:rPr lang="en-GB" dirty="0" smtClean="0"/>
              <a:t>__item a::after</a:t>
            </a:r>
          </a:p>
          <a:p>
            <a:r>
              <a:rPr lang="en-GB" dirty="0" smtClean="0"/>
              <a:t>In this selector we can set a special property that is available only with after and before i.e. content</a:t>
            </a:r>
          </a:p>
          <a:p>
            <a:r>
              <a:rPr lang="en-GB" dirty="0" smtClean="0"/>
              <a:t>Lets set the content to something like content:</a:t>
            </a:r>
            <a:r>
              <a:rPr lang="en-IN" dirty="0" smtClean="0"/>
              <a:t>” (Link)”; also lets add a </a:t>
            </a:r>
            <a:r>
              <a:rPr lang="en-IN" dirty="0" err="1" smtClean="0"/>
              <a:t>color:red</a:t>
            </a:r>
            <a:r>
              <a:rPr lang="en-IN" dirty="0" smtClean="0"/>
              <a:t> to it.</a:t>
            </a:r>
          </a:p>
          <a:p>
            <a:r>
              <a:rPr lang="en-IN" dirty="0" smtClean="0"/>
              <a:t>This kind of styling is used to add a link to open in new tab or an icon </a:t>
            </a:r>
            <a:r>
              <a:rPr lang="en-IN" dirty="0" err="1" smtClean="0"/>
              <a:t>etc</a:t>
            </a:r>
            <a:endParaRPr lang="en-IN" dirty="0" smtClean="0"/>
          </a:p>
          <a:p>
            <a:r>
              <a:rPr lang="en-IN" dirty="0" smtClean="0"/>
              <a:t>We will now notice a red coloured word (Link) after each </a:t>
            </a:r>
            <a:r>
              <a:rPr lang="en-IN" dirty="0" err="1" smtClean="0"/>
              <a:t>nav</a:t>
            </a:r>
            <a:r>
              <a:rPr lang="en-IN" dirty="0" smtClean="0"/>
              <a:t> item and this word is a part of the content and thus is </a:t>
            </a:r>
            <a:r>
              <a:rPr lang="en-IN" smtClean="0"/>
              <a:t>clickable.</a:t>
            </a:r>
          </a:p>
          <a:p>
            <a:endParaRPr lang="en-GB" dirty="0" smtClean="0"/>
          </a:p>
        </p:txBody>
      </p:sp>
    </p:spTree>
    <p:extLst>
      <p:ext uri="{BB962C8B-B14F-4D97-AF65-F5344CB8AC3E}">
        <p14:creationId xmlns:p14="http://schemas.microsoft.com/office/powerpoint/2010/main" val="17913087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634" y="225137"/>
            <a:ext cx="8596668" cy="471055"/>
          </a:xfrm>
        </p:spPr>
        <p:txBody>
          <a:bodyPr>
            <a:normAutofit fontScale="90000"/>
          </a:bodyPr>
          <a:lstStyle/>
          <a:p>
            <a:r>
              <a:rPr lang="en-GB" dirty="0"/>
              <a:t>Grouping Rules</a:t>
            </a:r>
          </a:p>
        </p:txBody>
      </p:sp>
      <p:sp>
        <p:nvSpPr>
          <p:cNvPr id="3" name="Content Placeholder 2"/>
          <p:cNvSpPr>
            <a:spLocks noGrp="1"/>
          </p:cNvSpPr>
          <p:nvPr>
            <p:ph idx="1"/>
          </p:nvPr>
        </p:nvSpPr>
        <p:spPr>
          <a:xfrm>
            <a:off x="687723" y="1091046"/>
            <a:ext cx="10856575" cy="5075007"/>
          </a:xfrm>
        </p:spPr>
        <p:txBody>
          <a:bodyPr/>
          <a:lstStyle/>
          <a:p>
            <a:r>
              <a:rPr lang="en-IN" dirty="0" smtClean="0"/>
              <a:t>Now lets first remove the after and first-letter pseudo elements selectors</a:t>
            </a:r>
          </a:p>
          <a:p>
            <a:r>
              <a:rPr lang="en-IN" dirty="0" smtClean="0"/>
              <a:t>Now if we notice that the hover and active pseudo class selectors that we used have exactly the same </a:t>
            </a:r>
            <a:r>
              <a:rPr lang="en-IN" dirty="0" err="1" smtClean="0"/>
              <a:t>css</a:t>
            </a:r>
            <a:r>
              <a:rPr lang="en-IN" dirty="0" smtClean="0"/>
              <a:t> rules i.e. </a:t>
            </a:r>
            <a:r>
              <a:rPr lang="en-IN" dirty="0" err="1" smtClean="0"/>
              <a:t>color:white</a:t>
            </a:r>
            <a:r>
              <a:rPr lang="en-IN" dirty="0" smtClean="0"/>
              <a:t> and they are applied to same element just the pseudo class differs</a:t>
            </a:r>
          </a:p>
          <a:p>
            <a:r>
              <a:rPr lang="en-IN" dirty="0" smtClean="0"/>
              <a:t>In such a case we can group them</a:t>
            </a:r>
          </a:p>
          <a:p>
            <a:r>
              <a:rPr lang="en-IN" dirty="0" smtClean="0"/>
              <a:t>To do so after the first selector i.e. main-</a:t>
            </a:r>
            <a:r>
              <a:rPr lang="en-IN" dirty="0" err="1" smtClean="0"/>
              <a:t>nav</a:t>
            </a:r>
            <a:r>
              <a:rPr lang="en-IN" dirty="0" smtClean="0"/>
              <a:t>__items a:hover we can add a comma and then either in the same line or next line we can add another class to group them</a:t>
            </a:r>
          </a:p>
          <a:p>
            <a:r>
              <a:rPr lang="en-IN" dirty="0" smtClean="0"/>
              <a:t>So lets remove the old rules and create a new group rule to achieve the same effect</a:t>
            </a:r>
          </a:p>
          <a:p>
            <a:r>
              <a:rPr lang="en-IN" dirty="0" smtClean="0"/>
              <a:t>The </a:t>
            </a:r>
            <a:r>
              <a:rPr lang="en-IN" dirty="0" err="1" smtClean="0"/>
              <a:t>css</a:t>
            </a:r>
            <a:r>
              <a:rPr lang="en-IN" dirty="0" smtClean="0"/>
              <a:t> will look like :</a:t>
            </a:r>
          </a:p>
          <a:p>
            <a:pPr lvl="1"/>
            <a:r>
              <a:rPr lang="en-IN" dirty="0"/>
              <a:t>.main-</a:t>
            </a:r>
            <a:r>
              <a:rPr lang="en-IN" dirty="0" err="1"/>
              <a:t>nav</a:t>
            </a:r>
            <a:r>
              <a:rPr lang="en-IN" dirty="0"/>
              <a:t>__item a:hover,</a:t>
            </a:r>
          </a:p>
          <a:p>
            <a:pPr marL="800100" lvl="2" indent="0">
              <a:buNone/>
            </a:pPr>
            <a:r>
              <a:rPr lang="en-IN" dirty="0"/>
              <a:t>.main-</a:t>
            </a:r>
            <a:r>
              <a:rPr lang="en-IN" dirty="0" err="1"/>
              <a:t>nav</a:t>
            </a:r>
            <a:r>
              <a:rPr lang="en-IN" dirty="0"/>
              <a:t>__item a:active {</a:t>
            </a:r>
          </a:p>
          <a:p>
            <a:pPr marL="800100" lvl="2" indent="0">
              <a:buNone/>
            </a:pPr>
            <a:r>
              <a:rPr lang="en-IN" dirty="0"/>
              <a:t>    </a:t>
            </a:r>
            <a:r>
              <a:rPr lang="en-IN" dirty="0" err="1"/>
              <a:t>color</a:t>
            </a:r>
            <a:r>
              <a:rPr lang="en-IN" dirty="0"/>
              <a:t>: white;</a:t>
            </a:r>
          </a:p>
          <a:p>
            <a:pPr marL="800100" lvl="2" indent="0">
              <a:buNone/>
            </a:pPr>
            <a:r>
              <a:rPr lang="en-IN" dirty="0"/>
              <a:t>}</a:t>
            </a:r>
          </a:p>
          <a:p>
            <a:pPr lvl="1"/>
            <a:endParaRPr lang="en-IN" dirty="0" smtClean="0"/>
          </a:p>
          <a:p>
            <a:endParaRPr lang="en-GB" dirty="0"/>
          </a:p>
        </p:txBody>
      </p:sp>
    </p:spTree>
    <p:extLst>
      <p:ext uri="{BB962C8B-B14F-4D97-AF65-F5344CB8AC3E}">
        <p14:creationId xmlns:p14="http://schemas.microsoft.com/office/powerpoint/2010/main" val="27142483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07" y="100445"/>
            <a:ext cx="8596668" cy="710045"/>
          </a:xfrm>
        </p:spPr>
        <p:txBody>
          <a:bodyPr/>
          <a:lstStyle/>
          <a:p>
            <a:r>
              <a:rPr lang="en-GB" dirty="0"/>
              <a:t>Working with "font-weight" &amp; "border"</a:t>
            </a:r>
            <a:endParaRPr lang="en-GB" dirty="0"/>
          </a:p>
        </p:txBody>
      </p:sp>
      <p:sp>
        <p:nvSpPr>
          <p:cNvPr id="3" name="Content Placeholder 2"/>
          <p:cNvSpPr>
            <a:spLocks noGrp="1"/>
          </p:cNvSpPr>
          <p:nvPr>
            <p:ph idx="1"/>
          </p:nvPr>
        </p:nvSpPr>
        <p:spPr>
          <a:xfrm>
            <a:off x="677334" y="924791"/>
            <a:ext cx="11116348" cy="5116571"/>
          </a:xfrm>
        </p:spPr>
        <p:txBody>
          <a:bodyPr/>
          <a:lstStyle/>
          <a:p>
            <a:r>
              <a:rPr lang="en-IN" dirty="0" smtClean="0"/>
              <a:t>Lets add some more styles to the links</a:t>
            </a:r>
          </a:p>
          <a:p>
            <a:pPr lvl="1"/>
            <a:r>
              <a:rPr lang="en-IN" dirty="0" smtClean="0"/>
              <a:t>The links by default should be bold</a:t>
            </a:r>
          </a:p>
          <a:p>
            <a:pPr lvl="1"/>
            <a:r>
              <a:rPr lang="en-IN" dirty="0" smtClean="0"/>
              <a:t>They should have a border at the bottom not an underline as underline is too close to the text like a border with a </a:t>
            </a:r>
            <a:r>
              <a:rPr lang="en-IN" dirty="0" err="1" smtClean="0"/>
              <a:t>padding.This</a:t>
            </a:r>
            <a:r>
              <a:rPr lang="en-IN" dirty="0" smtClean="0"/>
              <a:t> border should be visible only when we hover over it</a:t>
            </a:r>
          </a:p>
          <a:p>
            <a:r>
              <a:rPr lang="en-IN" dirty="0" smtClean="0"/>
              <a:t>To make the links bold just add </a:t>
            </a:r>
            <a:r>
              <a:rPr lang="en-IN" dirty="0" err="1" smtClean="0"/>
              <a:t>font-weight:bold</a:t>
            </a:r>
            <a:r>
              <a:rPr lang="en-IN" dirty="0" smtClean="0"/>
              <a:t> to main-</a:t>
            </a:r>
            <a:r>
              <a:rPr lang="en-IN" dirty="0" err="1" smtClean="0"/>
              <a:t>nav</a:t>
            </a:r>
            <a:r>
              <a:rPr lang="en-IN" dirty="0" smtClean="0"/>
              <a:t>__item a</a:t>
            </a:r>
          </a:p>
          <a:p>
            <a:r>
              <a:rPr lang="en-IN" dirty="0" smtClean="0"/>
              <a:t>So in the pseudo element selector for hover add a border-bottom: 5px solid white </a:t>
            </a:r>
            <a:r>
              <a:rPr lang="en-IN" smtClean="0"/>
              <a:t>to add a </a:t>
            </a:r>
            <a:r>
              <a:rPr lang="en-IN" dirty="0" smtClean="0"/>
              <a:t>border</a:t>
            </a:r>
          </a:p>
          <a:p>
            <a:r>
              <a:rPr lang="en-IN" dirty="0" smtClean="0"/>
              <a:t>To give space between text and border add a padding top and bottom of 3px to the selector for &lt;a&gt; tag</a:t>
            </a:r>
            <a:endParaRPr lang="en-GB" dirty="0"/>
          </a:p>
        </p:txBody>
      </p:sp>
    </p:spTree>
    <p:extLst>
      <p:ext uri="{BB962C8B-B14F-4D97-AF65-F5344CB8AC3E}">
        <p14:creationId xmlns:p14="http://schemas.microsoft.com/office/powerpoint/2010/main" val="36153355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3860" y="2754147"/>
            <a:ext cx="8596668" cy="3880773"/>
          </a:xfrm>
        </p:spPr>
        <p:txBody>
          <a:bodyPr>
            <a:normAutofit/>
          </a:bodyPr>
          <a:lstStyle/>
          <a:p>
            <a:pPr marL="0" indent="0">
              <a:buNone/>
            </a:pPr>
            <a:r>
              <a:rPr lang="en-IN" sz="5400" b="1" smtClean="0"/>
              <a:t>Thanks!!!!!</a:t>
            </a:r>
            <a:endParaRPr lang="en-GB" sz="5400" b="1" dirty="0"/>
          </a:p>
        </p:txBody>
      </p:sp>
    </p:spTree>
    <p:extLst>
      <p:ext uri="{BB962C8B-B14F-4D97-AF65-F5344CB8AC3E}">
        <p14:creationId xmlns:p14="http://schemas.microsoft.com/office/powerpoint/2010/main" val="39776848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5469" y="2637781"/>
            <a:ext cx="8892928" cy="1320800"/>
          </a:xfrm>
        </p:spPr>
        <p:txBody>
          <a:bodyPr/>
          <a:lstStyle/>
          <a:p>
            <a:r>
              <a:rPr lang="en-IN" dirty="0" smtClean="0"/>
              <a:t>Section -</a:t>
            </a:r>
            <a:r>
              <a:rPr lang="en-IN" dirty="0"/>
              <a:t>2 -:Diving Into the Basics of CSS</a:t>
            </a:r>
            <a:endParaRPr lang="en-GB" dirty="0"/>
          </a:p>
        </p:txBody>
      </p:sp>
    </p:spTree>
    <p:extLst>
      <p:ext uri="{BB962C8B-B14F-4D97-AF65-F5344CB8AC3E}">
        <p14:creationId xmlns:p14="http://schemas.microsoft.com/office/powerpoint/2010/main" val="3640061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lstStyle/>
          <a:p>
            <a:r>
              <a:rPr lang="en-IN" dirty="0" smtClean="0"/>
              <a:t>Basic Setup</a:t>
            </a:r>
            <a:endParaRPr lang="en-GB" dirty="0"/>
          </a:p>
        </p:txBody>
      </p:sp>
      <p:sp>
        <p:nvSpPr>
          <p:cNvPr id="3" name="Content Placeholder 2"/>
          <p:cNvSpPr>
            <a:spLocks noGrp="1"/>
          </p:cNvSpPr>
          <p:nvPr>
            <p:ph idx="1"/>
          </p:nvPr>
        </p:nvSpPr>
        <p:spPr>
          <a:xfrm>
            <a:off x="677334" y="1346887"/>
            <a:ext cx="8596668" cy="4694476"/>
          </a:xfrm>
        </p:spPr>
        <p:txBody>
          <a:bodyPr/>
          <a:lstStyle/>
          <a:p>
            <a:r>
              <a:rPr lang="en-IN" dirty="0" smtClean="0"/>
              <a:t>To make the development easier I have initialized this project with node and added a development server </a:t>
            </a:r>
            <a:r>
              <a:rPr lang="en-IN" dirty="0" err="1" smtClean="0"/>
              <a:t>lite</a:t>
            </a:r>
            <a:r>
              <a:rPr lang="en-IN" dirty="0" smtClean="0"/>
              <a:t>-server to it</a:t>
            </a:r>
          </a:p>
          <a:p>
            <a:r>
              <a:rPr lang="en-IN" dirty="0" smtClean="0"/>
              <a:t>I am using yarn as my package manager</a:t>
            </a:r>
          </a:p>
          <a:p>
            <a:r>
              <a:rPr lang="en-IN" dirty="0" smtClean="0"/>
              <a:t>To setup this project just go to branch </a:t>
            </a:r>
            <a:r>
              <a:rPr lang="en-GB" dirty="0" err="1" smtClean="0"/>
              <a:t>BasicsOfCSS</a:t>
            </a:r>
            <a:r>
              <a:rPr lang="en-GB" dirty="0" smtClean="0"/>
              <a:t> and to commit with message Basic Setup and run yarn on the terminal</a:t>
            </a:r>
          </a:p>
          <a:p>
            <a:r>
              <a:rPr lang="en-IN" dirty="0" smtClean="0"/>
              <a:t>To start the project type </a:t>
            </a:r>
            <a:r>
              <a:rPr lang="en-IN" dirty="0" err="1" smtClean="0"/>
              <a:t>npm</a:t>
            </a:r>
            <a:r>
              <a:rPr lang="en-IN" dirty="0" smtClean="0"/>
              <a:t> start</a:t>
            </a:r>
          </a:p>
          <a:p>
            <a:r>
              <a:rPr lang="en-IN" dirty="0" smtClean="0"/>
              <a:t>It will open the browser window on </a:t>
            </a:r>
            <a:r>
              <a:rPr lang="en-IN" dirty="0" smtClean="0">
                <a:hlinkClick r:id="rId2"/>
              </a:rPr>
              <a:t>http://localhost:3000</a:t>
            </a:r>
            <a:r>
              <a:rPr lang="en-IN" dirty="0" smtClean="0"/>
              <a:t> and will by default open index.html from Section2 folder in this project</a:t>
            </a:r>
          </a:p>
          <a:p>
            <a:r>
              <a:rPr lang="en-IN" dirty="0" smtClean="0"/>
              <a:t>We can use </a:t>
            </a:r>
            <a:r>
              <a:rPr lang="en-IN" dirty="0" err="1" smtClean="0"/>
              <a:t>vscode</a:t>
            </a:r>
            <a:r>
              <a:rPr lang="en-IN" dirty="0" smtClean="0"/>
              <a:t> or any other ide </a:t>
            </a:r>
            <a:r>
              <a:rPr lang="en-IN" smtClean="0"/>
              <a:t>for development</a:t>
            </a:r>
            <a:endParaRPr lang="en-GB" dirty="0"/>
          </a:p>
        </p:txBody>
      </p:sp>
    </p:spTree>
    <p:extLst>
      <p:ext uri="{BB962C8B-B14F-4D97-AF65-F5344CB8AC3E}">
        <p14:creationId xmlns:p14="http://schemas.microsoft.com/office/powerpoint/2010/main" val="36337853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There are three ways to add CSS </a:t>
            </a:r>
          </a:p>
          <a:p>
            <a:pPr lvl="1"/>
            <a:r>
              <a:rPr lang="en-IN" dirty="0" smtClean="0"/>
              <a:t>The First way is inline styling</a:t>
            </a:r>
          </a:p>
          <a:p>
            <a:r>
              <a:rPr lang="en-IN" dirty="0" smtClean="0"/>
              <a:t>Lets say we want to add style to the section element in our index.html</a:t>
            </a:r>
          </a:p>
          <a:p>
            <a:r>
              <a:rPr lang="en-IN" dirty="0" smtClean="0"/>
              <a:t>We can add a style attribute to </a:t>
            </a:r>
            <a:r>
              <a:rPr lang="en-IN" dirty="0" err="1" smtClean="0"/>
              <a:t>it.A</a:t>
            </a:r>
            <a:r>
              <a:rPr lang="en-IN" dirty="0" smtClean="0"/>
              <a:t> style attribute is an html attribute that can be added to pretty much any html element</a:t>
            </a:r>
          </a:p>
          <a:p>
            <a:r>
              <a:rPr lang="en-IN" dirty="0" smtClean="0"/>
              <a:t>We can now add a </a:t>
            </a:r>
            <a:r>
              <a:rPr lang="en-IN" dirty="0" err="1" smtClean="0"/>
              <a:t>css</a:t>
            </a:r>
            <a:r>
              <a:rPr lang="en-IN" dirty="0" smtClean="0"/>
              <a:t> style by adding a so called </a:t>
            </a:r>
            <a:r>
              <a:rPr lang="en-IN" dirty="0" err="1" smtClean="0"/>
              <a:t>css</a:t>
            </a:r>
            <a:r>
              <a:rPr lang="en-IN" dirty="0" smtClean="0"/>
              <a:t> </a:t>
            </a:r>
            <a:r>
              <a:rPr lang="en-IN" dirty="0" err="1" smtClean="0"/>
              <a:t>decleration</a:t>
            </a:r>
            <a:r>
              <a:rPr lang="en-IN" dirty="0" smtClean="0"/>
              <a:t> as a value to the style attribute</a:t>
            </a:r>
          </a:p>
          <a:p>
            <a:r>
              <a:rPr lang="en-IN" dirty="0" smtClean="0"/>
              <a:t>The </a:t>
            </a:r>
            <a:r>
              <a:rPr lang="en-IN" dirty="0" err="1" smtClean="0"/>
              <a:t>decleration</a:t>
            </a:r>
            <a:r>
              <a:rPr lang="en-IN" dirty="0" smtClean="0"/>
              <a:t> means we define what we want to style and how we want to style it</a:t>
            </a:r>
          </a:p>
          <a:p>
            <a:r>
              <a:rPr lang="en-IN" dirty="0" smtClean="0"/>
              <a:t>The what here is the property to set for example we want to set the background of our </a:t>
            </a:r>
            <a:r>
              <a:rPr lang="en-IN" dirty="0" err="1" smtClean="0"/>
              <a:t>section,but</a:t>
            </a:r>
            <a:r>
              <a:rPr lang="en-IN" dirty="0" smtClean="0"/>
              <a:t> how do I know there is a background </a:t>
            </a:r>
            <a:r>
              <a:rPr lang="en-IN" dirty="0" err="1" smtClean="0"/>
              <a:t>property?Firstly</a:t>
            </a:r>
            <a:r>
              <a:rPr lang="en-IN" dirty="0" smtClean="0"/>
              <a:t> there is a set of commonly used properties and also by going through reference docs we can know what all properties are </a:t>
            </a:r>
            <a:r>
              <a:rPr lang="en-IN" dirty="0" err="1" smtClean="0"/>
              <a:t>available.The</a:t>
            </a:r>
            <a:r>
              <a:rPr lang="en-IN" dirty="0" smtClean="0"/>
              <a:t> background property as the name suggests sets the background of our section</a:t>
            </a:r>
          </a:p>
          <a:p>
            <a:endParaRPr lang="en-IN" dirty="0" smtClean="0"/>
          </a:p>
          <a:p>
            <a:endParaRPr lang="en-GB" dirty="0"/>
          </a:p>
        </p:txBody>
      </p:sp>
    </p:spTree>
    <p:extLst>
      <p:ext uri="{BB962C8B-B14F-4D97-AF65-F5344CB8AC3E}">
        <p14:creationId xmlns:p14="http://schemas.microsoft.com/office/powerpoint/2010/main" val="14621545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7286"/>
          </a:xfrm>
        </p:spPr>
        <p:txBody>
          <a:bodyPr>
            <a:normAutofit fontScale="90000"/>
          </a:bodyPr>
          <a:lstStyle/>
          <a:p>
            <a:r>
              <a:rPr lang="en-IN" dirty="0"/>
              <a:t>Adding CSS to our Project with Inline Styles</a:t>
            </a:r>
            <a:endParaRPr lang="en-GB" dirty="0"/>
          </a:p>
        </p:txBody>
      </p:sp>
      <p:sp>
        <p:nvSpPr>
          <p:cNvPr id="3" name="Content Placeholder 2"/>
          <p:cNvSpPr>
            <a:spLocks noGrp="1"/>
          </p:cNvSpPr>
          <p:nvPr>
            <p:ph idx="1"/>
          </p:nvPr>
        </p:nvSpPr>
        <p:spPr>
          <a:xfrm>
            <a:off x="677334" y="1346887"/>
            <a:ext cx="8596668" cy="5301048"/>
          </a:xfrm>
        </p:spPr>
        <p:txBody>
          <a:bodyPr/>
          <a:lstStyle/>
          <a:p>
            <a:r>
              <a:rPr lang="en-IN" dirty="0" smtClean="0"/>
              <a:t>The next question was how to style we assign such a value by adding a colon after the property and then the value that we want to set to the property.</a:t>
            </a:r>
          </a:p>
          <a:p>
            <a:r>
              <a:rPr lang="en-IN" dirty="0" smtClean="0"/>
              <a:t>The value that we can set depends on the property being referenced for example for the background property we can set a </a:t>
            </a:r>
            <a:r>
              <a:rPr lang="en-IN" dirty="0" err="1" smtClean="0"/>
              <a:t>color</a:t>
            </a:r>
            <a:endParaRPr lang="en-IN" dirty="0" smtClean="0"/>
          </a:p>
          <a:p>
            <a:r>
              <a:rPr lang="en-IN" dirty="0" smtClean="0"/>
              <a:t>So we can either assign a </a:t>
            </a:r>
            <a:r>
              <a:rPr lang="en-IN" dirty="0" err="1" smtClean="0"/>
              <a:t>color</a:t>
            </a:r>
            <a:r>
              <a:rPr lang="en-IN" dirty="0" smtClean="0"/>
              <a:t> by giving its name like red or we can also use the hex code for a </a:t>
            </a:r>
            <a:r>
              <a:rPr lang="en-IN" dirty="0" err="1" smtClean="0"/>
              <a:t>color</a:t>
            </a:r>
            <a:r>
              <a:rPr lang="en-IN" dirty="0" smtClean="0"/>
              <a:t> by using #followed by hex code of </a:t>
            </a:r>
            <a:r>
              <a:rPr lang="en-IN" dirty="0" err="1" smtClean="0"/>
              <a:t>color</a:t>
            </a:r>
            <a:r>
              <a:rPr lang="en-IN" dirty="0" smtClean="0"/>
              <a:t> for example the hex code for a particular shade of red is #ff1b68</a:t>
            </a:r>
          </a:p>
          <a:p>
            <a:r>
              <a:rPr lang="en-IN" dirty="0" smtClean="0"/>
              <a:t>Lets add this style &lt;section style=“background:#ff1b68”&gt;.After adding this we will notice that we have a red background to our text.</a:t>
            </a:r>
          </a:p>
          <a:p>
            <a:r>
              <a:rPr lang="en-IN" dirty="0" smtClean="0"/>
              <a:t>This is the first CSS code we wrote for this training</a:t>
            </a:r>
          </a:p>
          <a:p>
            <a:r>
              <a:rPr lang="en-IN" dirty="0" smtClean="0"/>
              <a:t>This was achieved using in line </a:t>
            </a:r>
            <a:r>
              <a:rPr lang="en-IN" dirty="0" err="1" smtClean="0"/>
              <a:t>css</a:t>
            </a:r>
            <a:r>
              <a:rPr lang="en-IN" dirty="0" smtClean="0"/>
              <a:t> .It is called inline </a:t>
            </a:r>
            <a:r>
              <a:rPr lang="en-IN" dirty="0" err="1" smtClean="0"/>
              <a:t>css</a:t>
            </a:r>
            <a:r>
              <a:rPr lang="en-IN" dirty="0" smtClean="0"/>
              <a:t> because we added the style element directly on the element we wanted to add it to.</a:t>
            </a:r>
          </a:p>
          <a:p>
            <a:r>
              <a:rPr lang="en-IN" dirty="0" smtClean="0"/>
              <a:t>If we have multiple style we can separate the </a:t>
            </a:r>
            <a:r>
              <a:rPr lang="en-IN" dirty="0" err="1" smtClean="0"/>
              <a:t>declerations</a:t>
            </a:r>
            <a:r>
              <a:rPr lang="en-IN" dirty="0" smtClean="0"/>
              <a:t> with semi colons(;)</a:t>
            </a:r>
          </a:p>
          <a:p>
            <a:r>
              <a:rPr lang="en-IN" dirty="0" smtClean="0"/>
              <a:t>This approach is typically not recommended because as and when the code increases it becomes difficult to understand and hard to manage </a:t>
            </a:r>
            <a:r>
              <a:rPr lang="en-IN" smtClean="0"/>
              <a:t>and reuse</a:t>
            </a:r>
            <a:endParaRPr lang="en-IN" dirty="0" smtClean="0"/>
          </a:p>
          <a:p>
            <a:endParaRPr lang="en-IN" dirty="0" smtClean="0"/>
          </a:p>
          <a:p>
            <a:endParaRPr lang="en-GB" dirty="0"/>
          </a:p>
        </p:txBody>
      </p:sp>
    </p:spTree>
    <p:extLst>
      <p:ext uri="{BB962C8B-B14F-4D97-AF65-F5344CB8AC3E}">
        <p14:creationId xmlns:p14="http://schemas.microsoft.com/office/powerpoint/2010/main" val="4134139218"/>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5771</TotalTime>
  <Words>8301</Words>
  <Application>Microsoft Office PowerPoint</Application>
  <PresentationFormat>Widescreen</PresentationFormat>
  <Paragraphs>514</Paragraphs>
  <Slides>54</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Times New Roman</vt:lpstr>
      <vt:lpstr>Trebuchet MS</vt:lpstr>
      <vt:lpstr>Verdana</vt:lpstr>
      <vt:lpstr>Wingdings 3</vt:lpstr>
      <vt:lpstr>Facet</vt:lpstr>
      <vt:lpstr>Css</vt:lpstr>
      <vt:lpstr>Section -1 -:Introduction and Initial Setup</vt:lpstr>
      <vt:lpstr>What is CSS</vt:lpstr>
      <vt:lpstr> CSS History, Present &amp; Future</vt:lpstr>
      <vt:lpstr>Important Links</vt:lpstr>
      <vt:lpstr>Section -2 -:Diving Into the Basics of CSS</vt:lpstr>
      <vt:lpstr>Basic Setup</vt:lpstr>
      <vt:lpstr>Adding CSS to our Project with Inline Styles</vt:lpstr>
      <vt:lpstr>Adding CSS to our Project with Inline Styles</vt:lpstr>
      <vt:lpstr>Understanding the &lt;style&gt; Tag &amp; Internal CSS</vt:lpstr>
      <vt:lpstr>Understanding the &lt;style&gt; Tag &amp; Internal CSS</vt:lpstr>
      <vt:lpstr>External StyleSheet adding a .css file</vt:lpstr>
      <vt:lpstr>Applying Additional Styles &amp; Importing Google Fonts</vt:lpstr>
      <vt:lpstr>Applying Additional Styles &amp; Importing Google Fonts</vt:lpstr>
      <vt:lpstr>Theory Time - Selectors</vt:lpstr>
      <vt:lpstr>Theory Time - Selectors</vt:lpstr>
      <vt:lpstr>Theory Time - Selectors</vt:lpstr>
      <vt:lpstr>Understanding the "Cascading" Style &amp; Specificity</vt:lpstr>
      <vt:lpstr>Understanding the "Cascading" Style &amp; Specificity</vt:lpstr>
      <vt:lpstr>Understanding the "Cascading" Style &amp; Specificity</vt:lpstr>
      <vt:lpstr>"Cascading" Style &amp; Specificity</vt:lpstr>
      <vt:lpstr>Understanding Inheritance</vt:lpstr>
      <vt:lpstr>Adding Combinators</vt:lpstr>
      <vt:lpstr>Theory Time - Combinators</vt:lpstr>
      <vt:lpstr>Adjacent Siblings</vt:lpstr>
      <vt:lpstr>General Siblings</vt:lpstr>
      <vt:lpstr>Child combinator</vt:lpstr>
      <vt:lpstr>Descendant combinator</vt:lpstr>
      <vt:lpstr>Practice</vt:lpstr>
      <vt:lpstr>Useful resources</vt:lpstr>
      <vt:lpstr>Section -3 -:Diving deeper into css</vt:lpstr>
      <vt:lpstr>Introducing the CSS Box Model</vt:lpstr>
      <vt:lpstr>Introducing the CSS Box Model Cont…</vt:lpstr>
      <vt:lpstr>Understanding the Box Model</vt:lpstr>
      <vt:lpstr>Understanding Margin Collapsing and Removing Default Margins</vt:lpstr>
      <vt:lpstr>Understanding Margin Collapsing</vt:lpstr>
      <vt:lpstr>Working with Shorthand Properties</vt:lpstr>
      <vt:lpstr>Working with Shorthand Properties</vt:lpstr>
      <vt:lpstr>Diving Into the Height &amp; Width Properties</vt:lpstr>
      <vt:lpstr>Understanding Box Sizing</vt:lpstr>
      <vt:lpstr>Adding the Header to our Project</vt:lpstr>
      <vt:lpstr>Understanding the Display Property</vt:lpstr>
      <vt:lpstr>Understanding the Display Property Cont…</vt:lpstr>
      <vt:lpstr>display: none vs visibility: hidden</vt:lpstr>
      <vt:lpstr>Applying the Display Property &amp; Styling our Navigation Bar</vt:lpstr>
      <vt:lpstr>Applying the Display Property &amp; Styling our Navigation Bar</vt:lpstr>
      <vt:lpstr>Working with "text-decoration" &amp; "vertical-align"</vt:lpstr>
      <vt:lpstr>Styling Anchor Tags</vt:lpstr>
      <vt:lpstr>Adding Pseudo Classes</vt:lpstr>
      <vt:lpstr>Pseudo Classes &amp; Pseudo Elements</vt:lpstr>
      <vt:lpstr>Pseudo Classes &amp; Pseudo Elements</vt:lpstr>
      <vt:lpstr>Grouping Rules</vt:lpstr>
      <vt:lpstr>Working with "font-weight" &amp; "border"</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Mockito</dc:title>
  <dc:creator>Rudhra Koul</dc:creator>
  <cp:lastModifiedBy>Rudhra Koul</cp:lastModifiedBy>
  <cp:revision>333</cp:revision>
  <dcterms:created xsi:type="dcterms:W3CDTF">2019-03-17T17:13:50Z</dcterms:created>
  <dcterms:modified xsi:type="dcterms:W3CDTF">2020-11-09T20:03:59Z</dcterms:modified>
</cp:coreProperties>
</file>